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581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887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653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023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266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85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18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285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425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250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37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CA8AD-E1C0-4D13-A4E9-C395DEF8698F}" type="datetimeFigureOut">
              <a:rPr lang="en-US" smtClean="0"/>
              <a:t>12/31/2011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2930C-03F6-48E9-97CD-73835B36F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32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nny\Documents\Teaching\Power Point photos\transparent pri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5685">
            <a:off x="3476399" y="2474824"/>
            <a:ext cx="1790460" cy="215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Techniques of Crime Scene Investigation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229" y="4876800"/>
            <a:ext cx="6400800" cy="1752600"/>
          </a:xfrm>
        </p:spPr>
        <p:txBody>
          <a:bodyPr/>
          <a:lstStyle/>
          <a:p>
            <a:r>
              <a:rPr lang="en-US" dirty="0" smtClean="0"/>
              <a:t>Chapter </a:t>
            </a:r>
            <a:r>
              <a:rPr lang="en-US" dirty="0" smtClean="0"/>
              <a:t>2</a:t>
            </a:r>
            <a:endParaRPr lang="en-US" dirty="0" smtClean="0"/>
          </a:p>
          <a:p>
            <a:r>
              <a:rPr lang="en-US" dirty="0" smtClean="0"/>
              <a:t>First Officer at the Crime Scene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4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Protecting the Integrity of the Scene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 the scene </a:t>
            </a:r>
          </a:p>
          <a:p>
            <a:pPr lvl="1"/>
            <a:r>
              <a:rPr lang="en-US" dirty="0" smtClean="0"/>
              <a:t>Non-essential police personnel</a:t>
            </a:r>
          </a:p>
          <a:p>
            <a:pPr lvl="1"/>
            <a:r>
              <a:rPr lang="en-US" dirty="0" smtClean="0"/>
              <a:t>Press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Curiosity seekers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String rope, perimeter tape, use vehicles, barricades,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48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Protecting the Integrity of the Scene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General rules…</a:t>
            </a:r>
          </a:p>
          <a:p>
            <a:r>
              <a:rPr lang="en-US" dirty="0" smtClean="0"/>
              <a:t>Indoor scenes:</a:t>
            </a:r>
          </a:p>
          <a:p>
            <a:pPr lvl="1"/>
            <a:r>
              <a:rPr lang="en-US" dirty="0" smtClean="0"/>
              <a:t>Central scene and entry/exit paths</a:t>
            </a:r>
          </a:p>
          <a:p>
            <a:r>
              <a:rPr lang="en-US" dirty="0" smtClean="0"/>
              <a:t>Outdoor scenes:</a:t>
            </a:r>
          </a:p>
          <a:p>
            <a:pPr lvl="1"/>
            <a:r>
              <a:rPr lang="en-US" dirty="0" smtClean="0"/>
              <a:t>Ample area secured to include entry/exit paths</a:t>
            </a:r>
            <a:endParaRPr lang="en-US" dirty="0"/>
          </a:p>
        </p:txBody>
      </p:sp>
      <p:pic>
        <p:nvPicPr>
          <p:cNvPr id="4098" name="Picture 2" descr="C:\Users\Danny\AppData\Local\Microsoft\Windows\Temporary Internet Files\Content.IE5\EZELBI3J\MC91021638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572000"/>
            <a:ext cx="2760449" cy="240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21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Injured Person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Saving lives takes precedence over all else</a:t>
            </a:r>
          </a:p>
          <a:p>
            <a:r>
              <a:rPr lang="en-US" dirty="0" smtClean="0"/>
              <a:t>Note position</a:t>
            </a:r>
          </a:p>
          <a:p>
            <a:r>
              <a:rPr lang="en-US" dirty="0" smtClean="0"/>
              <a:t>Guide medical personnel into the scene</a:t>
            </a:r>
          </a:p>
          <a:p>
            <a:r>
              <a:rPr lang="en-US" dirty="0" smtClean="0"/>
              <a:t>Accompany victim to hospital</a:t>
            </a:r>
          </a:p>
          <a:p>
            <a:r>
              <a:rPr lang="en-US" dirty="0" smtClean="0"/>
              <a:t>Collect clothing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6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 Person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for signs of death</a:t>
            </a:r>
          </a:p>
          <a:p>
            <a:r>
              <a:rPr lang="en-US" dirty="0" smtClean="0"/>
              <a:t>Summon coroner/medical examiner</a:t>
            </a:r>
          </a:p>
          <a:p>
            <a:pPr lvl="1"/>
            <a:r>
              <a:rPr lang="en-US" dirty="0" smtClean="0"/>
              <a:t>Legal jurisdiction over body</a:t>
            </a:r>
          </a:p>
          <a:p>
            <a:r>
              <a:rPr lang="en-US" dirty="0" smtClean="0"/>
              <a:t>Note position of body prior to removing</a:t>
            </a:r>
          </a:p>
          <a:p>
            <a:r>
              <a:rPr lang="en-US" dirty="0" smtClean="0"/>
              <a:t>Hanging: do not cut down if unmistakable signs of death</a:t>
            </a:r>
          </a:p>
          <a:p>
            <a:pPr lvl="1"/>
            <a:r>
              <a:rPr lang="en-US" dirty="0" smtClean="0"/>
              <a:t>Knots in rope should not be untied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6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Firearms/Ammunition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move firearms/ammunition until investigators arrive</a:t>
            </a:r>
          </a:p>
          <a:p>
            <a:pPr lvl="1"/>
            <a:r>
              <a:rPr lang="en-US" dirty="0" smtClean="0"/>
              <a:t>Unless situation dictates it, i.e. unsecured scene</a:t>
            </a:r>
          </a:p>
          <a:p>
            <a:r>
              <a:rPr lang="en-US" dirty="0" smtClean="0"/>
              <a:t>Never insert anything into barrel</a:t>
            </a:r>
          </a:p>
          <a:p>
            <a:r>
              <a:rPr lang="en-US" dirty="0" smtClean="0"/>
              <a:t>Grasp checkered area</a:t>
            </a:r>
          </a:p>
          <a:p>
            <a:r>
              <a:rPr lang="en-US" dirty="0" smtClean="0"/>
              <a:t>Note position prior to moving</a:t>
            </a:r>
          </a:p>
          <a:p>
            <a:r>
              <a:rPr lang="en-US" dirty="0" smtClean="0"/>
              <a:t>Note condition of the gun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8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Do Until Investigators Arrive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Arrest/detain/search any suspects at the scene</a:t>
            </a:r>
          </a:p>
          <a:p>
            <a:r>
              <a:rPr lang="en-US" dirty="0" smtClean="0"/>
              <a:t>Write down names of witness/others at scene</a:t>
            </a:r>
          </a:p>
          <a:p>
            <a:r>
              <a:rPr lang="en-US" dirty="0" smtClean="0"/>
              <a:t>Establish basic facts</a:t>
            </a:r>
          </a:p>
          <a:p>
            <a:r>
              <a:rPr lang="en-US" dirty="0" smtClean="0"/>
              <a:t>Keep suspect(s) and witnesses separated</a:t>
            </a:r>
          </a:p>
          <a:p>
            <a:r>
              <a:rPr lang="en-US" dirty="0" smtClean="0"/>
              <a:t>Do not discuss the crime with bystanders</a:t>
            </a:r>
          </a:p>
          <a:p>
            <a:r>
              <a:rPr lang="en-US" dirty="0" smtClean="0"/>
              <a:t>Listen attentively</a:t>
            </a:r>
          </a:p>
          <a:p>
            <a:r>
              <a:rPr lang="en-US" dirty="0" smtClean="0"/>
              <a:t>Protect evidence that is in danger of being destroyed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22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 and Don’ts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Limit access by using tape/incident log</a:t>
            </a:r>
          </a:p>
          <a:p>
            <a:r>
              <a:rPr lang="en-US" dirty="0" smtClean="0"/>
              <a:t>Identify possible routes used by the suspect</a:t>
            </a:r>
          </a:p>
          <a:p>
            <a:r>
              <a:rPr lang="en-US" dirty="0" smtClean="0"/>
              <a:t>Note original conditions</a:t>
            </a:r>
          </a:p>
          <a:p>
            <a:r>
              <a:rPr lang="en-US" dirty="0" smtClean="0"/>
              <a:t>Record any changes</a:t>
            </a:r>
          </a:p>
          <a:p>
            <a:r>
              <a:rPr lang="en-US" dirty="0" smtClean="0"/>
              <a:t>Protect evidence</a:t>
            </a:r>
          </a:p>
          <a:p>
            <a:r>
              <a:rPr lang="en-US" dirty="0" smtClean="0"/>
              <a:t>Conduct administrative duties outside the tape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Don’t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Permit unnecessary personnel to enter</a:t>
            </a:r>
          </a:p>
          <a:p>
            <a:r>
              <a:rPr lang="en-US" dirty="0" smtClean="0"/>
              <a:t>Use routes possibly used by suspect</a:t>
            </a:r>
          </a:p>
          <a:p>
            <a:r>
              <a:rPr lang="en-US" dirty="0" smtClean="0"/>
              <a:t>Assume others will note conditions</a:t>
            </a:r>
          </a:p>
          <a:p>
            <a:r>
              <a:rPr lang="en-US" dirty="0" smtClean="0"/>
              <a:t>Fail to document any changes</a:t>
            </a:r>
          </a:p>
          <a:p>
            <a:r>
              <a:rPr lang="en-US" dirty="0" smtClean="0"/>
              <a:t>Allow evidence to be compromised</a:t>
            </a:r>
          </a:p>
          <a:p>
            <a:r>
              <a:rPr lang="en-US" dirty="0" smtClean="0"/>
              <a:t>Eat or use any facilities/phone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39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 and Don’ts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Record location of evidence before moving it</a:t>
            </a:r>
          </a:p>
          <a:p>
            <a:r>
              <a:rPr lang="en-US" dirty="0" smtClean="0"/>
              <a:t>Package trace evidence into large envelopes</a:t>
            </a:r>
          </a:p>
          <a:p>
            <a:r>
              <a:rPr lang="en-US" dirty="0" smtClean="0"/>
              <a:t>Keep an open mind</a:t>
            </a:r>
          </a:p>
          <a:p>
            <a:r>
              <a:rPr lang="en-US" dirty="0" smtClean="0"/>
              <a:t>Be aware that you are a potential source of evidence</a:t>
            </a:r>
          </a:p>
          <a:p>
            <a:r>
              <a:rPr lang="en-US" dirty="0" smtClean="0"/>
              <a:t>Take photographs of items at 90 degrees with scale</a:t>
            </a:r>
          </a:p>
          <a:p>
            <a:r>
              <a:rPr lang="en-US" dirty="0" smtClean="0"/>
              <a:t>Call expert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Don’t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Remove items and package without documentation</a:t>
            </a:r>
          </a:p>
          <a:p>
            <a:r>
              <a:rPr lang="en-US" dirty="0" smtClean="0"/>
              <a:t>Package trace evidence in a bundle</a:t>
            </a:r>
          </a:p>
          <a:p>
            <a:r>
              <a:rPr lang="en-US" dirty="0" smtClean="0"/>
              <a:t>Ignore items that appear out of place</a:t>
            </a:r>
          </a:p>
          <a:p>
            <a:r>
              <a:rPr lang="en-US" dirty="0" smtClean="0"/>
              <a:t>Touch anything unnecessarily</a:t>
            </a:r>
          </a:p>
          <a:p>
            <a:r>
              <a:rPr lang="en-US" dirty="0" smtClean="0"/>
              <a:t>Photograph without a scale</a:t>
            </a:r>
          </a:p>
          <a:p>
            <a:r>
              <a:rPr lang="en-US" dirty="0" smtClean="0"/>
              <a:t>Limit your photos to overall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70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Case of the Lady in Cement</a:t>
            </a:r>
            <a:endParaRPr lang="en-US" dirty="0"/>
          </a:p>
        </p:txBody>
      </p:sp>
      <p:pic>
        <p:nvPicPr>
          <p:cNvPr id="1027" name="Picture 3" descr="C:\Users\Danny\Dropbox\8th Edition photos\2-1A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46425"/>
            <a:ext cx="2567171" cy="316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anny\Dropbox\8th Edition photos\2-1B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212748"/>
            <a:ext cx="2525784" cy="316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anny\Dropbox\8th Edition photos\2-1C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883229"/>
            <a:ext cx="3222625" cy="3805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66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Case of the Lady in Cement</a:t>
            </a:r>
          </a:p>
        </p:txBody>
      </p:sp>
      <p:pic>
        <p:nvPicPr>
          <p:cNvPr id="2050" name="Picture 2" descr="C:\Users\Danny\Dropbox\8th Edition photos\2-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46577"/>
            <a:ext cx="4038600" cy="306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anny\Dropbox\8th Edition photos\2-3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99570"/>
            <a:ext cx="4000500" cy="315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01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Officer at the Scene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be concerned with countless details</a:t>
            </a:r>
          </a:p>
          <a:p>
            <a:r>
              <a:rPr lang="en-US" dirty="0" smtClean="0"/>
              <a:t>Protect the scene</a:t>
            </a:r>
          </a:p>
          <a:p>
            <a:r>
              <a:rPr lang="en-US" dirty="0" smtClean="0"/>
              <a:t>Success may hinge on actions of first responder</a:t>
            </a:r>
          </a:p>
          <a:p>
            <a:r>
              <a:rPr lang="en-US" dirty="0" smtClean="0"/>
              <a:t>Prevent the destruction of evidence</a:t>
            </a:r>
          </a:p>
          <a:p>
            <a:endParaRPr lang="en-US" dirty="0"/>
          </a:p>
        </p:txBody>
      </p:sp>
      <p:pic>
        <p:nvPicPr>
          <p:cNvPr id="3074" name="Picture 2" descr="C:\Users\Danny\AppData\Local\Microsoft\Windows\Temporary Internet Files\Content.IE5\0DKCC85S\MP90044844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6482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77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Officer at the Scene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add material that may mislead investigators</a:t>
            </a:r>
          </a:p>
          <a:p>
            <a:r>
              <a:rPr lang="en-US" dirty="0" smtClean="0"/>
              <a:t>Any contact with the scene changes it</a:t>
            </a:r>
          </a:p>
          <a:p>
            <a:r>
              <a:rPr lang="en-US" dirty="0" smtClean="0"/>
              <a:t>Locard</a:t>
            </a:r>
            <a:r>
              <a:rPr lang="en-US" dirty="0"/>
              <a:t> </a:t>
            </a:r>
            <a:r>
              <a:rPr lang="en-US" dirty="0" smtClean="0"/>
              <a:t>Exchange Principle</a:t>
            </a:r>
          </a:p>
          <a:p>
            <a:pPr lvl="1"/>
            <a:r>
              <a:rPr lang="en-US" dirty="0" smtClean="0"/>
              <a:t>Edmond </a:t>
            </a:r>
            <a:r>
              <a:rPr lang="en-US" dirty="0" smtClean="0"/>
              <a:t>Locard</a:t>
            </a:r>
            <a:r>
              <a:rPr lang="en-US" dirty="0" smtClean="0"/>
              <a:t> (1877-1966)</a:t>
            </a:r>
          </a:p>
          <a:p>
            <a:pPr lvl="1"/>
            <a:r>
              <a:rPr lang="en-US" dirty="0" smtClean="0"/>
              <a:t>Every contact leaves a trace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38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Officer at the Scene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Keep detailed contemporaneous notes</a:t>
            </a:r>
          </a:p>
          <a:p>
            <a:r>
              <a:rPr lang="en-US" dirty="0" smtClean="0"/>
              <a:t>Resources of agency and nature of crime dictate what level of protection is used</a:t>
            </a:r>
          </a:p>
          <a:p>
            <a:r>
              <a:rPr lang="en-US" dirty="0" smtClean="0"/>
              <a:t>Do not approach in haste</a:t>
            </a:r>
          </a:p>
          <a:p>
            <a:pPr lvl="1"/>
            <a:r>
              <a:rPr lang="en-US" dirty="0" smtClean="0"/>
              <a:t>If things can go wrong they will</a:t>
            </a:r>
          </a:p>
          <a:p>
            <a:pPr lvl="1"/>
            <a:r>
              <a:rPr lang="en-US" dirty="0" smtClean="0"/>
              <a:t>BE AWARE</a:t>
            </a:r>
          </a:p>
          <a:p>
            <a:pPr lvl="1"/>
            <a:r>
              <a:rPr lang="en-US" dirty="0" smtClean="0"/>
              <a:t>No hard and fast rules</a:t>
            </a:r>
          </a:p>
          <a:p>
            <a:pPr lvl="2"/>
            <a:r>
              <a:rPr lang="en-US" dirty="0" smtClean="0"/>
              <a:t>Conditions and situations vary greatly from one scene to the 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6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Recording the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Precise notations of time can be very important</a:t>
            </a:r>
          </a:p>
          <a:p>
            <a:pPr lvl="1"/>
            <a:r>
              <a:rPr lang="en-US" dirty="0" smtClean="0"/>
              <a:t>Suspect’s alibi</a:t>
            </a:r>
          </a:p>
          <a:p>
            <a:r>
              <a:rPr lang="en-US" dirty="0" smtClean="0"/>
              <a:t>Arrival time, time crime was committed, time officer was called</a:t>
            </a:r>
          </a:p>
          <a:p>
            <a:r>
              <a:rPr lang="en-US" dirty="0" smtClean="0"/>
              <a:t>Lend precision and credibility</a:t>
            </a:r>
            <a:endParaRPr lang="en-US" dirty="0"/>
          </a:p>
        </p:txBody>
      </p:sp>
      <p:pic>
        <p:nvPicPr>
          <p:cNvPr id="6146" name="Picture 2" descr="C:\Users\Danny\AppData\Local\Microsoft\Windows\Temporary Internet Files\Content.IE5\36JUUUHG\MP90044090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5029200"/>
            <a:ext cx="2428577" cy="164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57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the Scene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caution; look out for potential evidence</a:t>
            </a:r>
          </a:p>
          <a:p>
            <a:r>
              <a:rPr lang="en-US" dirty="0" smtClean="0"/>
              <a:t>Observe &amp; note details (especially fleeting details)</a:t>
            </a:r>
          </a:p>
          <a:p>
            <a:pPr lvl="1"/>
            <a:r>
              <a:rPr lang="en-US" dirty="0" smtClean="0"/>
              <a:t>Doors- open, closes, locked</a:t>
            </a:r>
          </a:p>
          <a:p>
            <a:pPr lvl="1"/>
            <a:r>
              <a:rPr lang="en-US" dirty="0" smtClean="0"/>
              <a:t>Windows- open, closed, locked</a:t>
            </a:r>
          </a:p>
          <a:p>
            <a:pPr lvl="1"/>
            <a:r>
              <a:rPr lang="en-US" dirty="0" smtClean="0"/>
              <a:t>Lights- on or off, which were on</a:t>
            </a:r>
          </a:p>
          <a:p>
            <a:pPr lvl="1"/>
            <a:r>
              <a:rPr lang="en-US" dirty="0" smtClean="0"/>
              <a:t>Shades, shutters, blinds- open or closed</a:t>
            </a:r>
          </a:p>
          <a:p>
            <a:pPr lvl="1"/>
            <a:r>
              <a:rPr lang="en-US" dirty="0" smtClean="0"/>
              <a:t>Odors- cigarette, gas, gun powder, perfume</a:t>
            </a:r>
          </a:p>
          <a:p>
            <a:pPr lvl="1"/>
            <a:r>
              <a:rPr lang="en-US" dirty="0" smtClean="0"/>
              <a:t>Signs of activity- meals, dishes in sink</a:t>
            </a:r>
          </a:p>
          <a:p>
            <a:pPr lvl="1"/>
            <a:r>
              <a:rPr lang="en-US" dirty="0" smtClean="0"/>
              <a:t>Date/time indicators- mail, newspapers, stopped clock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37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Entering the Scene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Nothing should initially be moved</a:t>
            </a:r>
          </a:p>
          <a:p>
            <a:pPr lvl="1"/>
            <a:r>
              <a:rPr lang="en-US" dirty="0" smtClean="0"/>
              <a:t>Unless absolutely necessary</a:t>
            </a:r>
          </a:p>
          <a:p>
            <a:r>
              <a:rPr lang="en-US" dirty="0" smtClean="0"/>
              <a:t>Before moving something the location should be noted</a:t>
            </a:r>
          </a:p>
          <a:p>
            <a:r>
              <a:rPr lang="en-US" dirty="0" smtClean="0"/>
              <a:t>Do not eat, drink, use toilet, turn on water at the scene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56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612</Words>
  <Application>Microsoft Office PowerPoint</Application>
  <PresentationFormat>On-screen Show (4:3)</PresentationFormat>
  <Paragraphs>116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Techniques of Crime Scene Investigation</vt:lpstr>
      <vt:lpstr>The Case of the Lady in Cement</vt:lpstr>
      <vt:lpstr>The Case of the Lady in Cement</vt:lpstr>
      <vt:lpstr>First Officer at the Scene</vt:lpstr>
      <vt:lpstr>First Officer at the Scene</vt:lpstr>
      <vt:lpstr>First Officer at the Scene</vt:lpstr>
      <vt:lpstr>Recording the Time</vt:lpstr>
      <vt:lpstr>Entering the Scene</vt:lpstr>
      <vt:lpstr>Entering the Scene</vt:lpstr>
      <vt:lpstr>Protecting the Integrity of the Scene</vt:lpstr>
      <vt:lpstr>Protecting the Integrity of the Scene</vt:lpstr>
      <vt:lpstr>Injured Person</vt:lpstr>
      <vt:lpstr>Dead Person</vt:lpstr>
      <vt:lpstr>Firearms/Ammunition</vt:lpstr>
      <vt:lpstr>What to Do Until Investigators Arrive</vt:lpstr>
      <vt:lpstr>Dos and Don’ts</vt:lpstr>
      <vt:lpstr>Dos and Don’ts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Techniques of Crime Scene Investigation</dc:title>
  <dc:creator>Danny</dc:creator>
  <cp:lastModifiedBy>Danny</cp:lastModifiedBy>
  <cp:revision>19</cp:revision>
  <dcterms:created xsi:type="dcterms:W3CDTF">2011-11-13T20:16:09Z</dcterms:created>
  <dcterms:modified xsi:type="dcterms:W3CDTF">2011-12-31T22:41:20Z</dcterms:modified>
</cp:coreProperties>
</file>