
<file path=[Content_Types].xml><?xml version="1.0" encoding="utf-8"?>
<Types xmlns="http://schemas.openxmlformats.org/package/2006/content-types">
  <Override PartName="/ppt/slideLayouts/slideLayout6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s/slide20.xml" ContentType="application/vnd.openxmlformats-officedocument.presentationml.slide+xml"/>
  <Override PartName="/ppt/slides/slide22.xml" ContentType="application/vnd.openxmlformats-officedocument.presentationml.slide+xml"/>
  <Override PartName="/ppt/slides/slide24.xml" ContentType="application/vnd.openxmlformats-officedocument.presentationml.slide+xml"/>
  <Override PartName="/ppt/slides/slide26.xml" ContentType="application/vnd.openxmlformats-officedocument.presentationml.slide+xml"/>
  <Default Extension="bin" ContentType="application/vnd.openxmlformats-officedocument.presentationml.printerSettings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Default Extension="png" ContentType="image/png"/>
  <Override PartName="/ppt/notesMasters/notesMaster1.xml" ContentType="application/vnd.openxmlformats-officedocument.presentationml.notesMaster+xml"/>
  <Override PartName="/docProps/core.xml" ContentType="application/vnd.openxmlformats-package.core-properties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4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18.xml" ContentType="application/vnd.openxmlformats-officedocument.presentationml.slide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6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slides/slide2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21.xml" ContentType="application/vnd.openxmlformats-officedocument.presentationml.slide+xml"/>
  <Override PartName="/ppt/slides/slide23.xml" ContentType="application/vnd.openxmlformats-officedocument.presentationml.slide+xml"/>
  <Override PartName="/ppt/slides/slide25.xml" ContentType="application/vnd.openxmlformats-officedocument.presentationml.slide+xml"/>
  <Override PartName="/ppt/slides/slide27.xml" ContentType="application/vnd.openxmlformats-officedocument.presentationml.slide+xml"/>
  <Override PartName="/ppt/slideMasters/slideMaster1.xml" ContentType="application/vnd.openxmlformats-officedocument.presentationml.slideMaster+xml"/>
  <Default Extension="xml" ContentType="application/xml"/>
  <Default Extension="jpeg" ContentType="image/jpeg"/>
  <Default Extension="rels" ContentType="application/vnd.openxmlformats-package.relationshi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5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1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3.xml" ContentType="application/vnd.openxmlformats-officedocument.presentationml.slide+xml"/>
  <Override PartName="/ppt/tableStyles.xml" ContentType="application/vnd.openxmlformats-officedocument.presentationml.tableStyles+xml"/>
  <Override PartName="/ppt/slides/slide5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65" r:id="rId5"/>
    <p:sldId id="259" r:id="rId6"/>
    <p:sldId id="260" r:id="rId7"/>
    <p:sldId id="266" r:id="rId8"/>
    <p:sldId id="267" r:id="rId9"/>
    <p:sldId id="268" r:id="rId10"/>
    <p:sldId id="269" r:id="rId11"/>
    <p:sldId id="264" r:id="rId12"/>
    <p:sldId id="261" r:id="rId13"/>
    <p:sldId id="270" r:id="rId14"/>
    <p:sldId id="271" r:id="rId15"/>
    <p:sldId id="281" r:id="rId16"/>
    <p:sldId id="272" r:id="rId17"/>
    <p:sldId id="273" r:id="rId18"/>
    <p:sldId id="274" r:id="rId19"/>
    <p:sldId id="282" r:id="rId20"/>
    <p:sldId id="275" r:id="rId21"/>
    <p:sldId id="262" r:id="rId22"/>
    <p:sldId id="276" r:id="rId23"/>
    <p:sldId id="277" r:id="rId24"/>
    <p:sldId id="278" r:id="rId25"/>
    <p:sldId id="279" r:id="rId26"/>
    <p:sldId id="280" r:id="rId27"/>
    <p:sldId id="263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60" charset="0"/>
        <a:ea typeface="ＭＳ Ｐゴシック" pitchFamily="-60" charset="-128"/>
        <a:cs typeface="ＭＳ Ｐゴシック" pitchFamily="-60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preferSingleView="1">
    <p:restoredLeft sz="34587" autoAdjust="0"/>
    <p:restoredTop sz="86364" autoAdjust="0"/>
  </p:normalViewPr>
  <p:slideViewPr>
    <p:cSldViewPr>
      <p:cViewPr varScale="1">
        <p:scale>
          <a:sx n="122" d="100"/>
          <a:sy n="122" d="100"/>
        </p:scale>
        <p:origin x="-720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05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19" Type="http://schemas.openxmlformats.org/officeDocument/2006/relationships/slide" Target="slides/slide18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33" Type="http://schemas.openxmlformats.org/officeDocument/2006/relationships/theme" Target="theme/theme1.xml"/><Relationship Id="rId3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EC449A6-C4B0-472B-91AA-6329057962D7}" type="datetimeFigureOut">
              <a:rPr lang="en-US"/>
              <a:pPr>
                <a:defRPr/>
              </a:pPr>
              <a:t>7/16/13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9E002D3-E72B-4D6E-B4DC-DA7E667452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0" charset="-128"/>
        <a:cs typeface="ＭＳ Ｐゴシック" pitchFamily="-60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BFA5F-2331-4893-A55E-539D7871A689}" type="datetime1">
              <a:rPr lang="en-US"/>
              <a:pPr>
                <a:defRPr/>
              </a:pPr>
              <a:t>7/16/13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2014 Pearson Education, Inc.  All Rights Reserved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BC5F2C-C07E-48CA-9182-B95DF2DAD58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0945A-8A9C-4126-ADBA-4573383E75BB}" type="datetime1">
              <a:rPr lang="en-US"/>
              <a:pPr>
                <a:defRPr/>
              </a:pPr>
              <a:t>7/16/13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2014 Pearson Education, Inc.  All Rights Reserved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140928-2B90-4455-885C-60F1E340DC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99066-CF92-42CE-9B5A-D926ACD01F89}" type="datetime1">
              <a:rPr lang="en-US"/>
              <a:pPr>
                <a:defRPr/>
              </a:pPr>
              <a:t>7/16/13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2014 Pearson Education, Inc.  All Rights Reserved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CD4E7-EEA5-45EE-AC7C-45FCFBA99D3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09B74-64F5-4410-80EE-516F8600BEA1}" type="datetime1">
              <a:rPr lang="en-US"/>
              <a:pPr>
                <a:defRPr/>
              </a:pPr>
              <a:t>7/16/13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2014 Pearson Education, Inc.  All Rights Reserved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84225-D90F-4858-8490-309551C16D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F0FF7-00DB-4E17-8A3D-791C065F387F}" type="datetime1">
              <a:rPr lang="en-US"/>
              <a:pPr>
                <a:defRPr/>
              </a:pPr>
              <a:t>7/16/13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2014 Pearson Education, Inc.  All Rights Reserved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191A1-615E-41FB-BF1E-6AA24043B9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1060C9-70E1-4B40-B70F-087AE244B544}" type="datetime1">
              <a:rPr lang="en-US"/>
              <a:pPr>
                <a:defRPr/>
              </a:pPr>
              <a:t>7/16/13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2014 Pearson Education, Inc.  All Rights Reserved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E436B-F54F-4D2C-BCC8-7F47FF5D5B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86026-4D9E-4401-9F66-DCFF31221DCA}" type="datetime1">
              <a:rPr lang="en-US"/>
              <a:pPr>
                <a:defRPr/>
              </a:pPr>
              <a:t>7/16/13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2014 Pearson Education, Inc.  All Rights Reserved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ED15E-7FB8-49FF-BD73-C542857D8B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BD48D-2A2E-4553-96C2-9198FD734AD3}" type="datetime1">
              <a:rPr lang="en-US"/>
              <a:pPr>
                <a:defRPr/>
              </a:pPr>
              <a:t>7/16/13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2014 Pearson Education, Inc.  All Rights Reserved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4460F-7BD4-45F3-A442-67D5DC04F8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C963E-0A48-4954-9F42-ADBC9DE6B61A}" type="datetime1">
              <a:rPr lang="en-US"/>
              <a:pPr>
                <a:defRPr/>
              </a:pPr>
              <a:t>7/16/13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2014 Pearson Education, Inc.  All Rights Reserved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37C1AB-36BE-4CAA-BD5A-2D61D2A31D8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F62CE3-0FAA-4805-B1C6-02DA997E14C2}" type="datetime1">
              <a:rPr lang="en-US"/>
              <a:pPr>
                <a:defRPr/>
              </a:pPr>
              <a:t>7/16/13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2014 Pearson Education, Inc.  All Rights Reserved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39E84-47EA-4F8A-A534-B3EAA5260C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90925-4B37-43A8-8EFF-EF88605680D6}" type="datetime1">
              <a:rPr lang="en-US"/>
              <a:pPr>
                <a:defRPr/>
              </a:pPr>
              <a:t>7/16/13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Copyright © 2014 Pearson Education, Inc.  All Rights Reserved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9F0AA-9345-4C36-B516-B430BF4BBD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80772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0ED13F1-1827-4632-AEFF-4A5706EB62C5}" type="datetime1">
              <a:rPr lang="en-US"/>
              <a:pPr>
                <a:defRPr/>
              </a:pPr>
              <a:t>7/16/13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24600"/>
            <a:ext cx="8229600" cy="3968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10698B9-4DAF-4B62-9FDE-D1BCB5D86DB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0"/>
            <a:ext cx="152400" cy="6858000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533400" y="0"/>
            <a:ext cx="0" cy="6858000"/>
          </a:xfrm>
          <a:prstGeom prst="line">
            <a:avLst/>
          </a:prstGeom>
          <a:ln w="38100">
            <a:solidFill>
              <a:srgbClr val="FF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3" name="Picture 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228600"/>
            <a:ext cx="7302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ＭＳ Ｐゴシック" pitchFamily="-60" charset="-128"/>
          <a:cs typeface="ＭＳ Ｐゴシック" pitchFamily="-60" charset="-128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-60" charset="0"/>
          <a:ea typeface="ＭＳ Ｐゴシック" pitchFamily="-60" charset="-128"/>
          <a:cs typeface="ＭＳ Ｐゴシック" pitchFamily="-6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-60" charset="0"/>
        <a:buChar char="•"/>
        <a:defRPr sz="3200" kern="1200">
          <a:solidFill>
            <a:schemeClr val="bg1"/>
          </a:solidFill>
          <a:latin typeface="+mn-lt"/>
          <a:ea typeface="ＭＳ Ｐゴシック" pitchFamily="-60" charset="-128"/>
          <a:cs typeface="ＭＳ Ｐゴシック" pitchFamily="-60" charset="-128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-60" charset="0"/>
        <a:buChar char="–"/>
        <a:defRPr sz="2800" kern="1200">
          <a:solidFill>
            <a:schemeClr val="bg1"/>
          </a:solidFill>
          <a:latin typeface="+mn-lt"/>
          <a:ea typeface="ＭＳ Ｐゴシック" pitchFamily="-60" charset="-128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-60" charset="0"/>
        <a:buChar char="•"/>
        <a:defRPr sz="2400" kern="1200">
          <a:solidFill>
            <a:schemeClr val="bg1"/>
          </a:solidFill>
          <a:latin typeface="+mn-lt"/>
          <a:ea typeface="ＭＳ Ｐゴシック" pitchFamily="-60" charset="-128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-60" charset="0"/>
        <a:buChar char="–"/>
        <a:defRPr sz="2000" kern="1200">
          <a:solidFill>
            <a:schemeClr val="bg1"/>
          </a:solidFill>
          <a:latin typeface="+mn-lt"/>
          <a:ea typeface="ＭＳ Ｐゴシック" pitchFamily="-60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-60" charset="0"/>
        <a:buChar char="»"/>
        <a:defRPr sz="2000" kern="1200">
          <a:solidFill>
            <a:schemeClr val="bg1"/>
          </a:solidFill>
          <a:latin typeface="+mn-lt"/>
          <a:ea typeface="ＭＳ Ｐゴシック" pitchFamily="-60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Chapter 2</a:t>
            </a:r>
            <a:br>
              <a:rPr lang="en-US" smtClean="0"/>
            </a:br>
            <a:r>
              <a:rPr lang="en-US" smtClean="0"/>
              <a:t>Perceiving the Self and Others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 anchor="ctr">
            <a:normAutofit fontScale="55000" lnSpcReduction="2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>
                <a:solidFill>
                  <a:schemeClr val="bg1"/>
                </a:solidFill>
                <a:ea typeface="+mn-ea"/>
                <a:cs typeface="+mn-cs"/>
              </a:rPr>
              <a:t>This multimedia product and its contents are protected under copyright law. The following are prohibited by law: </a:t>
            </a:r>
          </a:p>
          <a:p>
            <a:pPr marL="228600" lvl="1" indent="-2286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  <a:ea typeface="+mn-ea"/>
              </a:rPr>
              <a:t>any public performance or display, including transmission of any image over a network; </a:t>
            </a:r>
          </a:p>
          <a:p>
            <a:pPr marL="228600" lvl="1" indent="-2286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  <a:ea typeface="+mn-ea"/>
              </a:rPr>
              <a:t>preparation of any derivative work, including the extraction, in whole or in part, of any images; </a:t>
            </a:r>
          </a:p>
          <a:p>
            <a:pPr marL="228600" lvl="1" indent="-228600" algn="l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solidFill>
                  <a:schemeClr val="bg1"/>
                </a:solidFill>
                <a:ea typeface="+mn-ea"/>
              </a:rPr>
              <a:t>any rental, lease, or lending of the program.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DC1FD2-56E5-47A3-AD08-6B42FD52D2A7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Stages in the Perception Process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Differences in Perception</a:t>
            </a:r>
          </a:p>
          <a:p>
            <a:pPr lvl="1"/>
            <a:r>
              <a:rPr lang="en-US" smtClean="0"/>
              <a:t>Affected by one’s career focus</a:t>
            </a:r>
          </a:p>
          <a:p>
            <a:pPr lvl="1"/>
            <a:r>
              <a:rPr lang="en-US" smtClean="0"/>
              <a:t>Affected by position in organizational hierarchy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FEDCB3-2033-4C6B-8451-7ADB677FEA6C}" type="slidenum">
              <a:rPr lang="en-US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 Point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Is it ethical for me to do things that will affect the perceptions others have of me? What’s the line between trying to look my best and manipulating others? (p. 35)</a:t>
            </a:r>
          </a:p>
          <a:p>
            <a:pPr lvl="1"/>
            <a:r>
              <a:rPr lang="en-US" smtClean="0"/>
              <a:t>Is there a difference between these two actions?</a:t>
            </a:r>
          </a:p>
          <a:p>
            <a:pPr lvl="1"/>
            <a:r>
              <a:rPr lang="en-US" smtClean="0"/>
              <a:t>Where do you draw the line?</a:t>
            </a:r>
          </a:p>
          <a:p>
            <a:pPr lvl="1"/>
            <a:r>
              <a:rPr lang="en-US" smtClean="0"/>
              <a:t>Is it okay to embellish a resume?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5CF679-4303-41F7-94B4-2FFF7007ABA4}" type="slidenum">
              <a:rPr lang="en-US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Theoretical Perspectives </a:t>
            </a:r>
            <a:br>
              <a:rPr lang="en-US" dirty="0" smtClean="0">
                <a:ea typeface="+mj-ea"/>
                <a:cs typeface="+mj-cs"/>
              </a:rPr>
            </a:br>
            <a:r>
              <a:rPr lang="en-US" dirty="0" smtClean="0">
                <a:ea typeface="+mj-ea"/>
                <a:cs typeface="+mj-cs"/>
              </a:rPr>
              <a:t>about Perception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Attribution Theory</a:t>
            </a:r>
          </a:p>
          <a:p>
            <a:pPr lvl="1"/>
            <a:r>
              <a:rPr lang="en-US" smtClean="0"/>
              <a:t>Fundamental attribution error—over-emphasize personality characteristics and underemphasize situational characteristics when explaining another’s behavior</a:t>
            </a:r>
          </a:p>
          <a:p>
            <a:pPr lvl="1"/>
            <a:r>
              <a:rPr lang="en-US" smtClean="0"/>
              <a:t>Self-serving bias—attribute successful performances to our personalities and unsuccessful performances to our situations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B39EAB-9907-4F71-989D-964D05FCB952}" type="slidenum">
              <a:rPr lang="en-US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Theoretical Perspectives </a:t>
            </a:r>
            <a:br>
              <a:rPr lang="en-US" dirty="0" smtClean="0">
                <a:ea typeface="+mj-ea"/>
                <a:cs typeface="+mj-cs"/>
              </a:rPr>
            </a:br>
            <a:r>
              <a:rPr lang="en-US" dirty="0" smtClean="0">
                <a:ea typeface="+mj-ea"/>
                <a:cs typeface="+mj-cs"/>
              </a:rPr>
              <a:t>about Perception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Implicit Personality Theory—the belief that particular personality characteristics cluster together</a:t>
            </a:r>
          </a:p>
          <a:p>
            <a:pPr lvl="1"/>
            <a:r>
              <a:rPr lang="en-US" smtClean="0"/>
              <a:t>If a person has one characteristic, we expect others</a:t>
            </a:r>
          </a:p>
          <a:p>
            <a:pPr lvl="1"/>
            <a:r>
              <a:rPr lang="en-US" smtClean="0"/>
              <a:t>Halo effect—we perceive a person has many positive characteristics when we perceive a few</a:t>
            </a:r>
          </a:p>
          <a:p>
            <a:pPr lvl="1"/>
            <a:r>
              <a:rPr lang="en-US" smtClean="0"/>
              <a:t>Our expectations may lead to incorrect perceptions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9713EB-1D9E-45E3-8ACB-D3CB2E6384DF}" type="slidenum">
              <a:rPr lang="en-US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Theoretical Perspectives </a:t>
            </a:r>
            <a:br>
              <a:rPr lang="en-US" dirty="0" smtClean="0">
                <a:ea typeface="+mj-ea"/>
                <a:cs typeface="+mj-cs"/>
              </a:rPr>
            </a:br>
            <a:r>
              <a:rPr lang="en-US" dirty="0" smtClean="0">
                <a:ea typeface="+mj-ea"/>
                <a:cs typeface="+mj-cs"/>
              </a:rPr>
              <a:t>about Perception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2765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Cultural Influences on Perception</a:t>
            </a:r>
          </a:p>
          <a:p>
            <a:pPr lvl="1"/>
            <a:r>
              <a:rPr lang="en-US" smtClean="0"/>
              <a:t>Culture creates characteristic behaviors based on shared beliefs, values, and assumptions</a:t>
            </a:r>
          </a:p>
          <a:p>
            <a:pPr lvl="1"/>
            <a:r>
              <a:rPr lang="en-US" smtClean="0"/>
              <a:t>Cultural patterns—the particular beliefs and values associated with our specific culture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3D3A77-0468-4005-B89C-4D7F2B734EDE}" type="slidenum">
              <a:rPr lang="en-US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Theoretical Perspectives </a:t>
            </a:r>
            <a:br>
              <a:rPr lang="en-US" dirty="0" smtClean="0">
                <a:ea typeface="+mj-ea"/>
                <a:cs typeface="+mj-cs"/>
              </a:rPr>
            </a:br>
            <a:r>
              <a:rPr lang="en-US" dirty="0" smtClean="0">
                <a:ea typeface="+mj-ea"/>
                <a:cs typeface="+mj-cs"/>
              </a:rPr>
              <a:t>about Perception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F5B79-6C72-4D9F-B7E7-6566C60DB312}" type="slidenum">
              <a:rPr lang="en-US"/>
              <a:pPr>
                <a:defRPr/>
              </a:pPr>
              <a:t>15</a:t>
            </a:fld>
            <a:endParaRPr lang="en-US"/>
          </a:p>
        </p:txBody>
      </p:sp>
      <p:pic>
        <p:nvPicPr>
          <p:cNvPr id="2867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52500" y="2125663"/>
            <a:ext cx="7239000" cy="3476625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Theoretical Perspectives </a:t>
            </a:r>
            <a:br>
              <a:rPr lang="en-US" dirty="0" smtClean="0">
                <a:ea typeface="+mj-ea"/>
                <a:cs typeface="+mj-cs"/>
              </a:rPr>
            </a:br>
            <a:r>
              <a:rPr lang="en-US" dirty="0" smtClean="0">
                <a:ea typeface="+mj-ea"/>
                <a:cs typeface="+mj-cs"/>
              </a:rPr>
              <a:t>about Perception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Cultural Influences on Perception</a:t>
            </a:r>
          </a:p>
          <a:p>
            <a:pPr lvl="1"/>
            <a:r>
              <a:rPr lang="en-US" smtClean="0"/>
              <a:t>Individualist cultures</a:t>
            </a:r>
          </a:p>
          <a:p>
            <a:pPr lvl="2"/>
            <a:r>
              <a:rPr lang="en-US" smtClean="0"/>
              <a:t>Tend to be self-reliant and competitive</a:t>
            </a:r>
          </a:p>
          <a:p>
            <a:pPr lvl="2"/>
            <a:r>
              <a:rPr lang="en-US" smtClean="0"/>
              <a:t>Friends based on shared activities</a:t>
            </a:r>
          </a:p>
          <a:p>
            <a:pPr lvl="2"/>
            <a:r>
              <a:rPr lang="en-US" smtClean="0"/>
              <a:t>Believe in reward for personal success and blame for personal failure</a:t>
            </a:r>
          </a:p>
          <a:p>
            <a:pPr lvl="2"/>
            <a:r>
              <a:rPr lang="en-US" smtClean="0"/>
              <a:t>Individuals are responsible for their own lives and outcomes of decisions</a:t>
            </a:r>
          </a:p>
          <a:p>
            <a:pPr lvl="2"/>
            <a:r>
              <a:rPr lang="en-US" smtClean="0"/>
              <a:t>Belief in individual identities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F46397-5283-4F6F-963F-6F59E7795C62}" type="slidenum">
              <a:rPr lang="en-US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Theoretical Perspectives </a:t>
            </a:r>
            <a:br>
              <a:rPr lang="en-US" dirty="0" smtClean="0">
                <a:ea typeface="+mj-ea"/>
                <a:cs typeface="+mj-cs"/>
              </a:rPr>
            </a:br>
            <a:r>
              <a:rPr lang="en-US" dirty="0" smtClean="0">
                <a:ea typeface="+mj-ea"/>
                <a:cs typeface="+mj-cs"/>
              </a:rPr>
              <a:t>about Perception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072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Cultural Influences on Perception</a:t>
            </a:r>
          </a:p>
          <a:p>
            <a:pPr lvl="1"/>
            <a:r>
              <a:rPr lang="en-US" smtClean="0"/>
              <a:t>Collectivist cultures</a:t>
            </a:r>
          </a:p>
          <a:p>
            <a:pPr lvl="2"/>
            <a:r>
              <a:rPr lang="en-US" smtClean="0"/>
              <a:t>Group is expected to take care of members</a:t>
            </a:r>
          </a:p>
          <a:p>
            <a:pPr lvl="2"/>
            <a:r>
              <a:rPr lang="en-US" smtClean="0"/>
              <a:t>Long-lasting friendships not necessarily based on interests</a:t>
            </a:r>
          </a:p>
          <a:p>
            <a:pPr lvl="2"/>
            <a:r>
              <a:rPr lang="en-US" smtClean="0"/>
              <a:t>Belong to fewer groups</a:t>
            </a:r>
          </a:p>
          <a:p>
            <a:pPr lvl="2"/>
            <a:r>
              <a:rPr lang="en-US" smtClean="0"/>
              <a:t>Typically believe life is determined by forces outside our control</a:t>
            </a:r>
          </a:p>
          <a:p>
            <a:pPr lvl="2"/>
            <a:r>
              <a:rPr lang="en-US" smtClean="0"/>
              <a:t>Don’t typically blame a person for choices and actions that result in undesirable outcomes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F7B6C9-F86A-410A-9690-3C29D5EED084}" type="slidenum">
              <a:rPr lang="en-US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Theoretical Perspectives </a:t>
            </a:r>
            <a:br>
              <a:rPr lang="en-US" dirty="0" smtClean="0">
                <a:ea typeface="+mj-ea"/>
                <a:cs typeface="+mj-cs"/>
              </a:rPr>
            </a:br>
            <a:r>
              <a:rPr lang="en-US" dirty="0" smtClean="0">
                <a:ea typeface="+mj-ea"/>
                <a:cs typeface="+mj-cs"/>
              </a:rPr>
              <a:t>about Perception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Cultural Influences on Perception</a:t>
            </a:r>
          </a:p>
          <a:p>
            <a:pPr lvl="1"/>
            <a:r>
              <a:rPr lang="en-US" smtClean="0"/>
              <a:t>Co-cultures and perception</a:t>
            </a:r>
          </a:p>
          <a:p>
            <a:pPr lvl="2"/>
            <a:r>
              <a:rPr lang="en-US" smtClean="0"/>
              <a:t>Co-culture is a group within a larger dominant culture that has its own values and beliefs</a:t>
            </a:r>
          </a:p>
          <a:p>
            <a:pPr lvl="2"/>
            <a:r>
              <a:rPr lang="en-US" smtClean="0"/>
              <a:t>Co-cultures are based on ethnicity, race, sexual orientation, gender, class, ability, and age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AE7F51-327F-4A5A-8BF7-3BBC379F4669}" type="slidenum">
              <a:rPr lang="en-US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 Point</a:t>
            </a:r>
          </a:p>
        </p:txBody>
      </p:sp>
      <p:sp>
        <p:nvSpPr>
          <p:cNvPr id="327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Assessing Your Ability to Self-Monitor  (p. 39)</a:t>
            </a:r>
          </a:p>
          <a:p>
            <a:pPr lvl="1"/>
            <a:r>
              <a:rPr lang="en-US" smtClean="0"/>
              <a:t>As a part of your self-image, do you believe that you can easily adapt to various social situations and the people with whom you interact? </a:t>
            </a:r>
          </a:p>
          <a:p>
            <a:pPr lvl="1"/>
            <a:r>
              <a:rPr lang="en-US" smtClean="0"/>
              <a:t>Do you think that others see you as someone who effectively manages how you are perceived in social situations?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D5156-80C1-4EF5-9B71-2AF456B5D6DD}" type="slidenum">
              <a:rPr lang="en-US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Chapter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700"/>
              <a:t>2.1  Define </a:t>
            </a:r>
            <a:r>
              <a:rPr lang="en-US" sz="2700" i="1"/>
              <a:t>perception</a:t>
            </a:r>
            <a:r>
              <a:rPr lang="en-US" sz="2700"/>
              <a:t> and </a:t>
            </a:r>
            <a:r>
              <a:rPr lang="en-US" sz="2700" i="1"/>
              <a:t>self-concept.</a:t>
            </a:r>
            <a:endParaRPr lang="en-US" sz="2700"/>
          </a:p>
          <a:p>
            <a:pPr>
              <a:lnSpc>
                <a:spcPct val="80000"/>
              </a:lnSpc>
            </a:pPr>
            <a:r>
              <a:rPr lang="en-US" sz="2700"/>
              <a:t>2.2  Describe the relationship among perception, self-concept, and civility.</a:t>
            </a:r>
          </a:p>
          <a:p>
            <a:pPr>
              <a:lnSpc>
                <a:spcPct val="80000"/>
              </a:lnSpc>
            </a:pPr>
            <a:r>
              <a:rPr lang="en-US" sz="2700"/>
              <a:t>2.3  Identify the three stages that make up the perception process.</a:t>
            </a:r>
          </a:p>
          <a:p>
            <a:pPr>
              <a:lnSpc>
                <a:spcPct val="80000"/>
              </a:lnSpc>
            </a:pPr>
            <a:r>
              <a:rPr lang="en-US" sz="2700"/>
              <a:t>2.4  Explain two theoretical perspectives about perception.</a:t>
            </a:r>
          </a:p>
          <a:p>
            <a:pPr>
              <a:lnSpc>
                <a:spcPct val="80000"/>
              </a:lnSpc>
            </a:pPr>
            <a:r>
              <a:rPr lang="en-US" sz="2700"/>
              <a:t>2.5  Describe two characteristics of the self-concept – self-image and self-esteem – and explain the importance of several environmental influences.</a:t>
            </a:r>
          </a:p>
          <a:p>
            <a:pPr>
              <a:lnSpc>
                <a:spcPct val="80000"/>
              </a:lnSpc>
            </a:pPr>
            <a:r>
              <a:rPr lang="en-US" sz="2700"/>
              <a:t>2.6  Use the skill of perception-checking to improve your civil communication.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8D889F-6C1B-4B6D-8EBF-3A2DB149A68C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 Point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700" smtClean="0"/>
              <a:t>Perception, Self-Concept, and Computer-Mediated Communication (CMC) (p. 40)</a:t>
            </a:r>
          </a:p>
          <a:p>
            <a:pPr lvl="2">
              <a:lnSpc>
                <a:spcPct val="80000"/>
              </a:lnSpc>
            </a:pPr>
            <a:r>
              <a:rPr lang="en-US" sz="2000" smtClean="0"/>
              <a:t>What type of information, fonts, colors, and/or photos that illustrate facets of your personality do you have on your website, Facebook profile page, etc.? What would you include?</a:t>
            </a:r>
          </a:p>
          <a:p>
            <a:pPr lvl="2">
              <a:lnSpc>
                <a:spcPct val="80000"/>
              </a:lnSpc>
            </a:pPr>
            <a:r>
              <a:rPr lang="en-US" sz="2000" smtClean="0"/>
              <a:t>How would compare a private space (such as a bedroom) you have decorated to one of your social networking site pages in terms of its ability to say something about you? Which do you think is more accurate? Why?</a:t>
            </a:r>
          </a:p>
          <a:p>
            <a:pPr lvl="2">
              <a:lnSpc>
                <a:spcPct val="80000"/>
              </a:lnSpc>
            </a:pPr>
            <a:r>
              <a:rPr lang="en-US" sz="2000" smtClean="0"/>
              <a:t>Have you been accepted as a Facebook “friend” by one of your instructors? Have your instructor’s posts influenced your perceptions of her or him?</a:t>
            </a:r>
          </a:p>
          <a:p>
            <a:pPr lvl="2">
              <a:lnSpc>
                <a:spcPct val="80000"/>
              </a:lnSpc>
            </a:pPr>
            <a:r>
              <a:rPr lang="en-US" sz="2000" smtClean="0"/>
              <a:t>Might there be other ways of enhancing our self-esteem that don’t involve reviewing and editing information on our Facebook profile?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1699AB-062C-4395-B761-E73C108493A8}" type="slidenum">
              <a:rPr lang="en-US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Characteristics of the Self-Concept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Self-concept—perceptions we have of ourselves</a:t>
            </a:r>
          </a:p>
          <a:p>
            <a:pPr lvl="1"/>
            <a:r>
              <a:rPr lang="en-US" smtClean="0"/>
              <a:t>Self-image—the characteristics we believe we possess</a:t>
            </a:r>
          </a:p>
          <a:p>
            <a:pPr lvl="1"/>
            <a:r>
              <a:rPr lang="en-US" smtClean="0"/>
              <a:t>Self-esteem—what we perceive to be valuable about aspects of our self-image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521BE5-1E11-420D-ACB7-B19DEB6F32A8}" type="slidenum">
              <a:rPr lang="en-US"/>
              <a:pPr>
                <a:defRPr/>
              </a:pPr>
              <a:t>21</a:t>
            </a:fld>
            <a:endParaRPr lang="en-US"/>
          </a:p>
        </p:txBody>
      </p:sp>
      <p:pic>
        <p:nvPicPr>
          <p:cNvPr id="34821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2951163"/>
            <a:ext cx="4038600" cy="1824037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Characteristics of the Self-Concept</a:t>
            </a:r>
          </a:p>
        </p:txBody>
      </p:sp>
      <p:sp>
        <p:nvSpPr>
          <p:cNvPr id="3584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Influence of Others on the Self-Concept</a:t>
            </a:r>
          </a:p>
          <a:p>
            <a:pPr lvl="1"/>
            <a:r>
              <a:rPr lang="en-US" smtClean="0"/>
              <a:t>Our view of self is shaped by communication with others</a:t>
            </a:r>
          </a:p>
          <a:p>
            <a:pPr lvl="1"/>
            <a:r>
              <a:rPr lang="en-US" smtClean="0"/>
              <a:t>Pygmalion effect—people important to us influence our self-concept through expectations</a:t>
            </a:r>
          </a:p>
          <a:p>
            <a:pPr lvl="1"/>
            <a:r>
              <a:rPr lang="en-US" smtClean="0"/>
              <a:t>Social comparison—we respond negatively when others do better than us on an important task, even if we received positive feedback on our performance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78372B-A451-4A8E-8948-FEA9A10D5467}" type="slidenum">
              <a:rPr lang="en-US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Characteristics of the Self-Concept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Influence of Culture on Self-Concept</a:t>
            </a:r>
          </a:p>
          <a:p>
            <a:pPr lvl="1"/>
            <a:r>
              <a:rPr lang="en-US" smtClean="0"/>
              <a:t>Individualistic cultures make “I” statements that emphasize autonomy</a:t>
            </a:r>
          </a:p>
          <a:p>
            <a:pPr lvl="1"/>
            <a:r>
              <a:rPr lang="en-US" smtClean="0"/>
              <a:t>Collectivist cultures make “I” statements that emphasize connections to others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F8A5C-4495-47F5-9DDC-1792C390A71C}" type="slidenum">
              <a:rPr lang="en-US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Characteristics of the Self-Concept</a:t>
            </a:r>
          </a:p>
        </p:txBody>
      </p:sp>
      <p:sp>
        <p:nvSpPr>
          <p:cNvPr id="3789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Influence of the Workplace on Self-Concept</a:t>
            </a:r>
          </a:p>
          <a:p>
            <a:pPr lvl="1"/>
            <a:r>
              <a:rPr lang="en-US" smtClean="0"/>
              <a:t>People at work influence feelings of self-efficacy, or belief in ability to manage different situations</a:t>
            </a:r>
          </a:p>
          <a:p>
            <a:pPr lvl="1"/>
            <a:r>
              <a:rPr lang="en-US" smtClean="0"/>
              <a:t>Affects our choice of career</a:t>
            </a:r>
          </a:p>
          <a:p>
            <a:pPr lvl="1"/>
            <a:r>
              <a:rPr lang="en-US" smtClean="0"/>
              <a:t>Role models can increase feelings of self-efficacy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0C0475-A392-4E1D-9E54-2907669841F4}" type="slidenum">
              <a:rPr lang="en-US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Characteristics of the Self-Concept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The Influence of Gender on Self-Concept</a:t>
            </a:r>
          </a:p>
          <a:p>
            <a:pPr lvl="1"/>
            <a:r>
              <a:rPr lang="en-US" smtClean="0"/>
              <a:t>Women focus on care and concern for others when describing self</a:t>
            </a:r>
          </a:p>
          <a:p>
            <a:pPr lvl="1"/>
            <a:r>
              <a:rPr lang="en-US" smtClean="0"/>
              <a:t>Women are also more concerned about body image and physical appearance</a:t>
            </a:r>
          </a:p>
          <a:p>
            <a:pPr lvl="1"/>
            <a:r>
              <a:rPr lang="en-US" smtClean="0"/>
              <a:t>Men tend to describe themselves in terms of ambition, energy, power, and control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0A6FDC-8B71-4D19-B6E0-FB6A57E8EED3}" type="slidenum">
              <a:rPr lang="en-US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 Point</a:t>
            </a:r>
          </a:p>
        </p:txBody>
      </p:sp>
      <p:sp>
        <p:nvSpPr>
          <p:cNvPr id="399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“I’m a Loser” (p. 43)</a:t>
            </a:r>
          </a:p>
          <a:p>
            <a:pPr lvl="1"/>
            <a:r>
              <a:rPr lang="en-US" smtClean="0"/>
              <a:t>Do you believe the “I’m a loser” sentences are an ethical way to motivate students to complete their homework?</a:t>
            </a:r>
          </a:p>
          <a:p>
            <a:pPr lvl="1"/>
            <a:r>
              <a:rPr lang="en-US" smtClean="0"/>
              <a:t>Do you believe that writing loser sentences effectively influences self-concept and behavior?</a:t>
            </a:r>
          </a:p>
          <a:p>
            <a:pPr lvl="1"/>
            <a:r>
              <a:rPr lang="en-US" smtClean="0"/>
              <a:t>Is it acceptable for students to call each other “loser” but not acceptable for teachers to apply this term to their pupils?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21EA95-D1B5-452E-A936-9E48282CBDEE}" type="slidenum">
              <a:rPr lang="en-US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/>
              <a:t>Improving Our Ability to Communicate Civilly and Effectively about Our Perceptions</a:t>
            </a:r>
          </a:p>
        </p:txBody>
      </p:sp>
      <p:sp>
        <p:nvSpPr>
          <p:cNvPr id="409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Perception check</a:t>
            </a:r>
          </a:p>
          <a:p>
            <a:pPr lvl="1"/>
            <a:r>
              <a:rPr lang="en-US" smtClean="0"/>
              <a:t>Description of sense data</a:t>
            </a:r>
          </a:p>
          <a:p>
            <a:pPr lvl="2"/>
            <a:r>
              <a:rPr lang="en-US" smtClean="0"/>
              <a:t>Fact—independently verifiable</a:t>
            </a:r>
          </a:p>
          <a:p>
            <a:pPr lvl="2"/>
            <a:r>
              <a:rPr lang="en-US" smtClean="0"/>
              <a:t>Inference—interpretation based on fact</a:t>
            </a:r>
          </a:p>
          <a:p>
            <a:pPr lvl="1"/>
            <a:r>
              <a:rPr lang="en-US" smtClean="0"/>
              <a:t>Offer interpretation in tentative manner</a:t>
            </a:r>
          </a:p>
          <a:p>
            <a:pPr lvl="1"/>
            <a:r>
              <a:rPr lang="en-US" smtClean="0"/>
              <a:t>Request for feedback—asking others if our interpretations are correct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7EDE5B-C0CA-4F00-BD12-B32F8881E503}" type="slidenum">
              <a:rPr lang="en-US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It Matters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We communicate with people who hold different perceptions than we do</a:t>
            </a:r>
          </a:p>
          <a:p>
            <a:r>
              <a:rPr lang="en-US" smtClean="0"/>
              <a:t>We sometimes disagree about the nature of “reality”</a:t>
            </a:r>
          </a:p>
          <a:p>
            <a:r>
              <a:rPr lang="en-US" smtClean="0"/>
              <a:t>Perspective-taking allows us to communicate with restraint, respect, and responsibility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F935E8-9980-492F-B53B-2EFACA338AB8}" type="slidenum">
              <a:rPr lang="en-US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smtClean="0"/>
              <a:t>Definition of Perception </a:t>
            </a:r>
            <a:br>
              <a:rPr lang="en-US" sz="4000" smtClean="0"/>
            </a:br>
            <a:r>
              <a:rPr lang="en-US" sz="4000" smtClean="0"/>
              <a:t>and Self-Concept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Perception: process of selecting, organizing, and interpreting sensory information</a:t>
            </a:r>
          </a:p>
          <a:p>
            <a:r>
              <a:rPr lang="en-US" smtClean="0"/>
              <a:t>Self-concept: how we perceive ourselves</a:t>
            </a:r>
          </a:p>
          <a:p>
            <a:pPr lvl="1"/>
            <a:r>
              <a:rPr lang="en-US" smtClean="0"/>
              <a:t>Formed, sustained, and changed by interactions with others</a:t>
            </a:r>
          </a:p>
          <a:p>
            <a:pPr lvl="1"/>
            <a:r>
              <a:rPr lang="en-US" smtClean="0"/>
              <a:t>Healthy self-concept results in realistic view of one’s strengths and weaknesses</a:t>
            </a:r>
          </a:p>
          <a:p>
            <a:pPr lvl="1"/>
            <a:r>
              <a:rPr lang="en-US" smtClean="0"/>
              <a:t>Unhealthy self-concept results in exaggerated and unrealistic perceptions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604211-F8E7-4CC5-AF63-B9742BC06C41}" type="slidenum">
              <a:rPr lang="en-US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Perception, Self-Concept, and Civility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There is a relationship between words used to describe oneself and civil communication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When the focus is on one’s own rights, civil communication is compromised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People without self-control engage in uncivil communication as well as other uncivil acts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 smtClean="0">
                <a:ea typeface="+mn-ea"/>
                <a:cs typeface="+mn-cs"/>
              </a:rPr>
              <a:t>Self-control is not giving up self-expression; it is choosing to express some things and not others </a:t>
            </a:r>
            <a:endParaRPr lang="en-US" dirty="0"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3637E5-147C-4256-8EA2-67E82CE7B026}" type="slidenum">
              <a:rPr lang="en-US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Stages in the Perception Process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Selection—choosing stimuli from the environment</a:t>
            </a:r>
          </a:p>
          <a:p>
            <a:pPr lvl="1"/>
            <a:r>
              <a:rPr lang="en-US" smtClean="0"/>
              <a:t>Salience—we select stimuli because of their interest, use, and meaning to us</a:t>
            </a:r>
          </a:p>
          <a:p>
            <a:pPr lvl="1"/>
            <a:r>
              <a:rPr lang="en-US" smtClean="0"/>
              <a:t>Vividness—we select stimuli because they are noticeable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009995-094F-4523-B110-3B5D5FCD3111}" type="slidenum">
              <a:rPr lang="en-US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Stages in the Perception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000" smtClean="0"/>
              <a:t>Organization—when we categorize selected stimuli to make sense of it</a:t>
            </a:r>
          </a:p>
          <a:p>
            <a:pPr lvl="1">
              <a:lnSpc>
                <a:spcPct val="80000"/>
              </a:lnSpc>
            </a:pPr>
            <a:r>
              <a:rPr lang="en-US" sz="1700" smtClean="0"/>
              <a:t>Schemas—mental templates used to categorize</a:t>
            </a:r>
          </a:p>
          <a:p>
            <a:pPr lvl="2">
              <a:lnSpc>
                <a:spcPct val="80000"/>
              </a:lnSpc>
            </a:pPr>
            <a:r>
              <a:rPr lang="en-US" sz="1400" smtClean="0"/>
              <a:t>Stereotypes arise when we ignore possibility of individual differences within our schema</a:t>
            </a:r>
          </a:p>
          <a:p>
            <a:pPr lvl="1">
              <a:lnSpc>
                <a:spcPct val="80000"/>
              </a:lnSpc>
            </a:pPr>
            <a:r>
              <a:rPr lang="en-US" sz="1700" smtClean="0"/>
              <a:t>Figure-ground organization—when a portion of the stimuli is the focal point of our attention (figure) and the rest is placed in the background (ground)</a:t>
            </a:r>
          </a:p>
          <a:p>
            <a:pPr lvl="1">
              <a:lnSpc>
                <a:spcPct val="80000"/>
              </a:lnSpc>
            </a:pPr>
            <a:r>
              <a:rPr lang="en-US" sz="1700" smtClean="0"/>
              <a:t>Proximity—when we group stimuli based on their physical closeness to one another</a:t>
            </a:r>
          </a:p>
          <a:p>
            <a:pPr lvl="1">
              <a:lnSpc>
                <a:spcPct val="80000"/>
              </a:lnSpc>
            </a:pPr>
            <a:r>
              <a:rPr lang="en-US" sz="1700" smtClean="0"/>
              <a:t>Similarity—when we group elements together based on characteristics they share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B11D5F-F06D-4CB2-BF00-A9B10AF7B2CC}" type="slidenum">
              <a:rPr lang="en-US"/>
              <a:pPr>
                <a:defRPr/>
              </a:pPr>
              <a:t>7</a:t>
            </a:fld>
            <a:endParaRPr lang="en-US"/>
          </a:p>
        </p:txBody>
      </p:sp>
      <p:pic>
        <p:nvPicPr>
          <p:cNvPr id="20485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99063" y="1600200"/>
            <a:ext cx="2936875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Stages in the Perception Process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Interpretation</a:t>
            </a:r>
          </a:p>
          <a:p>
            <a:pPr lvl="1"/>
            <a:r>
              <a:rPr lang="en-US" smtClean="0"/>
              <a:t>Expectancy—we become accustomed to seeing stimuli a particular way and fail to perceive alternatives</a:t>
            </a:r>
          </a:p>
          <a:p>
            <a:pPr lvl="1"/>
            <a:r>
              <a:rPr lang="en-US" smtClean="0"/>
              <a:t>Familiarity—the level of experience we have with stimuli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180328-8CA1-41FD-90C8-9A0A71C0A6FE}" type="slidenum">
              <a:rPr lang="en-US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Stages in the Perception Process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000" smtClean="0"/>
              <a:t>Differences in Perception</a:t>
            </a:r>
          </a:p>
          <a:p>
            <a:pPr lvl="1">
              <a:lnSpc>
                <a:spcPct val="90000"/>
              </a:lnSpc>
            </a:pPr>
            <a:r>
              <a:rPr lang="en-US" sz="2600" smtClean="0"/>
              <a:t>Boys and men tend to perceive communication as a means to an end</a:t>
            </a:r>
          </a:p>
          <a:p>
            <a:pPr lvl="2">
              <a:lnSpc>
                <a:spcPct val="90000"/>
              </a:lnSpc>
            </a:pPr>
            <a:r>
              <a:rPr lang="en-US" sz="2200" smtClean="0"/>
              <a:t>Negotiating power</a:t>
            </a:r>
          </a:p>
          <a:p>
            <a:pPr lvl="2">
              <a:lnSpc>
                <a:spcPct val="90000"/>
              </a:lnSpc>
            </a:pPr>
            <a:r>
              <a:rPr lang="en-US" sz="2200" smtClean="0"/>
              <a:t>Asserting identity</a:t>
            </a:r>
          </a:p>
          <a:p>
            <a:pPr lvl="2">
              <a:lnSpc>
                <a:spcPct val="90000"/>
              </a:lnSpc>
            </a:pPr>
            <a:r>
              <a:rPr lang="en-US" sz="2200" smtClean="0"/>
              <a:t>Solving problems</a:t>
            </a:r>
          </a:p>
          <a:p>
            <a:pPr lvl="2">
              <a:lnSpc>
                <a:spcPct val="90000"/>
              </a:lnSpc>
            </a:pPr>
            <a:r>
              <a:rPr lang="en-US" sz="2200" smtClean="0"/>
              <a:t>Argue a point of view</a:t>
            </a:r>
          </a:p>
          <a:p>
            <a:pPr lvl="1">
              <a:lnSpc>
                <a:spcPct val="90000"/>
              </a:lnSpc>
            </a:pPr>
            <a:r>
              <a:rPr lang="en-US" sz="2600" smtClean="0"/>
              <a:t>Girls and women tend to perceive communication as an end in itself</a:t>
            </a:r>
          </a:p>
          <a:p>
            <a:pPr lvl="2">
              <a:lnSpc>
                <a:spcPct val="90000"/>
              </a:lnSpc>
            </a:pPr>
            <a:r>
              <a:rPr lang="en-US" sz="2200" smtClean="0"/>
              <a:t>Social connection</a:t>
            </a:r>
          </a:p>
          <a:p>
            <a:pPr lvl="2">
              <a:lnSpc>
                <a:spcPct val="90000"/>
              </a:lnSpc>
            </a:pPr>
            <a:r>
              <a:rPr lang="en-US" sz="2200" smtClean="0"/>
              <a:t>Establishing and maintaining relationships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Copyright © 2014 Pearson Education, Inc.  All Rights Reserved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4513EB-E94B-448A-8022-951F1FA2F2AD}" type="slidenum">
              <a:rPr lang="en-US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1479</Words>
  <Application>Microsoft Office PowerPoint</Application>
  <PresentationFormat>On-screen Show (4:3)</PresentationFormat>
  <Paragraphs>195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Calibri</vt:lpstr>
      <vt:lpstr>ＭＳ Ｐゴシック</vt:lpstr>
      <vt:lpstr>Arial</vt:lpstr>
      <vt:lpstr>Office Theme</vt:lpstr>
      <vt:lpstr>Chapter 2 Perceiving the Self and Others</vt:lpstr>
      <vt:lpstr>Chapter Objectives</vt:lpstr>
      <vt:lpstr>Why It Matters</vt:lpstr>
      <vt:lpstr>Definition of Perception  and Self-Concept</vt:lpstr>
      <vt:lpstr>Perception, Self-Concept, and Civility</vt:lpstr>
      <vt:lpstr>Stages in the Perception Process</vt:lpstr>
      <vt:lpstr>Stages in the Perception Process</vt:lpstr>
      <vt:lpstr>Stages in the Perception Process</vt:lpstr>
      <vt:lpstr>Stages in the Perception Process</vt:lpstr>
      <vt:lpstr>Stages in the Perception Process</vt:lpstr>
      <vt:lpstr>Discussion Point</vt:lpstr>
      <vt:lpstr>Theoretical Perspectives  about Perception</vt:lpstr>
      <vt:lpstr>Theoretical Perspectives  about Perception</vt:lpstr>
      <vt:lpstr>Theoretical Perspectives  about Perception</vt:lpstr>
      <vt:lpstr>Theoretical Perspectives  about Perception</vt:lpstr>
      <vt:lpstr>Theoretical Perspectives  about Perception</vt:lpstr>
      <vt:lpstr>Theoretical Perspectives  about Perception</vt:lpstr>
      <vt:lpstr>Theoretical Perspectives  about Perception</vt:lpstr>
      <vt:lpstr>Discussion Point</vt:lpstr>
      <vt:lpstr>Discussion Point</vt:lpstr>
      <vt:lpstr>Characteristics of the Self-Concept</vt:lpstr>
      <vt:lpstr>Characteristics of the Self-Concept</vt:lpstr>
      <vt:lpstr>Characteristics of the Self-Concept</vt:lpstr>
      <vt:lpstr>Characteristics of the Self-Concept</vt:lpstr>
      <vt:lpstr>Characteristics of the Self-Concept</vt:lpstr>
      <vt:lpstr>Discussion Point</vt:lpstr>
      <vt:lpstr>Improving Our Ability to Communicate Civilly and Effectively about Our Perceptions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RuthAnnaA</dc:creator>
  <cp:lastModifiedBy>Virginia Livsey</cp:lastModifiedBy>
  <cp:revision>27</cp:revision>
  <dcterms:created xsi:type="dcterms:W3CDTF">2013-05-14T20:18:31Z</dcterms:created>
  <dcterms:modified xsi:type="dcterms:W3CDTF">2013-07-16T16:36:40Z</dcterms:modified>
</cp:coreProperties>
</file>