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2"/>
  </p:sldMasterIdLst>
  <p:notesMasterIdLst>
    <p:notesMasterId r:id="rId15"/>
  </p:notesMasterIdLst>
  <p:handoutMasterIdLst>
    <p:handoutMasterId r:id="rId16"/>
  </p:handoutMasterIdLst>
  <p:sldIdLst>
    <p:sldId id="256" r:id="rId3"/>
    <p:sldId id="270" r:id="rId4"/>
    <p:sldId id="271" r:id="rId5"/>
    <p:sldId id="272" r:id="rId6"/>
    <p:sldId id="273" r:id="rId7"/>
    <p:sldId id="274" r:id="rId8"/>
    <p:sldId id="275" r:id="rId9"/>
    <p:sldId id="287" r:id="rId10"/>
    <p:sldId id="288" r:id="rId11"/>
    <p:sldId id="289" r:id="rId12"/>
    <p:sldId id="281" r:id="rId13"/>
    <p:sldId id="28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0FF1CE12-B100-0000-0000-000000000002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87" autoAdjust="0"/>
    <p:restoredTop sz="86410"/>
  </p:normalViewPr>
  <p:slideViewPr>
    <p:cSldViewPr>
      <p:cViewPr>
        <p:scale>
          <a:sx n="100" d="100"/>
          <a:sy n="100" d="100"/>
        </p:scale>
        <p:origin x="-1152" y="-160"/>
      </p:cViewPr>
      <p:guideLst>
        <p:guide orient="horz" pos="2160"/>
        <p:guide pos="2880"/>
      </p:guideLst>
    </p:cSldViewPr>
  </p:slideViewPr>
  <p:outlineViewPr>
    <p:cViewPr>
      <p:scale>
        <a:sx n="1" d="1"/>
        <a:sy n="1" d="1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4" name="Rectangle 24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A849C5AD-4428-4E9C-9C84-11B72C9365FB}" type="datetimeFigureOut">
              <a:rPr lang="en-US" smtClean="0"/>
              <a:pPr/>
              <a:t>21/07/2013</a:t>
            </a:fld>
            <a:endParaRPr lang="en-US" smtClean="0"/>
          </a:p>
        </p:txBody>
      </p:sp>
      <p:sp>
        <p:nvSpPr>
          <p:cNvPr id="30" name="Rectangle 30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8C596567-A38F-4CEF-B37F-9B9D120D62CE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18523403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4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15" name="Rectangle 15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/>
          <a:lstStyle/>
          <a:p>
            <a:fld id="{D7547E60-4BE7-4E4E-9AAA-5EE35AEC995C}" type="datetimeFigureOut">
              <a:rPr lang="en-US" smtClean="0"/>
              <a:pPr/>
              <a:t>21/07/2013</a:t>
            </a:fld>
            <a:endParaRPr lang="en-US" smtClean="0"/>
          </a:p>
        </p:txBody>
      </p:sp>
      <p:sp>
        <p:nvSpPr>
          <p:cNvPr id="23" name="Rectangle 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smtClean="0"/>
          </a:p>
        </p:txBody>
      </p:sp>
      <p:sp>
        <p:nvSpPr>
          <p:cNvPr id="28" name="Rectangle 28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/>
          <a:lstStyle/>
          <a:p>
            <a:fld id="{CA077768-21C8-4125-A345-258E48D2EED0}" type="slidenum">
              <a:rPr lang="en-US" smtClean="0"/>
              <a:pPr/>
              <a:t>‹#›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274706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77768-21C8-4125-A345-258E48D2EED0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E29C120-79A4-4CD4-B77B-EC53C8F4666D}" type="slidenum">
              <a:rPr lang="en-US"/>
              <a:pPr/>
              <a:t>2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1040B88-2E0D-4114-9BFE-50F9FE2EF0F2}" type="slidenum">
              <a:rPr lang="en-US"/>
              <a:pPr/>
              <a:t>3</a:t>
            </a:fld>
            <a:endParaRPr lang="en-US"/>
          </a:p>
        </p:txBody>
      </p:sp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CB6F80-21A9-47FA-B74D-5434A45510F9}" type="slidenum">
              <a:rPr lang="en-US"/>
              <a:pPr/>
              <a:t>4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DC0111-F6D8-42BE-9574-947D43674402}" type="slidenum">
              <a:rPr lang="en-US"/>
              <a:pPr/>
              <a:t>5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4E8C852-EDB8-4BF4-9E6B-13494CFD68FC}" type="slidenum">
              <a:rPr lang="en-US"/>
              <a:pPr/>
              <a:t>6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5877FC-2529-400F-A6EF-6AC681E53156}" type="slidenum">
              <a:rPr lang="en-US"/>
              <a:pPr/>
              <a:t>7</a:t>
            </a:fld>
            <a:endParaRPr lang="en-US"/>
          </a:p>
        </p:txBody>
      </p:sp>
      <p:sp>
        <p:nvSpPr>
          <p:cNvPr id="44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AE1ADC-0B32-48BB-90AA-C4E0FFC1CDE9}" type="slidenum">
              <a:rPr lang="en-US"/>
              <a:pPr/>
              <a:t>11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F1E18A2-92EF-4448-ABA7-1C8789158F7F}" type="slidenum">
              <a:rPr lang="en-US"/>
              <a:pPr/>
              <a:t>12</a:t>
            </a:fld>
            <a:endParaRPr lang="en-US"/>
          </a:p>
        </p:txBody>
      </p:sp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1.jpg"/>
          <p:cNvPicPr>
            <a:picLocks noChangeAspect="1"/>
          </p:cNvPicPr>
          <p:nvPr/>
        </p:nvPicPr>
        <p:blipFill>
          <a:blip r:embed="rId2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2.png"/>
          <p:cNvPicPr>
            <a:picLocks noChangeAspect="1"/>
          </p:cNvPicPr>
          <p:nvPr/>
        </p:nvPicPr>
        <p:blipFill>
          <a:blip r:embed="rId3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3.png"/>
          <p:cNvPicPr>
            <a:picLocks noChangeAspect="1"/>
          </p:cNvPicPr>
          <p:nvPr/>
        </p:nvPicPr>
        <p:blipFill>
          <a:blip r:embed="rId4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Rectangle 31"/>
          <p:cNvSpPr>
            <a:spLocks noGrp="1"/>
          </p:cNvSpPr>
          <p:nvPr>
            <p:ph type="subTitle" idx="1"/>
          </p:nvPr>
        </p:nvSpPr>
        <p:spPr>
          <a:xfrm>
            <a:off x="2492734" y="5094577"/>
            <a:ext cx="6194066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ctrTitle"/>
          </p:nvPr>
        </p:nvSpPr>
        <p:spPr>
          <a:xfrm>
            <a:off x="1108986" y="3606800"/>
            <a:ext cx="7577814" cy="1470025"/>
          </a:xfrm>
        </p:spPr>
        <p:txBody>
          <a:bodyPr anchor="b" anchorCtr="0"/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1D3D44-C764-487B-9BF6-CEA168243AC4}" type="datetime1">
              <a:rPr lang="en-US" smtClean="0"/>
              <a:pPr/>
              <a:t>21/07/2013</a:t>
            </a:fld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USE WITH BUSINESS TO BUSINESS MARKETING BOOK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112AC-9671-4361-B886-03BE5A704221}" type="datetime1">
              <a:rPr lang="en-US" smtClean="0"/>
              <a:pPr/>
              <a:t>21/07/2013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USE WITH BUSINESS TO BUSINESS MARKETING BOOK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C560D9-33B3-4F89-B2C3-411E5C01B5DB}" type="datetime1">
              <a:rPr lang="en-US" smtClean="0"/>
              <a:pPr/>
              <a:t>21/07/2013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USE WITH BUSINESS TO BUSINESS MARKETING BOOK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07625-1B42-43BA-BD39-D24799AC2996}" type="datetime1">
              <a:rPr lang="en-US" smtClean="0"/>
              <a:pPr/>
              <a:t>21/07/2013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USE WITH BUSINESS TO BUSINESS MARKETING BOOK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" name="Rectangle 11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055E52-7E3A-4C51-8BD7-02125780B95C}" type="datetime1">
              <a:rPr lang="en-US" smtClean="0"/>
              <a:pPr/>
              <a:t>21/07/2013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USE WITH BUSINESS TO BUSINESS MARKETING BOOK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B9497-0C3C-4BF4-9885-9680470DCDE2}" type="datetime1">
              <a:rPr lang="en-US" smtClean="0"/>
              <a:pPr/>
              <a:t>21/07/2013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USE WITH BUSINESS TO BUSINESS MARKETING BOOK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7" name="Rectangle 17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41E37-DF6C-4A44-9E77-223911322A03}" type="datetime1">
              <a:rPr lang="en-US" smtClean="0"/>
              <a:pPr/>
              <a:t>21/07/2013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USE WITH BUSINESS TO BUSINESS MARKETING BOOK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shade val="85000"/>
            <a:alpha val="1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5.png"/>
          <p:cNvPicPr>
            <a:picLocks noChangeAspect="1"/>
          </p:cNvPicPr>
          <p:nvPr/>
        </p:nvPicPr>
        <p:blipFill>
          <a:blip r:embed="rId9">
            <a:duotone>
              <a:schemeClr val="accent1"/>
              <a:srgbClr val="FFFFFF"/>
            </a:duotone>
          </a:blip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6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71" y="428"/>
            <a:ext cx="9142858" cy="6857143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457200" y="359465"/>
            <a:ext cx="8229600" cy="1143000"/>
          </a:xfrm>
          <a:prstGeom prst="rect">
            <a:avLst/>
          </a:prstGeom>
        </p:spPr>
        <p:txBody>
          <a:bodyPr anchor="b" anchorCtr="0">
            <a:normAutofit/>
          </a:bodyPr>
          <a:lstStyle/>
          <a:p>
            <a:pPr algn="l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73456365-5A47-4733-84F3-B2CDA9DD46AB}" type="datetime1">
              <a:rPr lang="en-US" smtClean="0"/>
              <a:pPr/>
              <a:t>21/07/2013</a:t>
            </a:fld>
            <a:endParaRPr lang="en-US" sz="1000" dirty="0" smtClean="0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pPr algn="ctr"/>
            <a:r>
              <a:rPr lang="en-US" sz="1000" smtClean="0"/>
              <a:t>USE WITH BUSINESS TO BUSINESS MARKETING BOOK</a:t>
            </a:r>
          </a:p>
        </p:txBody>
      </p:sp>
      <p:sp>
        <p:nvSpPr>
          <p:cNvPr id="21" name="Rectangle 21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pPr algn="r"/>
            <a:fld id="{D4C49B74-5DB2-4B03-B1D2-7F6A3C51C318}" type="slidenum">
              <a:rPr lang="en-US" smtClean="0"/>
              <a:pPr algn="r"/>
              <a:t>‹#›</a:t>
            </a:fld>
            <a:endParaRPr lang="en-US" sz="1000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hf hdr="0" dt="0"/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3600">
          <a:solidFill>
            <a:schemeClr val="tx1">
              <a:alpha val="100000"/>
            </a:schemeClr>
          </a:solidFill>
          <a:latin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>
          <a:latin typeface="+mn-lt"/>
        </a:defRPr>
      </a:lvl1pPr>
      <a:lvl2pPr marL="742950" indent="-285750" eaLnBrk="1" hangingPunct="1">
        <a:buChar char="–"/>
        <a:defRPr sz="2400">
          <a:latin typeface="+mn-lt"/>
        </a:defRPr>
      </a:lvl2pPr>
      <a:lvl3pPr marL="1143000" indent="-228600" eaLnBrk="1" hangingPunct="1">
        <a:buChar char="•"/>
        <a:defRPr sz="2400">
          <a:latin typeface="+mn-lt"/>
        </a:defRPr>
      </a:lvl3pPr>
      <a:lvl4pPr marL="1600200" indent="-228600" eaLnBrk="1" hangingPunct="1">
        <a:buChar char="–"/>
        <a:defRPr sz="2000">
          <a:latin typeface="+mn-lt"/>
        </a:defRPr>
      </a:lvl4pPr>
      <a:lvl5pPr marL="2057400" indent="-228600" eaLnBrk="1" hangingPunct="1">
        <a:buChar char="»"/>
        <a:defRPr sz="2000"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7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7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orldmap_BlankMap-World.jpg"/>
          <p:cNvPicPr>
            <a:picLocks noChangeAspect="1"/>
          </p:cNvPicPr>
          <p:nvPr/>
        </p:nvPicPr>
        <p:blipFill>
          <a:blip r:embed="rId3">
            <a:lum bright="6000" contrast="11000"/>
          </a:blip>
          <a:srcRect l="-3497" r="30068" b="6666"/>
          <a:stretch>
            <a:fillRect/>
          </a:stretch>
        </p:blipFill>
        <p:spPr>
          <a:xfrm>
            <a:off x="3124200" y="-304800"/>
            <a:ext cx="6400800" cy="4267200"/>
          </a:xfrm>
          <a:prstGeom prst="rect">
            <a:avLst/>
          </a:prstGeom>
          <a:effectLst>
            <a:outerShdw blurRad="50800" dist="50800" dir="5400000" algn="ctr" rotWithShape="0">
              <a:schemeClr val="bg1">
                <a:alpha val="28000"/>
              </a:schemeClr>
            </a:outerShdw>
            <a:softEdge rad="635000"/>
          </a:effectLst>
        </p:spPr>
      </p:pic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457200" y="3429000"/>
            <a:ext cx="8416014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effectLst>
                  <a:reflection blurRad="6350" stA="55000" endA="300" endPos="45500" dir="5400000" sy="-100000" algn="bl" rotWithShape="0"/>
                </a:effectLst>
                <a:latin typeface="Vani" pitchFamily="34" charset="0"/>
                <a:cs typeface="Vani" pitchFamily="34" charset="0"/>
              </a:rPr>
              <a:t>HOW BUSINESS </a:t>
            </a:r>
            <a:br>
              <a:rPr lang="en-US" sz="3600" b="1" dirty="0" smtClean="0">
                <a:effectLst>
                  <a:reflection blurRad="6350" stA="55000" endA="300" endPos="45500" dir="5400000" sy="-100000" algn="bl" rotWithShape="0"/>
                </a:effectLst>
                <a:latin typeface="Vani" pitchFamily="34" charset="0"/>
                <a:cs typeface="Vani" pitchFamily="34" charset="0"/>
              </a:rPr>
            </a:br>
            <a:r>
              <a:rPr lang="en-US" sz="3600" b="1" dirty="0" smtClean="0">
                <a:effectLst>
                  <a:reflection blurRad="6350" stA="55000" endA="300" endPos="45500" dir="5400000" sy="-100000" algn="bl" rotWithShape="0"/>
                </a:effectLst>
                <a:latin typeface="Vani" pitchFamily="34" charset="0"/>
                <a:cs typeface="Vani" pitchFamily="34" charset="0"/>
              </a:rPr>
              <a:t>ORGANIZATIONS BUY</a:t>
            </a:r>
            <a:endParaRPr lang="en-US" sz="3600" b="1" dirty="0">
              <a:effectLst>
                <a:reflection blurRad="6350" stA="55000" endA="300" endPos="45500" dir="5400000" sy="-100000" algn="bl" rotWithShape="0"/>
              </a:effectLst>
              <a:latin typeface="Vani" pitchFamily="34" charset="0"/>
              <a:cs typeface="Van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4724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8" name="Subtitle 1"/>
          <p:cNvSpPr txBox="1">
            <a:spLocks/>
          </p:cNvSpPr>
          <p:nvPr/>
        </p:nvSpPr>
        <p:spPr>
          <a:xfrm>
            <a:off x="2667000" y="4876800"/>
            <a:ext cx="6194066" cy="92522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Tw Cen MT" pitchFamily="34" charset="0"/>
                <a:cs typeface="Times New Roman" pitchFamily="18" charset="0"/>
              </a:rPr>
              <a:t>CHAPTER 2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Tw Cen MT" pitchFamily="34" charset="0"/>
              <a:cs typeface="Times New Roman" pitchFamily="18" charset="0"/>
            </a:endParaRPr>
          </a:p>
        </p:txBody>
      </p:sp>
      <p:sp>
        <p:nvSpPr>
          <p:cNvPr id="11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w Cen MT" pitchFamily="34" charset="0"/>
              </a:rPr>
              <a:t>Value Analysis</a:t>
            </a:r>
            <a:endParaRPr lang="en-US" sz="4400" dirty="0">
              <a:latin typeface="Tw Cen MT" pitchFamily="34" charset="0"/>
            </a:endParaRP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pic>
        <p:nvPicPr>
          <p:cNvPr id="10" name="Content Placeholder 9" descr="table 2.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2057400"/>
            <a:ext cx="6859039" cy="3505200"/>
          </a:xfrm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6" name="Rectangle 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>
            <a:normAutofit/>
          </a:bodyPr>
          <a:lstStyle/>
          <a:p>
            <a:r>
              <a:rPr lang="en-GB" sz="4400" dirty="0" smtClean="0">
                <a:latin typeface="Tw Cen MT" pitchFamily="34" charset="0"/>
              </a:rPr>
              <a:t>University Organization Chart</a:t>
            </a:r>
            <a:endParaRPr lang="en-GB" sz="4400" dirty="0">
              <a:latin typeface="Tw Cen MT" pitchFamily="34" charset="0"/>
            </a:endParaRPr>
          </a:p>
        </p:txBody>
      </p:sp>
      <p:pic>
        <p:nvPicPr>
          <p:cNvPr id="5" name="Picture 4" descr="5891 fig2_4_extracted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200" y="1828800"/>
            <a:ext cx="6605333" cy="3327713"/>
          </a:xfrm>
          <a:prstGeom prst="rect">
            <a:avLst/>
          </a:prstGeom>
        </p:spPr>
      </p:pic>
      <p:sp>
        <p:nvSpPr>
          <p:cNvPr id="4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5791200"/>
            <a:ext cx="3657600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Fig. 2.4 University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organization </a:t>
            </a:r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c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hart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Tw Cen MT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>
                <a:latin typeface="Tw Cen MT" pitchFamily="34" charset="0"/>
              </a:rPr>
              <a:t>Summary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507413" cy="4525963"/>
          </a:xfrm>
        </p:spPr>
        <p:txBody>
          <a:bodyPr anchor="ctr"/>
          <a:lstStyle/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Buyers are subject to many pressures, including emotional, organizational, political and internal influences.</a:t>
            </a: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The decision-making </a:t>
            </a:r>
            <a:r>
              <a:rPr lang="en-GB" sz="2400" dirty="0" smtClean="0">
                <a:latin typeface="Tw Cen MT" pitchFamily="34" charset="0"/>
              </a:rPr>
              <a:t>unit (DMU) or buying </a:t>
            </a:r>
            <a:r>
              <a:rPr lang="en-GB" sz="2400" dirty="0" err="1" smtClean="0">
                <a:latin typeface="Tw Cen MT" pitchFamily="34" charset="0"/>
              </a:rPr>
              <a:t>center</a:t>
            </a:r>
            <a:r>
              <a:rPr lang="en-GB" sz="2400" dirty="0" smtClean="0">
                <a:latin typeface="Tw Cen MT" pitchFamily="34" charset="0"/>
              </a:rPr>
              <a:t> makes the buying decision.   </a:t>
            </a:r>
            <a:endParaRPr lang="en-GB" sz="2400" dirty="0">
              <a:latin typeface="Tw Cen MT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Buying organizations are most likely to be swayed by past experience with the vendor.</a:t>
            </a: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Resellers are driven by their customers.</a:t>
            </a: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Government markets are large, and almost always use a tendering system.</a:t>
            </a: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Institutional markets may need help in raising the funds to buy.</a:t>
            </a: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Tw Cen MT" pitchFamily="34" charset="0"/>
              </a:rPr>
              <a:t>Buyers </a:t>
            </a:r>
            <a:r>
              <a:rPr lang="en-GB" sz="2400" dirty="0">
                <a:latin typeface="Tw Cen MT" pitchFamily="34" charset="0"/>
              </a:rPr>
              <a:t>can be divided into OEMs, </a:t>
            </a:r>
            <a:r>
              <a:rPr lang="en-GB" sz="2400" dirty="0" smtClean="0">
                <a:latin typeface="Tw Cen MT" pitchFamily="34" charset="0"/>
              </a:rPr>
              <a:t>users, </a:t>
            </a:r>
            <a:r>
              <a:rPr lang="en-GB" sz="2400" dirty="0">
                <a:latin typeface="Tw Cen MT" pitchFamily="34" charset="0"/>
              </a:rPr>
              <a:t>and </a:t>
            </a:r>
            <a:r>
              <a:rPr lang="en-GB" sz="2400" dirty="0" err="1">
                <a:latin typeface="Tw Cen MT" pitchFamily="34" charset="0"/>
              </a:rPr>
              <a:t>aftermarketers</a:t>
            </a:r>
            <a:r>
              <a:rPr lang="en-GB" sz="2400" dirty="0">
                <a:latin typeface="Tw Cen MT" pitchFamily="34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Purchases may be straight </a:t>
            </a:r>
            <a:r>
              <a:rPr lang="en-GB" sz="2400" dirty="0" smtClean="0">
                <a:latin typeface="Tw Cen MT" pitchFamily="34" charset="0"/>
              </a:rPr>
              <a:t>re-buy</a:t>
            </a:r>
            <a:r>
              <a:rPr lang="en-GB" sz="2400" dirty="0">
                <a:latin typeface="Tw Cen MT" pitchFamily="34" charset="0"/>
              </a:rPr>
              <a:t>, modified </a:t>
            </a:r>
            <a:r>
              <a:rPr lang="en-GB" sz="2400" dirty="0" smtClean="0">
                <a:latin typeface="Tw Cen MT" pitchFamily="34" charset="0"/>
              </a:rPr>
              <a:t>re-buy</a:t>
            </a:r>
            <a:r>
              <a:rPr lang="en-GB" sz="2400" dirty="0">
                <a:latin typeface="Tw Cen MT" pitchFamily="34" charset="0"/>
              </a:rPr>
              <a:t>, or new task.</a:t>
            </a: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A team approach to buying dictates a team approach to selling.</a:t>
            </a: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pic>
        <p:nvPicPr>
          <p:cNvPr id="7" name="Picture 6" descr="clipart_of_10905_sm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>
                <a:latin typeface="Tw Cen MT" pitchFamily="34" charset="0"/>
              </a:rPr>
              <a:t>The Decision-Making Unit</a:t>
            </a:r>
          </a:p>
        </p:txBody>
      </p:sp>
      <p:pic>
        <p:nvPicPr>
          <p:cNvPr id="3076" name="Picture 4" descr="j043935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35813" y="1828800"/>
            <a:ext cx="2008187" cy="2008188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7354888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GB" sz="2400" dirty="0" smtClean="0">
                <a:latin typeface="Tw Cen MT" pitchFamily="34" charset="0"/>
              </a:rPr>
              <a:t>Initiators: Individuals </a:t>
            </a:r>
            <a:r>
              <a:rPr lang="en-GB" sz="2400" dirty="0">
                <a:latin typeface="Tw Cen MT" pitchFamily="34" charset="0"/>
              </a:rPr>
              <a:t>who first recognize the problem.</a:t>
            </a:r>
          </a:p>
          <a:p>
            <a:pPr>
              <a:lnSpc>
                <a:spcPct val="80000"/>
              </a:lnSpc>
            </a:pPr>
            <a:endParaRPr lang="en-GB" sz="2400" dirty="0">
              <a:latin typeface="Tw Cen MT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Gatekeepers: </a:t>
            </a:r>
            <a:r>
              <a:rPr lang="en-GB" sz="2400" dirty="0" smtClean="0">
                <a:latin typeface="Tw Cen MT" pitchFamily="34" charset="0"/>
              </a:rPr>
              <a:t>Individuals </a:t>
            </a:r>
            <a:r>
              <a:rPr lang="en-GB" sz="2400" dirty="0">
                <a:latin typeface="Tw Cen MT" pitchFamily="34" charset="0"/>
              </a:rPr>
              <a:t>who control the flow of knowledge.</a:t>
            </a:r>
          </a:p>
          <a:p>
            <a:pPr>
              <a:lnSpc>
                <a:spcPct val="80000"/>
              </a:lnSpc>
            </a:pPr>
            <a:endParaRPr lang="en-GB" sz="2400" dirty="0">
              <a:latin typeface="Tw Cen MT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Buyers: </a:t>
            </a:r>
            <a:r>
              <a:rPr lang="en-GB" sz="2400" dirty="0" smtClean="0">
                <a:latin typeface="Tw Cen MT" pitchFamily="34" charset="0"/>
              </a:rPr>
              <a:t>Individuals </a:t>
            </a:r>
            <a:r>
              <a:rPr lang="en-GB" sz="2400" dirty="0">
                <a:latin typeface="Tw Cen MT" pitchFamily="34" charset="0"/>
              </a:rPr>
              <a:t>who source suppliers and negotiate terms.</a:t>
            </a:r>
          </a:p>
          <a:p>
            <a:pPr>
              <a:lnSpc>
                <a:spcPct val="80000"/>
              </a:lnSpc>
            </a:pPr>
            <a:endParaRPr lang="en-GB" sz="2400" dirty="0">
              <a:latin typeface="Tw Cen MT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Deciders: People who </a:t>
            </a:r>
            <a:r>
              <a:rPr lang="en-GB" sz="2400" dirty="0" smtClean="0">
                <a:latin typeface="Tw Cen MT" pitchFamily="34" charset="0"/>
              </a:rPr>
              <a:t>make final decisions </a:t>
            </a:r>
            <a:r>
              <a:rPr lang="en-GB" sz="2400" dirty="0">
                <a:latin typeface="Tw Cen MT" pitchFamily="34" charset="0"/>
              </a:rPr>
              <a:t>to buy.</a:t>
            </a:r>
          </a:p>
          <a:p>
            <a:pPr>
              <a:lnSpc>
                <a:spcPct val="80000"/>
              </a:lnSpc>
            </a:pPr>
            <a:endParaRPr lang="en-GB" sz="2400" dirty="0">
              <a:latin typeface="Tw Cen MT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Users: People who will use the products which have been purchased.</a:t>
            </a:r>
          </a:p>
          <a:p>
            <a:pPr>
              <a:lnSpc>
                <a:spcPct val="80000"/>
              </a:lnSpc>
            </a:pPr>
            <a:endParaRPr lang="en-GB" sz="2400" dirty="0">
              <a:latin typeface="Tw Cen MT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400" dirty="0">
                <a:latin typeface="Tw Cen MT" pitchFamily="34" charset="0"/>
              </a:rPr>
              <a:t>Influencers: People who advise the deciders.</a:t>
            </a:r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latin typeface="Tw Cen MT" pitchFamily="34" charset="0"/>
              </a:rPr>
              <a:t>Influences on Buyer </a:t>
            </a:r>
            <a:r>
              <a:rPr lang="en-US" sz="4400" dirty="0" smtClean="0">
                <a:latin typeface="Tw Cen MT" pitchFamily="34" charset="0"/>
              </a:rPr>
              <a:t>Behavior</a:t>
            </a:r>
            <a:endParaRPr lang="en-US" sz="4400" dirty="0">
              <a:latin typeface="Tw Cen MT" pitchFamily="34" charset="0"/>
            </a:endParaRPr>
          </a:p>
        </p:txBody>
      </p:sp>
      <p:pic>
        <p:nvPicPr>
          <p:cNvPr id="6" name="Picture 5" descr="5891 fig2_1_extracted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2667000"/>
            <a:ext cx="6305279" cy="3709088"/>
          </a:xfrm>
          <a:prstGeom prst="rect">
            <a:avLst/>
          </a:prstGeom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1828800"/>
            <a:ext cx="184731" cy="246221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1447800"/>
            <a:ext cx="2286000" cy="92333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Fig. 2.1 Environmental 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i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nfluences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on buyer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behavior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Tw Cen MT" pitchFamily="34" charset="0"/>
              <a:cs typeface="Times New Roman" pitchFamily="18" charset="0"/>
            </a:endParaRPr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>
                <a:latin typeface="Tw Cen MT" pitchFamily="34" charset="0"/>
              </a:rPr>
              <a:t>Influences on Buyer </a:t>
            </a:r>
            <a:r>
              <a:rPr lang="en-GB" sz="4400" dirty="0" err="1" smtClean="0">
                <a:latin typeface="Tw Cen MT" pitchFamily="34" charset="0"/>
              </a:rPr>
              <a:t>Behavior</a:t>
            </a:r>
            <a:endParaRPr lang="en-GB" sz="4400" dirty="0">
              <a:latin typeface="Tw Cen MT" pitchFamily="34" charset="0"/>
            </a:endParaRPr>
          </a:p>
        </p:txBody>
      </p:sp>
      <p:pic>
        <p:nvPicPr>
          <p:cNvPr id="5" name="Picture 4" descr="5891 fig2_2_extracted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0" y="3048000"/>
            <a:ext cx="7399552" cy="2679910"/>
          </a:xfrm>
          <a:prstGeom prst="rect">
            <a:avLst/>
          </a:prstGeom>
        </p:spPr>
      </p:pic>
      <p:sp>
        <p:nvSpPr>
          <p:cNvPr id="6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1447800"/>
            <a:ext cx="2286000" cy="120032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Fig. 2.2 Organizational</a:t>
            </a:r>
          </a:p>
          <a:p>
            <a:r>
              <a:rPr lang="en-US" dirty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i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nfluences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on buyer</a:t>
            </a:r>
          </a:p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behavior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Tw Cen MT" pitchFamily="34" charset="0"/>
              <a:cs typeface="Times New Roman" pitchFamily="18" charset="0"/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Autofit/>
          </a:bodyPr>
          <a:lstStyle/>
          <a:p>
            <a:r>
              <a:rPr lang="en-GB" sz="4400" dirty="0" smtClean="0">
                <a:latin typeface="Tw Cen MT" pitchFamily="34" charset="0"/>
              </a:rPr>
              <a:t>Classifying Business Customers</a:t>
            </a:r>
            <a:endParaRPr lang="en-GB" sz="4400" dirty="0">
              <a:latin typeface="Tw Cen MT" pitchFamily="34" charset="0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pic>
        <p:nvPicPr>
          <p:cNvPr id="8" name="Picture 7" descr="table 2.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9200" y="1524000"/>
            <a:ext cx="6858000" cy="4735856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>
                <a:latin typeface="Tw Cen MT" pitchFamily="34" charset="0"/>
              </a:rPr>
              <a:t>Buyers’ Techniques</a:t>
            </a:r>
            <a:endParaRPr lang="en-GB" sz="4400" dirty="0">
              <a:latin typeface="Tw Cen MT" pitchFamily="34" charset="0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2286000"/>
            <a:ext cx="5554663" cy="32004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GB" sz="2400" dirty="0" smtClean="0">
                <a:latin typeface="Tw Cen MT" pitchFamily="34" charset="0"/>
              </a:rPr>
              <a:t>Straight re-buy – buying same product in same quantities from same suppliers.</a:t>
            </a:r>
            <a:endParaRPr lang="en-GB" sz="2400" dirty="0">
              <a:latin typeface="Tw Cen MT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Tw Cen MT" pitchFamily="34" charset="0"/>
              </a:rPr>
              <a:t>Modified re-buy – the buyer re-evaluates buying patterns, i.e. </a:t>
            </a:r>
            <a:r>
              <a:rPr lang="en-GB" sz="2400" dirty="0" smtClean="0">
                <a:latin typeface="Tw Cen MT" pitchFamily="34" charset="0"/>
              </a:rPr>
              <a:t>looks </a:t>
            </a:r>
            <a:r>
              <a:rPr lang="en-GB" sz="2400" dirty="0" smtClean="0">
                <a:latin typeface="Tw Cen MT" pitchFamily="34" charset="0"/>
              </a:rPr>
              <a:t>for better alternative. </a:t>
            </a:r>
            <a:endParaRPr lang="en-GB" sz="2400" dirty="0">
              <a:latin typeface="Tw Cen MT" pitchFamily="34" charset="0"/>
            </a:endParaRPr>
          </a:p>
          <a:p>
            <a:pPr>
              <a:lnSpc>
                <a:spcPct val="80000"/>
              </a:lnSpc>
            </a:pPr>
            <a:r>
              <a:rPr lang="en-GB" sz="2400" dirty="0" smtClean="0">
                <a:latin typeface="Tw Cen MT" pitchFamily="34" charset="0"/>
              </a:rPr>
              <a:t>New </a:t>
            </a:r>
            <a:r>
              <a:rPr lang="en-GB" sz="2400" dirty="0" smtClean="0">
                <a:latin typeface="Tw Cen MT" pitchFamily="34" charset="0"/>
              </a:rPr>
              <a:t>task </a:t>
            </a:r>
            <a:r>
              <a:rPr lang="en-GB" sz="2400" dirty="0" smtClean="0">
                <a:latin typeface="Tw Cen MT" pitchFamily="34" charset="0"/>
              </a:rPr>
              <a:t>– a complex decision process. The buyer faces technical complexities of the product, complex evaluation of alternatives, negotiation with new suppliers.</a:t>
            </a:r>
            <a:endParaRPr lang="en-GB" sz="2400" dirty="0">
              <a:latin typeface="Tw Cen MT" pitchFamily="34" charset="0"/>
            </a:endParaRPr>
          </a:p>
        </p:txBody>
      </p:sp>
      <p:pic>
        <p:nvPicPr>
          <p:cNvPr id="5124" name="Picture 4" descr="j0438797"/>
          <p:cNvPicPr>
            <a:picLocks noChangeAspect="1" noChangeArrowheads="1"/>
          </p:cNvPicPr>
          <p:nvPr/>
        </p:nvPicPr>
        <p:blipFill>
          <a:blip r:embed="rId3"/>
          <a:srcRect l="23962"/>
          <a:stretch>
            <a:fillRect/>
          </a:stretch>
        </p:blipFill>
        <p:spPr bwMode="auto">
          <a:xfrm>
            <a:off x="6011863" y="2060575"/>
            <a:ext cx="2967037" cy="3800475"/>
          </a:xfrm>
          <a:prstGeom prst="rect">
            <a:avLst/>
          </a:prstGeom>
          <a:noFill/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4400" dirty="0" smtClean="0">
                <a:latin typeface="Tw Cen MT" pitchFamily="34" charset="0"/>
              </a:rPr>
              <a:t>The </a:t>
            </a:r>
            <a:r>
              <a:rPr lang="en-GB" sz="4400" dirty="0" err="1" smtClean="0">
                <a:latin typeface="Tw Cen MT" pitchFamily="34" charset="0"/>
              </a:rPr>
              <a:t>Buygrid</a:t>
            </a:r>
            <a:r>
              <a:rPr lang="en-GB" sz="4400" dirty="0" smtClean="0">
                <a:latin typeface="Tw Cen MT" pitchFamily="34" charset="0"/>
              </a:rPr>
              <a:t> Framework</a:t>
            </a:r>
            <a:endParaRPr lang="en-US" sz="4400" dirty="0">
              <a:latin typeface="Tw Cen MT" pitchFamily="34" charset="0"/>
            </a:endParaRPr>
          </a:p>
        </p:txBody>
      </p:sp>
      <p:pic>
        <p:nvPicPr>
          <p:cNvPr id="4" name="Picture 3" descr="5891 fig2_3_extracted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524000"/>
            <a:ext cx="7755468" cy="4162974"/>
          </a:xfrm>
          <a:prstGeom prst="rect">
            <a:avLst/>
          </a:prstGeom>
        </p:spPr>
      </p:pic>
      <p:sp>
        <p:nvSpPr>
          <p:cNvPr id="5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7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4800" y="5791200"/>
            <a:ext cx="3657600" cy="36933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Fig. 2.3 The 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b</a:t>
            </a:r>
            <a:r>
              <a:rPr lang="en-US" dirty="0" err="1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uygrid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 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f</a:t>
            </a:r>
            <a:r>
              <a:rPr lang="en-US" dirty="0" smtClean="0">
                <a:solidFill>
                  <a:schemeClr val="accent5">
                    <a:lumMod val="50000"/>
                  </a:schemeClr>
                </a:solidFill>
                <a:latin typeface="Tw Cen MT" pitchFamily="34" charset="0"/>
                <a:cs typeface="Times New Roman" pitchFamily="18" charset="0"/>
              </a:rPr>
              <a:t>ramework</a:t>
            </a:r>
            <a:endParaRPr lang="en-US" dirty="0">
              <a:solidFill>
                <a:schemeClr val="accent5">
                  <a:lumMod val="50000"/>
                </a:schemeClr>
              </a:solidFill>
              <a:latin typeface="Tw Cen MT" pitchFamily="34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table 2.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981200"/>
            <a:ext cx="6973825" cy="42672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w Cen MT" pitchFamily="34" charset="0"/>
              </a:rPr>
              <a:t>Value Analysis</a:t>
            </a:r>
            <a:endParaRPr lang="en-US" sz="4400" dirty="0">
              <a:latin typeface="Tw Cen MT" pitchFamily="34" charset="0"/>
            </a:endParaRPr>
          </a:p>
        </p:txBody>
      </p:sp>
      <p:sp>
        <p:nvSpPr>
          <p:cNvPr id="7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table 2.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209800"/>
            <a:ext cx="7264400" cy="304800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400" dirty="0" smtClean="0">
                <a:latin typeface="Tw Cen MT" pitchFamily="34" charset="0"/>
              </a:rPr>
              <a:t>Value Analysis</a:t>
            </a:r>
            <a:endParaRPr lang="en-US" sz="4400" dirty="0">
              <a:latin typeface="Tw Cen MT" pitchFamily="34" charset="0"/>
            </a:endParaRPr>
          </a:p>
        </p:txBody>
      </p:sp>
      <p:sp>
        <p:nvSpPr>
          <p:cNvPr id="8" name="Slide Number Placeholder 3"/>
          <p:cNvSpPr txBox="1">
            <a:spLocks/>
          </p:cNvSpPr>
          <p:nvPr/>
        </p:nvSpPr>
        <p:spPr>
          <a:xfrm>
            <a:off x="6858000" y="6477000"/>
            <a:ext cx="21336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4C49B74-5DB2-4B03-B1D2-7F6A3C51C318}" type="slidenum">
              <a:rPr kumimoji="0" lang="en-US" sz="1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  <p:sp>
        <p:nvSpPr>
          <p:cNvPr id="9" name="Footer Placeholder 4"/>
          <p:cNvSpPr txBox="1">
            <a:spLocks/>
          </p:cNvSpPr>
          <p:nvPr/>
        </p:nvSpPr>
        <p:spPr>
          <a:xfrm>
            <a:off x="0" y="6477000"/>
            <a:ext cx="9144000" cy="47625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Use with BUSINESS TO BUSINESS MARKETING MANAGEMENT: A GLOBAL PERSPECTIVE   ISBN 978-0-415-53702-5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Published by </a:t>
            </a:r>
            <a:r>
              <a:rPr kumimoji="0" lang="en-US" sz="9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alpha val="50000"/>
                  </a:schemeClr>
                </a:solidFill>
                <a:effectLst/>
                <a:uLnTx/>
                <a:uFillTx/>
                <a:latin typeface="Tw Cen MT" pitchFamily="34" charset="0"/>
                <a:ea typeface="+mn-ea"/>
                <a:cs typeface="+mn-cs"/>
              </a:rPr>
              <a:t>Routledge</a:t>
            </a:r>
            <a:r>
              <a:rPr lang="en-US" sz="900" b="1" dirty="0" smtClean="0">
                <a:solidFill>
                  <a:schemeClr val="tx1">
                    <a:alpha val="50000"/>
                  </a:schemeClr>
                </a:solidFill>
                <a:latin typeface="Tw Cen MT" pitchFamily="34" charset="0"/>
              </a:rPr>
              <a:t> 2013 </a:t>
            </a:r>
            <a:endParaRPr kumimoji="0" lang="en-US" sz="9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alpha val="50000"/>
                </a:schemeClr>
              </a:solidFill>
              <a:effectLst/>
              <a:uLnTx/>
              <a:uFillTx/>
              <a:latin typeface="Tw Cen MT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sig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>
    <a:txDef>
      <a:spPr/>
      <a:bodyPr/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000" b="1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Tw Cen MT" pitchFamily="34" charset="0"/>
            <a:ea typeface="+mn-ea"/>
            <a:cs typeface="+mn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Theme">
  <a:themeElements>
    <a:clrScheme name="Office Colors">
      <a:dk1>
        <a:sysClr val="windowText" lastClr="000000"/>
      </a:dk1>
      <a:lt1>
        <a:sysClr val="window" lastClr="FFFFFF"/>
      </a:lt1>
      <a:dk2>
        <a:srgbClr val="1F497D"/>
      </a:dk2>
      <a:lt2>
        <a:srgbClr val="FAF3E8"/>
      </a:lt2>
      <a:accent1>
        <a:srgbClr val="5C83B4"/>
      </a:accent1>
      <a:accent2>
        <a:srgbClr val="C0504D"/>
      </a:accent2>
      <a:accent3>
        <a:srgbClr val="9DBB61"/>
      </a:accent3>
      <a:accent4>
        <a:srgbClr val="8066A0"/>
      </a:accent4>
      <a:accent5>
        <a:srgbClr val="4BACC6"/>
      </a:accent5>
      <a:accent6>
        <a:srgbClr val="F59D56"/>
      </a:accent6>
      <a:hlink>
        <a:srgbClr val="0000FF"/>
      </a:hlink>
      <a:folHlink>
        <a:srgbClr val="800080"/>
      </a:folHlink>
    </a:clrScheme>
    <a:fontScheme name="Office Fonts">
      <a:majorFont>
        <a:latin typeface="Calibri"/>
        <a:ea typeface="MS PGothic"/>
        <a:cs typeface=""/>
      </a:majorFont>
      <a:minorFont>
        <a:latin typeface="Calibri"/>
        <a:ea typeface="MS PGothic"/>
        <a:cs typeface="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0B57212-D278-4F09-9602-9B26806117B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DesignTemplate</Template>
  <TotalTime>0</TotalTime>
  <Words>628</Words>
  <Application>Microsoft Macintosh PowerPoint</Application>
  <PresentationFormat>On-screen Show (4:3)</PresentationFormat>
  <Paragraphs>89</Paragraphs>
  <Slides>12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DesignTemplate</vt:lpstr>
      <vt:lpstr>HOW BUSINESS  ORGANIZATIONS BUY</vt:lpstr>
      <vt:lpstr>The Decision-Making Unit</vt:lpstr>
      <vt:lpstr>Influences on Buyer Behavior</vt:lpstr>
      <vt:lpstr>Influences on Buyer Behavior</vt:lpstr>
      <vt:lpstr>Classifying Business Customers</vt:lpstr>
      <vt:lpstr>Buyers’ Techniques</vt:lpstr>
      <vt:lpstr>The Buygrid Framework</vt:lpstr>
      <vt:lpstr>Value Analysis</vt:lpstr>
      <vt:lpstr>Value Analysis</vt:lpstr>
      <vt:lpstr>Value Analysis</vt:lpstr>
      <vt:lpstr>University Organization Chart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2013-04-28T21:19:45Z</dcterms:created>
  <dcterms:modified xsi:type="dcterms:W3CDTF">2013-07-21T10:56:20Z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TC100738469990</vt:lpwstr>
  </property>
</Properties>
</file>