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9" r:id="rId4"/>
    <p:sldId id="258" r:id="rId5"/>
    <p:sldId id="260" r:id="rId6"/>
    <p:sldId id="261" r:id="rId7"/>
    <p:sldId id="268" r:id="rId8"/>
    <p:sldId id="272" r:id="rId9"/>
    <p:sldId id="275" r:id="rId10"/>
    <p:sldId id="262" r:id="rId11"/>
    <p:sldId id="263" r:id="rId12"/>
    <p:sldId id="269" r:id="rId13"/>
    <p:sldId id="270" r:id="rId14"/>
    <p:sldId id="271" r:id="rId15"/>
    <p:sldId id="273" r:id="rId16"/>
    <p:sldId id="274" r:id="rId17"/>
    <p:sldId id="266"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mc="http://schemas.openxmlformats.org/markup-compatibility/2006" xmlns:mv="urn:schemas-microsoft-com:mac:vml" xmlns:p14="http://schemas.microsoft.com/office/powerpoint/2010/main" xmlns="" val="0"/>
    </p:ext>
    <p:ext uri="{D31A062A-798A-4329-ABDD-BBA856620510}">
      <p14:defaultImageDpi xmlns:mc="http://schemas.openxmlformats.org/markup-compatibility/2006" xmlns:mv="urn:schemas-microsoft-com:mac:vml"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AD05A5-9888-45D8-921C-C0514DD66A87}" type="datetimeFigureOut">
              <a:rPr lang="en-GB" smtClean="0"/>
              <a:pPr/>
              <a:t>18/09/2013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FA77EC-CB51-4D50-94B2-90AA66A698B2}" type="slidenum">
              <a:rPr lang="en-GB" smtClean="0"/>
              <a:pPr/>
              <a:t>‹#›</a:t>
            </a:fld>
            <a:endParaRPr lang="en-GB"/>
          </a:p>
        </p:txBody>
      </p:sp>
    </p:spTree>
    <p:extLst>
      <p:ext uri="{BB962C8B-B14F-4D97-AF65-F5344CB8AC3E}">
        <p14:creationId xmlns:mc="http://schemas.openxmlformats.org/markup-compatibility/2006" xmlns:mv="urn:schemas-microsoft-com:mac:vml" xmlns:p14="http://schemas.microsoft.com/office/powerpoint/2010/main" xmlns="" val="20629966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6FA77EC-CB51-4D50-94B2-90AA66A698B2}"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6FA77EC-CB51-4D50-94B2-90AA66A698B2}"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Question: why is this called the ‘Great Man’ theory? What does this suggest</a:t>
            </a:r>
            <a:r>
              <a:rPr lang="en-GB" baseline="0" dirty="0" smtClean="0"/>
              <a:t> about the cultural assumptions surrounding the role of women in early twentieth-century Western cultures?</a:t>
            </a:r>
            <a:endParaRPr lang="en-GB" dirty="0"/>
          </a:p>
        </p:txBody>
      </p:sp>
      <p:sp>
        <p:nvSpPr>
          <p:cNvPr id="4" name="Slide Number Placeholder 3"/>
          <p:cNvSpPr>
            <a:spLocks noGrp="1"/>
          </p:cNvSpPr>
          <p:nvPr>
            <p:ph type="sldNum" sz="quarter" idx="10"/>
          </p:nvPr>
        </p:nvSpPr>
        <p:spPr/>
        <p:txBody>
          <a:bodyPr/>
          <a:lstStyle/>
          <a:p>
            <a:fld id="{C6FA77EC-CB51-4D50-94B2-90AA66A698B2}" type="slidenum">
              <a:rPr lang="en-GB" smtClean="0"/>
              <a:pPr/>
              <a:t>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76DE292-D986-4439-AD83-D0F9F233460B}" type="datetimeFigureOut">
              <a:rPr lang="en-GB" smtClean="0"/>
              <a:pPr/>
              <a:t>18/09/2013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534439-033B-4D97-BA7A-FB0E301C5DC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76DE292-D986-4439-AD83-D0F9F233460B}" type="datetimeFigureOut">
              <a:rPr lang="en-GB" smtClean="0"/>
              <a:pPr/>
              <a:t>18/09/2013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534439-033B-4D97-BA7A-FB0E301C5DC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76DE292-D986-4439-AD83-D0F9F233460B}" type="datetimeFigureOut">
              <a:rPr lang="en-GB" smtClean="0"/>
              <a:pPr/>
              <a:t>18/09/2013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534439-033B-4D97-BA7A-FB0E301C5DC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76DE292-D986-4439-AD83-D0F9F233460B}" type="datetimeFigureOut">
              <a:rPr lang="en-GB" smtClean="0"/>
              <a:pPr/>
              <a:t>18/09/2013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534439-033B-4D97-BA7A-FB0E301C5DC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6DE292-D986-4439-AD83-D0F9F233460B}" type="datetimeFigureOut">
              <a:rPr lang="en-GB" smtClean="0"/>
              <a:pPr/>
              <a:t>18/09/2013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534439-033B-4D97-BA7A-FB0E301C5DC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76DE292-D986-4439-AD83-D0F9F233460B}" type="datetimeFigureOut">
              <a:rPr lang="en-GB" smtClean="0"/>
              <a:pPr/>
              <a:t>18/09/2013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0534439-033B-4D97-BA7A-FB0E301C5DC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76DE292-D986-4439-AD83-D0F9F233460B}" type="datetimeFigureOut">
              <a:rPr lang="en-GB" smtClean="0"/>
              <a:pPr/>
              <a:t>18/09/2013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0534439-033B-4D97-BA7A-FB0E301C5DC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76DE292-D986-4439-AD83-D0F9F233460B}" type="datetimeFigureOut">
              <a:rPr lang="en-GB" smtClean="0"/>
              <a:pPr/>
              <a:t>18/09/2013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0534439-033B-4D97-BA7A-FB0E301C5DC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6DE292-D986-4439-AD83-D0F9F233460B}" type="datetimeFigureOut">
              <a:rPr lang="en-GB" smtClean="0"/>
              <a:pPr/>
              <a:t>18/09/2013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0534439-033B-4D97-BA7A-FB0E301C5DC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6DE292-D986-4439-AD83-D0F9F233460B}" type="datetimeFigureOut">
              <a:rPr lang="en-GB" smtClean="0"/>
              <a:pPr/>
              <a:t>18/09/2013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0534439-033B-4D97-BA7A-FB0E301C5DC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6DE292-D986-4439-AD83-D0F9F233460B}" type="datetimeFigureOut">
              <a:rPr lang="en-GB" smtClean="0"/>
              <a:pPr/>
              <a:t>18/09/2013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0534439-033B-4D97-BA7A-FB0E301C5DC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6DE292-D986-4439-AD83-D0F9F233460B}" type="datetimeFigureOut">
              <a:rPr lang="en-GB" smtClean="0"/>
              <a:pPr/>
              <a:t>18/09/2013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534439-033B-4D97-BA7A-FB0E301C5DC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solidFill>
                  <a:srgbClr val="002060"/>
                </a:solidFill>
              </a:rPr>
              <a:t>Chapter 2: Trait theories</a:t>
            </a:r>
            <a:endParaRPr lang="en-GB" dirty="0">
              <a:solidFill>
                <a:srgbClr val="002060"/>
              </a:solidFill>
            </a:endParaRPr>
          </a:p>
        </p:txBody>
      </p:sp>
      <p:sp>
        <p:nvSpPr>
          <p:cNvPr id="3" name="Subtitle 2"/>
          <p:cNvSpPr>
            <a:spLocks noGrp="1"/>
          </p:cNvSpPr>
          <p:nvPr>
            <p:ph type="subTitle" idx="1"/>
          </p:nvPr>
        </p:nvSpPr>
        <p:spPr/>
        <p:txBody>
          <a:bodyPr>
            <a:normAutofit/>
          </a:bodyPr>
          <a:lstStyle/>
          <a:p>
            <a:r>
              <a:rPr lang="en-GB" sz="2000" i="1" dirty="0" smtClean="0"/>
              <a:t>Leadership: A Critical Introduction</a:t>
            </a:r>
          </a:p>
          <a:p>
            <a:r>
              <a:rPr lang="en-GB" sz="2000" dirty="0" smtClean="0"/>
              <a:t>Dr Elesa </a:t>
            </a:r>
            <a:r>
              <a:rPr lang="en-GB" sz="2000" dirty="0" err="1" smtClean="0"/>
              <a:t>Zehndorfer</a:t>
            </a:r>
            <a:endParaRPr lang="en-GB" sz="2000" dirty="0"/>
          </a:p>
        </p:txBody>
      </p:sp>
      <p:cxnSp>
        <p:nvCxnSpPr>
          <p:cNvPr id="5" name="Straight Connector 4"/>
          <p:cNvCxnSpPr/>
          <p:nvPr/>
        </p:nvCxnSpPr>
        <p:spPr>
          <a:xfrm>
            <a:off x="395536" y="3212976"/>
            <a:ext cx="842493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i="1" dirty="0">
                <a:solidFill>
                  <a:srgbClr val="002060"/>
                </a:solidFill>
                <a:latin typeface="Calibri" pitchFamily="34" charset="0"/>
                <a:ea typeface="Calibri" pitchFamily="34" charset="0"/>
                <a:cs typeface="Calibri" pitchFamily="34" charset="0"/>
              </a:rPr>
              <a:t>N</a:t>
            </a:r>
            <a:r>
              <a:rPr kumimoji="0" lang="en-GB" sz="3200" i="1" u="none" strike="noStrike" cap="none" normalizeH="0" baseline="0" dirty="0" smtClean="0">
                <a:ln>
                  <a:noFill/>
                </a:ln>
                <a:solidFill>
                  <a:srgbClr val="002060"/>
                </a:solidFill>
                <a:effectLst/>
                <a:latin typeface="Calibri" pitchFamily="34" charset="0"/>
                <a:ea typeface="Calibri" pitchFamily="34" charset="0"/>
                <a:cs typeface="Calibri" pitchFamily="34" charset="0"/>
              </a:rPr>
              <a:t>eurological traits</a:t>
            </a:r>
            <a:endParaRPr lang="en-GB" sz="3200" dirty="0">
              <a:solidFill>
                <a:srgbClr val="002060"/>
              </a:solidFill>
            </a:endParaRPr>
          </a:p>
        </p:txBody>
      </p:sp>
      <p:sp>
        <p:nvSpPr>
          <p:cNvPr id="3" name="Content Placeholder 2"/>
          <p:cNvSpPr>
            <a:spLocks noGrp="1"/>
          </p:cNvSpPr>
          <p:nvPr>
            <p:ph idx="1"/>
          </p:nvPr>
        </p:nvSpPr>
        <p:spPr>
          <a:xfrm>
            <a:off x="457200" y="1600201"/>
            <a:ext cx="8229600" cy="3773016"/>
          </a:xfrm>
        </p:spPr>
        <p:txBody>
          <a:bodyPr>
            <a:normAutofit fontScale="77500" lnSpcReduction="20000"/>
          </a:bodyPr>
          <a:lstStyle/>
          <a:p>
            <a:pPr algn="just"/>
            <a:r>
              <a:rPr lang="en-GB" sz="2600" dirty="0" err="1"/>
              <a:t>Turkheimer</a:t>
            </a:r>
            <a:r>
              <a:rPr lang="en-GB" sz="2600" dirty="0"/>
              <a:t> (2000, p. 160) </a:t>
            </a:r>
            <a:r>
              <a:rPr lang="en-GB" sz="2600" dirty="0" err="1" smtClean="0"/>
              <a:t>theor</a:t>
            </a:r>
            <a:r>
              <a:rPr lang="en-US" sz="2600" dirty="0" err="1" smtClean="0"/>
              <a:t>ize</a:t>
            </a:r>
            <a:r>
              <a:rPr lang="en-GB" sz="2600" dirty="0" err="1" smtClean="0"/>
              <a:t>s</a:t>
            </a:r>
            <a:r>
              <a:rPr lang="en-GB" sz="2600" dirty="0" smtClean="0"/>
              <a:t> </a:t>
            </a:r>
            <a:r>
              <a:rPr lang="en-GB" sz="2600" dirty="0"/>
              <a:t>that ‘Everything is heritable’. This statement tells us that personality, and therefore personality traits, are, to an extent, inherited. </a:t>
            </a:r>
            <a:endParaRPr lang="en-GB" sz="2600" dirty="0" smtClean="0"/>
          </a:p>
          <a:p>
            <a:pPr algn="just"/>
            <a:endParaRPr lang="en-GB" sz="2600" dirty="0" smtClean="0"/>
          </a:p>
          <a:p>
            <a:pPr algn="just"/>
            <a:r>
              <a:rPr lang="en-GB" sz="2600" dirty="0" smtClean="0"/>
              <a:t>One </a:t>
            </a:r>
            <a:r>
              <a:rPr lang="en-GB" sz="2600" dirty="0"/>
              <a:t>might observe, for example, that intelligence, itself considered heritable to an extent, has been positively linked to effective leadership (Judge et </a:t>
            </a:r>
            <a:r>
              <a:rPr lang="en-GB" sz="2600" dirty="0" smtClean="0"/>
              <a:t>al., </a:t>
            </a:r>
            <a:r>
              <a:rPr lang="en-GB" sz="2600" dirty="0"/>
              <a:t>2004). </a:t>
            </a:r>
            <a:endParaRPr lang="en-GB" sz="2600" dirty="0" smtClean="0"/>
          </a:p>
          <a:p>
            <a:pPr algn="just"/>
            <a:endParaRPr lang="en-GB" sz="2600" dirty="0"/>
          </a:p>
          <a:p>
            <a:pPr algn="just"/>
            <a:r>
              <a:rPr lang="en-GB" sz="2600" dirty="0" smtClean="0"/>
              <a:t>This </a:t>
            </a:r>
            <a:r>
              <a:rPr lang="en-GB" sz="2600" dirty="0"/>
              <a:t>leads us neatly to the consideration of neurological traits – a partially heritable construct that plays its part in the ‘nature versus nurture’ debate, and which also raises the question of the necessary neurological traits that a leader must possess in order for specific personality traits and behaviours to be exhibited.</a:t>
            </a:r>
          </a:p>
          <a:p>
            <a:endParaRPr lang="en-GB" dirty="0"/>
          </a:p>
        </p:txBody>
      </p:sp>
      <p:cxnSp>
        <p:nvCxnSpPr>
          <p:cNvPr id="4" name="Straight Connector 3"/>
          <p:cNvCxnSpPr/>
          <p:nvPr/>
        </p:nvCxnSpPr>
        <p:spPr>
          <a:xfrm>
            <a:off x="395536" y="1196752"/>
            <a:ext cx="842493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i="1" dirty="0" smtClean="0">
                <a:solidFill>
                  <a:srgbClr val="002060"/>
                </a:solidFill>
                <a:latin typeface="Calibri" pitchFamily="34" charset="0"/>
                <a:ea typeface="Calibri" pitchFamily="34" charset="0"/>
                <a:cs typeface="Calibri" pitchFamily="34" charset="0"/>
              </a:rPr>
              <a:t>N</a:t>
            </a:r>
            <a:r>
              <a:rPr kumimoji="0" lang="en-GB" sz="3200" i="1" u="none" strike="noStrike" cap="none" normalizeH="0" baseline="0" dirty="0" smtClean="0">
                <a:ln>
                  <a:noFill/>
                </a:ln>
                <a:solidFill>
                  <a:srgbClr val="002060"/>
                </a:solidFill>
                <a:effectLst/>
                <a:latin typeface="Calibri" pitchFamily="34" charset="0"/>
                <a:ea typeface="Calibri" pitchFamily="34" charset="0"/>
                <a:cs typeface="Calibri" pitchFamily="34" charset="0"/>
              </a:rPr>
              <a:t>eurological traits </a:t>
            </a:r>
            <a:r>
              <a:rPr lang="en-GB" sz="3200" i="1" dirty="0" smtClean="0">
                <a:solidFill>
                  <a:srgbClr val="002060"/>
                </a:solidFill>
                <a:latin typeface="Calibri" pitchFamily="34" charset="0"/>
                <a:ea typeface="Calibri" pitchFamily="34" charset="0"/>
                <a:cs typeface="Calibri" pitchFamily="34" charset="0"/>
              </a:rPr>
              <a:t>c</a:t>
            </a:r>
            <a:r>
              <a:rPr kumimoji="0" lang="en-GB" sz="3200" i="1" u="none" strike="noStrike" cap="none" normalizeH="0" baseline="0" dirty="0" smtClean="0">
                <a:ln>
                  <a:noFill/>
                </a:ln>
                <a:solidFill>
                  <a:srgbClr val="002060"/>
                </a:solidFill>
                <a:effectLst/>
                <a:latin typeface="Calibri" pitchFamily="34" charset="0"/>
                <a:ea typeface="Calibri" pitchFamily="34" charset="0"/>
                <a:cs typeface="Calibri" pitchFamily="34" charset="0"/>
              </a:rPr>
              <a:t>ontinued: </a:t>
            </a:r>
            <a:r>
              <a:rPr lang="en-GB" sz="3200" i="1" dirty="0" smtClean="0">
                <a:solidFill>
                  <a:srgbClr val="002060"/>
                </a:solidFill>
                <a:latin typeface="Calibri" pitchFamily="34" charset="0"/>
                <a:ea typeface="Calibri" pitchFamily="34" charset="0"/>
                <a:cs typeface="Calibri" pitchFamily="34" charset="0"/>
              </a:rPr>
              <a:t>b</a:t>
            </a:r>
            <a:r>
              <a:rPr kumimoji="0" lang="en-GB" sz="3200" i="1" u="none" strike="noStrike" cap="none" normalizeH="0" baseline="0" dirty="0" smtClean="0">
                <a:ln>
                  <a:noFill/>
                </a:ln>
                <a:solidFill>
                  <a:srgbClr val="002060"/>
                </a:solidFill>
                <a:effectLst/>
                <a:latin typeface="Calibri" pitchFamily="34" charset="0"/>
                <a:ea typeface="Calibri" pitchFamily="34" charset="0"/>
                <a:cs typeface="Calibri" pitchFamily="34" charset="0"/>
              </a:rPr>
              <a:t>rai</a:t>
            </a:r>
            <a:r>
              <a:rPr lang="en-GB" sz="3200" i="1" dirty="0" smtClean="0">
                <a:solidFill>
                  <a:srgbClr val="002060"/>
                </a:solidFill>
                <a:latin typeface="Calibri" pitchFamily="34" charset="0"/>
                <a:ea typeface="Calibri" pitchFamily="34" charset="0"/>
                <a:cs typeface="Calibri" pitchFamily="34" charset="0"/>
              </a:rPr>
              <a:t>n chemistry</a:t>
            </a:r>
            <a:endParaRPr lang="en-GB" sz="3200" dirty="0"/>
          </a:p>
        </p:txBody>
      </p:sp>
      <p:sp>
        <p:nvSpPr>
          <p:cNvPr id="3" name="Content Placeholder 2"/>
          <p:cNvSpPr>
            <a:spLocks noGrp="1"/>
          </p:cNvSpPr>
          <p:nvPr>
            <p:ph idx="1"/>
          </p:nvPr>
        </p:nvSpPr>
        <p:spPr>
          <a:xfrm>
            <a:off x="457200" y="1412776"/>
            <a:ext cx="8229600" cy="4713387"/>
          </a:xfrm>
        </p:spPr>
        <p:txBody>
          <a:bodyPr>
            <a:normAutofit fontScale="62500" lnSpcReduction="20000"/>
          </a:bodyPr>
          <a:lstStyle/>
          <a:p>
            <a:pPr algn="just"/>
            <a:r>
              <a:rPr lang="en-GB" dirty="0" smtClean="0"/>
              <a:t>Neuroscience </a:t>
            </a:r>
            <a:r>
              <a:rPr lang="en-GB" dirty="0"/>
              <a:t>identifies the role of brain chemistry in defining individual traits, behaviour and learning and, </a:t>
            </a:r>
            <a:r>
              <a:rPr lang="en-GB" dirty="0" smtClean="0"/>
              <a:t>therefore, in </a:t>
            </a:r>
            <a:r>
              <a:rPr lang="en-GB" dirty="0"/>
              <a:t>leadership ability. </a:t>
            </a:r>
            <a:endParaRPr lang="en-GB" dirty="0" smtClean="0"/>
          </a:p>
          <a:p>
            <a:pPr algn="just"/>
            <a:endParaRPr lang="en-GB" dirty="0" smtClean="0"/>
          </a:p>
          <a:p>
            <a:pPr algn="just"/>
            <a:r>
              <a:rPr lang="en-GB" dirty="0" smtClean="0"/>
              <a:t>For </a:t>
            </a:r>
            <a:r>
              <a:rPr lang="en-GB" dirty="0"/>
              <a:t>example, some research points to the fact that </a:t>
            </a:r>
            <a:r>
              <a:rPr lang="en-GB" dirty="0" smtClean="0"/>
              <a:t>30 per cent </a:t>
            </a:r>
            <a:r>
              <a:rPr lang="en-GB" dirty="0"/>
              <a:t>of the individual differences in leadership can be attributed to genetics (</a:t>
            </a:r>
            <a:r>
              <a:rPr lang="en-GB" dirty="0" err="1"/>
              <a:t>Arvey</a:t>
            </a:r>
            <a:r>
              <a:rPr lang="en-GB" dirty="0"/>
              <a:t>, Zhang, </a:t>
            </a:r>
            <a:r>
              <a:rPr lang="en-GB" dirty="0" err="1"/>
              <a:t>Avolio</a:t>
            </a:r>
            <a:r>
              <a:rPr lang="en-GB" dirty="0"/>
              <a:t> &amp; Kruger, 2007). </a:t>
            </a:r>
            <a:endParaRPr lang="en-GB" dirty="0" smtClean="0"/>
          </a:p>
          <a:p>
            <a:pPr algn="just"/>
            <a:endParaRPr lang="en-GB" dirty="0" smtClean="0"/>
          </a:p>
          <a:p>
            <a:pPr algn="just"/>
            <a:r>
              <a:rPr lang="en-GB" dirty="0" smtClean="0"/>
              <a:t>Bass and </a:t>
            </a:r>
            <a:r>
              <a:rPr lang="en-GB" dirty="0"/>
              <a:t>Bass (2009) recount how leadership trait research, constructs and theory only have the capacity to account for around </a:t>
            </a:r>
            <a:r>
              <a:rPr lang="en-GB" dirty="0" smtClean="0"/>
              <a:t>10 per cent </a:t>
            </a:r>
            <a:r>
              <a:rPr lang="en-GB" dirty="0"/>
              <a:t>of the variance in leadership outcomes. </a:t>
            </a:r>
            <a:endParaRPr lang="en-GB" dirty="0" smtClean="0"/>
          </a:p>
          <a:p>
            <a:pPr algn="just"/>
            <a:endParaRPr lang="en-GB" dirty="0" smtClean="0"/>
          </a:p>
          <a:p>
            <a:pPr algn="just"/>
            <a:r>
              <a:rPr lang="en-GB" dirty="0" smtClean="0"/>
              <a:t>This </a:t>
            </a:r>
            <a:r>
              <a:rPr lang="en-GB" dirty="0"/>
              <a:t>has led to the recent emergence of the use of neuroscience in various fields, such as neuroeconomics (the study of the role of neuroscience in economic decision making), and in the role of neurology in </a:t>
            </a:r>
            <a:r>
              <a:rPr lang="en-GB" dirty="0" smtClean="0"/>
              <a:t>risk-taking </a:t>
            </a:r>
            <a:r>
              <a:rPr lang="en-GB" dirty="0"/>
              <a:t>behaviour.</a:t>
            </a:r>
          </a:p>
          <a:p>
            <a:endParaRPr lang="en-GB" dirty="0"/>
          </a:p>
        </p:txBody>
      </p:sp>
      <p:cxnSp>
        <p:nvCxnSpPr>
          <p:cNvPr id="4" name="Straight Connector 3"/>
          <p:cNvCxnSpPr/>
          <p:nvPr/>
        </p:nvCxnSpPr>
        <p:spPr>
          <a:xfrm>
            <a:off x="251520" y="1124744"/>
            <a:ext cx="842493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i="1" dirty="0" smtClean="0">
                <a:solidFill>
                  <a:srgbClr val="002060"/>
                </a:solidFill>
                <a:latin typeface="Calibri" pitchFamily="34" charset="0"/>
                <a:ea typeface="Calibri" pitchFamily="34" charset="0"/>
                <a:cs typeface="Calibri" pitchFamily="34" charset="0"/>
              </a:rPr>
              <a:t>N</a:t>
            </a:r>
            <a:r>
              <a:rPr kumimoji="0" lang="en-GB" sz="3200" i="1" u="none" strike="noStrike" cap="none" normalizeH="0" baseline="0" dirty="0" smtClean="0">
                <a:ln>
                  <a:noFill/>
                </a:ln>
                <a:solidFill>
                  <a:srgbClr val="002060"/>
                </a:solidFill>
                <a:effectLst/>
                <a:latin typeface="Calibri" pitchFamily="34" charset="0"/>
                <a:ea typeface="Calibri" pitchFamily="34" charset="0"/>
                <a:cs typeface="Calibri" pitchFamily="34" charset="0"/>
              </a:rPr>
              <a:t>eurological traits continued: serotonin</a:t>
            </a:r>
            <a:endParaRPr lang="en-GB" sz="3200" dirty="0"/>
          </a:p>
        </p:txBody>
      </p:sp>
      <p:sp>
        <p:nvSpPr>
          <p:cNvPr id="3" name="Content Placeholder 2"/>
          <p:cNvSpPr>
            <a:spLocks noGrp="1"/>
          </p:cNvSpPr>
          <p:nvPr>
            <p:ph idx="1"/>
          </p:nvPr>
        </p:nvSpPr>
        <p:spPr>
          <a:xfrm>
            <a:off x="323528" y="1600200"/>
            <a:ext cx="8568952" cy="4925144"/>
          </a:xfrm>
        </p:spPr>
        <p:txBody>
          <a:bodyPr>
            <a:normAutofit fontScale="47500" lnSpcReduction="20000"/>
          </a:bodyPr>
          <a:lstStyle/>
          <a:p>
            <a:pPr algn="just"/>
            <a:r>
              <a:rPr lang="en-GB" sz="3800" dirty="0"/>
              <a:t>An individual who possess a high level of </a:t>
            </a:r>
            <a:r>
              <a:rPr lang="en-GB" sz="3800" dirty="0" smtClean="0"/>
              <a:t>serotonin </a:t>
            </a:r>
            <a:r>
              <a:rPr lang="en-GB" sz="3800" dirty="0"/>
              <a:t>is likely to moderate stress more </a:t>
            </a:r>
            <a:r>
              <a:rPr lang="en-GB" sz="3800" dirty="0" smtClean="0"/>
              <a:t>effectively, </a:t>
            </a:r>
            <a:r>
              <a:rPr lang="en-GB" sz="3800" dirty="0"/>
              <a:t>which in turn might positively affect decision making (</a:t>
            </a:r>
            <a:r>
              <a:rPr lang="en-GB" sz="3800" dirty="0" err="1"/>
              <a:t>Cawthorn</a:t>
            </a:r>
            <a:r>
              <a:rPr lang="en-GB" sz="3800" dirty="0"/>
              <a:t>, 1996)</a:t>
            </a:r>
            <a:r>
              <a:rPr lang="en-GB" sz="3800" dirty="0" smtClean="0"/>
              <a:t>. Serotonin </a:t>
            </a:r>
            <a:r>
              <a:rPr lang="en-GB" sz="3800" dirty="0"/>
              <a:t>exerts an effect on emotional intelligence by increasing feelings of happiness and optimism, with a concomitant effect of enhancing the </a:t>
            </a:r>
            <a:r>
              <a:rPr lang="en-GB" sz="3800" dirty="0" smtClean="0"/>
              <a:t>individual’s </a:t>
            </a:r>
            <a:r>
              <a:rPr lang="en-GB" sz="3800" dirty="0"/>
              <a:t>ability to deal with stress. Emotional intelligence is considered a contributor to effective leadership (see Chapter</a:t>
            </a:r>
            <a:r>
              <a:rPr lang="en-GB" sz="3800" dirty="0" smtClean="0"/>
              <a:t> 8, ‘Emotional intelligence’)</a:t>
            </a:r>
            <a:r>
              <a:rPr lang="en-GB" sz="3800" dirty="0"/>
              <a:t>. </a:t>
            </a:r>
            <a:endParaRPr lang="en-GB" sz="3800" dirty="0" smtClean="0"/>
          </a:p>
          <a:p>
            <a:pPr algn="just"/>
            <a:endParaRPr lang="en-GB" sz="3800" dirty="0"/>
          </a:p>
          <a:p>
            <a:pPr algn="just"/>
            <a:r>
              <a:rPr lang="en-GB" sz="3800" dirty="0" smtClean="0"/>
              <a:t>The </a:t>
            </a:r>
            <a:r>
              <a:rPr lang="en-GB" sz="3800" dirty="0"/>
              <a:t>positive, mood-enhancing effects of serotonin emerge frequently in nutritional and sport </a:t>
            </a:r>
            <a:r>
              <a:rPr lang="en-GB" sz="3800" dirty="0" smtClean="0"/>
              <a:t>science-related </a:t>
            </a:r>
            <a:r>
              <a:rPr lang="en-GB" sz="3800" dirty="0"/>
              <a:t>research. </a:t>
            </a:r>
            <a:r>
              <a:rPr lang="en-GB" sz="3800" dirty="0" err="1"/>
              <a:t>Gelderloos</a:t>
            </a:r>
            <a:r>
              <a:rPr lang="en-GB" sz="3800" dirty="0"/>
              <a:t> et al. (1988</a:t>
            </a:r>
            <a:r>
              <a:rPr lang="en-GB" sz="3800" dirty="0" smtClean="0"/>
              <a:t>)* </a:t>
            </a:r>
            <a:r>
              <a:rPr lang="en-GB" sz="3800" dirty="0"/>
              <a:t>demonstrated a positive correlation with both high scores on leadership </a:t>
            </a:r>
            <a:r>
              <a:rPr lang="en-GB" sz="3800" dirty="0" smtClean="0"/>
              <a:t>tests </a:t>
            </a:r>
            <a:r>
              <a:rPr lang="en-GB" sz="3800" dirty="0"/>
              <a:t>and tests of work performance. Emerging research into foetal and childhood development suggests a link between the level of tryptophan (a precursor of serotonin) ingested by the mother and the mood of the child, and nutritional science points to a clear link between diet, the levels of serotonin in our </a:t>
            </a:r>
            <a:r>
              <a:rPr lang="en-GB" sz="3800" dirty="0" smtClean="0"/>
              <a:t>bodies and </a:t>
            </a:r>
            <a:r>
              <a:rPr lang="en-GB" sz="3800" dirty="0"/>
              <a:t>the concomitant relationship that this emerges on our emotional health and feelings of </a:t>
            </a:r>
            <a:r>
              <a:rPr lang="en-GB" sz="3800" dirty="0" smtClean="0"/>
              <a:t>well-being.</a:t>
            </a:r>
          </a:p>
          <a:p>
            <a:pPr algn="just">
              <a:buNone/>
            </a:pPr>
            <a:endParaRPr lang="en-GB" sz="4000" dirty="0" smtClean="0"/>
          </a:p>
          <a:p>
            <a:pPr algn="just">
              <a:buNone/>
            </a:pPr>
            <a:endParaRPr lang="en-GB" sz="4000" dirty="0" smtClean="0"/>
          </a:p>
          <a:p>
            <a:pPr algn="just">
              <a:buNone/>
            </a:pPr>
            <a:endParaRPr lang="en-GB" sz="2100" dirty="0" smtClean="0"/>
          </a:p>
          <a:p>
            <a:pPr algn="just">
              <a:buNone/>
            </a:pPr>
            <a:endParaRPr lang="en-GB" sz="2100" dirty="0" smtClean="0"/>
          </a:p>
          <a:p>
            <a:pPr algn="just">
              <a:buNone/>
            </a:pPr>
            <a:r>
              <a:rPr lang="en-GB" sz="2100" dirty="0" smtClean="0"/>
              <a:t>*</a:t>
            </a:r>
            <a:r>
              <a:rPr lang="en-GB" sz="2100" dirty="0" err="1" smtClean="0"/>
              <a:t>Gelderloos</a:t>
            </a:r>
            <a:r>
              <a:rPr lang="en-GB" sz="2100" dirty="0" smtClean="0"/>
              <a:t>, P., Walton, K., Goddard, P., </a:t>
            </a:r>
            <a:r>
              <a:rPr lang="en-GB" sz="2100" dirty="0" err="1" smtClean="0"/>
              <a:t>Gaudet</a:t>
            </a:r>
            <a:r>
              <a:rPr lang="en-GB" sz="2100" dirty="0" smtClean="0"/>
              <a:t>, D. and Pugh, N. (1988), “Whole blood serotonin and 5-hydroxy-indoleacetic acid, biochemical markers of </a:t>
            </a:r>
          </a:p>
          <a:p>
            <a:pPr algn="just">
              <a:buNone/>
            </a:pPr>
            <a:r>
              <a:rPr lang="en-GB" sz="2100" dirty="0" smtClean="0"/>
              <a:t>leadership ability”, Proceedings of the Iowa Academy of Science, Vol. 95, p. A57.</a:t>
            </a:r>
          </a:p>
          <a:p>
            <a:pPr algn="just">
              <a:buNone/>
            </a:pPr>
            <a:endParaRPr lang="en-GB" sz="3800" dirty="0" smtClean="0"/>
          </a:p>
          <a:p>
            <a:pPr algn="just">
              <a:buNone/>
            </a:pPr>
            <a:endParaRPr lang="en-GB" sz="3800" dirty="0"/>
          </a:p>
          <a:p>
            <a:endParaRPr lang="en-GB" dirty="0"/>
          </a:p>
        </p:txBody>
      </p:sp>
      <p:cxnSp>
        <p:nvCxnSpPr>
          <p:cNvPr id="4" name="Straight Connector 3"/>
          <p:cNvCxnSpPr/>
          <p:nvPr/>
        </p:nvCxnSpPr>
        <p:spPr>
          <a:xfrm>
            <a:off x="395536" y="1124744"/>
            <a:ext cx="842493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548680"/>
            <a:ext cx="8229600" cy="1143000"/>
          </a:xfrm>
        </p:spPr>
        <p:txBody>
          <a:bodyPr>
            <a:normAutofit fontScale="90000"/>
          </a:bodyPr>
          <a:lstStyle/>
          <a:p>
            <a:r>
              <a:rPr lang="en-GB" sz="3600" i="1" dirty="0" smtClean="0">
                <a:solidFill>
                  <a:srgbClr val="002060"/>
                </a:solidFill>
                <a:latin typeface="Calibri" pitchFamily="34" charset="0"/>
                <a:ea typeface="Calibri" pitchFamily="34" charset="0"/>
                <a:cs typeface="Calibri" pitchFamily="34" charset="0"/>
              </a:rPr>
              <a:t>N</a:t>
            </a:r>
            <a:r>
              <a:rPr kumimoji="0" lang="en-GB" sz="3600" i="1" u="none" strike="noStrike" cap="none" normalizeH="0" baseline="0" dirty="0" smtClean="0">
                <a:ln>
                  <a:noFill/>
                </a:ln>
                <a:solidFill>
                  <a:srgbClr val="002060"/>
                </a:solidFill>
                <a:effectLst/>
                <a:latin typeface="Calibri" pitchFamily="34" charset="0"/>
                <a:ea typeface="Calibri" pitchFamily="34" charset="0"/>
                <a:cs typeface="Calibri" pitchFamily="34" charset="0"/>
              </a:rPr>
              <a:t>eurological traits continued: endogenous </a:t>
            </a:r>
            <a:r>
              <a:rPr lang="en-GB" sz="3600" i="1" dirty="0" smtClean="0">
                <a:solidFill>
                  <a:srgbClr val="002060"/>
                </a:solidFill>
                <a:latin typeface="Calibri" pitchFamily="34" charset="0"/>
                <a:ea typeface="Calibri" pitchFamily="34" charset="0"/>
                <a:cs typeface="Calibri" pitchFamily="34" charset="0"/>
              </a:rPr>
              <a:t>s</a:t>
            </a:r>
            <a:r>
              <a:rPr kumimoji="0" lang="en-GB" sz="3600" i="1" u="none" strike="noStrike" cap="none" normalizeH="0" baseline="0" dirty="0" smtClean="0">
                <a:ln>
                  <a:noFill/>
                </a:ln>
                <a:solidFill>
                  <a:srgbClr val="002060"/>
                </a:solidFill>
                <a:effectLst/>
                <a:latin typeface="Calibri" pitchFamily="34" charset="0"/>
                <a:ea typeface="Calibri" pitchFamily="34" charset="0"/>
                <a:cs typeface="Calibri" pitchFamily="34" charset="0"/>
              </a:rPr>
              <a:t>teroids (testosterone </a:t>
            </a:r>
            <a:r>
              <a:rPr lang="en-GB" sz="3600" i="1" dirty="0" smtClean="0">
                <a:solidFill>
                  <a:srgbClr val="002060"/>
                </a:solidFill>
                <a:latin typeface="Calibri" pitchFamily="34" charset="0"/>
                <a:ea typeface="Calibri" pitchFamily="34" charset="0"/>
                <a:cs typeface="Calibri" pitchFamily="34" charset="0"/>
              </a:rPr>
              <a:t>and</a:t>
            </a:r>
            <a:r>
              <a:rPr kumimoji="0" lang="en-GB" sz="3600" i="1" u="none" strike="noStrike" cap="none" normalizeH="0" baseline="0" dirty="0" smtClean="0">
                <a:ln>
                  <a:noFill/>
                </a:ln>
                <a:solidFill>
                  <a:srgbClr val="002060"/>
                </a:solidFill>
                <a:effectLst/>
                <a:latin typeface="Calibri" pitchFamily="34" charset="0"/>
                <a:ea typeface="Calibri" pitchFamily="34" charset="0"/>
                <a:cs typeface="Calibri" pitchFamily="34" charset="0"/>
              </a:rPr>
              <a:t> </a:t>
            </a:r>
            <a:r>
              <a:rPr lang="en-GB" sz="3600" i="1" dirty="0" err="1" smtClean="0">
                <a:solidFill>
                  <a:srgbClr val="002060"/>
                </a:solidFill>
                <a:latin typeface="Calibri" pitchFamily="34" charset="0"/>
                <a:ea typeface="Calibri" pitchFamily="34" charset="0"/>
                <a:cs typeface="Calibri" pitchFamily="34" charset="0"/>
              </a:rPr>
              <a:t>c</a:t>
            </a:r>
            <a:r>
              <a:rPr kumimoji="0" lang="en-GB" sz="3600" i="1" u="none" strike="noStrike" cap="none" normalizeH="0" baseline="0" dirty="0" err="1" smtClean="0">
                <a:ln>
                  <a:noFill/>
                </a:ln>
                <a:solidFill>
                  <a:srgbClr val="002060"/>
                </a:solidFill>
                <a:effectLst/>
                <a:latin typeface="Calibri" pitchFamily="34" charset="0"/>
                <a:ea typeface="Calibri" pitchFamily="34" charset="0"/>
                <a:cs typeface="Calibri" pitchFamily="34" charset="0"/>
              </a:rPr>
              <a:t>ortisol</a:t>
            </a:r>
            <a:r>
              <a:rPr kumimoji="0" lang="en-GB" sz="3600" i="1" u="none" strike="noStrike" cap="none" normalizeH="0" baseline="0" dirty="0" smtClean="0">
                <a:ln>
                  <a:noFill/>
                </a:ln>
                <a:solidFill>
                  <a:srgbClr val="002060"/>
                </a:solidFill>
                <a:effectLst/>
                <a:latin typeface="Calibri" pitchFamily="34" charset="0"/>
                <a:ea typeface="Calibri" pitchFamily="34" charset="0"/>
                <a:cs typeface="Calibri" pitchFamily="34" charset="0"/>
              </a:rPr>
              <a:t>)</a:t>
            </a:r>
            <a:r>
              <a:rPr lang="en-GB" dirty="0" smtClean="0"/>
              <a:t/>
            </a:r>
            <a:br>
              <a:rPr lang="en-GB" dirty="0" smtClean="0"/>
            </a:br>
            <a:endParaRPr lang="en-GB" dirty="0"/>
          </a:p>
        </p:txBody>
      </p:sp>
      <p:sp>
        <p:nvSpPr>
          <p:cNvPr id="3" name="Content Placeholder 2"/>
          <p:cNvSpPr>
            <a:spLocks noGrp="1"/>
          </p:cNvSpPr>
          <p:nvPr>
            <p:ph idx="1"/>
          </p:nvPr>
        </p:nvSpPr>
        <p:spPr>
          <a:xfrm>
            <a:off x="323528" y="1916832"/>
            <a:ext cx="8229600" cy="4525963"/>
          </a:xfrm>
        </p:spPr>
        <p:txBody>
          <a:bodyPr>
            <a:normAutofit fontScale="70000" lnSpcReduction="20000"/>
          </a:bodyPr>
          <a:lstStyle/>
          <a:p>
            <a:pPr algn="just"/>
            <a:r>
              <a:rPr lang="en-GB" dirty="0" smtClean="0"/>
              <a:t>Endogenous </a:t>
            </a:r>
            <a:r>
              <a:rPr lang="en-GB" dirty="0"/>
              <a:t>steroids – testosterone and </a:t>
            </a:r>
            <a:r>
              <a:rPr lang="en-GB" dirty="0" err="1"/>
              <a:t>cortisol</a:t>
            </a:r>
            <a:r>
              <a:rPr lang="en-GB" dirty="0"/>
              <a:t> – are produced naturally by the body, and both possess cognitive and behavioural </a:t>
            </a:r>
            <a:r>
              <a:rPr lang="en-GB" dirty="0" smtClean="0"/>
              <a:t>effects. </a:t>
            </a:r>
          </a:p>
          <a:p>
            <a:pPr algn="just"/>
            <a:endParaRPr lang="en-GB" dirty="0"/>
          </a:p>
          <a:p>
            <a:pPr algn="just"/>
            <a:r>
              <a:rPr lang="en-GB" dirty="0" err="1" smtClean="0"/>
              <a:t>Cortisol</a:t>
            </a:r>
            <a:r>
              <a:rPr lang="en-GB" dirty="0" smtClean="0"/>
              <a:t> </a:t>
            </a:r>
            <a:r>
              <a:rPr lang="en-GB" dirty="0"/>
              <a:t>is known as the ‘stress hormone</a:t>
            </a:r>
            <a:r>
              <a:rPr lang="en-GB" dirty="0" smtClean="0"/>
              <a:t>’, </a:t>
            </a:r>
            <a:r>
              <a:rPr lang="en-GB" dirty="0"/>
              <a:t>as levels of the hormone increase when we face a stressful situation (</a:t>
            </a:r>
            <a:r>
              <a:rPr lang="en-GB" dirty="0" smtClean="0"/>
              <a:t>N.B. </a:t>
            </a:r>
            <a:r>
              <a:rPr lang="en-GB" dirty="0"/>
              <a:t>we also produce adrenaline in stressful situations). </a:t>
            </a:r>
            <a:r>
              <a:rPr lang="en-GB" dirty="0" smtClean="0"/>
              <a:t>Long-term </a:t>
            </a:r>
            <a:r>
              <a:rPr lang="en-GB" dirty="0"/>
              <a:t>exposure to elevated </a:t>
            </a:r>
            <a:r>
              <a:rPr lang="en-GB" dirty="0" err="1"/>
              <a:t>cortisol</a:t>
            </a:r>
            <a:r>
              <a:rPr lang="en-GB" dirty="0"/>
              <a:t> levels have been shown to exert a negative effect on </a:t>
            </a:r>
            <a:r>
              <a:rPr lang="en-GB" dirty="0" smtClean="0"/>
              <a:t>mood.</a:t>
            </a:r>
          </a:p>
          <a:p>
            <a:pPr algn="just"/>
            <a:r>
              <a:rPr lang="en-GB" dirty="0" smtClean="0"/>
              <a:t>Testosterone </a:t>
            </a:r>
            <a:r>
              <a:rPr lang="en-GB" dirty="0"/>
              <a:t>exerts a significant effect on behaviour, and excessive levels are known to disrupt emotional regulation, leading to mood swings, irrational judgement, anger and aggression</a:t>
            </a:r>
            <a:r>
              <a:rPr lang="en-GB" dirty="0" smtClean="0"/>
              <a:t>.</a:t>
            </a:r>
          </a:p>
          <a:p>
            <a:endParaRPr lang="en-GB" dirty="0"/>
          </a:p>
          <a:p>
            <a:r>
              <a:rPr lang="en-GB" sz="2900" b="1" dirty="0" smtClean="0">
                <a:solidFill>
                  <a:srgbClr val="FF0000"/>
                </a:solidFill>
              </a:rPr>
              <a:t>See  Discussion Starter, ‘Testosterone and financial traders’</a:t>
            </a:r>
            <a:endParaRPr lang="en-GB" sz="2900" b="1" dirty="0">
              <a:solidFill>
                <a:srgbClr val="FF0000"/>
              </a:solidFill>
            </a:endParaRPr>
          </a:p>
          <a:p>
            <a:endParaRPr lang="en-GB" dirty="0"/>
          </a:p>
        </p:txBody>
      </p:sp>
      <p:cxnSp>
        <p:nvCxnSpPr>
          <p:cNvPr id="4" name="Straight Connector 3"/>
          <p:cNvCxnSpPr/>
          <p:nvPr/>
        </p:nvCxnSpPr>
        <p:spPr>
          <a:xfrm>
            <a:off x="395536" y="1412776"/>
            <a:ext cx="842493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i="1" dirty="0" smtClean="0">
                <a:solidFill>
                  <a:srgbClr val="002060"/>
                </a:solidFill>
              </a:rPr>
              <a:t>Cognitive traits</a:t>
            </a:r>
            <a:endParaRPr lang="en-GB" sz="3200" i="1" dirty="0">
              <a:solidFill>
                <a:srgbClr val="002060"/>
              </a:solidFill>
            </a:endParaRPr>
          </a:p>
        </p:txBody>
      </p:sp>
      <p:sp>
        <p:nvSpPr>
          <p:cNvPr id="3" name="Content Placeholder 2"/>
          <p:cNvSpPr>
            <a:spLocks noGrp="1"/>
          </p:cNvSpPr>
          <p:nvPr>
            <p:ph idx="1"/>
          </p:nvPr>
        </p:nvSpPr>
        <p:spPr/>
        <p:txBody>
          <a:bodyPr>
            <a:normAutofit fontScale="70000" lnSpcReduction="20000"/>
          </a:bodyPr>
          <a:lstStyle/>
          <a:p>
            <a:pPr algn="just"/>
            <a:r>
              <a:rPr lang="en-GB" dirty="0"/>
              <a:t>Early work surrounding trait theory (Mann (1959) identifies the role of intelligence as one of the greatest traits of leadership. Intelligence, as measured by </a:t>
            </a:r>
            <a:r>
              <a:rPr lang="en-GB" dirty="0" smtClean="0"/>
              <a:t>standard</a:t>
            </a:r>
            <a:r>
              <a:rPr lang="en-US" dirty="0" err="1" smtClean="0"/>
              <a:t>ize</a:t>
            </a:r>
            <a:r>
              <a:rPr lang="en-GB" dirty="0" err="1" smtClean="0"/>
              <a:t>d</a:t>
            </a:r>
            <a:r>
              <a:rPr lang="en-GB" dirty="0" smtClean="0"/>
              <a:t> </a:t>
            </a:r>
            <a:r>
              <a:rPr lang="en-GB" dirty="0"/>
              <a:t>IQ (intelligence quotient) testing, measures the quotient of an individual against the general population. </a:t>
            </a:r>
            <a:endParaRPr lang="en-GB" dirty="0" smtClean="0"/>
          </a:p>
          <a:p>
            <a:pPr algn="just">
              <a:buNone/>
            </a:pPr>
            <a:endParaRPr lang="en-GB" dirty="0"/>
          </a:p>
          <a:p>
            <a:pPr algn="just"/>
            <a:r>
              <a:rPr lang="en-GB" dirty="0"/>
              <a:t>The role of intelligence in leadership continues to be well documented, correlating positively with leadership performance (Bass, </a:t>
            </a:r>
            <a:r>
              <a:rPr lang="en-GB" dirty="0" smtClean="0"/>
              <a:t>1990; </a:t>
            </a:r>
            <a:r>
              <a:rPr lang="en-GB" dirty="0"/>
              <a:t>Judge, Colbert &amp; </a:t>
            </a:r>
            <a:r>
              <a:rPr lang="en-GB" dirty="0" err="1"/>
              <a:t>Elies</a:t>
            </a:r>
            <a:r>
              <a:rPr lang="en-GB" dirty="0"/>
              <a:t>, 2004), professional and personal success (including financial income), higher levels of education, and as a universally desired characteristic of leaders (Den </a:t>
            </a:r>
            <a:r>
              <a:rPr lang="en-GB" dirty="0" err="1"/>
              <a:t>Hartog</a:t>
            </a:r>
            <a:r>
              <a:rPr lang="en-GB" dirty="0"/>
              <a:t> </a:t>
            </a:r>
            <a:r>
              <a:rPr lang="en-GB" dirty="0" smtClean="0"/>
              <a:t>et al. </a:t>
            </a:r>
            <a:r>
              <a:rPr lang="en-GB" dirty="0"/>
              <a:t>(1999</a:t>
            </a:r>
            <a:r>
              <a:rPr lang="en-GB" dirty="0" smtClean="0"/>
              <a:t>). </a:t>
            </a:r>
            <a:r>
              <a:rPr lang="en-GB" dirty="0"/>
              <a:t>Cognitive ability also allows an individual to intellectually approach a problem from a myriad of different standpoints, allowing the development of a more strategic and robust approach to decision making. </a:t>
            </a:r>
            <a:endParaRPr lang="en-GB" dirty="0" smtClean="0"/>
          </a:p>
          <a:p>
            <a:pPr algn="just"/>
            <a:endParaRPr lang="en-GB" dirty="0"/>
          </a:p>
          <a:p>
            <a:endParaRPr lang="en-GB" dirty="0"/>
          </a:p>
        </p:txBody>
      </p:sp>
      <p:cxnSp>
        <p:nvCxnSpPr>
          <p:cNvPr id="4" name="Straight Connector 3"/>
          <p:cNvCxnSpPr/>
          <p:nvPr/>
        </p:nvCxnSpPr>
        <p:spPr>
          <a:xfrm>
            <a:off x="395536" y="1196752"/>
            <a:ext cx="842493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i="1" dirty="0" smtClean="0">
                <a:solidFill>
                  <a:srgbClr val="002060"/>
                </a:solidFill>
              </a:rPr>
              <a:t>Physical traits </a:t>
            </a:r>
            <a:endParaRPr lang="en-GB" sz="3200" i="1" dirty="0">
              <a:solidFill>
                <a:srgbClr val="002060"/>
              </a:solidFill>
            </a:endParaRPr>
          </a:p>
        </p:txBody>
      </p:sp>
      <p:sp>
        <p:nvSpPr>
          <p:cNvPr id="3" name="Content Placeholder 2"/>
          <p:cNvSpPr>
            <a:spLocks noGrp="1"/>
          </p:cNvSpPr>
          <p:nvPr>
            <p:ph idx="1"/>
          </p:nvPr>
        </p:nvSpPr>
        <p:spPr>
          <a:xfrm>
            <a:off x="0" y="1412776"/>
            <a:ext cx="9144000" cy="5445224"/>
          </a:xfrm>
        </p:spPr>
        <p:txBody>
          <a:bodyPr>
            <a:normAutofit fontScale="55000" lnSpcReduction="20000"/>
          </a:bodyPr>
          <a:lstStyle/>
          <a:p>
            <a:pPr algn="just"/>
            <a:r>
              <a:rPr lang="en-GB" sz="3600" dirty="0" smtClean="0"/>
              <a:t>Physical attractiveness or the appearance of the face (‘physiognomy’) has emerged forcefully in the leadership literature as a trait that is strongly significantly related to a follower’s perceptions of a leader. </a:t>
            </a:r>
            <a:r>
              <a:rPr lang="en-GB" sz="3600" dirty="0" err="1" smtClean="0"/>
              <a:t>Cherulnik</a:t>
            </a:r>
            <a:r>
              <a:rPr lang="en-GB" sz="3600" dirty="0" smtClean="0"/>
              <a:t>, Turns and </a:t>
            </a:r>
            <a:r>
              <a:rPr lang="en-GB" sz="3600" dirty="0" err="1" smtClean="0"/>
              <a:t>Wilderman</a:t>
            </a:r>
            <a:r>
              <a:rPr lang="en-GB" sz="3600" dirty="0" smtClean="0"/>
              <a:t> (1990) report that followers are more likely to respond favourably to a leader if they possess traits of physical attractiveness and maturity, and much leadership research supports such an observation.</a:t>
            </a:r>
          </a:p>
          <a:p>
            <a:pPr algn="just"/>
            <a:endParaRPr lang="en-GB" sz="3600" dirty="0" smtClean="0"/>
          </a:p>
          <a:p>
            <a:pPr algn="just"/>
            <a:r>
              <a:rPr lang="en-GB" sz="3600" dirty="0" smtClean="0"/>
              <a:t>Studies of physiognomy in perceptions of leadership have emerged with particular strength in the field of political science, with many studies reporting that physical attractiveness leads to greater political success (</a:t>
            </a:r>
            <a:r>
              <a:rPr lang="en-GB" sz="3600" dirty="0" err="1" smtClean="0"/>
              <a:t>Sigelman</a:t>
            </a:r>
            <a:r>
              <a:rPr lang="en-GB" sz="3600" dirty="0" smtClean="0"/>
              <a:t> et al., 1986) and career success in a range of professions (</a:t>
            </a:r>
            <a:r>
              <a:rPr lang="en-GB" sz="3600" dirty="0" err="1" smtClean="0"/>
              <a:t>Hamermesh</a:t>
            </a:r>
            <a:r>
              <a:rPr lang="en-GB" sz="3600" dirty="0" smtClean="0"/>
              <a:t>, 2006; </a:t>
            </a:r>
            <a:r>
              <a:rPr lang="en-GB" sz="3600" dirty="0" err="1" smtClean="0"/>
              <a:t>Hosoda</a:t>
            </a:r>
            <a:r>
              <a:rPr lang="en-GB" sz="3600" dirty="0" smtClean="0"/>
              <a:t> et al., 2003; </a:t>
            </a:r>
            <a:r>
              <a:rPr lang="en-GB" sz="3600" dirty="0" err="1" smtClean="0"/>
              <a:t>Mobius</a:t>
            </a:r>
            <a:r>
              <a:rPr lang="en-GB" sz="3600" dirty="0" smtClean="0"/>
              <a:t> &amp; </a:t>
            </a:r>
            <a:r>
              <a:rPr lang="en-GB" sz="3600" dirty="0" err="1" smtClean="0"/>
              <a:t>Rosenblat</a:t>
            </a:r>
            <a:r>
              <a:rPr lang="en-GB" sz="3600" dirty="0" smtClean="0"/>
              <a:t>, 2006), and experience better treatment in general (Dion et al., 1972; Griffin &amp; </a:t>
            </a:r>
            <a:r>
              <a:rPr lang="en-GB" sz="3600" dirty="0" err="1" smtClean="0"/>
              <a:t>Langlois</a:t>
            </a:r>
            <a:r>
              <a:rPr lang="en-GB" sz="3600" dirty="0" smtClean="0"/>
              <a:t>, 2006). </a:t>
            </a:r>
          </a:p>
          <a:p>
            <a:pPr algn="just"/>
            <a:endParaRPr lang="en-GB" sz="3600" dirty="0"/>
          </a:p>
          <a:p>
            <a:pPr algn="just"/>
            <a:r>
              <a:rPr lang="en-GB" sz="3600" dirty="0" smtClean="0"/>
              <a:t>Martin (1978) asked research subjects to rate photographs of Australian political candidates according to their ‘gut reaction’ of the candidate. Ratings carried strong predictive power of the actual performance of those candidates on election day.</a:t>
            </a:r>
          </a:p>
          <a:p>
            <a:pPr algn="just"/>
            <a:endParaRPr lang="en-GB" sz="2800" dirty="0" smtClean="0"/>
          </a:p>
          <a:p>
            <a:pPr algn="just"/>
            <a:r>
              <a:rPr lang="en-GB" sz="3600" b="1" dirty="0" smtClean="0">
                <a:solidFill>
                  <a:srgbClr val="FF0000"/>
                </a:solidFill>
              </a:rPr>
              <a:t>See Discussion Starter, ‘The role of IQ in presidential elections’</a:t>
            </a:r>
          </a:p>
          <a:p>
            <a:pPr algn="just"/>
            <a:endParaRPr lang="en-GB" sz="2800" dirty="0" smtClean="0"/>
          </a:p>
          <a:p>
            <a:endParaRPr lang="en-GB" dirty="0"/>
          </a:p>
        </p:txBody>
      </p:sp>
      <p:cxnSp>
        <p:nvCxnSpPr>
          <p:cNvPr id="4" name="Straight Connector 3"/>
          <p:cNvCxnSpPr/>
          <p:nvPr/>
        </p:nvCxnSpPr>
        <p:spPr>
          <a:xfrm>
            <a:off x="323528" y="1124744"/>
            <a:ext cx="842493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smtClean="0">
                <a:solidFill>
                  <a:srgbClr val="002060"/>
                </a:solidFill>
              </a:rPr>
              <a:t>Expert Insight</a:t>
            </a:r>
            <a:endParaRPr lang="en-GB" sz="3200" dirty="0">
              <a:solidFill>
                <a:srgbClr val="002060"/>
              </a:solidFill>
            </a:endParaRPr>
          </a:p>
        </p:txBody>
      </p:sp>
      <p:sp>
        <p:nvSpPr>
          <p:cNvPr id="3" name="Content Placeholder 2"/>
          <p:cNvSpPr>
            <a:spLocks noGrp="1"/>
          </p:cNvSpPr>
          <p:nvPr>
            <p:ph idx="1"/>
          </p:nvPr>
        </p:nvSpPr>
        <p:spPr/>
        <p:txBody>
          <a:bodyPr>
            <a:normAutofit/>
          </a:bodyPr>
          <a:lstStyle/>
          <a:p>
            <a:pPr algn="just"/>
            <a:r>
              <a:rPr lang="en-GB" sz="2000" dirty="0" smtClean="0"/>
              <a:t>‘The role of personality traits in leadership success</a:t>
            </a:r>
            <a:r>
              <a:rPr lang="en-GB" sz="2000" b="1" dirty="0" smtClean="0"/>
              <a:t>’ </a:t>
            </a:r>
            <a:r>
              <a:rPr lang="en-GB" sz="2000" dirty="0" smtClean="0"/>
              <a:t>(</a:t>
            </a:r>
            <a:r>
              <a:rPr lang="en-GB" sz="2000" dirty="0" err="1" smtClean="0"/>
              <a:t>Bassma</a:t>
            </a:r>
            <a:r>
              <a:rPr lang="en-GB" sz="2000" dirty="0" smtClean="0"/>
              <a:t> El Amir-Riley, Head of Trading for Government Bonds and Repo, Deutsche Bank)</a:t>
            </a:r>
          </a:p>
          <a:p>
            <a:pPr algn="just">
              <a:buNone/>
            </a:pPr>
            <a:endParaRPr lang="en-GB" sz="2000" i="1" dirty="0" smtClean="0"/>
          </a:p>
          <a:p>
            <a:pPr algn="just"/>
            <a:r>
              <a:rPr lang="en-GB" sz="2000" dirty="0" smtClean="0"/>
              <a:t>Read the Expert Insight, then answer and discuss the corresponding questions in small groups. </a:t>
            </a:r>
          </a:p>
          <a:p>
            <a:pPr algn="just"/>
            <a:endParaRPr lang="en-GB" sz="2000" dirty="0" smtClean="0"/>
          </a:p>
          <a:p>
            <a:pPr algn="just"/>
            <a:r>
              <a:rPr lang="en-GB" sz="2000" dirty="0" smtClean="0"/>
              <a:t>Share your conclusions with the class, and be prepared to support your answers with reference to the academic theory that you have learnt during this weeks’ lecture/workshop.</a:t>
            </a:r>
            <a:endParaRPr lang="en-GB" sz="2000" dirty="0"/>
          </a:p>
        </p:txBody>
      </p:sp>
      <p:cxnSp>
        <p:nvCxnSpPr>
          <p:cNvPr id="4" name="Straight Connector 3"/>
          <p:cNvCxnSpPr/>
          <p:nvPr/>
        </p:nvCxnSpPr>
        <p:spPr>
          <a:xfrm>
            <a:off x="323528" y="1124744"/>
            <a:ext cx="842493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i="1" dirty="0" smtClean="0">
                <a:solidFill>
                  <a:srgbClr val="002060"/>
                </a:solidFill>
              </a:rPr>
              <a:t>Measuring trait theories</a:t>
            </a:r>
            <a:endParaRPr lang="en-GB" sz="3200" i="1" dirty="0">
              <a:solidFill>
                <a:srgbClr val="002060"/>
              </a:solidFill>
            </a:endParaRPr>
          </a:p>
        </p:txBody>
      </p:sp>
      <p:sp>
        <p:nvSpPr>
          <p:cNvPr id="3" name="Content Placeholder 2"/>
          <p:cNvSpPr>
            <a:spLocks noGrp="1"/>
          </p:cNvSpPr>
          <p:nvPr>
            <p:ph idx="1"/>
          </p:nvPr>
        </p:nvSpPr>
        <p:spPr>
          <a:xfrm>
            <a:off x="457200" y="1600200"/>
            <a:ext cx="8229600" cy="5141168"/>
          </a:xfrm>
        </p:spPr>
        <p:txBody>
          <a:bodyPr>
            <a:normAutofit fontScale="77500" lnSpcReduction="20000"/>
          </a:bodyPr>
          <a:lstStyle/>
          <a:p>
            <a:pPr algn="just"/>
            <a:r>
              <a:rPr lang="en-GB" sz="2600" dirty="0" smtClean="0"/>
              <a:t>Students should recall the central importance of only </a:t>
            </a:r>
            <a:r>
              <a:rPr lang="en-GB" sz="2600" dirty="0" err="1" smtClean="0"/>
              <a:t>util</a:t>
            </a:r>
            <a:r>
              <a:rPr lang="en-US" sz="2600" dirty="0" err="1" smtClean="0"/>
              <a:t>izin</a:t>
            </a:r>
            <a:r>
              <a:rPr lang="en-GB" sz="2600" dirty="0" err="1" smtClean="0"/>
              <a:t>g</a:t>
            </a:r>
            <a:r>
              <a:rPr lang="en-GB" sz="2600" dirty="0" smtClean="0"/>
              <a:t> models, theories and instruments of measurement that are empirically valid and that correlate directly with the theory/model under consideration.</a:t>
            </a:r>
          </a:p>
          <a:p>
            <a:pPr algn="just"/>
            <a:endParaRPr lang="en-GB" sz="2600" dirty="0" smtClean="0"/>
          </a:p>
          <a:p>
            <a:pPr algn="just"/>
            <a:r>
              <a:rPr lang="en-GB" sz="2600" dirty="0" smtClean="0"/>
              <a:t>The </a:t>
            </a:r>
            <a:r>
              <a:rPr lang="en-GB" sz="2600" dirty="0"/>
              <a:t>majority of personality trait instruments that possess adequate construct validity constitute Big Five trait measures. These </a:t>
            </a:r>
            <a:r>
              <a:rPr lang="en-GB" sz="2600" dirty="0" smtClean="0"/>
              <a:t>include: </a:t>
            </a:r>
          </a:p>
          <a:p>
            <a:pPr algn="just">
              <a:buNone/>
            </a:pPr>
            <a:endParaRPr lang="en-GB" sz="2600" dirty="0"/>
          </a:p>
          <a:p>
            <a:pPr lvl="1" algn="just"/>
            <a:r>
              <a:rPr lang="en-GB" sz="2600" dirty="0"/>
              <a:t>the NEO PI-R, a 240-item inventory, the NEO-FFI (Five-Factor Index) and the NEO-FFI a 60-item version of the NEO PI-R (Costa &amp; McCrae); the Big Five Inventory (BFI; John, </a:t>
            </a:r>
            <a:r>
              <a:rPr lang="en-GB" sz="2600" dirty="0" smtClean="0"/>
              <a:t>Donahue </a:t>
            </a:r>
            <a:r>
              <a:rPr lang="en-GB" sz="2600" dirty="0"/>
              <a:t>&amp; </a:t>
            </a:r>
            <a:r>
              <a:rPr lang="en-GB" sz="2600" dirty="0" err="1"/>
              <a:t>Kentle</a:t>
            </a:r>
            <a:r>
              <a:rPr lang="en-GB" sz="2600" dirty="0"/>
              <a:t>, 1991</a:t>
            </a:r>
            <a:r>
              <a:rPr lang="en-GB" sz="2600" dirty="0" smtClean="0"/>
              <a:t>)</a:t>
            </a:r>
          </a:p>
          <a:p>
            <a:pPr lvl="1" algn="just"/>
            <a:r>
              <a:rPr lang="en-GB" sz="2600" dirty="0"/>
              <a:t>the 100-item Trait Descriptive Adjectives (TDA; Goldberg, 1992</a:t>
            </a:r>
            <a:r>
              <a:rPr lang="en-GB" sz="2600" dirty="0" smtClean="0"/>
              <a:t>) </a:t>
            </a:r>
            <a:endParaRPr lang="en-GB" sz="2600" dirty="0"/>
          </a:p>
          <a:p>
            <a:pPr lvl="1" algn="just"/>
            <a:r>
              <a:rPr lang="en-GB" sz="2600" dirty="0"/>
              <a:t>the Big Five Inventory (BFI), a 44-item self-report measure (John, Donahue &amp; </a:t>
            </a:r>
            <a:r>
              <a:rPr lang="en-GB" sz="2600" dirty="0" err="1"/>
              <a:t>Kentle</a:t>
            </a:r>
            <a:r>
              <a:rPr lang="en-GB" sz="2600" dirty="0"/>
              <a:t>, 1991</a:t>
            </a:r>
            <a:r>
              <a:rPr lang="en-GB" sz="2600" dirty="0" smtClean="0"/>
              <a:t>)</a:t>
            </a:r>
          </a:p>
          <a:p>
            <a:pPr lvl="1" algn="just"/>
            <a:endParaRPr lang="en-GB" sz="2600" dirty="0" smtClean="0"/>
          </a:p>
          <a:p>
            <a:pPr lvl="1" algn="just">
              <a:buNone/>
            </a:pPr>
            <a:endParaRPr lang="en-GB" sz="2600" dirty="0" smtClean="0"/>
          </a:p>
          <a:p>
            <a:pPr lvl="1" algn="just">
              <a:buNone/>
            </a:pPr>
            <a:endParaRPr lang="en-GB" sz="2600" dirty="0" smtClean="0"/>
          </a:p>
          <a:p>
            <a:pPr lvl="1" algn="just">
              <a:buNone/>
            </a:pPr>
            <a:r>
              <a:rPr lang="en-GB" sz="2300" dirty="0" smtClean="0"/>
              <a:t>© </a:t>
            </a:r>
            <a:r>
              <a:rPr lang="en-GB" sz="2300" dirty="0" smtClean="0"/>
              <a:t>2013 Elesa Zehndorfer</a:t>
            </a:r>
            <a:endParaRPr lang="en-GB" sz="2300" dirty="0"/>
          </a:p>
          <a:p>
            <a:endParaRPr lang="en-GB" dirty="0"/>
          </a:p>
        </p:txBody>
      </p:sp>
      <p:cxnSp>
        <p:nvCxnSpPr>
          <p:cNvPr id="4" name="Straight Connector 3"/>
          <p:cNvCxnSpPr/>
          <p:nvPr/>
        </p:nvCxnSpPr>
        <p:spPr>
          <a:xfrm>
            <a:off x="395536" y="1196752"/>
            <a:ext cx="842493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smtClean="0">
                <a:solidFill>
                  <a:srgbClr val="002060"/>
                </a:solidFill>
              </a:rPr>
              <a:t>Leaders: born or made?</a:t>
            </a:r>
            <a:endParaRPr lang="en-GB" sz="3200" b="1" dirty="0">
              <a:solidFill>
                <a:srgbClr val="002060"/>
              </a:solidFill>
            </a:endParaRPr>
          </a:p>
        </p:txBody>
      </p:sp>
      <p:sp>
        <p:nvSpPr>
          <p:cNvPr id="3" name="Content Placeholder 2"/>
          <p:cNvSpPr>
            <a:spLocks noGrp="1"/>
          </p:cNvSpPr>
          <p:nvPr>
            <p:ph idx="1"/>
          </p:nvPr>
        </p:nvSpPr>
        <p:spPr/>
        <p:txBody>
          <a:bodyPr>
            <a:normAutofit fontScale="70000" lnSpcReduction="20000"/>
          </a:bodyPr>
          <a:lstStyle/>
          <a:p>
            <a:pPr algn="just"/>
            <a:r>
              <a:rPr lang="en-GB" dirty="0"/>
              <a:t>For over a century, scholars have attempted to answer the question of what </a:t>
            </a:r>
            <a:r>
              <a:rPr lang="en-GB" dirty="0" smtClean="0"/>
              <a:t>characterizes </a:t>
            </a:r>
            <a:r>
              <a:rPr lang="en-GB" dirty="0"/>
              <a:t>a leader and sets them apart from a non-</a:t>
            </a:r>
            <a:r>
              <a:rPr lang="en-GB" dirty="0" smtClean="0"/>
              <a:t>leader </a:t>
            </a:r>
            <a:r>
              <a:rPr lang="en-GB" dirty="0"/>
              <a:t>or an ineffective leader. </a:t>
            </a:r>
            <a:endParaRPr lang="en-GB" dirty="0" smtClean="0"/>
          </a:p>
          <a:p>
            <a:pPr algn="just"/>
            <a:endParaRPr lang="en-GB" dirty="0" smtClean="0"/>
          </a:p>
          <a:p>
            <a:pPr algn="just"/>
            <a:r>
              <a:rPr lang="en-GB" dirty="0" smtClean="0"/>
              <a:t>Thomas </a:t>
            </a:r>
            <a:r>
              <a:rPr lang="en-GB" dirty="0"/>
              <a:t>Carlyle effectively opened the floor to the modern study of trait theory, with his </a:t>
            </a:r>
            <a:r>
              <a:rPr lang="en-GB" dirty="0" smtClean="0"/>
              <a:t>conceptual</a:t>
            </a:r>
            <a:r>
              <a:rPr lang="en-US" dirty="0" err="1" smtClean="0"/>
              <a:t>iza</a:t>
            </a:r>
            <a:r>
              <a:rPr lang="en-GB" dirty="0" err="1" smtClean="0"/>
              <a:t>tion</a:t>
            </a:r>
            <a:r>
              <a:rPr lang="en-GB" dirty="0" smtClean="0"/>
              <a:t> </a:t>
            </a:r>
            <a:r>
              <a:rPr lang="en-GB" dirty="0"/>
              <a:t>of the ‘Great Men’ who had shaped </a:t>
            </a:r>
            <a:r>
              <a:rPr lang="en-GB" dirty="0" smtClean="0"/>
              <a:t>history, </a:t>
            </a:r>
            <a:r>
              <a:rPr lang="en-GB" dirty="0"/>
              <a:t>and many scholars picked up the baton in an attempt to discover ‘heritable traits’ that might differentiate leaders from non-leaders (Galton &amp; </a:t>
            </a:r>
            <a:r>
              <a:rPr lang="en-GB" dirty="0" err="1"/>
              <a:t>Eysenck</a:t>
            </a:r>
            <a:r>
              <a:rPr lang="en-GB" dirty="0"/>
              <a:t>, 1869</a:t>
            </a:r>
            <a:r>
              <a:rPr lang="en-GB" dirty="0" smtClean="0"/>
              <a:t>).</a:t>
            </a:r>
          </a:p>
          <a:p>
            <a:pPr algn="just"/>
            <a:endParaRPr lang="en-GB" dirty="0"/>
          </a:p>
          <a:p>
            <a:pPr algn="just"/>
            <a:r>
              <a:rPr lang="en-GB" dirty="0" smtClean="0"/>
              <a:t> </a:t>
            </a:r>
            <a:r>
              <a:rPr lang="en-GB" dirty="0"/>
              <a:t>The Great Man theory later became known as the trait approach as a wide range of </a:t>
            </a:r>
            <a:r>
              <a:rPr lang="en-GB" dirty="0" smtClean="0"/>
              <a:t>modern-day </a:t>
            </a:r>
            <a:r>
              <a:rPr lang="en-GB" dirty="0"/>
              <a:t>scholars sought to conduct research into the traits that set apart great leaders from ineffectual ones. </a:t>
            </a:r>
          </a:p>
        </p:txBody>
      </p:sp>
      <p:cxnSp>
        <p:nvCxnSpPr>
          <p:cNvPr id="4" name="Straight Connector 3"/>
          <p:cNvCxnSpPr/>
          <p:nvPr/>
        </p:nvCxnSpPr>
        <p:spPr>
          <a:xfrm>
            <a:off x="323528" y="1124744"/>
            <a:ext cx="842493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i="1" dirty="0" smtClean="0">
                <a:solidFill>
                  <a:srgbClr val="002060"/>
                </a:solidFill>
              </a:rPr>
              <a:t>The ‘Great Men’ of history</a:t>
            </a:r>
            <a:endParaRPr lang="en-GB" sz="3200" i="1" dirty="0">
              <a:solidFill>
                <a:srgbClr val="002060"/>
              </a:solidFill>
            </a:endParaRPr>
          </a:p>
        </p:txBody>
      </p:sp>
      <p:sp>
        <p:nvSpPr>
          <p:cNvPr id="3" name="Content Placeholder 2"/>
          <p:cNvSpPr>
            <a:spLocks noGrp="1"/>
          </p:cNvSpPr>
          <p:nvPr>
            <p:ph idx="1"/>
          </p:nvPr>
        </p:nvSpPr>
        <p:spPr/>
        <p:txBody>
          <a:bodyPr>
            <a:normAutofit fontScale="92500" lnSpcReduction="20000"/>
          </a:bodyPr>
          <a:lstStyle/>
          <a:p>
            <a:pPr algn="just"/>
            <a:r>
              <a:rPr lang="en-GB" sz="2400" dirty="0" smtClean="0"/>
              <a:t>The </a:t>
            </a:r>
            <a:r>
              <a:rPr lang="en-GB" sz="2400" dirty="0"/>
              <a:t>great </a:t>
            </a:r>
            <a:r>
              <a:rPr lang="en-GB" sz="2400" dirty="0" smtClean="0"/>
              <a:t>myth, or legend, </a:t>
            </a:r>
            <a:r>
              <a:rPr lang="en-GB" sz="2400" dirty="0"/>
              <a:t>of the </a:t>
            </a:r>
            <a:r>
              <a:rPr lang="en-GB" sz="2400" dirty="0" smtClean="0"/>
              <a:t>heroic, </a:t>
            </a:r>
            <a:r>
              <a:rPr lang="en-GB" sz="2400" dirty="0"/>
              <a:t>legendary figure or leader in antiquity </a:t>
            </a:r>
            <a:r>
              <a:rPr lang="en-GB" sz="2400" dirty="0" smtClean="0"/>
              <a:t>and modern cultures appears across a </a:t>
            </a:r>
            <a:r>
              <a:rPr lang="en-GB" sz="2400" dirty="0"/>
              <a:t>myriad of </a:t>
            </a:r>
            <a:r>
              <a:rPr lang="en-GB" sz="2400" dirty="0" smtClean="0"/>
              <a:t>temporal and cultural dimensions:</a:t>
            </a:r>
          </a:p>
          <a:p>
            <a:pPr algn="just">
              <a:buNone/>
            </a:pPr>
            <a:endParaRPr lang="en-GB" sz="2400" dirty="0" smtClean="0"/>
          </a:p>
          <a:p>
            <a:pPr lvl="1" algn="just"/>
            <a:r>
              <a:rPr lang="en-GB" sz="2200" dirty="0" smtClean="0"/>
              <a:t>Philosophical (Plato, Aristotle</a:t>
            </a:r>
            <a:r>
              <a:rPr lang="en-GB" sz="2200" dirty="0"/>
              <a:t>, Socrates</a:t>
            </a:r>
            <a:r>
              <a:rPr lang="en-GB" sz="2200" dirty="0" smtClean="0"/>
              <a:t>)</a:t>
            </a:r>
          </a:p>
          <a:p>
            <a:pPr lvl="1" algn="just"/>
            <a:r>
              <a:rPr lang="en-GB" sz="2200" dirty="0" smtClean="0"/>
              <a:t>Religious (Jesus Christ, Mohammed, Mother Teresa)</a:t>
            </a:r>
          </a:p>
          <a:p>
            <a:pPr lvl="1" algn="just"/>
            <a:r>
              <a:rPr lang="en-GB" sz="2200" dirty="0" smtClean="0"/>
              <a:t>Political (Barack Obama, Machiavelli, Steve </a:t>
            </a:r>
            <a:r>
              <a:rPr lang="en-GB" sz="2200" dirty="0" err="1" smtClean="0"/>
              <a:t>Biko</a:t>
            </a:r>
            <a:r>
              <a:rPr lang="en-GB" sz="2200" dirty="0" smtClean="0"/>
              <a:t>, Mahatma Gandhi, Nelson Mandela)</a:t>
            </a:r>
          </a:p>
          <a:p>
            <a:pPr lvl="1" algn="just"/>
            <a:r>
              <a:rPr lang="en-GB" sz="2200" dirty="0" smtClean="0"/>
              <a:t>Military (Napoleon Bonaparte, Winston Churchill)</a:t>
            </a:r>
          </a:p>
          <a:p>
            <a:pPr lvl="1" algn="just"/>
            <a:r>
              <a:rPr lang="en-GB" sz="2200" dirty="0" smtClean="0"/>
              <a:t>Fictional (Luke Skywalker, Beowulf)</a:t>
            </a:r>
          </a:p>
          <a:p>
            <a:pPr lvl="1" algn="just"/>
            <a:r>
              <a:rPr lang="en-GB" sz="2200" dirty="0" smtClean="0"/>
              <a:t>Sports (Oscar </a:t>
            </a:r>
            <a:r>
              <a:rPr lang="en-GB" sz="2200" dirty="0" err="1" smtClean="0"/>
              <a:t>Pistorius</a:t>
            </a:r>
            <a:r>
              <a:rPr lang="en-GB" sz="2200" dirty="0" smtClean="0"/>
              <a:t>, Gilbert </a:t>
            </a:r>
            <a:r>
              <a:rPr lang="en-GB" sz="2200" dirty="0" err="1" smtClean="0"/>
              <a:t>Tuhabonye</a:t>
            </a:r>
            <a:r>
              <a:rPr lang="en-GB" sz="2200" dirty="0" smtClean="0"/>
              <a:t>, winners of the </a:t>
            </a:r>
            <a:r>
              <a:rPr lang="en-GB" sz="2200" dirty="0"/>
              <a:t>a</a:t>
            </a:r>
            <a:r>
              <a:rPr lang="en-GB" sz="2200" dirty="0" smtClean="0"/>
              <a:t>ncient </a:t>
            </a:r>
            <a:r>
              <a:rPr lang="en-GB" sz="2200" dirty="0"/>
              <a:t>Olympic Games</a:t>
            </a:r>
            <a:r>
              <a:rPr lang="en-GB" sz="2200" dirty="0" smtClean="0"/>
              <a:t>)</a:t>
            </a:r>
          </a:p>
          <a:p>
            <a:pPr lvl="1" algn="just"/>
            <a:r>
              <a:rPr lang="en-GB" sz="2200" dirty="0" smtClean="0"/>
              <a:t>Business (Steve Jobs, Bill Gates, Andrew Carnegie, Warren Buffett)</a:t>
            </a:r>
          </a:p>
          <a:p>
            <a:pPr lvl="1" algn="just"/>
            <a:r>
              <a:rPr lang="en-GB" sz="2200" dirty="0" smtClean="0"/>
              <a:t>and all other environments</a:t>
            </a:r>
            <a:endParaRPr lang="en-GB" sz="2200" dirty="0"/>
          </a:p>
        </p:txBody>
      </p:sp>
      <p:cxnSp>
        <p:nvCxnSpPr>
          <p:cNvPr id="4" name="Straight Connector 3"/>
          <p:cNvCxnSpPr/>
          <p:nvPr/>
        </p:nvCxnSpPr>
        <p:spPr>
          <a:xfrm>
            <a:off x="323528" y="1196752"/>
            <a:ext cx="842493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i="1" dirty="0" smtClean="0">
                <a:solidFill>
                  <a:srgbClr val="002060"/>
                </a:solidFill>
              </a:rPr>
              <a:t>The trait approach: renewed interest</a:t>
            </a:r>
            <a:endParaRPr lang="en-GB" sz="3200" i="1" dirty="0">
              <a:solidFill>
                <a:srgbClr val="002060"/>
              </a:solidFill>
            </a:endParaRPr>
          </a:p>
        </p:txBody>
      </p:sp>
      <p:sp>
        <p:nvSpPr>
          <p:cNvPr id="3" name="Content Placeholder 2"/>
          <p:cNvSpPr>
            <a:spLocks noGrp="1"/>
          </p:cNvSpPr>
          <p:nvPr>
            <p:ph idx="1"/>
          </p:nvPr>
        </p:nvSpPr>
        <p:spPr/>
        <p:txBody>
          <a:bodyPr>
            <a:normAutofit/>
          </a:bodyPr>
          <a:lstStyle/>
          <a:p>
            <a:pPr algn="just"/>
            <a:r>
              <a:rPr lang="en-GB" sz="2400" dirty="0" smtClean="0"/>
              <a:t>The </a:t>
            </a:r>
            <a:r>
              <a:rPr lang="en-GB" sz="2400" dirty="0"/>
              <a:t>trait approach has recently enjoyed a renewed surge in interest, largely due to the emergence and popularity of ‘new leadership school’ theories such as charismatic and transformational </a:t>
            </a:r>
            <a:r>
              <a:rPr lang="en-GB" sz="2400" dirty="0" smtClean="0"/>
              <a:t>leadership.</a:t>
            </a:r>
          </a:p>
          <a:p>
            <a:pPr marL="0" indent="0" algn="just">
              <a:buNone/>
            </a:pPr>
            <a:endParaRPr lang="en-GB" sz="2400" dirty="0" smtClean="0"/>
          </a:p>
          <a:p>
            <a:pPr algn="just"/>
            <a:r>
              <a:rPr kumimoji="0" lang="en-GB" sz="2400" b="0" i="0" u="none" strike="noStrike" cap="none" normalizeH="0" baseline="0" dirty="0" smtClean="0">
                <a:ln>
                  <a:noFill/>
                </a:ln>
                <a:solidFill>
                  <a:schemeClr val="tx1"/>
                </a:solidFill>
                <a:effectLst/>
                <a:ea typeface="Calibri" pitchFamily="34" charset="0"/>
                <a:cs typeface="Calibri" pitchFamily="34" charset="0"/>
              </a:rPr>
              <a:t>Trait research is discussed in the following slides under three sub-headings</a:t>
            </a:r>
            <a:r>
              <a:rPr lang="en-GB" sz="2400" dirty="0" smtClean="0">
                <a:ea typeface="Calibri" pitchFamily="34" charset="0"/>
                <a:cs typeface="Calibri" pitchFamily="34" charset="0"/>
              </a:rPr>
              <a:t>:</a:t>
            </a:r>
            <a:endParaRPr kumimoji="0" lang="en-GB" sz="2400" b="0" i="0" u="none" strike="noStrike" cap="none" normalizeH="0" baseline="0" dirty="0" smtClean="0">
              <a:ln>
                <a:noFill/>
              </a:ln>
              <a:solidFill>
                <a:schemeClr val="tx1"/>
              </a:solidFill>
              <a:effectLst/>
              <a:ea typeface="Calibri" pitchFamily="34" charset="0"/>
              <a:cs typeface="Calibri" pitchFamily="34" charset="0"/>
            </a:endParaRPr>
          </a:p>
          <a:p>
            <a:pPr lvl="1" algn="just"/>
            <a:r>
              <a:rPr kumimoji="0" lang="en-GB" sz="2400" b="1" i="1" u="none" strike="noStrike" cap="none" normalizeH="0" baseline="0" dirty="0" smtClean="0">
                <a:ln>
                  <a:noFill/>
                </a:ln>
                <a:solidFill>
                  <a:schemeClr val="tx1"/>
                </a:solidFill>
                <a:effectLst/>
                <a:latin typeface="Calibri" pitchFamily="34" charset="0"/>
                <a:ea typeface="Calibri" pitchFamily="34" charset="0"/>
                <a:cs typeface="Calibri" pitchFamily="34" charset="0"/>
              </a:rPr>
              <a:t>personality traits</a:t>
            </a:r>
            <a:endParaRPr lang="en-GB" sz="2400" b="1" dirty="0" smtClean="0">
              <a:latin typeface="Calibri" pitchFamily="34" charset="0"/>
              <a:ea typeface="Calibri" pitchFamily="34" charset="0"/>
              <a:cs typeface="Calibri" pitchFamily="34" charset="0"/>
            </a:endParaRPr>
          </a:p>
          <a:p>
            <a:pPr lvl="1" algn="just"/>
            <a:r>
              <a:rPr kumimoji="0" lang="en-GB" sz="2400" b="1" i="1" u="none" strike="noStrike" cap="none" normalizeH="0" baseline="0" dirty="0" smtClean="0">
                <a:ln>
                  <a:noFill/>
                </a:ln>
                <a:solidFill>
                  <a:schemeClr val="tx1"/>
                </a:solidFill>
                <a:effectLst/>
                <a:latin typeface="Calibri" pitchFamily="34" charset="0"/>
                <a:ea typeface="Calibri" pitchFamily="34" charset="0"/>
                <a:cs typeface="Calibri" pitchFamily="34" charset="0"/>
              </a:rPr>
              <a:t>neurological traits</a:t>
            </a:r>
            <a:endParaRPr kumimoji="0" lang="en-GB" sz="2400" b="1"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p>
            <a:pPr lvl="1" algn="just"/>
            <a:r>
              <a:rPr kumimoji="0" lang="en-GB" sz="2400" b="1" i="1" u="none" strike="noStrike" cap="none" normalizeH="0" baseline="0" dirty="0" smtClean="0">
                <a:ln>
                  <a:noFill/>
                </a:ln>
                <a:solidFill>
                  <a:schemeClr val="tx1"/>
                </a:solidFill>
                <a:effectLst/>
                <a:latin typeface="Calibri" pitchFamily="34" charset="0"/>
                <a:ea typeface="Calibri" pitchFamily="34" charset="0"/>
                <a:cs typeface="Calibri" pitchFamily="34" charset="0"/>
              </a:rPr>
              <a:t>physical traits</a:t>
            </a:r>
          </a:p>
          <a:p>
            <a:pPr algn="just">
              <a:buNone/>
            </a:pPr>
            <a:endParaRPr lang="en-GB" dirty="0" smtClean="0"/>
          </a:p>
          <a:p>
            <a:endParaRPr lang="en-GB" dirty="0"/>
          </a:p>
        </p:txBody>
      </p:sp>
      <p:sp>
        <p:nvSpPr>
          <p:cNvPr id="10241" name="Rectangle 1"/>
          <p:cNvSpPr>
            <a:spLocks noChangeArrowheads="1"/>
          </p:cNvSpPr>
          <p:nvPr/>
        </p:nvSpPr>
        <p:spPr bwMode="auto">
          <a:xfrm>
            <a:off x="4463637" y="105489"/>
            <a:ext cx="216726" cy="24622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5" name="Straight Connector 4"/>
          <p:cNvCxnSpPr/>
          <p:nvPr/>
        </p:nvCxnSpPr>
        <p:spPr>
          <a:xfrm>
            <a:off x="323528" y="1196752"/>
            <a:ext cx="842493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i="1" dirty="0" smtClean="0">
                <a:solidFill>
                  <a:srgbClr val="002060"/>
                </a:solidFill>
              </a:rPr>
              <a:t>Personality traits</a:t>
            </a:r>
            <a:endParaRPr lang="en-GB" sz="3200" i="1" dirty="0">
              <a:solidFill>
                <a:srgbClr val="002060"/>
              </a:solidFill>
            </a:endParaRPr>
          </a:p>
        </p:txBody>
      </p:sp>
      <p:sp>
        <p:nvSpPr>
          <p:cNvPr id="3" name="Content Placeholder 2"/>
          <p:cNvSpPr>
            <a:spLocks noGrp="1"/>
          </p:cNvSpPr>
          <p:nvPr>
            <p:ph idx="1"/>
          </p:nvPr>
        </p:nvSpPr>
        <p:spPr>
          <a:xfrm>
            <a:off x="395536" y="1268760"/>
            <a:ext cx="8208912" cy="5257800"/>
          </a:xfrm>
        </p:spPr>
        <p:txBody>
          <a:bodyPr>
            <a:normAutofit fontScale="85000" lnSpcReduction="10000"/>
          </a:bodyPr>
          <a:lstStyle/>
          <a:p>
            <a:pPr algn="just"/>
            <a:r>
              <a:rPr lang="en-GB" sz="2600" dirty="0" err="1"/>
              <a:t>Stogdill’s</a:t>
            </a:r>
            <a:r>
              <a:rPr lang="en-GB" sz="2600" dirty="0"/>
              <a:t> pivotal 1948 study of 124 trait studies (conducted </a:t>
            </a:r>
            <a:r>
              <a:rPr lang="en-GB" sz="2600" dirty="0" smtClean="0"/>
              <a:t>1904 to 1947</a:t>
            </a:r>
            <a:r>
              <a:rPr lang="en-GB" sz="2600" dirty="0"/>
              <a:t>) </a:t>
            </a:r>
            <a:r>
              <a:rPr lang="en-GB" sz="2600" dirty="0" smtClean="0"/>
              <a:t>concluded </a:t>
            </a:r>
            <a:r>
              <a:rPr lang="en-GB" sz="2600" dirty="0"/>
              <a:t>that there could be no claims </a:t>
            </a:r>
            <a:r>
              <a:rPr lang="en-GB" sz="2600" dirty="0" smtClean="0"/>
              <a:t>of universality </a:t>
            </a:r>
            <a:r>
              <a:rPr lang="en-GB" sz="2600" dirty="0"/>
              <a:t>of personality traits exhibited by leaders that could definitely separate them from non-leaders across a range of different situations</a:t>
            </a:r>
            <a:r>
              <a:rPr lang="en-GB" sz="2600" dirty="0" smtClean="0"/>
              <a:t>.</a:t>
            </a:r>
          </a:p>
          <a:p>
            <a:pPr algn="just"/>
            <a:endParaRPr lang="en-GB" sz="2600" dirty="0" smtClean="0"/>
          </a:p>
          <a:p>
            <a:pPr algn="just"/>
            <a:r>
              <a:rPr lang="en-GB" sz="2600" dirty="0"/>
              <a:t>In a </a:t>
            </a:r>
            <a:r>
              <a:rPr lang="en-GB" sz="2600" dirty="0" smtClean="0"/>
              <a:t>follow-up </a:t>
            </a:r>
            <a:r>
              <a:rPr lang="en-GB" sz="2600" dirty="0"/>
              <a:t>study conducted in 1974 </a:t>
            </a:r>
            <a:r>
              <a:rPr lang="en-GB" sz="2600" dirty="0" smtClean="0"/>
              <a:t>(data </a:t>
            </a:r>
            <a:r>
              <a:rPr lang="en-GB" sz="2600" dirty="0"/>
              <a:t>taken from 163 studies </a:t>
            </a:r>
            <a:r>
              <a:rPr lang="en-GB" sz="2600" dirty="0" smtClean="0"/>
              <a:t>from 1948 to 1970</a:t>
            </a:r>
            <a:r>
              <a:rPr lang="en-GB" sz="2600" dirty="0"/>
              <a:t>), </a:t>
            </a:r>
            <a:r>
              <a:rPr lang="en-GB" sz="2600" dirty="0" err="1"/>
              <a:t>Stogdill</a:t>
            </a:r>
            <a:r>
              <a:rPr lang="en-GB" sz="2600" dirty="0"/>
              <a:t> modified his claims regarding the prominence of situational factors as a key determinant of leadership, and instead posited that it was a mix of personality factors, in addition to situational factors, that constituted key determinants of leadership.</a:t>
            </a:r>
            <a:endParaRPr lang="en-GB" sz="2600" dirty="0" smtClean="0"/>
          </a:p>
          <a:p>
            <a:pPr algn="just">
              <a:buNone/>
            </a:pPr>
            <a:endParaRPr lang="en-GB" sz="2600" dirty="0" smtClean="0"/>
          </a:p>
          <a:p>
            <a:pPr algn="just"/>
            <a:r>
              <a:rPr lang="en-GB" sz="2600" dirty="0" err="1" smtClean="0"/>
              <a:t>Stogdill</a:t>
            </a:r>
            <a:r>
              <a:rPr lang="en-GB" sz="2600" dirty="0" smtClean="0"/>
              <a:t> identified eight </a:t>
            </a:r>
            <a:r>
              <a:rPr lang="en-GB" sz="2600" dirty="0"/>
              <a:t>personality traits that differentiated leaders from non-leaders; </a:t>
            </a:r>
            <a:r>
              <a:rPr lang="en-GB" sz="2600" i="1" dirty="0"/>
              <a:t>intelligence, alertness, insight, responsibility, initiative, persistence, self-confidence</a:t>
            </a:r>
            <a:r>
              <a:rPr lang="en-GB" sz="2600" dirty="0"/>
              <a:t> and </a:t>
            </a:r>
            <a:r>
              <a:rPr lang="en-GB" sz="2600" i="1" dirty="0"/>
              <a:t>sociability</a:t>
            </a:r>
            <a:r>
              <a:rPr lang="en-GB" sz="2600" i="1" dirty="0" smtClean="0"/>
              <a:t>.</a:t>
            </a:r>
          </a:p>
          <a:p>
            <a:endParaRPr lang="en-GB" dirty="0" smtClean="0"/>
          </a:p>
          <a:p>
            <a:endParaRPr lang="en-GB" dirty="0"/>
          </a:p>
        </p:txBody>
      </p:sp>
      <p:cxnSp>
        <p:nvCxnSpPr>
          <p:cNvPr id="4" name="Straight Connector 3"/>
          <p:cNvCxnSpPr/>
          <p:nvPr/>
        </p:nvCxnSpPr>
        <p:spPr>
          <a:xfrm>
            <a:off x="467544" y="1124744"/>
            <a:ext cx="842493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i="1" dirty="0" smtClean="0">
                <a:solidFill>
                  <a:srgbClr val="002060"/>
                </a:solidFill>
              </a:rPr>
              <a:t>Personality traits continued</a:t>
            </a:r>
            <a:endParaRPr lang="en-GB" sz="3200" i="1" dirty="0">
              <a:solidFill>
                <a:srgbClr val="002060"/>
              </a:solidFill>
            </a:endParaRPr>
          </a:p>
        </p:txBody>
      </p:sp>
      <p:sp>
        <p:nvSpPr>
          <p:cNvPr id="3" name="Content Placeholder 2"/>
          <p:cNvSpPr>
            <a:spLocks noGrp="1"/>
          </p:cNvSpPr>
          <p:nvPr>
            <p:ph idx="1"/>
          </p:nvPr>
        </p:nvSpPr>
        <p:spPr>
          <a:xfrm>
            <a:off x="457200" y="1600201"/>
            <a:ext cx="8229600" cy="3556991"/>
          </a:xfrm>
        </p:spPr>
        <p:txBody>
          <a:bodyPr>
            <a:normAutofit fontScale="92500" lnSpcReduction="20000"/>
          </a:bodyPr>
          <a:lstStyle/>
          <a:p>
            <a:pPr algn="just"/>
            <a:r>
              <a:rPr lang="en-GB" sz="2600" dirty="0"/>
              <a:t>A subsequent 1959 study conducted by Mann compared in excess of 1,400 trait studies of leadership in small groups. Mann concluded, similarly, that specific personality traits differentiated leaders from non-leaders, with his study identifying the traits of </a:t>
            </a:r>
            <a:r>
              <a:rPr lang="en-GB" sz="2600" i="1" dirty="0"/>
              <a:t>intelligence, masculinity, adjustment, dominance, extraversion</a:t>
            </a:r>
            <a:r>
              <a:rPr lang="en-GB" sz="2600" dirty="0"/>
              <a:t> and </a:t>
            </a:r>
            <a:r>
              <a:rPr lang="en-GB" sz="2600" i="1" dirty="0"/>
              <a:t>conservatism</a:t>
            </a:r>
            <a:r>
              <a:rPr lang="en-GB" sz="2600" dirty="0" smtClean="0"/>
              <a:t>.</a:t>
            </a:r>
          </a:p>
          <a:p>
            <a:pPr algn="just">
              <a:buNone/>
            </a:pPr>
            <a:endParaRPr lang="en-GB" sz="2600" dirty="0" smtClean="0"/>
          </a:p>
          <a:p>
            <a:pPr algn="just"/>
            <a:r>
              <a:rPr lang="en-GB" sz="2600" dirty="0"/>
              <a:t>A </a:t>
            </a:r>
            <a:r>
              <a:rPr lang="en-GB" sz="2600" dirty="0" smtClean="0"/>
              <a:t>more recent study </a:t>
            </a:r>
            <a:r>
              <a:rPr lang="en-GB" sz="2600" dirty="0"/>
              <a:t>by Lord et al. (</a:t>
            </a:r>
            <a:r>
              <a:rPr lang="en-GB" sz="2600" dirty="0" smtClean="0"/>
              <a:t>1986) </a:t>
            </a:r>
            <a:r>
              <a:rPr lang="en-GB" sz="2600" dirty="0" err="1" smtClean="0"/>
              <a:t>util</a:t>
            </a:r>
            <a:r>
              <a:rPr lang="en-US" sz="2600" dirty="0" err="1" smtClean="0"/>
              <a:t>ize</a:t>
            </a:r>
            <a:r>
              <a:rPr lang="en-GB" sz="2600" dirty="0" err="1" smtClean="0"/>
              <a:t>d</a:t>
            </a:r>
            <a:r>
              <a:rPr lang="en-GB" sz="2600" dirty="0" smtClean="0"/>
              <a:t> </a:t>
            </a:r>
            <a:r>
              <a:rPr lang="en-GB" sz="2600" dirty="0"/>
              <a:t>a meta-analytic approach to study trait research, </a:t>
            </a:r>
            <a:r>
              <a:rPr lang="en-GB" sz="2600" dirty="0" smtClean="0"/>
              <a:t>and also identified a range of traits – </a:t>
            </a:r>
            <a:r>
              <a:rPr lang="en-GB" sz="2600" i="1" dirty="0"/>
              <a:t>intelligence, masculinity</a:t>
            </a:r>
            <a:r>
              <a:rPr lang="en-GB" sz="2600" dirty="0"/>
              <a:t> and </a:t>
            </a:r>
            <a:r>
              <a:rPr lang="en-GB" sz="2600" i="1" dirty="0" smtClean="0"/>
              <a:t>dominance –</a:t>
            </a:r>
            <a:r>
              <a:rPr lang="en-GB" sz="2600" dirty="0" smtClean="0"/>
              <a:t> as </a:t>
            </a:r>
            <a:r>
              <a:rPr lang="en-GB" sz="2600" dirty="0"/>
              <a:t>key leadership traits.</a:t>
            </a:r>
          </a:p>
          <a:p>
            <a:endParaRPr lang="en-GB" dirty="0"/>
          </a:p>
        </p:txBody>
      </p:sp>
      <p:cxnSp>
        <p:nvCxnSpPr>
          <p:cNvPr id="4" name="Straight Connector 3"/>
          <p:cNvCxnSpPr/>
          <p:nvPr/>
        </p:nvCxnSpPr>
        <p:spPr>
          <a:xfrm>
            <a:off x="395536" y="1124744"/>
            <a:ext cx="842493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i="1" dirty="0" smtClean="0">
                <a:solidFill>
                  <a:srgbClr val="002060"/>
                </a:solidFill>
              </a:rPr>
              <a:t>Personality traits continued</a:t>
            </a:r>
            <a:endParaRPr lang="en-GB" sz="3200" i="1" dirty="0">
              <a:solidFill>
                <a:srgbClr val="002060"/>
              </a:solidFill>
            </a:endParaRPr>
          </a:p>
        </p:txBody>
      </p:sp>
      <p:sp>
        <p:nvSpPr>
          <p:cNvPr id="3" name="Content Placeholder 2"/>
          <p:cNvSpPr>
            <a:spLocks noGrp="1"/>
          </p:cNvSpPr>
          <p:nvPr>
            <p:ph idx="1"/>
          </p:nvPr>
        </p:nvSpPr>
        <p:spPr/>
        <p:txBody>
          <a:bodyPr>
            <a:normAutofit/>
          </a:bodyPr>
          <a:lstStyle/>
          <a:p>
            <a:pPr>
              <a:buNone/>
            </a:pPr>
            <a:r>
              <a:rPr lang="en-GB" sz="2000" b="1" i="1" dirty="0" smtClean="0">
                <a:solidFill>
                  <a:srgbClr val="002060"/>
                </a:solidFill>
              </a:rPr>
              <a:t>‘The Big Five’</a:t>
            </a:r>
          </a:p>
          <a:p>
            <a:endParaRPr lang="en-GB" sz="2400" dirty="0"/>
          </a:p>
          <a:p>
            <a:pPr algn="just"/>
            <a:r>
              <a:rPr lang="en-GB" sz="2000" dirty="0"/>
              <a:t>Much modern research into the existence of personality traits within the study of trait theory is based on the ‘Big Five’ personality dimensions (Goldberg, 1981), which constitute </a:t>
            </a:r>
            <a:r>
              <a:rPr lang="en-GB" sz="2000" i="1" dirty="0"/>
              <a:t>neuroticism</a:t>
            </a:r>
            <a:r>
              <a:rPr lang="en-GB" sz="2000" dirty="0"/>
              <a:t>, </a:t>
            </a:r>
            <a:r>
              <a:rPr lang="en-GB" sz="2000" i="1" dirty="0"/>
              <a:t>extraversion, neuroticism/emotional stability, agreeableness, conscientiousness and openness to </a:t>
            </a:r>
            <a:r>
              <a:rPr lang="en-GB" sz="2000" i="1" dirty="0" smtClean="0"/>
              <a:t>experience.</a:t>
            </a:r>
          </a:p>
          <a:p>
            <a:pPr algn="just"/>
            <a:endParaRPr lang="en-GB" sz="2000" i="1" dirty="0" smtClean="0"/>
          </a:p>
          <a:p>
            <a:pPr algn="just"/>
            <a:r>
              <a:rPr lang="en-GB" sz="2000" dirty="0" smtClean="0"/>
              <a:t>Extraversion </a:t>
            </a:r>
            <a:r>
              <a:rPr lang="en-GB" sz="2000" dirty="0"/>
              <a:t>has been linked most strongly to </a:t>
            </a:r>
            <a:r>
              <a:rPr lang="en-GB" sz="2000" dirty="0" smtClean="0"/>
              <a:t>the emergence of leadership (</a:t>
            </a:r>
            <a:r>
              <a:rPr lang="en-GB" sz="2000" dirty="0"/>
              <a:t>Judge, Bono, </a:t>
            </a:r>
            <a:r>
              <a:rPr lang="en-GB" sz="2000" dirty="0" err="1"/>
              <a:t>Ilies</a:t>
            </a:r>
            <a:r>
              <a:rPr lang="en-GB" sz="2000" dirty="0"/>
              <a:t> &amp; Gerhardt, 2002).</a:t>
            </a:r>
          </a:p>
        </p:txBody>
      </p:sp>
      <p:cxnSp>
        <p:nvCxnSpPr>
          <p:cNvPr id="4" name="Straight Connector 3"/>
          <p:cNvCxnSpPr/>
          <p:nvPr/>
        </p:nvCxnSpPr>
        <p:spPr>
          <a:xfrm>
            <a:off x="395536" y="1196752"/>
            <a:ext cx="842493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i="1" dirty="0" smtClean="0">
                <a:solidFill>
                  <a:srgbClr val="002060"/>
                </a:solidFill>
              </a:rPr>
              <a:t>Gender, personality and leadership</a:t>
            </a:r>
            <a:endParaRPr lang="en-GB" sz="3200" i="1" dirty="0">
              <a:solidFill>
                <a:srgbClr val="002060"/>
              </a:solidFill>
            </a:endParaRPr>
          </a:p>
        </p:txBody>
      </p:sp>
      <p:sp>
        <p:nvSpPr>
          <p:cNvPr id="3" name="Content Placeholder 2"/>
          <p:cNvSpPr>
            <a:spLocks noGrp="1"/>
          </p:cNvSpPr>
          <p:nvPr>
            <p:ph idx="1"/>
          </p:nvPr>
        </p:nvSpPr>
        <p:spPr>
          <a:xfrm>
            <a:off x="251520" y="1412776"/>
            <a:ext cx="8640960" cy="5445224"/>
          </a:xfrm>
        </p:spPr>
        <p:txBody>
          <a:bodyPr>
            <a:normAutofit fontScale="62500" lnSpcReduction="20000"/>
          </a:bodyPr>
          <a:lstStyle/>
          <a:p>
            <a:pPr algn="just"/>
            <a:endParaRPr lang="en-GB" sz="3400" dirty="0"/>
          </a:p>
          <a:p>
            <a:pPr algn="just"/>
            <a:r>
              <a:rPr lang="en-GB" sz="3400" dirty="0"/>
              <a:t>The gender of the leader appears to mediate the behaviours and personality of leaders. For example, women are perceived as being more considerate of the needs of others, and in the needs of the </a:t>
            </a:r>
            <a:r>
              <a:rPr lang="en-GB" sz="3400" dirty="0" smtClean="0"/>
              <a:t>organ</a:t>
            </a:r>
            <a:r>
              <a:rPr lang="en-US" sz="3400" dirty="0" err="1" smtClean="0"/>
              <a:t>iza</a:t>
            </a:r>
            <a:r>
              <a:rPr lang="en-GB" sz="3400" dirty="0" err="1" smtClean="0"/>
              <a:t>tion</a:t>
            </a:r>
            <a:r>
              <a:rPr lang="en-GB" sz="3400" dirty="0"/>
              <a:t>, whereas males are perceived as more self-interested and power orientated. Interestingly, however, such gender differences seem to be based only on perceptions, as opposed to being based on actual observable differences (</a:t>
            </a:r>
            <a:r>
              <a:rPr lang="en-GB" sz="3400" dirty="0" err="1"/>
              <a:t>Eagly</a:t>
            </a:r>
            <a:r>
              <a:rPr lang="en-GB" sz="3400" dirty="0"/>
              <a:t> &amp; </a:t>
            </a:r>
            <a:r>
              <a:rPr lang="en-GB" sz="3400" dirty="0" err="1"/>
              <a:t>Karua</a:t>
            </a:r>
            <a:r>
              <a:rPr lang="en-GB" sz="3400" dirty="0"/>
              <a:t>, 2002). </a:t>
            </a:r>
            <a:endParaRPr lang="en-GB" sz="3400" dirty="0" smtClean="0"/>
          </a:p>
          <a:p>
            <a:pPr algn="just"/>
            <a:endParaRPr lang="en-GB" sz="3400" dirty="0" smtClean="0"/>
          </a:p>
          <a:p>
            <a:pPr algn="just"/>
            <a:r>
              <a:rPr lang="en-GB" sz="3400" dirty="0" smtClean="0"/>
              <a:t>This </a:t>
            </a:r>
            <a:r>
              <a:rPr lang="en-GB" sz="3400" dirty="0"/>
              <a:t>might stem from the importance attributed by followers to the leaders’ physical traits, where masculinity and maturity of appearance are perceived as being more powerful. </a:t>
            </a:r>
            <a:endParaRPr lang="en-GB" sz="3400" dirty="0" smtClean="0"/>
          </a:p>
          <a:p>
            <a:pPr algn="just"/>
            <a:endParaRPr lang="en-GB" sz="3400" dirty="0" smtClean="0"/>
          </a:p>
          <a:p>
            <a:pPr algn="just"/>
            <a:r>
              <a:rPr lang="en-GB" sz="3400" dirty="0" smtClean="0"/>
              <a:t>Attractiveness </a:t>
            </a:r>
            <a:r>
              <a:rPr lang="en-GB" sz="3400" dirty="0"/>
              <a:t>is a positive predictor of leadership success, although the relationship between success and attractiveness has interestingly been shown to be inverse in the case of females (</a:t>
            </a:r>
            <a:r>
              <a:rPr lang="en-GB" sz="3400" dirty="0" err="1"/>
              <a:t>Heilman</a:t>
            </a:r>
            <a:r>
              <a:rPr lang="en-GB" sz="3400" dirty="0" smtClean="0"/>
              <a:t> &amp; </a:t>
            </a:r>
            <a:r>
              <a:rPr lang="en-GB" sz="3400" dirty="0" err="1"/>
              <a:t>Stopeck</a:t>
            </a:r>
            <a:r>
              <a:rPr lang="en-GB" sz="3400" dirty="0"/>
              <a:t>, 1985).</a:t>
            </a:r>
          </a:p>
          <a:p>
            <a:pPr>
              <a:buNone/>
            </a:pPr>
            <a:endParaRPr lang="en-GB" sz="3400" dirty="0"/>
          </a:p>
          <a:p>
            <a:endParaRPr lang="en-GB" dirty="0"/>
          </a:p>
        </p:txBody>
      </p:sp>
      <p:cxnSp>
        <p:nvCxnSpPr>
          <p:cNvPr id="4" name="Straight Connector 3"/>
          <p:cNvCxnSpPr/>
          <p:nvPr/>
        </p:nvCxnSpPr>
        <p:spPr>
          <a:xfrm>
            <a:off x="323528" y="1196752"/>
            <a:ext cx="842493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i="1" dirty="0" smtClean="0">
                <a:solidFill>
                  <a:srgbClr val="002060"/>
                </a:solidFill>
              </a:rPr>
              <a:t>Emotional intelligence, personality and leadership </a:t>
            </a:r>
            <a:endParaRPr lang="en-GB" sz="3200" i="1" dirty="0">
              <a:solidFill>
                <a:srgbClr val="002060"/>
              </a:solidFill>
            </a:endParaRPr>
          </a:p>
        </p:txBody>
      </p:sp>
      <p:sp>
        <p:nvSpPr>
          <p:cNvPr id="3" name="Content Placeholder 2"/>
          <p:cNvSpPr>
            <a:spLocks noGrp="1"/>
          </p:cNvSpPr>
          <p:nvPr>
            <p:ph idx="1"/>
          </p:nvPr>
        </p:nvSpPr>
        <p:spPr/>
        <p:txBody>
          <a:bodyPr>
            <a:normAutofit fontScale="70000" lnSpcReduction="20000"/>
          </a:bodyPr>
          <a:lstStyle/>
          <a:p>
            <a:pPr algn="just"/>
            <a:r>
              <a:rPr lang="en-GB" dirty="0" smtClean="0"/>
              <a:t>Many authors have already established a link between emotional intelligence and neurology (for example, Morse (2006), who suggest the articulation of a vision is affected by limbic system activity; and </a:t>
            </a:r>
            <a:r>
              <a:rPr lang="en-GB" dirty="0" err="1" smtClean="0"/>
              <a:t>Paulus</a:t>
            </a:r>
            <a:r>
              <a:rPr lang="en-GB" dirty="0" smtClean="0"/>
              <a:t> et al. (2003), who believe that the cortex may help to mediate regulation of risk and to affect behaviours in anticipation of emotional responses such as  fear.  Research also indicates that right frontal brain dysfunction  predisposes an individual to poor social skills, poor emotional regulation and poor self-awareness (</a:t>
            </a:r>
            <a:r>
              <a:rPr lang="en-GB" dirty="0" err="1" smtClean="0"/>
              <a:t>Salloway</a:t>
            </a:r>
            <a:r>
              <a:rPr lang="en-GB" dirty="0" smtClean="0"/>
              <a:t>, Malloy &amp; Duffy, 2001), and that frontal cortex activity affects moral judgement (</a:t>
            </a:r>
            <a:r>
              <a:rPr lang="en-GB" dirty="0" err="1" smtClean="0"/>
              <a:t>Knabb</a:t>
            </a:r>
            <a:r>
              <a:rPr lang="en-GB" dirty="0" smtClean="0"/>
              <a:t>, Welsh, </a:t>
            </a:r>
            <a:r>
              <a:rPr lang="en-GB" dirty="0" err="1" smtClean="0"/>
              <a:t>Ziebell</a:t>
            </a:r>
            <a:r>
              <a:rPr lang="en-GB" dirty="0" smtClean="0"/>
              <a:t> &amp; Reimer, 2009).</a:t>
            </a:r>
          </a:p>
          <a:p>
            <a:pPr algn="just">
              <a:buNone/>
            </a:pPr>
            <a:endParaRPr lang="en-GB" dirty="0" smtClean="0"/>
          </a:p>
          <a:p>
            <a:pPr algn="just"/>
            <a:r>
              <a:rPr lang="en-GB" dirty="0" smtClean="0"/>
              <a:t>Emotional intelligence is also considered at far greater depth later in Chapter 8,</a:t>
            </a:r>
            <a:r>
              <a:rPr lang="en-GB" i="1" dirty="0" smtClean="0"/>
              <a:t> </a:t>
            </a:r>
            <a:r>
              <a:rPr lang="en-GB" dirty="0" smtClean="0"/>
              <a:t>‘Emotional intelligence’.</a:t>
            </a:r>
          </a:p>
          <a:p>
            <a:endParaRPr lang="en-GB" dirty="0"/>
          </a:p>
        </p:txBody>
      </p:sp>
      <p:cxnSp>
        <p:nvCxnSpPr>
          <p:cNvPr id="4" name="Straight Connector 3"/>
          <p:cNvCxnSpPr/>
          <p:nvPr/>
        </p:nvCxnSpPr>
        <p:spPr>
          <a:xfrm>
            <a:off x="323528" y="1196752"/>
            <a:ext cx="842493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TotalTime>
  <Words>2150</Words>
  <Application>Microsoft Office PowerPoint</Application>
  <PresentationFormat>On-screen Show (4:3)</PresentationFormat>
  <Paragraphs>121</Paragraphs>
  <Slides>17</Slides>
  <Notes>3</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Chapter 2: Trait theories</vt:lpstr>
      <vt:lpstr>Leaders: born or made?</vt:lpstr>
      <vt:lpstr>The ‘Great Men’ of history</vt:lpstr>
      <vt:lpstr>The trait approach: renewed interest</vt:lpstr>
      <vt:lpstr>Personality traits</vt:lpstr>
      <vt:lpstr>Personality traits continued</vt:lpstr>
      <vt:lpstr>Personality traits continued</vt:lpstr>
      <vt:lpstr>Gender, personality and leadership</vt:lpstr>
      <vt:lpstr>Emotional intelligence, personality and leadership </vt:lpstr>
      <vt:lpstr>Neurological traits</vt:lpstr>
      <vt:lpstr>Neurological traits continued: brain chemistry</vt:lpstr>
      <vt:lpstr>Neurological traits continued: serotonin</vt:lpstr>
      <vt:lpstr>Neurological traits continued: endogenous steroids (testosterone and cortisol) </vt:lpstr>
      <vt:lpstr>Cognitive traits</vt:lpstr>
      <vt:lpstr>Physical traits </vt:lpstr>
      <vt:lpstr>Expert Insight</vt:lpstr>
      <vt:lpstr>Measuring trait theories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2: Trait Theories</dc:title>
  <dc:creator>Elesa</dc:creator>
  <cp:lastModifiedBy>lloydp</cp:lastModifiedBy>
  <cp:revision>26</cp:revision>
  <dcterms:created xsi:type="dcterms:W3CDTF">2013-08-06T18:04:41Z</dcterms:created>
  <dcterms:modified xsi:type="dcterms:W3CDTF">2013-09-18T08:48:11Z</dcterms:modified>
</cp:coreProperties>
</file>