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256" r:id="rId2"/>
    <p:sldId id="300" r:id="rId3"/>
    <p:sldId id="263" r:id="rId4"/>
    <p:sldId id="264" r:id="rId5"/>
    <p:sldId id="290" r:id="rId6"/>
    <p:sldId id="287" r:id="rId7"/>
    <p:sldId id="291" r:id="rId8"/>
    <p:sldId id="292" r:id="rId9"/>
    <p:sldId id="266" r:id="rId10"/>
    <p:sldId id="267" r:id="rId11"/>
    <p:sldId id="271" r:id="rId12"/>
    <p:sldId id="293" r:id="rId13"/>
    <p:sldId id="272" r:id="rId14"/>
    <p:sldId id="273" r:id="rId15"/>
    <p:sldId id="294" r:id="rId16"/>
    <p:sldId id="284" r:id="rId17"/>
    <p:sldId id="268" r:id="rId18"/>
    <p:sldId id="297" r:id="rId19"/>
    <p:sldId id="298" r:id="rId20"/>
    <p:sldId id="299" r:id="rId21"/>
    <p:sldId id="275" r:id="rId22"/>
    <p:sldId id="277" r:id="rId23"/>
    <p:sldId id="278" r:id="rId24"/>
    <p:sldId id="285" r:id="rId25"/>
    <p:sldId id="295" r:id="rId26"/>
    <p:sldId id="296" r:id="rId27"/>
    <p:sldId id="286" r:id="rId28"/>
    <p:sldId id="274" r:id="rId29"/>
    <p:sldId id="288" r:id="rId30"/>
  </p:sldIdLst>
  <p:sldSz cx="9144000" cy="6858000" type="screen4x3"/>
  <p:notesSz cx="6797675" cy="9926638"/>
  <p:custDataLst>
    <p:tags r:id="rId3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EFF7"/>
    <a:srgbClr val="92E7E7"/>
    <a:srgbClr val="DBE5F1"/>
    <a:srgbClr val="404040"/>
    <a:srgbClr val="686C70"/>
    <a:srgbClr val="BABBBC"/>
    <a:srgbClr val="C00000"/>
    <a:srgbClr val="AD133F"/>
    <a:srgbClr val="B4C3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5758FB7-9AC5-4552-8A53-C91805E547FA}" styleName="Designformatvorlage 1 - Akz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9C7853C-536D-4A76-A0AE-DD22124D55A5}" styleName="Designformatvorlage 1 - Akz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480" autoAdjust="0"/>
    <p:restoredTop sz="94660"/>
  </p:normalViewPr>
  <p:slideViewPr>
    <p:cSldViewPr snapToGrid="0" snapToObjects="1">
      <p:cViewPr>
        <p:scale>
          <a:sx n="66" d="100"/>
          <a:sy n="66" d="100"/>
        </p:scale>
        <p:origin x="-2030" y="-4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59" d="100"/>
          <a:sy n="59" d="100"/>
        </p:scale>
        <p:origin x="-3264" y="-77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3612D03-20E6-4966-9063-7C9CD0667F5E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8FDDD9F8-DA70-4D04-87BE-663158E5F620}">
      <dgm:prSet phldrT="[Text]" custT="1"/>
      <dgm:spPr>
        <a:ln>
          <a:solidFill>
            <a:schemeClr val="tx1">
              <a:lumMod val="65000"/>
              <a:lumOff val="35000"/>
            </a:schemeClr>
          </a:solidFill>
        </a:ln>
      </dgm:spPr>
      <dgm:t>
        <a:bodyPr/>
        <a:lstStyle/>
        <a:p>
          <a:pPr marL="265113" indent="-265113" algn="l"/>
          <a:r>
            <a:rPr lang="en-US" sz="1700" noProof="0" dirty="0" smtClean="0">
              <a:latin typeface="Times New Roman" pitchFamily="18" charset="0"/>
              <a:cs typeface="Times New Roman" pitchFamily="18" charset="0"/>
            </a:rPr>
            <a:t>1. The business-to-business product</a:t>
          </a:r>
        </a:p>
      </dgm:t>
    </dgm:pt>
    <dgm:pt modelId="{CEF4F853-1CA4-4C8E-A0AC-C64C0F2143F3}" type="parTrans" cxnId="{467633AA-CFDF-432E-9376-9212D50CBBB8}">
      <dgm:prSet/>
      <dgm:spPr/>
      <dgm:t>
        <a:bodyPr/>
        <a:lstStyle/>
        <a:p>
          <a:endParaRPr lang="de-DE"/>
        </a:p>
      </dgm:t>
    </dgm:pt>
    <dgm:pt modelId="{B7F33A3A-A8B0-4F26-B114-8827C5D24754}" type="sibTrans" cxnId="{467633AA-CFDF-432E-9376-9212D50CBBB8}">
      <dgm:prSet/>
      <dgm:spPr/>
      <dgm:t>
        <a:bodyPr/>
        <a:lstStyle/>
        <a:p>
          <a:endParaRPr lang="de-DE"/>
        </a:p>
      </dgm:t>
    </dgm:pt>
    <dgm:pt modelId="{2AD174A0-C939-4759-AF42-18DE83750B9A}">
      <dgm:prSet phldrT="[Text]" custT="1"/>
      <dgm:spPr>
        <a:ln>
          <a:solidFill>
            <a:schemeClr val="tx1">
              <a:lumMod val="65000"/>
              <a:lumOff val="35000"/>
            </a:schemeClr>
          </a:solidFill>
        </a:ln>
      </dgm:spPr>
      <dgm:t>
        <a:bodyPr/>
        <a:lstStyle/>
        <a:p>
          <a:pPr marL="263525" indent="-263525" algn="l"/>
          <a:r>
            <a:rPr lang="en-US" sz="1700" noProof="0" dirty="0" smtClean="0">
              <a:latin typeface="Times New Roman" pitchFamily="18" charset="0"/>
              <a:cs typeface="Times New Roman" pitchFamily="18" charset="0"/>
            </a:rPr>
            <a:t>2. Industrial buying behavior</a:t>
          </a:r>
        </a:p>
      </dgm:t>
    </dgm:pt>
    <dgm:pt modelId="{B1F88370-2D04-4E7D-AD9B-A0C90AD8BA82}" type="parTrans" cxnId="{C2ED48BF-6DA3-4AB9-990E-F1F3EE454BFC}">
      <dgm:prSet/>
      <dgm:spPr/>
      <dgm:t>
        <a:bodyPr/>
        <a:lstStyle/>
        <a:p>
          <a:endParaRPr lang="de-DE"/>
        </a:p>
      </dgm:t>
    </dgm:pt>
    <dgm:pt modelId="{7B1B7EA2-D9E3-4124-A174-E96EDAB8DE38}" type="sibTrans" cxnId="{C2ED48BF-6DA3-4AB9-990E-F1F3EE454BFC}">
      <dgm:prSet/>
      <dgm:spPr/>
      <dgm:t>
        <a:bodyPr/>
        <a:lstStyle/>
        <a:p>
          <a:endParaRPr lang="de-DE"/>
        </a:p>
      </dgm:t>
    </dgm:pt>
    <dgm:pt modelId="{271C414B-7C74-410F-8F65-04404E50BF82}">
      <dgm:prSet phldrT="[Text]" custT="1"/>
      <dgm:spPr>
        <a:ln>
          <a:solidFill>
            <a:schemeClr val="tx1">
              <a:lumMod val="65000"/>
              <a:lumOff val="35000"/>
            </a:schemeClr>
          </a:solidFill>
        </a:ln>
      </dgm:spPr>
      <dgm:t>
        <a:bodyPr/>
        <a:lstStyle/>
        <a:p>
          <a:pPr marL="263525" indent="-263525" algn="l"/>
          <a:r>
            <a:rPr lang="en-US" sz="1700" noProof="0" dirty="0" smtClean="0">
              <a:latin typeface="Times New Roman" pitchFamily="18" charset="0"/>
              <a:cs typeface="Times New Roman" pitchFamily="18" charset="0"/>
            </a:rPr>
            <a:t>3. Structural aspects of business-to-business markets</a:t>
          </a:r>
        </a:p>
      </dgm:t>
    </dgm:pt>
    <dgm:pt modelId="{66931332-CDF1-4845-8A33-843ECECDE7D7}" type="parTrans" cxnId="{6825F93F-011D-4CA3-AED8-C9BE3A0AF76E}">
      <dgm:prSet/>
      <dgm:spPr/>
      <dgm:t>
        <a:bodyPr/>
        <a:lstStyle/>
        <a:p>
          <a:endParaRPr lang="de-DE"/>
        </a:p>
      </dgm:t>
    </dgm:pt>
    <dgm:pt modelId="{C96E720D-444C-462B-9DB6-9C8B8C603984}" type="sibTrans" cxnId="{6825F93F-011D-4CA3-AED8-C9BE3A0AF76E}">
      <dgm:prSet/>
      <dgm:spPr/>
      <dgm:t>
        <a:bodyPr/>
        <a:lstStyle/>
        <a:p>
          <a:endParaRPr lang="de-DE"/>
        </a:p>
      </dgm:t>
    </dgm:pt>
    <dgm:pt modelId="{32EAE524-1F0F-46DF-B48D-9170BBE4DBDE}">
      <dgm:prSet phldrT="[Text]" custT="1"/>
      <dgm:spPr>
        <a:ln>
          <a:solidFill>
            <a:schemeClr val="tx1">
              <a:lumMod val="65000"/>
              <a:lumOff val="35000"/>
            </a:schemeClr>
          </a:solidFill>
        </a:ln>
      </dgm:spPr>
      <dgm:t>
        <a:bodyPr/>
        <a:lstStyle/>
        <a:p>
          <a:pPr marL="271463" indent="-271463" algn="l"/>
          <a:r>
            <a:rPr lang="en-US" sz="1700" noProof="0" dirty="0" smtClean="0">
              <a:latin typeface="Times New Roman" pitchFamily="18" charset="0"/>
              <a:cs typeface="Times New Roman" pitchFamily="18" charset="0"/>
            </a:rPr>
            <a:t>4. Implications for management and marketing practice</a:t>
          </a:r>
        </a:p>
      </dgm:t>
    </dgm:pt>
    <dgm:pt modelId="{F1959652-56BC-407B-9F52-BE646A6BB7C4}" type="parTrans" cxnId="{B2BA2007-86A9-4CD4-B00B-5B315DC2091E}">
      <dgm:prSet/>
      <dgm:spPr/>
      <dgm:t>
        <a:bodyPr/>
        <a:lstStyle/>
        <a:p>
          <a:endParaRPr lang="de-DE"/>
        </a:p>
      </dgm:t>
    </dgm:pt>
    <dgm:pt modelId="{6C5B727A-58A1-47F5-A48D-2024578AB329}" type="sibTrans" cxnId="{B2BA2007-86A9-4CD4-B00B-5B315DC2091E}">
      <dgm:prSet/>
      <dgm:spPr/>
      <dgm:t>
        <a:bodyPr/>
        <a:lstStyle/>
        <a:p>
          <a:endParaRPr lang="de-DE"/>
        </a:p>
      </dgm:t>
    </dgm:pt>
    <dgm:pt modelId="{FFD6BB1B-9E86-4C10-9C15-468C7A1A78E3}">
      <dgm:prSet phldrT="[Text]" custT="1"/>
      <dgm:spPr>
        <a:ln>
          <a:solidFill>
            <a:schemeClr val="tx1">
              <a:lumMod val="65000"/>
              <a:lumOff val="35000"/>
            </a:schemeClr>
          </a:solidFill>
        </a:ln>
      </dgm:spPr>
      <dgm:t>
        <a:bodyPr/>
        <a:lstStyle/>
        <a:p>
          <a:pPr algn="l"/>
          <a:r>
            <a:rPr lang="en-US" sz="1700" noProof="0" dirty="0" smtClean="0">
              <a:latin typeface="Times New Roman" pitchFamily="18" charset="0"/>
              <a:cs typeface="Times New Roman" pitchFamily="18" charset="0"/>
            </a:rPr>
            <a:t>5.</a:t>
          </a:r>
          <a:r>
            <a:rPr lang="en-US" sz="2100" noProof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700" noProof="0" dirty="0" smtClean="0">
              <a:latin typeface="Times New Roman" pitchFamily="18" charset="0"/>
              <a:cs typeface="Times New Roman" pitchFamily="18" charset="0"/>
            </a:rPr>
            <a:t>Chapter case: Apple Inc., USA</a:t>
          </a:r>
        </a:p>
      </dgm:t>
    </dgm:pt>
    <dgm:pt modelId="{4A4D7325-68CA-44F6-8D05-CBF6CF123A7E}" type="parTrans" cxnId="{78F4F7B0-47FA-4265-B955-EF43B3C5F5DB}">
      <dgm:prSet/>
      <dgm:spPr/>
      <dgm:t>
        <a:bodyPr/>
        <a:lstStyle/>
        <a:p>
          <a:endParaRPr lang="en-GB"/>
        </a:p>
      </dgm:t>
    </dgm:pt>
    <dgm:pt modelId="{3350F9CD-D783-4CBA-A4A5-731026AD7EFA}" type="sibTrans" cxnId="{78F4F7B0-47FA-4265-B955-EF43B3C5F5DB}">
      <dgm:prSet/>
      <dgm:spPr/>
      <dgm:t>
        <a:bodyPr/>
        <a:lstStyle/>
        <a:p>
          <a:endParaRPr lang="en-GB"/>
        </a:p>
      </dgm:t>
    </dgm:pt>
    <dgm:pt modelId="{6353BF93-B0E5-40A9-9F66-8E1381EA5ECF}" type="pres">
      <dgm:prSet presAssocID="{B3612D03-20E6-4966-9063-7C9CD0667F5E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de-DE"/>
        </a:p>
      </dgm:t>
    </dgm:pt>
    <dgm:pt modelId="{33B879E9-AECB-4F3B-80DD-B75C69E99008}" type="pres">
      <dgm:prSet presAssocID="{B3612D03-20E6-4966-9063-7C9CD0667F5E}" presName="pyramid" presStyleLbl="node1" presStyleIdx="0" presStyleCnt="1" custScaleX="63152" custScaleY="84375" custLinFactNeighborX="3594" custLinFactNeighborY="-9375"/>
      <dgm:spPr>
        <a:solidFill>
          <a:srgbClr val="C00000"/>
        </a:solidFill>
      </dgm:spPr>
      <dgm:t>
        <a:bodyPr/>
        <a:lstStyle/>
        <a:p>
          <a:endParaRPr lang="de-DE"/>
        </a:p>
      </dgm:t>
    </dgm:pt>
    <dgm:pt modelId="{0C0D67CA-2FBD-4232-8DA2-40ABD1562FBC}" type="pres">
      <dgm:prSet presAssocID="{B3612D03-20E6-4966-9063-7C9CD0667F5E}" presName="theList" presStyleCnt="0"/>
      <dgm:spPr/>
    </dgm:pt>
    <dgm:pt modelId="{CDCD41C8-8A13-4A42-B043-AF8EC16BD603}" type="pres">
      <dgm:prSet presAssocID="{8FDDD9F8-DA70-4D04-87BE-663158E5F620}" presName="aNode" presStyleLbl="fgAcc1" presStyleIdx="0" presStyleCnt="5" custScaleX="113867" custScaleY="98868" custLinFactY="-13539" custLinFactNeighborX="29607" custLinFactNeighborY="-100000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D624155-B545-4046-869D-771BBDD1BCD6}" type="pres">
      <dgm:prSet presAssocID="{8FDDD9F8-DA70-4D04-87BE-663158E5F620}" presName="aSpace" presStyleCnt="0"/>
      <dgm:spPr/>
    </dgm:pt>
    <dgm:pt modelId="{ECEAEB2D-DB46-49EE-9FF1-42E074097D1F}" type="pres">
      <dgm:prSet presAssocID="{2AD174A0-C939-4759-AF42-18DE83750B9A}" presName="aNode" presStyleLbl="fgAcc1" presStyleIdx="1" presStyleCnt="5" custScaleX="113988" custScaleY="98868" custLinFactY="-3494" custLinFactNeighborX="29607" custLinFactNeighborY="-100000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EB08406-8FC8-4C0E-9E7C-ADC1C0BDE873}" type="pres">
      <dgm:prSet presAssocID="{2AD174A0-C939-4759-AF42-18DE83750B9A}" presName="aSpace" presStyleCnt="0"/>
      <dgm:spPr/>
    </dgm:pt>
    <dgm:pt modelId="{5FFF1DFA-6062-4653-8D90-2FF865AB47AF}" type="pres">
      <dgm:prSet presAssocID="{271C414B-7C74-410F-8F65-04404E50BF82}" presName="aNode" presStyleLbl="fgAcc1" presStyleIdx="2" presStyleCnt="5" custScaleX="113631" custScaleY="98868" custLinFactNeighborX="29265" custLinFactNeighborY="-2781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4D19BA0-8EAD-4335-A8DE-657C1AACE4D8}" type="pres">
      <dgm:prSet presAssocID="{271C414B-7C74-410F-8F65-04404E50BF82}" presName="aSpace" presStyleCnt="0"/>
      <dgm:spPr/>
    </dgm:pt>
    <dgm:pt modelId="{5B54F33E-1DCC-4329-8091-DBA21396D089}" type="pres">
      <dgm:prSet presAssocID="{32EAE524-1F0F-46DF-B48D-9170BBE4DBDE}" presName="aNode" presStyleLbl="fgAcc1" presStyleIdx="3" presStyleCnt="5" custScaleX="113631" custScaleY="98868" custLinFactNeighborX="28582" custLinFactNeighborY="42648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B2FF2B48-81D6-437A-9C3F-BAB44CD1BEAD}" type="pres">
      <dgm:prSet presAssocID="{32EAE524-1F0F-46DF-B48D-9170BBE4DBDE}" presName="aSpace" presStyleCnt="0"/>
      <dgm:spPr/>
    </dgm:pt>
    <dgm:pt modelId="{921829EC-054F-41A6-A6E8-D7DDA4E7E492}" type="pres">
      <dgm:prSet presAssocID="{FFD6BB1B-9E86-4C10-9C15-468C7A1A78E3}" presName="aNode" presStyleLbl="fgAcc1" presStyleIdx="4" presStyleCnt="5" custScaleX="113631" custScaleY="98868" custLinFactNeighborX="28582" custLinFactNeighborY="4264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5627733-C34A-4A92-9950-88BE6A589006}" type="pres">
      <dgm:prSet presAssocID="{FFD6BB1B-9E86-4C10-9C15-468C7A1A78E3}" presName="aSpace" presStyleCnt="0"/>
      <dgm:spPr/>
    </dgm:pt>
  </dgm:ptLst>
  <dgm:cxnLst>
    <dgm:cxn modelId="{C2ED48BF-6DA3-4AB9-990E-F1F3EE454BFC}" srcId="{B3612D03-20E6-4966-9063-7C9CD0667F5E}" destId="{2AD174A0-C939-4759-AF42-18DE83750B9A}" srcOrd="1" destOrd="0" parTransId="{B1F88370-2D04-4E7D-AD9B-A0C90AD8BA82}" sibTransId="{7B1B7EA2-D9E3-4124-A174-E96EDAB8DE38}"/>
    <dgm:cxn modelId="{CD819333-7DA7-4767-9228-927197F5BAA8}" type="presOf" srcId="{271C414B-7C74-410F-8F65-04404E50BF82}" destId="{5FFF1DFA-6062-4653-8D90-2FF865AB47AF}" srcOrd="0" destOrd="0" presId="urn:microsoft.com/office/officeart/2005/8/layout/pyramid2"/>
    <dgm:cxn modelId="{4500005A-CD72-4959-86CD-D90F07FDF408}" type="presOf" srcId="{32EAE524-1F0F-46DF-B48D-9170BBE4DBDE}" destId="{5B54F33E-1DCC-4329-8091-DBA21396D089}" srcOrd="0" destOrd="0" presId="urn:microsoft.com/office/officeart/2005/8/layout/pyramid2"/>
    <dgm:cxn modelId="{C01CE17E-EDF0-420C-BAD5-39B260A3F12A}" type="presOf" srcId="{8FDDD9F8-DA70-4D04-87BE-663158E5F620}" destId="{CDCD41C8-8A13-4A42-B043-AF8EC16BD603}" srcOrd="0" destOrd="0" presId="urn:microsoft.com/office/officeart/2005/8/layout/pyramid2"/>
    <dgm:cxn modelId="{BA59A86C-CF04-48C9-8BC7-357BAAEEA5C9}" type="presOf" srcId="{FFD6BB1B-9E86-4C10-9C15-468C7A1A78E3}" destId="{921829EC-054F-41A6-A6E8-D7DDA4E7E492}" srcOrd="0" destOrd="0" presId="urn:microsoft.com/office/officeart/2005/8/layout/pyramid2"/>
    <dgm:cxn modelId="{467633AA-CFDF-432E-9376-9212D50CBBB8}" srcId="{B3612D03-20E6-4966-9063-7C9CD0667F5E}" destId="{8FDDD9F8-DA70-4D04-87BE-663158E5F620}" srcOrd="0" destOrd="0" parTransId="{CEF4F853-1CA4-4C8E-A0AC-C64C0F2143F3}" sibTransId="{B7F33A3A-A8B0-4F26-B114-8827C5D24754}"/>
    <dgm:cxn modelId="{B2BA2007-86A9-4CD4-B00B-5B315DC2091E}" srcId="{B3612D03-20E6-4966-9063-7C9CD0667F5E}" destId="{32EAE524-1F0F-46DF-B48D-9170BBE4DBDE}" srcOrd="3" destOrd="0" parTransId="{F1959652-56BC-407B-9F52-BE646A6BB7C4}" sibTransId="{6C5B727A-58A1-47F5-A48D-2024578AB329}"/>
    <dgm:cxn modelId="{0D1A1C8C-2B63-4AAA-9060-2077EBB4E084}" type="presOf" srcId="{2AD174A0-C939-4759-AF42-18DE83750B9A}" destId="{ECEAEB2D-DB46-49EE-9FF1-42E074097D1F}" srcOrd="0" destOrd="0" presId="urn:microsoft.com/office/officeart/2005/8/layout/pyramid2"/>
    <dgm:cxn modelId="{78F4F7B0-47FA-4265-B955-EF43B3C5F5DB}" srcId="{B3612D03-20E6-4966-9063-7C9CD0667F5E}" destId="{FFD6BB1B-9E86-4C10-9C15-468C7A1A78E3}" srcOrd="4" destOrd="0" parTransId="{4A4D7325-68CA-44F6-8D05-CBF6CF123A7E}" sibTransId="{3350F9CD-D783-4CBA-A4A5-731026AD7EFA}"/>
    <dgm:cxn modelId="{F0B9B901-E6E9-47A3-9862-EF474E88C8A7}" type="presOf" srcId="{B3612D03-20E6-4966-9063-7C9CD0667F5E}" destId="{6353BF93-B0E5-40A9-9F66-8E1381EA5ECF}" srcOrd="0" destOrd="0" presId="urn:microsoft.com/office/officeart/2005/8/layout/pyramid2"/>
    <dgm:cxn modelId="{6825F93F-011D-4CA3-AED8-C9BE3A0AF76E}" srcId="{B3612D03-20E6-4966-9063-7C9CD0667F5E}" destId="{271C414B-7C74-410F-8F65-04404E50BF82}" srcOrd="2" destOrd="0" parTransId="{66931332-CDF1-4845-8A33-843ECECDE7D7}" sibTransId="{C96E720D-444C-462B-9DB6-9C8B8C603984}"/>
    <dgm:cxn modelId="{5766E720-95E6-4554-8FDB-67F103C5B661}" type="presParOf" srcId="{6353BF93-B0E5-40A9-9F66-8E1381EA5ECF}" destId="{33B879E9-AECB-4F3B-80DD-B75C69E99008}" srcOrd="0" destOrd="0" presId="urn:microsoft.com/office/officeart/2005/8/layout/pyramid2"/>
    <dgm:cxn modelId="{AA0D97D5-E4E1-44F1-9D17-78F8C28059F2}" type="presParOf" srcId="{6353BF93-B0E5-40A9-9F66-8E1381EA5ECF}" destId="{0C0D67CA-2FBD-4232-8DA2-40ABD1562FBC}" srcOrd="1" destOrd="0" presId="urn:microsoft.com/office/officeart/2005/8/layout/pyramid2"/>
    <dgm:cxn modelId="{CF16D1EE-F9AB-4B39-888F-10B26685A7D6}" type="presParOf" srcId="{0C0D67CA-2FBD-4232-8DA2-40ABD1562FBC}" destId="{CDCD41C8-8A13-4A42-B043-AF8EC16BD603}" srcOrd="0" destOrd="0" presId="urn:microsoft.com/office/officeart/2005/8/layout/pyramid2"/>
    <dgm:cxn modelId="{3D3F05B3-3142-4FB1-A123-38AF48738F07}" type="presParOf" srcId="{0C0D67CA-2FBD-4232-8DA2-40ABD1562FBC}" destId="{3D624155-B545-4046-869D-771BBDD1BCD6}" srcOrd="1" destOrd="0" presId="urn:microsoft.com/office/officeart/2005/8/layout/pyramid2"/>
    <dgm:cxn modelId="{3B81D9AC-968D-4EF8-A1E5-285F1F2294BC}" type="presParOf" srcId="{0C0D67CA-2FBD-4232-8DA2-40ABD1562FBC}" destId="{ECEAEB2D-DB46-49EE-9FF1-42E074097D1F}" srcOrd="2" destOrd="0" presId="urn:microsoft.com/office/officeart/2005/8/layout/pyramid2"/>
    <dgm:cxn modelId="{5AA39BD2-A001-4290-B9A9-F2A58463F49E}" type="presParOf" srcId="{0C0D67CA-2FBD-4232-8DA2-40ABD1562FBC}" destId="{9EB08406-8FC8-4C0E-9E7C-ADC1C0BDE873}" srcOrd="3" destOrd="0" presId="urn:microsoft.com/office/officeart/2005/8/layout/pyramid2"/>
    <dgm:cxn modelId="{43738602-C539-4C54-8D83-1C8E1481BD1F}" type="presParOf" srcId="{0C0D67CA-2FBD-4232-8DA2-40ABD1562FBC}" destId="{5FFF1DFA-6062-4653-8D90-2FF865AB47AF}" srcOrd="4" destOrd="0" presId="urn:microsoft.com/office/officeart/2005/8/layout/pyramid2"/>
    <dgm:cxn modelId="{C713238D-DAF5-4625-8E4F-C563F0511401}" type="presParOf" srcId="{0C0D67CA-2FBD-4232-8DA2-40ABD1562FBC}" destId="{A4D19BA0-8EAD-4335-A8DE-657C1AACE4D8}" srcOrd="5" destOrd="0" presId="urn:microsoft.com/office/officeart/2005/8/layout/pyramid2"/>
    <dgm:cxn modelId="{7FF22175-19CC-4C60-A564-EC5104708C51}" type="presParOf" srcId="{0C0D67CA-2FBD-4232-8DA2-40ABD1562FBC}" destId="{5B54F33E-1DCC-4329-8091-DBA21396D089}" srcOrd="6" destOrd="0" presId="urn:microsoft.com/office/officeart/2005/8/layout/pyramid2"/>
    <dgm:cxn modelId="{1183AA72-9998-42E6-9160-6DCD0CE18CF0}" type="presParOf" srcId="{0C0D67CA-2FBD-4232-8DA2-40ABD1562FBC}" destId="{B2FF2B48-81D6-437A-9C3F-BAB44CD1BEAD}" srcOrd="7" destOrd="0" presId="urn:microsoft.com/office/officeart/2005/8/layout/pyramid2"/>
    <dgm:cxn modelId="{F148F3AE-32FF-42CA-9A6F-19EA44C1214A}" type="presParOf" srcId="{0C0D67CA-2FBD-4232-8DA2-40ABD1562FBC}" destId="{921829EC-054F-41A6-A6E8-D7DDA4E7E492}" srcOrd="8" destOrd="0" presId="urn:microsoft.com/office/officeart/2005/8/layout/pyramid2"/>
    <dgm:cxn modelId="{B57FDF51-0348-46D2-BD97-40D296FB128F}" type="presParOf" srcId="{0C0D67CA-2FBD-4232-8DA2-40ABD1562FBC}" destId="{35627733-C34A-4A92-9950-88BE6A589006}" srcOrd="9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B879E9-AECB-4F3B-80DD-B75C69E99008}">
      <dsp:nvSpPr>
        <dsp:cNvPr id="0" name=""/>
        <dsp:cNvSpPr/>
      </dsp:nvSpPr>
      <dsp:spPr>
        <a:xfrm>
          <a:off x="1351319" y="0"/>
          <a:ext cx="3293612" cy="4400470"/>
        </a:xfrm>
        <a:prstGeom prst="triangle">
          <a:avLst/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DCD41C8-8A13-4A42-B043-AF8EC16BD603}">
      <dsp:nvSpPr>
        <dsp:cNvPr id="0" name=""/>
        <dsp:cNvSpPr/>
      </dsp:nvSpPr>
      <dsp:spPr>
        <a:xfrm>
          <a:off x="3579315" y="328228"/>
          <a:ext cx="3860082" cy="74021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>
              <a:lumMod val="65000"/>
              <a:lumOff val="3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265113" lvl="0" indent="-265113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noProof="0" dirty="0" smtClean="0">
              <a:latin typeface="Times New Roman" pitchFamily="18" charset="0"/>
              <a:cs typeface="Times New Roman" pitchFamily="18" charset="0"/>
            </a:rPr>
            <a:t>1. The business-to-business product</a:t>
          </a:r>
        </a:p>
      </dsp:txBody>
      <dsp:txXfrm>
        <a:off x="3615449" y="364362"/>
        <a:ext cx="3787814" cy="667948"/>
      </dsp:txXfrm>
    </dsp:sp>
    <dsp:sp modelId="{ECEAEB2D-DB46-49EE-9FF1-42E074097D1F}">
      <dsp:nvSpPr>
        <dsp:cNvPr id="0" name=""/>
        <dsp:cNvSpPr/>
      </dsp:nvSpPr>
      <dsp:spPr>
        <a:xfrm>
          <a:off x="3577264" y="1237237"/>
          <a:ext cx="3864184" cy="74021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>
              <a:lumMod val="65000"/>
              <a:lumOff val="3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263525" lvl="0" indent="-263525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noProof="0" dirty="0" smtClean="0">
              <a:latin typeface="Times New Roman" pitchFamily="18" charset="0"/>
              <a:cs typeface="Times New Roman" pitchFamily="18" charset="0"/>
            </a:rPr>
            <a:t>2. Industrial buying behavior</a:t>
          </a:r>
        </a:p>
      </dsp:txBody>
      <dsp:txXfrm>
        <a:off x="3613398" y="1273371"/>
        <a:ext cx="3791916" cy="667948"/>
      </dsp:txXfrm>
    </dsp:sp>
    <dsp:sp modelId="{5FFF1DFA-6062-4653-8D90-2FF865AB47AF}">
      <dsp:nvSpPr>
        <dsp:cNvPr id="0" name=""/>
        <dsp:cNvSpPr/>
      </dsp:nvSpPr>
      <dsp:spPr>
        <a:xfrm>
          <a:off x="3571721" y="2164755"/>
          <a:ext cx="3852082" cy="74021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>
              <a:lumMod val="65000"/>
              <a:lumOff val="3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263525" lvl="0" indent="-263525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noProof="0" dirty="0" smtClean="0">
              <a:latin typeface="Times New Roman" pitchFamily="18" charset="0"/>
              <a:cs typeface="Times New Roman" pitchFamily="18" charset="0"/>
            </a:rPr>
            <a:t>3. Structural aspects of business-to-business markets</a:t>
          </a:r>
        </a:p>
      </dsp:txBody>
      <dsp:txXfrm>
        <a:off x="3607855" y="2200889"/>
        <a:ext cx="3779814" cy="667948"/>
      </dsp:txXfrm>
    </dsp:sp>
    <dsp:sp modelId="{5B54F33E-1DCC-4329-8091-DBA21396D089}">
      <dsp:nvSpPr>
        <dsp:cNvPr id="0" name=""/>
        <dsp:cNvSpPr/>
      </dsp:nvSpPr>
      <dsp:spPr>
        <a:xfrm>
          <a:off x="3548568" y="3064500"/>
          <a:ext cx="3852082" cy="74021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>
              <a:lumMod val="65000"/>
              <a:lumOff val="3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271463" lvl="0" indent="-271463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noProof="0" dirty="0" smtClean="0">
              <a:latin typeface="Times New Roman" pitchFamily="18" charset="0"/>
              <a:cs typeface="Times New Roman" pitchFamily="18" charset="0"/>
            </a:rPr>
            <a:t>4. Implications for management and marketing practice</a:t>
          </a:r>
        </a:p>
      </dsp:txBody>
      <dsp:txXfrm>
        <a:off x="3584702" y="3100634"/>
        <a:ext cx="3779814" cy="667948"/>
      </dsp:txXfrm>
    </dsp:sp>
    <dsp:sp modelId="{921829EC-054F-41A6-A6E8-D7DDA4E7E492}">
      <dsp:nvSpPr>
        <dsp:cNvPr id="0" name=""/>
        <dsp:cNvSpPr/>
      </dsp:nvSpPr>
      <dsp:spPr>
        <a:xfrm>
          <a:off x="3548568" y="3898302"/>
          <a:ext cx="3852082" cy="74021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>
              <a:lumMod val="65000"/>
              <a:lumOff val="3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noProof="0" dirty="0" smtClean="0">
              <a:latin typeface="Times New Roman" pitchFamily="18" charset="0"/>
              <a:cs typeface="Times New Roman" pitchFamily="18" charset="0"/>
            </a:rPr>
            <a:t>5.</a:t>
          </a:r>
          <a:r>
            <a:rPr lang="en-US" sz="2100" kern="1200" noProof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700" kern="1200" noProof="0" dirty="0" smtClean="0">
              <a:latin typeface="Times New Roman" pitchFamily="18" charset="0"/>
              <a:cs typeface="Times New Roman" pitchFamily="18" charset="0"/>
            </a:rPr>
            <a:t>Chapter case: Apple Inc., USA</a:t>
          </a:r>
        </a:p>
      </dsp:txBody>
      <dsp:txXfrm>
        <a:off x="3584702" y="3934436"/>
        <a:ext cx="3779814" cy="6679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AD6D57-036D-7446-BC4F-43FB3CF51320}" type="datetime1">
              <a:rPr lang="de-DE" smtClean="0"/>
              <a:pPr/>
              <a:t>18.06.2015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8F3ECE-D22F-C644-B0F6-F417600D05B2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370207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0F96E7-4B09-EA41-925B-6E6D6CDACFF4}" type="datetime1">
              <a:rPr lang="de-DE" smtClean="0"/>
              <a:pPr/>
              <a:t>18.06.2015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AEEE95-B566-A14E-9CFF-3AC815E5FB95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2782159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izenplatzhalter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EEE95-B566-A14E-9CFF-3AC815E5FB95}" type="slidenum">
              <a:rPr lang="de-DE" smtClean="0"/>
              <a:pPr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800132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EEE95-B566-A14E-9CFF-3AC815E5FB95}" type="slidenum">
              <a:rPr lang="de-DE" smtClean="0"/>
              <a:pPr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800132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EEE95-B566-A14E-9CFF-3AC815E5FB95}" type="slidenum">
              <a:rPr lang="de-DE" smtClean="0"/>
              <a:pPr/>
              <a:t>22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367348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0"/>
          <p:cNvSpPr>
            <a:spLocks noChangeShapeType="1"/>
          </p:cNvSpPr>
          <p:nvPr/>
        </p:nvSpPr>
        <p:spPr bwMode="auto">
          <a:xfrm>
            <a:off x="0" y="990600"/>
            <a:ext cx="91440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dirty="0"/>
          </a:p>
        </p:txBody>
      </p:sp>
      <p:sp>
        <p:nvSpPr>
          <p:cNvPr id="5" name="Line 21"/>
          <p:cNvSpPr>
            <a:spLocks noChangeShapeType="1"/>
          </p:cNvSpPr>
          <p:nvPr/>
        </p:nvSpPr>
        <p:spPr bwMode="auto">
          <a:xfrm>
            <a:off x="0" y="6477000"/>
            <a:ext cx="91440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1219200"/>
            <a:ext cx="8763000" cy="762000"/>
          </a:xfrm>
        </p:spPr>
        <p:txBody>
          <a:bodyPr/>
          <a:lstStyle>
            <a:lvl1pPr>
              <a:lnSpc>
                <a:spcPct val="110000"/>
              </a:lnSpc>
              <a:defRPr sz="3200"/>
            </a:lvl1pPr>
          </a:lstStyle>
          <a:p>
            <a:pPr lvl="0"/>
            <a:r>
              <a:rPr lang="de-DE" noProof="0" dirty="0" smtClean="0"/>
              <a:t>Mastertitelformat bearbeiten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" y="1981200"/>
            <a:ext cx="8763000" cy="18288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ct val="50000"/>
              </a:spcAft>
              <a:buFont typeface="Wingdings" pitchFamily="2" charset="2"/>
              <a:buNone/>
              <a:defRPr sz="1800"/>
            </a:lvl1pPr>
          </a:lstStyle>
          <a:p>
            <a:pPr lvl="0"/>
            <a:r>
              <a:rPr lang="de-DE" noProof="0" dirty="0" smtClean="0"/>
              <a:t>Master-Untertitelformat bearbeiten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52400" y="6553200"/>
            <a:ext cx="1752600" cy="1524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057400" y="6553200"/>
            <a:ext cx="5029200" cy="1524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AF16DE-A0D5-4438-950F-5B1E159C2C2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80690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91886" y="1219200"/>
            <a:ext cx="8447314" cy="51816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52400" y="6553200"/>
            <a:ext cx="1752600" cy="1524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3A42B708-F1EF-2348-AA38-E55FF0056796}" type="datetime1">
              <a:rPr lang="de-DE" smtClean="0"/>
              <a:pPr/>
              <a:t>18.06.2015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057400" y="6553200"/>
            <a:ext cx="5029200" cy="1524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Professor Dr. habil. Mario Glowik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7AF16DE-A0D5-4438-950F-5B1E159C2C2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53712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67500" y="152400"/>
            <a:ext cx="2171700" cy="6248400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52400" y="152400"/>
            <a:ext cx="6362700" cy="6248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52400" y="6553200"/>
            <a:ext cx="1752600" cy="1524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8BD61024-ADB3-444B-9C47-D34502377D97}" type="datetime1">
              <a:rPr lang="de-DE" smtClean="0"/>
              <a:pPr/>
              <a:t>18.06.2015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057400" y="6553200"/>
            <a:ext cx="5029200" cy="1524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Professor Dr. habil. Mario Glowik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7AF16DE-A0D5-4438-950F-5B1E159C2C2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1793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83153595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1" name="think-cell Folie" r:id="rId4" imgW="360" imgH="360" progId="">
                  <p:embed/>
                </p:oleObj>
              </mc:Choice>
              <mc:Fallback>
                <p:oleObj name="think-cell Folie" r:id="rId4" imgW="360" imgH="360" progId="">
                  <p:embed/>
                  <p:pic>
                    <p:nvPicPr>
                      <p:cNvPr id="0" name="Picture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 txBox="1">
            <a:spLocks noChangeArrowheads="1"/>
          </p:cNvSpPr>
          <p:nvPr userDrawn="1"/>
        </p:nvSpPr>
        <p:spPr bwMode="auto">
          <a:xfrm>
            <a:off x="8229599" y="6553200"/>
            <a:ext cx="6096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7AF16DE-A0D5-4438-950F-5B1E159C2C28}" type="slidenum">
              <a:rPr lang="en-US" baseline="0" smtClean="0">
                <a:latin typeface="Times New Roman" panose="02020603050405020304" pitchFamily="18" charset="0"/>
              </a:rPr>
              <a:pPr/>
              <a:t>‹#›</a:t>
            </a:fld>
            <a:endParaRPr lang="en-US" baseline="0" dirty="0">
              <a:latin typeface="Times New Roman" panose="02020603050405020304" pitchFamily="18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50824" y="315109"/>
            <a:ext cx="5961289" cy="762000"/>
          </a:xfrm>
        </p:spPr>
        <p:txBody>
          <a:bodyPr/>
          <a:lstStyle>
            <a:lvl1pPr>
              <a:defRPr sz="2000"/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9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61950" y="1393371"/>
            <a:ext cx="8382000" cy="50727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Klicken Sie, um die Formate des Vorlagentextes zu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7554543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52400" y="6553200"/>
            <a:ext cx="1752600" cy="1524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E1DC12EB-90B5-A943-8327-A380A783FC36}" type="datetime1">
              <a:rPr lang="de-DE" smtClean="0"/>
              <a:pPr/>
              <a:t>18.06.2015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057400" y="6553200"/>
            <a:ext cx="5029200" cy="1524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Professor Dr. habil. Mario Glowik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7AF16DE-A0D5-4438-950F-5B1E159C2C2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17337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52400" y="1219200"/>
            <a:ext cx="4267200" cy="51816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0" y="1219200"/>
            <a:ext cx="4267200" cy="51816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152400" y="6553200"/>
            <a:ext cx="1752600" cy="1524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CFDFF3BA-BDEF-614A-863C-2FC730AE7F2B}" type="datetime1">
              <a:rPr lang="de-DE" smtClean="0"/>
              <a:pPr/>
              <a:t>18.06.2015</a:t>
            </a:fld>
            <a:endParaRPr lang="en-US" dirty="0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057400" y="6553200"/>
            <a:ext cx="5029200" cy="1524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Professor Dr. habil. Mario Glowik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7AF16DE-A0D5-4438-950F-5B1E159C2C2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8124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52400" y="6553200"/>
            <a:ext cx="1752600" cy="1524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1E2B20E9-CB23-AB4B-A12E-2F558F77BA39}" type="datetime1">
              <a:rPr lang="de-DE" smtClean="0"/>
              <a:pPr/>
              <a:t>18.06.2015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057400" y="6553200"/>
            <a:ext cx="5029200" cy="1524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Professor Dr. habil. Mario Glowik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7AF16DE-A0D5-4438-950F-5B1E159C2C2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6063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52400" y="6553200"/>
            <a:ext cx="1752600" cy="1524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7A39DB73-5B54-334F-BAEF-7B32B33A6A13}" type="datetime1">
              <a:rPr lang="de-DE" smtClean="0"/>
              <a:pPr/>
              <a:t>18.06.2015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057400" y="6553200"/>
            <a:ext cx="5029200" cy="1524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Professor Dr. habil. Mario Glowik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7AF16DE-A0D5-4438-950F-5B1E159C2C2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746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52400" y="6553200"/>
            <a:ext cx="1752600" cy="1524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A3D957F2-2C51-5642-879D-8F285C8B35DD}" type="datetime1">
              <a:rPr lang="de-DE" smtClean="0"/>
              <a:pPr/>
              <a:t>18.06.2015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057400" y="6553200"/>
            <a:ext cx="5029200" cy="1524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Professor Dr. habil. Mario Glowik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7AF16DE-A0D5-4438-950F-5B1E159C2C2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65504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152400" y="6553200"/>
            <a:ext cx="1752600" cy="1524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E88E4029-CEE7-9F4F-BA0B-3EDC84E489BA}" type="datetime1">
              <a:rPr lang="de-DE" smtClean="0"/>
              <a:pPr/>
              <a:t>18.06.2015</a:t>
            </a:fld>
            <a:endParaRPr lang="en-US" dirty="0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057400" y="6553200"/>
            <a:ext cx="5029200" cy="1524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Professor Dr. habil. Mario Glowik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7AF16DE-A0D5-4438-950F-5B1E159C2C2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62053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dirty="0" smtClean="0"/>
              <a:t>Bild auf Platzhalter ziehen oder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152400" y="6553200"/>
            <a:ext cx="1752600" cy="1524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85581CF4-E967-A645-BA87-F0BDBA02E5E3}" type="datetime1">
              <a:rPr lang="de-DE" smtClean="0"/>
              <a:pPr/>
              <a:t>18.06.2015</a:t>
            </a:fld>
            <a:endParaRPr lang="en-US" dirty="0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057400" y="6553200"/>
            <a:ext cx="5029200" cy="1524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Professor Dr. habil. Mario Glowik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7AF16DE-A0D5-4438-950F-5B1E159C2C2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4874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mlDrawing" Target="../drawings/vmlDrawing1.v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 hidden="1"/>
          <p:cNvGraphicFramePr>
            <a:graphicFrameLocks noChangeAspect="1"/>
          </p:cNvGraphicFramePr>
          <p:nvPr userDrawn="1">
            <p:custDataLst>
              <p:tags r:id="rId14"/>
            </p:custDataLst>
            <p:extLst>
              <p:ext uri="{D42A27DB-BD31-4B8C-83A1-F6EECF244321}">
                <p14:modId xmlns:p14="http://schemas.microsoft.com/office/powerpoint/2010/main" val="3468053216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" name="think-cell Folie" r:id="rId15" imgW="360" imgH="360" progId="">
                  <p:embed/>
                </p:oleObj>
              </mc:Choice>
              <mc:Fallback>
                <p:oleObj name="think-cell Folie" r:id="rId15" imgW="360" imgH="360" progId="">
                  <p:embed/>
                  <p:pic>
                    <p:nvPicPr>
                      <p:cNvPr id="0" name="Picture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399" y="152400"/>
            <a:ext cx="607423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Klicken Sie, um das Titelformat zu </a:t>
            </a:r>
            <a:br>
              <a:rPr lang="de-DE"/>
            </a:br>
            <a:r>
              <a:rPr lang="de-DE"/>
              <a:t>bearbeiten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29600" y="6553200"/>
            <a:ext cx="6096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fld id="{57AF16DE-A0D5-4438-950F-5B1E159C2C2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31" name="Line 8"/>
          <p:cNvSpPr>
            <a:spLocks noChangeShapeType="1"/>
          </p:cNvSpPr>
          <p:nvPr/>
        </p:nvSpPr>
        <p:spPr bwMode="auto">
          <a:xfrm>
            <a:off x="0" y="990600"/>
            <a:ext cx="91440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dirty="0"/>
          </a:p>
        </p:txBody>
      </p:sp>
      <p:sp>
        <p:nvSpPr>
          <p:cNvPr id="1032" name="Line 10"/>
          <p:cNvSpPr>
            <a:spLocks noChangeShapeType="1"/>
          </p:cNvSpPr>
          <p:nvPr/>
        </p:nvSpPr>
        <p:spPr bwMode="auto">
          <a:xfrm>
            <a:off x="0" y="6477000"/>
            <a:ext cx="91440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dirty="0"/>
          </a:p>
        </p:txBody>
      </p:sp>
      <p:sp>
        <p:nvSpPr>
          <p:cNvPr id="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61950" y="1219200"/>
            <a:ext cx="83820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Klicken Sie, um die Formate des Vorlagentextes zu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300">
          <a:solidFill>
            <a:schemeClr val="tx1"/>
          </a:solidFill>
          <a:latin typeface="Times New Roman" pitchFamily="18" charset="0"/>
          <a:ea typeface="ＭＳ Ｐゴシック" charset="0"/>
          <a:cs typeface="Times New Roman" pitchFamily="18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300">
          <a:solidFill>
            <a:schemeClr val="tx1"/>
          </a:solidFill>
          <a:latin typeface="Arial" charset="0"/>
          <a:ea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300">
          <a:solidFill>
            <a:schemeClr val="tx1"/>
          </a:solidFill>
          <a:latin typeface="Arial" charset="0"/>
          <a:ea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300">
          <a:solidFill>
            <a:schemeClr val="tx1"/>
          </a:solidFill>
          <a:latin typeface="Arial" charset="0"/>
          <a:ea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300">
          <a:solidFill>
            <a:schemeClr val="tx1"/>
          </a:solidFill>
          <a:latin typeface="Arial" charset="0"/>
          <a:ea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3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3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3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300">
          <a:solidFill>
            <a:schemeClr val="tx1"/>
          </a:solidFill>
          <a:latin typeface="Arial" charset="0"/>
        </a:defRPr>
      </a:lvl9pPr>
    </p:titleStyle>
    <p:bodyStyle>
      <a:lvl1pPr marL="381000" indent="-381000" algn="l" rtl="0" eaLnBrk="1" fontAlgn="base" hangingPunct="1">
        <a:lnSpc>
          <a:spcPct val="110000"/>
        </a:lnSpc>
        <a:spcBef>
          <a:spcPct val="0"/>
        </a:spcBef>
        <a:spcAft>
          <a:spcPts val="500"/>
        </a:spcAft>
        <a:buClr>
          <a:schemeClr val="hlink"/>
        </a:buClr>
        <a:buFont typeface="Wingdings" charset="0"/>
        <a:buChar char="§"/>
        <a:defRPr sz="1800">
          <a:solidFill>
            <a:schemeClr val="tx1"/>
          </a:solidFill>
          <a:latin typeface="Times New Roman" pitchFamily="18" charset="0"/>
          <a:ea typeface="ＭＳ Ｐゴシック" charset="0"/>
          <a:cs typeface="Times New Roman" pitchFamily="18" charset="0"/>
        </a:defRPr>
      </a:lvl1pPr>
      <a:lvl2pPr marL="706438" indent="-311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har char="-"/>
        <a:defRPr sz="1600">
          <a:solidFill>
            <a:schemeClr val="tx1"/>
          </a:solidFill>
          <a:latin typeface="Times New Roman" pitchFamily="18" charset="0"/>
          <a:ea typeface="ＭＳ Ｐゴシック" charset="0"/>
          <a:cs typeface="Times New Roman" pitchFamily="18" charset="0"/>
        </a:defRPr>
      </a:lvl2pPr>
      <a:lvl3pPr marL="1031875" indent="-314325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har char="-"/>
        <a:defRPr sz="1600">
          <a:solidFill>
            <a:schemeClr val="tx1"/>
          </a:solidFill>
          <a:latin typeface="Times New Roman" pitchFamily="18" charset="0"/>
          <a:ea typeface="ＭＳ Ｐゴシック" charset="0"/>
          <a:cs typeface="Times New Roman" pitchFamily="18" charset="0"/>
        </a:defRPr>
      </a:lvl3pPr>
      <a:lvl4pPr marL="1357313" indent="-3190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har char="-"/>
        <a:defRPr sz="1600">
          <a:solidFill>
            <a:schemeClr val="tx1"/>
          </a:solidFill>
          <a:latin typeface="Times New Roman" pitchFamily="18" charset="0"/>
          <a:ea typeface="ＭＳ Ｐゴシック" charset="0"/>
          <a:cs typeface="Times New Roman" pitchFamily="18" charset="0"/>
        </a:defRPr>
      </a:lvl4pPr>
      <a:lvl5pPr marL="1682750" indent="-31591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har char="-"/>
        <a:defRPr sz="1600">
          <a:solidFill>
            <a:schemeClr val="tx1"/>
          </a:solidFill>
          <a:latin typeface="Times New Roman" pitchFamily="18" charset="0"/>
          <a:ea typeface="ＭＳ Ｐゴシック" charset="0"/>
          <a:cs typeface="Times New Roman" pitchFamily="18" charset="0"/>
        </a:defRPr>
      </a:lvl5pPr>
      <a:lvl6pPr marL="2139950" indent="-31591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</a:defRPr>
      </a:lvl6pPr>
      <a:lvl7pPr marL="2597150" indent="-31591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</a:defRPr>
      </a:lvl7pPr>
      <a:lvl8pPr marL="3054350" indent="-31591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</a:defRPr>
      </a:lvl8pPr>
      <a:lvl9pPr marL="3511550" indent="-31591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.xml"/><Relationship Id="rId3" Type="http://schemas.openxmlformats.org/officeDocument/2006/relationships/slideLayout" Target="../slideLayouts/slideLayout2.xml"/><Relationship Id="rId7" Type="http://schemas.openxmlformats.org/officeDocument/2006/relationships/diagramData" Target="../diagrams/data1.xml"/><Relationship Id="rId2" Type="http://schemas.openxmlformats.org/officeDocument/2006/relationships/tags" Target="../tags/tag4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.emf"/><Relationship Id="rId11" Type="http://schemas.microsoft.com/office/2007/relationships/diagramDrawing" Target="../diagrams/drawing1.xml"/><Relationship Id="rId5" Type="http://schemas.openxmlformats.org/officeDocument/2006/relationships/oleObject" Target="../embeddings/oleObject3.bin"/><Relationship Id="rId10" Type="http://schemas.openxmlformats.org/officeDocument/2006/relationships/diagramColors" Target="../diagrams/colors1.xml"/><Relationship Id="rId4" Type="http://schemas.openxmlformats.org/officeDocument/2006/relationships/notesSlide" Target="../notesSlides/notesSlide1.xml"/><Relationship Id="rId9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4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ctrTitle"/>
          </p:nvPr>
        </p:nvSpPr>
        <p:spPr>
          <a:xfrm>
            <a:off x="1012371" y="1839685"/>
            <a:ext cx="7315200" cy="2423513"/>
          </a:xfrm>
        </p:spPr>
        <p:txBody>
          <a:bodyPr/>
          <a:lstStyle/>
          <a:p>
            <a:pPr algn="r"/>
            <a:r>
              <a:rPr lang="en-GB" sz="2400" b="1" dirty="0" smtClean="0">
                <a:latin typeface="Times New Roman"/>
                <a:cs typeface="Times New Roman"/>
              </a:rPr>
              <a:t/>
            </a:r>
            <a:br>
              <a:rPr lang="en-GB" sz="2400" b="1" dirty="0" smtClean="0">
                <a:latin typeface="Times New Roman"/>
                <a:cs typeface="Times New Roman"/>
              </a:rPr>
            </a:br>
            <a:r>
              <a:rPr lang="en-GB" sz="2400" b="1" dirty="0" smtClean="0">
                <a:latin typeface="Times New Roman"/>
                <a:cs typeface="Times New Roman"/>
              </a:rPr>
              <a:t/>
            </a:r>
            <a:br>
              <a:rPr lang="en-GB" sz="2400" b="1" dirty="0" smtClean="0">
                <a:latin typeface="Times New Roman"/>
                <a:cs typeface="Times New Roman"/>
              </a:rPr>
            </a:br>
            <a:r>
              <a:rPr lang="en-US" sz="2400" b="1" dirty="0" smtClean="0"/>
              <a:t>Characteristics of business-to-business markets</a:t>
            </a:r>
            <a:endParaRPr lang="en-GB" sz="2400" b="1" dirty="0">
              <a:latin typeface="Times New Roman"/>
              <a:cs typeface="Times New Roman"/>
            </a:endParaRPr>
          </a:p>
        </p:txBody>
      </p:sp>
      <p:sp>
        <p:nvSpPr>
          <p:cNvPr id="8" name="Untertitel 7"/>
          <p:cNvSpPr>
            <a:spLocks noGrp="1"/>
          </p:cNvSpPr>
          <p:nvPr>
            <p:ph type="subTitle" idx="1"/>
          </p:nvPr>
        </p:nvSpPr>
        <p:spPr>
          <a:xfrm flipV="1">
            <a:off x="152400" y="3809999"/>
            <a:ext cx="8763000" cy="45719"/>
          </a:xfrm>
        </p:spPr>
        <p:txBody>
          <a:bodyPr/>
          <a:lstStyle/>
          <a:p>
            <a:endParaRPr lang="de-DE" sz="2800" dirty="0" smtClean="0"/>
          </a:p>
          <a:p>
            <a:endParaRPr lang="de-DE" sz="2800" dirty="0"/>
          </a:p>
        </p:txBody>
      </p:sp>
      <p:sp>
        <p:nvSpPr>
          <p:cNvPr id="2" name="Rechteck 1"/>
          <p:cNvSpPr/>
          <p:nvPr/>
        </p:nvSpPr>
        <p:spPr>
          <a:xfrm>
            <a:off x="3782730" y="4267420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defRPr/>
            </a:pPr>
            <a:r>
              <a:rPr lang="de-D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Mario </a:t>
            </a:r>
            <a:r>
              <a:rPr lang="de-DE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Glowik and Sarah Maria Bruhs  </a:t>
            </a:r>
            <a:endParaRPr lang="de-DE" sz="2000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324" y="4095750"/>
            <a:ext cx="1534193" cy="2160000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823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INDUSTRIAL BUYING BEHAVIOUR</a:t>
            </a:r>
            <a:endParaRPr lang="en-US" dirty="0"/>
          </a:p>
        </p:txBody>
      </p:sp>
      <p:cxnSp>
        <p:nvCxnSpPr>
          <p:cNvPr id="10" name="Gerade Verbindung mit Pfeil 9"/>
          <p:cNvCxnSpPr/>
          <p:nvPr/>
        </p:nvCxnSpPr>
        <p:spPr bwMode="auto">
          <a:xfrm>
            <a:off x="309816" y="1608881"/>
            <a:ext cx="23149" cy="3553428"/>
          </a:xfrm>
          <a:prstGeom prst="straightConnector1">
            <a:avLst/>
          </a:prstGeom>
          <a:solidFill>
            <a:schemeClr val="hlink"/>
          </a:solidFill>
          <a:ln>
            <a:noFill/>
            <a:tailEnd type="arrow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Gerade Verbindung mit Pfeil 11"/>
          <p:cNvCxnSpPr/>
          <p:nvPr/>
        </p:nvCxnSpPr>
        <p:spPr bwMode="auto">
          <a:xfrm>
            <a:off x="687908" y="5990828"/>
            <a:ext cx="8244000" cy="0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5" name="Gerade Verbindung mit Pfeil 14"/>
          <p:cNvCxnSpPr/>
          <p:nvPr/>
        </p:nvCxnSpPr>
        <p:spPr bwMode="auto">
          <a:xfrm flipV="1">
            <a:off x="697678" y="1382398"/>
            <a:ext cx="1" cy="4608000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7" name="Rechteck 16"/>
          <p:cNvSpPr/>
          <p:nvPr/>
        </p:nvSpPr>
        <p:spPr>
          <a:xfrm>
            <a:off x="180565" y="1608880"/>
            <a:ext cx="461665" cy="4572000"/>
          </a:xfrm>
          <a:prstGeom prst="rect">
            <a:avLst/>
          </a:prstGeom>
        </p:spPr>
        <p:txBody>
          <a:bodyPr vert="vert270" wrap="square">
            <a:spAutoFit/>
          </a:bodyPr>
          <a:lstStyle/>
          <a:p>
            <a:pPr algn="ctr"/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familiarity </a:t>
            </a:r>
            <a:endParaRPr 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Rechteck 17"/>
          <p:cNvSpPr/>
          <p:nvPr/>
        </p:nvSpPr>
        <p:spPr>
          <a:xfrm>
            <a:off x="697679" y="6070322"/>
            <a:ext cx="76538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complexity</a:t>
            </a:r>
            <a:endParaRPr 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5362" name="Group 2"/>
          <p:cNvGrpSpPr>
            <a:grpSpLocks noChangeAspect="1"/>
          </p:cNvGrpSpPr>
          <p:nvPr/>
        </p:nvGrpSpPr>
        <p:grpSpPr bwMode="auto">
          <a:xfrm>
            <a:off x="1329054" y="3129280"/>
            <a:ext cx="6785527" cy="1296000"/>
            <a:chOff x="1426" y="3361"/>
            <a:chExt cx="10093" cy="1928"/>
          </a:xfrm>
        </p:grpSpPr>
        <p:sp>
          <p:nvSpPr>
            <p:cNvPr id="8367" name="Abgerundetes Rechteck 8367"/>
            <p:cNvSpPr>
              <a:spLocks noChangeArrowheads="1"/>
            </p:cNvSpPr>
            <p:nvPr/>
          </p:nvSpPr>
          <p:spPr bwMode="auto">
            <a:xfrm>
              <a:off x="1426" y="3390"/>
              <a:ext cx="10093" cy="1871"/>
            </a:xfrm>
            <a:prstGeom prst="roundRect">
              <a:avLst>
                <a:gd name="adj" fmla="val 16667"/>
              </a:avLst>
            </a:prstGeom>
            <a:solidFill>
              <a:srgbClr val="B6DDE8"/>
            </a:solidFill>
            <a:ln w="25400">
              <a:noFill/>
              <a:round/>
              <a:headEnd/>
              <a:tailEnd/>
            </a:ln>
          </p:spPr>
          <p:txBody>
            <a:bodyPr vert="horz" wrap="square" lIns="91440" tIns="21600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1431925" marR="0" lvl="2" indent="-173038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>
                  <a:srgbClr val="000000"/>
                </a:buClr>
                <a:buSzTx/>
                <a:buFont typeface="Wingdings" pitchFamily="2" charset="2"/>
                <a:buChar char="§"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willingness to re-evaluate available options</a:t>
              </a:r>
            </a:p>
            <a:p>
              <a:pPr marL="1431925" marR="0" lvl="0" indent="-173038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>
                  <a:srgbClr val="000000"/>
                </a:buClr>
                <a:buSzTx/>
                <a:buFont typeface="Wingdings" pitchFamily="2" charset="2"/>
                <a:buChar char="§"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buyer familiar with product and market, limited need for information search</a:t>
              </a:r>
            </a:p>
            <a:p>
              <a:pPr marL="1431925" marR="0" lvl="0" indent="-173038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>
                  <a:srgbClr val="000000"/>
                </a:buClr>
                <a:buSzTx/>
                <a:buFont typeface="Wingdings" pitchFamily="2" charset="2"/>
                <a:buChar char="§"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competing offers may provoke modified re-buys </a:t>
              </a:r>
            </a:p>
            <a:p>
              <a:pPr marL="1431925" marR="0" lvl="0" indent="-173038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endParaRPr kumimoji="0" lang="de-DE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368" name="Abgerundetes Rechteck 8368"/>
            <p:cNvSpPr>
              <a:spLocks noChangeArrowheads="1"/>
            </p:cNvSpPr>
            <p:nvPr/>
          </p:nvSpPr>
          <p:spPr bwMode="auto">
            <a:xfrm>
              <a:off x="1426" y="3361"/>
              <a:ext cx="1928" cy="192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2787A0"/>
                </a:gs>
                <a:gs pos="80000">
                  <a:srgbClr val="36B1D2"/>
                </a:gs>
                <a:gs pos="100000">
                  <a:srgbClr val="34B3D6"/>
                </a:gs>
              </a:gsLst>
              <a:lin ang="16200000"/>
            </a:gradFill>
            <a:ln w="9525">
              <a:solidFill>
                <a:srgbClr val="0070C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600" b="1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Modified</a:t>
              </a:r>
              <a:r>
                <a:rPr kumimoji="0" lang="de-DE" sz="16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/>
              </a:r>
              <a:br>
                <a:rPr kumimoji="0" lang="de-DE" sz="16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</a:br>
              <a:r>
                <a:rPr kumimoji="0" lang="de-DE" sz="1600" b="1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re-buy</a:t>
              </a:r>
              <a:endParaRPr kumimoji="0" lang="de-DE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5365" name="Group 5"/>
          <p:cNvGrpSpPr>
            <a:grpSpLocks noChangeAspect="1"/>
          </p:cNvGrpSpPr>
          <p:nvPr/>
        </p:nvGrpSpPr>
        <p:grpSpPr bwMode="auto">
          <a:xfrm>
            <a:off x="1999614" y="4550369"/>
            <a:ext cx="6785528" cy="1296000"/>
            <a:chOff x="1426" y="5489"/>
            <a:chExt cx="10093" cy="1928"/>
          </a:xfrm>
        </p:grpSpPr>
        <p:sp>
          <p:nvSpPr>
            <p:cNvPr id="8369" name="Abgerundetes Rechteck 8369"/>
            <p:cNvSpPr>
              <a:spLocks noChangeArrowheads="1"/>
            </p:cNvSpPr>
            <p:nvPr/>
          </p:nvSpPr>
          <p:spPr bwMode="auto">
            <a:xfrm>
              <a:off x="1426" y="5518"/>
              <a:ext cx="10093" cy="1871"/>
            </a:xfrm>
            <a:prstGeom prst="roundRect">
              <a:avLst>
                <a:gd name="adj" fmla="val 16667"/>
              </a:avLst>
            </a:prstGeom>
            <a:solidFill>
              <a:srgbClr val="DBE5F1">
                <a:alpha val="69803"/>
              </a:srgbClr>
            </a:solidFill>
            <a:ln w="2540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1431925" marR="0" lvl="2" indent="-173038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>
                  <a:srgbClr val="000000"/>
                </a:buClr>
                <a:buSzTx/>
                <a:buFont typeface="Wingdings" pitchFamily="2" charset="2"/>
                <a:buChar char="§"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most complex purchase situation</a:t>
              </a:r>
            </a:p>
            <a:p>
              <a:pPr marL="1431925" marR="0" lvl="0" indent="-173038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>
                  <a:srgbClr val="000000"/>
                </a:buClr>
                <a:buSzTx/>
                <a:buFont typeface="Wingdings" pitchFamily="2" charset="2"/>
                <a:buChar char="§"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considerable effort in information collection</a:t>
              </a:r>
            </a:p>
            <a:p>
              <a:pPr marL="1431925" marR="0" lvl="0" indent="-173038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>
                  <a:srgbClr val="000000"/>
                </a:buClr>
                <a:buSzTx/>
                <a:buFont typeface="Wingdings" pitchFamily="2" charset="2"/>
                <a:buChar char="§"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lengthy decision making</a:t>
              </a:r>
            </a:p>
            <a:p>
              <a:pPr marL="1431925" marR="0" lvl="2" indent="-173038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>
                  <a:srgbClr val="000000"/>
                </a:buClr>
                <a:buSzTx/>
                <a:buFont typeface="Wingdings" pitchFamily="2" charset="2"/>
                <a:buChar char="§"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alternative suppliers are considered</a:t>
              </a:r>
              <a:endParaRPr kumimoji="0" lang="de-DE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370" name="Abgerundetes Rechteck 8370"/>
            <p:cNvSpPr>
              <a:spLocks noChangeArrowheads="1"/>
            </p:cNvSpPr>
            <p:nvPr/>
          </p:nvSpPr>
          <p:spPr bwMode="auto">
            <a:xfrm>
              <a:off x="1426" y="5489"/>
              <a:ext cx="1928" cy="192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A3C4FF"/>
                </a:gs>
                <a:gs pos="35001">
                  <a:srgbClr val="BFD5FF"/>
                </a:gs>
                <a:gs pos="100000">
                  <a:srgbClr val="E5EEFF"/>
                </a:gs>
              </a:gsLst>
              <a:lin ang="16200000" scaled="1"/>
            </a:gradFill>
            <a:ln w="9525">
              <a:solidFill>
                <a:srgbClr val="8DB3E2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6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New </a:t>
              </a:r>
              <a:r>
                <a:rPr kumimoji="0" lang="de-DE" sz="1600" b="1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task</a:t>
              </a:r>
              <a:r>
                <a:rPr kumimoji="0" lang="de-DE" sz="16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kumimoji="0" lang="de-DE" sz="1600" b="1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purchasing</a:t>
              </a:r>
              <a:endParaRPr kumimoji="0" lang="de-DE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5368" name="Group 8"/>
          <p:cNvGrpSpPr>
            <a:grpSpLocks noChangeAspect="1"/>
          </p:cNvGrpSpPr>
          <p:nvPr/>
        </p:nvGrpSpPr>
        <p:grpSpPr bwMode="auto">
          <a:xfrm>
            <a:off x="815385" y="1538399"/>
            <a:ext cx="6786200" cy="1296000"/>
            <a:chOff x="1426" y="1438"/>
            <a:chExt cx="10094" cy="1928"/>
          </a:xfrm>
        </p:grpSpPr>
        <p:sp>
          <p:nvSpPr>
            <p:cNvPr id="8366" name="Abgerundetes Rechteck 8366"/>
            <p:cNvSpPr>
              <a:spLocks noChangeArrowheads="1"/>
            </p:cNvSpPr>
            <p:nvPr/>
          </p:nvSpPr>
          <p:spPr bwMode="auto">
            <a:xfrm>
              <a:off x="1426" y="1467"/>
              <a:ext cx="10094" cy="1871"/>
            </a:xfrm>
            <a:prstGeom prst="roundRect">
              <a:avLst>
                <a:gd name="adj" fmla="val 16667"/>
              </a:avLst>
            </a:prstGeom>
            <a:solidFill>
              <a:srgbClr val="B8CCE4"/>
            </a:solidFill>
            <a:ln w="2540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1431925" marR="0" lvl="2" indent="-17145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>
                  <a:srgbClr val="000000"/>
                </a:buClr>
                <a:buSzTx/>
                <a:buFont typeface="Wingdings" pitchFamily="2" charset="2"/>
                <a:buChar char="§"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simplest buying situation</a:t>
              </a:r>
            </a:p>
            <a:p>
              <a:pPr marL="1431925" lvl="0" indent="-171450" algn="just" fontAlgn="base">
                <a:spcBef>
                  <a:spcPct val="0"/>
                </a:spcBef>
                <a:spcAft>
                  <a:spcPts val="600"/>
                </a:spcAft>
                <a:buClr>
                  <a:srgbClr val="000000"/>
                </a:buClr>
                <a:buFont typeface="Wingdings" pitchFamily="2" charset="2"/>
                <a:buChar char="§"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little need for </a:t>
              </a:r>
              <a:r>
                <a:rPr lang="en-US" sz="1400" dirty="0">
                  <a:solidFill>
                    <a:srgbClr val="000000"/>
                  </a:solidFill>
                  <a:latin typeface="Times New Roman" pitchFamily="18" charset="0"/>
                  <a:cs typeface="Arial" pitchFamily="34" charset="0"/>
                </a:rPr>
                <a:t>information search </a:t>
              </a:r>
              <a:endParaRPr lang="en-US" sz="1400" dirty="0" smtClean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endParaRPr>
            </a:p>
            <a:p>
              <a:pPr marL="1431925" lvl="0" indent="-171450" algn="just" fontAlgn="base">
                <a:spcBef>
                  <a:spcPct val="0"/>
                </a:spcBef>
                <a:spcAft>
                  <a:spcPts val="600"/>
                </a:spcAft>
                <a:buClr>
                  <a:srgbClr val="000000"/>
                </a:buClr>
                <a:buFont typeface="Wingdings" pitchFamily="2" charset="2"/>
                <a:buChar char="§"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no interest in evaluating competing offers</a:t>
              </a:r>
              <a:endParaRPr kumimoji="0" lang="de-DE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365" name="Abgerundetes Rechteck 8365"/>
            <p:cNvSpPr>
              <a:spLocks noChangeArrowheads="1"/>
            </p:cNvSpPr>
            <p:nvPr/>
          </p:nvSpPr>
          <p:spPr bwMode="auto">
            <a:xfrm>
              <a:off x="1426" y="1438"/>
              <a:ext cx="1928" cy="192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2C5D98"/>
                </a:gs>
                <a:gs pos="80000">
                  <a:srgbClr val="3C7BC7"/>
                </a:gs>
                <a:gs pos="100000">
                  <a:srgbClr val="3A7CCB"/>
                </a:gs>
              </a:gsLst>
              <a:lin ang="16200000"/>
            </a:gradFill>
            <a:ln w="9525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6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Routine </a:t>
              </a:r>
              <a:br>
                <a:rPr kumimoji="0" lang="de-DE" sz="16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  <a:cs typeface="Times New Roman" pitchFamily="18" charset="0"/>
                </a:rPr>
              </a:br>
              <a:r>
                <a:rPr kumimoji="0" lang="de-DE" sz="1600" b="1" i="0" u="none" strike="noStrike" cap="none" normalizeH="0" baseline="0" dirty="0" err="1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re-buy</a:t>
              </a:r>
              <a:endParaRPr kumimoji="0" lang="de-DE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INDUSTRIAL BUYING BEHAVIOUR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61950" y="1227121"/>
            <a:ext cx="8382000" cy="5072742"/>
          </a:xfrm>
        </p:spPr>
        <p:txBody>
          <a:bodyPr/>
          <a:lstStyle/>
          <a:p>
            <a:pPr>
              <a:spcAft>
                <a:spcPts val="1800"/>
              </a:spcAft>
              <a:buNone/>
            </a:pPr>
            <a:r>
              <a:rPr lang="en-US" b="1" dirty="0" smtClean="0"/>
              <a:t>The buying centre</a:t>
            </a:r>
          </a:p>
          <a:p>
            <a:pPr>
              <a:spcAft>
                <a:spcPts val="1800"/>
              </a:spcAft>
              <a:buNone/>
            </a:pPr>
            <a:endParaRPr lang="en-US" sz="1400" b="1" dirty="0" smtClean="0"/>
          </a:p>
          <a:p>
            <a:pPr>
              <a:spcAft>
                <a:spcPts val="1800"/>
              </a:spcAft>
              <a:buNone/>
            </a:pPr>
            <a:endParaRPr lang="en-US" sz="1400" b="1" dirty="0" smtClean="0"/>
          </a:p>
          <a:p>
            <a:pPr>
              <a:spcAft>
                <a:spcPts val="1800"/>
              </a:spcAft>
              <a:tabLst>
                <a:tab pos="1704975" algn="l"/>
              </a:tabLst>
            </a:pPr>
            <a:r>
              <a:rPr lang="en-US" i="1" dirty="0" smtClean="0"/>
              <a:t>User 	</a:t>
            </a:r>
            <a:r>
              <a:rPr lang="en-US" dirty="0" smtClean="0"/>
              <a:t>a person or group of people who use the product</a:t>
            </a:r>
          </a:p>
          <a:p>
            <a:pPr>
              <a:spcAft>
                <a:spcPts val="1800"/>
              </a:spcAft>
              <a:tabLst>
                <a:tab pos="1704975" algn="l"/>
              </a:tabLst>
            </a:pPr>
            <a:r>
              <a:rPr lang="en-US" i="1" dirty="0" smtClean="0"/>
              <a:t>Buyer  	</a:t>
            </a:r>
            <a:r>
              <a:rPr lang="en-US" dirty="0" smtClean="0"/>
              <a:t>usually employed at the firm’s procurement department; </a:t>
            </a:r>
            <a:br>
              <a:rPr lang="en-US" dirty="0" smtClean="0"/>
            </a:br>
            <a:r>
              <a:rPr lang="en-US" dirty="0" smtClean="0"/>
              <a:t>	takes control of procurement budget and formal purchase processing</a:t>
            </a:r>
          </a:p>
          <a:p>
            <a:pPr>
              <a:spcAft>
                <a:spcPts val="1800"/>
              </a:spcAft>
              <a:tabLst>
                <a:tab pos="1704975" algn="l"/>
              </a:tabLst>
            </a:pPr>
            <a:r>
              <a:rPr lang="en-US" i="1" dirty="0" smtClean="0"/>
              <a:t>Influencer  	</a:t>
            </a:r>
            <a:r>
              <a:rPr lang="en-US" dirty="0" smtClean="0"/>
              <a:t>affects the procurement decision process (e.g. sales person)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INDUSTRIAL BUYING BEHAVIOUR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61950" y="1227121"/>
            <a:ext cx="8382000" cy="5072742"/>
          </a:xfrm>
        </p:spPr>
        <p:txBody>
          <a:bodyPr/>
          <a:lstStyle/>
          <a:p>
            <a:pPr>
              <a:spcAft>
                <a:spcPts val="1800"/>
              </a:spcAft>
              <a:buNone/>
            </a:pPr>
            <a:r>
              <a:rPr lang="en-US" b="1" dirty="0" smtClean="0"/>
              <a:t>The buying centre</a:t>
            </a:r>
          </a:p>
          <a:p>
            <a:pPr>
              <a:spcAft>
                <a:spcPts val="1800"/>
              </a:spcAft>
              <a:buNone/>
            </a:pPr>
            <a:endParaRPr lang="en-US" sz="1400" b="1" dirty="0" smtClean="0"/>
          </a:p>
          <a:p>
            <a:pPr>
              <a:spcAft>
                <a:spcPts val="1800"/>
              </a:spcAft>
              <a:buNone/>
            </a:pPr>
            <a:endParaRPr lang="en-US" sz="1400" b="1" dirty="0" smtClean="0"/>
          </a:p>
          <a:p>
            <a:pPr>
              <a:spcAft>
                <a:spcPts val="1800"/>
              </a:spcAft>
              <a:tabLst>
                <a:tab pos="1704975" algn="l"/>
              </a:tabLst>
            </a:pPr>
            <a:r>
              <a:rPr lang="en-US" i="1" dirty="0" smtClean="0"/>
              <a:t>Decider  	</a:t>
            </a:r>
            <a:r>
              <a:rPr lang="en-US" dirty="0" smtClean="0"/>
              <a:t>usually belongs to firm’s management and makes final 	procurement/investment decision</a:t>
            </a:r>
          </a:p>
          <a:p>
            <a:pPr>
              <a:spcAft>
                <a:spcPts val="1800"/>
              </a:spcAft>
              <a:tabLst>
                <a:tab pos="1704975" algn="l"/>
              </a:tabLst>
            </a:pPr>
            <a:r>
              <a:rPr lang="en-US" i="1" dirty="0" smtClean="0"/>
              <a:t>Gatekeeper  	</a:t>
            </a:r>
            <a:r>
              <a:rPr lang="en-US" dirty="0" smtClean="0"/>
              <a:t>selects, holds, blocks or transfers information from external 	environment to other members of the buying centre</a:t>
            </a:r>
          </a:p>
          <a:p>
            <a:pPr>
              <a:spcAft>
                <a:spcPts val="1800"/>
              </a:spcAft>
              <a:tabLst>
                <a:tab pos="1704975" algn="l"/>
              </a:tabLst>
            </a:pPr>
            <a:r>
              <a:rPr lang="en-US" i="1" dirty="0" smtClean="0"/>
              <a:t>Initiator 	</a:t>
            </a:r>
            <a:r>
              <a:rPr lang="en-US" dirty="0" smtClean="0"/>
              <a:t>creates the idea to procure a certain product or service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INDUSTRIAL BUYING BEHAVIOUR</a:t>
            </a:r>
            <a:endParaRPr lang="en-US" dirty="0"/>
          </a:p>
        </p:txBody>
      </p:sp>
      <p:grpSp>
        <p:nvGrpSpPr>
          <p:cNvPr id="13313" name="Gruppieren 38"/>
          <p:cNvGrpSpPr>
            <a:grpSpLocks noChangeAspect="1"/>
          </p:cNvGrpSpPr>
          <p:nvPr/>
        </p:nvGrpSpPr>
        <p:grpSpPr bwMode="auto">
          <a:xfrm>
            <a:off x="1018633" y="1271588"/>
            <a:ext cx="7106735" cy="5040000"/>
            <a:chOff x="0" y="0"/>
            <a:chExt cx="57366" cy="40691"/>
          </a:xfrm>
        </p:grpSpPr>
        <p:grpSp>
          <p:nvGrpSpPr>
            <p:cNvPr id="23" name="Gruppieren 23"/>
            <p:cNvGrpSpPr>
              <a:grpSpLocks/>
            </p:cNvGrpSpPr>
            <p:nvPr/>
          </p:nvGrpSpPr>
          <p:grpSpPr bwMode="auto">
            <a:xfrm>
              <a:off x="6679" y="0"/>
              <a:ext cx="42364" cy="3960"/>
              <a:chOff x="0" y="0"/>
              <a:chExt cx="42364" cy="3960"/>
            </a:xfrm>
          </p:grpSpPr>
          <p:sp>
            <p:nvSpPr>
              <p:cNvPr id="3" name="Rechteck 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2786" cy="3960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sz="140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Supplier</a:t>
                </a:r>
                <a:r>
                  <a:rPr kumimoji="0" lang="de-DE" sz="14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  alternative 1</a:t>
                </a:r>
                <a:endParaRPr kumimoji="0" lang="de-DE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2" name="Rechteck 3"/>
              <p:cNvSpPr>
                <a:spLocks noChangeArrowheads="1"/>
              </p:cNvSpPr>
              <p:nvPr/>
            </p:nvSpPr>
            <p:spPr bwMode="auto">
              <a:xfrm>
                <a:off x="14789" y="0"/>
                <a:ext cx="12786" cy="3960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sz="140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Supplier</a:t>
                </a:r>
                <a:r>
                  <a:rPr kumimoji="0" lang="de-DE" sz="14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  alternative 2</a:t>
                </a:r>
                <a:endParaRPr kumimoji="0" lang="de-DE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4" name="Rechteck 4"/>
              <p:cNvSpPr>
                <a:spLocks noChangeArrowheads="1"/>
              </p:cNvSpPr>
              <p:nvPr/>
            </p:nvSpPr>
            <p:spPr bwMode="auto">
              <a:xfrm>
                <a:off x="29578" y="0"/>
                <a:ext cx="12786" cy="3960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sz="140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Supplier</a:t>
                </a:r>
                <a:r>
                  <a:rPr kumimoji="0" lang="de-DE" sz="14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kumimoji="0" lang="de-DE" sz="1400" b="0" i="0" u="none" strike="noStrike" cap="none" normalizeH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 a</a:t>
                </a:r>
                <a:r>
                  <a:rPr kumimoji="0" lang="de-DE" sz="14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lternative 3</a:t>
                </a:r>
                <a:endParaRPr kumimoji="0" lang="de-DE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7" name="Rechteck 5"/>
            <p:cNvSpPr>
              <a:spLocks noChangeArrowheads="1"/>
            </p:cNvSpPr>
            <p:nvPr/>
          </p:nvSpPr>
          <p:spPr bwMode="auto">
            <a:xfrm>
              <a:off x="0" y="11290"/>
              <a:ext cx="13315" cy="3594"/>
            </a:xfrm>
            <a:prstGeom prst="rect">
              <a:avLst/>
            </a:prstGeom>
            <a:noFill/>
            <a:ln w="9525">
              <a:solidFill>
                <a:srgbClr val="4F81BD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Buyer</a:t>
              </a:r>
              <a:endParaRPr kumimoji="0" lang="de-DE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Rechteck 6"/>
            <p:cNvSpPr>
              <a:spLocks noChangeArrowheads="1"/>
            </p:cNvSpPr>
            <p:nvPr/>
          </p:nvSpPr>
          <p:spPr bwMode="auto">
            <a:xfrm>
              <a:off x="0" y="18606"/>
              <a:ext cx="13315" cy="3594"/>
            </a:xfrm>
            <a:prstGeom prst="rect">
              <a:avLst/>
            </a:prstGeom>
            <a:noFill/>
            <a:ln w="9525">
              <a:solidFill>
                <a:srgbClr val="4F81BD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Influencer</a:t>
              </a:r>
              <a:endParaRPr kumimoji="0" lang="de-DE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Rechteck 7"/>
            <p:cNvSpPr>
              <a:spLocks noChangeArrowheads="1"/>
            </p:cNvSpPr>
            <p:nvPr/>
          </p:nvSpPr>
          <p:spPr bwMode="auto">
            <a:xfrm>
              <a:off x="0" y="25841"/>
              <a:ext cx="13315" cy="3594"/>
            </a:xfrm>
            <a:prstGeom prst="rect">
              <a:avLst/>
            </a:prstGeom>
            <a:noFill/>
            <a:ln w="9525">
              <a:solidFill>
                <a:srgbClr val="4F81BD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User</a:t>
              </a:r>
              <a:endParaRPr kumimoji="0" lang="de-DE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25" name="Gruppieren 25"/>
            <p:cNvGrpSpPr>
              <a:grpSpLocks/>
            </p:cNvGrpSpPr>
            <p:nvPr/>
          </p:nvGrpSpPr>
          <p:grpSpPr bwMode="auto">
            <a:xfrm>
              <a:off x="6679" y="36735"/>
              <a:ext cx="42364" cy="3956"/>
              <a:chOff x="0" y="0"/>
              <a:chExt cx="42364" cy="3960"/>
            </a:xfrm>
          </p:grpSpPr>
          <p:sp>
            <p:nvSpPr>
              <p:cNvPr id="10" name="Rechteck 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2786" cy="3960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sz="14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Customer 1 </a:t>
                </a:r>
                <a:r>
                  <a:rPr kumimoji="0" lang="de-DE" sz="140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expectation</a:t>
                </a:r>
                <a:endParaRPr kumimoji="0" lang="de-DE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5" name="Rechteck 9"/>
              <p:cNvSpPr>
                <a:spLocks noChangeArrowheads="1"/>
              </p:cNvSpPr>
              <p:nvPr/>
            </p:nvSpPr>
            <p:spPr bwMode="auto">
              <a:xfrm>
                <a:off x="14789" y="0"/>
                <a:ext cx="12786" cy="3960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sz="14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Customer 2 </a:t>
                </a:r>
                <a:r>
                  <a:rPr kumimoji="0" lang="de-DE" sz="140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expectation</a:t>
                </a:r>
                <a:endParaRPr kumimoji="0" lang="de-DE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1" name="Rechteck 10"/>
              <p:cNvSpPr>
                <a:spLocks noChangeArrowheads="1"/>
              </p:cNvSpPr>
              <p:nvPr/>
            </p:nvSpPr>
            <p:spPr bwMode="auto">
              <a:xfrm>
                <a:off x="29578" y="0"/>
                <a:ext cx="12786" cy="3960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sz="1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Customer 3 expectation</a:t>
                </a:r>
              </a:p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11" name="Rechteck 11"/>
            <p:cNvSpPr>
              <a:spLocks noChangeArrowheads="1"/>
            </p:cNvSpPr>
            <p:nvPr/>
          </p:nvSpPr>
          <p:spPr bwMode="auto">
            <a:xfrm>
              <a:off x="44050" y="11290"/>
              <a:ext cx="13316" cy="3594"/>
            </a:xfrm>
            <a:prstGeom prst="rect">
              <a:avLst/>
            </a:prstGeom>
            <a:noFill/>
            <a:ln w="9525">
              <a:solidFill>
                <a:srgbClr val="4F81BD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Decider</a:t>
              </a:r>
              <a:endParaRPr kumimoji="0" lang="de-DE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Rechteck 12"/>
            <p:cNvSpPr>
              <a:spLocks noChangeArrowheads="1"/>
            </p:cNvSpPr>
            <p:nvPr/>
          </p:nvSpPr>
          <p:spPr bwMode="auto">
            <a:xfrm>
              <a:off x="44050" y="18606"/>
              <a:ext cx="13316" cy="3594"/>
            </a:xfrm>
            <a:prstGeom prst="rect">
              <a:avLst/>
            </a:prstGeom>
            <a:noFill/>
            <a:ln w="9525">
              <a:solidFill>
                <a:srgbClr val="4F81BD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Initiator</a:t>
              </a:r>
              <a:endParaRPr kumimoji="0" lang="de-DE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Rechteck 13"/>
            <p:cNvSpPr>
              <a:spLocks noChangeArrowheads="1"/>
            </p:cNvSpPr>
            <p:nvPr/>
          </p:nvSpPr>
          <p:spPr bwMode="auto">
            <a:xfrm>
              <a:off x="44050" y="25841"/>
              <a:ext cx="13316" cy="3594"/>
            </a:xfrm>
            <a:prstGeom prst="rect">
              <a:avLst/>
            </a:prstGeom>
            <a:noFill/>
            <a:ln w="9525">
              <a:solidFill>
                <a:srgbClr val="4F81BD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Gatekeeper</a:t>
              </a:r>
              <a:endParaRPr kumimoji="0" lang="de-DE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Rechteck 14"/>
            <p:cNvSpPr>
              <a:spLocks noChangeArrowheads="1"/>
            </p:cNvSpPr>
            <p:nvPr/>
          </p:nvSpPr>
          <p:spPr bwMode="auto">
            <a:xfrm>
              <a:off x="22422" y="15823"/>
              <a:ext cx="12600" cy="90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1F497D"/>
              </a:solidFill>
              <a:miter lim="800000"/>
              <a:headEnd/>
              <a:tailEnd/>
            </a:ln>
            <a:effectLst>
              <a:outerShdw sx="102000" sy="102000" algn="ctr" rotWithShape="0">
                <a:srgbClr val="000000">
                  <a:alpha val="39999"/>
                </a:srgb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400" b="1" i="0" u="none" strike="noStrike" cap="none" normalizeH="0" baseline="0" smtClean="0">
                  <a:ln>
                    <a:noFill/>
                  </a:ln>
                  <a:solidFill>
                    <a:srgbClr val="4F81BD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Procurement Decision</a:t>
              </a:r>
              <a:endParaRPr kumimoji="0" lang="de-DE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Geschweifte Klammer links 16"/>
            <p:cNvSpPr>
              <a:spLocks/>
            </p:cNvSpPr>
            <p:nvPr/>
          </p:nvSpPr>
          <p:spPr bwMode="auto">
            <a:xfrm rot="-5400000">
              <a:off x="27590" y="-10496"/>
              <a:ext cx="2383" cy="32400"/>
            </a:xfrm>
            <a:prstGeom prst="leftBrace">
              <a:avLst>
                <a:gd name="adj1" fmla="val 72010"/>
                <a:gd name="adj2" fmla="val 5000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 sz="1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Pfeil nach oben und unten 17"/>
            <p:cNvSpPr>
              <a:spLocks noChangeArrowheads="1"/>
            </p:cNvSpPr>
            <p:nvPr/>
          </p:nvSpPr>
          <p:spPr bwMode="auto">
            <a:xfrm>
              <a:off x="27988" y="7633"/>
              <a:ext cx="1664" cy="7194"/>
            </a:xfrm>
            <a:prstGeom prst="upDownArrow">
              <a:avLst>
                <a:gd name="adj1" fmla="val 50000"/>
                <a:gd name="adj2" fmla="val 49978"/>
              </a:avLst>
            </a:prstGeom>
            <a:solidFill>
              <a:srgbClr val="4F81BD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 sz="1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" name="Pfeil nach oben und unten 18"/>
            <p:cNvSpPr>
              <a:spLocks noChangeArrowheads="1"/>
            </p:cNvSpPr>
            <p:nvPr/>
          </p:nvSpPr>
          <p:spPr bwMode="auto">
            <a:xfrm>
              <a:off x="28068" y="26000"/>
              <a:ext cx="1663" cy="7195"/>
            </a:xfrm>
            <a:prstGeom prst="upDownArrow">
              <a:avLst>
                <a:gd name="adj1" fmla="val 50000"/>
                <a:gd name="adj2" fmla="val 50015"/>
              </a:avLst>
            </a:prstGeom>
            <a:solidFill>
              <a:srgbClr val="4F81BD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 sz="1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Geschweifte Klammer links 19"/>
            <p:cNvSpPr>
              <a:spLocks/>
            </p:cNvSpPr>
            <p:nvPr/>
          </p:nvSpPr>
          <p:spPr bwMode="auto">
            <a:xfrm rot="5400000">
              <a:off x="27749" y="18765"/>
              <a:ext cx="2381" cy="32398"/>
            </a:xfrm>
            <a:prstGeom prst="leftBrace">
              <a:avLst>
                <a:gd name="adj1" fmla="val 72003"/>
                <a:gd name="adj2" fmla="val 5000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 sz="140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0" name="Gerade Verbindung mit Pfeil 20"/>
            <p:cNvCxnSpPr>
              <a:cxnSpLocks noChangeShapeType="1"/>
            </p:cNvCxnSpPr>
            <p:nvPr/>
          </p:nvCxnSpPr>
          <p:spPr bwMode="auto">
            <a:xfrm>
              <a:off x="13358" y="12642"/>
              <a:ext cx="8587" cy="4453"/>
            </a:xfrm>
            <a:prstGeom prst="straightConnector1">
              <a:avLst/>
            </a:prstGeom>
            <a:noFill/>
            <a:ln w="9525">
              <a:solidFill>
                <a:srgbClr val="4579B8"/>
              </a:solidFill>
              <a:round/>
              <a:headEnd/>
              <a:tailEnd type="arrow" w="med" len="med"/>
            </a:ln>
          </p:spPr>
        </p:cxnSp>
        <p:cxnSp>
          <p:nvCxnSpPr>
            <p:cNvPr id="29" name="Gerade Verbindung mit Pfeil 29"/>
            <p:cNvCxnSpPr>
              <a:cxnSpLocks noChangeShapeType="1"/>
            </p:cNvCxnSpPr>
            <p:nvPr/>
          </p:nvCxnSpPr>
          <p:spPr bwMode="auto">
            <a:xfrm>
              <a:off x="13358" y="20355"/>
              <a:ext cx="8585" cy="0"/>
            </a:xfrm>
            <a:prstGeom prst="straightConnector1">
              <a:avLst/>
            </a:prstGeom>
            <a:noFill/>
            <a:ln w="9525">
              <a:solidFill>
                <a:srgbClr val="4579B8"/>
              </a:solidFill>
              <a:round/>
              <a:headEnd/>
              <a:tailEnd type="arrow" w="med" len="med"/>
            </a:ln>
          </p:spPr>
        </p:cxnSp>
        <p:cxnSp>
          <p:nvCxnSpPr>
            <p:cNvPr id="30" name="Gerade Verbindung mit Pfeil 30"/>
            <p:cNvCxnSpPr>
              <a:cxnSpLocks noChangeShapeType="1"/>
            </p:cNvCxnSpPr>
            <p:nvPr/>
          </p:nvCxnSpPr>
          <p:spPr bwMode="auto">
            <a:xfrm flipV="1">
              <a:off x="13358" y="23217"/>
              <a:ext cx="8585" cy="4374"/>
            </a:xfrm>
            <a:prstGeom prst="straightConnector1">
              <a:avLst/>
            </a:prstGeom>
            <a:noFill/>
            <a:ln w="9525">
              <a:solidFill>
                <a:srgbClr val="4579B8"/>
              </a:solidFill>
              <a:round/>
              <a:headEnd/>
              <a:tailEnd type="arrow" w="med" len="med"/>
            </a:ln>
          </p:spPr>
        </p:cxnSp>
        <p:cxnSp>
          <p:nvCxnSpPr>
            <p:cNvPr id="31" name="Gerade Verbindung mit Pfeil 31"/>
            <p:cNvCxnSpPr>
              <a:cxnSpLocks noChangeShapeType="1"/>
            </p:cNvCxnSpPr>
            <p:nvPr/>
          </p:nvCxnSpPr>
          <p:spPr bwMode="auto">
            <a:xfrm flipH="1">
              <a:off x="35462" y="13232"/>
              <a:ext cx="8586" cy="3714"/>
            </a:xfrm>
            <a:prstGeom prst="straightConnector1">
              <a:avLst/>
            </a:prstGeom>
            <a:noFill/>
            <a:ln w="9525">
              <a:solidFill>
                <a:srgbClr val="4579B8"/>
              </a:solidFill>
              <a:round/>
              <a:headEnd/>
              <a:tailEnd type="arrow" w="med" len="med"/>
            </a:ln>
          </p:spPr>
        </p:cxnSp>
        <p:sp>
          <p:nvSpPr>
            <p:cNvPr id="36" name="Textfeld 36"/>
            <p:cNvSpPr txBox="1">
              <a:spLocks noChangeArrowheads="1"/>
            </p:cNvSpPr>
            <p:nvPr/>
          </p:nvSpPr>
          <p:spPr bwMode="auto">
            <a:xfrm>
              <a:off x="22422" y="9382"/>
              <a:ext cx="12624" cy="3957"/>
            </a:xfrm>
            <a:prstGeom prst="rect">
              <a:avLst/>
            </a:prstGeom>
            <a:solidFill>
              <a:srgbClr val="FFFFFF">
                <a:alpha val="69803"/>
              </a:srgbClr>
            </a:solidFill>
            <a:ln w="635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de-DE" sz="1400" b="0" i="1" u="none" strike="noStrike" cap="none" normalizeH="0" baseline="0" dirty="0" err="1" smtClean="0">
                  <a:ln>
                    <a:noFill/>
                  </a:ln>
                  <a:solidFill>
                    <a:srgbClr val="4F81BD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Incoming</a:t>
              </a:r>
              <a:r>
                <a:rPr kumimoji="0" lang="de-DE" sz="1400" b="0" i="1" u="none" strike="noStrike" cap="none" normalizeH="0" baseline="0" dirty="0" smtClean="0">
                  <a:ln>
                    <a:noFill/>
                  </a:ln>
                  <a:solidFill>
                    <a:srgbClr val="4F81BD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 material  </a:t>
              </a:r>
              <a:r>
                <a:rPr kumimoji="0" lang="de-DE" sz="1400" b="0" i="1" u="none" strike="noStrike" cap="none" normalizeH="0" baseline="0" dirty="0" err="1" smtClean="0">
                  <a:ln>
                    <a:noFill/>
                  </a:ln>
                  <a:solidFill>
                    <a:srgbClr val="4F81BD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performance</a:t>
              </a:r>
              <a:endParaRPr kumimoji="0" lang="de-DE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" name="Textfeld 37"/>
            <p:cNvSpPr txBox="1">
              <a:spLocks noChangeArrowheads="1"/>
            </p:cNvSpPr>
            <p:nvPr/>
          </p:nvSpPr>
          <p:spPr bwMode="auto">
            <a:xfrm>
              <a:off x="22899" y="27750"/>
              <a:ext cx="12624" cy="3957"/>
            </a:xfrm>
            <a:prstGeom prst="rect">
              <a:avLst/>
            </a:prstGeom>
            <a:solidFill>
              <a:srgbClr val="FFFFFF">
                <a:alpha val="69803"/>
              </a:srgbClr>
            </a:solidFill>
            <a:ln w="635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de-DE" sz="1400" b="0" i="1" u="none" strike="noStrike" cap="none" normalizeH="0" baseline="0" dirty="0" err="1" smtClean="0">
                  <a:ln>
                    <a:noFill/>
                  </a:ln>
                  <a:solidFill>
                    <a:srgbClr val="4F81BD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Outgoing</a:t>
              </a:r>
              <a:r>
                <a:rPr kumimoji="0" lang="de-DE" sz="1400" b="0" i="1" u="none" strike="noStrike" cap="none" normalizeH="0" baseline="0" dirty="0" smtClean="0">
                  <a:ln>
                    <a:noFill/>
                  </a:ln>
                  <a:solidFill>
                    <a:srgbClr val="4F81BD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de-DE" sz="1400" i="1" dirty="0" err="1" smtClean="0">
                  <a:solidFill>
                    <a:srgbClr val="4F81BD"/>
                  </a:solidFill>
                  <a:latin typeface="Times New Roman" pitchFamily="18" charset="0"/>
                  <a:cs typeface="Times New Roman" pitchFamily="18" charset="0"/>
                </a:rPr>
                <a:t>p</a:t>
              </a:r>
              <a:r>
                <a:rPr kumimoji="0" lang="de-DE" sz="1400" b="0" i="1" u="none" strike="noStrike" cap="none" normalizeH="0" baseline="0" dirty="0" err="1" smtClean="0">
                  <a:ln>
                    <a:noFill/>
                  </a:ln>
                  <a:solidFill>
                    <a:srgbClr val="4F81BD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roduct</a:t>
              </a:r>
              <a:r>
                <a:rPr kumimoji="0" lang="de-DE" sz="1400" b="0" i="1" u="none" strike="noStrike" cap="none" normalizeH="0" baseline="0" dirty="0" smtClean="0">
                  <a:ln>
                    <a:noFill/>
                  </a:ln>
                  <a:solidFill>
                    <a:srgbClr val="4F81BD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de-DE" sz="1400" i="1" dirty="0" err="1" smtClean="0">
                  <a:solidFill>
                    <a:srgbClr val="4F81BD"/>
                  </a:solidFill>
                  <a:latin typeface="Times New Roman" pitchFamily="18" charset="0"/>
                  <a:cs typeface="Times New Roman" pitchFamily="18" charset="0"/>
                </a:rPr>
                <a:t>p</a:t>
              </a:r>
              <a:r>
                <a:rPr kumimoji="0" lang="de-DE" sz="1400" b="0" i="1" u="none" strike="noStrike" cap="none" normalizeH="0" baseline="0" dirty="0" err="1" smtClean="0">
                  <a:ln>
                    <a:noFill/>
                  </a:ln>
                  <a:solidFill>
                    <a:srgbClr val="4F81BD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erformance</a:t>
              </a:r>
              <a:endParaRPr kumimoji="0" lang="de-DE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</p:grpSp>
      <p:cxnSp>
        <p:nvCxnSpPr>
          <p:cNvPr id="41" name="Gerade Verbindung mit Pfeil 29"/>
          <p:cNvCxnSpPr>
            <a:cxnSpLocks noChangeShapeType="1"/>
          </p:cNvCxnSpPr>
          <p:nvPr/>
        </p:nvCxnSpPr>
        <p:spPr bwMode="auto">
          <a:xfrm rot="10800000">
            <a:off x="5402752" y="3790790"/>
            <a:ext cx="1063545" cy="0"/>
          </a:xfrm>
          <a:prstGeom prst="straightConnector1">
            <a:avLst/>
          </a:prstGeom>
          <a:noFill/>
          <a:ln w="9525">
            <a:solidFill>
              <a:srgbClr val="4579B8"/>
            </a:solidFill>
            <a:round/>
            <a:headEnd/>
            <a:tailEnd type="arrow" w="med" len="med"/>
          </a:ln>
        </p:spPr>
      </p:cxnSp>
      <p:cxnSp>
        <p:nvCxnSpPr>
          <p:cNvPr id="42" name="Gerade Verbindung mit Pfeil 20"/>
          <p:cNvCxnSpPr>
            <a:cxnSpLocks noChangeShapeType="1"/>
          </p:cNvCxnSpPr>
          <p:nvPr/>
        </p:nvCxnSpPr>
        <p:spPr bwMode="auto">
          <a:xfrm rot="10800000">
            <a:off x="5402752" y="4141705"/>
            <a:ext cx="1063793" cy="551550"/>
          </a:xfrm>
          <a:prstGeom prst="straightConnector1">
            <a:avLst/>
          </a:prstGeom>
          <a:noFill/>
          <a:ln w="9525">
            <a:solidFill>
              <a:srgbClr val="4579B8"/>
            </a:solidFill>
            <a:round/>
            <a:headEnd/>
            <a:tailEnd type="arrow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INDUSTRIAL BUYING BEHAVIOUR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61950" y="1262746"/>
            <a:ext cx="8382000" cy="5072742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The selling centre</a:t>
            </a:r>
          </a:p>
          <a:p>
            <a:pPr>
              <a:buNone/>
            </a:pPr>
            <a:endParaRPr lang="en-US" sz="1400" b="1" dirty="0" smtClean="0"/>
          </a:p>
          <a:p>
            <a:pPr>
              <a:buNone/>
            </a:pPr>
            <a:endParaRPr lang="en-US" sz="1400" b="1" dirty="0" smtClean="0"/>
          </a:p>
          <a:p>
            <a:pPr>
              <a:buNone/>
            </a:pPr>
            <a:endParaRPr lang="en-US" b="1" dirty="0" smtClean="0"/>
          </a:p>
          <a:p>
            <a:pPr>
              <a:spcAft>
                <a:spcPts val="1800"/>
              </a:spcAft>
              <a:tabLst>
                <a:tab pos="1704975" algn="l"/>
              </a:tabLst>
            </a:pPr>
            <a:r>
              <a:rPr lang="en-US" i="1" dirty="0" smtClean="0"/>
              <a:t>Seller  	</a:t>
            </a:r>
            <a:r>
              <a:rPr lang="en-US" dirty="0" smtClean="0"/>
              <a:t>a person or group of people who maintain and develop customer 	relations and sell the product</a:t>
            </a:r>
          </a:p>
          <a:p>
            <a:pPr>
              <a:spcAft>
                <a:spcPts val="1800"/>
              </a:spcAft>
              <a:tabLst>
                <a:tab pos="1704975" algn="l"/>
              </a:tabLst>
            </a:pPr>
            <a:r>
              <a:rPr lang="en-US" i="1" dirty="0" smtClean="0"/>
              <a:t>Influencer  	</a:t>
            </a:r>
            <a:r>
              <a:rPr lang="en-US" dirty="0" smtClean="0"/>
              <a:t>quality assurance department that reviews the product quality and 	evaluates technical specifications as requested by customer</a:t>
            </a:r>
          </a:p>
          <a:p>
            <a:pPr>
              <a:spcAft>
                <a:spcPts val="1800"/>
              </a:spcAft>
              <a:tabLst>
                <a:tab pos="1704975" algn="l"/>
              </a:tabLst>
            </a:pPr>
            <a:r>
              <a:rPr lang="en-US" i="1" dirty="0" smtClean="0"/>
              <a:t>User  	</a:t>
            </a:r>
            <a:r>
              <a:rPr lang="en-US" dirty="0" smtClean="0"/>
              <a:t>technicians of the engineering and/or operations department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INDUSTRIAL BUYING BEHAVIOUR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61950" y="1262746"/>
            <a:ext cx="8382000" cy="5072742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The selling centre</a:t>
            </a:r>
          </a:p>
          <a:p>
            <a:pPr>
              <a:buNone/>
            </a:pPr>
            <a:endParaRPr lang="en-US" sz="1400" b="1" dirty="0" smtClean="0"/>
          </a:p>
          <a:p>
            <a:pPr>
              <a:buNone/>
            </a:pPr>
            <a:endParaRPr lang="en-US" sz="1400" b="1" dirty="0" smtClean="0"/>
          </a:p>
          <a:p>
            <a:pPr>
              <a:buNone/>
            </a:pPr>
            <a:endParaRPr lang="en-US" b="1" dirty="0" smtClean="0"/>
          </a:p>
          <a:p>
            <a:pPr>
              <a:spcAft>
                <a:spcPts val="1800"/>
              </a:spcAft>
              <a:tabLst>
                <a:tab pos="1704975" algn="l"/>
              </a:tabLst>
            </a:pPr>
            <a:r>
              <a:rPr lang="en-US" i="1" dirty="0" smtClean="0"/>
              <a:t>Decider  	</a:t>
            </a:r>
            <a:r>
              <a:rPr lang="en-US" dirty="0" smtClean="0"/>
              <a:t>usually belongs to firm’s management and makes the final sales 	approval</a:t>
            </a:r>
          </a:p>
          <a:p>
            <a:pPr>
              <a:spcAft>
                <a:spcPts val="1800"/>
              </a:spcAft>
              <a:tabLst>
                <a:tab pos="1704975" algn="l"/>
              </a:tabLst>
            </a:pPr>
            <a:r>
              <a:rPr lang="en-US" i="1" dirty="0" smtClean="0"/>
              <a:t>Gatekeeper  	</a:t>
            </a:r>
            <a:r>
              <a:rPr lang="en-US" dirty="0" smtClean="0"/>
              <a:t>member of marketing department who selects and evaluates markets 	and potential customers</a:t>
            </a:r>
          </a:p>
          <a:p>
            <a:pPr>
              <a:spcAft>
                <a:spcPts val="1800"/>
              </a:spcAft>
              <a:tabLst>
                <a:tab pos="1704975" algn="l"/>
              </a:tabLst>
            </a:pPr>
            <a:r>
              <a:rPr lang="en-US" i="1" dirty="0" smtClean="0"/>
              <a:t>Initiator  	</a:t>
            </a:r>
            <a:r>
              <a:rPr lang="en-US" dirty="0" smtClean="0"/>
              <a:t>creates the idea to sell a product or service in a certain market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INDUSTRIAL BUYING BEHAVIOUR</a:t>
            </a:r>
            <a:endParaRPr lang="en-US" dirty="0"/>
          </a:p>
        </p:txBody>
      </p:sp>
      <p:sp>
        <p:nvSpPr>
          <p:cNvPr id="11276" name="Rectangle 12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93" name="Rectangle 29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020" name="Rectangle 12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3009" name="Gruppieren 8404"/>
          <p:cNvGrpSpPr>
            <a:grpSpLocks noChangeAspect="1"/>
          </p:cNvGrpSpPr>
          <p:nvPr/>
        </p:nvGrpSpPr>
        <p:grpSpPr bwMode="auto">
          <a:xfrm>
            <a:off x="865184" y="1768782"/>
            <a:ext cx="7413633" cy="3852000"/>
            <a:chOff x="517" y="0"/>
            <a:chExt cx="50272" cy="26121"/>
          </a:xfrm>
        </p:grpSpPr>
        <p:sp>
          <p:nvSpPr>
            <p:cNvPr id="373" name="Ellipse 373"/>
            <p:cNvSpPr>
              <a:spLocks noChangeArrowheads="1"/>
            </p:cNvSpPr>
            <p:nvPr/>
          </p:nvSpPr>
          <p:spPr bwMode="auto">
            <a:xfrm>
              <a:off x="20097" y="7239"/>
              <a:ext cx="11520" cy="11520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1F497D"/>
              </a:solidFill>
              <a:round/>
              <a:headEnd/>
              <a:tailEnd/>
            </a:ln>
            <a:effectLst>
              <a:outerShdw sx="102000" sy="102000" algn="ctr" rotWithShape="0">
                <a:srgbClr val="000000">
                  <a:alpha val="39999"/>
                </a:srgb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8380" name="Gruppieren 8380"/>
            <p:cNvGrpSpPr>
              <a:grpSpLocks/>
            </p:cNvGrpSpPr>
            <p:nvPr/>
          </p:nvGrpSpPr>
          <p:grpSpPr bwMode="auto">
            <a:xfrm>
              <a:off x="517" y="0"/>
              <a:ext cx="50273" cy="26121"/>
              <a:chOff x="-434" y="-762"/>
              <a:chExt cx="50272" cy="26121"/>
            </a:xfrm>
          </p:grpSpPr>
          <p:sp>
            <p:nvSpPr>
              <p:cNvPr id="8268" name="Pfeil nach rechts 8268"/>
              <p:cNvSpPr>
                <a:spLocks noChangeArrowheads="1"/>
              </p:cNvSpPr>
              <p:nvPr/>
            </p:nvSpPr>
            <p:spPr bwMode="auto">
              <a:xfrm rot="1978005">
                <a:off x="15118" y="6333"/>
                <a:ext cx="3930" cy="2045"/>
              </a:xfrm>
              <a:prstGeom prst="rightArrow">
                <a:avLst>
                  <a:gd name="adj1" fmla="val 50000"/>
                  <a:gd name="adj2" fmla="val 49992"/>
                </a:avLst>
              </a:prstGeom>
              <a:solidFill>
                <a:srgbClr val="4F81BD"/>
              </a:solidFill>
              <a:ln w="6350">
                <a:solidFill>
                  <a:srgbClr val="243F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270" name="Pfeil nach rechts 8270"/>
              <p:cNvSpPr>
                <a:spLocks noChangeArrowheads="1"/>
              </p:cNvSpPr>
              <p:nvPr/>
            </p:nvSpPr>
            <p:spPr bwMode="auto">
              <a:xfrm rot="-1717536">
                <a:off x="15145" y="16043"/>
                <a:ext cx="3918" cy="2045"/>
              </a:xfrm>
              <a:prstGeom prst="rightArrow">
                <a:avLst>
                  <a:gd name="adj1" fmla="val 50000"/>
                  <a:gd name="adj2" fmla="val 49991"/>
                </a:avLst>
              </a:prstGeom>
              <a:solidFill>
                <a:srgbClr val="4F81BD"/>
              </a:solidFill>
              <a:ln w="6350">
                <a:solidFill>
                  <a:srgbClr val="243F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271" name="Pfeil nach rechts 8271"/>
              <p:cNvSpPr>
                <a:spLocks noChangeArrowheads="1"/>
              </p:cNvSpPr>
              <p:nvPr/>
            </p:nvSpPr>
            <p:spPr bwMode="auto">
              <a:xfrm rot="-8309087">
                <a:off x="30677" y="15824"/>
                <a:ext cx="3918" cy="2045"/>
              </a:xfrm>
              <a:prstGeom prst="rightArrow">
                <a:avLst>
                  <a:gd name="adj1" fmla="val 50000"/>
                  <a:gd name="adj2" fmla="val 49991"/>
                </a:avLst>
              </a:prstGeom>
              <a:solidFill>
                <a:srgbClr val="4F81BD"/>
              </a:solidFill>
              <a:ln w="6350">
                <a:solidFill>
                  <a:srgbClr val="243F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272" name="Pfeil nach rechts 8272"/>
              <p:cNvSpPr>
                <a:spLocks noChangeArrowheads="1"/>
              </p:cNvSpPr>
              <p:nvPr/>
            </p:nvSpPr>
            <p:spPr bwMode="auto">
              <a:xfrm rot="8897910">
                <a:off x="30549" y="6406"/>
                <a:ext cx="3918" cy="2045"/>
              </a:xfrm>
              <a:prstGeom prst="rightArrow">
                <a:avLst>
                  <a:gd name="adj1" fmla="val 50000"/>
                  <a:gd name="adj2" fmla="val 49991"/>
                </a:avLst>
              </a:prstGeom>
              <a:solidFill>
                <a:srgbClr val="4F81BD"/>
              </a:solidFill>
              <a:ln w="6350">
                <a:solidFill>
                  <a:srgbClr val="243F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196" name="Abgerundetes Rechteck 8196"/>
              <p:cNvSpPr>
                <a:spLocks noChangeArrowheads="1"/>
              </p:cNvSpPr>
              <p:nvPr/>
            </p:nvSpPr>
            <p:spPr bwMode="auto">
              <a:xfrm>
                <a:off x="-434" y="-762"/>
                <a:ext cx="15118" cy="7194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25400">
                <a:solidFill>
                  <a:srgbClr val="243F6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itchFamily="34" charset="0"/>
                    <a:cs typeface="Times New Roman" panose="02020603050405020304" pitchFamily="18" charset="0"/>
                  </a:rPr>
                  <a:t>Environmental </a:t>
                </a:r>
                <a:r>
                  <a:rPr kumimoji="0" lang="de-DE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itchFamily="34" charset="0"/>
                    <a:cs typeface="Times New Roman" panose="02020603050405020304" pitchFamily="18" charset="0"/>
                  </a:rPr>
                  <a:t>influences</a:t>
                </a:r>
                <a:endParaRPr kumimoji="0" lang="de-DE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237" name="Abgerundetes Rechteck 8237"/>
              <p:cNvSpPr>
                <a:spLocks noChangeArrowheads="1"/>
              </p:cNvSpPr>
              <p:nvPr/>
            </p:nvSpPr>
            <p:spPr bwMode="auto">
              <a:xfrm>
                <a:off x="-434" y="18165"/>
                <a:ext cx="15118" cy="7194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25400">
                <a:solidFill>
                  <a:srgbClr val="243F6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itchFamily="34" charset="0"/>
                    <a:cs typeface="Times New Roman" panose="02020603050405020304" pitchFamily="18" charset="0"/>
                  </a:rPr>
                  <a:t>Supplier characteristics</a:t>
                </a:r>
                <a:endParaRPr kumimoji="0" lang="de-DE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235" name="Abgerundetes Rechteck 8235"/>
              <p:cNvSpPr>
                <a:spLocks noChangeArrowheads="1"/>
              </p:cNvSpPr>
              <p:nvPr/>
            </p:nvSpPr>
            <p:spPr bwMode="auto">
              <a:xfrm>
                <a:off x="34718" y="-762"/>
                <a:ext cx="15119" cy="7194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25400">
                <a:solidFill>
                  <a:srgbClr val="243F6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itchFamily="34" charset="0"/>
                    <a:cs typeface="Times New Roman" panose="02020603050405020304" pitchFamily="18" charset="0"/>
                  </a:rPr>
                  <a:t>Organizational influences</a:t>
                </a:r>
                <a:endParaRPr kumimoji="0" lang="de-DE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266" name="Abgerundetes Rechteck 8266"/>
              <p:cNvSpPr>
                <a:spLocks noChangeArrowheads="1"/>
              </p:cNvSpPr>
              <p:nvPr/>
            </p:nvSpPr>
            <p:spPr bwMode="auto">
              <a:xfrm>
                <a:off x="34718" y="18165"/>
                <a:ext cx="15119" cy="7194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25400">
                <a:solidFill>
                  <a:srgbClr val="243F6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itchFamily="34" charset="0"/>
                    <a:cs typeface="Times New Roman" panose="02020603050405020304" pitchFamily="18" charset="0"/>
                  </a:rPr>
                  <a:t>Interpersonal and individual influences</a:t>
                </a:r>
                <a:endParaRPr kumimoji="0" lang="en-US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43026" name="Rectangle 18"/>
          <p:cNvSpPr>
            <a:spLocks noChangeArrowheads="1"/>
          </p:cNvSpPr>
          <p:nvPr/>
        </p:nvSpPr>
        <p:spPr bwMode="auto">
          <a:xfrm>
            <a:off x="4621165" y="6071678"/>
            <a:ext cx="427922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1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Source</a:t>
            </a:r>
            <a:r>
              <a:rPr kumimoji="0" lang="en-US" sz="1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: Adapted from Blythe (2009: 154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kumimoji="0" lang="en-US" sz="1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155), Kotler </a:t>
            </a:r>
            <a:r>
              <a:rPr kumimoji="0" lang="en-US" sz="1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et al</a:t>
            </a:r>
            <a:r>
              <a:rPr kumimoji="0" lang="en-US" sz="1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. (2008: 302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kumimoji="0" lang="en-US" sz="1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303), Chandler and Johnston (2012: 43), Armstrong and Kotler (2013: 181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kumimoji="0" lang="en-US" sz="1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182</a:t>
            </a:r>
            <a:r>
              <a:rPr kumimoji="0" lang="en-US" sz="1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)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Rechteck 18"/>
          <p:cNvSpPr/>
          <p:nvPr/>
        </p:nvSpPr>
        <p:spPr>
          <a:xfrm>
            <a:off x="3806257" y="3396386"/>
            <a:ext cx="16298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1F497D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Procurement Decision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INDUSTRIAL BUYING BEHAVIOUR</a:t>
            </a:r>
            <a:endParaRPr lang="en-US" dirty="0"/>
          </a:p>
        </p:txBody>
      </p:sp>
      <p:sp>
        <p:nvSpPr>
          <p:cNvPr id="1127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293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5" name="Flussdiagramm: Alternativer Prozess 34"/>
          <p:cNvSpPr/>
          <p:nvPr/>
        </p:nvSpPr>
        <p:spPr bwMode="auto">
          <a:xfrm>
            <a:off x="5254927" y="1656896"/>
            <a:ext cx="3672000" cy="4320000"/>
          </a:xfrm>
          <a:prstGeom prst="flowChartAlternateProcess">
            <a:avLst/>
          </a:prstGeom>
          <a:solidFill>
            <a:schemeClr val="bg1">
              <a:lumMod val="75000"/>
              <a:alpha val="6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263525" indent="-263525">
              <a:lnSpc>
                <a:spcPct val="150000"/>
              </a:lnSpc>
              <a:buFont typeface="Wingdings" pitchFamily="2" charset="2"/>
              <a:buChar char="§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levels of primary demand </a:t>
            </a:r>
          </a:p>
          <a:p>
            <a:pPr marL="263525" indent="-263525">
              <a:lnSpc>
                <a:spcPct val="150000"/>
              </a:lnSpc>
              <a:buFont typeface="Wingdings" pitchFamily="2" charset="2"/>
              <a:buChar char="§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taxation schemes </a:t>
            </a:r>
          </a:p>
          <a:p>
            <a:pPr marL="263525" indent="-263525">
              <a:lnSpc>
                <a:spcPct val="150000"/>
              </a:lnSpc>
              <a:buFont typeface="Wingdings" pitchFamily="2" charset="2"/>
              <a:buChar char="§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general economic outlook</a:t>
            </a:r>
          </a:p>
          <a:p>
            <a:pPr marL="263525" indent="-263525">
              <a:lnSpc>
                <a:spcPct val="150000"/>
              </a:lnSpc>
              <a:buFont typeface="Wingdings" pitchFamily="2" charset="2"/>
              <a:buChar char="§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political stability</a:t>
            </a:r>
          </a:p>
          <a:p>
            <a:pPr marL="263525" indent="-263525">
              <a:lnSpc>
                <a:spcPct val="150000"/>
              </a:lnSpc>
              <a:buFont typeface="Wingdings" pitchFamily="2" charset="2"/>
              <a:buChar char="§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governmental subsidies</a:t>
            </a:r>
          </a:p>
          <a:p>
            <a:pPr marL="263525" indent="-263525">
              <a:lnSpc>
                <a:spcPct val="150000"/>
              </a:lnSpc>
              <a:buFont typeface="Wingdings" pitchFamily="2" charset="2"/>
              <a:buChar char="§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trade sanctions and cross-border </a:t>
            </a:r>
          </a:p>
          <a:p>
            <a:pPr marL="263525" indent="-263525">
              <a:lnSpc>
                <a:spcPct val="150000"/>
              </a:lnSpc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trade barriers</a:t>
            </a:r>
          </a:p>
          <a:p>
            <a:pPr marL="263525" indent="-263525">
              <a:lnSpc>
                <a:spcPct val="150000"/>
              </a:lnSpc>
              <a:buFont typeface="Wingdings" pitchFamily="2" charset="2"/>
              <a:buChar char="§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national laws </a:t>
            </a:r>
          </a:p>
          <a:p>
            <a:pPr marL="263525" indent="-263525">
              <a:lnSpc>
                <a:spcPct val="150000"/>
              </a:lnSpc>
              <a:buFont typeface="Wingdings" pitchFamily="2" charset="2"/>
              <a:buChar char="§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safety standards</a:t>
            </a:r>
          </a:p>
          <a:p>
            <a:pPr marL="263525" indent="-263525">
              <a:lnSpc>
                <a:spcPct val="150000"/>
              </a:lnSpc>
              <a:buFont typeface="Wingdings" pitchFamily="2" charset="2"/>
              <a:buChar char="§"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DIN Norms</a:t>
            </a:r>
          </a:p>
        </p:txBody>
      </p:sp>
      <p:grpSp>
        <p:nvGrpSpPr>
          <p:cNvPr id="7" name="Gruppieren 8404"/>
          <p:cNvGrpSpPr>
            <a:grpSpLocks noChangeAspect="1"/>
          </p:cNvGrpSpPr>
          <p:nvPr/>
        </p:nvGrpSpPr>
        <p:grpSpPr bwMode="auto">
          <a:xfrm>
            <a:off x="232676" y="1390649"/>
            <a:ext cx="4784761" cy="2486025"/>
            <a:chOff x="517" y="0"/>
            <a:chExt cx="50273" cy="26121"/>
          </a:xfrm>
        </p:grpSpPr>
        <p:sp>
          <p:nvSpPr>
            <p:cNvPr id="8" name="Ellipse 373"/>
            <p:cNvSpPr>
              <a:spLocks noChangeArrowheads="1"/>
            </p:cNvSpPr>
            <p:nvPr/>
          </p:nvSpPr>
          <p:spPr bwMode="auto">
            <a:xfrm>
              <a:off x="19497" y="6739"/>
              <a:ext cx="12482" cy="12482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1F497D"/>
              </a:solidFill>
              <a:round/>
              <a:headEnd/>
              <a:tailEnd/>
            </a:ln>
            <a:effectLst>
              <a:outerShdw sx="102000" sy="102000" algn="ctr" rotWithShape="0">
                <a:srgbClr val="000000">
                  <a:alpha val="39999"/>
                </a:srgb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9" name="Gruppieren 8380"/>
            <p:cNvGrpSpPr>
              <a:grpSpLocks/>
            </p:cNvGrpSpPr>
            <p:nvPr/>
          </p:nvGrpSpPr>
          <p:grpSpPr bwMode="auto">
            <a:xfrm>
              <a:off x="517" y="0"/>
              <a:ext cx="50273" cy="26121"/>
              <a:chOff x="-434" y="-762"/>
              <a:chExt cx="50272" cy="26121"/>
            </a:xfrm>
          </p:grpSpPr>
          <p:sp>
            <p:nvSpPr>
              <p:cNvPr id="10" name="Pfeil nach rechts 8268"/>
              <p:cNvSpPr>
                <a:spLocks noChangeArrowheads="1"/>
              </p:cNvSpPr>
              <p:nvPr/>
            </p:nvSpPr>
            <p:spPr bwMode="auto">
              <a:xfrm rot="1978005">
                <a:off x="15118" y="6333"/>
                <a:ext cx="3930" cy="2045"/>
              </a:xfrm>
              <a:prstGeom prst="rightArrow">
                <a:avLst>
                  <a:gd name="adj1" fmla="val 50000"/>
                  <a:gd name="adj2" fmla="val 49992"/>
                </a:avLst>
              </a:prstGeom>
              <a:solidFill>
                <a:srgbClr val="4F81BD"/>
              </a:solidFill>
              <a:ln w="6350">
                <a:solidFill>
                  <a:srgbClr val="243F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" name="Pfeil nach rechts 8270"/>
              <p:cNvSpPr>
                <a:spLocks noChangeArrowheads="1"/>
              </p:cNvSpPr>
              <p:nvPr/>
            </p:nvSpPr>
            <p:spPr bwMode="auto">
              <a:xfrm rot="-1717536">
                <a:off x="15145" y="16043"/>
                <a:ext cx="3918" cy="2045"/>
              </a:xfrm>
              <a:prstGeom prst="rightArrow">
                <a:avLst>
                  <a:gd name="adj1" fmla="val 50000"/>
                  <a:gd name="adj2" fmla="val 49991"/>
                </a:avLst>
              </a:prstGeom>
              <a:solidFill>
                <a:srgbClr val="4F81BD"/>
              </a:solidFill>
              <a:ln w="6350">
                <a:solidFill>
                  <a:srgbClr val="243F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" name="Pfeil nach rechts 8271"/>
              <p:cNvSpPr>
                <a:spLocks noChangeArrowheads="1"/>
              </p:cNvSpPr>
              <p:nvPr/>
            </p:nvSpPr>
            <p:spPr bwMode="auto">
              <a:xfrm rot="-8309087">
                <a:off x="30677" y="15824"/>
                <a:ext cx="3918" cy="2045"/>
              </a:xfrm>
              <a:prstGeom prst="rightArrow">
                <a:avLst>
                  <a:gd name="adj1" fmla="val 50000"/>
                  <a:gd name="adj2" fmla="val 49991"/>
                </a:avLst>
              </a:prstGeom>
              <a:solidFill>
                <a:srgbClr val="4F81BD"/>
              </a:solidFill>
              <a:ln w="6350">
                <a:solidFill>
                  <a:srgbClr val="243F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" name="Pfeil nach rechts 8272"/>
              <p:cNvSpPr>
                <a:spLocks noChangeArrowheads="1"/>
              </p:cNvSpPr>
              <p:nvPr/>
            </p:nvSpPr>
            <p:spPr bwMode="auto">
              <a:xfrm rot="8897910">
                <a:off x="30549" y="6406"/>
                <a:ext cx="3918" cy="2045"/>
              </a:xfrm>
              <a:prstGeom prst="rightArrow">
                <a:avLst>
                  <a:gd name="adj1" fmla="val 50000"/>
                  <a:gd name="adj2" fmla="val 49991"/>
                </a:avLst>
              </a:prstGeom>
              <a:solidFill>
                <a:srgbClr val="4F81BD"/>
              </a:solidFill>
              <a:ln w="6350">
                <a:solidFill>
                  <a:srgbClr val="243F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" name="Abgerundetes Rechteck 8196"/>
              <p:cNvSpPr>
                <a:spLocks noChangeArrowheads="1"/>
              </p:cNvSpPr>
              <p:nvPr/>
            </p:nvSpPr>
            <p:spPr bwMode="auto">
              <a:xfrm>
                <a:off x="-434" y="-762"/>
                <a:ext cx="15118" cy="7194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25400">
                <a:solidFill>
                  <a:srgbClr val="243F6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sz="155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itchFamily="34" charset="0"/>
                    <a:cs typeface="Times New Roman" panose="02020603050405020304" pitchFamily="18" charset="0"/>
                  </a:rPr>
                  <a:t>Environmental </a:t>
                </a:r>
                <a:r>
                  <a:rPr kumimoji="0" lang="de-DE" sz="155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itchFamily="34" charset="0"/>
                    <a:cs typeface="Times New Roman" panose="02020603050405020304" pitchFamily="18" charset="0"/>
                  </a:rPr>
                  <a:t>influences</a:t>
                </a:r>
                <a:endParaRPr kumimoji="0" lang="de-DE" sz="155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" name="Abgerundetes Rechteck 8237"/>
              <p:cNvSpPr>
                <a:spLocks noChangeArrowheads="1"/>
              </p:cNvSpPr>
              <p:nvPr/>
            </p:nvSpPr>
            <p:spPr bwMode="auto">
              <a:xfrm>
                <a:off x="-434" y="18165"/>
                <a:ext cx="15118" cy="7194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25400">
                <a:solidFill>
                  <a:srgbClr val="243F6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sz="155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itchFamily="34" charset="0"/>
                    <a:cs typeface="Times New Roman" panose="02020603050405020304" pitchFamily="18" charset="0"/>
                  </a:rPr>
                  <a:t>Supplier</a:t>
                </a:r>
                <a:r>
                  <a:rPr kumimoji="0" lang="de-DE" sz="155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itchFamily="34" charset="0"/>
                    <a:cs typeface="Times New Roman" panose="02020603050405020304" pitchFamily="18" charset="0"/>
                  </a:rPr>
                  <a:t> </a:t>
                </a:r>
                <a:r>
                  <a:rPr kumimoji="0" lang="de-DE" sz="155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itchFamily="34" charset="0"/>
                    <a:cs typeface="Times New Roman" panose="02020603050405020304" pitchFamily="18" charset="0"/>
                  </a:rPr>
                  <a:t>characteristics</a:t>
                </a:r>
                <a:endParaRPr kumimoji="0" lang="de-DE" sz="155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" name="Abgerundetes Rechteck 8235"/>
              <p:cNvSpPr>
                <a:spLocks noChangeArrowheads="1"/>
              </p:cNvSpPr>
              <p:nvPr/>
            </p:nvSpPr>
            <p:spPr bwMode="auto">
              <a:xfrm>
                <a:off x="34718" y="-762"/>
                <a:ext cx="15119" cy="7194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25400">
                <a:solidFill>
                  <a:srgbClr val="243F6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sz="155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itchFamily="34" charset="0"/>
                    <a:cs typeface="Times New Roman" panose="02020603050405020304" pitchFamily="18" charset="0"/>
                  </a:rPr>
                  <a:t>Organizational</a:t>
                </a:r>
                <a:r>
                  <a:rPr kumimoji="0" lang="de-DE" sz="155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itchFamily="34" charset="0"/>
                    <a:cs typeface="Times New Roman" panose="02020603050405020304" pitchFamily="18" charset="0"/>
                  </a:rPr>
                  <a:t> </a:t>
                </a:r>
                <a:r>
                  <a:rPr kumimoji="0" lang="de-DE" sz="155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itchFamily="34" charset="0"/>
                    <a:cs typeface="Times New Roman" panose="02020603050405020304" pitchFamily="18" charset="0"/>
                  </a:rPr>
                  <a:t>influences</a:t>
                </a:r>
                <a:endParaRPr kumimoji="0" lang="de-DE" sz="155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" name="Abgerundetes Rechteck 8266"/>
              <p:cNvSpPr>
                <a:spLocks noChangeArrowheads="1"/>
              </p:cNvSpPr>
              <p:nvPr/>
            </p:nvSpPr>
            <p:spPr bwMode="auto">
              <a:xfrm>
                <a:off x="34718" y="18165"/>
                <a:ext cx="15119" cy="7194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25400">
                <a:solidFill>
                  <a:srgbClr val="243F6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55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itchFamily="34" charset="0"/>
                    <a:cs typeface="Times New Roman" panose="02020603050405020304" pitchFamily="18" charset="0"/>
                  </a:rPr>
                  <a:t>Interpersonal and individual influences</a:t>
                </a:r>
                <a:endParaRPr kumimoji="0" lang="en-US" sz="155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18" name="Rechteck 17"/>
          <p:cNvSpPr/>
          <p:nvPr/>
        </p:nvSpPr>
        <p:spPr>
          <a:xfrm>
            <a:off x="1825057" y="2377211"/>
            <a:ext cx="162981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550" b="1" dirty="0" smtClean="0">
                <a:solidFill>
                  <a:srgbClr val="1F497D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Procurement Decision</a:t>
            </a:r>
            <a:endParaRPr lang="en-US" sz="155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INDUSTRIAL BUYING BEHAVIOUR</a:t>
            </a:r>
            <a:endParaRPr lang="en-US" dirty="0"/>
          </a:p>
        </p:txBody>
      </p:sp>
      <p:sp>
        <p:nvSpPr>
          <p:cNvPr id="1127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293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3" name="Gruppieren 8404"/>
          <p:cNvGrpSpPr>
            <a:grpSpLocks noChangeAspect="1"/>
          </p:cNvGrpSpPr>
          <p:nvPr/>
        </p:nvGrpSpPr>
        <p:grpSpPr bwMode="auto">
          <a:xfrm>
            <a:off x="232676" y="1390649"/>
            <a:ext cx="4784761" cy="2486025"/>
            <a:chOff x="517" y="0"/>
            <a:chExt cx="50273" cy="26121"/>
          </a:xfrm>
        </p:grpSpPr>
        <p:sp>
          <p:nvSpPr>
            <p:cNvPr id="8" name="Ellipse 373"/>
            <p:cNvSpPr>
              <a:spLocks noChangeArrowheads="1"/>
            </p:cNvSpPr>
            <p:nvPr/>
          </p:nvSpPr>
          <p:spPr bwMode="auto">
            <a:xfrm>
              <a:off x="19497" y="6739"/>
              <a:ext cx="12482" cy="12482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1F497D"/>
              </a:solidFill>
              <a:round/>
              <a:headEnd/>
              <a:tailEnd/>
            </a:ln>
            <a:effectLst>
              <a:outerShdw sx="102000" sy="102000" algn="ctr" rotWithShape="0">
                <a:srgbClr val="000000">
                  <a:alpha val="39999"/>
                </a:srgb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4" name="Gruppieren 8380"/>
            <p:cNvGrpSpPr>
              <a:grpSpLocks/>
            </p:cNvGrpSpPr>
            <p:nvPr/>
          </p:nvGrpSpPr>
          <p:grpSpPr bwMode="auto">
            <a:xfrm>
              <a:off x="517" y="0"/>
              <a:ext cx="50273" cy="26121"/>
              <a:chOff x="-434" y="-762"/>
              <a:chExt cx="50272" cy="26121"/>
            </a:xfrm>
          </p:grpSpPr>
          <p:sp>
            <p:nvSpPr>
              <p:cNvPr id="10" name="Pfeil nach rechts 8268"/>
              <p:cNvSpPr>
                <a:spLocks noChangeArrowheads="1"/>
              </p:cNvSpPr>
              <p:nvPr/>
            </p:nvSpPr>
            <p:spPr bwMode="auto">
              <a:xfrm rot="1978005">
                <a:off x="15118" y="6333"/>
                <a:ext cx="3930" cy="2045"/>
              </a:xfrm>
              <a:prstGeom prst="rightArrow">
                <a:avLst>
                  <a:gd name="adj1" fmla="val 50000"/>
                  <a:gd name="adj2" fmla="val 49992"/>
                </a:avLst>
              </a:prstGeom>
              <a:solidFill>
                <a:srgbClr val="4F81BD"/>
              </a:solidFill>
              <a:ln w="6350">
                <a:solidFill>
                  <a:srgbClr val="243F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" name="Pfeil nach rechts 8270"/>
              <p:cNvSpPr>
                <a:spLocks noChangeArrowheads="1"/>
              </p:cNvSpPr>
              <p:nvPr/>
            </p:nvSpPr>
            <p:spPr bwMode="auto">
              <a:xfrm rot="-1717536">
                <a:off x="15145" y="16043"/>
                <a:ext cx="3918" cy="2045"/>
              </a:xfrm>
              <a:prstGeom prst="rightArrow">
                <a:avLst>
                  <a:gd name="adj1" fmla="val 50000"/>
                  <a:gd name="adj2" fmla="val 49991"/>
                </a:avLst>
              </a:prstGeom>
              <a:solidFill>
                <a:srgbClr val="4F81BD"/>
              </a:solidFill>
              <a:ln w="6350">
                <a:solidFill>
                  <a:srgbClr val="243F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" name="Pfeil nach rechts 8271"/>
              <p:cNvSpPr>
                <a:spLocks noChangeArrowheads="1"/>
              </p:cNvSpPr>
              <p:nvPr/>
            </p:nvSpPr>
            <p:spPr bwMode="auto">
              <a:xfrm rot="-8309087">
                <a:off x="30677" y="15824"/>
                <a:ext cx="3918" cy="2045"/>
              </a:xfrm>
              <a:prstGeom prst="rightArrow">
                <a:avLst>
                  <a:gd name="adj1" fmla="val 50000"/>
                  <a:gd name="adj2" fmla="val 49991"/>
                </a:avLst>
              </a:prstGeom>
              <a:solidFill>
                <a:srgbClr val="4F81BD"/>
              </a:solidFill>
              <a:ln w="6350">
                <a:solidFill>
                  <a:srgbClr val="243F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" name="Pfeil nach rechts 8272"/>
              <p:cNvSpPr>
                <a:spLocks noChangeArrowheads="1"/>
              </p:cNvSpPr>
              <p:nvPr/>
            </p:nvSpPr>
            <p:spPr bwMode="auto">
              <a:xfrm rot="8897910">
                <a:off x="30549" y="6406"/>
                <a:ext cx="3918" cy="2045"/>
              </a:xfrm>
              <a:prstGeom prst="rightArrow">
                <a:avLst>
                  <a:gd name="adj1" fmla="val 50000"/>
                  <a:gd name="adj2" fmla="val 49991"/>
                </a:avLst>
              </a:prstGeom>
              <a:solidFill>
                <a:srgbClr val="4F81BD"/>
              </a:solidFill>
              <a:ln w="6350">
                <a:solidFill>
                  <a:srgbClr val="243F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" name="Abgerundetes Rechteck 8196"/>
              <p:cNvSpPr>
                <a:spLocks noChangeArrowheads="1"/>
              </p:cNvSpPr>
              <p:nvPr/>
            </p:nvSpPr>
            <p:spPr bwMode="auto">
              <a:xfrm>
                <a:off x="-434" y="-762"/>
                <a:ext cx="15118" cy="7194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25400">
                <a:solidFill>
                  <a:srgbClr val="243F6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sz="155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itchFamily="34" charset="0"/>
                    <a:cs typeface="Times New Roman" panose="02020603050405020304" pitchFamily="18" charset="0"/>
                  </a:rPr>
                  <a:t>Environmental </a:t>
                </a:r>
                <a:r>
                  <a:rPr kumimoji="0" lang="de-DE" sz="155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itchFamily="34" charset="0"/>
                    <a:cs typeface="Times New Roman" panose="02020603050405020304" pitchFamily="18" charset="0"/>
                  </a:rPr>
                  <a:t>influences</a:t>
                </a:r>
                <a:endParaRPr kumimoji="0" lang="de-DE" sz="155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" name="Abgerundetes Rechteck 8237"/>
              <p:cNvSpPr>
                <a:spLocks noChangeArrowheads="1"/>
              </p:cNvSpPr>
              <p:nvPr/>
            </p:nvSpPr>
            <p:spPr bwMode="auto">
              <a:xfrm>
                <a:off x="-434" y="18165"/>
                <a:ext cx="15118" cy="7194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25400">
                <a:solidFill>
                  <a:srgbClr val="243F6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sz="155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itchFamily="34" charset="0"/>
                    <a:cs typeface="Times New Roman" panose="02020603050405020304" pitchFamily="18" charset="0"/>
                  </a:rPr>
                  <a:t>Supplier</a:t>
                </a:r>
                <a:r>
                  <a:rPr kumimoji="0" lang="de-DE" sz="155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itchFamily="34" charset="0"/>
                    <a:cs typeface="Times New Roman" panose="02020603050405020304" pitchFamily="18" charset="0"/>
                  </a:rPr>
                  <a:t> </a:t>
                </a:r>
                <a:r>
                  <a:rPr kumimoji="0" lang="de-DE" sz="155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itchFamily="34" charset="0"/>
                    <a:cs typeface="Times New Roman" panose="02020603050405020304" pitchFamily="18" charset="0"/>
                  </a:rPr>
                  <a:t>characteristics</a:t>
                </a:r>
                <a:endParaRPr kumimoji="0" lang="de-DE" sz="155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" name="Abgerundetes Rechteck 8235"/>
              <p:cNvSpPr>
                <a:spLocks noChangeArrowheads="1"/>
              </p:cNvSpPr>
              <p:nvPr/>
            </p:nvSpPr>
            <p:spPr bwMode="auto">
              <a:xfrm>
                <a:off x="34718" y="-762"/>
                <a:ext cx="15119" cy="7194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25400">
                <a:solidFill>
                  <a:srgbClr val="243F6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sz="155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itchFamily="34" charset="0"/>
                    <a:cs typeface="Times New Roman" panose="02020603050405020304" pitchFamily="18" charset="0"/>
                  </a:rPr>
                  <a:t>Organizational</a:t>
                </a:r>
                <a:r>
                  <a:rPr kumimoji="0" lang="de-DE" sz="155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itchFamily="34" charset="0"/>
                    <a:cs typeface="Times New Roman" panose="02020603050405020304" pitchFamily="18" charset="0"/>
                  </a:rPr>
                  <a:t> </a:t>
                </a:r>
                <a:r>
                  <a:rPr kumimoji="0" lang="de-DE" sz="155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itchFamily="34" charset="0"/>
                    <a:cs typeface="Times New Roman" panose="02020603050405020304" pitchFamily="18" charset="0"/>
                  </a:rPr>
                  <a:t>influences</a:t>
                </a:r>
                <a:endParaRPr kumimoji="0" lang="de-DE" sz="155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" name="Abgerundetes Rechteck 8266"/>
              <p:cNvSpPr>
                <a:spLocks noChangeArrowheads="1"/>
              </p:cNvSpPr>
              <p:nvPr/>
            </p:nvSpPr>
            <p:spPr bwMode="auto">
              <a:xfrm>
                <a:off x="34718" y="18165"/>
                <a:ext cx="15119" cy="7194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25400">
                <a:solidFill>
                  <a:srgbClr val="243F6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55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itchFamily="34" charset="0"/>
                    <a:cs typeface="Times New Roman" panose="02020603050405020304" pitchFamily="18" charset="0"/>
                  </a:rPr>
                  <a:t>Interpersonal and individual influences</a:t>
                </a:r>
                <a:endParaRPr kumimoji="0" lang="en-US" sz="155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18" name="Rechteck 17"/>
          <p:cNvSpPr/>
          <p:nvPr/>
        </p:nvSpPr>
        <p:spPr>
          <a:xfrm>
            <a:off x="1825057" y="2377211"/>
            <a:ext cx="162981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550" b="1" dirty="0" smtClean="0">
                <a:solidFill>
                  <a:srgbClr val="1F497D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Procurement Decision</a:t>
            </a:r>
            <a:endParaRPr lang="en-US" sz="155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Flussdiagramm: Alternativer Prozess 18"/>
          <p:cNvSpPr/>
          <p:nvPr/>
        </p:nvSpPr>
        <p:spPr bwMode="auto">
          <a:xfrm>
            <a:off x="5237353" y="1666578"/>
            <a:ext cx="3672000" cy="4320000"/>
          </a:xfrm>
          <a:prstGeom prst="flowChartAlternateProcess">
            <a:avLst/>
          </a:prstGeom>
          <a:solidFill>
            <a:schemeClr val="bg1">
              <a:lumMod val="75000"/>
              <a:alpha val="6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182563" indent="-182563">
              <a:lnSpc>
                <a:spcPct val="150000"/>
              </a:lnSpc>
              <a:buFont typeface="Wingdings" pitchFamily="2" charset="2"/>
              <a:buChar char="§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ability to meet the customer’s purchase specifications</a:t>
            </a:r>
          </a:p>
          <a:p>
            <a:pPr marL="182563" indent="-182563">
              <a:lnSpc>
                <a:spcPct val="150000"/>
              </a:lnSpc>
              <a:buFont typeface="Wingdings" pitchFamily="2" charset="2"/>
              <a:buChar char="§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quality and price of products                      (as compared to alternative offers) </a:t>
            </a:r>
          </a:p>
          <a:p>
            <a:pPr marL="182563" indent="-182563">
              <a:lnSpc>
                <a:spcPct val="150000"/>
              </a:lnSpc>
              <a:buFont typeface="Wingdings" pitchFamily="2" charset="2"/>
              <a:buChar char="§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punctuality in supply</a:t>
            </a:r>
          </a:p>
          <a:p>
            <a:pPr marL="182563" indent="-182563">
              <a:lnSpc>
                <a:spcPct val="150000"/>
              </a:lnSpc>
              <a:buFont typeface="Wingdings" pitchFamily="2" charset="2"/>
              <a:buChar char="§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availability of after-sales services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INDUSTRIAL BUYING BEHAVIOUR</a:t>
            </a:r>
            <a:endParaRPr lang="en-US" dirty="0"/>
          </a:p>
        </p:txBody>
      </p:sp>
      <p:sp>
        <p:nvSpPr>
          <p:cNvPr id="1127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293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3" name="Gruppieren 8404"/>
          <p:cNvGrpSpPr>
            <a:grpSpLocks noChangeAspect="1"/>
          </p:cNvGrpSpPr>
          <p:nvPr/>
        </p:nvGrpSpPr>
        <p:grpSpPr bwMode="auto">
          <a:xfrm>
            <a:off x="4122428" y="1376135"/>
            <a:ext cx="4784761" cy="2486025"/>
            <a:chOff x="517" y="0"/>
            <a:chExt cx="50273" cy="26121"/>
          </a:xfrm>
        </p:grpSpPr>
        <p:sp>
          <p:nvSpPr>
            <p:cNvPr id="8" name="Ellipse 373"/>
            <p:cNvSpPr>
              <a:spLocks noChangeArrowheads="1"/>
            </p:cNvSpPr>
            <p:nvPr/>
          </p:nvSpPr>
          <p:spPr bwMode="auto">
            <a:xfrm>
              <a:off x="19497" y="6739"/>
              <a:ext cx="12482" cy="12482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1F497D"/>
              </a:solidFill>
              <a:round/>
              <a:headEnd/>
              <a:tailEnd/>
            </a:ln>
            <a:effectLst>
              <a:outerShdw sx="102000" sy="102000" algn="ctr" rotWithShape="0">
                <a:srgbClr val="000000">
                  <a:alpha val="39999"/>
                </a:srgb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4" name="Gruppieren 8380"/>
            <p:cNvGrpSpPr>
              <a:grpSpLocks/>
            </p:cNvGrpSpPr>
            <p:nvPr/>
          </p:nvGrpSpPr>
          <p:grpSpPr bwMode="auto">
            <a:xfrm>
              <a:off x="517" y="0"/>
              <a:ext cx="50273" cy="26121"/>
              <a:chOff x="-434" y="-762"/>
              <a:chExt cx="50272" cy="26121"/>
            </a:xfrm>
          </p:grpSpPr>
          <p:sp>
            <p:nvSpPr>
              <p:cNvPr id="10" name="Pfeil nach rechts 8268"/>
              <p:cNvSpPr>
                <a:spLocks noChangeArrowheads="1"/>
              </p:cNvSpPr>
              <p:nvPr/>
            </p:nvSpPr>
            <p:spPr bwMode="auto">
              <a:xfrm rot="1978005">
                <a:off x="15118" y="6333"/>
                <a:ext cx="3930" cy="2045"/>
              </a:xfrm>
              <a:prstGeom prst="rightArrow">
                <a:avLst>
                  <a:gd name="adj1" fmla="val 50000"/>
                  <a:gd name="adj2" fmla="val 49992"/>
                </a:avLst>
              </a:prstGeom>
              <a:solidFill>
                <a:srgbClr val="4F81BD"/>
              </a:solidFill>
              <a:ln w="6350">
                <a:solidFill>
                  <a:srgbClr val="243F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" name="Pfeil nach rechts 8270"/>
              <p:cNvSpPr>
                <a:spLocks noChangeArrowheads="1"/>
              </p:cNvSpPr>
              <p:nvPr/>
            </p:nvSpPr>
            <p:spPr bwMode="auto">
              <a:xfrm rot="-1717536">
                <a:off x="15145" y="16043"/>
                <a:ext cx="3918" cy="2045"/>
              </a:xfrm>
              <a:prstGeom prst="rightArrow">
                <a:avLst>
                  <a:gd name="adj1" fmla="val 50000"/>
                  <a:gd name="adj2" fmla="val 49991"/>
                </a:avLst>
              </a:prstGeom>
              <a:solidFill>
                <a:srgbClr val="4F81BD"/>
              </a:solidFill>
              <a:ln w="6350">
                <a:solidFill>
                  <a:srgbClr val="243F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" name="Pfeil nach rechts 8271"/>
              <p:cNvSpPr>
                <a:spLocks noChangeArrowheads="1"/>
              </p:cNvSpPr>
              <p:nvPr/>
            </p:nvSpPr>
            <p:spPr bwMode="auto">
              <a:xfrm rot="-8309087">
                <a:off x="30677" y="15824"/>
                <a:ext cx="3918" cy="2045"/>
              </a:xfrm>
              <a:prstGeom prst="rightArrow">
                <a:avLst>
                  <a:gd name="adj1" fmla="val 50000"/>
                  <a:gd name="adj2" fmla="val 49991"/>
                </a:avLst>
              </a:prstGeom>
              <a:solidFill>
                <a:srgbClr val="4F81BD"/>
              </a:solidFill>
              <a:ln w="6350">
                <a:solidFill>
                  <a:srgbClr val="243F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" name="Pfeil nach rechts 8272"/>
              <p:cNvSpPr>
                <a:spLocks noChangeArrowheads="1"/>
              </p:cNvSpPr>
              <p:nvPr/>
            </p:nvSpPr>
            <p:spPr bwMode="auto">
              <a:xfrm rot="8897910">
                <a:off x="30549" y="6406"/>
                <a:ext cx="3918" cy="2045"/>
              </a:xfrm>
              <a:prstGeom prst="rightArrow">
                <a:avLst>
                  <a:gd name="adj1" fmla="val 50000"/>
                  <a:gd name="adj2" fmla="val 49991"/>
                </a:avLst>
              </a:prstGeom>
              <a:solidFill>
                <a:srgbClr val="4F81BD"/>
              </a:solidFill>
              <a:ln w="6350">
                <a:solidFill>
                  <a:srgbClr val="243F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" name="Abgerundetes Rechteck 8196"/>
              <p:cNvSpPr>
                <a:spLocks noChangeArrowheads="1"/>
              </p:cNvSpPr>
              <p:nvPr/>
            </p:nvSpPr>
            <p:spPr bwMode="auto">
              <a:xfrm>
                <a:off x="-434" y="-762"/>
                <a:ext cx="15118" cy="7194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25400">
                <a:solidFill>
                  <a:srgbClr val="243F6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sz="155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itchFamily="34" charset="0"/>
                    <a:cs typeface="Times New Roman" panose="02020603050405020304" pitchFamily="18" charset="0"/>
                  </a:rPr>
                  <a:t>Environmental </a:t>
                </a:r>
                <a:r>
                  <a:rPr kumimoji="0" lang="de-DE" sz="155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itchFamily="34" charset="0"/>
                    <a:cs typeface="Times New Roman" panose="02020603050405020304" pitchFamily="18" charset="0"/>
                  </a:rPr>
                  <a:t>influences</a:t>
                </a:r>
                <a:endParaRPr kumimoji="0" lang="de-DE" sz="155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" name="Abgerundetes Rechteck 8237"/>
              <p:cNvSpPr>
                <a:spLocks noChangeArrowheads="1"/>
              </p:cNvSpPr>
              <p:nvPr/>
            </p:nvSpPr>
            <p:spPr bwMode="auto">
              <a:xfrm>
                <a:off x="-434" y="18165"/>
                <a:ext cx="15118" cy="7194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25400">
                <a:solidFill>
                  <a:srgbClr val="243F6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sz="155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itchFamily="34" charset="0"/>
                    <a:cs typeface="Times New Roman" panose="02020603050405020304" pitchFamily="18" charset="0"/>
                  </a:rPr>
                  <a:t>Supplier</a:t>
                </a:r>
                <a:r>
                  <a:rPr kumimoji="0" lang="de-DE" sz="155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itchFamily="34" charset="0"/>
                    <a:cs typeface="Times New Roman" panose="02020603050405020304" pitchFamily="18" charset="0"/>
                  </a:rPr>
                  <a:t> </a:t>
                </a:r>
                <a:r>
                  <a:rPr kumimoji="0" lang="de-DE" sz="155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itchFamily="34" charset="0"/>
                    <a:cs typeface="Times New Roman" panose="02020603050405020304" pitchFamily="18" charset="0"/>
                  </a:rPr>
                  <a:t>characteristics</a:t>
                </a:r>
                <a:endParaRPr kumimoji="0" lang="de-DE" sz="155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" name="Abgerundetes Rechteck 8235"/>
              <p:cNvSpPr>
                <a:spLocks noChangeArrowheads="1"/>
              </p:cNvSpPr>
              <p:nvPr/>
            </p:nvSpPr>
            <p:spPr bwMode="auto">
              <a:xfrm>
                <a:off x="34718" y="-762"/>
                <a:ext cx="15119" cy="7194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25400">
                <a:solidFill>
                  <a:srgbClr val="243F6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sz="155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itchFamily="34" charset="0"/>
                    <a:cs typeface="Times New Roman" panose="02020603050405020304" pitchFamily="18" charset="0"/>
                  </a:rPr>
                  <a:t>Organizational</a:t>
                </a:r>
                <a:r>
                  <a:rPr kumimoji="0" lang="de-DE" sz="155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itchFamily="34" charset="0"/>
                    <a:cs typeface="Times New Roman" panose="02020603050405020304" pitchFamily="18" charset="0"/>
                  </a:rPr>
                  <a:t> </a:t>
                </a:r>
                <a:r>
                  <a:rPr kumimoji="0" lang="de-DE" sz="155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itchFamily="34" charset="0"/>
                    <a:cs typeface="Times New Roman" panose="02020603050405020304" pitchFamily="18" charset="0"/>
                  </a:rPr>
                  <a:t>influences</a:t>
                </a:r>
                <a:endParaRPr kumimoji="0" lang="de-DE" sz="155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" name="Abgerundetes Rechteck 8266"/>
              <p:cNvSpPr>
                <a:spLocks noChangeArrowheads="1"/>
              </p:cNvSpPr>
              <p:nvPr/>
            </p:nvSpPr>
            <p:spPr bwMode="auto">
              <a:xfrm>
                <a:off x="34718" y="18165"/>
                <a:ext cx="15119" cy="7194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25400">
                <a:solidFill>
                  <a:srgbClr val="243F6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55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itchFamily="34" charset="0"/>
                    <a:cs typeface="Times New Roman" panose="02020603050405020304" pitchFamily="18" charset="0"/>
                  </a:rPr>
                  <a:t>Interpersonal and individual influences</a:t>
                </a:r>
                <a:endParaRPr kumimoji="0" lang="en-US" sz="155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18" name="Rechteck 17"/>
          <p:cNvSpPr/>
          <p:nvPr/>
        </p:nvSpPr>
        <p:spPr>
          <a:xfrm>
            <a:off x="5714809" y="2377211"/>
            <a:ext cx="162981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550" b="1" dirty="0" smtClean="0">
                <a:solidFill>
                  <a:srgbClr val="1F497D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Procurement Decision</a:t>
            </a:r>
            <a:endParaRPr lang="en-US" sz="155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Flussdiagramm: Alternativer Prozess 18"/>
          <p:cNvSpPr/>
          <p:nvPr/>
        </p:nvSpPr>
        <p:spPr bwMode="auto">
          <a:xfrm>
            <a:off x="251359" y="2078865"/>
            <a:ext cx="3672000" cy="3420000"/>
          </a:xfrm>
          <a:prstGeom prst="flowChartAlternateProcess">
            <a:avLst/>
          </a:prstGeom>
          <a:solidFill>
            <a:schemeClr val="bg1">
              <a:lumMod val="75000"/>
              <a:alpha val="6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182563" indent="-182563">
              <a:lnSpc>
                <a:spcPct val="150000"/>
              </a:lnSpc>
              <a:buFont typeface="Wingdings" pitchFamily="2" charset="2"/>
              <a:buChar char="§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company size</a:t>
            </a:r>
          </a:p>
          <a:p>
            <a:pPr marL="182563" indent="-182563">
              <a:lnSpc>
                <a:spcPct val="150000"/>
              </a:lnSpc>
              <a:buFont typeface="Wingdings" pitchFamily="2" charset="2"/>
              <a:buChar char="§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hierarchical structure</a:t>
            </a:r>
          </a:p>
          <a:p>
            <a:pPr marL="182563" indent="-182563">
              <a:lnSpc>
                <a:spcPct val="150000"/>
              </a:lnSpc>
              <a:buFont typeface="Wingdings" pitchFamily="2" charset="2"/>
              <a:buChar char="§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strategic orientation</a:t>
            </a:r>
          </a:p>
          <a:p>
            <a:pPr marL="182563" indent="-182563">
              <a:lnSpc>
                <a:spcPct val="150000"/>
              </a:lnSpc>
              <a:buFont typeface="Wingdings" pitchFamily="2" charset="2"/>
              <a:buChar char="§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business objectives </a:t>
            </a:r>
          </a:p>
          <a:p>
            <a:pPr marL="182563" indent="-182563">
              <a:lnSpc>
                <a:spcPct val="150000"/>
              </a:lnSpc>
              <a:buFont typeface="Wingdings" pitchFamily="2" charset="2"/>
              <a:buChar char="§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technology and procedures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38168680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78" name="think-cell Folie" r:id="rId5" imgW="360" imgH="360" progId="">
                  <p:embed/>
                </p:oleObj>
              </mc:Choice>
              <mc:Fallback>
                <p:oleObj name="think-cell Folie" r:id="rId5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feld 9"/>
          <p:cNvSpPr txBox="1"/>
          <p:nvPr/>
        </p:nvSpPr>
        <p:spPr>
          <a:xfrm>
            <a:off x="783771" y="2843925"/>
            <a:ext cx="357198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de-DE" sz="24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Chapter 2 </a:t>
            </a:r>
            <a:r>
              <a:rPr lang="de-DE" sz="24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Contents</a:t>
            </a:r>
            <a:endParaRPr lang="en-US" sz="2400" b="0" i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Diagramm 5"/>
          <p:cNvGraphicFramePr/>
          <p:nvPr>
            <p:extLst>
              <p:ext uri="{D42A27DB-BD31-4B8C-83A1-F6EECF244321}">
                <p14:modId xmlns:p14="http://schemas.microsoft.com/office/powerpoint/2010/main" val="1445674197"/>
              </p:ext>
            </p:extLst>
          </p:nvPr>
        </p:nvGraphicFramePr>
        <p:xfrm>
          <a:off x="1357289" y="1285461"/>
          <a:ext cx="7601653" cy="52153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9" name="Titel 7"/>
          <p:cNvSpPr txBox="1">
            <a:spLocks/>
          </p:cNvSpPr>
          <p:nvPr/>
        </p:nvSpPr>
        <p:spPr bwMode="auto">
          <a:xfrm>
            <a:off x="250825" y="315109"/>
            <a:ext cx="6697663" cy="703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CHARACTERISTICS OF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BUSINESS-TO-BUSINESS MARKETS</a:t>
            </a:r>
            <a:endParaRPr kumimoji="0" lang="de-AT" sz="200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ＭＳ Ｐゴシック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3676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INDUSTRIAL BUYING BEHAVIOUR</a:t>
            </a:r>
            <a:endParaRPr lang="en-US" dirty="0"/>
          </a:p>
        </p:txBody>
      </p:sp>
      <p:sp>
        <p:nvSpPr>
          <p:cNvPr id="1127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293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3" name="Gruppieren 8404"/>
          <p:cNvGrpSpPr>
            <a:grpSpLocks noChangeAspect="1"/>
          </p:cNvGrpSpPr>
          <p:nvPr/>
        </p:nvGrpSpPr>
        <p:grpSpPr bwMode="auto">
          <a:xfrm>
            <a:off x="4122428" y="1376135"/>
            <a:ext cx="4784761" cy="2486025"/>
            <a:chOff x="517" y="0"/>
            <a:chExt cx="50273" cy="26121"/>
          </a:xfrm>
        </p:grpSpPr>
        <p:sp>
          <p:nvSpPr>
            <p:cNvPr id="8" name="Ellipse 373"/>
            <p:cNvSpPr>
              <a:spLocks noChangeArrowheads="1"/>
            </p:cNvSpPr>
            <p:nvPr/>
          </p:nvSpPr>
          <p:spPr bwMode="auto">
            <a:xfrm>
              <a:off x="19497" y="6739"/>
              <a:ext cx="12482" cy="12482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1F497D"/>
              </a:solidFill>
              <a:round/>
              <a:headEnd/>
              <a:tailEnd/>
            </a:ln>
            <a:effectLst>
              <a:outerShdw sx="102000" sy="102000" algn="ctr" rotWithShape="0">
                <a:srgbClr val="000000">
                  <a:alpha val="39999"/>
                </a:srgb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4" name="Gruppieren 8380"/>
            <p:cNvGrpSpPr>
              <a:grpSpLocks/>
            </p:cNvGrpSpPr>
            <p:nvPr/>
          </p:nvGrpSpPr>
          <p:grpSpPr bwMode="auto">
            <a:xfrm>
              <a:off x="517" y="0"/>
              <a:ext cx="50273" cy="26121"/>
              <a:chOff x="-434" y="-762"/>
              <a:chExt cx="50272" cy="26121"/>
            </a:xfrm>
          </p:grpSpPr>
          <p:sp>
            <p:nvSpPr>
              <p:cNvPr id="10" name="Pfeil nach rechts 8268"/>
              <p:cNvSpPr>
                <a:spLocks noChangeArrowheads="1"/>
              </p:cNvSpPr>
              <p:nvPr/>
            </p:nvSpPr>
            <p:spPr bwMode="auto">
              <a:xfrm rot="1978005">
                <a:off x="15118" y="6333"/>
                <a:ext cx="3930" cy="2045"/>
              </a:xfrm>
              <a:prstGeom prst="rightArrow">
                <a:avLst>
                  <a:gd name="adj1" fmla="val 50000"/>
                  <a:gd name="adj2" fmla="val 49992"/>
                </a:avLst>
              </a:prstGeom>
              <a:solidFill>
                <a:srgbClr val="4F81BD"/>
              </a:solidFill>
              <a:ln w="6350">
                <a:solidFill>
                  <a:srgbClr val="243F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" name="Pfeil nach rechts 8270"/>
              <p:cNvSpPr>
                <a:spLocks noChangeArrowheads="1"/>
              </p:cNvSpPr>
              <p:nvPr/>
            </p:nvSpPr>
            <p:spPr bwMode="auto">
              <a:xfrm rot="-1717536">
                <a:off x="15145" y="16043"/>
                <a:ext cx="3918" cy="2045"/>
              </a:xfrm>
              <a:prstGeom prst="rightArrow">
                <a:avLst>
                  <a:gd name="adj1" fmla="val 50000"/>
                  <a:gd name="adj2" fmla="val 49991"/>
                </a:avLst>
              </a:prstGeom>
              <a:solidFill>
                <a:srgbClr val="4F81BD"/>
              </a:solidFill>
              <a:ln w="6350">
                <a:solidFill>
                  <a:srgbClr val="243F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" name="Pfeil nach rechts 8271"/>
              <p:cNvSpPr>
                <a:spLocks noChangeArrowheads="1"/>
              </p:cNvSpPr>
              <p:nvPr/>
            </p:nvSpPr>
            <p:spPr bwMode="auto">
              <a:xfrm rot="-8309087">
                <a:off x="30677" y="15824"/>
                <a:ext cx="3918" cy="2045"/>
              </a:xfrm>
              <a:prstGeom prst="rightArrow">
                <a:avLst>
                  <a:gd name="adj1" fmla="val 50000"/>
                  <a:gd name="adj2" fmla="val 49991"/>
                </a:avLst>
              </a:prstGeom>
              <a:solidFill>
                <a:srgbClr val="4F81BD"/>
              </a:solidFill>
              <a:ln w="6350">
                <a:solidFill>
                  <a:srgbClr val="243F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" name="Pfeil nach rechts 8272"/>
              <p:cNvSpPr>
                <a:spLocks noChangeArrowheads="1"/>
              </p:cNvSpPr>
              <p:nvPr/>
            </p:nvSpPr>
            <p:spPr bwMode="auto">
              <a:xfrm rot="8897910">
                <a:off x="30549" y="6406"/>
                <a:ext cx="3918" cy="2045"/>
              </a:xfrm>
              <a:prstGeom prst="rightArrow">
                <a:avLst>
                  <a:gd name="adj1" fmla="val 50000"/>
                  <a:gd name="adj2" fmla="val 49991"/>
                </a:avLst>
              </a:prstGeom>
              <a:solidFill>
                <a:srgbClr val="4F81BD"/>
              </a:solidFill>
              <a:ln w="6350">
                <a:solidFill>
                  <a:srgbClr val="243F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" name="Abgerundetes Rechteck 8196"/>
              <p:cNvSpPr>
                <a:spLocks noChangeArrowheads="1"/>
              </p:cNvSpPr>
              <p:nvPr/>
            </p:nvSpPr>
            <p:spPr bwMode="auto">
              <a:xfrm>
                <a:off x="-434" y="-762"/>
                <a:ext cx="15118" cy="7194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25400">
                <a:solidFill>
                  <a:srgbClr val="243F6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sz="155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itchFamily="34" charset="0"/>
                    <a:cs typeface="Times New Roman" panose="02020603050405020304" pitchFamily="18" charset="0"/>
                  </a:rPr>
                  <a:t>Environmental </a:t>
                </a:r>
                <a:r>
                  <a:rPr kumimoji="0" lang="de-DE" sz="155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itchFamily="34" charset="0"/>
                    <a:cs typeface="Times New Roman" panose="02020603050405020304" pitchFamily="18" charset="0"/>
                  </a:rPr>
                  <a:t>influences</a:t>
                </a:r>
                <a:endParaRPr kumimoji="0" lang="de-DE" sz="155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" name="Abgerundetes Rechteck 8237"/>
              <p:cNvSpPr>
                <a:spLocks noChangeArrowheads="1"/>
              </p:cNvSpPr>
              <p:nvPr/>
            </p:nvSpPr>
            <p:spPr bwMode="auto">
              <a:xfrm>
                <a:off x="-434" y="18165"/>
                <a:ext cx="15118" cy="7194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25400">
                <a:solidFill>
                  <a:srgbClr val="243F6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sz="155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itchFamily="34" charset="0"/>
                    <a:cs typeface="Times New Roman" panose="02020603050405020304" pitchFamily="18" charset="0"/>
                  </a:rPr>
                  <a:t>Supplier</a:t>
                </a:r>
                <a:r>
                  <a:rPr kumimoji="0" lang="de-DE" sz="155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itchFamily="34" charset="0"/>
                    <a:cs typeface="Times New Roman" panose="02020603050405020304" pitchFamily="18" charset="0"/>
                  </a:rPr>
                  <a:t> </a:t>
                </a:r>
                <a:r>
                  <a:rPr kumimoji="0" lang="de-DE" sz="155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itchFamily="34" charset="0"/>
                    <a:cs typeface="Times New Roman" panose="02020603050405020304" pitchFamily="18" charset="0"/>
                  </a:rPr>
                  <a:t>characteristics</a:t>
                </a:r>
                <a:endParaRPr kumimoji="0" lang="de-DE" sz="155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" name="Abgerundetes Rechteck 8235"/>
              <p:cNvSpPr>
                <a:spLocks noChangeArrowheads="1"/>
              </p:cNvSpPr>
              <p:nvPr/>
            </p:nvSpPr>
            <p:spPr bwMode="auto">
              <a:xfrm>
                <a:off x="34718" y="-762"/>
                <a:ext cx="15119" cy="7194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25400">
                <a:solidFill>
                  <a:srgbClr val="243F6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sz="155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itchFamily="34" charset="0"/>
                    <a:cs typeface="Times New Roman" panose="02020603050405020304" pitchFamily="18" charset="0"/>
                  </a:rPr>
                  <a:t>Organizational</a:t>
                </a:r>
                <a:r>
                  <a:rPr kumimoji="0" lang="de-DE" sz="155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itchFamily="34" charset="0"/>
                    <a:cs typeface="Times New Roman" panose="02020603050405020304" pitchFamily="18" charset="0"/>
                  </a:rPr>
                  <a:t> </a:t>
                </a:r>
                <a:r>
                  <a:rPr kumimoji="0" lang="de-DE" sz="155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itchFamily="34" charset="0"/>
                    <a:cs typeface="Times New Roman" panose="02020603050405020304" pitchFamily="18" charset="0"/>
                  </a:rPr>
                  <a:t>influences</a:t>
                </a:r>
                <a:endParaRPr kumimoji="0" lang="de-DE" sz="155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" name="Abgerundetes Rechteck 8266"/>
              <p:cNvSpPr>
                <a:spLocks noChangeArrowheads="1"/>
              </p:cNvSpPr>
              <p:nvPr/>
            </p:nvSpPr>
            <p:spPr bwMode="auto">
              <a:xfrm>
                <a:off x="34718" y="18165"/>
                <a:ext cx="15119" cy="7194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25400">
                <a:solidFill>
                  <a:srgbClr val="243F6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55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itchFamily="34" charset="0"/>
                    <a:cs typeface="Times New Roman" panose="02020603050405020304" pitchFamily="18" charset="0"/>
                  </a:rPr>
                  <a:t>Interpersonal and individual influences</a:t>
                </a:r>
                <a:endParaRPr kumimoji="0" lang="en-US" sz="155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18" name="Rechteck 17"/>
          <p:cNvSpPr/>
          <p:nvPr/>
        </p:nvSpPr>
        <p:spPr>
          <a:xfrm>
            <a:off x="5714809" y="2377211"/>
            <a:ext cx="162981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550" b="1" dirty="0" smtClean="0">
                <a:solidFill>
                  <a:srgbClr val="1F497D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Procurement Decision</a:t>
            </a:r>
            <a:endParaRPr lang="en-US" sz="155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Flussdiagramm: Alternativer Prozess 19"/>
          <p:cNvSpPr/>
          <p:nvPr/>
        </p:nvSpPr>
        <p:spPr bwMode="auto">
          <a:xfrm>
            <a:off x="251359" y="2078865"/>
            <a:ext cx="3672000" cy="3420000"/>
          </a:xfrm>
          <a:prstGeom prst="flowChartAlternateProcess">
            <a:avLst/>
          </a:prstGeom>
          <a:solidFill>
            <a:schemeClr val="bg1">
              <a:lumMod val="75000"/>
              <a:alpha val="6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182563" indent="-182563">
              <a:lnSpc>
                <a:spcPct val="150000"/>
              </a:lnSpc>
              <a:buFont typeface="Wingdings" pitchFamily="2" charset="2"/>
              <a:buChar char="§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type of purchase task </a:t>
            </a:r>
          </a:p>
          <a:p>
            <a:pPr marL="182563" indent="-182563">
              <a:lnSpc>
                <a:spcPct val="150000"/>
              </a:lnSpc>
              <a:buFont typeface="Wingdings" pitchFamily="2" charset="2"/>
              <a:buChar char="§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product type and complexity</a:t>
            </a:r>
          </a:p>
          <a:p>
            <a:pPr marL="182563" indent="-182563">
              <a:lnSpc>
                <a:spcPct val="150000"/>
              </a:lnSpc>
              <a:buFont typeface="Wingdings" pitchFamily="2" charset="2"/>
              <a:buChar char="§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perceived risk</a:t>
            </a:r>
          </a:p>
          <a:p>
            <a:pPr marL="182563" indent="-182563">
              <a:lnSpc>
                <a:spcPct val="150000"/>
              </a:lnSpc>
              <a:buFont typeface="Wingdings" pitchFamily="2" charset="2"/>
              <a:buChar char="§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prior experience </a:t>
            </a:r>
          </a:p>
          <a:p>
            <a:pPr marL="182563" indent="-182563">
              <a:lnSpc>
                <a:spcPct val="150000"/>
              </a:lnSpc>
              <a:buFont typeface="Wingdings" pitchFamily="2" charset="2"/>
              <a:buChar char="§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time pressures</a:t>
            </a:r>
          </a:p>
          <a:p>
            <a:pPr marL="182563" indent="-182563">
              <a:lnSpc>
                <a:spcPct val="150000"/>
              </a:lnSpc>
              <a:buFont typeface="Wingdings" pitchFamily="2" charset="2"/>
              <a:buChar char="§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availability of decision-guiding</a:t>
            </a:r>
          </a:p>
          <a:p>
            <a:pPr marL="174625" indent="-174625">
              <a:lnSpc>
                <a:spcPct val="150000"/>
              </a:lnSpc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information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STRUCTURAL CHARACTERISTICS OF BUSINESS-TO-BUSINESS MARKETS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800"/>
              </a:spcAft>
              <a:buNone/>
            </a:pPr>
            <a:r>
              <a:rPr lang="en-US" b="1" dirty="0" smtClean="0"/>
              <a:t>The business-to-business value chain</a:t>
            </a:r>
          </a:p>
          <a:p>
            <a:pPr>
              <a:lnSpc>
                <a:spcPct val="150000"/>
              </a:lnSpc>
              <a:spcAft>
                <a:spcPts val="1800"/>
              </a:spcAft>
              <a:buFont typeface="Wingdings" pitchFamily="2" charset="2"/>
              <a:buChar char="§"/>
            </a:pPr>
            <a:r>
              <a:rPr lang="en-US" dirty="0" smtClean="0"/>
              <a:t>actors </a:t>
            </a:r>
            <a:r>
              <a:rPr lang="en-US" b="1" dirty="0" smtClean="0"/>
              <a:t>interlock</a:t>
            </a:r>
            <a:r>
              <a:rPr lang="en-US" dirty="0" smtClean="0"/>
              <a:t> their </a:t>
            </a:r>
            <a:r>
              <a:rPr lang="en-US" b="1" dirty="0" smtClean="0"/>
              <a:t>business activities </a:t>
            </a:r>
            <a:r>
              <a:rPr lang="en-US" dirty="0" smtClean="0"/>
              <a:t>along stages of the value chain</a:t>
            </a:r>
          </a:p>
          <a:p>
            <a:pPr>
              <a:lnSpc>
                <a:spcPct val="150000"/>
              </a:lnSpc>
              <a:spcAft>
                <a:spcPts val="1800"/>
              </a:spcAft>
            </a:pPr>
            <a:r>
              <a:rPr lang="en-US" dirty="0"/>
              <a:t>b</a:t>
            </a:r>
            <a:r>
              <a:rPr lang="en-US" dirty="0" smtClean="0"/>
              <a:t>usiness seller becomes engaged in value adding operations of its industrial buyer</a:t>
            </a:r>
          </a:p>
          <a:p>
            <a:pPr>
              <a:lnSpc>
                <a:spcPct val="150000"/>
              </a:lnSpc>
              <a:spcAft>
                <a:spcPts val="1800"/>
              </a:spcAft>
              <a:buFont typeface="Wingdings" pitchFamily="2" charset="2"/>
              <a:buChar char="§"/>
            </a:pPr>
            <a:r>
              <a:rPr lang="en-US" dirty="0" smtClean="0"/>
              <a:t>series of business-to-business transactions usually </a:t>
            </a:r>
            <a:r>
              <a:rPr lang="en-US" b="1" dirty="0" smtClean="0"/>
              <a:t>not visible </a:t>
            </a:r>
            <a:r>
              <a:rPr lang="en-US" dirty="0" smtClean="0"/>
              <a:t>to end consumer</a:t>
            </a:r>
          </a:p>
          <a:p>
            <a:pPr>
              <a:lnSpc>
                <a:spcPct val="150000"/>
              </a:lnSpc>
              <a:spcAft>
                <a:spcPts val="1800"/>
              </a:spcAft>
            </a:pPr>
            <a:r>
              <a:rPr lang="en-US" dirty="0" smtClean="0"/>
              <a:t>industrial purchases differentiated from B2C buying situations based on </a:t>
            </a:r>
            <a:br>
              <a:rPr lang="en-US" dirty="0" smtClean="0"/>
            </a:br>
            <a:r>
              <a:rPr lang="en-US" b="1" dirty="0" smtClean="0"/>
              <a:t>(1) nature of intended use   </a:t>
            </a:r>
            <a:r>
              <a:rPr lang="en-US" dirty="0" smtClean="0"/>
              <a:t>and   </a:t>
            </a:r>
            <a:r>
              <a:rPr lang="en-US" b="1" dirty="0" smtClean="0"/>
              <a:t>(2) type of customer 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STRUCTURAL CHARACTERISTICS OF BUSINESS-TO-BUSINESS MARKETS</a:t>
            </a:r>
            <a:endParaRPr lang="en-US" dirty="0"/>
          </a:p>
        </p:txBody>
      </p:sp>
      <p:sp>
        <p:nvSpPr>
          <p:cNvPr id="69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Derived demand / joint demand</a:t>
            </a:r>
            <a:endParaRPr lang="en-US" dirty="0"/>
          </a:p>
        </p:txBody>
      </p:sp>
      <p:grpSp>
        <p:nvGrpSpPr>
          <p:cNvPr id="7199" name="Group 31"/>
          <p:cNvGrpSpPr>
            <a:grpSpLocks noChangeAspect="1"/>
          </p:cNvGrpSpPr>
          <p:nvPr/>
        </p:nvGrpSpPr>
        <p:grpSpPr bwMode="auto">
          <a:xfrm>
            <a:off x="504927" y="1853878"/>
            <a:ext cx="8134147" cy="4616703"/>
            <a:chOff x="1560" y="6636"/>
            <a:chExt cx="9068" cy="5286"/>
          </a:xfrm>
        </p:grpSpPr>
        <p:grpSp>
          <p:nvGrpSpPr>
            <p:cNvPr id="7200" name="Group 32"/>
            <p:cNvGrpSpPr>
              <a:grpSpLocks/>
            </p:cNvGrpSpPr>
            <p:nvPr/>
          </p:nvGrpSpPr>
          <p:grpSpPr bwMode="auto">
            <a:xfrm>
              <a:off x="1560" y="6636"/>
              <a:ext cx="9068" cy="4814"/>
              <a:chOff x="1560" y="6636"/>
              <a:chExt cx="9068" cy="4814"/>
            </a:xfrm>
          </p:grpSpPr>
          <p:sp>
            <p:nvSpPr>
              <p:cNvPr id="7201" name="Textfeld 8353"/>
              <p:cNvSpPr txBox="1">
                <a:spLocks/>
              </p:cNvSpPr>
              <p:nvPr/>
            </p:nvSpPr>
            <p:spPr bwMode="auto">
              <a:xfrm>
                <a:off x="2060" y="7620"/>
                <a:ext cx="1721" cy="631"/>
              </a:xfrm>
              <a:prstGeom prst="rect">
                <a:avLst/>
              </a:prstGeom>
              <a:noFill/>
              <a:ln w="6350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sz="1400" b="0" i="1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Supplying metal </a:t>
                </a:r>
                <a:br>
                  <a:rPr kumimoji="0" lang="de-DE" sz="1400" b="0" i="1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</a:br>
                <a:r>
                  <a:rPr kumimoji="0" lang="de-DE" sz="1400" b="0" i="1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saw blades</a:t>
                </a:r>
                <a:endParaRPr kumimoji="0" lang="de-DE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7202" name="Gerade Verbindung mit Pfeil 56"/>
              <p:cNvCxnSpPr>
                <a:cxnSpLocks noChangeShapeType="1"/>
              </p:cNvCxnSpPr>
              <p:nvPr/>
            </p:nvCxnSpPr>
            <p:spPr bwMode="auto">
              <a:xfrm>
                <a:off x="4401" y="7039"/>
                <a:ext cx="283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</p:cxnSp>
          <p:sp>
            <p:nvSpPr>
              <p:cNvPr id="7203" name="Rechteck 8348"/>
              <p:cNvSpPr>
                <a:spLocks/>
              </p:cNvSpPr>
              <p:nvPr/>
            </p:nvSpPr>
            <p:spPr bwMode="auto">
              <a:xfrm>
                <a:off x="1605" y="6636"/>
                <a:ext cx="1247" cy="850"/>
              </a:xfrm>
              <a:prstGeom prst="rect">
                <a:avLst/>
              </a:prstGeom>
              <a:solidFill>
                <a:srgbClr val="FFFFFF"/>
              </a:solidFill>
              <a:ln w="6350">
                <a:solidFill>
                  <a:srgbClr val="243F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sz="1400" b="0" i="0" u="none" strike="noStrike" cap="none" normalizeH="0" baseline="0" smtClean="0">
                    <a:ln>
                      <a:noFill/>
                    </a:ln>
                    <a:solidFill>
                      <a:srgbClr val="4F81BD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Iron mine</a:t>
                </a:r>
                <a:endParaRPr kumimoji="0" lang="de-DE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204" name="Rechteck 8349"/>
              <p:cNvSpPr>
                <a:spLocks/>
              </p:cNvSpPr>
              <p:nvPr/>
            </p:nvSpPr>
            <p:spPr bwMode="auto">
              <a:xfrm>
                <a:off x="4715" y="6636"/>
                <a:ext cx="1304" cy="850"/>
              </a:xfrm>
              <a:prstGeom prst="rect">
                <a:avLst/>
              </a:prstGeom>
              <a:solidFill>
                <a:srgbClr val="FFFFFF"/>
              </a:solidFill>
              <a:ln w="6350">
                <a:solidFill>
                  <a:srgbClr val="243F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sz="1400" b="0" i="0" u="none" strike="noStrike" cap="none" normalizeH="0" baseline="0" dirty="0" err="1" smtClean="0">
                    <a:ln>
                      <a:noFill/>
                    </a:ln>
                    <a:solidFill>
                      <a:srgbClr val="4F81BD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Manufacturer</a:t>
                </a:r>
                <a:r>
                  <a:rPr kumimoji="0" lang="de-DE" sz="1400" b="0" i="0" u="none" strike="noStrike" cap="none" normalizeH="0" baseline="0" dirty="0" smtClean="0">
                    <a:ln>
                      <a:noFill/>
                    </a:ln>
                    <a:solidFill>
                      <a:srgbClr val="4F81BD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kumimoji="0" lang="de-DE" sz="1400" b="0" i="0" u="none" strike="noStrike" cap="none" normalizeH="0" baseline="0" dirty="0" err="1" smtClean="0">
                    <a:ln>
                      <a:noFill/>
                    </a:ln>
                    <a:solidFill>
                      <a:srgbClr val="4F81BD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of</a:t>
                </a:r>
                <a:r>
                  <a:rPr kumimoji="0" lang="de-DE" sz="1400" b="0" i="0" u="none" strike="noStrike" cap="none" normalizeH="0" baseline="0" dirty="0" smtClean="0">
                    <a:ln>
                      <a:noFill/>
                    </a:ln>
                    <a:solidFill>
                      <a:srgbClr val="4F81BD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kumimoji="0" lang="de-DE" sz="1400" b="0" i="0" u="none" strike="noStrike" cap="none" normalizeH="0" baseline="0" dirty="0" err="1" smtClean="0">
                    <a:ln>
                      <a:noFill/>
                    </a:ln>
                    <a:solidFill>
                      <a:srgbClr val="4F81BD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screws</a:t>
                </a:r>
                <a:endParaRPr kumimoji="0" lang="de-DE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205" name="Rechteck 8350"/>
              <p:cNvSpPr>
                <a:spLocks/>
              </p:cNvSpPr>
              <p:nvPr/>
            </p:nvSpPr>
            <p:spPr bwMode="auto">
              <a:xfrm>
                <a:off x="3155" y="10246"/>
                <a:ext cx="1247" cy="907"/>
              </a:xfrm>
              <a:prstGeom prst="rect">
                <a:avLst/>
              </a:prstGeom>
              <a:solidFill>
                <a:srgbClr val="FFFFFF"/>
              </a:solidFill>
              <a:ln w="6350">
                <a:solidFill>
                  <a:srgbClr val="243F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sz="1400" b="0" i="0" u="none" strike="noStrike" cap="none" normalizeH="0" baseline="0" smtClean="0">
                    <a:ln>
                      <a:noFill/>
                    </a:ln>
                    <a:solidFill>
                      <a:srgbClr val="4F81BD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Furniture oil / paint</a:t>
                </a:r>
                <a:endParaRPr kumimoji="0" lang="de-DE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206" name="Rechteck 8351"/>
              <p:cNvSpPr>
                <a:spLocks/>
              </p:cNvSpPr>
              <p:nvPr/>
            </p:nvSpPr>
            <p:spPr bwMode="auto">
              <a:xfrm>
                <a:off x="1605" y="10246"/>
                <a:ext cx="1247" cy="907"/>
              </a:xfrm>
              <a:prstGeom prst="rect">
                <a:avLst/>
              </a:prstGeom>
              <a:solidFill>
                <a:srgbClr val="FFFFFF"/>
              </a:solidFill>
              <a:ln w="6350">
                <a:solidFill>
                  <a:srgbClr val="243F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sz="1400" b="0" i="0" u="none" strike="noStrike" cap="none" normalizeH="0" baseline="0" smtClean="0">
                    <a:ln>
                      <a:noFill/>
                    </a:ln>
                    <a:solidFill>
                      <a:srgbClr val="4F81BD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Chemical company </a:t>
                </a:r>
                <a:endParaRPr kumimoji="0" lang="de-DE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207" name="Rechteck 8267"/>
              <p:cNvSpPr>
                <a:spLocks/>
              </p:cNvSpPr>
              <p:nvPr/>
            </p:nvSpPr>
            <p:spPr bwMode="auto">
              <a:xfrm>
                <a:off x="3155" y="6636"/>
                <a:ext cx="1247" cy="850"/>
              </a:xfrm>
              <a:prstGeom prst="rect">
                <a:avLst/>
              </a:prstGeom>
              <a:solidFill>
                <a:srgbClr val="FFFFFF"/>
              </a:solidFill>
              <a:ln w="6350">
                <a:solidFill>
                  <a:srgbClr val="243F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sz="1400" b="0" i="0" u="none" strike="noStrike" cap="none" normalizeH="0" baseline="0" smtClean="0">
                    <a:ln>
                      <a:noFill/>
                    </a:ln>
                    <a:solidFill>
                      <a:srgbClr val="4F81BD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Steel operating company</a:t>
                </a:r>
                <a:endParaRPr kumimoji="0" lang="de-DE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7208" name="Gerade Verbindung mit Pfeil 8273"/>
              <p:cNvCxnSpPr>
                <a:cxnSpLocks noChangeShapeType="1"/>
              </p:cNvCxnSpPr>
              <p:nvPr/>
            </p:nvCxnSpPr>
            <p:spPr bwMode="auto">
              <a:xfrm>
                <a:off x="2855" y="7027"/>
                <a:ext cx="283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</p:cxnSp>
          <p:cxnSp>
            <p:nvCxnSpPr>
              <p:cNvPr id="7209" name="Gerade Verbindung mit Pfeil 8352"/>
              <p:cNvCxnSpPr>
                <a:cxnSpLocks noChangeShapeType="1"/>
              </p:cNvCxnSpPr>
              <p:nvPr/>
            </p:nvCxnSpPr>
            <p:spPr bwMode="auto">
              <a:xfrm>
                <a:off x="3785" y="7496"/>
                <a:ext cx="0" cy="964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</p:cxnSp>
          <p:cxnSp>
            <p:nvCxnSpPr>
              <p:cNvPr id="7210" name="Gerade Verbindung mit Pfeil 8354"/>
              <p:cNvCxnSpPr>
                <a:cxnSpLocks noChangeShapeType="1"/>
              </p:cNvCxnSpPr>
              <p:nvPr/>
            </p:nvCxnSpPr>
            <p:spPr bwMode="auto">
              <a:xfrm>
                <a:off x="6031" y="7027"/>
                <a:ext cx="3288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</p:cxnSp>
          <p:sp>
            <p:nvSpPr>
              <p:cNvPr id="7211" name="Rechteck 8355"/>
              <p:cNvSpPr>
                <a:spLocks/>
              </p:cNvSpPr>
              <p:nvPr/>
            </p:nvSpPr>
            <p:spPr bwMode="auto">
              <a:xfrm>
                <a:off x="9325" y="6636"/>
                <a:ext cx="1303" cy="850"/>
              </a:xfrm>
              <a:prstGeom prst="rect">
                <a:avLst/>
              </a:prstGeom>
              <a:solidFill>
                <a:srgbClr val="FFFFFF"/>
              </a:solidFill>
              <a:ln w="6350">
                <a:solidFill>
                  <a:srgbClr val="243F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sz="1400" b="0" i="0" u="none" strike="noStrike" cap="none" normalizeH="0" baseline="0" smtClean="0">
                    <a:ln>
                      <a:noFill/>
                    </a:ln>
                    <a:solidFill>
                      <a:srgbClr val="4F81BD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Construction market</a:t>
                </a:r>
                <a:endParaRPr kumimoji="0" lang="de-DE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7212" name="Gerade Verbindung mit Pfeil 8358"/>
              <p:cNvCxnSpPr>
                <a:cxnSpLocks noChangeShapeType="1"/>
              </p:cNvCxnSpPr>
              <p:nvPr/>
            </p:nvCxnSpPr>
            <p:spPr bwMode="auto">
              <a:xfrm flipV="1">
                <a:off x="4422" y="10715"/>
                <a:ext cx="4025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7213" name="Gerade Verbindung mit Pfeil 8359"/>
              <p:cNvCxnSpPr>
                <a:cxnSpLocks noChangeShapeType="1"/>
              </p:cNvCxnSpPr>
              <p:nvPr/>
            </p:nvCxnSpPr>
            <p:spPr bwMode="auto">
              <a:xfrm flipV="1">
                <a:off x="5345" y="9526"/>
                <a:ext cx="0" cy="1191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</p:cxnSp>
          <p:cxnSp>
            <p:nvCxnSpPr>
              <p:cNvPr id="7214" name="Gerade Verbindung mit Pfeil 57"/>
              <p:cNvCxnSpPr>
                <a:cxnSpLocks noChangeShapeType="1"/>
              </p:cNvCxnSpPr>
              <p:nvPr/>
            </p:nvCxnSpPr>
            <p:spPr bwMode="auto">
              <a:xfrm>
                <a:off x="5355" y="7486"/>
                <a:ext cx="0" cy="964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</p:cxnSp>
          <p:cxnSp>
            <p:nvCxnSpPr>
              <p:cNvPr id="7215" name="Gerade Verbindung mit Pfeil 58"/>
              <p:cNvCxnSpPr>
                <a:cxnSpLocks noChangeShapeType="1"/>
              </p:cNvCxnSpPr>
              <p:nvPr/>
            </p:nvCxnSpPr>
            <p:spPr bwMode="auto">
              <a:xfrm>
                <a:off x="10005" y="7506"/>
                <a:ext cx="0" cy="964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</p:cxnSp>
          <p:cxnSp>
            <p:nvCxnSpPr>
              <p:cNvPr id="7216" name="Gerade Verbindung mit Pfeil 59"/>
              <p:cNvCxnSpPr>
                <a:cxnSpLocks noChangeShapeType="1"/>
              </p:cNvCxnSpPr>
              <p:nvPr/>
            </p:nvCxnSpPr>
            <p:spPr bwMode="auto">
              <a:xfrm>
                <a:off x="2855" y="10706"/>
                <a:ext cx="283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</p:cxnSp>
          <p:cxnSp>
            <p:nvCxnSpPr>
              <p:cNvPr id="7217" name="Gerade Verbindung mit Pfeil 47"/>
              <p:cNvCxnSpPr>
                <a:cxnSpLocks noChangeShapeType="1"/>
              </p:cNvCxnSpPr>
              <p:nvPr/>
            </p:nvCxnSpPr>
            <p:spPr bwMode="auto">
              <a:xfrm>
                <a:off x="1560" y="11450"/>
                <a:ext cx="9015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</p:cxnSp>
          <p:cxnSp>
            <p:nvCxnSpPr>
              <p:cNvPr id="7218" name="Gerade Verbindung mit Pfeil 48"/>
              <p:cNvCxnSpPr>
                <a:cxnSpLocks noChangeShapeType="1"/>
              </p:cNvCxnSpPr>
              <p:nvPr/>
            </p:nvCxnSpPr>
            <p:spPr bwMode="auto">
              <a:xfrm flipH="1">
                <a:off x="3995" y="7485"/>
                <a:ext cx="1356" cy="963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</p:cxnSp>
          <p:cxnSp>
            <p:nvCxnSpPr>
              <p:cNvPr id="7219" name="Gerade Verbindung mit Pfeil 49"/>
              <p:cNvCxnSpPr>
                <a:cxnSpLocks noChangeShapeType="1"/>
              </p:cNvCxnSpPr>
              <p:nvPr/>
            </p:nvCxnSpPr>
            <p:spPr bwMode="auto">
              <a:xfrm flipV="1">
                <a:off x="6893" y="9524"/>
                <a:ext cx="0" cy="1191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</p:cxnSp>
          <p:cxnSp>
            <p:nvCxnSpPr>
              <p:cNvPr id="7220" name="Gerade Verbindung mit Pfeil 50"/>
              <p:cNvCxnSpPr>
                <a:cxnSpLocks noChangeShapeType="1"/>
              </p:cNvCxnSpPr>
              <p:nvPr/>
            </p:nvCxnSpPr>
            <p:spPr bwMode="auto">
              <a:xfrm flipV="1">
                <a:off x="8443" y="9530"/>
                <a:ext cx="0" cy="1191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</p:cxnSp>
          <p:grpSp>
            <p:nvGrpSpPr>
              <p:cNvPr id="7221" name="Group 177"/>
              <p:cNvGrpSpPr>
                <a:grpSpLocks/>
              </p:cNvGrpSpPr>
              <p:nvPr/>
            </p:nvGrpSpPr>
            <p:grpSpPr bwMode="auto">
              <a:xfrm>
                <a:off x="1605" y="8490"/>
                <a:ext cx="9023" cy="1020"/>
                <a:chOff x="1437" y="14082"/>
                <a:chExt cx="9023" cy="1020"/>
              </a:xfrm>
            </p:grpSpPr>
            <p:sp>
              <p:nvSpPr>
                <p:cNvPr id="7" name="Rechteck 61"/>
                <p:cNvSpPr>
                  <a:spLocks noChangeArrowheads="1"/>
                </p:cNvSpPr>
                <p:nvPr/>
              </p:nvSpPr>
              <p:spPr bwMode="auto">
                <a:xfrm>
                  <a:off x="1437" y="14082"/>
                  <a:ext cx="1465" cy="1020"/>
                </a:xfrm>
                <a:prstGeom prst="homePlate">
                  <a:avLst>
                    <a:gd name="adj" fmla="val 33358"/>
                  </a:avLst>
                </a:prstGeom>
                <a:solidFill>
                  <a:srgbClr val="DBE5F1"/>
                </a:solidFill>
                <a:ln w="25400">
                  <a:solidFill>
                    <a:srgbClr val="243F6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de-DE" sz="1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Forest operating company</a:t>
                  </a:r>
                </a:p>
              </p:txBody>
            </p:sp>
            <p:sp>
              <p:nvSpPr>
                <p:cNvPr id="8" name="Rechteck 62"/>
                <p:cNvSpPr>
                  <a:spLocks noChangeArrowheads="1"/>
                </p:cNvSpPr>
                <p:nvPr/>
              </p:nvSpPr>
              <p:spPr bwMode="auto">
                <a:xfrm>
                  <a:off x="2604" y="14082"/>
                  <a:ext cx="1832" cy="1020"/>
                </a:xfrm>
                <a:prstGeom prst="chevron">
                  <a:avLst>
                    <a:gd name="adj" fmla="val 41691"/>
                  </a:avLst>
                </a:prstGeom>
                <a:solidFill>
                  <a:srgbClr val="DBE5F1"/>
                </a:solidFill>
                <a:ln w="25400">
                  <a:solidFill>
                    <a:srgbClr val="243F6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pPr marL="3175" marR="0" lvl="1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de-DE" sz="1400" b="0" i="0" u="none" strike="noStrike" cap="none" normalizeH="0" baseline="0" dirty="0" err="1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Timber</a:t>
                  </a:r>
                  <a:r>
                    <a:rPr kumimoji="0" lang="de-DE" sz="14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 </a:t>
                  </a:r>
                  <a:r>
                    <a:rPr kumimoji="0" lang="de-DE" sz="1400" b="0" i="0" u="none" strike="noStrike" cap="none" normalizeH="0" baseline="0" dirty="0" err="1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mill</a:t>
                  </a:r>
                  <a:endParaRPr kumimoji="0" lang="de-DE" sz="1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5" name="Rechteck 63"/>
                <p:cNvSpPr>
                  <a:spLocks noChangeArrowheads="1"/>
                </p:cNvSpPr>
                <p:nvPr/>
              </p:nvSpPr>
              <p:spPr bwMode="auto">
                <a:xfrm>
                  <a:off x="4110" y="14082"/>
                  <a:ext cx="1832" cy="1020"/>
                </a:xfrm>
                <a:prstGeom prst="chevron">
                  <a:avLst>
                    <a:gd name="adj" fmla="val 41691"/>
                  </a:avLst>
                </a:prstGeom>
                <a:solidFill>
                  <a:srgbClr val="DBE5F1"/>
                </a:solidFill>
                <a:ln w="25400">
                  <a:solidFill>
                    <a:srgbClr val="243F6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pPr marL="3175" marR="0" lvl="1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de-DE" sz="1400" b="0" i="0" u="none" strike="noStrike" cap="none" normalizeH="0" baseline="0" dirty="0" err="1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Furniture</a:t>
                  </a:r>
                  <a:r>
                    <a:rPr kumimoji="0" lang="de-DE" sz="14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 </a:t>
                  </a:r>
                  <a:r>
                    <a:rPr kumimoji="0" lang="de-DE" sz="1400" b="0" i="0" u="none" strike="noStrike" cap="none" normalizeH="0" baseline="0" dirty="0" err="1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manu-facturer</a:t>
                  </a:r>
                  <a:endParaRPr kumimoji="0" lang="de-DE" sz="1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6" name="Rechteck 293"/>
                <p:cNvSpPr>
                  <a:spLocks noChangeArrowheads="1"/>
                </p:cNvSpPr>
                <p:nvPr/>
              </p:nvSpPr>
              <p:spPr bwMode="auto">
                <a:xfrm>
                  <a:off x="5616" y="14082"/>
                  <a:ext cx="1832" cy="1020"/>
                </a:xfrm>
                <a:prstGeom prst="chevron">
                  <a:avLst>
                    <a:gd name="adj" fmla="val 41691"/>
                  </a:avLst>
                </a:prstGeom>
                <a:solidFill>
                  <a:srgbClr val="DBE5F1"/>
                </a:solidFill>
                <a:ln w="25400">
                  <a:solidFill>
                    <a:srgbClr val="243F6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pPr marL="3175" marR="0" lvl="1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de-DE" sz="1400" b="0" i="0" u="none" strike="noStrike" cap="none" normalizeH="0" baseline="0" dirty="0" err="1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Whole-saler</a:t>
                  </a:r>
                  <a:r>
                    <a:rPr kumimoji="0" lang="de-DE" sz="14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 </a:t>
                  </a:r>
                </a:p>
              </p:txBody>
            </p:sp>
            <p:sp>
              <p:nvSpPr>
                <p:cNvPr id="17" name="Rechteck 8397"/>
                <p:cNvSpPr>
                  <a:spLocks noChangeArrowheads="1"/>
                </p:cNvSpPr>
                <p:nvPr/>
              </p:nvSpPr>
              <p:spPr bwMode="auto">
                <a:xfrm>
                  <a:off x="7122" y="14082"/>
                  <a:ext cx="1832" cy="1020"/>
                </a:xfrm>
                <a:prstGeom prst="chevron">
                  <a:avLst>
                    <a:gd name="adj" fmla="val 41691"/>
                  </a:avLst>
                </a:prstGeom>
                <a:solidFill>
                  <a:srgbClr val="DBE5F1"/>
                </a:solidFill>
                <a:ln w="25400">
                  <a:solidFill>
                    <a:srgbClr val="243F6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pPr marL="3175" marR="0" lvl="1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de-DE" sz="1400" b="0" i="0" u="none" strike="noStrike" cap="none" normalizeH="0" baseline="0" dirty="0" err="1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Retailer</a:t>
                  </a:r>
                  <a:r>
                    <a:rPr kumimoji="0" lang="de-DE" sz="14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 </a:t>
                  </a:r>
                </a:p>
              </p:txBody>
            </p:sp>
            <p:sp>
              <p:nvSpPr>
                <p:cNvPr id="18" name="Rechteck 8398"/>
                <p:cNvSpPr>
                  <a:spLocks noChangeArrowheads="1"/>
                </p:cNvSpPr>
                <p:nvPr/>
              </p:nvSpPr>
              <p:spPr bwMode="auto">
                <a:xfrm>
                  <a:off x="8628" y="14082"/>
                  <a:ext cx="1832" cy="1020"/>
                </a:xfrm>
                <a:prstGeom prst="chevron">
                  <a:avLst>
                    <a:gd name="adj" fmla="val 41691"/>
                  </a:avLst>
                </a:prstGeom>
                <a:solidFill>
                  <a:srgbClr val="DBE5F1"/>
                </a:solidFill>
                <a:ln w="25400">
                  <a:solidFill>
                    <a:srgbClr val="243F6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pPr marL="3175" marR="0" lvl="1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de-DE" sz="14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End </a:t>
                  </a:r>
                  <a:r>
                    <a:rPr kumimoji="0" lang="de-DE" sz="1400" b="0" i="0" u="none" strike="noStrike" cap="none" normalizeH="0" baseline="0" dirty="0" err="1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consumer</a:t>
                  </a:r>
                  <a:r>
                    <a:rPr kumimoji="0" lang="de-DE" sz="14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 </a:t>
                  </a:r>
                </a:p>
              </p:txBody>
            </p:sp>
          </p:grpSp>
        </p:grpSp>
        <p:sp>
          <p:nvSpPr>
            <p:cNvPr id="7228" name="Rechteck 8364"/>
            <p:cNvSpPr>
              <a:spLocks/>
            </p:cNvSpPr>
            <p:nvPr/>
          </p:nvSpPr>
          <p:spPr bwMode="auto">
            <a:xfrm>
              <a:off x="5330" y="11015"/>
              <a:ext cx="1247" cy="907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243F6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400" b="0" i="0" u="none" strike="noStrike" cap="none" normalizeH="0" baseline="0" smtClean="0">
                  <a:ln>
                    <a:noFill/>
                  </a:ln>
                  <a:solidFill>
                    <a:srgbClr val="4F81BD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Logistics company </a:t>
              </a:r>
              <a:endParaRPr kumimoji="0" lang="de-DE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STRUCTURAL CHARACTERISTICS OF BUSINESS-TO-BUSINESS MARKETS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800"/>
              </a:spcAft>
              <a:buNone/>
            </a:pPr>
            <a:r>
              <a:rPr lang="en-US" b="1" dirty="0" smtClean="0"/>
              <a:t>Business market concentration</a:t>
            </a:r>
          </a:p>
          <a:p>
            <a:pPr>
              <a:lnSpc>
                <a:spcPct val="114000"/>
              </a:lnSpc>
              <a:spcAft>
                <a:spcPts val="2400"/>
              </a:spcAft>
              <a:buFont typeface="Wingdings" pitchFamily="2" charset="2"/>
              <a:buChar char="§"/>
            </a:pPr>
            <a:r>
              <a:rPr lang="en-US" b="1" dirty="0" smtClean="0"/>
              <a:t>few</a:t>
            </a:r>
            <a:r>
              <a:rPr lang="en-US" dirty="0" smtClean="0"/>
              <a:t> but larger buyers (accumulate great portion of purchasing power)</a:t>
            </a:r>
          </a:p>
          <a:p>
            <a:pPr>
              <a:lnSpc>
                <a:spcPct val="114000"/>
              </a:lnSpc>
              <a:spcAft>
                <a:spcPts val="2400"/>
              </a:spcAft>
              <a:buFont typeface="Wingdings" pitchFamily="2" charset="2"/>
              <a:buChar char="§"/>
            </a:pPr>
            <a:r>
              <a:rPr lang="en-US" dirty="0" smtClean="0"/>
              <a:t>customer retention crucial for business-to-business supplier</a:t>
            </a:r>
          </a:p>
          <a:p>
            <a:pPr>
              <a:lnSpc>
                <a:spcPct val="114000"/>
              </a:lnSpc>
              <a:spcAft>
                <a:spcPts val="2400"/>
              </a:spcAft>
              <a:buFont typeface="Wingdings" pitchFamily="2" charset="2"/>
              <a:buChar char="§"/>
            </a:pPr>
            <a:r>
              <a:rPr lang="en-US" b="1" dirty="0" smtClean="0"/>
              <a:t>concentration ratio </a:t>
            </a:r>
            <a:r>
              <a:rPr lang="en-US" dirty="0" smtClean="0"/>
              <a:t>= added value of market shares of the few largest firms in an industry</a:t>
            </a:r>
          </a:p>
          <a:p>
            <a:pPr>
              <a:lnSpc>
                <a:spcPct val="114000"/>
              </a:lnSpc>
              <a:spcAft>
                <a:spcPts val="2400"/>
              </a:spcAft>
              <a:buFont typeface="Wingdings" pitchFamily="2" charset="2"/>
              <a:buChar char="§"/>
            </a:pPr>
            <a:r>
              <a:rPr lang="en-US" dirty="0"/>
              <a:t>h</a:t>
            </a:r>
            <a:r>
              <a:rPr lang="en-US" dirty="0" smtClean="0"/>
              <a:t>igh concentration ratio signals </a:t>
            </a:r>
            <a:r>
              <a:rPr lang="en-US" b="1" dirty="0" smtClean="0"/>
              <a:t>dependency of suppliers </a:t>
            </a:r>
            <a:r>
              <a:rPr lang="en-US" dirty="0" smtClean="0"/>
              <a:t>on few large buyers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IMPLICATIONS FOR MANAGEMENT AND MARKETING PRACTICE</a:t>
            </a:r>
            <a:endParaRPr lang="en-US" dirty="0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4115122"/>
              </p:ext>
            </p:extLst>
          </p:nvPr>
        </p:nvGraphicFramePr>
        <p:xfrm>
          <a:off x="340360" y="1524000"/>
          <a:ext cx="8463280" cy="4100993"/>
        </p:xfrm>
        <a:graphic>
          <a:graphicData uri="http://schemas.openxmlformats.org/drawingml/2006/table">
            <a:tbl>
              <a:tblPr/>
              <a:tblGrid>
                <a:gridCol w="1351280"/>
                <a:gridCol w="3556000"/>
                <a:gridCol w="3556000"/>
              </a:tblGrid>
              <a:tr h="3375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2713" marR="22713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Calibri"/>
                          <a:cs typeface="Times New Roman"/>
                        </a:rPr>
                        <a:t>B</a:t>
                      </a:r>
                      <a:r>
                        <a:rPr lang="en-US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usiness-to-business </a:t>
                      </a:r>
                      <a:endParaRPr lang="de-DE" sz="1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2713" marR="2271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Calibri"/>
                          <a:cs typeface="Times New Roman"/>
                        </a:rPr>
                        <a:t>B</a:t>
                      </a:r>
                      <a:r>
                        <a:rPr lang="en-US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usiness-to-consumer </a:t>
                      </a:r>
                      <a:endParaRPr lang="de-DE" sz="1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2713" marR="22713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E5F1"/>
                    </a:solidFill>
                  </a:tcPr>
                </a:tc>
              </a:tr>
              <a:tr h="73545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 i="1" dirty="0">
                          <a:latin typeface="Times New Roman"/>
                          <a:ea typeface="Calibri"/>
                          <a:cs typeface="Times New Roman"/>
                        </a:rPr>
                        <a:t>Product </a:t>
                      </a:r>
                      <a:r>
                        <a:rPr lang="en-US" sz="1600" i="1" dirty="0" smtClean="0">
                          <a:latin typeface="Times New Roman"/>
                          <a:ea typeface="Calibri"/>
                          <a:cs typeface="Times New Roman"/>
                        </a:rPr>
                        <a:t>               and </a:t>
                      </a:r>
                      <a:r>
                        <a:rPr lang="en-US" sz="1600" i="1" dirty="0">
                          <a:latin typeface="Times New Roman"/>
                          <a:ea typeface="Calibri"/>
                          <a:cs typeface="Times New Roman"/>
                        </a:rPr>
                        <a:t>market characteristics</a:t>
                      </a:r>
                      <a:endParaRPr lang="de-DE" sz="1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2713" marR="2271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6">
                  <a:txBody>
                    <a:bodyPr/>
                    <a:lstStyle/>
                    <a:p>
                      <a:pPr marL="342900" lvl="0" indent="-257175" algn="l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SzPts val="1000"/>
                        <a:buFont typeface="Wingdings"/>
                        <a:buChar char=""/>
                      </a:pPr>
                      <a:r>
                        <a:rPr lang="en-US" sz="1600" dirty="0" smtClean="0">
                          <a:latin typeface="Times New Roman"/>
                          <a:ea typeface="Calibri"/>
                          <a:cs typeface="Times New Roman"/>
                        </a:rPr>
                        <a:t>fewer </a:t>
                      </a: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but resource-richer </a:t>
                      </a:r>
                      <a:r>
                        <a:rPr lang="en-US" sz="1600" dirty="0" smtClean="0">
                          <a:latin typeface="Times New Roman"/>
                          <a:ea typeface="Calibri"/>
                          <a:cs typeface="Times New Roman"/>
                        </a:rPr>
                        <a:t>buyers</a:t>
                      </a:r>
                      <a:endParaRPr lang="de-DE" sz="16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342900" lvl="0" indent="-257175" algn="l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  <a:buSzPts val="1000"/>
                        <a:buFont typeface="Wingdings"/>
                        <a:buChar char=""/>
                      </a:pPr>
                      <a:r>
                        <a:rPr lang="en-US" sz="1600" dirty="0" smtClean="0">
                          <a:latin typeface="Times New Roman"/>
                          <a:ea typeface="Calibri"/>
                          <a:cs typeface="Times New Roman"/>
                        </a:rPr>
                        <a:t>often larger quantities of a specific product</a:t>
                      </a:r>
                    </a:p>
                    <a:p>
                      <a:pPr marL="342900" lvl="0" indent="-257175" algn="l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SzPts val="1000"/>
                        <a:buFont typeface="Wingdings"/>
                        <a:buChar char=""/>
                      </a:pPr>
                      <a:endParaRPr lang="en-US" sz="16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342900" lvl="0" indent="-257175" algn="l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  <a:buSzPts val="1000"/>
                        <a:buFont typeface="Wingdings"/>
                        <a:buChar char=""/>
                      </a:pPr>
                      <a:r>
                        <a:rPr lang="en-US" sz="1600" dirty="0" smtClean="0">
                          <a:latin typeface="Times New Roman"/>
                          <a:ea typeface="Calibri"/>
                          <a:cs typeface="Times New Roman"/>
                        </a:rPr>
                        <a:t>products as input variables to fulfill business functions</a:t>
                      </a:r>
                      <a:endParaRPr lang="de-DE" sz="16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342900" lvl="0" indent="-257175" algn="l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  <a:buSzPts val="1000"/>
                        <a:buFont typeface="Wingdings"/>
                        <a:buChar char=""/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derived demand</a:t>
                      </a:r>
                      <a:endParaRPr lang="de-DE" sz="16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342900" lvl="0" indent="-257175" algn="l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  <a:buSzPts val="1000"/>
                        <a:buFont typeface="Wingdings"/>
                        <a:buChar char=""/>
                      </a:pPr>
                      <a:r>
                        <a:rPr lang="en-US" sz="1600" dirty="0" smtClean="0">
                          <a:latin typeface="Times New Roman"/>
                          <a:ea typeface="Calibri"/>
                          <a:cs typeface="Times New Roman"/>
                        </a:rPr>
                        <a:t>market </a:t>
                      </a: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value of </a:t>
                      </a:r>
                      <a:r>
                        <a:rPr lang="en-US" sz="1600" dirty="0" smtClean="0">
                          <a:latin typeface="Times New Roman"/>
                          <a:ea typeface="Calibri"/>
                          <a:cs typeface="Times New Roman"/>
                        </a:rPr>
                        <a:t>industrial </a:t>
                      </a: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product </a:t>
                      </a:r>
                      <a:r>
                        <a:rPr lang="en-US" sz="1600" dirty="0" smtClean="0">
                          <a:latin typeface="Times New Roman"/>
                          <a:ea typeface="Calibri"/>
                          <a:cs typeface="Times New Roman"/>
                        </a:rPr>
                        <a:t>exceeds </a:t>
                      </a: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that of consumer </a:t>
                      </a:r>
                      <a:r>
                        <a:rPr lang="en-US" sz="1600" dirty="0" smtClean="0">
                          <a:latin typeface="Times New Roman"/>
                          <a:ea typeface="Calibri"/>
                          <a:cs typeface="Times New Roman"/>
                        </a:rPr>
                        <a:t>goods</a:t>
                      </a:r>
                      <a:endParaRPr lang="de-DE" sz="16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342900" lvl="0" indent="-257175" algn="l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  <a:buSzPts val="1000"/>
                        <a:buFont typeface="Wingdings"/>
                        <a:buChar char=""/>
                      </a:pPr>
                      <a:r>
                        <a:rPr lang="en-US" sz="1600" dirty="0" smtClean="0">
                          <a:latin typeface="Times New Roman"/>
                          <a:ea typeface="Calibri"/>
                          <a:cs typeface="Times New Roman"/>
                        </a:rPr>
                        <a:t>rather </a:t>
                      </a: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complex </a:t>
                      </a:r>
                      <a:r>
                        <a:rPr lang="en-US" sz="1600" dirty="0" smtClean="0">
                          <a:latin typeface="Times New Roman"/>
                          <a:ea typeface="Calibri"/>
                          <a:cs typeface="Times New Roman"/>
                        </a:rPr>
                        <a:t>and customer-tailored products</a:t>
                      </a:r>
                      <a:endParaRPr lang="de-DE" sz="1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2713" marR="2271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6">
                  <a:txBody>
                    <a:bodyPr/>
                    <a:lstStyle/>
                    <a:p>
                      <a:pPr marL="342900" lvl="0" indent="-257175" algn="l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SzPts val="1000"/>
                        <a:buFont typeface="Wingdings"/>
                        <a:buChar char=""/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typically </a:t>
                      </a:r>
                      <a:r>
                        <a:rPr lang="en-US" sz="1600" dirty="0" smtClean="0">
                          <a:latin typeface="Times New Roman"/>
                          <a:ea typeface="Calibri"/>
                          <a:cs typeface="Times New Roman"/>
                        </a:rPr>
                        <a:t>larger </a:t>
                      </a: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group of  buyers</a:t>
                      </a:r>
                      <a:endParaRPr lang="de-DE" sz="16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342900" lvl="0" indent="-257175" algn="l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  <a:buSzPts val="1000"/>
                        <a:buFont typeface="Wingdings"/>
                        <a:buChar char=""/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purchasing power of </a:t>
                      </a:r>
                      <a:r>
                        <a:rPr lang="en-US" sz="1600" dirty="0" smtClean="0">
                          <a:latin typeface="Times New Roman"/>
                          <a:ea typeface="Calibri"/>
                          <a:cs typeface="Times New Roman"/>
                        </a:rPr>
                        <a:t>individual </a:t>
                      </a: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consumer usually smaller than </a:t>
                      </a:r>
                      <a:r>
                        <a:rPr lang="en-US" sz="1600" dirty="0" smtClean="0">
                          <a:latin typeface="Times New Roman"/>
                          <a:ea typeface="Calibri"/>
                          <a:cs typeface="Times New Roman"/>
                        </a:rPr>
                        <a:t>organizational </a:t>
                      </a: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buyer</a:t>
                      </a:r>
                      <a:endParaRPr lang="de-DE" sz="16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342900" lvl="0" indent="-257175" algn="l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  <a:buSzPts val="1000"/>
                        <a:buFont typeface="Wingdings"/>
                        <a:buChar char=""/>
                      </a:pPr>
                      <a:r>
                        <a:rPr lang="en-US" sz="1600" dirty="0" smtClean="0">
                          <a:latin typeface="Times New Roman"/>
                          <a:ea typeface="Calibri"/>
                          <a:cs typeface="Times New Roman"/>
                        </a:rPr>
                        <a:t>products </a:t>
                      </a: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to satisfy personal needs; </a:t>
                      </a:r>
                      <a:r>
                        <a:rPr lang="en-US" sz="1600" dirty="0" smtClean="0">
                          <a:latin typeface="Times New Roman"/>
                          <a:ea typeface="Calibri"/>
                          <a:cs typeface="Times New Roman"/>
                        </a:rPr>
                        <a:t>no </a:t>
                      </a: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intention for resale</a:t>
                      </a:r>
                      <a:endParaRPr lang="de-DE" sz="16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342900" lvl="0" indent="-257175" algn="l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  <a:buSzPts val="1000"/>
                        <a:buFont typeface="Wingdings"/>
                        <a:buChar char=""/>
                      </a:pPr>
                      <a:r>
                        <a:rPr lang="en-US" sz="1600" dirty="0" smtClean="0">
                          <a:latin typeface="Times New Roman"/>
                          <a:ea typeface="Calibri"/>
                          <a:cs typeface="Times New Roman"/>
                        </a:rPr>
                        <a:t>rather direct </a:t>
                      </a: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demand</a:t>
                      </a:r>
                      <a:endParaRPr lang="de-DE" sz="16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342900" lvl="0" indent="-257175" algn="l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  <a:buSzPts val="1000"/>
                        <a:buFont typeface="Wingdings"/>
                        <a:buChar char=""/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market value and </a:t>
                      </a:r>
                      <a:r>
                        <a:rPr lang="en-US" sz="1600" dirty="0" smtClean="0">
                          <a:latin typeface="Times New Roman"/>
                          <a:ea typeface="Calibri"/>
                          <a:cs typeface="Times New Roman"/>
                        </a:rPr>
                        <a:t>quantities </a:t>
                      </a: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of consumer goods </a:t>
                      </a:r>
                      <a:r>
                        <a:rPr lang="en-US" sz="1600" dirty="0" smtClean="0">
                          <a:latin typeface="Times New Roman"/>
                          <a:ea typeface="Calibri"/>
                          <a:cs typeface="Times New Roman"/>
                        </a:rPr>
                        <a:t>smaller</a:t>
                      </a:r>
                      <a:endParaRPr lang="de-DE" sz="16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342900" lvl="0" indent="-257175" algn="l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  <a:buSzPts val="1000"/>
                        <a:buFont typeface="Wingdings"/>
                        <a:buChar char=""/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usually rather </a:t>
                      </a:r>
                      <a:r>
                        <a:rPr lang="en-US" sz="1600" dirty="0" smtClean="0">
                          <a:latin typeface="Times New Roman"/>
                          <a:ea typeface="Calibri"/>
                          <a:cs typeface="Times New Roman"/>
                        </a:rPr>
                        <a:t>standardized,</a:t>
                      </a:r>
                      <a:r>
                        <a:rPr lang="en-US" sz="16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less customized </a:t>
                      </a:r>
                      <a:r>
                        <a:rPr lang="en-US" sz="1600" dirty="0" smtClean="0">
                          <a:latin typeface="Times New Roman"/>
                          <a:ea typeface="Calibri"/>
                          <a:cs typeface="Times New Roman"/>
                        </a:rPr>
                        <a:t>products</a:t>
                      </a:r>
                      <a:endParaRPr lang="de-DE" sz="1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2713" marR="22713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50461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de-DE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2713" marR="2271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1000"/>
                        </a:spcAft>
                        <a:buSzPts val="1000"/>
                        <a:buFont typeface="Wingdings"/>
                        <a:buChar char=""/>
                      </a:pPr>
                      <a:endParaRPr lang="de-DE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2713" marR="22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SzPts val="1000"/>
                        <a:buFont typeface="Wingdings"/>
                        <a:buChar char=""/>
                      </a:pPr>
                      <a:endParaRPr lang="de-DE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2713" marR="22713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4417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de-DE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2713" marR="2271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1000"/>
                        </a:spcAft>
                        <a:buSzPts val="1000"/>
                        <a:buFont typeface="Wingdings"/>
                        <a:buChar char=""/>
                      </a:pPr>
                      <a:endParaRPr lang="de-DE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2713" marR="22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SzPts val="1000"/>
                        <a:buFont typeface="Wingdings"/>
                        <a:buChar char=""/>
                      </a:pPr>
                      <a:endParaRPr lang="de-DE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2713" marR="22713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64879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DE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2713" marR="2271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1000"/>
                        </a:spcAft>
                        <a:buSzPts val="1000"/>
                        <a:buFont typeface="Wingdings"/>
                        <a:buChar char=""/>
                      </a:pPr>
                      <a:endParaRPr lang="de-DE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2713" marR="22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SzPts val="1000"/>
                        <a:buFont typeface="Wingdings"/>
                        <a:buChar char=""/>
                      </a:pPr>
                      <a:endParaRPr lang="de-DE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2713" marR="22713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43252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DE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2713" marR="2271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1000"/>
                        </a:spcAft>
                        <a:buSzPts val="1000"/>
                        <a:buFont typeface="Wingdings"/>
                        <a:buChar char=""/>
                      </a:pPr>
                      <a:endParaRPr lang="de-DE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2713" marR="22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SzPts val="1000"/>
                        <a:buFont typeface="Wingdings"/>
                        <a:buChar char=""/>
                      </a:pPr>
                      <a:endParaRPr lang="de-DE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2713" marR="22713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09091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DE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2713" marR="2271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1000"/>
                        </a:spcAft>
                        <a:buSzPts val="1000"/>
                        <a:buFont typeface="Wingdings"/>
                        <a:buChar char=""/>
                      </a:pPr>
                      <a:endParaRPr lang="de-DE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2713" marR="22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SzPts val="1000"/>
                        <a:buFont typeface="Wingdings"/>
                        <a:buChar char=""/>
                      </a:pPr>
                      <a:endParaRPr lang="de-DE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2713" marR="22713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4" name="Rechteck 2"/>
          <p:cNvSpPr/>
          <p:nvPr/>
        </p:nvSpPr>
        <p:spPr>
          <a:xfrm>
            <a:off x="2998922" y="6075422"/>
            <a:ext cx="58945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Source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Adapted from Yoder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 </a:t>
            </a:r>
            <a:r>
              <a:rPr lang="en-US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(´1961: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117–19); Corey 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(1991: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xi); Brennan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 </a:t>
            </a:r>
            <a:r>
              <a:rPr lang="en-US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(2011: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11–16); 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Armstrong and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Kotler ( 2013 : 176–7); </a:t>
            </a:r>
            <a:r>
              <a:rPr lang="en-US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Brassington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Pettitt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(2013: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98).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IMPLICATIONS FOR MANAGEMENT AND MARKETING PRACTICE</a:t>
            </a:r>
            <a:endParaRPr lang="en-US" dirty="0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4115122"/>
              </p:ext>
            </p:extLst>
          </p:nvPr>
        </p:nvGraphicFramePr>
        <p:xfrm>
          <a:off x="340360" y="1566555"/>
          <a:ext cx="8463280" cy="2395845"/>
        </p:xfrm>
        <a:graphic>
          <a:graphicData uri="http://schemas.openxmlformats.org/drawingml/2006/table">
            <a:tbl>
              <a:tblPr/>
              <a:tblGrid>
                <a:gridCol w="1351280"/>
                <a:gridCol w="3556000"/>
                <a:gridCol w="3556000"/>
              </a:tblGrid>
              <a:tr h="324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2713" marR="22713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Calibri"/>
                          <a:cs typeface="Times New Roman"/>
                        </a:rPr>
                        <a:t>B</a:t>
                      </a:r>
                      <a:r>
                        <a:rPr lang="en-US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usiness-to-business </a:t>
                      </a:r>
                      <a:endParaRPr lang="de-DE" sz="1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2713" marR="2271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Calibri"/>
                          <a:cs typeface="Times New Roman"/>
                        </a:rPr>
                        <a:t>B</a:t>
                      </a:r>
                      <a:r>
                        <a:rPr lang="en-US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usiness-to-consumer </a:t>
                      </a:r>
                      <a:endParaRPr lang="de-DE" sz="1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2713" marR="22713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E5F1"/>
                    </a:solidFill>
                  </a:tcPr>
                </a:tc>
              </a:tr>
              <a:tr h="207184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 i="1" dirty="0">
                          <a:latin typeface="Times New Roman"/>
                          <a:ea typeface="Calibri"/>
                          <a:cs typeface="Times New Roman"/>
                        </a:rPr>
                        <a:t>Customer buying behavior</a:t>
                      </a:r>
                      <a:endParaRPr lang="de-DE" sz="1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2713" marR="2271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257175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Pts val="1000"/>
                        <a:buFont typeface="Wingdings"/>
                        <a:buChar char=""/>
                        <a:tabLst/>
                        <a:defRPr/>
                      </a:pPr>
                      <a:r>
                        <a:rPr lang="en-US" sz="1600" dirty="0" smtClean="0">
                          <a:latin typeface="Times New Roman"/>
                          <a:ea typeface="Calibri"/>
                          <a:cs typeface="Times New Roman"/>
                        </a:rPr>
                        <a:t>formalized buying process (guidelines and procedures) involving different functional experts</a:t>
                      </a:r>
                      <a:endParaRPr lang="de-DE" sz="16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342900" marR="0" lvl="0" indent="-257175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Pts val="1000"/>
                        <a:buFont typeface="Wingdings"/>
                        <a:buChar char=""/>
                        <a:tabLst/>
                        <a:defRPr/>
                      </a:pPr>
                      <a:r>
                        <a:rPr lang="en-US" sz="1600" dirty="0" smtClean="0">
                          <a:latin typeface="Times New Roman"/>
                          <a:ea typeface="Calibri"/>
                          <a:cs typeface="Times New Roman"/>
                        </a:rPr>
                        <a:t>purchase professionals </a:t>
                      </a:r>
                    </a:p>
                    <a:p>
                      <a:pPr marL="342900" marR="0" lvl="0" indent="-257175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Pts val="1000"/>
                        <a:buFont typeface="Wingdings"/>
                        <a:buChar char=""/>
                        <a:tabLst/>
                        <a:defRPr/>
                      </a:pPr>
                      <a:r>
                        <a:rPr lang="en-US" sz="1600" dirty="0" smtClean="0">
                          <a:latin typeface="Times New Roman"/>
                          <a:ea typeface="Calibri"/>
                          <a:cs typeface="Times New Roman"/>
                        </a:rPr>
                        <a:t>tendency to centralize main buying responsibilities</a:t>
                      </a:r>
                      <a:endParaRPr lang="de-DE" sz="16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2713" marR="2271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257175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Pts val="1000"/>
                        <a:buFont typeface="Wingdings"/>
                        <a:buChar char=""/>
                        <a:tabLst/>
                        <a:defRPr/>
                      </a:pPr>
                      <a:r>
                        <a:rPr lang="en-US" sz="1600" dirty="0" smtClean="0">
                          <a:latin typeface="Times New Roman"/>
                          <a:ea typeface="Calibri"/>
                          <a:cs typeface="Times New Roman"/>
                        </a:rPr>
                        <a:t>usually rather straight-forward buying process</a:t>
                      </a:r>
                    </a:p>
                    <a:p>
                      <a:pPr marL="342900" marR="0" lvl="0" indent="-257175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Pts val="1000"/>
                        <a:buFont typeface="Wingdings"/>
                        <a:buChar char=""/>
                        <a:tabLst/>
                        <a:defRPr/>
                      </a:pPr>
                      <a:r>
                        <a:rPr lang="en-US" sz="1600" dirty="0" smtClean="0">
                          <a:latin typeface="Times New Roman"/>
                          <a:ea typeface="Calibri"/>
                          <a:cs typeface="Times New Roman"/>
                        </a:rPr>
                        <a:t>rather low purchase professionalism</a:t>
                      </a:r>
                    </a:p>
                    <a:p>
                      <a:pPr marL="342900" marR="0" lvl="0" indent="-257175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Pts val="1000"/>
                        <a:buFont typeface="Wingdings"/>
                        <a:buChar char=""/>
                        <a:tabLst/>
                        <a:defRPr/>
                      </a:pPr>
                      <a:r>
                        <a:rPr lang="en-US" sz="1600" dirty="0" smtClean="0">
                          <a:latin typeface="Times New Roman"/>
                          <a:ea typeface="Calibri"/>
                          <a:cs typeface="Times New Roman"/>
                        </a:rPr>
                        <a:t>buying decisions are made by individuals or in family constructs</a:t>
                      </a:r>
                      <a:endParaRPr lang="de-DE" sz="16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2713" marR="22713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4" name="Rechteck 2"/>
          <p:cNvSpPr/>
          <p:nvPr/>
        </p:nvSpPr>
        <p:spPr>
          <a:xfrm>
            <a:off x="2998922" y="6075422"/>
            <a:ext cx="58945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Source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Adapted from Yoder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 </a:t>
            </a:r>
            <a:r>
              <a:rPr lang="en-US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(´1961: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117–19); Corey 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(1991: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xi); Brennan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 </a:t>
            </a:r>
            <a:r>
              <a:rPr lang="en-US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(2011: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11–16); 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Armstrong and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Kotler ( 2013 : 176–7); </a:t>
            </a:r>
            <a:r>
              <a:rPr lang="en-US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Brassington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Pettitt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(2013: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98).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2647889"/>
              </p:ext>
            </p:extLst>
          </p:nvPr>
        </p:nvGraphicFramePr>
        <p:xfrm>
          <a:off x="337173" y="1550265"/>
          <a:ext cx="8463282" cy="3153778"/>
        </p:xfrm>
        <a:graphic>
          <a:graphicData uri="http://schemas.openxmlformats.org/drawingml/2006/table">
            <a:tbl>
              <a:tblPr/>
              <a:tblGrid>
                <a:gridCol w="1341122"/>
                <a:gridCol w="3561080"/>
                <a:gridCol w="3561080"/>
              </a:tblGrid>
              <a:tr h="19796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de-DE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1515" marR="51515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Calibri"/>
                          <a:cs typeface="Times New Roman"/>
                        </a:rPr>
                        <a:t>business-to-business </a:t>
                      </a:r>
                      <a:endParaRPr lang="de-DE" sz="1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2713" marR="2271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Calibri"/>
                          <a:cs typeface="Times New Roman"/>
                        </a:rPr>
                        <a:t>business-to-consumer </a:t>
                      </a:r>
                      <a:endParaRPr lang="de-DE" sz="1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2713" marR="22713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88311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 i="1" dirty="0">
                          <a:latin typeface="Times New Roman"/>
                          <a:ea typeface="Calibri"/>
                          <a:cs typeface="Times New Roman"/>
                        </a:rPr>
                        <a:t>Implications for the supplier </a:t>
                      </a:r>
                      <a:r>
                        <a:rPr lang="en-US" sz="1600" i="1" dirty="0" smtClean="0">
                          <a:latin typeface="Times New Roman"/>
                          <a:ea typeface="Calibri"/>
                          <a:cs typeface="Times New Roman"/>
                        </a:rPr>
                        <a:t>firm’s </a:t>
                      </a:r>
                      <a:r>
                        <a:rPr lang="en-US" sz="1600" i="1" dirty="0">
                          <a:latin typeface="Times New Roman"/>
                          <a:ea typeface="Calibri"/>
                          <a:cs typeface="Times New Roman"/>
                        </a:rPr>
                        <a:t>management </a:t>
                      </a:r>
                      <a:endParaRPr lang="de-DE" sz="1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1515" marR="515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 rowSpan="5">
                  <a:txBody>
                    <a:bodyPr/>
                    <a:lstStyle/>
                    <a:p>
                      <a:pPr marL="342900" lvl="0" indent="-342900" algn="l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  <a:buSzPts val="1000"/>
                        <a:buFont typeface="Wingdings"/>
                        <a:buChar char=""/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high importance of  personal selling </a:t>
                      </a:r>
                      <a:endParaRPr lang="de-DE" sz="16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342900" lvl="0" indent="-342900" algn="l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  <a:buSzPts val="1000"/>
                        <a:buFont typeface="Wingdings"/>
                        <a:buChar char=""/>
                      </a:pPr>
                      <a:r>
                        <a:rPr lang="en-US" sz="1600" dirty="0" smtClean="0">
                          <a:latin typeface="Times New Roman"/>
                          <a:ea typeface="Calibri"/>
                          <a:cs typeface="Times New Roman"/>
                        </a:rPr>
                        <a:t>close </a:t>
                      </a: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supplier-buyer relationships</a:t>
                      </a:r>
                      <a:endParaRPr lang="de-DE" sz="16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342900" lvl="0" indent="-342900" algn="l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  <a:buSzPts val="1000"/>
                        <a:buFont typeface="Wingdings"/>
                        <a:buChar char=""/>
                      </a:pPr>
                      <a:r>
                        <a:rPr lang="en-US" sz="1600" dirty="0" smtClean="0">
                          <a:latin typeface="Times New Roman"/>
                          <a:ea typeface="Calibri"/>
                          <a:cs typeface="Times New Roman"/>
                        </a:rPr>
                        <a:t>need </a:t>
                      </a: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to clearly understand individual customer demands and unique product </a:t>
                      </a:r>
                      <a:r>
                        <a:rPr lang="en-US" sz="1600" dirty="0" smtClean="0">
                          <a:latin typeface="Times New Roman"/>
                          <a:ea typeface="Calibri"/>
                          <a:cs typeface="Times New Roman"/>
                        </a:rPr>
                        <a:t>specifications</a:t>
                      </a:r>
                      <a:endParaRPr lang="de-DE" sz="16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342900" lvl="0" indent="-342900" algn="l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  <a:buSzPts val="1000"/>
                        <a:buFont typeface="Wingdings"/>
                        <a:buChar char=""/>
                      </a:pPr>
                      <a:r>
                        <a:rPr lang="en-US" sz="1600" dirty="0" smtClean="0">
                          <a:latin typeface="Times New Roman"/>
                          <a:ea typeface="Calibri"/>
                          <a:cs typeface="Times New Roman"/>
                        </a:rPr>
                        <a:t>sales </a:t>
                      </a: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personnel </a:t>
                      </a:r>
                      <a:r>
                        <a:rPr lang="en-US" sz="1600" dirty="0" smtClean="0">
                          <a:latin typeface="Times New Roman"/>
                          <a:ea typeface="Calibri"/>
                          <a:cs typeface="Times New Roman"/>
                        </a:rPr>
                        <a:t>provides </a:t>
                      </a: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close technical </a:t>
                      </a:r>
                      <a:r>
                        <a:rPr lang="en-US" sz="1600" dirty="0" smtClean="0">
                          <a:latin typeface="Times New Roman"/>
                          <a:ea typeface="Calibri"/>
                          <a:cs typeface="Times New Roman"/>
                        </a:rPr>
                        <a:t>assistance (on-side assistance)</a:t>
                      </a:r>
                      <a:endParaRPr lang="de-DE" sz="1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1515" marR="515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5">
                  <a:txBody>
                    <a:bodyPr/>
                    <a:lstStyle/>
                    <a:p>
                      <a:pPr marL="342900" lvl="0" indent="-342900" algn="l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  <a:buSzPts val="1000"/>
                        <a:buFont typeface="Wingdings"/>
                        <a:buChar char=""/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less importance to personal selling</a:t>
                      </a:r>
                      <a:endParaRPr lang="de-DE" sz="16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342900" lvl="0" indent="-342900" algn="l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  <a:buSzPts val="1000"/>
                        <a:buFont typeface="Wingdings"/>
                        <a:buChar char=""/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rather distant </a:t>
                      </a:r>
                      <a:r>
                        <a:rPr lang="en-US" sz="1600" dirty="0" smtClean="0">
                          <a:latin typeface="Times New Roman"/>
                          <a:ea typeface="Calibri"/>
                          <a:cs typeface="Times New Roman"/>
                        </a:rPr>
                        <a:t>customer relationships</a:t>
                      </a:r>
                      <a:endParaRPr lang="de-DE" sz="16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342900" lvl="0" indent="-342900" algn="l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2000"/>
                        </a:spcAft>
                        <a:buSzPts val="1000"/>
                        <a:buFont typeface="Wingdings"/>
                        <a:buChar char=""/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regular research about needs of a broader customer </a:t>
                      </a:r>
                      <a:r>
                        <a:rPr lang="en-US" sz="1600" dirty="0" smtClean="0">
                          <a:latin typeface="Times New Roman"/>
                          <a:ea typeface="Calibri"/>
                          <a:cs typeface="Times New Roman"/>
                        </a:rPr>
                        <a:t>group</a:t>
                      </a:r>
                      <a:endParaRPr lang="de-DE" sz="16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342900" lvl="0" indent="-342900" algn="l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  <a:buSzPts val="1000"/>
                        <a:buFont typeface="Wingdings"/>
                        <a:buChar char=""/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technical assistance and after-sales service usually not at the buyer’s premises (hotlines, in-shop assistance)  </a:t>
                      </a:r>
                      <a:endParaRPr lang="de-DE" sz="1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1515" marR="51515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175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DE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1515" marR="515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342900" lvl="0" indent="-342900" algn="l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  <a:buSzPts val="1000"/>
                        <a:buFont typeface="Wingdings"/>
                        <a:buChar char=""/>
                      </a:pPr>
                      <a:endParaRPr lang="de-DE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1515" marR="515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342900" lvl="0" indent="-342900" algn="l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  <a:buSzPts val="1000"/>
                        <a:buFont typeface="Wingdings"/>
                        <a:buChar char=""/>
                      </a:pPr>
                      <a:endParaRPr lang="de-DE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1515" marR="51515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4131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DE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1515" marR="515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342900" lvl="0" indent="-342900" algn="l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  <a:buSzPts val="1000"/>
                        <a:buFont typeface="Wingdings"/>
                        <a:buChar char=""/>
                      </a:pPr>
                      <a:endParaRPr lang="de-DE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1515" marR="515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342900" lvl="0" indent="-342900" algn="l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  <a:buSzPts val="1000"/>
                        <a:buFont typeface="Wingdings"/>
                        <a:buChar char=""/>
                      </a:pPr>
                      <a:endParaRPr lang="de-DE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1515" marR="51515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67847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DE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1515" marR="515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342900" lvl="0" indent="-342900" algn="l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  <a:buSzPts val="1000"/>
                        <a:buFont typeface="Wingdings"/>
                        <a:buChar char=""/>
                      </a:pPr>
                      <a:endParaRPr lang="de-DE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1515" marR="515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62865" algn="l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endParaRPr lang="en-US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1515" marR="51515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0611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DE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1515" marR="515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SzPts val="1000"/>
                        <a:buFont typeface="Wingdings"/>
                        <a:buChar char=""/>
                      </a:pPr>
                      <a:endParaRPr lang="de-DE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1515" marR="515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62865" algn="l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endParaRPr lang="en-US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1515" marR="51515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3" name="Rechteck 2"/>
          <p:cNvSpPr/>
          <p:nvPr/>
        </p:nvSpPr>
        <p:spPr>
          <a:xfrm>
            <a:off x="2998922" y="6075422"/>
            <a:ext cx="58945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Source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Adapted from Yoder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 </a:t>
            </a:r>
            <a:r>
              <a:rPr lang="en-US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(´1961: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117–19); Corey 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(1991: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xi); Brennan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 </a:t>
            </a:r>
            <a:r>
              <a:rPr lang="en-US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(2011: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11–16); 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Armstrong and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Kotler ( 2013 : 176–7); </a:t>
            </a:r>
            <a:r>
              <a:rPr lang="en-US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Brassington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Pettitt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(2013: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98).</a:t>
            </a: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IMPLICATIONS FOR MANAGEMENT AND MARKETING PRACTICE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2647889"/>
              </p:ext>
            </p:extLst>
          </p:nvPr>
        </p:nvGraphicFramePr>
        <p:xfrm>
          <a:off x="337173" y="1589298"/>
          <a:ext cx="8463282" cy="3529588"/>
        </p:xfrm>
        <a:graphic>
          <a:graphicData uri="http://schemas.openxmlformats.org/drawingml/2006/table">
            <a:tbl>
              <a:tblPr/>
              <a:tblGrid>
                <a:gridCol w="1341122"/>
                <a:gridCol w="3561080"/>
                <a:gridCol w="3561080"/>
              </a:tblGrid>
              <a:tr h="27882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de-DE" sz="1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1515" marR="51515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Calibri"/>
                          <a:cs typeface="Times New Roman"/>
                        </a:rPr>
                        <a:t>B</a:t>
                      </a:r>
                      <a:r>
                        <a:rPr lang="en-US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usiness-to-business </a:t>
                      </a:r>
                      <a:endParaRPr lang="de-DE" sz="1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2713" marR="2271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Calibri"/>
                          <a:cs typeface="Times New Roman"/>
                        </a:rPr>
                        <a:t>B</a:t>
                      </a:r>
                      <a:r>
                        <a:rPr lang="en-US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usiness-to-consumer </a:t>
                      </a:r>
                      <a:endParaRPr lang="de-DE" sz="1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2713" marR="22713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121719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 i="1" dirty="0">
                          <a:latin typeface="Times New Roman"/>
                          <a:ea typeface="Calibri"/>
                          <a:cs typeface="Times New Roman"/>
                        </a:rPr>
                        <a:t>Implications for the supplier </a:t>
                      </a:r>
                      <a:r>
                        <a:rPr lang="en-US" sz="1600" i="1" dirty="0" smtClean="0">
                          <a:latin typeface="Times New Roman"/>
                          <a:ea typeface="Calibri"/>
                          <a:cs typeface="Times New Roman"/>
                        </a:rPr>
                        <a:t>firm’s </a:t>
                      </a:r>
                      <a:r>
                        <a:rPr lang="en-US" sz="1600" i="1" dirty="0">
                          <a:latin typeface="Times New Roman"/>
                          <a:ea typeface="Calibri"/>
                          <a:cs typeface="Times New Roman"/>
                        </a:rPr>
                        <a:t>management </a:t>
                      </a:r>
                      <a:endParaRPr lang="de-DE" sz="1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1515" marR="515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 rowSpan="5">
                  <a:txBody>
                    <a:bodyPr/>
                    <a:lstStyle/>
                    <a:p>
                      <a:pPr marL="342900" lvl="0" indent="-342900" algn="l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  <a:buSzPts val="1000"/>
                        <a:buFont typeface="Wingdings"/>
                        <a:buChar char=""/>
                      </a:pPr>
                      <a:r>
                        <a:rPr lang="en-US" sz="1600" dirty="0" smtClean="0">
                          <a:latin typeface="Times New Roman"/>
                          <a:ea typeface="Calibri"/>
                          <a:cs typeface="Times New Roman"/>
                        </a:rPr>
                        <a:t>direct</a:t>
                      </a: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, customer-specific promotion (sales calls)</a:t>
                      </a:r>
                      <a:endParaRPr lang="de-DE" sz="16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342900" lvl="0" indent="-342900" algn="l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  <a:buSzPts val="1000"/>
                        <a:buFont typeface="Wingdings"/>
                        <a:buChar char=""/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close product adaption towards customer specifications and technical requirements</a:t>
                      </a:r>
                      <a:endParaRPr lang="de-DE" sz="16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342900" lvl="0" indent="-342900" algn="l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  <a:buSzPts val="1000"/>
                        <a:buFont typeface="Wingdings"/>
                        <a:buChar char=""/>
                      </a:pPr>
                      <a:r>
                        <a:rPr lang="en-US" sz="1600" dirty="0" smtClean="0">
                          <a:latin typeface="Times New Roman"/>
                          <a:ea typeface="Calibri"/>
                          <a:cs typeface="Times New Roman"/>
                        </a:rPr>
                        <a:t>high </a:t>
                      </a: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relevance of new product </a:t>
                      </a:r>
                      <a:r>
                        <a:rPr lang="en-US" sz="1600" dirty="0" smtClean="0">
                          <a:latin typeface="Times New Roman"/>
                          <a:ea typeface="Calibri"/>
                          <a:cs typeface="Times New Roman"/>
                        </a:rPr>
                        <a:t>development</a:t>
                      </a:r>
                      <a:endParaRPr lang="de-DE" sz="16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342900" lvl="0" indent="-342900" algn="l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  <a:buSzPts val="1000"/>
                        <a:buFont typeface="Wingdings"/>
                        <a:buChar char=""/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increasingly customer involvement into new </a:t>
                      </a:r>
                      <a:r>
                        <a:rPr lang="en-US" sz="1600" dirty="0" smtClean="0">
                          <a:latin typeface="Times New Roman"/>
                          <a:ea typeface="Calibri"/>
                          <a:cs typeface="Times New Roman"/>
                        </a:rPr>
                        <a:t>product </a:t>
                      </a: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development activities</a:t>
                      </a:r>
                      <a:endParaRPr lang="de-DE" sz="1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1515" marR="515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5">
                  <a:txBody>
                    <a:bodyPr/>
                    <a:lstStyle/>
                    <a:p>
                      <a:pPr marL="342900" lvl="0" indent="-342900" algn="l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  <a:buSzPts val="1000"/>
                        <a:buFont typeface="Wingdings"/>
                        <a:buChar char=""/>
                      </a:pPr>
                      <a:r>
                        <a:rPr lang="en-US" sz="1600" dirty="0" smtClean="0">
                          <a:latin typeface="Times New Roman"/>
                          <a:ea typeface="Calibri"/>
                          <a:cs typeface="Times New Roman"/>
                        </a:rPr>
                        <a:t>frequently </a:t>
                      </a: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mass market promotion</a:t>
                      </a:r>
                      <a:endParaRPr lang="de-DE" sz="1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1515" marR="51515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4346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DE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1515" marR="515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342900" lvl="0" indent="-342900" algn="l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  <a:buSzPts val="1000"/>
                        <a:buFont typeface="Wingdings"/>
                        <a:buChar char=""/>
                      </a:pPr>
                      <a:endParaRPr lang="de-DE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1515" marR="515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342900" lvl="0" indent="-342900" algn="l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  <a:buSzPts val="1000"/>
                        <a:buFont typeface="Wingdings"/>
                        <a:buChar char=""/>
                      </a:pPr>
                      <a:endParaRPr lang="de-DE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1515" marR="51515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3260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DE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1515" marR="515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342900" lvl="0" indent="-342900" algn="l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  <a:buSzPts val="1000"/>
                        <a:buFont typeface="Wingdings"/>
                        <a:buChar char=""/>
                      </a:pPr>
                      <a:endParaRPr lang="de-DE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1515" marR="515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342900" lvl="0" indent="-342900" algn="l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  <a:buSzPts val="1000"/>
                        <a:buFont typeface="Wingdings"/>
                        <a:buChar char=""/>
                      </a:pPr>
                      <a:endParaRPr lang="de-DE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1515" marR="51515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3513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DE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1515" marR="515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342900" lvl="0" indent="-342900" algn="l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  <a:buSzPts val="1000"/>
                        <a:buFont typeface="Wingdings"/>
                        <a:buChar char=""/>
                      </a:pPr>
                      <a:endParaRPr lang="de-DE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1515" marR="515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62865" algn="l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endParaRPr lang="en-US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1515" marR="51515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2077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DE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1515" marR="515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SzPts val="1000"/>
                        <a:buFont typeface="Wingdings"/>
                        <a:buChar char=""/>
                      </a:pPr>
                      <a:endParaRPr lang="de-DE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1515" marR="515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62865" algn="l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endParaRPr lang="en-US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1515" marR="51515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" name="Rechteck 2"/>
          <p:cNvSpPr/>
          <p:nvPr/>
        </p:nvSpPr>
        <p:spPr>
          <a:xfrm>
            <a:off x="2998922" y="6075422"/>
            <a:ext cx="58945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Source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Adapted from Yoder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 </a:t>
            </a:r>
            <a:r>
              <a:rPr lang="en-US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(´1961: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117–19); Corey 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(1991: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xi); Brennan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 </a:t>
            </a:r>
            <a:r>
              <a:rPr lang="en-US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(2011: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11–16); 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Armstrong and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Kotler ( 2013 : 176–7); </a:t>
            </a:r>
            <a:r>
              <a:rPr lang="en-US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Brassington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Pettitt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(2013: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98).</a:t>
            </a: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IMPLICATIONS FOR MANAGEMENT AND MARKETING PRACTICE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IMPLICATIONS FOR MANAGEMENT AND MARKETING PRACTICE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800"/>
              </a:spcAft>
              <a:buNone/>
            </a:pPr>
            <a:r>
              <a:rPr lang="en-US" b="1" dirty="0" smtClean="0"/>
              <a:t>A dual marketing approach</a:t>
            </a:r>
          </a:p>
          <a:p>
            <a:pPr>
              <a:lnSpc>
                <a:spcPct val="114000"/>
              </a:lnSpc>
              <a:spcAft>
                <a:spcPts val="2400"/>
              </a:spcAft>
            </a:pPr>
            <a:r>
              <a:rPr lang="en-US" dirty="0" smtClean="0"/>
              <a:t>offers </a:t>
            </a:r>
            <a:r>
              <a:rPr lang="en-US" dirty="0"/>
              <a:t>the potential for generating </a:t>
            </a:r>
            <a:r>
              <a:rPr lang="en-US" b="1" dirty="0"/>
              <a:t>additional </a:t>
            </a:r>
            <a:r>
              <a:rPr lang="en-US" b="1" dirty="0" smtClean="0"/>
              <a:t>sales</a:t>
            </a:r>
            <a:endParaRPr lang="en-US" dirty="0"/>
          </a:p>
          <a:p>
            <a:pPr>
              <a:lnSpc>
                <a:spcPct val="114000"/>
              </a:lnSpc>
              <a:spcAft>
                <a:spcPts val="2400"/>
              </a:spcAft>
            </a:pPr>
            <a:r>
              <a:rPr lang="en-US" dirty="0" smtClean="0"/>
              <a:t>serving </a:t>
            </a:r>
            <a:r>
              <a:rPr lang="en-US" dirty="0"/>
              <a:t>a </a:t>
            </a:r>
            <a:r>
              <a:rPr lang="en-US" b="1" dirty="0"/>
              <a:t>broader customers </a:t>
            </a:r>
            <a:r>
              <a:rPr lang="en-US" b="1" dirty="0" smtClean="0"/>
              <a:t>base</a:t>
            </a:r>
            <a:endParaRPr lang="en-US" dirty="0" smtClean="0"/>
          </a:p>
          <a:p>
            <a:pPr>
              <a:lnSpc>
                <a:spcPct val="114000"/>
              </a:lnSpc>
              <a:spcAft>
                <a:spcPts val="2400"/>
              </a:spcAft>
            </a:pPr>
            <a:r>
              <a:rPr lang="en-US" dirty="0"/>
              <a:t>b</a:t>
            </a:r>
            <a:r>
              <a:rPr lang="en-US" dirty="0" smtClean="0"/>
              <a:t>enefiting </a:t>
            </a:r>
            <a:r>
              <a:rPr lang="en-US" dirty="0"/>
              <a:t>from </a:t>
            </a:r>
            <a:r>
              <a:rPr lang="en-US" b="1" dirty="0"/>
              <a:t>economies of </a:t>
            </a:r>
            <a:r>
              <a:rPr lang="en-US" b="1" dirty="0" smtClean="0"/>
              <a:t>scale</a:t>
            </a:r>
            <a:endParaRPr lang="en-US" dirty="0" smtClean="0"/>
          </a:p>
          <a:p>
            <a:pPr>
              <a:lnSpc>
                <a:spcPct val="114000"/>
              </a:lnSpc>
              <a:spcAft>
                <a:spcPts val="2400"/>
              </a:spcAft>
            </a:pPr>
            <a:r>
              <a:rPr lang="en-US" dirty="0"/>
              <a:t>combining information and experiences from both market types can enhance </a:t>
            </a:r>
            <a:r>
              <a:rPr lang="en-US" b="1" dirty="0"/>
              <a:t>innovation capability</a:t>
            </a:r>
          </a:p>
          <a:p>
            <a:pPr>
              <a:lnSpc>
                <a:spcPct val="114000"/>
              </a:lnSpc>
              <a:spcAft>
                <a:spcPts val="2400"/>
              </a:spcAft>
            </a:pPr>
            <a:r>
              <a:rPr lang="en-US" dirty="0"/>
              <a:t>serving both markets increases market knowledge and deepens understanding of customer </a:t>
            </a:r>
            <a:r>
              <a:rPr lang="en-US" dirty="0" smtClean="0"/>
              <a:t>needs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all" dirty="0"/>
              <a:t>Chapter case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Supplier relationships </a:t>
            </a:r>
            <a:r>
              <a:rPr lang="en-US" b="1" dirty="0"/>
              <a:t>of Apple Inc</a:t>
            </a:r>
            <a:r>
              <a:rPr lang="en-US" b="1" dirty="0" smtClean="0"/>
              <a:t>. </a:t>
            </a:r>
            <a:r>
              <a:rPr lang="en-US" b="1" smtClean="0"/>
              <a:t>(USA)</a:t>
            </a:r>
            <a:endParaRPr lang="en-US" b="1" dirty="0" smtClean="0"/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spcAft>
                <a:spcPts val="2400"/>
              </a:spcAft>
              <a:buNone/>
            </a:pPr>
            <a:r>
              <a:rPr lang="en-US" b="1" dirty="0" smtClean="0"/>
              <a:t>Chapter </a:t>
            </a:r>
            <a:r>
              <a:rPr lang="en-US" b="1" dirty="0"/>
              <a:t>case review questions</a:t>
            </a:r>
          </a:p>
          <a:p>
            <a:pPr marL="457200" indent="-457200">
              <a:spcAft>
                <a:spcPts val="2400"/>
              </a:spcAft>
              <a:buFont typeface="+mj-lt"/>
              <a:buAutoNum type="arabicParenBoth"/>
            </a:pPr>
            <a:r>
              <a:rPr lang="en-US" dirty="0" smtClean="0"/>
              <a:t>What </a:t>
            </a:r>
            <a:r>
              <a:rPr lang="en-US" dirty="0"/>
              <a:t>are the internal resource strengths and weaknesses of Apple Inc.?</a:t>
            </a:r>
          </a:p>
          <a:p>
            <a:pPr marL="457200" indent="-457200">
              <a:spcAft>
                <a:spcPts val="2400"/>
              </a:spcAft>
              <a:buFont typeface="+mj-lt"/>
              <a:buAutoNum type="arabicParenBoth"/>
            </a:pPr>
            <a:r>
              <a:rPr lang="en-US" dirty="0" smtClean="0"/>
              <a:t>What </a:t>
            </a:r>
            <a:r>
              <a:rPr lang="en-US" dirty="0"/>
              <a:t>challenges come along with Apple’s current supplier and </a:t>
            </a:r>
            <a:r>
              <a:rPr lang="en-US" dirty="0" smtClean="0"/>
              <a:t>customer relationship </a:t>
            </a:r>
            <a:r>
              <a:rPr lang="en-US" dirty="0"/>
              <a:t>networks?</a:t>
            </a:r>
          </a:p>
          <a:p>
            <a:pPr marL="457200" indent="-457200">
              <a:spcAft>
                <a:spcPts val="2400"/>
              </a:spcAft>
              <a:buFont typeface="+mj-lt"/>
              <a:buAutoNum type="arabicParenBoth"/>
            </a:pPr>
            <a:r>
              <a:rPr lang="en-US" dirty="0" smtClean="0"/>
              <a:t>Taking </a:t>
            </a:r>
            <a:r>
              <a:rPr lang="en-US" dirty="0"/>
              <a:t>a business-to-business network perspective, how would you develop </a:t>
            </a:r>
            <a:r>
              <a:rPr lang="en-US" dirty="0" smtClean="0"/>
              <a:t>the future </a:t>
            </a:r>
            <a:r>
              <a:rPr lang="en-US" dirty="0"/>
              <a:t>business of Apple Inc.?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01390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BUSINESS-TO-BUSINESS PRODUCT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4000"/>
              </a:lnSpc>
              <a:spcAft>
                <a:spcPts val="2400"/>
              </a:spcAft>
            </a:pPr>
            <a:r>
              <a:rPr lang="en-US" dirty="0"/>
              <a:t>o</a:t>
            </a:r>
            <a:r>
              <a:rPr lang="en-US" dirty="0" smtClean="0"/>
              <a:t>ften highly </a:t>
            </a:r>
            <a:r>
              <a:rPr lang="en-US" b="1" dirty="0" smtClean="0"/>
              <a:t>technical</a:t>
            </a:r>
            <a:r>
              <a:rPr lang="en-US" dirty="0" smtClean="0"/>
              <a:t> in nature</a:t>
            </a:r>
          </a:p>
          <a:p>
            <a:pPr>
              <a:lnSpc>
                <a:spcPct val="114000"/>
              </a:lnSpc>
              <a:spcAft>
                <a:spcPts val="2400"/>
              </a:spcAft>
            </a:pPr>
            <a:r>
              <a:rPr lang="en-US" dirty="0" smtClean="0"/>
              <a:t>clear physical and performance-related </a:t>
            </a:r>
            <a:r>
              <a:rPr lang="en-US" b="1" dirty="0" smtClean="0"/>
              <a:t>specifications</a:t>
            </a:r>
          </a:p>
          <a:p>
            <a:pPr>
              <a:lnSpc>
                <a:spcPct val="114000"/>
              </a:lnSpc>
              <a:spcAft>
                <a:spcPts val="2400"/>
              </a:spcAft>
            </a:pPr>
            <a:r>
              <a:rPr lang="en-US" dirty="0" smtClean="0"/>
              <a:t>influences efficiency and effectiveness of  business buyer’s operations</a:t>
            </a:r>
          </a:p>
          <a:p>
            <a:pPr>
              <a:lnSpc>
                <a:spcPct val="114000"/>
              </a:lnSpc>
              <a:spcAft>
                <a:spcPts val="2400"/>
              </a:spcAft>
            </a:pPr>
            <a:r>
              <a:rPr lang="en-US" dirty="0" smtClean="0"/>
              <a:t>products often tailored towards individual needs and intended usage</a:t>
            </a:r>
          </a:p>
          <a:p>
            <a:pPr>
              <a:lnSpc>
                <a:spcPct val="114000"/>
              </a:lnSpc>
              <a:spcAft>
                <a:spcPts val="2400"/>
              </a:spcAft>
            </a:pPr>
            <a:r>
              <a:rPr lang="en-US" dirty="0" smtClean="0"/>
              <a:t>‘</a:t>
            </a:r>
            <a:r>
              <a:rPr lang="en-US" b="1" dirty="0" smtClean="0"/>
              <a:t>customizing</a:t>
            </a:r>
            <a:r>
              <a:rPr lang="en-US" dirty="0" smtClean="0"/>
              <a:t>’ is significant source of competitive advantage and differentiation</a:t>
            </a:r>
          </a:p>
          <a:p>
            <a:pPr>
              <a:lnSpc>
                <a:spcPct val="114000"/>
              </a:lnSpc>
              <a:spcAft>
                <a:spcPts val="2400"/>
              </a:spcAft>
            </a:pPr>
            <a:r>
              <a:rPr lang="en-US" dirty="0" smtClean="0"/>
              <a:t>seller provides </a:t>
            </a:r>
            <a:r>
              <a:rPr lang="en-US" b="1" dirty="0" smtClean="0"/>
              <a:t>technical assistance </a:t>
            </a:r>
            <a:r>
              <a:rPr lang="en-US" dirty="0" smtClean="0"/>
              <a:t>on-site and maintenance </a:t>
            </a:r>
          </a:p>
          <a:p>
            <a:pPr>
              <a:lnSpc>
                <a:spcPct val="114000"/>
              </a:lnSpc>
              <a:spcAft>
                <a:spcPts val="2400"/>
              </a:spcAft>
            </a:pPr>
            <a:r>
              <a:rPr lang="en-US" b="1" dirty="0" smtClean="0"/>
              <a:t>personal selling</a:t>
            </a:r>
            <a:r>
              <a:rPr lang="en-US" dirty="0" smtClean="0"/>
              <a:t> of great importance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BUSINESS-TO-BUSINESS PRODUCT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10" name="Tabel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6477886"/>
              </p:ext>
            </p:extLst>
          </p:nvPr>
        </p:nvGraphicFramePr>
        <p:xfrm>
          <a:off x="432001" y="1468046"/>
          <a:ext cx="8280000" cy="3328807"/>
        </p:xfrm>
        <a:graphic>
          <a:graphicData uri="http://schemas.openxmlformats.org/drawingml/2006/table">
            <a:tbl>
              <a:tblPr/>
              <a:tblGrid>
                <a:gridCol w="2373884"/>
                <a:gridCol w="5906116"/>
              </a:tblGrid>
              <a:tr h="58051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Calibri"/>
                          <a:cs typeface="Times New Roman"/>
                        </a:rPr>
                        <a:t>Product </a:t>
                      </a:r>
                      <a:r>
                        <a:rPr lang="en-US" sz="1800" b="1" dirty="0" smtClean="0">
                          <a:latin typeface="Times New Roman"/>
                          <a:ea typeface="Calibri"/>
                          <a:cs typeface="Times New Roman"/>
                        </a:rPr>
                        <a:t>category</a:t>
                      </a:r>
                      <a:endParaRPr lang="de-DE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4473" marR="3447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 marL="11176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Calibri"/>
                          <a:cs typeface="Times New Roman"/>
                        </a:rPr>
                        <a:t>Description</a:t>
                      </a:r>
                      <a:endParaRPr lang="de-DE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4473" marR="3447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FF7"/>
                    </a:solidFill>
                  </a:tcPr>
                </a:tc>
              </a:tr>
              <a:tr h="274829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endParaRPr lang="en-US" sz="1800" i="1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800" i="1" dirty="0" smtClean="0">
                          <a:latin typeface="Times New Roman"/>
                          <a:ea typeface="Calibri"/>
                          <a:cs typeface="Times New Roman"/>
                        </a:rPr>
                        <a:t>Capital-intensive </a:t>
                      </a:r>
                      <a:r>
                        <a:rPr lang="en-US" sz="1800" i="1" dirty="0">
                          <a:latin typeface="Times New Roman"/>
                          <a:ea typeface="Calibri"/>
                          <a:cs typeface="Times New Roman"/>
                        </a:rPr>
                        <a:t>equipment</a:t>
                      </a:r>
                      <a:endParaRPr lang="de-DE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4473" marR="3447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Wingdings"/>
                        <a:buChar char=""/>
                      </a:pPr>
                      <a:endParaRPr lang="en-US" sz="18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Wingdings"/>
                        <a:buChar char=""/>
                      </a:pPr>
                      <a:r>
                        <a:rPr lang="en-US" sz="1800" dirty="0" smtClean="0">
                          <a:latin typeface="Times New Roman"/>
                          <a:ea typeface="Calibri"/>
                          <a:cs typeface="Times New Roman"/>
                        </a:rPr>
                        <a:t>often 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complex </a:t>
                      </a:r>
                      <a:r>
                        <a:rPr lang="en-US" sz="1800" b="1" dirty="0">
                          <a:latin typeface="Times New Roman"/>
                          <a:ea typeface="Calibri"/>
                          <a:cs typeface="Times New Roman"/>
                        </a:rPr>
                        <a:t>manufacturing </a:t>
                      </a:r>
                      <a:r>
                        <a:rPr lang="en-US" sz="1800" b="1" dirty="0" smtClean="0">
                          <a:latin typeface="Times New Roman"/>
                          <a:ea typeface="Calibri"/>
                          <a:cs typeface="Times New Roman"/>
                        </a:rPr>
                        <a:t>equipment</a:t>
                      </a:r>
                      <a:r>
                        <a:rPr lang="en-US" sz="1800" b="0" dirty="0" smtClean="0">
                          <a:latin typeface="Times New Roman"/>
                          <a:ea typeface="Calibri"/>
                          <a:cs typeface="Times New Roman"/>
                        </a:rPr>
                        <a:t>,</a:t>
                      </a:r>
                      <a:r>
                        <a:rPr lang="en-US" sz="180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de-DE" sz="18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Wingdings"/>
                        <a:buChar char=""/>
                      </a:pPr>
                      <a:r>
                        <a:rPr lang="en-US" sz="1800" dirty="0" smtClean="0">
                          <a:latin typeface="Times New Roman"/>
                          <a:ea typeface="Calibri"/>
                          <a:cs typeface="Times New Roman"/>
                        </a:rPr>
                        <a:t>involves 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major financial </a:t>
                      </a:r>
                      <a:r>
                        <a:rPr lang="en-US" sz="1800" dirty="0" smtClean="0">
                          <a:latin typeface="Times New Roman"/>
                          <a:ea typeface="Calibri"/>
                          <a:cs typeface="Times New Roman"/>
                        </a:rPr>
                        <a:t>investments,</a:t>
                      </a:r>
                      <a:r>
                        <a:rPr lang="en-US" sz="18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smtClean="0">
                          <a:latin typeface="Times New Roman"/>
                          <a:ea typeface="Calibri"/>
                          <a:cs typeface="Times New Roman"/>
                        </a:rPr>
                        <a:t>depreciated 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over the years of expected </a:t>
                      </a:r>
                      <a:r>
                        <a:rPr lang="en-US" sz="1800" dirty="0" smtClean="0">
                          <a:latin typeface="Times New Roman"/>
                          <a:ea typeface="Calibri"/>
                          <a:cs typeface="Times New Roman"/>
                        </a:rPr>
                        <a:t>usage, </a:t>
                      </a:r>
                      <a:endParaRPr lang="de-DE" sz="18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Wingdings"/>
                        <a:buChar char=""/>
                      </a:pPr>
                      <a:r>
                        <a:rPr lang="en-US" sz="1800" dirty="0" smtClean="0">
                          <a:latin typeface="Times New Roman"/>
                          <a:ea typeface="Calibri"/>
                          <a:cs typeface="Times New Roman"/>
                        </a:rPr>
                        <a:t>high risk 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for </a:t>
                      </a:r>
                      <a:r>
                        <a:rPr lang="en-US" sz="1800" dirty="0" smtClean="0">
                          <a:latin typeface="Times New Roman"/>
                          <a:ea typeface="Calibri"/>
                          <a:cs typeface="Times New Roman"/>
                        </a:rPr>
                        <a:t>buyer’s 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production, </a:t>
                      </a:r>
                      <a:endParaRPr lang="en-US" sz="18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Wingdings"/>
                        <a:buChar char=""/>
                      </a:pPr>
                      <a:r>
                        <a:rPr lang="en-US" sz="1800" dirty="0" smtClean="0">
                          <a:latin typeface="Times New Roman"/>
                          <a:ea typeface="Calibri"/>
                          <a:cs typeface="Times New Roman"/>
                        </a:rPr>
                        <a:t>requires lengthy 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decision-making </a:t>
                      </a:r>
                      <a:r>
                        <a:rPr lang="en-US" sz="1800" dirty="0" smtClean="0">
                          <a:latin typeface="Times New Roman"/>
                          <a:ea typeface="Calibri"/>
                          <a:cs typeface="Times New Roman"/>
                        </a:rPr>
                        <a:t>process, involving 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a number of </a:t>
                      </a:r>
                      <a:r>
                        <a:rPr lang="en-US" sz="1800" dirty="0" smtClean="0">
                          <a:latin typeface="Times New Roman"/>
                          <a:ea typeface="Calibri"/>
                          <a:cs typeface="Times New Roman"/>
                        </a:rPr>
                        <a:t>people,</a:t>
                      </a:r>
                      <a:endParaRPr lang="de-DE" sz="18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Wingdings"/>
                        <a:buChar char=""/>
                      </a:pPr>
                      <a:r>
                        <a:rPr lang="en-US" sz="1800" dirty="0" smtClean="0">
                          <a:latin typeface="Times New Roman"/>
                          <a:ea typeface="Calibri"/>
                          <a:cs typeface="Times New Roman"/>
                        </a:rPr>
                        <a:t>extended 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negotiations between </a:t>
                      </a:r>
                      <a:r>
                        <a:rPr lang="en-US" sz="1800" dirty="0" smtClean="0">
                          <a:latin typeface="Times New Roman"/>
                          <a:ea typeface="Calibri"/>
                          <a:cs typeface="Times New Roman"/>
                        </a:rPr>
                        <a:t>buyer 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and </a:t>
                      </a:r>
                      <a:r>
                        <a:rPr lang="en-US" sz="1800" dirty="0" smtClean="0">
                          <a:latin typeface="Times New Roman"/>
                          <a:ea typeface="Calibri"/>
                          <a:cs typeface="Times New Roman"/>
                        </a:rPr>
                        <a:t>seller  </a:t>
                      </a:r>
                      <a:endParaRPr lang="de-DE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4473" marR="3447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FF7"/>
                    </a:solidFill>
                  </a:tcPr>
                </a:tc>
              </a:tr>
            </a:tbl>
          </a:graphicData>
        </a:graphic>
      </p:graphicFrame>
      <p:sp>
        <p:nvSpPr>
          <p:cNvPr id="5" name="Rechteck 2"/>
          <p:cNvSpPr/>
          <p:nvPr/>
        </p:nvSpPr>
        <p:spPr>
          <a:xfrm>
            <a:off x="1914041" y="6229085"/>
            <a:ext cx="698918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Source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Adapted from Dwyer and Tanner 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(2009: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15–16); </a:t>
            </a:r>
            <a:r>
              <a:rPr lang="en-US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Biemans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(2010: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11–15); Brennan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 </a:t>
            </a:r>
            <a:r>
              <a:rPr lang="en-US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al. 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(2011: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19–21).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BUSINESS-TO-BUSINESS PRODUCT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10" name="Tabel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9100197"/>
              </p:ext>
            </p:extLst>
          </p:nvPr>
        </p:nvGraphicFramePr>
        <p:xfrm>
          <a:off x="432000" y="1483035"/>
          <a:ext cx="8280000" cy="3713997"/>
        </p:xfrm>
        <a:graphic>
          <a:graphicData uri="http://schemas.openxmlformats.org/drawingml/2006/table">
            <a:tbl>
              <a:tblPr/>
              <a:tblGrid>
                <a:gridCol w="1545813"/>
                <a:gridCol w="6734187"/>
              </a:tblGrid>
              <a:tr h="85391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Calibri"/>
                          <a:cs typeface="Times New Roman"/>
                        </a:rPr>
                        <a:t>Product </a:t>
                      </a:r>
                      <a:r>
                        <a:rPr lang="en-US" sz="1800" b="1" dirty="0" smtClean="0">
                          <a:latin typeface="Times New Roman"/>
                          <a:ea typeface="Calibri"/>
                          <a:cs typeface="Times New Roman"/>
                        </a:rPr>
                        <a:t>category</a:t>
                      </a:r>
                      <a:endParaRPr lang="de-DE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4473" marR="3447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 marL="11176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Calibri"/>
                          <a:cs typeface="Times New Roman"/>
                        </a:rPr>
                        <a:t>Description</a:t>
                      </a:r>
                      <a:endParaRPr lang="de-DE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4473" marR="3447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FF7"/>
                    </a:solidFill>
                  </a:tcPr>
                </a:tc>
              </a:tr>
              <a:tr h="286008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endParaRPr lang="en-US" sz="1800" i="1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800" i="1" dirty="0" smtClean="0">
                          <a:latin typeface="Times New Roman"/>
                          <a:ea typeface="Calibri"/>
                          <a:cs typeface="Times New Roman"/>
                        </a:rPr>
                        <a:t>Raw and processed materials</a:t>
                      </a:r>
                      <a:endParaRPr lang="de-DE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4473" marR="3447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Wingdings"/>
                        <a:buChar char=""/>
                      </a:pPr>
                      <a:endParaRPr lang="en-US" sz="18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Wingdings"/>
                        <a:buChar char=""/>
                      </a:pPr>
                      <a:r>
                        <a:rPr lang="en-US" sz="1800" dirty="0" smtClean="0">
                          <a:latin typeface="Times New Roman"/>
                          <a:ea typeface="Calibri"/>
                          <a:cs typeface="Times New Roman"/>
                        </a:rPr>
                        <a:t>integrated into buying organization’s manufacturing processes with</a:t>
                      </a:r>
                      <a:r>
                        <a:rPr lang="en-US" sz="18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smtClean="0">
                          <a:latin typeface="Times New Roman"/>
                          <a:ea typeface="Calibri"/>
                          <a:cs typeface="Times New Roman"/>
                        </a:rPr>
                        <a:t>little or no alteration; 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Wingdings"/>
                        <a:buChar char=""/>
                      </a:pPr>
                      <a:r>
                        <a:rPr lang="en-US" sz="1800" dirty="0" smtClean="0">
                          <a:latin typeface="Times New Roman"/>
                          <a:ea typeface="Calibri"/>
                          <a:cs typeface="Times New Roman"/>
                        </a:rPr>
                        <a:t>categorized as </a:t>
                      </a:r>
                      <a:r>
                        <a:rPr lang="en-US" sz="1800" b="1" dirty="0" smtClean="0">
                          <a:latin typeface="Times New Roman"/>
                          <a:ea typeface="Calibri"/>
                          <a:cs typeface="Times New Roman"/>
                        </a:rPr>
                        <a:t>processed materials</a:t>
                      </a:r>
                      <a:r>
                        <a:rPr lang="en-US" sz="1800" dirty="0" smtClean="0">
                          <a:latin typeface="Times New Roman"/>
                          <a:ea typeface="Calibri"/>
                          <a:cs typeface="Times New Roman"/>
                        </a:rPr>
                        <a:t> whenever </a:t>
                      </a:r>
                      <a:r>
                        <a:rPr lang="en-US" sz="1800" b="1" dirty="0" smtClean="0">
                          <a:latin typeface="Times New Roman"/>
                          <a:ea typeface="Calibri"/>
                          <a:cs typeface="Times New Roman"/>
                        </a:rPr>
                        <a:t>raw materials</a:t>
                      </a:r>
                      <a:r>
                        <a:rPr lang="en-US" sz="1800" dirty="0" smtClean="0">
                          <a:latin typeface="Times New Roman"/>
                          <a:ea typeface="Calibri"/>
                          <a:cs typeface="Times New Roman"/>
                        </a:rPr>
                        <a:t> have to undergo some sort of transformation before incorporation into buyer’s operations</a:t>
                      </a:r>
                      <a:endParaRPr lang="de-DE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4473" marR="3447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FF7"/>
                    </a:solidFill>
                  </a:tcPr>
                </a:tc>
              </a:tr>
            </a:tbl>
          </a:graphicData>
        </a:graphic>
      </p:graphicFrame>
      <p:sp>
        <p:nvSpPr>
          <p:cNvPr id="5" name="Rechteck 2"/>
          <p:cNvSpPr/>
          <p:nvPr/>
        </p:nvSpPr>
        <p:spPr>
          <a:xfrm>
            <a:off x="1914041" y="6229085"/>
            <a:ext cx="698918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Source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Adapted from Dwyer and Tanner 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(2009: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15–16); </a:t>
            </a:r>
            <a:r>
              <a:rPr lang="en-US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Biemans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(2010: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11–15); Brennan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 </a:t>
            </a:r>
            <a:r>
              <a:rPr lang="en-US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al. 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(2011: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19–21).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222086358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6" name="think-cell Folie" r:id="rId4" imgW="360" imgH="360" progId="">
                  <p:embed/>
                </p:oleObj>
              </mc:Choice>
              <mc:Fallback>
                <p:oleObj name="think-cell Folie" r:id="rId4" imgW="360" imgH="360" progId="">
                  <p:embed/>
                  <p:pic>
                    <p:nvPicPr>
                      <p:cNvPr id="0" name="Picture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BUSINESS-TO-BUSINESS PRODUCT</a:t>
            </a:r>
            <a:endParaRPr lang="en-US" dirty="0"/>
          </a:p>
        </p:txBody>
      </p:sp>
      <p:graphicFrame>
        <p:nvGraphicFramePr>
          <p:cNvPr id="10" name="Tabel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1995625"/>
              </p:ext>
            </p:extLst>
          </p:nvPr>
        </p:nvGraphicFramePr>
        <p:xfrm>
          <a:off x="436633" y="1540051"/>
          <a:ext cx="8280000" cy="1982633"/>
        </p:xfrm>
        <a:graphic>
          <a:graphicData uri="http://schemas.openxmlformats.org/drawingml/2006/table">
            <a:tbl>
              <a:tblPr/>
              <a:tblGrid>
                <a:gridCol w="1676980"/>
                <a:gridCol w="6603020"/>
              </a:tblGrid>
              <a:tr h="69994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Calibri"/>
                          <a:cs typeface="Times New Roman"/>
                        </a:rPr>
                        <a:t>Product category</a:t>
                      </a:r>
                      <a:endParaRPr lang="de-DE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4473" marR="3447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 marL="11176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Calibri"/>
                          <a:cs typeface="Times New Roman"/>
                        </a:rPr>
                        <a:t>Description</a:t>
                      </a:r>
                      <a:endParaRPr lang="de-DE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4473" marR="3447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FF7"/>
                    </a:solidFill>
                  </a:tcPr>
                </a:tc>
              </a:tr>
              <a:tr h="128268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endParaRPr lang="en-US" sz="1800" i="1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800" i="1" dirty="0" smtClean="0">
                          <a:latin typeface="Times New Roman"/>
                          <a:ea typeface="Calibri"/>
                          <a:cs typeface="Times New Roman"/>
                        </a:rPr>
                        <a:t>Components</a:t>
                      </a:r>
                      <a:endParaRPr lang="de-DE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4473" marR="3447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Wingdings"/>
                        <a:buChar char=""/>
                      </a:pPr>
                      <a:endParaRPr lang="en-US" sz="1800" b="1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Wingdings"/>
                        <a:buChar char=""/>
                      </a:pPr>
                      <a:r>
                        <a:rPr lang="en-US" sz="1800" b="1" dirty="0" smtClean="0">
                          <a:latin typeface="Times New Roman"/>
                          <a:ea typeface="Calibri"/>
                          <a:cs typeface="Times New Roman"/>
                        </a:rPr>
                        <a:t>directly </a:t>
                      </a:r>
                      <a:r>
                        <a:rPr lang="en-US" sz="1800" b="1" dirty="0">
                          <a:latin typeface="Times New Roman"/>
                          <a:ea typeface="Calibri"/>
                          <a:cs typeface="Times New Roman"/>
                        </a:rPr>
                        <a:t>assembled 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into the final end product without any </a:t>
                      </a:r>
                      <a:r>
                        <a:rPr lang="en-US" sz="1800" dirty="0" smtClean="0">
                          <a:latin typeface="Times New Roman"/>
                          <a:ea typeface="Calibri"/>
                          <a:cs typeface="Times New Roman"/>
                        </a:rPr>
                        <a:t>                further alteration</a:t>
                      </a:r>
                      <a:endParaRPr lang="de-DE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4473" marR="3447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FF7"/>
                    </a:solidFill>
                  </a:tcPr>
                </a:tc>
              </a:tr>
            </a:tbl>
          </a:graphicData>
        </a:graphic>
      </p:graphicFrame>
      <p:sp>
        <p:nvSpPr>
          <p:cNvPr id="3" name="Rechteck 2"/>
          <p:cNvSpPr/>
          <p:nvPr/>
        </p:nvSpPr>
        <p:spPr>
          <a:xfrm>
            <a:off x="1914041" y="6229085"/>
            <a:ext cx="698918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Source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Adapted from Dwyer and Tanner 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(2009: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15–16); </a:t>
            </a:r>
            <a:r>
              <a:rPr lang="en-US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Biemans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(2010: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11–15); Brennan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 </a:t>
            </a:r>
            <a:r>
              <a:rPr lang="en-US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al. 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(2011: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19–21).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222086358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3" name="think-cell Folie" r:id="rId4" imgW="360" imgH="360" progId="">
                  <p:embed/>
                </p:oleObj>
              </mc:Choice>
              <mc:Fallback>
                <p:oleObj name="think-cell Folie" r:id="rId4" imgW="360" imgH="360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BUSINESS-TO-BUSINESS PRODUCT</a:t>
            </a:r>
            <a:endParaRPr lang="en-US" dirty="0"/>
          </a:p>
        </p:txBody>
      </p:sp>
      <p:graphicFrame>
        <p:nvGraphicFramePr>
          <p:cNvPr id="10" name="Tabel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1995625"/>
              </p:ext>
            </p:extLst>
          </p:nvPr>
        </p:nvGraphicFramePr>
        <p:xfrm>
          <a:off x="436633" y="1585021"/>
          <a:ext cx="8280000" cy="2861485"/>
        </p:xfrm>
        <a:graphic>
          <a:graphicData uri="http://schemas.openxmlformats.org/drawingml/2006/table">
            <a:tbl>
              <a:tblPr/>
              <a:tblGrid>
                <a:gridCol w="1676980"/>
                <a:gridCol w="6603020"/>
              </a:tblGrid>
              <a:tr h="33670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Calibri"/>
                          <a:cs typeface="Times New Roman"/>
                        </a:rPr>
                        <a:t>Product category</a:t>
                      </a:r>
                      <a:endParaRPr lang="de-DE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4473" marR="3447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 marL="11176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Calibri"/>
                          <a:cs typeface="Times New Roman"/>
                        </a:rPr>
                        <a:t>Description</a:t>
                      </a:r>
                      <a:endParaRPr lang="de-DE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4473" marR="3447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FF7"/>
                    </a:solidFill>
                  </a:tcPr>
                </a:tc>
              </a:tr>
              <a:tr h="223054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endParaRPr lang="en-US" sz="1800" i="1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800" i="1" dirty="0" smtClean="0">
                          <a:latin typeface="Times New Roman"/>
                          <a:ea typeface="Calibri"/>
                          <a:cs typeface="Times New Roman"/>
                        </a:rPr>
                        <a:t>Operating supplies</a:t>
                      </a:r>
                      <a:endParaRPr lang="de-DE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4473" marR="3447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Wingdings"/>
                        <a:buChar char=""/>
                      </a:pPr>
                      <a:endParaRPr lang="en-US" sz="18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Wingdings"/>
                        <a:buChar char=""/>
                      </a:pPr>
                      <a:r>
                        <a:rPr lang="en-US" sz="1800" dirty="0" smtClean="0">
                          <a:latin typeface="Times New Roman"/>
                          <a:ea typeface="Calibri"/>
                          <a:cs typeface="Times New Roman"/>
                        </a:rPr>
                        <a:t>bought to sustain and maintain buyer’s operations, but do not commonly become part of customer’s final product; 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Wingdings"/>
                        <a:buChar char=""/>
                      </a:pPr>
                      <a:r>
                        <a:rPr lang="en-US" sz="1800" dirty="0" smtClean="0">
                          <a:latin typeface="Times New Roman"/>
                          <a:ea typeface="Calibri"/>
                          <a:cs typeface="Times New Roman"/>
                        </a:rPr>
                        <a:t>less expensive products compared to capital-intensive equipment 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Wingdings"/>
                        <a:buChar char=""/>
                      </a:pPr>
                      <a:r>
                        <a:rPr lang="en-US" sz="1800" dirty="0" smtClean="0">
                          <a:latin typeface="Times New Roman"/>
                          <a:ea typeface="Calibri"/>
                          <a:cs typeface="Times New Roman"/>
                        </a:rPr>
                        <a:t>frequently characterized by rather </a:t>
                      </a:r>
                      <a:r>
                        <a:rPr lang="en-US" sz="1800" b="1" dirty="0" smtClean="0">
                          <a:latin typeface="Times New Roman"/>
                          <a:ea typeface="Calibri"/>
                          <a:cs typeface="Times New Roman"/>
                        </a:rPr>
                        <a:t>low investment risk</a:t>
                      </a:r>
                      <a:endParaRPr lang="de-DE" sz="1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4473" marR="3447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FF7"/>
                    </a:solidFill>
                  </a:tcPr>
                </a:tc>
              </a:tr>
            </a:tbl>
          </a:graphicData>
        </a:graphic>
      </p:graphicFrame>
      <p:sp>
        <p:nvSpPr>
          <p:cNvPr id="3" name="Rechteck 2"/>
          <p:cNvSpPr/>
          <p:nvPr/>
        </p:nvSpPr>
        <p:spPr>
          <a:xfrm>
            <a:off x="1914041" y="6229085"/>
            <a:ext cx="698918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Source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Adapted from Dwyer and Tanner 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(2009: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15–16); </a:t>
            </a:r>
            <a:r>
              <a:rPr lang="en-US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Biemans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(2010: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11–15); Brennan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 </a:t>
            </a:r>
            <a:r>
              <a:rPr lang="en-US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al. 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(2011: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19–21).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222086358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57" name="think-cell Folie" r:id="rId4" imgW="360" imgH="360" progId="">
                  <p:embed/>
                </p:oleObj>
              </mc:Choice>
              <mc:Fallback>
                <p:oleObj name="think-cell Folie" r:id="rId4" imgW="360" imgH="360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BUSINESS-TO-BUSINESS PRODUCT</a:t>
            </a:r>
            <a:endParaRPr lang="en-US" dirty="0"/>
          </a:p>
        </p:txBody>
      </p:sp>
      <p:graphicFrame>
        <p:nvGraphicFramePr>
          <p:cNvPr id="10" name="Tabel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1995625"/>
              </p:ext>
            </p:extLst>
          </p:nvPr>
        </p:nvGraphicFramePr>
        <p:xfrm>
          <a:off x="436633" y="1629991"/>
          <a:ext cx="8280000" cy="2327413"/>
        </p:xfrm>
        <a:graphic>
          <a:graphicData uri="http://schemas.openxmlformats.org/drawingml/2006/table">
            <a:tbl>
              <a:tblPr/>
              <a:tblGrid>
                <a:gridCol w="1539912"/>
                <a:gridCol w="6740088"/>
              </a:tblGrid>
              <a:tr h="33670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Calibri"/>
                          <a:cs typeface="Times New Roman"/>
                        </a:rPr>
                        <a:t>Product category</a:t>
                      </a:r>
                      <a:endParaRPr lang="de-DE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4473" marR="3447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 marL="11176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Calibri"/>
                          <a:cs typeface="Times New Roman"/>
                        </a:rPr>
                        <a:t>Description</a:t>
                      </a:r>
                      <a:endParaRPr lang="de-DE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4473" marR="3447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FF7"/>
                    </a:solidFill>
                  </a:tcPr>
                </a:tc>
              </a:tr>
              <a:tr h="169647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endParaRPr lang="en-US" sz="1800" i="1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800" i="1" dirty="0" smtClean="0">
                          <a:latin typeface="Times New Roman"/>
                          <a:ea typeface="Calibri"/>
                          <a:cs typeface="Times New Roman"/>
                        </a:rPr>
                        <a:t>Services</a:t>
                      </a:r>
                      <a:endParaRPr lang="de-DE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4473" marR="3447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Wingdings"/>
                        <a:buChar char=""/>
                      </a:pPr>
                      <a:endParaRPr lang="en-US" sz="18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Wingdings"/>
                        <a:buChar char=""/>
                      </a:pPr>
                      <a:r>
                        <a:rPr lang="en-US" sz="1800" dirty="0" smtClean="0">
                          <a:latin typeface="Times New Roman"/>
                          <a:ea typeface="Calibri"/>
                          <a:cs typeface="Times New Roman"/>
                        </a:rPr>
                        <a:t>all activities that are carried out by a </a:t>
                      </a:r>
                      <a:r>
                        <a:rPr lang="en-US" sz="1800" b="1" dirty="0" smtClean="0">
                          <a:latin typeface="Times New Roman"/>
                          <a:ea typeface="Calibri"/>
                          <a:cs typeface="Times New Roman"/>
                        </a:rPr>
                        <a:t>third party provider 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Wingdings"/>
                        <a:buChar char=""/>
                      </a:pPr>
                      <a:r>
                        <a:rPr lang="en-US" sz="1800" dirty="0" smtClean="0">
                          <a:latin typeface="Times New Roman"/>
                          <a:ea typeface="Calibri"/>
                          <a:cs typeface="Times New Roman"/>
                        </a:rPr>
                        <a:t>might include regularly performed/standardized services or more individualized services</a:t>
                      </a:r>
                      <a:endParaRPr lang="de-DE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4473" marR="3447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FF7"/>
                    </a:solidFill>
                  </a:tcPr>
                </a:tc>
              </a:tr>
            </a:tbl>
          </a:graphicData>
        </a:graphic>
      </p:graphicFrame>
      <p:sp>
        <p:nvSpPr>
          <p:cNvPr id="3" name="Rechteck 2"/>
          <p:cNvSpPr/>
          <p:nvPr/>
        </p:nvSpPr>
        <p:spPr>
          <a:xfrm>
            <a:off x="1914041" y="6229085"/>
            <a:ext cx="698918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Source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Adapted from Dwyer and Tanner 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(2009: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15–16); </a:t>
            </a:r>
            <a:r>
              <a:rPr lang="en-US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Biemans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(2010: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11–15); Brennan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 </a:t>
            </a:r>
            <a:r>
              <a:rPr lang="en-US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al. 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(2011: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19–21).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INDUSTRIAL BUYING BEHAVIOUR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4000"/>
              </a:lnSpc>
              <a:spcAft>
                <a:spcPts val="1800"/>
              </a:spcAft>
            </a:pPr>
            <a:r>
              <a:rPr lang="en-US" dirty="0" smtClean="0"/>
              <a:t>organizational buyers (individuals) procure a good or service on behalf of a third person (the company)</a:t>
            </a:r>
          </a:p>
          <a:p>
            <a:pPr>
              <a:lnSpc>
                <a:spcPct val="114000"/>
              </a:lnSpc>
              <a:spcAft>
                <a:spcPts val="1800"/>
              </a:spcAft>
            </a:pPr>
            <a:r>
              <a:rPr lang="en-US" dirty="0" smtClean="0"/>
              <a:t>managed by specially trained </a:t>
            </a:r>
            <a:r>
              <a:rPr lang="en-US" b="1" dirty="0" smtClean="0"/>
              <a:t>purchasing professionals</a:t>
            </a:r>
          </a:p>
          <a:p>
            <a:pPr>
              <a:lnSpc>
                <a:spcPct val="114000"/>
              </a:lnSpc>
              <a:spcAft>
                <a:spcPts val="1800"/>
              </a:spcAft>
            </a:pPr>
            <a:r>
              <a:rPr lang="en-US" dirty="0" smtClean="0"/>
              <a:t>supported by technical experts from manufacturing unit and/or top management (dependent on investment sum or strategic importance)</a:t>
            </a:r>
          </a:p>
          <a:p>
            <a:pPr marL="0" indent="0">
              <a:lnSpc>
                <a:spcPct val="114000"/>
              </a:lnSpc>
              <a:spcAft>
                <a:spcPts val="1200"/>
              </a:spcAft>
              <a:buNone/>
            </a:pPr>
            <a:endParaRPr lang="en-US" dirty="0" smtClean="0"/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b="1" dirty="0" smtClean="0"/>
              <a:t>safeguarding measures</a:t>
            </a:r>
            <a:r>
              <a:rPr lang="en-US" dirty="0" smtClean="0"/>
              <a:t>: </a:t>
            </a:r>
          </a:p>
          <a:p>
            <a:pPr lvl="1">
              <a:lnSpc>
                <a:spcPct val="114000"/>
              </a:lnSpc>
              <a:spcAft>
                <a:spcPts val="600"/>
              </a:spcAft>
            </a:pPr>
            <a:r>
              <a:rPr lang="en-US" dirty="0" smtClean="0"/>
              <a:t>ex-ante negotiation of exhaustive product specifications, </a:t>
            </a:r>
          </a:p>
          <a:p>
            <a:pPr lvl="1">
              <a:lnSpc>
                <a:spcPct val="114000"/>
              </a:lnSpc>
              <a:spcAft>
                <a:spcPts val="600"/>
              </a:spcAft>
            </a:pPr>
            <a:r>
              <a:rPr lang="en-US" dirty="0" smtClean="0"/>
              <a:t>written and approved procurement orders, </a:t>
            </a:r>
          </a:p>
          <a:p>
            <a:pPr lvl="1">
              <a:lnSpc>
                <a:spcPct val="114000"/>
              </a:lnSpc>
              <a:spcAft>
                <a:spcPts val="600"/>
              </a:spcAft>
            </a:pPr>
            <a:r>
              <a:rPr lang="en-US" dirty="0" smtClean="0"/>
              <a:t>guidelines for supplier selection or, </a:t>
            </a:r>
          </a:p>
          <a:p>
            <a:pPr lvl="1">
              <a:lnSpc>
                <a:spcPct val="114000"/>
              </a:lnSpc>
              <a:spcAft>
                <a:spcPts val="1200"/>
              </a:spcAft>
            </a:pPr>
            <a:r>
              <a:rPr lang="en-US" dirty="0" smtClean="0"/>
              <a:t>instructions about single/multiple sourcing </a:t>
            </a:r>
            <a:r>
              <a:rPr lang="da-DK" dirty="0" smtClean="0"/>
              <a:t>policies (Kotler </a:t>
            </a:r>
            <a:r>
              <a:rPr lang="da-DK" i="1" dirty="0" smtClean="0"/>
              <a:t>et al . </a:t>
            </a:r>
            <a:r>
              <a:rPr lang="da-DK" dirty="0" smtClean="0"/>
              <a:t>2008 : 294).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Vorlage_BESEL_Fr. Hettling">
  <a:themeElements>
    <a:clrScheme name="ppt_Vorlage_LV 1">
      <a:dk1>
        <a:srgbClr val="000000"/>
      </a:dk1>
      <a:lt1>
        <a:srgbClr val="FFFFFF"/>
      </a:lt1>
      <a:dk2>
        <a:srgbClr val="771C30"/>
      </a:dk2>
      <a:lt2>
        <a:srgbClr val="005A40"/>
      </a:lt2>
      <a:accent1>
        <a:srgbClr val="6B6F73"/>
      </a:accent1>
      <a:accent2>
        <a:srgbClr val="FFAE00"/>
      </a:accent2>
      <a:accent3>
        <a:srgbClr val="FFFFFF"/>
      </a:accent3>
      <a:accent4>
        <a:srgbClr val="000000"/>
      </a:accent4>
      <a:accent5>
        <a:srgbClr val="BABBBC"/>
      </a:accent5>
      <a:accent6>
        <a:srgbClr val="E79D00"/>
      </a:accent6>
      <a:hlink>
        <a:srgbClr val="D92425"/>
      </a:hlink>
      <a:folHlink>
        <a:srgbClr val="1D2A35"/>
      </a:folHlink>
    </a:clrScheme>
    <a:fontScheme name="ppt_Vorlage_LV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hlink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hlink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pt_Vorlage_LV 1">
        <a:dk1>
          <a:srgbClr val="000000"/>
        </a:dk1>
        <a:lt1>
          <a:srgbClr val="FFFFFF"/>
        </a:lt1>
        <a:dk2>
          <a:srgbClr val="771C30"/>
        </a:dk2>
        <a:lt2>
          <a:srgbClr val="005A40"/>
        </a:lt2>
        <a:accent1>
          <a:srgbClr val="6B6F73"/>
        </a:accent1>
        <a:accent2>
          <a:srgbClr val="FFAE00"/>
        </a:accent2>
        <a:accent3>
          <a:srgbClr val="FFFFFF"/>
        </a:accent3>
        <a:accent4>
          <a:srgbClr val="000000"/>
        </a:accent4>
        <a:accent5>
          <a:srgbClr val="BABBBC"/>
        </a:accent5>
        <a:accent6>
          <a:srgbClr val="E79D00"/>
        </a:accent6>
        <a:hlink>
          <a:srgbClr val="D92425"/>
        </a:hlink>
        <a:folHlink>
          <a:srgbClr val="1D2A3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</TotalTime>
  <Words>1512</Words>
  <Application>Microsoft Office PowerPoint</Application>
  <PresentationFormat>On-screen Show (4:3)</PresentationFormat>
  <Paragraphs>292</Paragraphs>
  <Slides>29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1" baseType="lpstr">
      <vt:lpstr>Vorlage_BESEL_Fr. Hettling</vt:lpstr>
      <vt:lpstr>think-cell Folie</vt:lpstr>
      <vt:lpstr>  Characteristics of business-to-business markets</vt:lpstr>
      <vt:lpstr>PowerPoint Presentation</vt:lpstr>
      <vt:lpstr>THE BUSINESS-TO-BUSINESS PRODUCT</vt:lpstr>
      <vt:lpstr>THE BUSINESS-TO-BUSINESS PRODUCT</vt:lpstr>
      <vt:lpstr>THE BUSINESS-TO-BUSINESS PRODUCT</vt:lpstr>
      <vt:lpstr>THE BUSINESS-TO-BUSINESS PRODUCT</vt:lpstr>
      <vt:lpstr>THE BUSINESS-TO-BUSINESS PRODUCT</vt:lpstr>
      <vt:lpstr>THE BUSINESS-TO-BUSINESS PRODUCT</vt:lpstr>
      <vt:lpstr>INDUSTRIAL BUYING BEHAVIOUR</vt:lpstr>
      <vt:lpstr>INDUSTRIAL BUYING BEHAVIOUR</vt:lpstr>
      <vt:lpstr>INDUSTRIAL BUYING BEHAVIOUR</vt:lpstr>
      <vt:lpstr>INDUSTRIAL BUYING BEHAVIOUR</vt:lpstr>
      <vt:lpstr>INDUSTRIAL BUYING BEHAVIOUR</vt:lpstr>
      <vt:lpstr>INDUSTRIAL BUYING BEHAVIOUR</vt:lpstr>
      <vt:lpstr>INDUSTRIAL BUYING BEHAVIOUR</vt:lpstr>
      <vt:lpstr>INDUSTRIAL BUYING BEHAVIOUR</vt:lpstr>
      <vt:lpstr>INDUSTRIAL BUYING BEHAVIOUR</vt:lpstr>
      <vt:lpstr>INDUSTRIAL BUYING BEHAVIOUR</vt:lpstr>
      <vt:lpstr>INDUSTRIAL BUYING BEHAVIOUR</vt:lpstr>
      <vt:lpstr>INDUSTRIAL BUYING BEHAVIOUR</vt:lpstr>
      <vt:lpstr>STRUCTURAL CHARACTERISTICS OF BUSINESS-TO-BUSINESS MARKETS</vt:lpstr>
      <vt:lpstr>STRUCTURAL CHARACTERISTICS OF BUSINESS-TO-BUSINESS MARKETS</vt:lpstr>
      <vt:lpstr>STRUCTURAL CHARACTERISTICS OF BUSINESS-TO-BUSINESS MARKETS</vt:lpstr>
      <vt:lpstr>IMPLICATIONS FOR MANAGEMENT AND MARKETING PRACTICE</vt:lpstr>
      <vt:lpstr>IMPLICATIONS FOR MANAGEMENT AND MARKETING PRACTICE</vt:lpstr>
      <vt:lpstr>IMPLICATIONS FOR MANAGEMENT AND MARKETING PRACTICE</vt:lpstr>
      <vt:lpstr>IMPLICATIONS FOR MANAGEMENT AND MARKETING PRACTICE</vt:lpstr>
      <vt:lpstr>IMPLICATIONS FOR MANAGEMENT AND MARKETING PRACTICE</vt:lpstr>
      <vt:lpstr>Chapter case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Inter-organizational relationship approach versus  inter-personal relationship approach in business-to-business network</dc:title>
  <dc:creator>Laura Hettling</dc:creator>
  <cp:lastModifiedBy>Davies, Emily</cp:lastModifiedBy>
  <cp:revision>444</cp:revision>
  <cp:lastPrinted>2013-05-20T15:49:05Z</cp:lastPrinted>
  <dcterms:created xsi:type="dcterms:W3CDTF">2014-06-15T12:26:35Z</dcterms:created>
  <dcterms:modified xsi:type="dcterms:W3CDTF">2015-06-18T13:45:04Z</dcterms:modified>
</cp:coreProperties>
</file>