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49"/>
  </p:notesMasterIdLst>
  <p:sldIdLst>
    <p:sldId id="301" r:id="rId2"/>
    <p:sldId id="257" r:id="rId3"/>
    <p:sldId id="258" r:id="rId4"/>
    <p:sldId id="300" r:id="rId5"/>
    <p:sldId id="259" r:id="rId6"/>
    <p:sldId id="260" r:id="rId7"/>
    <p:sldId id="304" r:id="rId8"/>
    <p:sldId id="261" r:id="rId9"/>
    <p:sldId id="262" r:id="rId10"/>
    <p:sldId id="263" r:id="rId11"/>
    <p:sldId id="266" r:id="rId12"/>
    <p:sldId id="264" r:id="rId13"/>
    <p:sldId id="265"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303"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5" r:id="rId48"/>
  </p:sldIdLst>
  <p:sldSz cx="12192000" cy="6858000"/>
  <p:notesSz cx="6858000" cy="9144000"/>
  <p:embeddedFontLst>
    <p:embeddedFont>
      <p:font typeface="Adobe Caslon Pro" panose="0205050205050A020403" charset="0"/>
      <p:regular r:id="rId50"/>
      <p:bold r:id="rId51"/>
      <p:italic r:id="rId52"/>
      <p:boldItalic r:id="rId53"/>
    </p:embeddedFont>
    <p:embeddedFont>
      <p:font typeface="Calibri" panose="020F0502020204030204" pitchFamily="34" charset="0"/>
      <p:regular r:id="rId54"/>
      <p:bold r:id="rId55"/>
      <p:italic r:id="rId56"/>
      <p:boldItalic r:id="rId57"/>
    </p:embeddedFont>
    <p:embeddedFont>
      <p:font typeface="Trajan Pro" panose="02020502050506020301" charset="0"/>
      <p:regular r:id="rId58"/>
      <p:bold r:id="rId5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82BFFD"/>
    <a:srgbClr val="9E0000"/>
    <a:srgbClr val="F4F6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0" autoAdjust="0"/>
    <p:restoredTop sz="94660"/>
  </p:normalViewPr>
  <p:slideViewPr>
    <p:cSldViewPr snapToGrid="0">
      <p:cViewPr varScale="1">
        <p:scale>
          <a:sx n="116" d="100"/>
          <a:sy n="116" d="100"/>
        </p:scale>
        <p:origin x="600" y="108"/>
      </p:cViewPr>
      <p:guideLst>
        <p:guide orient="horz" pos="2160"/>
        <p:guide pos="3840"/>
      </p:guideLst>
    </p:cSldViewPr>
  </p:slideViewPr>
  <p:notesTextViewPr>
    <p:cViewPr>
      <p:scale>
        <a:sx n="1" d="1"/>
        <a:sy n="1" d="1"/>
      </p:scale>
      <p:origin x="0" y="0"/>
    </p:cViewPr>
  </p:notesTextViewPr>
  <p:sorterViewPr>
    <p:cViewPr>
      <p:scale>
        <a:sx n="100" d="100"/>
        <a:sy n="100" d="100"/>
      </p:scale>
      <p:origin x="0" y="811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1.fntdata"/><Relationship Id="rId55" Type="http://schemas.openxmlformats.org/officeDocument/2006/relationships/font" Target="fonts/font6.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5.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font" Target="fonts/font8.fntdata"/><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57A08F-7EAA-42E0-9E4A-C1DD4727CD94}" type="datetimeFigureOut">
              <a:rPr lang="en-US" smtClean="0"/>
              <a:t>2/26/2016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D98A6B-D28E-4E36-9FAF-32D43BE3DC13}" type="slidenum">
              <a:rPr lang="en-US" smtClean="0"/>
              <a:t>‹#›</a:t>
            </a:fld>
            <a:endParaRPr lang="en-US"/>
          </a:p>
        </p:txBody>
      </p:sp>
    </p:spTree>
    <p:extLst>
      <p:ext uri="{BB962C8B-B14F-4D97-AF65-F5344CB8AC3E}">
        <p14:creationId xmlns:p14="http://schemas.microsoft.com/office/powerpoint/2010/main" val="2368893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D98A6B-D28E-4E36-9FAF-32D43BE3DC13}" type="slidenum">
              <a:rPr lang="en-US" smtClean="0"/>
              <a:t>1</a:t>
            </a:fld>
            <a:endParaRPr lang="en-US"/>
          </a:p>
        </p:txBody>
      </p:sp>
    </p:spTree>
    <p:extLst>
      <p:ext uri="{BB962C8B-B14F-4D97-AF65-F5344CB8AC3E}">
        <p14:creationId xmlns:p14="http://schemas.microsoft.com/office/powerpoint/2010/main" val="3894356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
        <p:nvSpPr>
          <p:cNvPr id="5"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6" name="Slide Number Placeholder 5"/>
          <p:cNvSpPr>
            <a:spLocks noGrp="1"/>
          </p:cNvSpPr>
          <p:nvPr>
            <p:ph type="sldNum" sz="quarter" idx="12"/>
          </p:nvPr>
        </p:nvSpPr>
        <p:spPr/>
        <p:txBody>
          <a:bodyPr/>
          <a:lstStyle>
            <a:lvl1pPr>
              <a:defRPr sz="1400" b="1">
                <a:solidFill>
                  <a:srgbClr val="800000"/>
                </a:solidFill>
              </a:defRPr>
            </a:lvl1pPr>
          </a:lstStyle>
          <a:p>
            <a:fld id="{FBD29D7E-54B5-498C-8F02-33410D7A7EC2}" type="slidenum">
              <a:rPr lang="en-US" smtClean="0"/>
              <a:pPr/>
              <a:t>‹#›</a:t>
            </a:fld>
            <a:endParaRPr lang="en-US" dirty="0"/>
          </a:p>
        </p:txBody>
      </p:sp>
    </p:spTree>
    <p:extLst>
      <p:ext uri="{BB962C8B-B14F-4D97-AF65-F5344CB8AC3E}">
        <p14:creationId xmlns:p14="http://schemas.microsoft.com/office/powerpoint/2010/main" val="93857097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4D588B68-55C9-4E99-B503-A6A83D35E294}" type="slidenum">
              <a:rPr lang="en-US" smtClean="0"/>
              <a:t>‹#›</a:t>
            </a:fld>
            <a:endParaRPr lang="en-US"/>
          </a:p>
        </p:txBody>
      </p:sp>
      <p:sp>
        <p:nvSpPr>
          <p:cNvPr id="7"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8"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Tree>
    <p:extLst>
      <p:ext uri="{BB962C8B-B14F-4D97-AF65-F5344CB8AC3E}">
        <p14:creationId xmlns:p14="http://schemas.microsoft.com/office/powerpoint/2010/main" val="26637070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4D588B68-55C9-4E99-B503-A6A83D35E294}" type="slidenum">
              <a:rPr lang="en-US" smtClean="0"/>
              <a:t>‹#›</a:t>
            </a:fld>
            <a:endParaRPr lang="en-US"/>
          </a:p>
        </p:txBody>
      </p:sp>
      <p:sp>
        <p:nvSpPr>
          <p:cNvPr id="7"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8"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Tree>
    <p:extLst>
      <p:ext uri="{BB962C8B-B14F-4D97-AF65-F5344CB8AC3E}">
        <p14:creationId xmlns:p14="http://schemas.microsoft.com/office/powerpoint/2010/main" val="33169302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4D588B68-55C9-4E99-B503-A6A83D35E294}" type="slidenum">
              <a:rPr lang="en-US" smtClean="0"/>
              <a:t>‹#›</a:t>
            </a:fld>
            <a:endParaRPr lang="en-US"/>
          </a:p>
        </p:txBody>
      </p:sp>
      <p:sp>
        <p:nvSpPr>
          <p:cNvPr id="8"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9"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Tree>
    <p:extLst>
      <p:ext uri="{BB962C8B-B14F-4D97-AF65-F5344CB8AC3E}">
        <p14:creationId xmlns:p14="http://schemas.microsoft.com/office/powerpoint/2010/main" val="34687455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4D588B68-55C9-4E99-B503-A6A83D35E294}" type="slidenum">
              <a:rPr lang="en-US" smtClean="0"/>
              <a:t>‹#›</a:t>
            </a:fld>
            <a:endParaRPr lang="en-US"/>
          </a:p>
        </p:txBody>
      </p:sp>
      <p:sp>
        <p:nvSpPr>
          <p:cNvPr id="7"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8"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Tree>
    <p:extLst>
      <p:ext uri="{BB962C8B-B14F-4D97-AF65-F5344CB8AC3E}">
        <p14:creationId xmlns:p14="http://schemas.microsoft.com/office/powerpoint/2010/main" val="98952443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4D588B68-55C9-4E99-B503-A6A83D35E294}" type="slidenum">
              <a:rPr lang="en-US" smtClean="0"/>
              <a:t>‹#›</a:t>
            </a:fld>
            <a:endParaRPr lang="en-US"/>
          </a:p>
        </p:txBody>
      </p:sp>
      <p:sp>
        <p:nvSpPr>
          <p:cNvPr id="9"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10"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Tree>
    <p:extLst>
      <p:ext uri="{BB962C8B-B14F-4D97-AF65-F5344CB8AC3E}">
        <p14:creationId xmlns:p14="http://schemas.microsoft.com/office/powerpoint/2010/main" val="36490947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4D588B68-55C9-4E99-B503-A6A83D35E294}" type="slidenum">
              <a:rPr lang="en-US" smtClean="0"/>
              <a:t>‹#›</a:t>
            </a:fld>
            <a:endParaRPr lang="en-US"/>
          </a:p>
        </p:txBody>
      </p:sp>
      <p:sp>
        <p:nvSpPr>
          <p:cNvPr id="10"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11"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Tree>
    <p:extLst>
      <p:ext uri="{BB962C8B-B14F-4D97-AF65-F5344CB8AC3E}">
        <p14:creationId xmlns:p14="http://schemas.microsoft.com/office/powerpoint/2010/main" val="27881635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4D588B68-55C9-4E99-B503-A6A83D35E294}" type="slidenum">
              <a:rPr lang="en-US" smtClean="0"/>
              <a:t>‹#›</a:t>
            </a:fld>
            <a:endParaRPr lang="en-US"/>
          </a:p>
        </p:txBody>
      </p:sp>
      <p:sp>
        <p:nvSpPr>
          <p:cNvPr id="6"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7"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Tree>
    <p:extLst>
      <p:ext uri="{BB962C8B-B14F-4D97-AF65-F5344CB8AC3E}">
        <p14:creationId xmlns:p14="http://schemas.microsoft.com/office/powerpoint/2010/main" val="209160358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D588B68-55C9-4E99-B503-A6A83D35E294}" type="slidenum">
              <a:rPr lang="en-US" smtClean="0"/>
              <a:t>‹#›</a:t>
            </a:fld>
            <a:endParaRPr lang="en-US"/>
          </a:p>
        </p:txBody>
      </p:sp>
      <p:sp>
        <p:nvSpPr>
          <p:cNvPr id="5"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6"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Tree>
    <p:extLst>
      <p:ext uri="{BB962C8B-B14F-4D97-AF65-F5344CB8AC3E}">
        <p14:creationId xmlns:p14="http://schemas.microsoft.com/office/powerpoint/2010/main" val="191612161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4D588B68-55C9-4E99-B503-A6A83D35E294}" type="slidenum">
              <a:rPr lang="en-US" smtClean="0"/>
              <a:t>‹#›</a:t>
            </a:fld>
            <a:endParaRPr lang="en-US"/>
          </a:p>
        </p:txBody>
      </p:sp>
      <p:sp>
        <p:nvSpPr>
          <p:cNvPr id="8"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9"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Tree>
    <p:extLst>
      <p:ext uri="{BB962C8B-B14F-4D97-AF65-F5344CB8AC3E}">
        <p14:creationId xmlns:p14="http://schemas.microsoft.com/office/powerpoint/2010/main" val="8016643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4D588B68-55C9-4E99-B503-A6A83D35E294}" type="slidenum">
              <a:rPr lang="en-US" smtClean="0"/>
              <a:t>‹#›</a:t>
            </a:fld>
            <a:endParaRPr lang="en-US"/>
          </a:p>
        </p:txBody>
      </p:sp>
      <p:sp>
        <p:nvSpPr>
          <p:cNvPr id="8" name="Footer Placeholder 4"/>
          <p:cNvSpPr>
            <a:spLocks noGrp="1"/>
          </p:cNvSpPr>
          <p:nvPr>
            <p:ph type="ftr" sz="quarter" idx="11"/>
          </p:nvPr>
        </p:nvSpPr>
        <p:spPr>
          <a:xfrm>
            <a:off x="4038600" y="6343098"/>
            <a:ext cx="4114800" cy="365125"/>
          </a:xfrm>
        </p:spPr>
        <p:txBody>
          <a:bodyPr/>
          <a:lstStyle/>
          <a:p>
            <a:r>
              <a:rPr lang="en-US" i="1" spc="120" dirty="0" smtClean="0"/>
              <a:t>International Financial Reporting Standards </a:t>
            </a:r>
          </a:p>
          <a:p>
            <a:r>
              <a:rPr lang="en-US" spc="500" dirty="0" smtClean="0"/>
              <a:t>BURTON &amp; JERMAKOWICZ</a:t>
            </a:r>
            <a:endParaRPr lang="en-US" spc="500" dirty="0"/>
          </a:p>
        </p:txBody>
      </p:sp>
      <p:sp>
        <p:nvSpPr>
          <p:cNvPr id="9" name="Date Placeholder 3"/>
          <p:cNvSpPr>
            <a:spLocks noGrp="1"/>
          </p:cNvSpPr>
          <p:nvPr>
            <p:ph type="dt" sz="half" idx="10"/>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Tree>
    <p:extLst>
      <p:ext uri="{BB962C8B-B14F-4D97-AF65-F5344CB8AC3E}">
        <p14:creationId xmlns:p14="http://schemas.microsoft.com/office/powerpoint/2010/main" val="14890194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alpha val="50000"/>
          </a:schemeClr>
        </a:solidFill>
        <a:effectLst/>
      </p:bgPr>
    </p:bg>
    <p:spTree>
      <p:nvGrpSpPr>
        <p:cNvPr id="1" name=""/>
        <p:cNvGrpSpPr/>
        <p:nvPr/>
      </p:nvGrpSpPr>
      <p:grpSpPr>
        <a:xfrm>
          <a:off x="0" y="0"/>
          <a:ext cx="0" cy="0"/>
          <a:chOff x="0" y="0"/>
          <a:chExt cx="0" cy="0"/>
        </a:xfrm>
      </p:grpSpPr>
      <p:sp>
        <p:nvSpPr>
          <p:cNvPr id="7" name="Rectangle 6"/>
          <p:cNvSpPr/>
          <p:nvPr userDrawn="1"/>
        </p:nvSpPr>
        <p:spPr>
          <a:xfrm>
            <a:off x="0" y="6176963"/>
            <a:ext cx="12192000" cy="6810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800000"/>
              </a:solidFill>
            </a:endParaRPr>
          </a:p>
        </p:txBody>
      </p:sp>
      <p:sp>
        <p:nvSpPr>
          <p:cNvPr id="2" name="Title Placeholder 1"/>
          <p:cNvSpPr>
            <a:spLocks noGrp="1"/>
          </p:cNvSpPr>
          <p:nvPr>
            <p:ph type="title"/>
          </p:nvPr>
        </p:nvSpPr>
        <p:spPr>
          <a:xfrm>
            <a:off x="838200" y="234497"/>
            <a:ext cx="10515600" cy="107178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472421"/>
            <a:ext cx="10515600" cy="431257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err="1" smtClean="0"/>
              <a:t>Ffth</a:t>
            </a:r>
            <a:r>
              <a:rPr lang="en-US" dirty="0" smtClean="0"/>
              <a:t> level</a:t>
            </a:r>
            <a:endParaRPr lang="en-US" dirty="0"/>
          </a:p>
        </p:txBody>
      </p:sp>
      <p:sp>
        <p:nvSpPr>
          <p:cNvPr id="5" name="Footer Placeholder 4"/>
          <p:cNvSpPr>
            <a:spLocks noGrp="1"/>
          </p:cNvSpPr>
          <p:nvPr>
            <p:ph type="ftr" sz="quarter" idx="3"/>
          </p:nvPr>
        </p:nvSpPr>
        <p:spPr>
          <a:xfrm>
            <a:off x="4038600" y="6343098"/>
            <a:ext cx="4114800" cy="365125"/>
          </a:xfrm>
          <a:prstGeom prst="rect">
            <a:avLst/>
          </a:prstGeom>
        </p:spPr>
        <p:txBody>
          <a:bodyPr vert="horz" lIns="91440" tIns="45720" rIns="91440" bIns="45720" rtlCol="0" anchor="ctr"/>
          <a:lstStyle>
            <a:lvl1pPr algn="ctr">
              <a:defRPr sz="1200" b="0">
                <a:solidFill>
                  <a:schemeClr val="accent1">
                    <a:lumMod val="20000"/>
                    <a:lumOff val="80000"/>
                  </a:schemeClr>
                </a:solidFill>
                <a:latin typeface="Adobe Caslon Pro" panose="0205050205050A020403" pitchFamily="18" charset="0"/>
              </a:defRPr>
            </a:lvl1pPr>
          </a:lstStyle>
          <a:p>
            <a:r>
              <a:rPr lang="en-US" i="1" spc="120" dirty="0" smtClean="0"/>
              <a:t>International Financial Reporting Standards  </a:t>
            </a:r>
            <a:r>
              <a:rPr lang="en-US" spc="500" dirty="0" smtClean="0"/>
              <a:t>BURTON &amp; JERMAKOWICZ</a:t>
            </a:r>
            <a:endParaRPr lang="en-US" spc="500"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400" b="1">
                <a:solidFill>
                  <a:srgbClr val="800000"/>
                </a:solidFill>
              </a:defRPr>
            </a:lvl1pPr>
          </a:lstStyle>
          <a:p>
            <a:fld id="{4D588B68-55C9-4E99-B503-A6A83D35E294}" type="slidenum">
              <a:rPr lang="en-US" smtClean="0"/>
              <a:pPr/>
              <a:t>‹#›</a:t>
            </a:fld>
            <a:endParaRPr lang="en-US" dirty="0"/>
          </a:p>
        </p:txBody>
      </p:sp>
      <p:sp>
        <p:nvSpPr>
          <p:cNvPr id="8" name="Rectangle 7"/>
          <p:cNvSpPr/>
          <p:nvPr userDrawn="1"/>
        </p:nvSpPr>
        <p:spPr>
          <a:xfrm>
            <a:off x="0" y="6049964"/>
            <a:ext cx="12192000" cy="10179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1" name="Date Placeholder 3"/>
          <p:cNvSpPr>
            <a:spLocks noGrp="1"/>
          </p:cNvSpPr>
          <p:nvPr>
            <p:ph type="dt" sz="half" idx="2"/>
          </p:nvPr>
        </p:nvSpPr>
        <p:spPr>
          <a:xfrm>
            <a:off x="838200" y="6422611"/>
            <a:ext cx="2743200" cy="203476"/>
          </a:xfrm>
          <a:prstGeom prst="rect">
            <a:avLst/>
          </a:prstGeom>
        </p:spPr>
        <p:txBody>
          <a:bodyPr/>
          <a:lstStyle>
            <a:lvl1pPr algn="l">
              <a:defRPr lang="en-US" sz="1200" b="0" kern="1200" spc="500" dirty="0" smtClean="0">
                <a:solidFill>
                  <a:schemeClr val="accent1">
                    <a:lumMod val="20000"/>
                    <a:lumOff val="80000"/>
                  </a:schemeClr>
                </a:solidFill>
                <a:latin typeface="Adobe Caslon Pro" panose="0205050205050A020403" pitchFamily="18" charset="0"/>
                <a:ea typeface="+mn-ea"/>
                <a:cs typeface="+mn-cs"/>
              </a:defRPr>
            </a:lvl1pPr>
          </a:lstStyle>
          <a:p>
            <a:r>
              <a:rPr lang="en-US" smtClean="0"/>
              <a:t>©2014</a:t>
            </a:r>
            <a:endParaRPr lang="en-US" dirty="0"/>
          </a:p>
        </p:txBody>
      </p:sp>
      <p:sp>
        <p:nvSpPr>
          <p:cNvPr id="13" name="Rectangle 12"/>
          <p:cNvSpPr/>
          <p:nvPr userDrawn="1"/>
        </p:nvSpPr>
        <p:spPr>
          <a:xfrm>
            <a:off x="0" y="5934768"/>
            <a:ext cx="12192000" cy="89989"/>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Tree>
    <p:extLst>
      <p:ext uri="{BB962C8B-B14F-4D97-AF65-F5344CB8AC3E}">
        <p14:creationId xmlns:p14="http://schemas.microsoft.com/office/powerpoint/2010/main" val="3402993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accent5">
              <a:lumMod val="50000"/>
            </a:schemeClr>
          </a:solidFill>
          <a:latin typeface="Trajan Pro" panose="02020502050506020301" pitchFamily="18" charset="0"/>
          <a:ea typeface="+mj-ea"/>
          <a:cs typeface="+mj-cs"/>
        </a:defRPr>
      </a:lvl1pPr>
    </p:titleStyle>
    <p:bodyStyle>
      <a:lvl1pPr marL="228600" indent="-228600" algn="l" defTabSz="914400" rtl="0" eaLnBrk="1" latinLnBrk="0" hangingPunct="1">
        <a:lnSpc>
          <a:spcPct val="90000"/>
        </a:lnSpc>
        <a:spcBef>
          <a:spcPts val="1000"/>
        </a:spcBef>
        <a:buClr>
          <a:srgbClr val="800000"/>
        </a:buClr>
        <a:buSzPct val="150000"/>
        <a:buFont typeface="Adobe Caslon Pro" panose="0205050205050A020403" pitchFamily="18" charset="0"/>
        <a:buChar char="»"/>
        <a:defRPr sz="2800" i="1" kern="1200">
          <a:solidFill>
            <a:schemeClr val="accent5">
              <a:lumMod val="75000"/>
            </a:schemeClr>
          </a:solidFill>
          <a:latin typeface="Adobe Caslon Pro" panose="0205050205050A020403" pitchFamily="18" charset="0"/>
          <a:ea typeface="+mn-ea"/>
          <a:cs typeface="+mn-cs"/>
        </a:defRPr>
      </a:lvl1pPr>
      <a:lvl2pPr marL="685800" indent="-228600" algn="l" defTabSz="914400" rtl="0" eaLnBrk="1" latinLnBrk="0" hangingPunct="1">
        <a:lnSpc>
          <a:spcPct val="90000"/>
        </a:lnSpc>
        <a:spcBef>
          <a:spcPts val="500"/>
        </a:spcBef>
        <a:buClr>
          <a:srgbClr val="800000"/>
        </a:buClr>
        <a:buSzPct val="150000"/>
        <a:buFont typeface="Adobe Caslon Pro" panose="0205050205050A020403" pitchFamily="18" charset="0"/>
        <a:buChar char="»"/>
        <a:defRPr sz="2400" i="1" kern="1200">
          <a:solidFill>
            <a:schemeClr val="accent5">
              <a:lumMod val="75000"/>
            </a:schemeClr>
          </a:solidFill>
          <a:latin typeface="Adobe Caslon Pro" panose="0205050205050A020403" pitchFamily="18" charset="0"/>
          <a:ea typeface="+mn-ea"/>
          <a:cs typeface="+mn-cs"/>
        </a:defRPr>
      </a:lvl2pPr>
      <a:lvl3pPr marL="1143000" indent="-228600" algn="l" defTabSz="914400" rtl="0" eaLnBrk="1" latinLnBrk="0" hangingPunct="1">
        <a:lnSpc>
          <a:spcPct val="90000"/>
        </a:lnSpc>
        <a:spcBef>
          <a:spcPts val="500"/>
        </a:spcBef>
        <a:buClr>
          <a:srgbClr val="800000"/>
        </a:buClr>
        <a:buSzPct val="150000"/>
        <a:buFont typeface="Adobe Caslon Pro" panose="0205050205050A020403" pitchFamily="18" charset="0"/>
        <a:buChar char="»"/>
        <a:defRPr sz="2000" i="1" kern="1200">
          <a:solidFill>
            <a:schemeClr val="accent5">
              <a:lumMod val="75000"/>
            </a:schemeClr>
          </a:solidFill>
          <a:latin typeface="Adobe Caslon Pro" panose="0205050205050A020403" pitchFamily="18" charset="0"/>
          <a:ea typeface="+mn-ea"/>
          <a:cs typeface="+mn-cs"/>
        </a:defRPr>
      </a:lvl3pPr>
      <a:lvl4pPr marL="1600200" indent="-228600" algn="l" defTabSz="914400" rtl="0" eaLnBrk="1" latinLnBrk="0" hangingPunct="1">
        <a:lnSpc>
          <a:spcPct val="90000"/>
        </a:lnSpc>
        <a:spcBef>
          <a:spcPts val="500"/>
        </a:spcBef>
        <a:buClr>
          <a:srgbClr val="800000"/>
        </a:buClr>
        <a:buSzPct val="150000"/>
        <a:buFont typeface="Adobe Caslon Pro" panose="0205050205050A020403" pitchFamily="18" charset="0"/>
        <a:buChar char="»"/>
        <a:defRPr sz="1800" i="1" kern="1200">
          <a:solidFill>
            <a:schemeClr val="accent5">
              <a:lumMod val="75000"/>
            </a:schemeClr>
          </a:solidFill>
          <a:latin typeface="Adobe Caslon Pro" panose="0205050205050A020403" pitchFamily="18" charset="0"/>
          <a:ea typeface="+mn-ea"/>
          <a:cs typeface="+mn-cs"/>
        </a:defRPr>
      </a:lvl4pPr>
      <a:lvl5pPr marL="2057400" indent="-228600" algn="l" defTabSz="914400" rtl="0" eaLnBrk="1" latinLnBrk="0" hangingPunct="1">
        <a:lnSpc>
          <a:spcPct val="90000"/>
        </a:lnSpc>
        <a:spcBef>
          <a:spcPts val="500"/>
        </a:spcBef>
        <a:buClr>
          <a:srgbClr val="800000"/>
        </a:buClr>
        <a:buSzPct val="150000"/>
        <a:buFont typeface="Adobe Caslon Pro" panose="0205050205050A020403" pitchFamily="18" charset="0"/>
        <a:buChar char="»"/>
        <a:defRPr sz="1800" i="1" kern="1200">
          <a:solidFill>
            <a:schemeClr val="accent5">
              <a:lumMod val="75000"/>
            </a:schemeClr>
          </a:solidFill>
          <a:latin typeface="Adobe Caslon Pro" panose="0205050205050A020403"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48544"/>
            <a:ext cx="9144000" cy="2387600"/>
          </a:xfrm>
        </p:spPr>
        <p:txBody>
          <a:bodyPr>
            <a:normAutofit fontScale="90000"/>
          </a:bodyPr>
          <a:lstStyle/>
          <a:p>
            <a:r>
              <a:rPr lang="en-US" sz="3600" spc="600" dirty="0" smtClean="0"/>
              <a:t>Chapter 2</a:t>
            </a:r>
            <a:r>
              <a:rPr lang="en-US" dirty="0" smtClean="0"/>
              <a:t/>
            </a:r>
            <a:br>
              <a:rPr lang="en-US" dirty="0" smtClean="0"/>
            </a:br>
            <a:r>
              <a:rPr lang="en-US" dirty="0" smtClean="0"/>
              <a:t>Conceptual Framework for Financial Reporting</a:t>
            </a:r>
            <a:endParaRPr lang="en-US" dirty="0"/>
          </a:p>
        </p:txBody>
      </p:sp>
      <p:sp>
        <p:nvSpPr>
          <p:cNvPr id="8" name="Slide Number Placeholder 7"/>
          <p:cNvSpPr>
            <a:spLocks noGrp="1"/>
          </p:cNvSpPr>
          <p:nvPr>
            <p:ph type="sldNum" sz="quarter" idx="12"/>
          </p:nvPr>
        </p:nvSpPr>
        <p:spPr/>
        <p:txBody>
          <a:bodyPr/>
          <a:lstStyle/>
          <a:p>
            <a:fld id="{4D588B68-55C9-4E99-B503-A6A83D35E294}" type="slidenum">
              <a:rPr lang="en-US" smtClean="0"/>
              <a:t>1</a:t>
            </a:fld>
            <a:endParaRPr lang="en-US" dirty="0"/>
          </a:p>
        </p:txBody>
      </p:sp>
      <p:sp>
        <p:nvSpPr>
          <p:cNvPr id="9" name="Date Placeholder 8"/>
          <p:cNvSpPr>
            <a:spLocks noGrp="1"/>
          </p:cNvSpPr>
          <p:nvPr>
            <p:ph type="dt" sz="half" idx="10"/>
          </p:nvPr>
        </p:nvSpPr>
        <p:spPr/>
        <p:txBody>
          <a:bodyPr/>
          <a:lstStyle/>
          <a:p>
            <a:r>
              <a:rPr lang="en-US" dirty="0" smtClean="0"/>
              <a:t>©2015</a:t>
            </a:r>
            <a:endParaRPr lang="en-US" dirty="0"/>
          </a:p>
        </p:txBody>
      </p:sp>
      <p:sp>
        <p:nvSpPr>
          <p:cNvPr id="10" name="Footer Placeholder 9"/>
          <p:cNvSpPr>
            <a:spLocks noGrp="1"/>
          </p:cNvSpPr>
          <p:nvPr>
            <p:ph type="ftr" sz="quarter" idx="11"/>
          </p:nvPr>
        </p:nvSpPr>
        <p:spPr/>
        <p:txBody>
          <a:bodyPr/>
          <a:lstStyle/>
          <a:p>
            <a:r>
              <a:rPr lang="en-US" i="1" spc="120" dirty="0" smtClean="0"/>
              <a:t>International Financial Reporting Standards </a:t>
            </a:r>
          </a:p>
          <a:p>
            <a:r>
              <a:rPr lang="en-US" spc="500" dirty="0" smtClean="0"/>
              <a:t>BURTON &amp; JERMAKOWICZ</a:t>
            </a:r>
            <a:endParaRPr lang="en-US" spc="500" dirty="0"/>
          </a:p>
        </p:txBody>
      </p:sp>
    </p:spTree>
    <p:extLst>
      <p:ext uri="{BB962C8B-B14F-4D97-AF65-F5344CB8AC3E}">
        <p14:creationId xmlns:p14="http://schemas.microsoft.com/office/powerpoint/2010/main" val="1255262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Objective of General Purpose Financial Reporting </a:t>
            </a:r>
          </a:p>
        </p:txBody>
      </p:sp>
      <p:sp>
        <p:nvSpPr>
          <p:cNvPr id="3" name="Content Placeholder 2"/>
          <p:cNvSpPr>
            <a:spLocks noGrp="1"/>
          </p:cNvSpPr>
          <p:nvPr>
            <p:ph idx="1"/>
          </p:nvPr>
        </p:nvSpPr>
        <p:spPr>
          <a:xfrm>
            <a:off x="523875" y="1704975"/>
            <a:ext cx="11001375" cy="4524375"/>
          </a:xfrm>
        </p:spPr>
        <p:txBody>
          <a:bodyPr/>
          <a:lstStyle/>
          <a:p>
            <a:r>
              <a:rPr lang="en-US" i="0" dirty="0">
                <a:cs typeface="Times New Roman" panose="02020603050405020304" pitchFamily="18" charset="0"/>
              </a:rPr>
              <a:t>Provide financial information about the reporting entity that is useful to existing and potential investors, lenders, and other creditors in making decisions about providing resources to the entity (buy, sell, hold equity or debt instruments or provide/settle </a:t>
            </a:r>
            <a:r>
              <a:rPr lang="en-US" i="0" dirty="0" smtClean="0">
                <a:cs typeface="Times New Roman" panose="02020603050405020304" pitchFamily="18" charset="0"/>
              </a:rPr>
              <a:t>loans) </a:t>
            </a:r>
            <a:endParaRPr lang="en-US" i="0" dirty="0">
              <a:cs typeface="Times New Roman" panose="02020603050405020304" pitchFamily="18" charset="0"/>
            </a:endParaRPr>
          </a:p>
          <a:p>
            <a:pPr lvl="1">
              <a:buFont typeface="Wingdings" panose="05000000000000000000" pitchFamily="2" charset="2"/>
              <a:buChar char="Ø"/>
            </a:pPr>
            <a:r>
              <a:rPr lang="en-US" sz="2800" i="0" dirty="0">
                <a:cs typeface="Times New Roman" panose="02020603050405020304" pitchFamily="18" charset="0"/>
              </a:rPr>
              <a:t>Who cannot require reporting entities to provide information directly to </a:t>
            </a:r>
            <a:r>
              <a:rPr lang="en-US" sz="2800" i="0" dirty="0" smtClean="0">
                <a:cs typeface="Times New Roman" panose="02020603050405020304" pitchFamily="18" charset="0"/>
              </a:rPr>
              <a:t>them (OB 5);</a:t>
            </a:r>
            <a:endParaRPr lang="en-US" sz="2800" i="0" dirty="0">
              <a:cs typeface="Times New Roman" panose="02020603050405020304" pitchFamily="18" charset="0"/>
            </a:endParaRPr>
          </a:p>
          <a:p>
            <a:pPr lvl="1">
              <a:buFont typeface="Wingdings" panose="05000000000000000000" pitchFamily="2" charset="2"/>
              <a:buChar char="Ø"/>
            </a:pPr>
            <a:r>
              <a:rPr lang="en-US" sz="2800" i="0" dirty="0">
                <a:cs typeface="Times New Roman" panose="02020603050405020304" pitchFamily="18" charset="0"/>
              </a:rPr>
              <a:t>Who have a reasonable knowledge of business and economic activities and who review and analyze the information </a:t>
            </a:r>
            <a:r>
              <a:rPr lang="en-US" sz="2800" i="0" dirty="0" smtClean="0">
                <a:cs typeface="Times New Roman" panose="02020603050405020304" pitchFamily="18" charset="0"/>
              </a:rPr>
              <a:t>diligently (QC 32).</a:t>
            </a:r>
            <a:endParaRPr lang="en-US" sz="2800" i="0" dirty="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10</a:t>
            </a:fld>
            <a:endParaRPr lang="en-US"/>
          </a:p>
        </p:txBody>
      </p:sp>
    </p:spTree>
    <p:extLst>
      <p:ext uri="{BB962C8B-B14F-4D97-AF65-F5344CB8AC3E}">
        <p14:creationId xmlns:p14="http://schemas.microsoft.com/office/powerpoint/2010/main" val="1711387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Objective of General Purpose Financial </a:t>
            </a:r>
            <a:r>
              <a:rPr lang="en-US" dirty="0" smtClean="0"/>
              <a:t>Reporting, </a:t>
            </a:r>
            <a:r>
              <a:rPr lang="en-US" i="1" dirty="0"/>
              <a:t>cont</a:t>
            </a:r>
            <a:r>
              <a:rPr lang="en-US" dirty="0"/>
              <a:t>.</a:t>
            </a:r>
          </a:p>
        </p:txBody>
      </p:sp>
      <p:sp>
        <p:nvSpPr>
          <p:cNvPr id="3" name="Content Placeholder 2"/>
          <p:cNvSpPr>
            <a:spLocks noGrp="1"/>
          </p:cNvSpPr>
          <p:nvPr>
            <p:ph idx="1"/>
          </p:nvPr>
        </p:nvSpPr>
        <p:spPr>
          <a:xfrm>
            <a:off x="685800" y="1428750"/>
            <a:ext cx="11010900" cy="5038725"/>
          </a:xfrm>
        </p:spPr>
        <p:txBody>
          <a:bodyPr>
            <a:noAutofit/>
          </a:bodyPr>
          <a:lstStyle/>
          <a:p>
            <a:r>
              <a:rPr lang="en-US" i="0" dirty="0"/>
              <a:t>Primary </a:t>
            </a:r>
            <a:r>
              <a:rPr lang="en-US" i="0" dirty="0" smtClean="0"/>
              <a:t>users’ expectations about their returns (e.g</a:t>
            </a:r>
            <a:r>
              <a:rPr lang="en-US" i="0" dirty="0"/>
              <a:t>., dividends, interest and projected increase in market value</a:t>
            </a:r>
            <a:r>
              <a:rPr lang="en-US" i="0" dirty="0" smtClean="0"/>
              <a:t>) depend on </a:t>
            </a:r>
            <a:r>
              <a:rPr lang="en-US" b="1" i="0" dirty="0" smtClean="0"/>
              <a:t>their assessment </a:t>
            </a:r>
            <a:r>
              <a:rPr lang="en-US" i="0" dirty="0" smtClean="0"/>
              <a:t>of </a:t>
            </a:r>
            <a:r>
              <a:rPr lang="en-US" i="0" dirty="0"/>
              <a:t>the amount, timing and uncertainty of (the prospects for) future net cash inflows to the </a:t>
            </a:r>
            <a:r>
              <a:rPr lang="en-US" i="0" dirty="0" smtClean="0"/>
              <a:t>entity. </a:t>
            </a:r>
            <a:endParaRPr lang="en-US" i="0" dirty="0"/>
          </a:p>
          <a:p>
            <a:r>
              <a:rPr lang="en-US" i="0" dirty="0"/>
              <a:t>Information about a reporting entity’s economic resources and </a:t>
            </a:r>
            <a:r>
              <a:rPr lang="en-US" i="0" dirty="0" smtClean="0"/>
              <a:t>claims can </a:t>
            </a:r>
            <a:r>
              <a:rPr lang="en-US" i="0" dirty="0"/>
              <a:t>help users to determine the entity’s financial strengths and weaknesses, liquidity, solvency, needs for additional financing and future cash flows</a:t>
            </a:r>
            <a:r>
              <a:rPr lang="en-US" i="0" dirty="0" smtClean="0"/>
              <a:t>.</a:t>
            </a:r>
            <a:endParaRPr lang="en-US" i="0" dirty="0"/>
          </a:p>
          <a:p>
            <a:r>
              <a:rPr lang="en-US" i="0" dirty="0"/>
              <a:t>Information about changes in an entity’s economic resources and claims that result from an entity’s financial performance or other events, e.g., issuing debt or equity instruments, helps users to determine the entity’s return on its economic resources and its prospects for future returns and cash flows.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11</a:t>
            </a:fld>
            <a:endParaRPr lang="en-US"/>
          </a:p>
        </p:txBody>
      </p:sp>
    </p:spTree>
    <p:extLst>
      <p:ext uri="{BB962C8B-B14F-4D97-AF65-F5344CB8AC3E}">
        <p14:creationId xmlns:p14="http://schemas.microsoft.com/office/powerpoint/2010/main" val="2693335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Objective of General Purpose Financial Reporting, </a:t>
            </a:r>
            <a:r>
              <a:rPr lang="en-US" i="1" dirty="0"/>
              <a:t>cont</a:t>
            </a:r>
            <a:r>
              <a:rPr lang="en-US" dirty="0"/>
              <a:t>.</a:t>
            </a:r>
          </a:p>
        </p:txBody>
      </p:sp>
      <p:sp>
        <p:nvSpPr>
          <p:cNvPr id="3" name="Content Placeholder 2"/>
          <p:cNvSpPr>
            <a:spLocks noGrp="1"/>
          </p:cNvSpPr>
          <p:nvPr>
            <p:ph idx="1"/>
          </p:nvPr>
        </p:nvSpPr>
        <p:spPr>
          <a:xfrm>
            <a:off x="838200" y="1562101"/>
            <a:ext cx="10515600" cy="4324350"/>
          </a:xfrm>
        </p:spPr>
        <p:txBody>
          <a:bodyPr>
            <a:normAutofit fontScale="92500" lnSpcReduction="10000"/>
          </a:bodyPr>
          <a:lstStyle/>
          <a:p>
            <a:r>
              <a:rPr lang="en-US" sz="3600" i="0" dirty="0"/>
              <a:t>To assess the prospects of future net cash inflows to an entity, primary users need information about:</a:t>
            </a:r>
          </a:p>
          <a:p>
            <a:pPr lvl="1">
              <a:buFont typeface="Wingdings" panose="05000000000000000000" pitchFamily="2" charset="2"/>
              <a:buChar char="Ø"/>
            </a:pPr>
            <a:r>
              <a:rPr lang="en-US" sz="3600" i="0" dirty="0"/>
              <a:t>the resources of the entity; </a:t>
            </a:r>
          </a:p>
          <a:p>
            <a:pPr lvl="1">
              <a:buFont typeface="Wingdings" panose="05000000000000000000" pitchFamily="2" charset="2"/>
              <a:buChar char="Ø"/>
            </a:pPr>
            <a:r>
              <a:rPr lang="en-US" sz="3600" i="0" dirty="0"/>
              <a:t>claims against the entity; and </a:t>
            </a:r>
          </a:p>
          <a:p>
            <a:pPr lvl="1">
              <a:buFont typeface="Wingdings" panose="05000000000000000000" pitchFamily="2" charset="2"/>
              <a:buChar char="Ø"/>
            </a:pPr>
            <a:r>
              <a:rPr lang="en-US" sz="3600" i="0" dirty="0"/>
              <a:t>how efficiently and effectively the entity’s management and governing board have discharged their responsibilities to use the resources </a:t>
            </a:r>
            <a:r>
              <a:rPr lang="en-US" sz="3600" i="0" dirty="0" smtClean="0"/>
              <a:t>provided </a:t>
            </a:r>
          </a:p>
          <a:p>
            <a:pPr marL="457200" lvl="1" indent="0">
              <a:buNone/>
            </a:pPr>
            <a:r>
              <a:rPr lang="en-US" sz="3600" i="0" dirty="0"/>
              <a:t>	</a:t>
            </a:r>
            <a:r>
              <a:rPr lang="en-US" sz="3600" i="0" dirty="0" smtClean="0"/>
              <a:t>-</a:t>
            </a:r>
            <a:r>
              <a:rPr lang="en-US" sz="3000" i="0" dirty="0" smtClean="0"/>
              <a:t>(e.g., protecting the entity’s resources from unfavorable effects of 	economic factors such as price or technological 	changes)(</a:t>
            </a:r>
            <a:r>
              <a:rPr lang="en-US" sz="3000" i="0" dirty="0"/>
              <a:t>stewardship</a:t>
            </a:r>
            <a:r>
              <a:rPr lang="en-US" sz="3000" i="0" dirty="0" smtClean="0"/>
              <a:t>).</a:t>
            </a:r>
            <a:endParaRPr lang="en-US" sz="3000" i="0" dirty="0"/>
          </a:p>
          <a:p>
            <a:pPr marL="0" indent="0">
              <a:buNone/>
            </a:pPr>
            <a:endParaRPr lang="en-US" sz="2400" dirty="0"/>
          </a:p>
          <a:p>
            <a:endParaRPr lang="en-US" sz="2400"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12</a:t>
            </a:fld>
            <a:endParaRPr lang="en-US"/>
          </a:p>
        </p:txBody>
      </p:sp>
    </p:spTree>
    <p:extLst>
      <p:ext uri="{BB962C8B-B14F-4D97-AF65-F5344CB8AC3E}">
        <p14:creationId xmlns:p14="http://schemas.microsoft.com/office/powerpoint/2010/main" val="1502237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 of General Purpose Financial Reporting , </a:t>
            </a:r>
            <a:r>
              <a:rPr lang="en-US" i="1" cap="small" dirty="0" smtClean="0"/>
              <a:t>cont.</a:t>
            </a:r>
            <a:endParaRPr lang="en-US" cap="small" dirty="0"/>
          </a:p>
        </p:txBody>
      </p:sp>
      <p:sp>
        <p:nvSpPr>
          <p:cNvPr id="3" name="Content Placeholder 2"/>
          <p:cNvSpPr>
            <a:spLocks noGrp="1"/>
          </p:cNvSpPr>
          <p:nvPr>
            <p:ph idx="1"/>
          </p:nvPr>
        </p:nvSpPr>
        <p:spPr>
          <a:xfrm>
            <a:off x="742950" y="1885949"/>
            <a:ext cx="10610850" cy="3899041"/>
          </a:xfrm>
        </p:spPr>
        <p:txBody>
          <a:bodyPr>
            <a:normAutofit/>
          </a:bodyPr>
          <a:lstStyle/>
          <a:p>
            <a:r>
              <a:rPr lang="en-US" sz="3200" i="0" dirty="0"/>
              <a:t>General purpose financial reports are not intended to present the value of a reporting entity (but may assist in making forecasts of an entity’s future cash flows and profit or loss, as well as equity value</a:t>
            </a:r>
            <a:r>
              <a:rPr lang="en-US" sz="3200" i="0" dirty="0" smtClean="0"/>
              <a:t>).</a:t>
            </a:r>
            <a:endParaRPr lang="en-US" sz="3200" i="0" dirty="0"/>
          </a:p>
          <a:p>
            <a:r>
              <a:rPr lang="en-US" sz="3200" i="0" dirty="0"/>
              <a:t>Financial reports (to a large extent) are based on estimates, judgments and models rather than exact depictions. Therefore, the </a:t>
            </a:r>
            <a:r>
              <a:rPr lang="en-US" sz="3200" dirty="0"/>
              <a:t>Conceptual Framework </a:t>
            </a:r>
            <a:r>
              <a:rPr lang="en-US" sz="3200" i="0" dirty="0"/>
              <a:t>establishes the concepts that underlie those estimates, judgments and </a:t>
            </a:r>
            <a:r>
              <a:rPr lang="en-US" sz="3200" i="0" dirty="0" smtClean="0"/>
              <a:t>models.</a:t>
            </a:r>
            <a:endParaRPr lang="en-US" sz="3200" i="0" dirty="0"/>
          </a:p>
          <a:p>
            <a:pPr marL="0" indent="0">
              <a:buNone/>
            </a:pPr>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13</a:t>
            </a:fld>
            <a:endParaRPr lang="en-US"/>
          </a:p>
        </p:txBody>
      </p:sp>
    </p:spTree>
    <p:extLst>
      <p:ext uri="{BB962C8B-B14F-4D97-AF65-F5344CB8AC3E}">
        <p14:creationId xmlns:p14="http://schemas.microsoft.com/office/powerpoint/2010/main" val="1254272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Objective of General Purpose Financial Reporting, cont.</a:t>
            </a:r>
          </a:p>
        </p:txBody>
      </p:sp>
      <p:sp>
        <p:nvSpPr>
          <p:cNvPr id="3" name="Content Placeholder 2"/>
          <p:cNvSpPr>
            <a:spLocks noGrp="1"/>
          </p:cNvSpPr>
          <p:nvPr>
            <p:ph idx="1"/>
          </p:nvPr>
        </p:nvSpPr>
        <p:spPr>
          <a:xfrm>
            <a:off x="828675" y="1828799"/>
            <a:ext cx="10525125" cy="3956191"/>
          </a:xfrm>
        </p:spPr>
        <p:txBody>
          <a:bodyPr/>
          <a:lstStyle/>
          <a:p>
            <a:r>
              <a:rPr lang="en-US" sz="3600" i="0" dirty="0"/>
              <a:t>Accrual accounting is an important basis for assessing the entity’s economic resources and claims and changes in economic resources and claims during the period</a:t>
            </a:r>
            <a:r>
              <a:rPr lang="en-US" sz="3600" i="0" dirty="0" smtClean="0"/>
              <a:t>.</a:t>
            </a:r>
            <a:endParaRPr lang="en-US" sz="3600" i="0" dirty="0"/>
          </a:p>
          <a:p>
            <a:r>
              <a:rPr lang="en-US" sz="3600" i="0" dirty="0"/>
              <a:t>Information about an entity’s cash flows during a period also helps users in assessing the entity’s ability to generate future net cash inflows.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14</a:t>
            </a:fld>
            <a:endParaRPr lang="en-US"/>
          </a:p>
        </p:txBody>
      </p:sp>
    </p:spTree>
    <p:extLst>
      <p:ext uri="{BB962C8B-B14F-4D97-AF65-F5344CB8AC3E}">
        <p14:creationId xmlns:p14="http://schemas.microsoft.com/office/powerpoint/2010/main" val="37771733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Qualitative Characteristics of Useful Financial Information</a:t>
            </a:r>
          </a:p>
        </p:txBody>
      </p:sp>
      <p:sp>
        <p:nvSpPr>
          <p:cNvPr id="3" name="Content Placeholder 2"/>
          <p:cNvSpPr>
            <a:spLocks noGrp="1"/>
          </p:cNvSpPr>
          <p:nvPr>
            <p:ph idx="1"/>
          </p:nvPr>
        </p:nvSpPr>
        <p:spPr>
          <a:xfrm>
            <a:off x="733425" y="1628775"/>
            <a:ext cx="10677525" cy="4343400"/>
          </a:xfrm>
        </p:spPr>
        <p:txBody>
          <a:bodyPr>
            <a:normAutofit fontScale="92500" lnSpcReduction="20000"/>
          </a:bodyPr>
          <a:lstStyle/>
          <a:p>
            <a:r>
              <a:rPr lang="en-US" i="0" dirty="0"/>
              <a:t>The qualitative characteristics of accounting information identify the types of information that are likely to be most useful to existing and potential investors, lenders, and other creditors in making decisions about the reporting entity on the basis of information in its financial reports (QC 1). </a:t>
            </a:r>
          </a:p>
          <a:p>
            <a:r>
              <a:rPr lang="en-US" i="0" dirty="0" smtClean="0"/>
              <a:t>If </a:t>
            </a:r>
            <a:r>
              <a:rPr lang="en-US" i="0" dirty="0"/>
              <a:t>financial information is to be useful, it must be </a:t>
            </a:r>
            <a:r>
              <a:rPr lang="en-US" b="1" dirty="0"/>
              <a:t>relevant</a:t>
            </a:r>
            <a:r>
              <a:rPr lang="en-US" dirty="0"/>
              <a:t> </a:t>
            </a:r>
            <a:r>
              <a:rPr lang="en-US" i="0" dirty="0"/>
              <a:t>and </a:t>
            </a:r>
            <a:r>
              <a:rPr lang="en-US" b="1" dirty="0"/>
              <a:t>faithfully represent</a:t>
            </a:r>
            <a:r>
              <a:rPr lang="en-US" dirty="0"/>
              <a:t> </a:t>
            </a:r>
            <a:r>
              <a:rPr lang="en-US" i="0" dirty="0"/>
              <a:t>what it purports to represent (fundamental qualities). </a:t>
            </a:r>
          </a:p>
          <a:p>
            <a:r>
              <a:rPr lang="en-US" i="0" dirty="0"/>
              <a:t>Financial information is enhanced if it is </a:t>
            </a:r>
            <a:r>
              <a:rPr lang="en-US" b="1" i="0" dirty="0"/>
              <a:t>comparable, verifiable, timely and understandable.</a:t>
            </a:r>
          </a:p>
          <a:p>
            <a:r>
              <a:rPr lang="en-US" i="0" dirty="0"/>
              <a:t>However, financial information cannot be useful without both relevance and faithful representation.</a:t>
            </a:r>
          </a:p>
          <a:p>
            <a:r>
              <a:rPr lang="en-US" i="0" dirty="0"/>
              <a:t>The cost is a pervasive constraint on the entity’s ability to provide useful financial information.</a:t>
            </a:r>
          </a:p>
          <a:p>
            <a:endParaRPr lang="en-US" i="0"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15</a:t>
            </a:fld>
            <a:endParaRPr lang="en-US"/>
          </a:p>
        </p:txBody>
      </p:sp>
    </p:spTree>
    <p:extLst>
      <p:ext uri="{BB962C8B-B14F-4D97-AF65-F5344CB8AC3E}">
        <p14:creationId xmlns:p14="http://schemas.microsoft.com/office/powerpoint/2010/main" val="3823067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9037"/>
            <a:ext cx="10515600" cy="1071789"/>
          </a:xfrm>
        </p:spPr>
        <p:txBody>
          <a:bodyPr>
            <a:noAutofit/>
          </a:bodyPr>
          <a:lstStyle/>
          <a:p>
            <a:r>
              <a:rPr lang="en-US" sz="2400" dirty="0" smtClean="0">
                <a:latin typeface="Adobe Caslon Pro" panose="0205050205050A020403" pitchFamily="18" charset="0"/>
              </a:rPr>
              <a:t>Illustration 2-3. Qualitative Characteristics of Useful Accounting Information</a:t>
            </a:r>
            <a:endParaRPr lang="en-US" sz="2400" dirty="0">
              <a:latin typeface="Adobe Caslon Pro" panose="0205050205050A020403" pitchFamily="18" charset="0"/>
            </a:endParaRPr>
          </a:p>
        </p:txBody>
      </p:sp>
      <p:sp>
        <p:nvSpPr>
          <p:cNvPr id="10" name="TextBox 9"/>
          <p:cNvSpPr txBox="1"/>
          <p:nvPr/>
        </p:nvSpPr>
        <p:spPr>
          <a:xfrm>
            <a:off x="3167967" y="5722856"/>
            <a:ext cx="6523005" cy="523220"/>
          </a:xfrm>
          <a:prstGeom prst="rect">
            <a:avLst/>
          </a:prstGeom>
          <a:noFill/>
        </p:spPr>
        <p:txBody>
          <a:bodyPr wrap="square" rtlCol="0">
            <a:spAutoFit/>
          </a:bodyPr>
          <a:lstStyle/>
          <a:p>
            <a:r>
              <a:rPr lang="en-US" sz="2800" dirty="0" smtClean="0">
                <a:solidFill>
                  <a:srgbClr val="800000"/>
                </a:solidFill>
                <a:latin typeface="Adobe Caslon Pro" panose="0205050205050A020403" pitchFamily="18" charset="0"/>
              </a:rPr>
              <a:t>Pervasive Constraint - Costs</a:t>
            </a:r>
            <a:endParaRPr lang="en-US" sz="2800" dirty="0">
              <a:solidFill>
                <a:srgbClr val="800000"/>
              </a:solidFill>
              <a:latin typeface="Adobe Caslon Pro" panose="0205050205050A020403" pitchFamily="18" charset="0"/>
            </a:endParaRPr>
          </a:p>
        </p:txBody>
      </p:sp>
      <p:sp>
        <p:nvSpPr>
          <p:cNvPr id="11" name="TextBox 10"/>
          <p:cNvSpPr txBox="1"/>
          <p:nvPr/>
        </p:nvSpPr>
        <p:spPr>
          <a:xfrm>
            <a:off x="1899203" y="4522528"/>
            <a:ext cx="2537529"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Adobe Caslon Pro" panose="0205050205050A020403" pitchFamily="18" charset="0"/>
              </a:rPr>
              <a:t>Predictive value</a:t>
            </a:r>
          </a:p>
          <a:p>
            <a:pPr marL="285750" indent="-285750">
              <a:buFont typeface="Arial" panose="020B0604020202020204" pitchFamily="34" charset="0"/>
              <a:buChar char="•"/>
            </a:pPr>
            <a:r>
              <a:rPr lang="en-US" dirty="0" smtClean="0">
                <a:latin typeface="Adobe Caslon Pro" panose="0205050205050A020403" pitchFamily="18" charset="0"/>
              </a:rPr>
              <a:t>Confirmatory value</a:t>
            </a:r>
          </a:p>
          <a:p>
            <a:pPr marL="285750" indent="-285750">
              <a:buFont typeface="Arial" panose="020B0604020202020204" pitchFamily="34" charset="0"/>
              <a:buChar char="•"/>
            </a:pPr>
            <a:r>
              <a:rPr lang="en-US" dirty="0" smtClean="0">
                <a:latin typeface="Adobe Caslon Pro" panose="0205050205050A020403" pitchFamily="18" charset="0"/>
              </a:rPr>
              <a:t>Materiality</a:t>
            </a:r>
          </a:p>
          <a:p>
            <a:pPr marL="285750" indent="-285750">
              <a:buFont typeface="Arial" panose="020B0604020202020204" pitchFamily="34" charset="0"/>
              <a:buChar char="•"/>
            </a:pPr>
            <a:endParaRPr lang="en-US" dirty="0">
              <a:latin typeface="Adobe Caslon Pro" panose="0205050205050A020403" pitchFamily="18" charset="0"/>
            </a:endParaRPr>
          </a:p>
        </p:txBody>
      </p:sp>
      <p:sp>
        <p:nvSpPr>
          <p:cNvPr id="12" name="TextBox 11"/>
          <p:cNvSpPr txBox="1"/>
          <p:nvPr/>
        </p:nvSpPr>
        <p:spPr>
          <a:xfrm>
            <a:off x="4344585" y="4522528"/>
            <a:ext cx="2537529"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Adobe Caslon Pro" panose="0205050205050A020403" pitchFamily="18" charset="0"/>
              </a:rPr>
              <a:t>Complete</a:t>
            </a:r>
          </a:p>
          <a:p>
            <a:pPr marL="285750" indent="-285750">
              <a:buFont typeface="Arial" panose="020B0604020202020204" pitchFamily="34" charset="0"/>
              <a:buChar char="•"/>
            </a:pPr>
            <a:r>
              <a:rPr lang="en-US" dirty="0" smtClean="0">
                <a:latin typeface="Adobe Caslon Pro" panose="0205050205050A020403" pitchFamily="18" charset="0"/>
              </a:rPr>
              <a:t>Neutral</a:t>
            </a:r>
          </a:p>
          <a:p>
            <a:pPr marL="285750" indent="-285750">
              <a:buFont typeface="Arial" panose="020B0604020202020204" pitchFamily="34" charset="0"/>
              <a:buChar char="•"/>
            </a:pPr>
            <a:r>
              <a:rPr lang="en-US" dirty="0" smtClean="0">
                <a:latin typeface="Adobe Caslon Pro" panose="0205050205050A020403" pitchFamily="18" charset="0"/>
              </a:rPr>
              <a:t>Free from error</a:t>
            </a:r>
          </a:p>
          <a:p>
            <a:pPr marL="285750" indent="-285750">
              <a:buFont typeface="Arial" panose="020B0604020202020204" pitchFamily="34" charset="0"/>
              <a:buChar char="•"/>
            </a:pPr>
            <a:endParaRPr lang="en-US" dirty="0">
              <a:latin typeface="Adobe Caslon Pro" panose="0205050205050A020403" pitchFamily="18" charset="0"/>
            </a:endParaRPr>
          </a:p>
        </p:txBody>
      </p:sp>
      <p:pic>
        <p:nvPicPr>
          <p:cNvPr id="14" name="Content Placeholder 1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095" t="5400" r="49280" b="61390"/>
          <a:stretch/>
        </p:blipFill>
        <p:spPr>
          <a:xfrm>
            <a:off x="809626" y="699852"/>
            <a:ext cx="8190940" cy="4323000"/>
          </a:xfrm>
        </p:spPr>
      </p:pic>
      <p:sp>
        <p:nvSpPr>
          <p:cNvPr id="15" name="TextBox 14"/>
          <p:cNvSpPr txBox="1"/>
          <p:nvPr/>
        </p:nvSpPr>
        <p:spPr>
          <a:xfrm>
            <a:off x="6463036" y="3413231"/>
            <a:ext cx="2537529"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latin typeface="Adobe Caslon Pro" panose="0205050205050A020403" pitchFamily="18" charset="0"/>
              </a:rPr>
              <a:t>Comparability</a:t>
            </a:r>
          </a:p>
          <a:p>
            <a:pPr marL="285750" indent="-285750">
              <a:buFont typeface="Arial" panose="020B0604020202020204" pitchFamily="34" charset="0"/>
              <a:buChar char="•"/>
            </a:pPr>
            <a:r>
              <a:rPr lang="en-US" dirty="0" smtClean="0">
                <a:latin typeface="Adobe Caslon Pro" panose="0205050205050A020403" pitchFamily="18" charset="0"/>
              </a:rPr>
              <a:t>Verifiability</a:t>
            </a:r>
          </a:p>
          <a:p>
            <a:pPr marL="285750" indent="-285750">
              <a:buFont typeface="Arial" panose="020B0604020202020204" pitchFamily="34" charset="0"/>
              <a:buChar char="•"/>
            </a:pPr>
            <a:r>
              <a:rPr lang="en-US" dirty="0" smtClean="0">
                <a:latin typeface="Adobe Caslon Pro" panose="0205050205050A020403" pitchFamily="18" charset="0"/>
              </a:rPr>
              <a:t>Timeliness</a:t>
            </a:r>
          </a:p>
          <a:p>
            <a:pPr marL="285750" indent="-285750">
              <a:buFont typeface="Arial" panose="020B0604020202020204" pitchFamily="34" charset="0"/>
              <a:buChar char="•"/>
            </a:pPr>
            <a:r>
              <a:rPr lang="en-US" dirty="0" smtClean="0">
                <a:latin typeface="Adobe Caslon Pro" panose="0205050205050A020403" pitchFamily="18" charset="0"/>
              </a:rPr>
              <a:t>Understandability</a:t>
            </a:r>
          </a:p>
          <a:p>
            <a:pPr marL="285750" indent="-285750">
              <a:buFont typeface="Arial" panose="020B0604020202020204" pitchFamily="34" charset="0"/>
              <a:buChar char="•"/>
            </a:pPr>
            <a:endParaRPr lang="en-US" dirty="0">
              <a:latin typeface="Adobe Caslon Pro" panose="0205050205050A020403" pitchFamily="18" charset="0"/>
            </a:endParaRPr>
          </a:p>
        </p:txBody>
      </p:sp>
      <p:sp>
        <p:nvSpPr>
          <p:cNvPr id="3" name="Slide Number Placeholder 2"/>
          <p:cNvSpPr>
            <a:spLocks noGrp="1"/>
          </p:cNvSpPr>
          <p:nvPr>
            <p:ph type="sldNum" sz="quarter" idx="12"/>
          </p:nvPr>
        </p:nvSpPr>
        <p:spPr/>
        <p:txBody>
          <a:bodyPr/>
          <a:lstStyle/>
          <a:p>
            <a:fld id="{4D588B68-55C9-4E99-B503-A6A83D35E294}" type="slidenum">
              <a:rPr lang="en-US" smtClean="0"/>
              <a:t>16</a:t>
            </a:fld>
            <a:endParaRPr lang="en-US"/>
          </a:p>
        </p:txBody>
      </p:sp>
    </p:spTree>
    <p:extLst>
      <p:ext uri="{BB962C8B-B14F-4D97-AF65-F5344CB8AC3E}">
        <p14:creationId xmlns:p14="http://schemas.microsoft.com/office/powerpoint/2010/main" val="3276799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09625" y="247650"/>
            <a:ext cx="10544175" cy="1058636"/>
          </a:xfrm>
        </p:spPr>
        <p:txBody>
          <a:bodyPr>
            <a:normAutofit/>
          </a:bodyPr>
          <a:lstStyle/>
          <a:p>
            <a:r>
              <a:rPr lang="en-US" sz="3200" dirty="0"/>
              <a:t>Fundamental Qualitative Characteristic: Relevance</a:t>
            </a:r>
          </a:p>
        </p:txBody>
      </p:sp>
      <p:sp>
        <p:nvSpPr>
          <p:cNvPr id="3" name="Content Placeholder 2"/>
          <p:cNvSpPr>
            <a:spLocks noGrp="1"/>
          </p:cNvSpPr>
          <p:nvPr>
            <p:ph idx="1"/>
          </p:nvPr>
        </p:nvSpPr>
        <p:spPr>
          <a:xfrm>
            <a:off x="609600" y="1619250"/>
            <a:ext cx="10687050" cy="4099066"/>
          </a:xfrm>
        </p:spPr>
        <p:txBody>
          <a:bodyPr>
            <a:normAutofit lnSpcReduction="10000"/>
          </a:bodyPr>
          <a:lstStyle/>
          <a:p>
            <a:r>
              <a:rPr lang="en-US" b="1" i="0" dirty="0"/>
              <a:t>Relevance</a:t>
            </a:r>
            <a:r>
              <a:rPr lang="en-US" i="0" dirty="0"/>
              <a:t>: </a:t>
            </a:r>
            <a:r>
              <a:rPr lang="en-US" i="0" dirty="0" smtClean="0"/>
              <a:t>Capable </a:t>
            </a:r>
            <a:r>
              <a:rPr lang="en-US" i="0" dirty="0"/>
              <a:t>of making a difference in the decisions made by users: </a:t>
            </a:r>
          </a:p>
          <a:p>
            <a:pPr lvl="1">
              <a:buFont typeface="Wingdings" panose="05000000000000000000" pitchFamily="2" charset="2"/>
              <a:buChar char="Ø"/>
            </a:pPr>
            <a:r>
              <a:rPr lang="en-US" sz="2800" i="0" dirty="0"/>
              <a:t>P</a:t>
            </a:r>
            <a:r>
              <a:rPr lang="en-US" sz="2800" i="0" dirty="0" smtClean="0"/>
              <a:t>redictive </a:t>
            </a:r>
            <a:r>
              <a:rPr lang="en-US" sz="2800" i="0" dirty="0"/>
              <a:t>value; </a:t>
            </a:r>
          </a:p>
          <a:p>
            <a:pPr lvl="1">
              <a:buFont typeface="Wingdings" panose="05000000000000000000" pitchFamily="2" charset="2"/>
              <a:buChar char="Ø"/>
            </a:pPr>
            <a:r>
              <a:rPr lang="en-US" sz="2800" i="0" dirty="0"/>
              <a:t>C</a:t>
            </a:r>
            <a:r>
              <a:rPr lang="en-US" sz="2800" i="0" dirty="0" smtClean="0"/>
              <a:t>onfirmatory </a:t>
            </a:r>
            <a:r>
              <a:rPr lang="en-US" sz="2800" i="0" dirty="0"/>
              <a:t>value;</a:t>
            </a:r>
          </a:p>
          <a:p>
            <a:pPr lvl="1">
              <a:buFont typeface="Wingdings" panose="05000000000000000000" pitchFamily="2" charset="2"/>
              <a:buChar char="Ø"/>
            </a:pPr>
            <a:r>
              <a:rPr lang="en-US" sz="2800" i="0" dirty="0"/>
              <a:t>M</a:t>
            </a:r>
            <a:r>
              <a:rPr lang="en-US" sz="2800" i="0" dirty="0" smtClean="0"/>
              <a:t>ateriality</a:t>
            </a:r>
            <a:r>
              <a:rPr lang="en-US" sz="2800" i="0" dirty="0"/>
              <a:t>.</a:t>
            </a:r>
          </a:p>
          <a:p>
            <a:pPr marL="0" indent="0">
              <a:buNone/>
            </a:pPr>
            <a:endParaRPr lang="en-US" i="0" dirty="0"/>
          </a:p>
          <a:p>
            <a:r>
              <a:rPr lang="en-US" i="0" dirty="0"/>
              <a:t>Financial information has predictive value if it can be used as an input in making predictions about the potential outcomes of past or current events. Information that has confirmatory value helps users to confirm or correct prior evaluations (predictions).</a:t>
            </a:r>
          </a:p>
          <a:p>
            <a:pPr marL="0" indent="0">
              <a:buNone/>
            </a:pPr>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17</a:t>
            </a:fld>
            <a:endParaRPr lang="en-US"/>
          </a:p>
        </p:txBody>
      </p:sp>
    </p:spTree>
    <p:extLst>
      <p:ext uri="{BB962C8B-B14F-4D97-AF65-F5344CB8AC3E}">
        <p14:creationId xmlns:p14="http://schemas.microsoft.com/office/powerpoint/2010/main" val="6183123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Materiality</a:t>
            </a:r>
          </a:p>
        </p:txBody>
      </p:sp>
      <p:sp>
        <p:nvSpPr>
          <p:cNvPr id="3" name="Content Placeholder 2"/>
          <p:cNvSpPr>
            <a:spLocks noGrp="1"/>
          </p:cNvSpPr>
          <p:nvPr>
            <p:ph idx="1"/>
          </p:nvPr>
        </p:nvSpPr>
        <p:spPr>
          <a:xfrm>
            <a:off x="838200" y="1472420"/>
            <a:ext cx="10515600" cy="4414029"/>
          </a:xfrm>
        </p:spPr>
        <p:txBody>
          <a:bodyPr>
            <a:noAutofit/>
          </a:bodyPr>
          <a:lstStyle/>
          <a:p>
            <a:r>
              <a:rPr lang="en-US" sz="3200" i="0" dirty="0"/>
              <a:t>Information is material if omitting it or misstating it could influence decisions that users make on the basis of financial information about a specific reporting entity (QC 11</a:t>
            </a:r>
            <a:r>
              <a:rPr lang="en-US" sz="3200" i="0" dirty="0" smtClean="0"/>
              <a:t>).</a:t>
            </a:r>
            <a:endParaRPr lang="en-US" sz="3200" i="0" dirty="0"/>
          </a:p>
          <a:p>
            <a:r>
              <a:rPr lang="en-US" sz="3200" i="0" dirty="0"/>
              <a:t>Materiality is an element of relevance, because immaterial information does not affect users’ decisions. </a:t>
            </a:r>
          </a:p>
          <a:p>
            <a:r>
              <a:rPr lang="en-US" sz="3200" i="0" dirty="0"/>
              <a:t>Materiality is entity-specific consideration and is based on the nature and relative size of the specific items to which the information relates. </a:t>
            </a:r>
          </a:p>
        </p:txBody>
      </p:sp>
      <p:sp>
        <p:nvSpPr>
          <p:cNvPr id="7" name="Slide Number Placeholder 6"/>
          <p:cNvSpPr>
            <a:spLocks noGrp="1"/>
          </p:cNvSpPr>
          <p:nvPr>
            <p:ph type="sldNum" sz="quarter" idx="12"/>
          </p:nvPr>
        </p:nvSpPr>
        <p:spPr/>
        <p:txBody>
          <a:bodyPr/>
          <a:lstStyle/>
          <a:p>
            <a:fld id="{4D588B68-55C9-4E99-B503-A6A83D35E294}" type="slidenum">
              <a:rPr lang="en-US" smtClean="0"/>
              <a:t>18</a:t>
            </a:fld>
            <a:endParaRPr lang="en-US"/>
          </a:p>
        </p:txBody>
      </p:sp>
    </p:spTree>
    <p:extLst>
      <p:ext uri="{BB962C8B-B14F-4D97-AF65-F5344CB8AC3E}">
        <p14:creationId xmlns:p14="http://schemas.microsoft.com/office/powerpoint/2010/main" val="1989679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2.2. Predictive and confirmatory value</a:t>
            </a:r>
          </a:p>
        </p:txBody>
      </p:sp>
      <p:sp>
        <p:nvSpPr>
          <p:cNvPr id="3" name="Content Placeholder 2"/>
          <p:cNvSpPr>
            <a:spLocks noGrp="1"/>
          </p:cNvSpPr>
          <p:nvPr>
            <p:ph idx="1"/>
          </p:nvPr>
        </p:nvSpPr>
        <p:spPr>
          <a:xfrm>
            <a:off x="838200" y="1457325"/>
            <a:ext cx="10515600" cy="4562474"/>
          </a:xfrm>
        </p:spPr>
        <p:txBody>
          <a:bodyPr>
            <a:normAutofit fontScale="92500" lnSpcReduction="10000"/>
          </a:bodyPr>
          <a:lstStyle/>
          <a:p>
            <a:pPr marL="0" indent="0">
              <a:buNone/>
            </a:pPr>
            <a:endParaRPr lang="en-US" sz="3000" dirty="0"/>
          </a:p>
          <a:p>
            <a:pPr marL="0" indent="0">
              <a:buNone/>
            </a:pPr>
            <a:r>
              <a:rPr lang="en-US" sz="3000" i="0" dirty="0"/>
              <a:t>In its financial statements for the year 20X1, Bahia Entity (BE) provides its sales revenue and cost of goods sold in the amount of $800,000 and $600,000 respectively. </a:t>
            </a:r>
          </a:p>
          <a:p>
            <a:pPr marL="0" indent="0">
              <a:buNone/>
            </a:pPr>
            <a:r>
              <a:rPr lang="en-US" sz="3000" i="0" dirty="0"/>
              <a:t>	This financial information has predictive value because the total sales revenue and cost of goods sold for the current year can be used to predict these items as well as the amount of BE’s earnings for future years. It also has confirmatory value because the total sales revenue and cost of goods sold for the current year can be compared to predictions that were made in prior years for the current year. Consequently, the results of those comparisons should help users to correct and improve the processes used to make predictions.</a:t>
            </a:r>
          </a:p>
          <a:p>
            <a:pPr marL="0" indent="0">
              <a:buNone/>
            </a:pPr>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19</a:t>
            </a:fld>
            <a:endParaRPr lang="en-US"/>
          </a:p>
        </p:txBody>
      </p:sp>
    </p:spTree>
    <p:extLst>
      <p:ext uri="{BB962C8B-B14F-4D97-AF65-F5344CB8AC3E}">
        <p14:creationId xmlns:p14="http://schemas.microsoft.com/office/powerpoint/2010/main" val="3992701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a:xfrm>
            <a:off x="695325" y="1472421"/>
            <a:ext cx="10658475" cy="4633104"/>
          </a:xfrm>
        </p:spPr>
        <p:txBody>
          <a:bodyPr>
            <a:normAutofit/>
          </a:bodyPr>
          <a:lstStyle/>
          <a:p>
            <a:pPr lvl="0"/>
            <a:r>
              <a:rPr lang="en-US" i="0" dirty="0" smtClean="0"/>
              <a:t>Purpose and status of the </a:t>
            </a:r>
            <a:r>
              <a:rPr lang="en-US" dirty="0" smtClean="0"/>
              <a:t>Conceptual Framework for Financial Reporting </a:t>
            </a:r>
          </a:p>
          <a:p>
            <a:pPr lvl="0"/>
            <a:r>
              <a:rPr lang="en-US" i="0" dirty="0" smtClean="0"/>
              <a:t>Objective of general purpose financial reporting</a:t>
            </a:r>
          </a:p>
          <a:p>
            <a:pPr lvl="0"/>
            <a:r>
              <a:rPr lang="en-US" i="0" dirty="0" smtClean="0"/>
              <a:t>Qualitative characteristics of useful financial information</a:t>
            </a:r>
          </a:p>
          <a:p>
            <a:pPr lvl="0"/>
            <a:r>
              <a:rPr lang="en-US" i="0" dirty="0" smtClean="0"/>
              <a:t>Underlying assumption – Going concern</a:t>
            </a:r>
          </a:p>
          <a:p>
            <a:pPr lvl="0"/>
            <a:r>
              <a:rPr lang="en-US" i="0" dirty="0" smtClean="0"/>
              <a:t>Recognition of the elements of financial statements</a:t>
            </a:r>
          </a:p>
          <a:p>
            <a:pPr lvl="0"/>
            <a:r>
              <a:rPr lang="en-US" i="0" dirty="0" smtClean="0"/>
              <a:t>Measurement of the elements of financial statements</a:t>
            </a:r>
          </a:p>
          <a:p>
            <a:pPr lvl="0"/>
            <a:r>
              <a:rPr lang="en-US" i="0" dirty="0" smtClean="0"/>
              <a:t>Concepts of capital and capital maintenance</a:t>
            </a:r>
          </a:p>
          <a:p>
            <a:r>
              <a:rPr lang="en-US" i="0" dirty="0" smtClean="0"/>
              <a:t>Concept of the reporting entity</a:t>
            </a:r>
          </a:p>
          <a:p>
            <a:pPr lvl="0"/>
            <a:r>
              <a:rPr lang="en-US" i="0" dirty="0" smtClean="0"/>
              <a:t>Significant judgments that are required in applying the concepts. </a:t>
            </a:r>
          </a:p>
          <a:p>
            <a:endParaRPr lang="en-US" dirty="0" smtClean="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pPr/>
              <a:t>2</a:t>
            </a:fld>
            <a:endParaRPr lang="en-US" dirty="0"/>
          </a:p>
        </p:txBody>
      </p:sp>
    </p:spTree>
    <p:extLst>
      <p:ext uri="{BB962C8B-B14F-4D97-AF65-F5344CB8AC3E}">
        <p14:creationId xmlns:p14="http://schemas.microsoft.com/office/powerpoint/2010/main" val="2896054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2.3. Materiality</a:t>
            </a:r>
          </a:p>
        </p:txBody>
      </p:sp>
      <p:sp>
        <p:nvSpPr>
          <p:cNvPr id="3" name="Content Placeholder 2"/>
          <p:cNvSpPr>
            <a:spLocks noGrp="1"/>
          </p:cNvSpPr>
          <p:nvPr>
            <p:ph idx="1"/>
          </p:nvPr>
        </p:nvSpPr>
        <p:spPr>
          <a:xfrm>
            <a:off x="800100" y="1790699"/>
            <a:ext cx="10553700" cy="3994291"/>
          </a:xfrm>
        </p:spPr>
        <p:txBody>
          <a:bodyPr/>
          <a:lstStyle/>
          <a:p>
            <a:pPr marL="0" indent="0">
              <a:buNone/>
            </a:pPr>
            <a:r>
              <a:rPr lang="en-US" i="0" dirty="0"/>
              <a:t>In 20X4, before Chengdu Entity’s (CE) 20X3 financial statements were authorized for issue, the entity discovered an error in the calculation of interest expense. If the error had been corrected, CE would breach a borrowing covenant on a significant loan with a local bank.  </a:t>
            </a:r>
          </a:p>
          <a:p>
            <a:pPr marL="0" indent="0">
              <a:buNone/>
            </a:pPr>
            <a:r>
              <a:rPr lang="en-US" i="0" dirty="0"/>
              <a:t>	This prior period error is material and must be corrected because it could influence the economic decisions of users made on the basis of 20X3 financial statements. </a:t>
            </a:r>
          </a:p>
          <a:p>
            <a:pPr marL="0" indent="0">
              <a:buNone/>
            </a:pPr>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20</a:t>
            </a:fld>
            <a:endParaRPr lang="en-US"/>
          </a:p>
        </p:txBody>
      </p:sp>
    </p:spTree>
    <p:extLst>
      <p:ext uri="{BB962C8B-B14F-4D97-AF65-F5344CB8AC3E}">
        <p14:creationId xmlns:p14="http://schemas.microsoft.com/office/powerpoint/2010/main" val="26353426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Fundamental Qualitative Characteristic: Faithful Representation</a:t>
            </a:r>
          </a:p>
        </p:txBody>
      </p:sp>
      <p:sp>
        <p:nvSpPr>
          <p:cNvPr id="3" name="Content Placeholder 2"/>
          <p:cNvSpPr>
            <a:spLocks noGrp="1"/>
          </p:cNvSpPr>
          <p:nvPr>
            <p:ph idx="1"/>
          </p:nvPr>
        </p:nvSpPr>
        <p:spPr/>
        <p:txBody>
          <a:bodyPr/>
          <a:lstStyle/>
          <a:p>
            <a:endParaRPr lang="en-US" dirty="0"/>
          </a:p>
          <a:p>
            <a:r>
              <a:rPr lang="en-US" b="1" i="0" dirty="0"/>
              <a:t>Faithful representation</a:t>
            </a:r>
            <a:r>
              <a:rPr lang="en-US" i="0" dirty="0"/>
              <a:t>: faithfully represents the phenomena that it purports to represent:</a:t>
            </a:r>
          </a:p>
          <a:p>
            <a:pPr lvl="1">
              <a:buFont typeface="Wingdings" panose="05000000000000000000" pitchFamily="2" charset="2"/>
              <a:buChar char="Ø"/>
            </a:pPr>
            <a:r>
              <a:rPr lang="en-US" sz="2800" i="0" dirty="0"/>
              <a:t>Completeness (it contains all information necessary for a user to understand the phenomenon being depicted);</a:t>
            </a:r>
          </a:p>
          <a:p>
            <a:pPr lvl="1">
              <a:buFont typeface="Wingdings" panose="05000000000000000000" pitchFamily="2" charset="2"/>
              <a:buChar char="Ø"/>
            </a:pPr>
            <a:r>
              <a:rPr lang="en-US" sz="2800" i="0" dirty="0"/>
              <a:t>Neutrality (without bias); and </a:t>
            </a:r>
          </a:p>
          <a:p>
            <a:pPr lvl="1">
              <a:buFont typeface="Wingdings" panose="05000000000000000000" pitchFamily="2" charset="2"/>
              <a:buChar char="Ø"/>
            </a:pPr>
            <a:r>
              <a:rPr lang="en-US" sz="2800" i="0" dirty="0"/>
              <a:t>Free from error (ideally).</a:t>
            </a:r>
          </a:p>
          <a:p>
            <a:pPr marL="0" indent="0">
              <a:buNone/>
            </a:pPr>
            <a:endParaRPr lang="en-US" i="0" dirty="0"/>
          </a:p>
          <a:p>
            <a:r>
              <a:rPr lang="en-US" i="0" dirty="0"/>
              <a:t>Faithful representation replaced </a:t>
            </a:r>
            <a:r>
              <a:rPr lang="en-US" i="0" dirty="0" smtClean="0"/>
              <a:t>‘reliability.’  </a:t>
            </a:r>
            <a:endParaRPr lang="en-US" i="0" dirty="0"/>
          </a:p>
          <a:p>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21</a:t>
            </a:fld>
            <a:endParaRPr lang="en-US"/>
          </a:p>
        </p:txBody>
      </p:sp>
    </p:spTree>
    <p:extLst>
      <p:ext uri="{BB962C8B-B14F-4D97-AF65-F5344CB8AC3E}">
        <p14:creationId xmlns:p14="http://schemas.microsoft.com/office/powerpoint/2010/main" val="1327469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276225"/>
            <a:ext cx="10706100" cy="1030061"/>
          </a:xfrm>
        </p:spPr>
        <p:txBody>
          <a:bodyPr>
            <a:normAutofit fontScale="90000"/>
          </a:bodyPr>
          <a:lstStyle/>
          <a:p>
            <a:r>
              <a:rPr lang="en-US" dirty="0"/>
              <a:t>Example 2.4. Faithful representation</a:t>
            </a:r>
          </a:p>
        </p:txBody>
      </p:sp>
      <p:sp>
        <p:nvSpPr>
          <p:cNvPr id="3" name="Content Placeholder 2"/>
          <p:cNvSpPr>
            <a:spLocks noGrp="1"/>
          </p:cNvSpPr>
          <p:nvPr>
            <p:ph idx="1"/>
          </p:nvPr>
        </p:nvSpPr>
        <p:spPr/>
        <p:txBody>
          <a:bodyPr/>
          <a:lstStyle/>
          <a:p>
            <a:pPr marL="0" indent="0">
              <a:buNone/>
            </a:pPr>
            <a:r>
              <a:rPr lang="en-US" i="0" dirty="0" smtClean="0"/>
              <a:t>Durban </a:t>
            </a:r>
            <a:r>
              <a:rPr lang="en-US" i="0" dirty="0"/>
              <a:t>Entity (DE) acquired a building in 20X1 for $500,000. The </a:t>
            </a:r>
            <a:r>
              <a:rPr lang="en-US" i="0" dirty="0" smtClean="0"/>
              <a:t>building is held to earn rentals and for capital appreciation.  DE chooses the fair value model to measure the building after initial recognition. The building is valued at $650,000 on December 31, 20X4, the amount provided by the valuation expert. </a:t>
            </a:r>
          </a:p>
          <a:p>
            <a:pPr marL="0" indent="0">
              <a:buNone/>
            </a:pPr>
            <a:r>
              <a:rPr lang="en-US" i="0" dirty="0" smtClean="0"/>
              <a:t>	A representation of the fair value of investment property is faithful because DE disclosed significant assumptions that were used in determining the fair value of the building and a statement that the determination of fair value was supported by market evidence.</a:t>
            </a:r>
          </a:p>
          <a:p>
            <a:pPr marL="0" indent="0">
              <a:buNone/>
            </a:pPr>
            <a:endParaRPr lang="en-US" dirty="0" smtClean="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22</a:t>
            </a:fld>
            <a:endParaRPr lang="en-US"/>
          </a:p>
        </p:txBody>
      </p:sp>
    </p:spTree>
    <p:extLst>
      <p:ext uri="{BB962C8B-B14F-4D97-AF65-F5344CB8AC3E}">
        <p14:creationId xmlns:p14="http://schemas.microsoft.com/office/powerpoint/2010/main" val="2306984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Enhancing Qualitative Characteristics</a:t>
            </a:r>
          </a:p>
        </p:txBody>
      </p:sp>
      <p:sp>
        <p:nvSpPr>
          <p:cNvPr id="3" name="Content Placeholder 2"/>
          <p:cNvSpPr>
            <a:spLocks noGrp="1"/>
          </p:cNvSpPr>
          <p:nvPr>
            <p:ph idx="1"/>
          </p:nvPr>
        </p:nvSpPr>
        <p:spPr>
          <a:xfrm>
            <a:off x="790414" y="1419225"/>
            <a:ext cx="10563386" cy="4365766"/>
          </a:xfrm>
        </p:spPr>
        <p:txBody>
          <a:bodyPr/>
          <a:lstStyle/>
          <a:p>
            <a:r>
              <a:rPr lang="en-US" b="1" i="0" dirty="0"/>
              <a:t>Comparability</a:t>
            </a:r>
            <a:r>
              <a:rPr lang="en-US" i="0" dirty="0"/>
              <a:t>: like things must look alike and different things must look </a:t>
            </a:r>
            <a:r>
              <a:rPr lang="en-US" i="0" dirty="0" smtClean="0"/>
              <a:t>different</a:t>
            </a:r>
            <a:endParaRPr lang="en-US" i="0" dirty="0"/>
          </a:p>
          <a:p>
            <a:r>
              <a:rPr lang="en-US" b="1" i="0" dirty="0"/>
              <a:t>Verifiability</a:t>
            </a:r>
            <a:r>
              <a:rPr lang="en-US" i="0" dirty="0"/>
              <a:t>: occurs when knowledgeable and independent observers could reach consensus, although not necessarily complete </a:t>
            </a:r>
            <a:r>
              <a:rPr lang="en-US" i="0" dirty="0" smtClean="0"/>
              <a:t>agreement</a:t>
            </a:r>
            <a:endParaRPr lang="en-US" i="0" dirty="0"/>
          </a:p>
          <a:p>
            <a:r>
              <a:rPr lang="en-US" b="1" i="0" dirty="0"/>
              <a:t>Timeliness</a:t>
            </a:r>
            <a:r>
              <a:rPr lang="en-US" i="0" dirty="0"/>
              <a:t>: have information available to decision-makers in time to be capable of influencing their </a:t>
            </a:r>
            <a:r>
              <a:rPr lang="en-US" i="0" dirty="0" smtClean="0"/>
              <a:t>decisions </a:t>
            </a:r>
            <a:endParaRPr lang="en-US" i="0" dirty="0"/>
          </a:p>
          <a:p>
            <a:r>
              <a:rPr lang="en-US" b="1" i="0" dirty="0"/>
              <a:t>Understandability</a:t>
            </a:r>
            <a:r>
              <a:rPr lang="en-US" i="0" dirty="0"/>
              <a:t>: classify, characterize and present  information clearly and concisely.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23</a:t>
            </a:fld>
            <a:endParaRPr lang="en-US"/>
          </a:p>
        </p:txBody>
      </p:sp>
    </p:spTree>
    <p:extLst>
      <p:ext uri="{BB962C8B-B14F-4D97-AF65-F5344CB8AC3E}">
        <p14:creationId xmlns:p14="http://schemas.microsoft.com/office/powerpoint/2010/main" val="32663181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Comparability</a:t>
            </a:r>
          </a:p>
        </p:txBody>
      </p:sp>
      <p:sp>
        <p:nvSpPr>
          <p:cNvPr id="3" name="Content Placeholder 2"/>
          <p:cNvSpPr>
            <a:spLocks noGrp="1"/>
          </p:cNvSpPr>
          <p:nvPr>
            <p:ph idx="1"/>
          </p:nvPr>
        </p:nvSpPr>
        <p:spPr>
          <a:xfrm>
            <a:off x="904875" y="1209675"/>
            <a:ext cx="10515600" cy="5108716"/>
          </a:xfrm>
        </p:spPr>
        <p:txBody>
          <a:bodyPr>
            <a:normAutofit fontScale="70000" lnSpcReduction="20000"/>
          </a:bodyPr>
          <a:lstStyle/>
          <a:p>
            <a:endParaRPr lang="en-US" dirty="0"/>
          </a:p>
          <a:p>
            <a:r>
              <a:rPr lang="en-US" sz="4000" i="0" dirty="0"/>
              <a:t>Comparability enables users to identify and understand similarities in, and differences among, items (QC 33). </a:t>
            </a:r>
          </a:p>
          <a:p>
            <a:r>
              <a:rPr lang="en-US" sz="4000" i="0" dirty="0"/>
              <a:t>Comparability of financial information is one of the most important reasons for the development of financial reporting standards. Consistency is related to comparability and refers to the use of the same methods for the same item either from period to period within a reporting entity or in a single period across entities. </a:t>
            </a:r>
          </a:p>
          <a:p>
            <a:r>
              <a:rPr lang="en-US" sz="4000" i="0" dirty="0"/>
              <a:t>Comparability should not be confused with uniformity in the use of the same accounting method by different firms. It should be seen as a process that results in a systematic choice between accounting methods by an entity dependent upon the nature and its operating environment but otherwise independent of the location in which the entity operates.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24</a:t>
            </a:fld>
            <a:endParaRPr lang="en-US"/>
          </a:p>
        </p:txBody>
      </p:sp>
    </p:spTree>
    <p:extLst>
      <p:ext uri="{BB962C8B-B14F-4D97-AF65-F5344CB8AC3E}">
        <p14:creationId xmlns:p14="http://schemas.microsoft.com/office/powerpoint/2010/main" val="3481391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2.7 Comparability</a:t>
            </a:r>
          </a:p>
        </p:txBody>
      </p:sp>
      <p:sp>
        <p:nvSpPr>
          <p:cNvPr id="3" name="Content Placeholder 2"/>
          <p:cNvSpPr>
            <a:spLocks noGrp="1"/>
          </p:cNvSpPr>
          <p:nvPr>
            <p:ph idx="1"/>
          </p:nvPr>
        </p:nvSpPr>
        <p:spPr>
          <a:xfrm>
            <a:off x="838200" y="1685925"/>
            <a:ext cx="10515600" cy="4099066"/>
          </a:xfrm>
        </p:spPr>
        <p:txBody>
          <a:bodyPr/>
          <a:lstStyle/>
          <a:p>
            <a:pPr marL="0" indent="0">
              <a:buNone/>
            </a:pPr>
            <a:r>
              <a:rPr lang="en-US" i="0" dirty="0"/>
              <a:t>Gdansk Entity (GE) is preparing its statement of financial position for the period ended December 31, 20X3.  GE is also required to present a statement of financial position for the previous period to enhance comparability.  This allows users to identify and understand similarities in, and differences among, account balances from year to year</a:t>
            </a:r>
            <a:r>
              <a:rPr lang="en-US" dirty="0"/>
              <a:t>.</a:t>
            </a:r>
          </a:p>
          <a:p>
            <a:pPr marL="0" indent="0">
              <a:buNone/>
            </a:pPr>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25</a:t>
            </a:fld>
            <a:endParaRPr lang="en-US"/>
          </a:p>
        </p:txBody>
      </p:sp>
    </p:spTree>
    <p:extLst>
      <p:ext uri="{BB962C8B-B14F-4D97-AF65-F5344CB8AC3E}">
        <p14:creationId xmlns:p14="http://schemas.microsoft.com/office/powerpoint/2010/main" val="9978247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Cost Constraint</a:t>
            </a:r>
          </a:p>
        </p:txBody>
      </p:sp>
      <p:sp>
        <p:nvSpPr>
          <p:cNvPr id="3" name="Content Placeholder 2"/>
          <p:cNvSpPr>
            <a:spLocks noGrp="1"/>
          </p:cNvSpPr>
          <p:nvPr>
            <p:ph idx="1"/>
          </p:nvPr>
        </p:nvSpPr>
        <p:spPr>
          <a:xfrm>
            <a:off x="723900" y="1638299"/>
            <a:ext cx="10629900" cy="4146691"/>
          </a:xfrm>
        </p:spPr>
        <p:txBody>
          <a:bodyPr/>
          <a:lstStyle/>
          <a:p>
            <a:r>
              <a:rPr lang="en-US" i="0" dirty="0"/>
              <a:t>Reporting financial information imposes costs, and those costs need to be justified by the benefits of providing that information. </a:t>
            </a:r>
          </a:p>
          <a:p>
            <a:r>
              <a:rPr lang="en-US" i="0" dirty="0"/>
              <a:t>The cost constraint means that the benefits of reporting particular information should exceed the costs incurred to provide and use the information. </a:t>
            </a:r>
          </a:p>
          <a:p>
            <a:r>
              <a:rPr lang="en-US" i="0" dirty="0"/>
              <a:t>The process of evaluating benefits and costs is based on judgment because the costs and especially benefits are not always measurable. </a:t>
            </a:r>
          </a:p>
          <a:p>
            <a:pPr marL="0" indent="0">
              <a:buNone/>
            </a:pPr>
            <a:endParaRPr lang="en-US" i="0" dirty="0"/>
          </a:p>
        </p:txBody>
      </p:sp>
      <p:sp>
        <p:nvSpPr>
          <p:cNvPr id="7" name="Slide Number Placeholder 6"/>
          <p:cNvSpPr>
            <a:spLocks noGrp="1"/>
          </p:cNvSpPr>
          <p:nvPr>
            <p:ph type="sldNum" sz="quarter" idx="12"/>
          </p:nvPr>
        </p:nvSpPr>
        <p:spPr/>
        <p:txBody>
          <a:bodyPr/>
          <a:lstStyle/>
          <a:p>
            <a:fld id="{4D588B68-55C9-4E99-B503-A6A83D35E294}" type="slidenum">
              <a:rPr lang="en-US" smtClean="0"/>
              <a:t>26</a:t>
            </a:fld>
            <a:endParaRPr lang="en-US"/>
          </a:p>
        </p:txBody>
      </p:sp>
    </p:spTree>
    <p:extLst>
      <p:ext uri="{BB962C8B-B14F-4D97-AF65-F5344CB8AC3E}">
        <p14:creationId xmlns:p14="http://schemas.microsoft.com/office/powerpoint/2010/main" val="37408595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2.11 Cost Constraint</a:t>
            </a:r>
          </a:p>
        </p:txBody>
      </p:sp>
      <p:sp>
        <p:nvSpPr>
          <p:cNvPr id="3" name="Content Placeholder 2"/>
          <p:cNvSpPr>
            <a:spLocks noGrp="1"/>
          </p:cNvSpPr>
          <p:nvPr>
            <p:ph idx="1"/>
          </p:nvPr>
        </p:nvSpPr>
        <p:spPr/>
        <p:txBody>
          <a:bodyPr>
            <a:normAutofit fontScale="92500"/>
          </a:bodyPr>
          <a:lstStyle/>
          <a:p>
            <a:pPr marL="0" indent="0">
              <a:buNone/>
            </a:pPr>
            <a:r>
              <a:rPr lang="en-US" i="0" dirty="0" smtClean="0"/>
              <a:t>A </a:t>
            </a:r>
            <a:r>
              <a:rPr lang="en-US" i="0" dirty="0"/>
              <a:t>furniture manufacturing entity, when assigning costs to inventory and cost of goods sold, classifies the cost of items such as screws, clips and glue as indirect costs (included in manufacturing overhead) of producing different types of </a:t>
            </a:r>
            <a:r>
              <a:rPr lang="en-US" i="0" dirty="0" smtClean="0"/>
              <a:t>furniture. As </a:t>
            </a:r>
            <a:r>
              <a:rPr lang="en-US" i="0" dirty="0"/>
              <a:t>a result of this classification, the cost of manufacturing overhead items is allocated to different types of furniture based on the selected allocation basis rather than traced directly to products, because it is </a:t>
            </a:r>
            <a:r>
              <a:rPr lang="en-US" i="0" dirty="0" smtClean="0"/>
              <a:t>not economically </a:t>
            </a:r>
            <a:r>
              <a:rPr lang="en-US" i="0" dirty="0"/>
              <a:t>feasible to do so (the costs would exceed benefits). </a:t>
            </a:r>
            <a:endParaRPr lang="en-US" i="0" dirty="0" smtClean="0"/>
          </a:p>
          <a:p>
            <a:pPr marL="0" indent="0">
              <a:buNone/>
            </a:pPr>
            <a:r>
              <a:rPr lang="en-US" i="0" dirty="0"/>
              <a:t>	</a:t>
            </a:r>
            <a:r>
              <a:rPr lang="en-US" i="0" dirty="0" smtClean="0"/>
              <a:t>Although </a:t>
            </a:r>
            <a:r>
              <a:rPr lang="en-US" i="0" dirty="0"/>
              <a:t>managers prefer to make decisions on the basis of direct costs rather than indirect costs, the estimated benefits of directly assigning some materials may be less than the estimated cost to do the assigning.</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27</a:t>
            </a:fld>
            <a:endParaRPr lang="en-US"/>
          </a:p>
        </p:txBody>
      </p:sp>
    </p:spTree>
    <p:extLst>
      <p:ext uri="{BB962C8B-B14F-4D97-AF65-F5344CB8AC3E}">
        <p14:creationId xmlns:p14="http://schemas.microsoft.com/office/powerpoint/2010/main" val="10947557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66775" y="234497"/>
            <a:ext cx="10487024" cy="1394278"/>
          </a:xfrm>
        </p:spPr>
        <p:txBody>
          <a:bodyPr/>
          <a:lstStyle/>
          <a:p>
            <a:r>
              <a:rPr lang="en-US" dirty="0"/>
              <a:t>The Framework (1989)</a:t>
            </a:r>
          </a:p>
        </p:txBody>
      </p:sp>
      <p:sp>
        <p:nvSpPr>
          <p:cNvPr id="4" name="Slide Number Placeholder 3"/>
          <p:cNvSpPr>
            <a:spLocks noGrp="1"/>
          </p:cNvSpPr>
          <p:nvPr>
            <p:ph type="sldNum" sz="quarter" idx="12"/>
          </p:nvPr>
        </p:nvSpPr>
        <p:spPr/>
        <p:txBody>
          <a:bodyPr/>
          <a:lstStyle/>
          <a:p>
            <a:fld id="{4D588B68-55C9-4E99-B503-A6A83D35E294}" type="slidenum">
              <a:rPr lang="en-US" smtClean="0"/>
              <a:t>28</a:t>
            </a:fld>
            <a:endParaRPr lang="en-US"/>
          </a:p>
        </p:txBody>
      </p:sp>
    </p:spTree>
    <p:extLst>
      <p:ext uri="{BB962C8B-B14F-4D97-AF65-F5344CB8AC3E}">
        <p14:creationId xmlns:p14="http://schemas.microsoft.com/office/powerpoint/2010/main" val="11049923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Going Concern Assumption</a:t>
            </a:r>
          </a:p>
        </p:txBody>
      </p:sp>
      <p:sp>
        <p:nvSpPr>
          <p:cNvPr id="3" name="Content Placeholder 2"/>
          <p:cNvSpPr>
            <a:spLocks noGrp="1"/>
          </p:cNvSpPr>
          <p:nvPr>
            <p:ph idx="1"/>
          </p:nvPr>
        </p:nvSpPr>
        <p:spPr>
          <a:xfrm>
            <a:off x="819150" y="1647825"/>
            <a:ext cx="10534650" cy="4137166"/>
          </a:xfrm>
        </p:spPr>
        <p:txBody>
          <a:bodyPr>
            <a:normAutofit lnSpcReduction="10000"/>
          </a:bodyPr>
          <a:lstStyle/>
          <a:p>
            <a:r>
              <a:rPr lang="en-US" sz="3200" i="0" dirty="0" smtClean="0"/>
              <a:t>In most cases, an entity prepares its financial statements on a going concern assumption – that the entity has neither the intention nor the need to liquidate its operations (or curtail materially the scale of its operations) but will continue in operation for the foreseeable future. </a:t>
            </a:r>
          </a:p>
          <a:p>
            <a:pPr marL="0" indent="0">
              <a:buNone/>
            </a:pPr>
            <a:endParaRPr lang="en-US" sz="3200" i="0" dirty="0" smtClean="0"/>
          </a:p>
          <a:p>
            <a:r>
              <a:rPr lang="en-US" sz="3200" i="0" dirty="0" smtClean="0"/>
              <a:t>Consequently, unless there is evidence to the contrary, it is assumed that an entity will have a long enough life to be able to fulfill its objectives and commitments.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29</a:t>
            </a:fld>
            <a:endParaRPr lang="en-US"/>
          </a:p>
        </p:txBody>
      </p:sp>
    </p:spTree>
    <p:extLst>
      <p:ext uri="{BB962C8B-B14F-4D97-AF65-F5344CB8AC3E}">
        <p14:creationId xmlns:p14="http://schemas.microsoft.com/office/powerpoint/2010/main" val="2700891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32454"/>
            <a:ext cx="10515600" cy="1071789"/>
          </a:xfrm>
        </p:spPr>
        <p:txBody>
          <a:bodyPr>
            <a:normAutofit fontScale="90000"/>
          </a:bodyPr>
          <a:lstStyle/>
          <a:p>
            <a:r>
              <a:rPr lang="en-US" dirty="0"/>
              <a:t>Important Role of the </a:t>
            </a:r>
            <a:r>
              <a:rPr lang="en-US" dirty="0" smtClean="0"/>
              <a:t/>
            </a:r>
            <a:br>
              <a:rPr lang="en-US" dirty="0" smtClean="0"/>
            </a:br>
            <a:r>
              <a:rPr lang="en-US" i="1" dirty="0" smtClean="0"/>
              <a:t>Conceptual </a:t>
            </a:r>
            <a:r>
              <a:rPr lang="en-US" i="1" dirty="0"/>
              <a:t>Framework</a:t>
            </a:r>
          </a:p>
        </p:txBody>
      </p:sp>
      <p:sp>
        <p:nvSpPr>
          <p:cNvPr id="3" name="Content Placeholder 2"/>
          <p:cNvSpPr>
            <a:spLocks noGrp="1"/>
          </p:cNvSpPr>
          <p:nvPr>
            <p:ph idx="1"/>
          </p:nvPr>
        </p:nvSpPr>
        <p:spPr>
          <a:xfrm>
            <a:off x="838200" y="1861227"/>
            <a:ext cx="10515600" cy="4120473"/>
          </a:xfrm>
        </p:spPr>
        <p:txBody>
          <a:bodyPr>
            <a:normAutofit fontScale="92500"/>
          </a:bodyPr>
          <a:lstStyle/>
          <a:p>
            <a:pPr lvl="0"/>
            <a:r>
              <a:rPr lang="en-US" i="0" dirty="0"/>
              <a:t>It assists the </a:t>
            </a:r>
            <a:r>
              <a:rPr lang="en-US" i="0" dirty="0" smtClean="0"/>
              <a:t>IASB </a:t>
            </a:r>
            <a:r>
              <a:rPr lang="en-US" i="0" dirty="0"/>
              <a:t>in the process of developing new IFRS, improving existing </a:t>
            </a:r>
            <a:r>
              <a:rPr lang="en-US" i="0" dirty="0" smtClean="0"/>
              <a:t>IFRS, </a:t>
            </a:r>
            <a:r>
              <a:rPr lang="en-US" i="0" dirty="0"/>
              <a:t>and promoting international harmonization of accounting </a:t>
            </a:r>
            <a:r>
              <a:rPr lang="en-US" i="0" dirty="0" smtClean="0"/>
              <a:t>standards, </a:t>
            </a:r>
            <a:r>
              <a:rPr lang="en-US" i="0" dirty="0"/>
              <a:t>by providing a basis for reducing the number of alternative treatments permitted in IFRS</a:t>
            </a:r>
            <a:r>
              <a:rPr lang="en-US" i="0" dirty="0" smtClean="0"/>
              <a:t>;</a:t>
            </a:r>
            <a:endParaRPr lang="en-US" i="0" dirty="0"/>
          </a:p>
          <a:p>
            <a:pPr lvl="0"/>
            <a:r>
              <a:rPr lang="en-US" i="0" dirty="0"/>
              <a:t>It assists national </a:t>
            </a:r>
            <a:r>
              <a:rPr lang="en-US" i="0" dirty="0" smtClean="0"/>
              <a:t>standard setting </a:t>
            </a:r>
            <a:r>
              <a:rPr lang="en-US" i="0" dirty="0"/>
              <a:t>bodies in developing national standards; </a:t>
            </a:r>
          </a:p>
          <a:p>
            <a:pPr lvl="0"/>
            <a:r>
              <a:rPr lang="en-US" i="0" dirty="0"/>
              <a:t>It assists preparers in applying IFRS, auditors in providing an opinion on whether the financial statements are in accordance with IFRS and users in interpreting the information presented in IFRS financial statements; and </a:t>
            </a:r>
          </a:p>
          <a:p>
            <a:pPr lvl="0"/>
            <a:r>
              <a:rPr lang="en-US" i="0" dirty="0"/>
              <a:t>It provides others interested in IFRS with the IASB’s approach to the formulation of IFRS</a:t>
            </a:r>
            <a:r>
              <a:rPr lang="en-US" i="0" dirty="0" smtClean="0"/>
              <a:t>.</a:t>
            </a:r>
            <a:endParaRPr lang="en-US" i="0" dirty="0"/>
          </a:p>
        </p:txBody>
      </p:sp>
      <p:sp>
        <p:nvSpPr>
          <p:cNvPr id="7" name="Slide Number Placeholder 6"/>
          <p:cNvSpPr>
            <a:spLocks noGrp="1"/>
          </p:cNvSpPr>
          <p:nvPr>
            <p:ph type="sldNum" sz="quarter" idx="12"/>
          </p:nvPr>
        </p:nvSpPr>
        <p:spPr/>
        <p:txBody>
          <a:bodyPr/>
          <a:lstStyle/>
          <a:p>
            <a:fld id="{4D588B68-55C9-4E99-B503-A6A83D35E294}" type="slidenum">
              <a:rPr lang="en-US" smtClean="0"/>
              <a:t>3</a:t>
            </a:fld>
            <a:endParaRPr lang="en-US"/>
          </a:p>
        </p:txBody>
      </p:sp>
    </p:spTree>
    <p:extLst>
      <p:ext uri="{BB962C8B-B14F-4D97-AF65-F5344CB8AC3E}">
        <p14:creationId xmlns:p14="http://schemas.microsoft.com/office/powerpoint/2010/main" val="8654785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Elements of Financial Statements</a:t>
            </a:r>
          </a:p>
        </p:txBody>
      </p:sp>
      <p:sp>
        <p:nvSpPr>
          <p:cNvPr id="3" name="Content Placeholder 2"/>
          <p:cNvSpPr>
            <a:spLocks noGrp="1"/>
          </p:cNvSpPr>
          <p:nvPr>
            <p:ph idx="1"/>
          </p:nvPr>
        </p:nvSpPr>
        <p:spPr>
          <a:xfrm>
            <a:off x="805912" y="1735809"/>
            <a:ext cx="10547888" cy="4049181"/>
          </a:xfrm>
        </p:spPr>
        <p:txBody>
          <a:bodyPr/>
          <a:lstStyle/>
          <a:p>
            <a:r>
              <a:rPr lang="en-US" sz="3200" i="0" dirty="0"/>
              <a:t>The </a:t>
            </a:r>
            <a:r>
              <a:rPr lang="en-US" sz="3200" dirty="0" smtClean="0"/>
              <a:t>Conceptual Framework </a:t>
            </a:r>
            <a:r>
              <a:rPr lang="en-US" sz="3200" i="0" dirty="0"/>
              <a:t>defines five </a:t>
            </a:r>
            <a:r>
              <a:rPr lang="en-US" sz="3200" i="0" dirty="0" smtClean="0"/>
              <a:t>(5) financial </a:t>
            </a:r>
            <a:r>
              <a:rPr lang="en-US" sz="3200" i="0" dirty="0"/>
              <a:t>statement elements.</a:t>
            </a:r>
          </a:p>
          <a:p>
            <a:r>
              <a:rPr lang="en-US" sz="3200" i="0" dirty="0"/>
              <a:t>Three relate to the measurement of financial position: </a:t>
            </a:r>
            <a:r>
              <a:rPr lang="en-US" sz="3200" b="1" i="0" dirty="0"/>
              <a:t>A</a:t>
            </a:r>
            <a:r>
              <a:rPr lang="en-US" sz="3200" b="1" i="0" dirty="0" smtClean="0"/>
              <a:t>ssets</a:t>
            </a:r>
            <a:r>
              <a:rPr lang="en-US" sz="3200" i="0" dirty="0"/>
              <a:t>, </a:t>
            </a:r>
            <a:r>
              <a:rPr lang="en-US" sz="3200" b="1" i="0" dirty="0"/>
              <a:t>L</a:t>
            </a:r>
            <a:r>
              <a:rPr lang="en-US" sz="3200" b="1" i="0" dirty="0" smtClean="0"/>
              <a:t>iabilities</a:t>
            </a:r>
            <a:r>
              <a:rPr lang="en-US" sz="3200" i="0" dirty="0"/>
              <a:t>, and </a:t>
            </a:r>
            <a:r>
              <a:rPr lang="en-US" sz="3200" b="1" i="0" dirty="0"/>
              <a:t>E</a:t>
            </a:r>
            <a:r>
              <a:rPr lang="en-US" sz="3200" b="1" i="0" dirty="0" smtClean="0"/>
              <a:t>quity</a:t>
            </a:r>
            <a:r>
              <a:rPr lang="en-US" sz="3200" i="0" dirty="0"/>
              <a:t>. </a:t>
            </a:r>
          </a:p>
          <a:p>
            <a:r>
              <a:rPr lang="en-US" sz="3200" i="0" dirty="0"/>
              <a:t>Two relate to the measurement of performance (profit): </a:t>
            </a:r>
            <a:r>
              <a:rPr lang="en-US" sz="3200" b="1" i="0" dirty="0"/>
              <a:t>I</a:t>
            </a:r>
            <a:r>
              <a:rPr lang="en-US" sz="3200" b="1" i="0" dirty="0" smtClean="0"/>
              <a:t>ncome</a:t>
            </a:r>
            <a:r>
              <a:rPr lang="en-US" sz="3200" i="0" dirty="0" smtClean="0"/>
              <a:t> </a:t>
            </a:r>
            <a:r>
              <a:rPr lang="en-US" sz="3200" i="0" dirty="0"/>
              <a:t>and </a:t>
            </a:r>
            <a:r>
              <a:rPr lang="en-US" sz="3200" b="1" i="0" dirty="0"/>
              <a:t>E</a:t>
            </a:r>
            <a:r>
              <a:rPr lang="en-US" sz="3200" b="1" i="0" dirty="0" smtClean="0"/>
              <a:t>xpenses</a:t>
            </a:r>
            <a:r>
              <a:rPr lang="en-US" sz="3200" i="0" dirty="0"/>
              <a:t>.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30</a:t>
            </a:fld>
            <a:endParaRPr lang="en-US"/>
          </a:p>
        </p:txBody>
      </p:sp>
    </p:spTree>
    <p:extLst>
      <p:ext uri="{BB962C8B-B14F-4D97-AF65-F5344CB8AC3E}">
        <p14:creationId xmlns:p14="http://schemas.microsoft.com/office/powerpoint/2010/main" val="32680061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 Definitions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83545859"/>
              </p:ext>
            </p:extLst>
          </p:nvPr>
        </p:nvGraphicFramePr>
        <p:xfrm>
          <a:off x="453189" y="1593513"/>
          <a:ext cx="11353800" cy="3644842"/>
        </p:xfrm>
        <a:graphic>
          <a:graphicData uri="http://schemas.openxmlformats.org/drawingml/2006/table">
            <a:tbl>
              <a:tblPr firstRow="1" bandRow="1">
                <a:effectLst>
                  <a:outerShdw blurRad="228600" dist="38100" dir="8100000" algn="tr" rotWithShape="0">
                    <a:prstClr val="black">
                      <a:alpha val="57000"/>
                    </a:prstClr>
                  </a:outerShdw>
                </a:effectLst>
                <a:tableStyleId>{5C22544A-7EE6-4342-B048-85BDC9FD1C3A}</a:tableStyleId>
              </a:tblPr>
              <a:tblGrid>
                <a:gridCol w="5676900"/>
                <a:gridCol w="5676900"/>
              </a:tblGrid>
              <a:tr h="434935">
                <a:tc>
                  <a:txBody>
                    <a:bodyPr/>
                    <a:lstStyle/>
                    <a:p>
                      <a:pPr algn="ctr"/>
                      <a:r>
                        <a:rPr lang="en-US" sz="3200" i="1" dirty="0" smtClean="0">
                          <a:latin typeface="Adobe Caslon Pro" panose="0205050205050A020403" pitchFamily="18" charset="0"/>
                        </a:rPr>
                        <a:t>Asset</a:t>
                      </a:r>
                      <a:endParaRPr lang="en-US" sz="2400" i="1" dirty="0">
                        <a:latin typeface="Adobe Caslon Pro" panose="0205050205050A020403" pitchFamily="18" charset="0"/>
                      </a:endParaRPr>
                    </a:p>
                  </a:txBody>
                  <a:tcPr marT="18288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US" sz="3200" b="1" i="1" kern="1200" dirty="0" smtClean="0">
                          <a:solidFill>
                            <a:schemeClr val="lt1"/>
                          </a:solidFill>
                          <a:latin typeface="Adobe Caslon Pro" panose="0205050205050A020403" pitchFamily="18" charset="0"/>
                          <a:ea typeface="+mn-ea"/>
                          <a:cs typeface="+mn-cs"/>
                        </a:rPr>
                        <a:t>Liability</a:t>
                      </a:r>
                      <a:endParaRPr lang="en-US" sz="2400" b="1" i="1" kern="1200" dirty="0">
                        <a:solidFill>
                          <a:schemeClr val="lt1"/>
                        </a:solidFill>
                        <a:latin typeface="Adobe Caslon Pro" panose="0205050205050A020403" pitchFamily="18" charset="0"/>
                        <a:ea typeface="+mn-ea"/>
                        <a:cs typeface="+mn-cs"/>
                      </a:endParaRPr>
                    </a:p>
                  </a:txBody>
                  <a:tcPr marT="182880">
                    <a:lnL w="12700" cmpd="sng">
                      <a:noFill/>
                    </a:lnL>
                    <a:lnR w="12700" cmpd="sng">
                      <a:noFill/>
                    </a:lnR>
                    <a:lnT w="12700" cmpd="sng">
                      <a:noFill/>
                    </a:lnT>
                    <a:lnB w="38100" cmpd="sng">
                      <a:noFill/>
                    </a:lnB>
                    <a:lnTlToBr w="12700" cmpd="sng">
                      <a:noFill/>
                      <a:prstDash val="solid"/>
                    </a:lnTlToBr>
                    <a:lnBlToTr w="12700" cmpd="sng">
                      <a:noFill/>
                      <a:prstDash val="solid"/>
                    </a:lnBlToTr>
                  </a:tcPr>
                </a:tc>
              </a:tr>
              <a:tr h="2928562">
                <a:tc>
                  <a:txBody>
                    <a:bodyPr/>
                    <a:lstStyle/>
                    <a:p>
                      <a:pPr marL="285750" indent="-285750">
                        <a:buFont typeface="Arial" panose="020B0604020202020204" pitchFamily="34" charset="0"/>
                        <a:buChar char="•"/>
                      </a:pPr>
                      <a:r>
                        <a:rPr lang="en-US" sz="2800" dirty="0" smtClean="0">
                          <a:latin typeface="Adobe Caslon Pro" panose="0205050205050A020403" pitchFamily="18" charset="0"/>
                        </a:rPr>
                        <a:t>A resource</a:t>
                      </a:r>
                      <a:r>
                        <a:rPr lang="en-US" sz="2800" baseline="0" dirty="0" smtClean="0">
                          <a:latin typeface="Adobe Caslon Pro" panose="0205050205050A020403" pitchFamily="18" charset="0"/>
                        </a:rPr>
                        <a:t> controlled by the entity...</a:t>
                      </a:r>
                    </a:p>
                    <a:p>
                      <a:pPr marL="285750" indent="-285750">
                        <a:buFont typeface="Arial" panose="020B0604020202020204" pitchFamily="34" charset="0"/>
                        <a:buChar char="•"/>
                      </a:pPr>
                      <a:r>
                        <a:rPr lang="en-US" sz="2800" baseline="0" dirty="0" smtClean="0">
                          <a:latin typeface="Adobe Caslon Pro" panose="0205050205050A020403" pitchFamily="18" charset="0"/>
                        </a:rPr>
                        <a:t>As a result of past events…</a:t>
                      </a:r>
                    </a:p>
                    <a:p>
                      <a:pPr marL="285750" indent="-285750">
                        <a:buFont typeface="Arial" panose="020B0604020202020204" pitchFamily="34" charset="0"/>
                        <a:buChar char="•"/>
                      </a:pPr>
                      <a:r>
                        <a:rPr lang="en-US" sz="2800" baseline="0" dirty="0" smtClean="0">
                          <a:latin typeface="Adobe Caslon Pro" panose="0205050205050A020403" pitchFamily="18" charset="0"/>
                        </a:rPr>
                        <a:t>From which future economic benefits are expected to flow to the entity.</a:t>
                      </a:r>
                    </a:p>
                  </a:txBody>
                  <a:tcPr marT="182880">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285750" indent="-285750">
                        <a:buFont typeface="Arial" panose="020B0604020202020204" pitchFamily="34" charset="0"/>
                        <a:buChar char="•"/>
                      </a:pPr>
                      <a:r>
                        <a:rPr lang="en-US" sz="2800" kern="1200" baseline="0" dirty="0" smtClean="0">
                          <a:solidFill>
                            <a:schemeClr val="dk1"/>
                          </a:solidFill>
                          <a:latin typeface="Adobe Caslon Pro" panose="0205050205050A020403" pitchFamily="18" charset="0"/>
                          <a:ea typeface="+mn-ea"/>
                          <a:cs typeface="+mn-cs"/>
                        </a:rPr>
                        <a:t>A preset obligation of the entity…</a:t>
                      </a:r>
                    </a:p>
                    <a:p>
                      <a:pPr marL="285750" indent="-285750">
                        <a:buFont typeface="Arial" panose="020B0604020202020204" pitchFamily="34" charset="0"/>
                        <a:buChar char="•"/>
                      </a:pPr>
                      <a:r>
                        <a:rPr lang="en-US" sz="2800" kern="1200" baseline="0" dirty="0" smtClean="0">
                          <a:solidFill>
                            <a:schemeClr val="dk1"/>
                          </a:solidFill>
                          <a:latin typeface="Adobe Caslon Pro" panose="0205050205050A020403" pitchFamily="18" charset="0"/>
                          <a:ea typeface="+mn-ea"/>
                          <a:cs typeface="+mn-cs"/>
                        </a:rPr>
                        <a:t>Arising from past events…</a:t>
                      </a:r>
                    </a:p>
                    <a:p>
                      <a:pPr marL="285750" indent="-285750">
                        <a:buFont typeface="Arial" panose="020B0604020202020204" pitchFamily="34" charset="0"/>
                        <a:buChar char="•"/>
                      </a:pPr>
                      <a:r>
                        <a:rPr lang="en-US" sz="2800" kern="1200" baseline="0" dirty="0" smtClean="0">
                          <a:solidFill>
                            <a:schemeClr val="dk1"/>
                          </a:solidFill>
                          <a:latin typeface="Adobe Caslon Pro" panose="0205050205050A020403" pitchFamily="18" charset="0"/>
                          <a:ea typeface="+mn-ea"/>
                          <a:cs typeface="+mn-cs"/>
                        </a:rPr>
                        <a:t>The settlement of which is expected to result in an outflow from the entity of resources embodying economic benefits.</a:t>
                      </a:r>
                    </a:p>
                  </a:txBody>
                  <a:tcPr marT="182880">
                    <a:lnL w="12700" cmpd="sng">
                      <a:noFill/>
                    </a:lnL>
                    <a:lnR w="12700" cmpd="sng">
                      <a:noFill/>
                    </a:lnR>
                    <a:lnT w="38100" cmpd="sng">
                      <a:noFill/>
                    </a:lnT>
                    <a:lnB w="12700" cmpd="sng">
                      <a:noFill/>
                    </a:lnB>
                    <a:lnTlToBr w="12700" cmpd="sng">
                      <a:noFill/>
                      <a:prstDash val="solid"/>
                    </a:lnTlToBr>
                    <a:lnBlToTr w="12700" cmpd="sng">
                      <a:noFill/>
                      <a:prstDash val="solid"/>
                    </a:lnBlToTr>
                  </a:tcPr>
                </a:tc>
              </a:tr>
            </a:tbl>
          </a:graphicData>
        </a:graphic>
      </p:graphicFrame>
      <p:sp>
        <p:nvSpPr>
          <p:cNvPr id="3" name="Slide Number Placeholder 2"/>
          <p:cNvSpPr>
            <a:spLocks noGrp="1"/>
          </p:cNvSpPr>
          <p:nvPr>
            <p:ph type="sldNum" sz="quarter" idx="12"/>
          </p:nvPr>
        </p:nvSpPr>
        <p:spPr/>
        <p:txBody>
          <a:bodyPr/>
          <a:lstStyle/>
          <a:p>
            <a:fld id="{4D588B68-55C9-4E99-B503-A6A83D35E294}" type="slidenum">
              <a:rPr lang="en-US" smtClean="0"/>
              <a:t>31</a:t>
            </a:fld>
            <a:endParaRPr lang="en-US"/>
          </a:p>
        </p:txBody>
      </p:sp>
    </p:spTree>
    <p:extLst>
      <p:ext uri="{BB962C8B-B14F-4D97-AF65-F5344CB8AC3E}">
        <p14:creationId xmlns:p14="http://schemas.microsoft.com/office/powerpoint/2010/main" val="42128426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Problems with Current Definitions (Conceptual Framework Project)</a:t>
            </a:r>
          </a:p>
        </p:txBody>
      </p:sp>
      <p:sp>
        <p:nvSpPr>
          <p:cNvPr id="3" name="Content Placeholder 2"/>
          <p:cNvSpPr>
            <a:spLocks noGrp="1"/>
          </p:cNvSpPr>
          <p:nvPr>
            <p:ph idx="1"/>
          </p:nvPr>
        </p:nvSpPr>
        <p:spPr>
          <a:xfrm>
            <a:off x="847724" y="1924049"/>
            <a:ext cx="10506075" cy="3860941"/>
          </a:xfrm>
        </p:spPr>
        <p:txBody>
          <a:bodyPr/>
          <a:lstStyle/>
          <a:p>
            <a:r>
              <a:rPr lang="en-US" sz="3200" i="0" dirty="0"/>
              <a:t>What does </a:t>
            </a:r>
            <a:r>
              <a:rPr lang="en-US" sz="3200" i="0" dirty="0" smtClean="0"/>
              <a:t>‘expected’ </a:t>
            </a:r>
            <a:r>
              <a:rPr lang="en-US" sz="3200" i="0" dirty="0"/>
              <a:t>mean and how does it relate to </a:t>
            </a:r>
            <a:r>
              <a:rPr lang="en-US" sz="3200" i="0" dirty="0" smtClean="0"/>
              <a:t>‘probable’ </a:t>
            </a:r>
            <a:r>
              <a:rPr lang="en-US" sz="3200" i="0" dirty="0"/>
              <a:t>in the recognition criteria?</a:t>
            </a:r>
          </a:p>
          <a:p>
            <a:endParaRPr lang="en-US" sz="3200" i="0" dirty="0"/>
          </a:p>
          <a:p>
            <a:r>
              <a:rPr lang="en-US" sz="3200" i="0" dirty="0"/>
              <a:t>What is a resource?</a:t>
            </a:r>
          </a:p>
          <a:p>
            <a:endParaRPr lang="en-US" sz="3200" i="0" dirty="0"/>
          </a:p>
          <a:p>
            <a:r>
              <a:rPr lang="en-US" sz="3200" i="0" dirty="0"/>
              <a:t>What is an obligation?</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32</a:t>
            </a:fld>
            <a:endParaRPr lang="en-US"/>
          </a:p>
        </p:txBody>
      </p:sp>
    </p:spTree>
    <p:extLst>
      <p:ext uri="{BB962C8B-B14F-4D97-AF65-F5344CB8AC3E}">
        <p14:creationId xmlns:p14="http://schemas.microsoft.com/office/powerpoint/2010/main" val="519797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Proposed Definitions </a:t>
            </a:r>
            <a:br>
              <a:rPr lang="en-US" dirty="0"/>
            </a:br>
            <a:r>
              <a:rPr lang="en-US" dirty="0"/>
              <a:t>(Conceptual Framework Project)</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50467331"/>
              </p:ext>
            </p:extLst>
          </p:nvPr>
        </p:nvGraphicFramePr>
        <p:xfrm>
          <a:off x="453189" y="1593512"/>
          <a:ext cx="11353800" cy="2886894"/>
        </p:xfrm>
        <a:graphic>
          <a:graphicData uri="http://schemas.openxmlformats.org/drawingml/2006/table">
            <a:tbl>
              <a:tblPr firstRow="1" bandRow="1">
                <a:effectLst>
                  <a:outerShdw blurRad="228600" dist="38100" dir="8100000" algn="tr" rotWithShape="0">
                    <a:prstClr val="black">
                      <a:alpha val="57000"/>
                    </a:prstClr>
                  </a:outerShdw>
                </a:effectLst>
                <a:tableStyleId>{5C22544A-7EE6-4342-B048-85BDC9FD1C3A}</a:tableStyleId>
              </a:tblPr>
              <a:tblGrid>
                <a:gridCol w="5676900"/>
                <a:gridCol w="5676900"/>
              </a:tblGrid>
              <a:tr h="858759">
                <a:tc>
                  <a:txBody>
                    <a:bodyPr/>
                    <a:lstStyle/>
                    <a:p>
                      <a:pPr algn="ctr"/>
                      <a:r>
                        <a:rPr lang="en-US" sz="3200" i="1" dirty="0" smtClean="0">
                          <a:latin typeface="Adobe Caslon Pro" panose="0205050205050A020403" pitchFamily="18" charset="0"/>
                        </a:rPr>
                        <a:t>Asset</a:t>
                      </a:r>
                      <a:endParaRPr lang="en-US" sz="2400" i="1" dirty="0">
                        <a:latin typeface="Adobe Caslon Pro" panose="0205050205050A020403" pitchFamily="18" charset="0"/>
                      </a:endParaRPr>
                    </a:p>
                  </a:txBody>
                  <a:tcPr marT="18288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r>
                        <a:rPr lang="en-US" sz="3200" b="1" i="1" kern="1200" dirty="0" smtClean="0">
                          <a:solidFill>
                            <a:schemeClr val="lt1"/>
                          </a:solidFill>
                          <a:latin typeface="Adobe Caslon Pro" panose="0205050205050A020403" pitchFamily="18" charset="0"/>
                          <a:ea typeface="+mn-ea"/>
                          <a:cs typeface="+mn-cs"/>
                        </a:rPr>
                        <a:t>Liability</a:t>
                      </a:r>
                      <a:endParaRPr lang="en-US" sz="2400" b="1" i="1" kern="1200" dirty="0">
                        <a:solidFill>
                          <a:schemeClr val="lt1"/>
                        </a:solidFill>
                        <a:latin typeface="Adobe Caslon Pro" panose="0205050205050A020403" pitchFamily="18" charset="0"/>
                        <a:ea typeface="+mn-ea"/>
                        <a:cs typeface="+mn-cs"/>
                      </a:endParaRPr>
                    </a:p>
                  </a:txBody>
                  <a:tcPr marT="182880">
                    <a:lnL w="12700" cmpd="sng">
                      <a:noFill/>
                    </a:lnL>
                    <a:lnR w="12700" cmpd="sng">
                      <a:noFill/>
                    </a:lnR>
                    <a:lnT w="12700" cmpd="sng">
                      <a:noFill/>
                    </a:lnT>
                    <a:lnB w="38100" cmpd="sng">
                      <a:noFill/>
                    </a:lnB>
                    <a:lnTlToBr w="12700" cmpd="sng">
                      <a:noFill/>
                      <a:prstDash val="solid"/>
                    </a:lnTlToBr>
                    <a:lnBlToTr w="12700" cmpd="sng">
                      <a:noFill/>
                      <a:prstDash val="solid"/>
                    </a:lnBlToTr>
                  </a:tcPr>
                </a:tc>
              </a:tr>
              <a:tr h="2028135">
                <a:tc>
                  <a:txBody>
                    <a:bodyPr/>
                    <a:lstStyle/>
                    <a:p>
                      <a:pPr marL="0" indent="0">
                        <a:buFont typeface="Arial" panose="020B0604020202020204" pitchFamily="34" charset="0"/>
                        <a:buNone/>
                      </a:pPr>
                      <a:r>
                        <a:rPr lang="en-US" sz="3200" dirty="0" smtClean="0">
                          <a:latin typeface="Adobe Caslon Pro" panose="0205050205050A020403" pitchFamily="18" charset="0"/>
                        </a:rPr>
                        <a:t>A present economic resource controlled by an entity as a result of past events.</a:t>
                      </a:r>
                      <a:endParaRPr lang="en-US" sz="3200" baseline="0" dirty="0" smtClean="0">
                        <a:latin typeface="Adobe Caslon Pro" panose="0205050205050A020403" pitchFamily="18" charset="0"/>
                      </a:endParaRPr>
                    </a:p>
                  </a:txBody>
                  <a:tcPr marT="182880">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marL="0" indent="0">
                        <a:buFont typeface="Arial" panose="020B0604020202020204" pitchFamily="34" charset="0"/>
                        <a:buNone/>
                      </a:pPr>
                      <a:r>
                        <a:rPr lang="en-US" sz="3200" kern="1200" baseline="0" dirty="0" smtClean="0">
                          <a:solidFill>
                            <a:schemeClr val="dk1"/>
                          </a:solidFill>
                          <a:latin typeface="Adobe Caslon Pro" panose="0205050205050A020403" pitchFamily="18" charset="0"/>
                          <a:ea typeface="+mn-ea"/>
                          <a:cs typeface="+mn-cs"/>
                        </a:rPr>
                        <a:t>A present obligation of the entity to transfer an economic resource as a result of past events.</a:t>
                      </a:r>
                    </a:p>
                  </a:txBody>
                  <a:tcPr marT="182880">
                    <a:lnL w="12700" cmpd="sng">
                      <a:noFill/>
                    </a:lnL>
                    <a:lnR w="12700" cmpd="sng">
                      <a:noFill/>
                    </a:lnR>
                    <a:lnT w="38100" cmpd="sng">
                      <a:noFill/>
                    </a:lnT>
                    <a:lnB w="12700" cmpd="sng">
                      <a:noFill/>
                    </a:lnB>
                    <a:lnTlToBr w="12700" cmpd="sng">
                      <a:noFill/>
                      <a:prstDash val="solid"/>
                    </a:lnTlToBr>
                    <a:lnBlToTr w="12700" cmpd="sng">
                      <a:noFill/>
                      <a:prstDash val="solid"/>
                    </a:lnBlToTr>
                  </a:tcPr>
                </a:tc>
              </a:tr>
            </a:tbl>
          </a:graphicData>
        </a:graphic>
      </p:graphicFrame>
      <p:sp>
        <p:nvSpPr>
          <p:cNvPr id="8" name="TextBox 7"/>
          <p:cNvSpPr txBox="1"/>
          <p:nvPr/>
        </p:nvSpPr>
        <p:spPr>
          <a:xfrm>
            <a:off x="1724529" y="4892844"/>
            <a:ext cx="9363845" cy="830997"/>
          </a:xfrm>
          <a:prstGeom prst="rect">
            <a:avLst/>
          </a:prstGeom>
          <a:noFill/>
        </p:spPr>
        <p:txBody>
          <a:bodyPr wrap="none" rtlCol="0">
            <a:spAutoFit/>
          </a:bodyPr>
          <a:lstStyle/>
          <a:p>
            <a:r>
              <a:rPr lang="en-US" sz="2400" dirty="0">
                <a:latin typeface="Adobe Caslon Pro" panose="0205050205050A020403" pitchFamily="18" charset="0"/>
              </a:rPr>
              <a:t>An economic resource is a right or other source of value, that is </a:t>
            </a:r>
            <a:r>
              <a:rPr lang="en-US" sz="2400" b="1" dirty="0">
                <a:latin typeface="Adobe Caslon Pro" panose="0205050205050A020403" pitchFamily="18" charset="0"/>
              </a:rPr>
              <a:t>capable</a:t>
            </a:r>
            <a:r>
              <a:rPr lang="en-US" sz="2400" dirty="0">
                <a:latin typeface="Adobe Caslon Pro" panose="0205050205050A020403" pitchFamily="18" charset="0"/>
              </a:rPr>
              <a:t> of </a:t>
            </a:r>
          </a:p>
          <a:p>
            <a:r>
              <a:rPr lang="en-US" sz="2400" dirty="0">
                <a:latin typeface="Adobe Caslon Pro" panose="0205050205050A020403" pitchFamily="18" charset="0"/>
              </a:rPr>
              <a:t>producing economic benefits.</a:t>
            </a:r>
          </a:p>
        </p:txBody>
      </p:sp>
      <p:sp>
        <p:nvSpPr>
          <p:cNvPr id="3" name="Slide Number Placeholder 2"/>
          <p:cNvSpPr>
            <a:spLocks noGrp="1"/>
          </p:cNvSpPr>
          <p:nvPr>
            <p:ph type="sldNum" sz="quarter" idx="12"/>
          </p:nvPr>
        </p:nvSpPr>
        <p:spPr/>
        <p:txBody>
          <a:bodyPr/>
          <a:lstStyle/>
          <a:p>
            <a:fld id="{4D588B68-55C9-4E99-B503-A6A83D35E294}" type="slidenum">
              <a:rPr lang="en-US" smtClean="0"/>
              <a:t>33</a:t>
            </a:fld>
            <a:endParaRPr lang="en-US"/>
          </a:p>
        </p:txBody>
      </p:sp>
    </p:spTree>
    <p:extLst>
      <p:ext uri="{BB962C8B-B14F-4D97-AF65-F5344CB8AC3E}">
        <p14:creationId xmlns:p14="http://schemas.microsoft.com/office/powerpoint/2010/main" val="9108709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2.12. Definition of an asset</a:t>
            </a:r>
          </a:p>
        </p:txBody>
      </p:sp>
      <p:sp>
        <p:nvSpPr>
          <p:cNvPr id="3" name="Content Placeholder 2"/>
          <p:cNvSpPr>
            <a:spLocks noGrp="1"/>
          </p:cNvSpPr>
          <p:nvPr>
            <p:ph idx="1"/>
          </p:nvPr>
        </p:nvSpPr>
        <p:spPr/>
        <p:txBody>
          <a:bodyPr>
            <a:normAutofit fontScale="92500" lnSpcReduction="10000"/>
          </a:bodyPr>
          <a:lstStyle/>
          <a:p>
            <a:pPr marL="0" indent="0">
              <a:buNone/>
            </a:pPr>
            <a:r>
              <a:rPr lang="en-US" i="0" dirty="0"/>
              <a:t>Global Entity (GE) has a receivable from XYZ Company originating from a sale that took place on December 15, 20x1.  The receivable is still outstanding as of December 31, 20x1, the reporting date.  GE also expects to receive a large sum of money from the Environmental Protection Agency (EPA) upon completion of its environmentally friendly production facility.  Installation is expected to be completed by late January 20x2.  </a:t>
            </a:r>
          </a:p>
          <a:p>
            <a:pPr marL="0" indent="0">
              <a:buNone/>
            </a:pPr>
            <a:r>
              <a:rPr lang="en-US" i="0" dirty="0" smtClean="0"/>
              <a:t>	The </a:t>
            </a:r>
            <a:r>
              <a:rPr lang="en-US" i="0" dirty="0"/>
              <a:t>receivable meets the definition of an asset because it will produce additional cash inflows, it belongs to GE, and it exists as of the date of the financial statements.  </a:t>
            </a:r>
          </a:p>
          <a:p>
            <a:pPr marL="0" indent="0">
              <a:buNone/>
            </a:pPr>
            <a:r>
              <a:rPr lang="en-US" i="0" dirty="0"/>
              <a:t>	Because the EPA is not obligated to pay anything unless the facility is completed, these future cash inflows are not a “present” economic resource and, thus, do not meet the definition of an </a:t>
            </a:r>
            <a:r>
              <a:rPr lang="en-US" dirty="0"/>
              <a:t>asset.</a:t>
            </a:r>
          </a:p>
          <a:p>
            <a:pPr marL="0" indent="0">
              <a:buNone/>
            </a:pPr>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34</a:t>
            </a:fld>
            <a:endParaRPr lang="en-US"/>
          </a:p>
        </p:txBody>
      </p:sp>
    </p:spTree>
    <p:extLst>
      <p:ext uri="{BB962C8B-B14F-4D97-AF65-F5344CB8AC3E}">
        <p14:creationId xmlns:p14="http://schemas.microsoft.com/office/powerpoint/2010/main" val="14466411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47700" y="304800"/>
            <a:ext cx="11106150" cy="1001486"/>
          </a:xfrm>
        </p:spPr>
        <p:txBody>
          <a:bodyPr>
            <a:normAutofit fontScale="90000"/>
          </a:bodyPr>
          <a:lstStyle/>
          <a:p>
            <a:r>
              <a:rPr lang="en-US" dirty="0"/>
              <a:t>Example 2.13. Definition of a liability</a:t>
            </a:r>
          </a:p>
        </p:txBody>
      </p:sp>
      <p:sp>
        <p:nvSpPr>
          <p:cNvPr id="3" name="Content Placeholder 2"/>
          <p:cNvSpPr>
            <a:spLocks noGrp="1"/>
          </p:cNvSpPr>
          <p:nvPr>
            <p:ph idx="1"/>
          </p:nvPr>
        </p:nvSpPr>
        <p:spPr>
          <a:xfrm>
            <a:off x="838200" y="1628775"/>
            <a:ext cx="10515600" cy="4156216"/>
          </a:xfrm>
        </p:spPr>
        <p:txBody>
          <a:bodyPr>
            <a:normAutofit lnSpcReduction="10000"/>
          </a:bodyPr>
          <a:lstStyle/>
          <a:p>
            <a:pPr marL="0" indent="0">
              <a:buNone/>
            </a:pPr>
            <a:r>
              <a:rPr lang="en-US" i="0" dirty="0"/>
              <a:t>Berlin Entity (BE) has a bank loan in the amount of $1,000,000, payable semi-annually for the next 10 years.  Also, in a board meeting, BE decides it will donate $5,000,000 to a local charity. The payment is expected to be made in two months, but BE can choose not to make the donation at any time. </a:t>
            </a:r>
          </a:p>
          <a:p>
            <a:pPr marL="0" indent="0">
              <a:buNone/>
            </a:pPr>
            <a:r>
              <a:rPr lang="en-US" i="0" dirty="0"/>
              <a:t>	The loan meets the definition of a liability because it requires an outflow of economic resources, the entity is required to bear the obligation, and the obligation exists as of the date of the financial statements. The expected future donation does not constitute a liability because the payment is not required of BE at the date of financial statements.</a:t>
            </a:r>
          </a:p>
          <a:p>
            <a:pPr marL="0" indent="0">
              <a:buNone/>
            </a:pPr>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35</a:t>
            </a:fld>
            <a:endParaRPr lang="en-US"/>
          </a:p>
        </p:txBody>
      </p:sp>
    </p:spTree>
    <p:extLst>
      <p:ext uri="{BB962C8B-B14F-4D97-AF65-F5344CB8AC3E}">
        <p14:creationId xmlns:p14="http://schemas.microsoft.com/office/powerpoint/2010/main" val="26795909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Equity</a:t>
            </a:r>
          </a:p>
        </p:txBody>
      </p:sp>
      <p:sp>
        <p:nvSpPr>
          <p:cNvPr id="3" name="Content Placeholder 2"/>
          <p:cNvSpPr>
            <a:spLocks noGrp="1"/>
          </p:cNvSpPr>
          <p:nvPr>
            <p:ph idx="1"/>
          </p:nvPr>
        </p:nvSpPr>
        <p:spPr/>
        <p:txBody>
          <a:bodyPr/>
          <a:lstStyle/>
          <a:p>
            <a:r>
              <a:rPr lang="en-US" sz="3600" i="0" dirty="0" smtClean="0"/>
              <a:t>Equity </a:t>
            </a:r>
            <a:r>
              <a:rPr lang="en-US" sz="3600" i="0" dirty="0"/>
              <a:t>is the residual interest in the assets of the entity after deducting all its liabilities. </a:t>
            </a:r>
          </a:p>
          <a:p>
            <a:pPr marL="0" indent="0">
              <a:buNone/>
            </a:pPr>
            <a:r>
              <a:rPr lang="en-US" sz="3600" i="0" dirty="0"/>
              <a:t> </a:t>
            </a:r>
          </a:p>
          <a:p>
            <a:r>
              <a:rPr lang="en-US" sz="3600" i="0" dirty="0"/>
              <a:t>It is simply the </a:t>
            </a:r>
            <a:r>
              <a:rPr lang="en-US" sz="3600" i="0" dirty="0" smtClean="0"/>
              <a:t>difference </a:t>
            </a:r>
            <a:r>
              <a:rPr lang="en-US" sz="3600" i="0" dirty="0"/>
              <a:t>between assets and liabilities. </a:t>
            </a:r>
          </a:p>
          <a:p>
            <a:pPr marL="0" indent="0">
              <a:buNone/>
            </a:pPr>
            <a:r>
              <a:rPr lang="en-US" sz="3600" dirty="0" smtClean="0"/>
              <a:t>	Equity = Assets - Liabilities</a:t>
            </a:r>
            <a:endParaRPr lang="en-US" sz="3600" dirty="0"/>
          </a:p>
        </p:txBody>
      </p:sp>
      <p:sp>
        <p:nvSpPr>
          <p:cNvPr id="7" name="Slide Number Placeholder 6"/>
          <p:cNvSpPr>
            <a:spLocks noGrp="1"/>
          </p:cNvSpPr>
          <p:nvPr>
            <p:ph type="sldNum" sz="quarter" idx="12"/>
          </p:nvPr>
        </p:nvSpPr>
        <p:spPr/>
        <p:txBody>
          <a:bodyPr/>
          <a:lstStyle/>
          <a:p>
            <a:fld id="{4D588B68-55C9-4E99-B503-A6A83D35E294}" type="slidenum">
              <a:rPr lang="en-US" smtClean="0"/>
              <a:t>36</a:t>
            </a:fld>
            <a:endParaRPr lang="en-US"/>
          </a:p>
        </p:txBody>
      </p:sp>
    </p:spTree>
    <p:extLst>
      <p:ext uri="{BB962C8B-B14F-4D97-AF65-F5344CB8AC3E}">
        <p14:creationId xmlns:p14="http://schemas.microsoft.com/office/powerpoint/2010/main" val="36724236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Example 2.14. Definition of equity</a:t>
            </a:r>
          </a:p>
        </p:txBody>
      </p:sp>
      <p:sp>
        <p:nvSpPr>
          <p:cNvPr id="3" name="Content Placeholder 2"/>
          <p:cNvSpPr>
            <a:spLocks noGrp="1"/>
          </p:cNvSpPr>
          <p:nvPr>
            <p:ph idx="1"/>
          </p:nvPr>
        </p:nvSpPr>
        <p:spPr>
          <a:xfrm>
            <a:off x="771525" y="1543049"/>
            <a:ext cx="10582275" cy="4241941"/>
          </a:xfrm>
        </p:spPr>
        <p:txBody>
          <a:bodyPr/>
          <a:lstStyle/>
          <a:p>
            <a:pPr marL="0" indent="0">
              <a:buNone/>
            </a:pPr>
            <a:r>
              <a:rPr lang="en-US" i="0" dirty="0"/>
              <a:t>In 20X1, its first year of operation, Malaga Entity (ME) issues 10,000 no-par shares for cash at $10 per share. ME reported a profit of $200,000 and paid dividends of $50,000. At December 31, 20X1, total assets are $620,000 (including revaluation of building $20,000) and liabilities $350,000. </a:t>
            </a:r>
          </a:p>
          <a:p>
            <a:pPr marL="0" indent="0">
              <a:buNone/>
            </a:pPr>
            <a:r>
              <a:rPr lang="en-US" i="0" dirty="0"/>
              <a:t>	At December 31, 20X1, ME reported total equity of $270,000 which is the difference between total assets ($620,000) minus total liabilities ($350,000).  ME separately reported share capital of $100,000, retained earnings of $150,000 and revaluation reserve of $20,000.</a:t>
            </a:r>
          </a:p>
          <a:p>
            <a:pPr marL="0" indent="0">
              <a:buNone/>
            </a:pPr>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37</a:t>
            </a:fld>
            <a:endParaRPr lang="en-US"/>
          </a:p>
        </p:txBody>
      </p:sp>
    </p:spTree>
    <p:extLst>
      <p:ext uri="{BB962C8B-B14F-4D97-AF65-F5344CB8AC3E}">
        <p14:creationId xmlns:p14="http://schemas.microsoft.com/office/powerpoint/2010/main" val="1073333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Income</a:t>
            </a:r>
          </a:p>
        </p:txBody>
      </p:sp>
      <p:sp>
        <p:nvSpPr>
          <p:cNvPr id="3" name="Content Placeholder 2"/>
          <p:cNvSpPr>
            <a:spLocks noGrp="1"/>
          </p:cNvSpPr>
          <p:nvPr>
            <p:ph idx="1"/>
          </p:nvPr>
        </p:nvSpPr>
        <p:spPr/>
        <p:txBody>
          <a:bodyPr>
            <a:normAutofit lnSpcReduction="10000"/>
          </a:bodyPr>
          <a:lstStyle/>
          <a:p>
            <a:r>
              <a:rPr lang="en-US" i="0" dirty="0"/>
              <a:t>Income is increases in economic benefits during the accounting period in the form of inflows or enhancements of assets or decreases of liabilities that result in increases in equity, other than those relating to contributions from equity participants.</a:t>
            </a:r>
          </a:p>
          <a:p>
            <a:pPr marL="0" indent="0">
              <a:buNone/>
            </a:pPr>
            <a:r>
              <a:rPr lang="en-US" i="0" dirty="0"/>
              <a:t> </a:t>
            </a:r>
          </a:p>
          <a:p>
            <a:r>
              <a:rPr lang="en-US" i="0" dirty="0"/>
              <a:t>Important components of the definition of income are:  </a:t>
            </a:r>
          </a:p>
          <a:p>
            <a:pPr lvl="1">
              <a:buFont typeface="Wingdings" panose="05000000000000000000" pitchFamily="2" charset="2"/>
              <a:buChar char="Ø"/>
            </a:pPr>
            <a:r>
              <a:rPr lang="en-US" sz="2800" i="0" dirty="0"/>
              <a:t>an increase in assets, a decrease in liabilities, or a combination of both;</a:t>
            </a:r>
          </a:p>
          <a:p>
            <a:pPr lvl="1">
              <a:buFont typeface="Wingdings" panose="05000000000000000000" pitchFamily="2" charset="2"/>
              <a:buChar char="Ø"/>
            </a:pPr>
            <a:r>
              <a:rPr lang="en-US" sz="2800" i="0" dirty="0"/>
              <a:t>that increase or decrease must result in an increase in equity; and</a:t>
            </a:r>
          </a:p>
          <a:p>
            <a:pPr lvl="1">
              <a:buFont typeface="Wingdings" panose="05000000000000000000" pitchFamily="2" charset="2"/>
              <a:buChar char="Ø"/>
            </a:pPr>
            <a:r>
              <a:rPr lang="en-US" sz="2800" i="0" dirty="0"/>
              <a:t>the increase in equity must result from something besides the contributions of equity participants.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38</a:t>
            </a:fld>
            <a:endParaRPr lang="en-US"/>
          </a:p>
        </p:txBody>
      </p:sp>
    </p:spTree>
    <p:extLst>
      <p:ext uri="{BB962C8B-B14F-4D97-AF65-F5344CB8AC3E}">
        <p14:creationId xmlns:p14="http://schemas.microsoft.com/office/powerpoint/2010/main" val="11042706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Expenses</a:t>
            </a:r>
          </a:p>
        </p:txBody>
      </p:sp>
      <p:sp>
        <p:nvSpPr>
          <p:cNvPr id="3" name="Content Placeholder 2"/>
          <p:cNvSpPr>
            <a:spLocks noGrp="1"/>
          </p:cNvSpPr>
          <p:nvPr>
            <p:ph idx="1"/>
          </p:nvPr>
        </p:nvSpPr>
        <p:spPr/>
        <p:txBody>
          <a:bodyPr>
            <a:normAutofit lnSpcReduction="10000"/>
          </a:bodyPr>
          <a:lstStyle/>
          <a:p>
            <a:r>
              <a:rPr lang="en-US" i="0" dirty="0"/>
              <a:t>Expenses are decreases in economic benefits during the accounting period in the form of outflows or depletions of assets or incurrences of liabilities that result in decreases in equity, other than those relating to distributions to equity participants.</a:t>
            </a:r>
          </a:p>
          <a:p>
            <a:endParaRPr lang="en-US" i="0" dirty="0"/>
          </a:p>
          <a:p>
            <a:r>
              <a:rPr lang="en-US" i="0" dirty="0"/>
              <a:t>Important components of the definition of an expense are:  </a:t>
            </a:r>
          </a:p>
          <a:p>
            <a:pPr lvl="1">
              <a:buFont typeface="Wingdings" panose="05000000000000000000" pitchFamily="2" charset="2"/>
              <a:buChar char="Ø"/>
            </a:pPr>
            <a:r>
              <a:rPr lang="en-US" sz="2800" i="0" dirty="0"/>
              <a:t>a decrease in assets, an increase in liabilities, or a combination of both;</a:t>
            </a:r>
          </a:p>
          <a:p>
            <a:pPr lvl="1">
              <a:buFont typeface="Wingdings" panose="05000000000000000000" pitchFamily="2" charset="2"/>
              <a:buChar char="Ø"/>
            </a:pPr>
            <a:r>
              <a:rPr lang="en-US" sz="2800" i="0" dirty="0"/>
              <a:t>that increase or decrease must result in a decrease in equity; and </a:t>
            </a:r>
          </a:p>
          <a:p>
            <a:pPr lvl="1">
              <a:buFont typeface="Wingdings" panose="05000000000000000000" pitchFamily="2" charset="2"/>
              <a:buChar char="Ø"/>
            </a:pPr>
            <a:r>
              <a:rPr lang="en-US" sz="2800" i="0" dirty="0"/>
              <a:t>the decrease in equity must result from something besides distributions to equity participants.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39</a:t>
            </a:fld>
            <a:endParaRPr lang="en-US"/>
          </a:p>
        </p:txBody>
      </p:sp>
    </p:spTree>
    <p:extLst>
      <p:ext uri="{BB962C8B-B14F-4D97-AF65-F5344CB8AC3E}">
        <p14:creationId xmlns:p14="http://schemas.microsoft.com/office/powerpoint/2010/main" val="846504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IFRS hierarchy</a:t>
            </a:r>
            <a:endParaRPr lang="en-US" dirty="0"/>
          </a:p>
        </p:txBody>
      </p:sp>
      <p:sp>
        <p:nvSpPr>
          <p:cNvPr id="3" name="Content Placeholder 2"/>
          <p:cNvSpPr>
            <a:spLocks noGrp="1"/>
          </p:cNvSpPr>
          <p:nvPr>
            <p:ph idx="1"/>
          </p:nvPr>
        </p:nvSpPr>
        <p:spPr>
          <a:xfrm>
            <a:off x="838199" y="1457325"/>
            <a:ext cx="10753725" cy="4327666"/>
          </a:xfrm>
        </p:spPr>
        <p:txBody>
          <a:bodyPr/>
          <a:lstStyle/>
          <a:p>
            <a:r>
              <a:rPr lang="en-US" i="0" dirty="0"/>
              <a:t>Using </a:t>
            </a:r>
            <a:r>
              <a:rPr lang="en-US" i="0" dirty="0" smtClean="0"/>
              <a:t>IFRS</a:t>
            </a:r>
            <a:r>
              <a:rPr lang="en-US" i="0" dirty="0"/>
              <a:t>, entities are required to consider the </a:t>
            </a:r>
            <a:r>
              <a:rPr lang="en-US" dirty="0" smtClean="0"/>
              <a:t>Conceptual Framework </a:t>
            </a:r>
            <a:r>
              <a:rPr lang="en-US" i="0" dirty="0" smtClean="0"/>
              <a:t>when no standard or interpretation is </a:t>
            </a:r>
            <a:r>
              <a:rPr lang="en-US" i="0" dirty="0"/>
              <a:t>specifically applicable. </a:t>
            </a:r>
            <a:endParaRPr lang="en-US" i="0" dirty="0" smtClean="0"/>
          </a:p>
          <a:p>
            <a:r>
              <a:rPr lang="en-US" i="0" dirty="0" smtClean="0"/>
              <a:t>For </a:t>
            </a:r>
            <a:r>
              <a:rPr lang="en-US" i="0" dirty="0"/>
              <a:t>example, in accordance with IAS 8, in the absence of an IFRS that specifically applies to a transaction, other event or condition, management should use its judgment and consider the following sources in descending order: </a:t>
            </a:r>
            <a:endParaRPr lang="en-US" i="0" dirty="0" smtClean="0"/>
          </a:p>
          <a:p>
            <a:pPr>
              <a:buFont typeface="Wingdings" panose="05000000000000000000" pitchFamily="2" charset="2"/>
              <a:buChar char="Ø"/>
            </a:pPr>
            <a:r>
              <a:rPr lang="en-US" i="0" dirty="0" smtClean="0"/>
              <a:t>  Requirements </a:t>
            </a:r>
            <a:r>
              <a:rPr lang="en-US" i="0" dirty="0"/>
              <a:t>in IFRS dealing with similar and related issues; </a:t>
            </a:r>
            <a:r>
              <a:rPr lang="en-US" i="0" dirty="0" smtClean="0"/>
              <a:t>and</a:t>
            </a:r>
          </a:p>
          <a:p>
            <a:pPr>
              <a:buFont typeface="Wingdings" panose="05000000000000000000" pitchFamily="2" charset="2"/>
              <a:buChar char="Ø"/>
            </a:pPr>
            <a:r>
              <a:rPr lang="en-US" i="0" dirty="0" smtClean="0"/>
              <a:t>  Definitions</a:t>
            </a:r>
            <a:r>
              <a:rPr lang="en-US" i="0" dirty="0"/>
              <a:t>, recognition criteria and measurement concepts for assets, liabilities, income and expenses in the </a:t>
            </a:r>
            <a:r>
              <a:rPr lang="en-US" dirty="0"/>
              <a:t>Framework</a:t>
            </a:r>
            <a:r>
              <a:rPr lang="en-US" i="0" dirty="0"/>
              <a:t> (IAS 8, 11).</a:t>
            </a:r>
          </a:p>
          <a:p>
            <a:endParaRPr lang="en-US" dirty="0"/>
          </a:p>
        </p:txBody>
      </p:sp>
      <p:sp>
        <p:nvSpPr>
          <p:cNvPr id="4" name="Slide Number Placeholder 3"/>
          <p:cNvSpPr>
            <a:spLocks noGrp="1"/>
          </p:cNvSpPr>
          <p:nvPr>
            <p:ph type="sldNum" sz="quarter" idx="12"/>
          </p:nvPr>
        </p:nvSpPr>
        <p:spPr/>
        <p:txBody>
          <a:bodyPr/>
          <a:lstStyle/>
          <a:p>
            <a:fld id="{4D588B68-55C9-4E99-B503-A6A83D35E294}" type="slidenum">
              <a:rPr lang="en-US" smtClean="0"/>
              <a:t>4</a:t>
            </a:fld>
            <a:endParaRPr lang="en-US"/>
          </a:p>
        </p:txBody>
      </p:sp>
    </p:spTree>
    <p:extLst>
      <p:ext uri="{BB962C8B-B14F-4D97-AF65-F5344CB8AC3E}">
        <p14:creationId xmlns:p14="http://schemas.microsoft.com/office/powerpoint/2010/main" val="38499023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Capital Maintenance Adjustments</a:t>
            </a:r>
          </a:p>
        </p:txBody>
      </p:sp>
      <p:sp>
        <p:nvSpPr>
          <p:cNvPr id="3" name="Content Placeholder 2"/>
          <p:cNvSpPr>
            <a:spLocks noGrp="1"/>
          </p:cNvSpPr>
          <p:nvPr>
            <p:ph idx="1"/>
          </p:nvPr>
        </p:nvSpPr>
        <p:spPr>
          <a:xfrm>
            <a:off x="828675" y="1676399"/>
            <a:ext cx="10525125" cy="4108591"/>
          </a:xfrm>
        </p:spPr>
        <p:txBody>
          <a:bodyPr/>
          <a:lstStyle/>
          <a:p>
            <a:r>
              <a:rPr lang="en-US" sz="3200" dirty="0"/>
              <a:t> </a:t>
            </a:r>
            <a:r>
              <a:rPr lang="en-US" sz="3200" i="0" dirty="0"/>
              <a:t>The revaluation or restatement of assets and liabilities that gives rise to increases or decreases in equity and meets the definition of income and expenses is not included in the income statement under certain concepts of capital maintenance. </a:t>
            </a:r>
            <a:endParaRPr lang="en-US" sz="3200" i="0" dirty="0" smtClean="0"/>
          </a:p>
          <a:p>
            <a:r>
              <a:rPr lang="en-US" sz="3200" i="0" dirty="0" smtClean="0"/>
              <a:t>Instead </a:t>
            </a:r>
            <a:r>
              <a:rPr lang="en-US" sz="3200" i="0" dirty="0"/>
              <a:t>these items are presented in equity as capital maintenance adjustments or revaluation reserves.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40</a:t>
            </a:fld>
            <a:endParaRPr lang="en-US"/>
          </a:p>
        </p:txBody>
      </p:sp>
    </p:spTree>
    <p:extLst>
      <p:ext uri="{BB962C8B-B14F-4D97-AF65-F5344CB8AC3E}">
        <p14:creationId xmlns:p14="http://schemas.microsoft.com/office/powerpoint/2010/main" val="40755299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Recognition</a:t>
            </a:r>
          </a:p>
        </p:txBody>
      </p:sp>
      <p:sp>
        <p:nvSpPr>
          <p:cNvPr id="3" name="Content Placeholder 2"/>
          <p:cNvSpPr>
            <a:spLocks noGrp="1"/>
          </p:cNvSpPr>
          <p:nvPr>
            <p:ph idx="1"/>
          </p:nvPr>
        </p:nvSpPr>
        <p:spPr>
          <a:xfrm>
            <a:off x="838200" y="1472421"/>
            <a:ext cx="10515600" cy="4804554"/>
          </a:xfrm>
        </p:spPr>
        <p:txBody>
          <a:bodyPr>
            <a:normAutofit/>
          </a:bodyPr>
          <a:lstStyle/>
          <a:p>
            <a:r>
              <a:rPr lang="en-US" i="0" dirty="0"/>
              <a:t>Recognition is the process of incorporating in the financial statements an item </a:t>
            </a:r>
            <a:r>
              <a:rPr lang="en-US" i="0" dirty="0" smtClean="0"/>
              <a:t>that </a:t>
            </a:r>
            <a:r>
              <a:rPr lang="en-US" i="0" dirty="0"/>
              <a:t>meets the definition of an element and satisfies the criteria </a:t>
            </a:r>
            <a:r>
              <a:rPr lang="en-US" i="0" dirty="0" smtClean="0"/>
              <a:t>for recognition (unless results do not provide useful information or costs exceed benefits). </a:t>
            </a:r>
            <a:endParaRPr lang="en-US" i="0" dirty="0"/>
          </a:p>
          <a:p>
            <a:r>
              <a:rPr lang="en-US" i="0" dirty="0"/>
              <a:t>The two criteria for recognition in the financial statements of an item that meets the definition of an element are:</a:t>
            </a:r>
          </a:p>
          <a:p>
            <a:pPr marL="914400" lvl="1" indent="-514350">
              <a:buFont typeface="+mj-lt"/>
              <a:buAutoNum type="arabicPeriod"/>
            </a:pPr>
            <a:r>
              <a:rPr lang="en-US" sz="2800" b="1" i="0" dirty="0"/>
              <a:t>Probability of future economic benefit </a:t>
            </a:r>
            <a:r>
              <a:rPr lang="en-US" sz="2800" i="0" dirty="0"/>
              <a:t>- it is probable than any future economic benefit associated with the item will flow to or from the entity; and</a:t>
            </a:r>
          </a:p>
          <a:p>
            <a:pPr marL="914400" lvl="1" indent="-514350">
              <a:buFont typeface="+mj-lt"/>
              <a:buAutoNum type="arabicPeriod"/>
            </a:pPr>
            <a:r>
              <a:rPr lang="en-US" sz="2800" b="1" i="0" dirty="0"/>
              <a:t>Reliability of measurement </a:t>
            </a:r>
            <a:r>
              <a:rPr lang="en-US" sz="2800" i="0" dirty="0"/>
              <a:t>- the item has a cost of value that can be measured with reliability.  </a:t>
            </a:r>
          </a:p>
          <a:p>
            <a:pPr marL="0" indent="0">
              <a:buNone/>
            </a:pPr>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41</a:t>
            </a:fld>
            <a:endParaRPr lang="en-US"/>
          </a:p>
        </p:txBody>
      </p:sp>
    </p:spTree>
    <p:extLst>
      <p:ext uri="{BB962C8B-B14F-4D97-AF65-F5344CB8AC3E}">
        <p14:creationId xmlns:p14="http://schemas.microsoft.com/office/powerpoint/2010/main" val="25644924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Measurement</a:t>
            </a:r>
          </a:p>
        </p:txBody>
      </p:sp>
      <p:sp>
        <p:nvSpPr>
          <p:cNvPr id="3" name="Content Placeholder 2"/>
          <p:cNvSpPr>
            <a:spLocks noGrp="1"/>
          </p:cNvSpPr>
          <p:nvPr>
            <p:ph idx="1"/>
          </p:nvPr>
        </p:nvSpPr>
        <p:spPr>
          <a:xfrm>
            <a:off x="819150" y="1619249"/>
            <a:ext cx="10534650" cy="4165741"/>
          </a:xfrm>
        </p:spPr>
        <p:txBody>
          <a:bodyPr/>
          <a:lstStyle/>
          <a:p>
            <a:r>
              <a:rPr lang="en-US" sz="3200" i="0" dirty="0"/>
              <a:t>Measurement is the process of determining the monetary amounts at which the elements of the financial statements are to be recognized and carried in the balance sheet and income statements. This involves the selection of the particular basis of measurement.</a:t>
            </a:r>
          </a:p>
          <a:p>
            <a:r>
              <a:rPr lang="en-US" sz="3200" i="0" dirty="0"/>
              <a:t>There are various measurement models available in IFRS. </a:t>
            </a:r>
          </a:p>
          <a:p>
            <a:r>
              <a:rPr lang="en-US" sz="3200" i="0" dirty="0"/>
              <a:t>The </a:t>
            </a:r>
            <a:r>
              <a:rPr lang="en-US" sz="3200" dirty="0"/>
              <a:t>Framework</a:t>
            </a:r>
            <a:r>
              <a:rPr lang="en-US" sz="3200" i="0" dirty="0"/>
              <a:t> currently lists four measurement bases to be used in financial statements.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42</a:t>
            </a:fld>
            <a:endParaRPr lang="en-US"/>
          </a:p>
        </p:txBody>
      </p:sp>
    </p:spTree>
    <p:extLst>
      <p:ext uri="{BB962C8B-B14F-4D97-AF65-F5344CB8AC3E}">
        <p14:creationId xmlns:p14="http://schemas.microsoft.com/office/powerpoint/2010/main" val="30568594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Concepts of Capital and Capital Maintenance</a:t>
            </a:r>
          </a:p>
        </p:txBody>
      </p:sp>
      <p:sp>
        <p:nvSpPr>
          <p:cNvPr id="3" name="Content Placeholder 2"/>
          <p:cNvSpPr>
            <a:spLocks noGrp="1"/>
          </p:cNvSpPr>
          <p:nvPr>
            <p:ph idx="1"/>
          </p:nvPr>
        </p:nvSpPr>
        <p:spPr>
          <a:xfrm>
            <a:off x="838200" y="1485899"/>
            <a:ext cx="10515600" cy="4791076"/>
          </a:xfrm>
        </p:spPr>
        <p:txBody>
          <a:bodyPr>
            <a:normAutofit fontScale="77500" lnSpcReduction="20000"/>
          </a:bodyPr>
          <a:lstStyle/>
          <a:p>
            <a:endParaRPr lang="en-US" dirty="0"/>
          </a:p>
          <a:p>
            <a:r>
              <a:rPr lang="en-US" sz="3500" i="0" dirty="0"/>
              <a:t>The </a:t>
            </a:r>
            <a:r>
              <a:rPr lang="en-US" sz="3500" dirty="0"/>
              <a:t>Framework </a:t>
            </a:r>
            <a:r>
              <a:rPr lang="en-US" sz="3500" i="0" dirty="0"/>
              <a:t>distinguishes between a financial concept of capital and a physical concept of capital. Each concept of capital leads to a different basis for measuring assets and determining profit. </a:t>
            </a:r>
          </a:p>
          <a:p>
            <a:r>
              <a:rPr lang="en-US" sz="3500" i="0" dirty="0" smtClean="0"/>
              <a:t>Most </a:t>
            </a:r>
            <a:r>
              <a:rPr lang="en-US" sz="3500" i="0" dirty="0"/>
              <a:t>entities use a financial concept of capital in preparing their financial statements. </a:t>
            </a:r>
            <a:endParaRPr lang="en-US" sz="3500" i="0" dirty="0" smtClean="0"/>
          </a:p>
          <a:p>
            <a:r>
              <a:rPr lang="en-US" sz="3500" i="0" dirty="0" smtClean="0"/>
              <a:t>Under </a:t>
            </a:r>
            <a:r>
              <a:rPr lang="en-US" sz="3500" i="0" dirty="0"/>
              <a:t>a financial concept of capital (invested money or invested purchasing power) capital is identified with the net assets or equity of the entity. </a:t>
            </a:r>
            <a:endParaRPr lang="en-US" sz="3500" i="0" dirty="0" smtClean="0"/>
          </a:p>
          <a:p>
            <a:r>
              <a:rPr lang="en-US" sz="3500" i="0" dirty="0" smtClean="0"/>
              <a:t>Under </a:t>
            </a:r>
            <a:r>
              <a:rPr lang="en-US" sz="3500" i="0" dirty="0"/>
              <a:t>a physical concept of capital, such as operating capability, capital is defined in terms of physical productive capacity of the entity (e.g., units of output per day).</a:t>
            </a:r>
          </a:p>
          <a:p>
            <a:pPr marL="0" indent="0">
              <a:buNone/>
            </a:pPr>
            <a:r>
              <a:rPr lang="en-US" sz="3500" dirty="0"/>
              <a:t> </a:t>
            </a:r>
          </a:p>
          <a:p>
            <a:pPr marL="0" indent="0">
              <a:buNone/>
            </a:pPr>
            <a:endParaRPr lang="en-US"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43</a:t>
            </a:fld>
            <a:endParaRPr lang="en-US"/>
          </a:p>
        </p:txBody>
      </p:sp>
    </p:spTree>
    <p:extLst>
      <p:ext uri="{BB962C8B-B14F-4D97-AF65-F5344CB8AC3E}">
        <p14:creationId xmlns:p14="http://schemas.microsoft.com/office/powerpoint/2010/main" val="10682706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Three Features of a Reporting Entity (Conceptual Framework Project) </a:t>
            </a:r>
          </a:p>
        </p:txBody>
      </p:sp>
      <p:sp>
        <p:nvSpPr>
          <p:cNvPr id="3" name="Content Placeholder 2"/>
          <p:cNvSpPr>
            <a:spLocks noGrp="1"/>
          </p:cNvSpPr>
          <p:nvPr>
            <p:ph idx="1"/>
          </p:nvPr>
        </p:nvSpPr>
        <p:spPr>
          <a:xfrm>
            <a:off x="752475" y="1781175"/>
            <a:ext cx="10601325" cy="4003816"/>
          </a:xfrm>
        </p:spPr>
        <p:txBody>
          <a:bodyPr>
            <a:normAutofit lnSpcReduction="10000"/>
          </a:bodyPr>
          <a:lstStyle/>
          <a:p>
            <a:r>
              <a:rPr lang="en-US" i="0" dirty="0"/>
              <a:t>Economic activities of an entity are being conducted, have been conducted, or will be conducted</a:t>
            </a:r>
            <a:r>
              <a:rPr lang="en-US" i="0" dirty="0" smtClean="0"/>
              <a:t>.</a:t>
            </a:r>
            <a:endParaRPr lang="en-US" i="0" dirty="0"/>
          </a:p>
          <a:p>
            <a:r>
              <a:rPr lang="en-US" i="0" dirty="0"/>
              <a:t>Those economic activities can be objectively distinguished from those of other entities and from the economic environment in which the entity exists</a:t>
            </a:r>
            <a:r>
              <a:rPr lang="en-US" i="0" dirty="0" smtClean="0"/>
              <a:t>.</a:t>
            </a:r>
            <a:endParaRPr lang="en-US" i="0" dirty="0"/>
          </a:p>
          <a:p>
            <a:r>
              <a:rPr lang="en-US" i="0" dirty="0"/>
              <a:t>Financial information about the economic activities of that entity has the potential to be useful in making decisions about providing resources to the entity and in assessing whether the management and the governing Board have made efficient and effective use of the resources </a:t>
            </a:r>
            <a:r>
              <a:rPr lang="en-US" i="0" dirty="0" smtClean="0"/>
              <a:t>provided.</a:t>
            </a:r>
            <a:endParaRPr lang="en-US" i="0"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44</a:t>
            </a:fld>
            <a:endParaRPr lang="en-US"/>
          </a:p>
        </p:txBody>
      </p:sp>
    </p:spTree>
    <p:extLst>
      <p:ext uri="{BB962C8B-B14F-4D97-AF65-F5344CB8AC3E}">
        <p14:creationId xmlns:p14="http://schemas.microsoft.com/office/powerpoint/2010/main" val="33472318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71475" y="381000"/>
            <a:ext cx="11649075" cy="925286"/>
          </a:xfrm>
        </p:spPr>
        <p:txBody>
          <a:bodyPr>
            <a:normAutofit fontScale="90000"/>
          </a:bodyPr>
          <a:lstStyle/>
          <a:p>
            <a:r>
              <a:rPr lang="en-US" dirty="0"/>
              <a:t>Significant Estimates and </a:t>
            </a:r>
            <a:r>
              <a:rPr lang="en-US" dirty="0" smtClean="0"/>
              <a:t>Judgments</a:t>
            </a:r>
            <a:endParaRPr lang="en-US" dirty="0"/>
          </a:p>
        </p:txBody>
      </p:sp>
      <p:sp>
        <p:nvSpPr>
          <p:cNvPr id="3" name="Content Placeholder 2"/>
          <p:cNvSpPr>
            <a:spLocks noGrp="1"/>
          </p:cNvSpPr>
          <p:nvPr>
            <p:ph idx="1"/>
          </p:nvPr>
        </p:nvSpPr>
        <p:spPr>
          <a:xfrm>
            <a:off x="847724" y="1495425"/>
            <a:ext cx="10506075" cy="4289566"/>
          </a:xfrm>
        </p:spPr>
        <p:txBody>
          <a:bodyPr/>
          <a:lstStyle/>
          <a:p>
            <a:r>
              <a:rPr lang="en-US" sz="3200" i="0" dirty="0"/>
              <a:t>Examples of significant judgments that may be required in applying the concepts in the </a:t>
            </a:r>
            <a:r>
              <a:rPr lang="en-US" sz="3200" dirty="0"/>
              <a:t>Conceptual Framework </a:t>
            </a:r>
            <a:r>
              <a:rPr lang="en-US" sz="3200" i="0" dirty="0"/>
              <a:t>include: </a:t>
            </a:r>
          </a:p>
          <a:p>
            <a:pPr lvl="1">
              <a:buFont typeface="Wingdings" panose="05000000000000000000" pitchFamily="2" charset="2"/>
              <a:buChar char="Ø"/>
            </a:pPr>
            <a:r>
              <a:rPr lang="en-US" sz="3200" i="0" dirty="0"/>
              <a:t>Applying the materiality concept;</a:t>
            </a:r>
          </a:p>
          <a:p>
            <a:pPr lvl="1">
              <a:buFont typeface="Wingdings" panose="05000000000000000000" pitchFamily="2" charset="2"/>
              <a:buChar char="Ø"/>
            </a:pPr>
            <a:r>
              <a:rPr lang="en-US" sz="3200" i="0" dirty="0"/>
              <a:t>Assessing the probability of future economic benefit flows; and</a:t>
            </a:r>
          </a:p>
          <a:p>
            <a:pPr lvl="1">
              <a:buFont typeface="Wingdings" panose="05000000000000000000" pitchFamily="2" charset="2"/>
              <a:buChar char="Ø"/>
            </a:pPr>
            <a:r>
              <a:rPr lang="en-US" sz="3200" i="0" dirty="0"/>
              <a:t>Developing an accounting policy for a transaction, or other event or condition, if IFRS does not specifically address this transaction, or other event or condition.</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45</a:t>
            </a:fld>
            <a:endParaRPr lang="en-US"/>
          </a:p>
        </p:txBody>
      </p:sp>
    </p:spTree>
    <p:extLst>
      <p:ext uri="{BB962C8B-B14F-4D97-AF65-F5344CB8AC3E}">
        <p14:creationId xmlns:p14="http://schemas.microsoft.com/office/powerpoint/2010/main" val="5994678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899" y="266701"/>
            <a:ext cx="8953501" cy="1104900"/>
          </a:xfrm>
        </p:spPr>
        <p:txBody>
          <a:bodyPr>
            <a:normAutofit fontScale="90000"/>
          </a:bodyPr>
          <a:lstStyle/>
          <a:p>
            <a:r>
              <a:rPr lang="en-US" dirty="0"/>
              <a:t>Key Differences between </a:t>
            </a:r>
            <a:r>
              <a:rPr lang="en-US" dirty="0" smtClean="0"/>
              <a:t/>
            </a:r>
            <a:br>
              <a:rPr lang="en-US" dirty="0" smtClean="0"/>
            </a:br>
            <a:r>
              <a:rPr lang="en-US" dirty="0" smtClean="0"/>
              <a:t>IFRS </a:t>
            </a:r>
            <a:r>
              <a:rPr lang="en-US" dirty="0"/>
              <a:t>and U.S. </a:t>
            </a:r>
            <a:r>
              <a:rPr lang="en-US" dirty="0" smtClean="0"/>
              <a:t>GAAP                              </a:t>
            </a:r>
            <a:endParaRPr lang="en-US" dirty="0"/>
          </a:p>
        </p:txBody>
      </p:sp>
      <p:sp>
        <p:nvSpPr>
          <p:cNvPr id="3" name="Content Placeholder 2"/>
          <p:cNvSpPr>
            <a:spLocks noGrp="1"/>
          </p:cNvSpPr>
          <p:nvPr>
            <p:ph idx="1"/>
          </p:nvPr>
        </p:nvSpPr>
        <p:spPr>
          <a:xfrm>
            <a:off x="762000" y="1581151"/>
            <a:ext cx="10972800" cy="4203840"/>
          </a:xfrm>
        </p:spPr>
        <p:txBody>
          <a:bodyPr>
            <a:normAutofit/>
          </a:bodyPr>
          <a:lstStyle/>
          <a:p>
            <a:r>
              <a:rPr lang="en-US" i="0" dirty="0"/>
              <a:t>Authoritative status of frameworks. The frameworks of the FASB and IASB currently differ in terms of their authoritative status. Currently, the Concept Statements of the FASB are </a:t>
            </a:r>
            <a:r>
              <a:rPr lang="en-US" i="0" dirty="0" err="1"/>
              <a:t>nonauthoritative</a:t>
            </a:r>
            <a:r>
              <a:rPr lang="en-US" i="0" dirty="0"/>
              <a:t> </a:t>
            </a:r>
            <a:r>
              <a:rPr lang="en-US" i="0" dirty="0" smtClean="0"/>
              <a:t>(ASC </a:t>
            </a:r>
            <a:r>
              <a:rPr lang="en-US" i="0" dirty="0"/>
              <a:t>105-10-05), not yet a part of the U.S. GAAP hierarchy; however, the FASB has announced that it is likely to increase the authoritative status of its framework. The IASB </a:t>
            </a:r>
            <a:r>
              <a:rPr lang="en-US" dirty="0"/>
              <a:t>Conceptual Framework </a:t>
            </a:r>
            <a:r>
              <a:rPr lang="en-US" i="0" dirty="0"/>
              <a:t>is a third level to be followed in the IFRS </a:t>
            </a:r>
            <a:r>
              <a:rPr lang="en-US" i="0" dirty="0" smtClean="0"/>
              <a:t>hierarchy.</a:t>
            </a:r>
            <a:endParaRPr lang="en-US" i="0" dirty="0"/>
          </a:p>
          <a:p>
            <a:r>
              <a:rPr lang="en-US" i="0" dirty="0"/>
              <a:t>Definition differences. The frameworks have different definitions for assets, liabilities and probable.</a:t>
            </a:r>
          </a:p>
          <a:p>
            <a:pPr marL="0" indent="0">
              <a:buNone/>
            </a:pPr>
            <a:r>
              <a:rPr lang="en-US" dirty="0"/>
              <a:t> </a:t>
            </a:r>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46</a:t>
            </a:fld>
            <a:endParaRPr lang="en-US"/>
          </a:p>
        </p:txBody>
      </p:sp>
    </p:spTree>
    <p:extLst>
      <p:ext uri="{BB962C8B-B14F-4D97-AF65-F5344CB8AC3E}">
        <p14:creationId xmlns:p14="http://schemas.microsoft.com/office/powerpoint/2010/main" val="19170393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4498"/>
            <a:ext cx="10515600" cy="841828"/>
          </a:xfrm>
        </p:spPr>
        <p:txBody>
          <a:bodyPr/>
          <a:lstStyle/>
          <a:p>
            <a:r>
              <a:rPr lang="en-US" dirty="0" smtClean="0"/>
              <a:t>FUTURE DEVELOPMENTS</a:t>
            </a:r>
            <a:endParaRPr lang="en-US" dirty="0"/>
          </a:p>
        </p:txBody>
      </p:sp>
      <p:sp>
        <p:nvSpPr>
          <p:cNvPr id="3" name="Content Placeholder 2"/>
          <p:cNvSpPr>
            <a:spLocks noGrp="1"/>
          </p:cNvSpPr>
          <p:nvPr>
            <p:ph idx="1"/>
          </p:nvPr>
        </p:nvSpPr>
        <p:spPr>
          <a:xfrm>
            <a:off x="657225" y="1247774"/>
            <a:ext cx="10696575" cy="4676775"/>
          </a:xfrm>
          <a:ln>
            <a:solidFill>
              <a:schemeClr val="accent1"/>
            </a:solidFill>
          </a:ln>
        </p:spPr>
        <p:txBody>
          <a:bodyPr>
            <a:normAutofit lnSpcReduction="10000"/>
          </a:bodyPr>
          <a:lstStyle/>
          <a:p>
            <a:r>
              <a:rPr lang="en-US" i="0" dirty="0"/>
              <a:t>On </a:t>
            </a:r>
            <a:r>
              <a:rPr lang="en-US" i="0" dirty="0" smtClean="0"/>
              <a:t>May 28, 2015, </a:t>
            </a:r>
            <a:r>
              <a:rPr lang="en-US" i="0" dirty="0"/>
              <a:t>the </a:t>
            </a:r>
            <a:r>
              <a:rPr lang="en-US" i="0" dirty="0" smtClean="0"/>
              <a:t>IASB </a:t>
            </a:r>
            <a:r>
              <a:rPr lang="en-US" i="0" dirty="0"/>
              <a:t>published for public comment an Exposure Draft proposing a revised </a:t>
            </a:r>
            <a:r>
              <a:rPr lang="en-US" dirty="0"/>
              <a:t>Conceptual Framework for Financial </a:t>
            </a:r>
            <a:r>
              <a:rPr lang="en-US" dirty="0" smtClean="0"/>
              <a:t>Reporting</a:t>
            </a:r>
            <a:r>
              <a:rPr lang="en-US" i="0" dirty="0" smtClean="0"/>
              <a:t>.  </a:t>
            </a:r>
          </a:p>
          <a:p>
            <a:r>
              <a:rPr lang="en-US" i="0" dirty="0"/>
              <a:t>T</a:t>
            </a:r>
            <a:r>
              <a:rPr lang="en-US" i="0" dirty="0" smtClean="0"/>
              <a:t>he Exposure Draft </a:t>
            </a:r>
            <a:r>
              <a:rPr lang="en-US" i="0" dirty="0"/>
              <a:t>clarifies some aspects of the existing </a:t>
            </a:r>
            <a:r>
              <a:rPr lang="en-US" dirty="0"/>
              <a:t>Conceptual </a:t>
            </a:r>
            <a:r>
              <a:rPr lang="en-US"/>
              <a:t>Framework</a:t>
            </a:r>
            <a:r>
              <a:rPr lang="en-US" i="0" smtClean="0"/>
              <a:t> and addresses </a:t>
            </a:r>
            <a:r>
              <a:rPr lang="en-US" i="0" dirty="0"/>
              <a:t>the following areas that are either not covered, or not covered in enough detail, in the existing </a:t>
            </a:r>
            <a:r>
              <a:rPr lang="en-US" dirty="0"/>
              <a:t>Conceptual Framework</a:t>
            </a:r>
            <a:r>
              <a:rPr lang="en-US" i="0" dirty="0"/>
              <a:t>: </a:t>
            </a:r>
          </a:p>
          <a:p>
            <a:pPr lvl="1"/>
            <a:r>
              <a:rPr lang="en-US" sz="2800" i="0" dirty="0"/>
              <a:t>measurement;</a:t>
            </a:r>
          </a:p>
          <a:p>
            <a:pPr lvl="1"/>
            <a:r>
              <a:rPr lang="en-US" sz="2800" i="0" dirty="0"/>
              <a:t>financial performance (including the use of other comprehensive income);</a:t>
            </a:r>
          </a:p>
          <a:p>
            <a:pPr lvl="1"/>
            <a:r>
              <a:rPr lang="en-US" sz="2800" i="0" dirty="0"/>
              <a:t>presentation and disclosure;</a:t>
            </a:r>
          </a:p>
          <a:p>
            <a:pPr lvl="1"/>
            <a:r>
              <a:rPr lang="en-US" sz="2800" i="0" dirty="0" err="1"/>
              <a:t>derecognition</a:t>
            </a:r>
            <a:r>
              <a:rPr lang="en-US" sz="2800" i="0" dirty="0"/>
              <a:t>; and</a:t>
            </a:r>
          </a:p>
          <a:p>
            <a:pPr lvl="1"/>
            <a:r>
              <a:rPr lang="en-US" sz="2800" i="0" dirty="0"/>
              <a:t>the reporting entity.</a:t>
            </a:r>
          </a:p>
          <a:p>
            <a:endParaRPr lang="en-US" i="0" dirty="0"/>
          </a:p>
        </p:txBody>
      </p:sp>
      <p:sp>
        <p:nvSpPr>
          <p:cNvPr id="4" name="Slide Number Placeholder 3"/>
          <p:cNvSpPr>
            <a:spLocks noGrp="1"/>
          </p:cNvSpPr>
          <p:nvPr>
            <p:ph type="sldNum" sz="quarter" idx="12"/>
          </p:nvPr>
        </p:nvSpPr>
        <p:spPr/>
        <p:txBody>
          <a:bodyPr/>
          <a:lstStyle/>
          <a:p>
            <a:fld id="{4D588B68-55C9-4E99-B503-A6A83D35E294}" type="slidenum">
              <a:rPr lang="en-US" smtClean="0"/>
              <a:t>47</a:t>
            </a:fld>
            <a:endParaRPr lang="en-US"/>
          </a:p>
        </p:txBody>
      </p:sp>
    </p:spTree>
    <p:extLst>
      <p:ext uri="{BB962C8B-B14F-4D97-AF65-F5344CB8AC3E}">
        <p14:creationId xmlns:p14="http://schemas.microsoft.com/office/powerpoint/2010/main" val="3120669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4497"/>
            <a:ext cx="10515600" cy="813253"/>
          </a:xfrm>
        </p:spPr>
        <p:txBody>
          <a:bodyPr/>
          <a:lstStyle/>
          <a:p>
            <a:r>
              <a:rPr lang="en-US" dirty="0"/>
              <a:t>Status</a:t>
            </a:r>
          </a:p>
        </p:txBody>
      </p:sp>
      <p:sp>
        <p:nvSpPr>
          <p:cNvPr id="3" name="Content Placeholder 2"/>
          <p:cNvSpPr>
            <a:spLocks noGrp="1"/>
          </p:cNvSpPr>
          <p:nvPr>
            <p:ph idx="1"/>
          </p:nvPr>
        </p:nvSpPr>
        <p:spPr>
          <a:xfrm>
            <a:off x="838200" y="1009650"/>
            <a:ext cx="10515600" cy="5172075"/>
          </a:xfrm>
        </p:spPr>
        <p:txBody>
          <a:bodyPr>
            <a:noAutofit/>
          </a:bodyPr>
          <a:lstStyle/>
          <a:p>
            <a:r>
              <a:rPr lang="en-US" sz="2000" i="0" dirty="0"/>
              <a:t>In 1989, the IASC, the IASB’s predecessor, approved a 110 paragraph document called the </a:t>
            </a:r>
            <a:r>
              <a:rPr lang="en-US" sz="2000" dirty="0"/>
              <a:t>Conceptual Framework for the Preparation and Presentation of Financial Statements</a:t>
            </a:r>
            <a:r>
              <a:rPr lang="en-US" sz="2000" i="0" dirty="0"/>
              <a:t>.</a:t>
            </a:r>
          </a:p>
          <a:p>
            <a:r>
              <a:rPr lang="en-US" sz="2000" i="0" dirty="0"/>
              <a:t>From October 2002, the IASB and the FASB have been working jointly on the development of the framework as part of the convergence process agreed to in a Memorandum of Understanding, known as the Norwalk Agreement. </a:t>
            </a:r>
          </a:p>
          <a:p>
            <a:r>
              <a:rPr lang="en-US" sz="2000" i="0" dirty="0"/>
              <a:t>In September 2010, both the FASB and the IASB issued converged chapters dealing with the objectives of financial reporting and the qualitative characteristics of useful financial information. </a:t>
            </a:r>
          </a:p>
          <a:p>
            <a:r>
              <a:rPr lang="en-US" sz="2000" i="0" dirty="0"/>
              <a:t>In 2010 the IASB and FASB suspended work on the Conceptual Framework project so that they could focus on those projects that arose from the financial crisis. </a:t>
            </a:r>
          </a:p>
          <a:p>
            <a:r>
              <a:rPr lang="en-US" sz="2000" i="0" dirty="0"/>
              <a:t>However, in 2011, after conducting a public consultation during which many respondents identified the Conceptual Framework project as a priority project, the IASB decided to resume the project. As of late 2014, the project is an IASB-only project. </a:t>
            </a:r>
          </a:p>
          <a:p>
            <a:r>
              <a:rPr lang="en-US" sz="2000" i="0" dirty="0"/>
              <a:t>In 2013, the IASB issued a Discussion Paper, A Review of the Conceptual Framework for Financial </a:t>
            </a:r>
            <a:r>
              <a:rPr lang="en-US" sz="2000" i="0" dirty="0" smtClean="0"/>
              <a:t>Reporting. </a:t>
            </a:r>
          </a:p>
          <a:p>
            <a:r>
              <a:rPr lang="en-US" sz="2000" i="0" dirty="0"/>
              <a:t>I</a:t>
            </a:r>
            <a:r>
              <a:rPr lang="en-US" sz="2000" i="0" dirty="0" smtClean="0"/>
              <a:t>n May 2015, the IASB </a:t>
            </a:r>
            <a:r>
              <a:rPr lang="en-US" sz="2000" i="0" dirty="0"/>
              <a:t>published for public comment an Exposure Draft proposing a revised </a:t>
            </a:r>
            <a:r>
              <a:rPr lang="en-US" sz="2000" dirty="0"/>
              <a:t>Conceptual Framework for Financial Reporting</a:t>
            </a:r>
            <a:r>
              <a:rPr lang="en-US" sz="2000" i="0" dirty="0"/>
              <a:t>.</a:t>
            </a:r>
          </a:p>
        </p:txBody>
      </p:sp>
      <p:sp>
        <p:nvSpPr>
          <p:cNvPr id="7" name="Slide Number Placeholder 6"/>
          <p:cNvSpPr>
            <a:spLocks noGrp="1"/>
          </p:cNvSpPr>
          <p:nvPr>
            <p:ph type="sldNum" sz="quarter" idx="12"/>
          </p:nvPr>
        </p:nvSpPr>
        <p:spPr/>
        <p:txBody>
          <a:bodyPr/>
          <a:lstStyle/>
          <a:p>
            <a:fld id="{4D588B68-55C9-4E99-B503-A6A83D35E294}" type="slidenum">
              <a:rPr lang="en-US" smtClean="0"/>
              <a:t>5</a:t>
            </a:fld>
            <a:endParaRPr lang="en-US"/>
          </a:p>
        </p:txBody>
      </p:sp>
    </p:spTree>
    <p:extLst>
      <p:ext uri="{BB962C8B-B14F-4D97-AF65-F5344CB8AC3E}">
        <p14:creationId xmlns:p14="http://schemas.microsoft.com/office/powerpoint/2010/main" val="2643371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Eight Phases of the Conceptual Framework Project </a:t>
            </a:r>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2093705601"/>
              </p:ext>
            </p:extLst>
          </p:nvPr>
        </p:nvGraphicFramePr>
        <p:xfrm>
          <a:off x="1952170" y="1745343"/>
          <a:ext cx="7757887" cy="3552376"/>
        </p:xfrm>
        <a:graphic>
          <a:graphicData uri="http://schemas.openxmlformats.org/drawingml/2006/table">
            <a:tbl>
              <a:tblPr firstRow="1" bandRow="1">
                <a:effectLst>
                  <a:outerShdw blurRad="177800" dist="38100" dir="8100000" algn="tr" rotWithShape="0">
                    <a:prstClr val="black">
                      <a:alpha val="52000"/>
                    </a:prstClr>
                  </a:outerShdw>
                </a:effectLst>
                <a:tableStyleId>{5940675A-B579-460E-94D1-54222C63F5DA}</a:tableStyleId>
              </a:tblPr>
              <a:tblGrid>
                <a:gridCol w="1027599"/>
                <a:gridCol w="6730288"/>
              </a:tblGrid>
              <a:tr h="444047">
                <a:tc>
                  <a:txBody>
                    <a:bodyPr/>
                    <a:lstStyle/>
                    <a:p>
                      <a:pPr algn="l"/>
                      <a:r>
                        <a:rPr lang="en-US" sz="1800" dirty="0" smtClean="0">
                          <a:latin typeface="Adobe Caslon Pro" panose="0205050205050A020403" pitchFamily="18" charset="0"/>
                        </a:rPr>
                        <a:t>Phase</a:t>
                      </a:r>
                      <a:r>
                        <a:rPr lang="en-US" sz="1800" baseline="0" dirty="0" smtClean="0">
                          <a:latin typeface="Adobe Caslon Pro" panose="0205050205050A020403" pitchFamily="18" charset="0"/>
                        </a:rPr>
                        <a:t> A</a:t>
                      </a:r>
                    </a:p>
                  </a:txBody>
                  <a:tcPr marT="91440">
                    <a:lnL w="12700" cmpd="sng">
                      <a:noFill/>
                    </a:lnL>
                    <a:lnR w="12700" cmpd="sng">
                      <a:noFill/>
                    </a:lnR>
                    <a:lnT w="12700" cmpd="sng">
                      <a:noFill/>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l"/>
                      <a:r>
                        <a:rPr lang="en-US" sz="1800" kern="1200" dirty="0" smtClean="0">
                          <a:solidFill>
                            <a:schemeClr val="tx1"/>
                          </a:solidFill>
                          <a:effectLst/>
                          <a:latin typeface="Adobe Caslon Pro" panose="0205050205050A020403" pitchFamily="18" charset="0"/>
                          <a:ea typeface="+mn-ea"/>
                          <a:cs typeface="+mn-cs"/>
                        </a:rPr>
                        <a:t>Objectives and Qualitative Characteristics</a:t>
                      </a:r>
                      <a:endParaRPr lang="en-US" sz="1800" dirty="0">
                        <a:latin typeface="Adobe Caslon Pro" panose="0205050205050A020403" pitchFamily="18" charset="0"/>
                      </a:endParaRPr>
                    </a:p>
                  </a:txBody>
                  <a:tcPr marT="91440">
                    <a:lnL w="12700" cmpd="sng">
                      <a:noFill/>
                    </a:lnL>
                    <a:lnR w="12700" cmpd="sng">
                      <a:noFill/>
                    </a:lnR>
                    <a:lnT w="12700" cmpd="sng">
                      <a:noFill/>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444047">
                <a:tc>
                  <a:txBody>
                    <a:bodyPr/>
                    <a:lstStyle/>
                    <a:p>
                      <a:pPr algn="l"/>
                      <a:r>
                        <a:rPr lang="en-US" sz="1800" dirty="0" smtClean="0">
                          <a:latin typeface="Adobe Caslon Pro" panose="0205050205050A020403" pitchFamily="18" charset="0"/>
                        </a:rPr>
                        <a:t>Phase B</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l"/>
                      <a:r>
                        <a:rPr lang="en-US" sz="1800" kern="1200" dirty="0" smtClean="0">
                          <a:solidFill>
                            <a:schemeClr val="tx1"/>
                          </a:solidFill>
                          <a:effectLst/>
                          <a:latin typeface="Adobe Caslon Pro" panose="0205050205050A020403" pitchFamily="18" charset="0"/>
                          <a:ea typeface="+mn-ea"/>
                          <a:cs typeface="+mn-cs"/>
                        </a:rPr>
                        <a:t>Definitions of Elements, Recognition and Derecognition</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444047">
                <a:tc>
                  <a:txBody>
                    <a:bodyPr/>
                    <a:lstStyle/>
                    <a:p>
                      <a:pPr algn="l"/>
                      <a:r>
                        <a:rPr lang="en-US" sz="1800" dirty="0" smtClean="0">
                          <a:latin typeface="Adobe Caslon Pro" panose="0205050205050A020403" pitchFamily="18" charset="0"/>
                        </a:rPr>
                        <a:t>Phase C</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l"/>
                      <a:r>
                        <a:rPr lang="en-US" sz="1800" kern="1200" dirty="0" smtClean="0">
                          <a:solidFill>
                            <a:schemeClr val="tx1"/>
                          </a:solidFill>
                          <a:effectLst/>
                          <a:latin typeface="Adobe Caslon Pro" panose="0205050205050A020403" pitchFamily="18" charset="0"/>
                          <a:ea typeface="+mn-ea"/>
                          <a:cs typeface="+mn-cs"/>
                        </a:rPr>
                        <a:t>Measurement</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444047">
                <a:tc>
                  <a:txBody>
                    <a:bodyPr/>
                    <a:lstStyle/>
                    <a:p>
                      <a:pPr algn="l"/>
                      <a:r>
                        <a:rPr lang="en-US" sz="1800" dirty="0" smtClean="0">
                          <a:latin typeface="Adobe Caslon Pro" panose="0205050205050A020403" pitchFamily="18" charset="0"/>
                        </a:rPr>
                        <a:t>Phase D</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l"/>
                      <a:r>
                        <a:rPr lang="en-US" sz="1800" kern="1200" dirty="0" smtClean="0">
                          <a:solidFill>
                            <a:schemeClr val="tx1"/>
                          </a:solidFill>
                          <a:effectLst/>
                          <a:latin typeface="Adobe Caslon Pro" panose="0205050205050A020403" pitchFamily="18" charset="0"/>
                          <a:ea typeface="+mn-ea"/>
                          <a:cs typeface="+mn-cs"/>
                        </a:rPr>
                        <a:t>Reporting Entity Concept</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444047">
                <a:tc>
                  <a:txBody>
                    <a:bodyPr/>
                    <a:lstStyle/>
                    <a:p>
                      <a:pPr algn="l"/>
                      <a:r>
                        <a:rPr lang="en-US" sz="1800" dirty="0" smtClean="0">
                          <a:latin typeface="Adobe Caslon Pro" panose="0205050205050A020403" pitchFamily="18" charset="0"/>
                        </a:rPr>
                        <a:t>Phase E</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l"/>
                      <a:r>
                        <a:rPr lang="en-US" sz="1800" kern="1200" dirty="0" smtClean="0">
                          <a:solidFill>
                            <a:schemeClr val="tx1"/>
                          </a:solidFill>
                          <a:effectLst/>
                          <a:latin typeface="Adobe Caslon Pro" panose="0205050205050A020403" pitchFamily="18" charset="0"/>
                          <a:ea typeface="+mn-ea"/>
                          <a:cs typeface="+mn-cs"/>
                        </a:rPr>
                        <a:t>Boundaries of Financial Reporting, and Presentation and Disclosure</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444047">
                <a:tc>
                  <a:txBody>
                    <a:bodyPr/>
                    <a:lstStyle/>
                    <a:p>
                      <a:pPr algn="l"/>
                      <a:r>
                        <a:rPr lang="en-US" sz="1800" dirty="0" smtClean="0">
                          <a:latin typeface="Adobe Caslon Pro" panose="0205050205050A020403" pitchFamily="18" charset="0"/>
                        </a:rPr>
                        <a:t>Phase F</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l"/>
                      <a:r>
                        <a:rPr lang="en-US" sz="1800" kern="1200" dirty="0" smtClean="0">
                          <a:solidFill>
                            <a:schemeClr val="tx1"/>
                          </a:solidFill>
                          <a:effectLst/>
                          <a:latin typeface="Adobe Caslon Pro" panose="0205050205050A020403" pitchFamily="18" charset="0"/>
                          <a:ea typeface="+mn-ea"/>
                          <a:cs typeface="+mn-cs"/>
                        </a:rPr>
                        <a:t>Purpose and Status of the Conceptual Framework</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444047">
                <a:tc>
                  <a:txBody>
                    <a:bodyPr/>
                    <a:lstStyle/>
                    <a:p>
                      <a:pPr algn="l"/>
                      <a:r>
                        <a:rPr lang="en-US" sz="1800" dirty="0" smtClean="0">
                          <a:latin typeface="Adobe Caslon Pro" panose="0205050205050A020403" pitchFamily="18" charset="0"/>
                        </a:rPr>
                        <a:t>Phase G</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l"/>
                      <a:r>
                        <a:rPr lang="en-US" sz="1800" kern="1200" dirty="0" smtClean="0">
                          <a:solidFill>
                            <a:schemeClr val="tx1"/>
                          </a:solidFill>
                          <a:effectLst/>
                          <a:latin typeface="Adobe Caslon Pro" panose="0205050205050A020403" pitchFamily="18" charset="0"/>
                          <a:ea typeface="+mn-ea"/>
                          <a:cs typeface="+mn-cs"/>
                        </a:rPr>
                        <a:t>Application of the Conceptual Framework to Not-for-profit Entities</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ap="flat" cmpd="sng" algn="ctr">
                      <a:solidFill>
                        <a:schemeClr val="accent5">
                          <a:lumMod val="20000"/>
                          <a:lumOff val="80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r>
              <a:tr h="444047">
                <a:tc>
                  <a:txBody>
                    <a:bodyPr/>
                    <a:lstStyle/>
                    <a:p>
                      <a:pPr algn="l"/>
                      <a:r>
                        <a:rPr lang="en-US" sz="1800" dirty="0" smtClean="0">
                          <a:latin typeface="Adobe Caslon Pro" panose="0205050205050A020403" pitchFamily="18" charset="0"/>
                        </a:rPr>
                        <a:t>Phase H</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60000"/>
                        <a:lumOff val="40000"/>
                      </a:schemeClr>
                    </a:solidFill>
                  </a:tcPr>
                </a:tc>
                <a:tc>
                  <a:txBody>
                    <a:bodyPr/>
                    <a:lstStyle/>
                    <a:p>
                      <a:pPr algn="l"/>
                      <a:r>
                        <a:rPr lang="en-US" sz="1800" kern="1200" dirty="0" smtClean="0">
                          <a:solidFill>
                            <a:schemeClr val="tx1"/>
                          </a:solidFill>
                          <a:effectLst/>
                          <a:latin typeface="Adobe Caslon Pro" panose="0205050205050A020403" pitchFamily="18" charset="0"/>
                          <a:ea typeface="+mn-ea"/>
                          <a:cs typeface="+mn-cs"/>
                        </a:rPr>
                        <a:t>Remaining Issues, if any</a:t>
                      </a:r>
                      <a:endParaRPr lang="en-US" sz="1800" dirty="0">
                        <a:latin typeface="Adobe Caslon Pro" panose="0205050205050A020403" pitchFamily="18" charset="0"/>
                      </a:endParaRPr>
                    </a:p>
                  </a:txBody>
                  <a:tcPr marT="91440">
                    <a:lnL w="12700" cmpd="sng">
                      <a:noFill/>
                    </a:lnL>
                    <a:lnR w="12700" cmpd="sng">
                      <a:noFill/>
                    </a:lnR>
                    <a:lnT w="12700" cap="flat" cmpd="sng" algn="ctr">
                      <a:solidFill>
                        <a:schemeClr val="accent5">
                          <a:lumMod val="20000"/>
                          <a:lumOff val="80000"/>
                        </a:schemeClr>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lumMod val="40000"/>
                        <a:lumOff val="60000"/>
                      </a:schemeClr>
                    </a:solidFill>
                  </a:tcPr>
                </a:tc>
              </a:tr>
            </a:tbl>
          </a:graphicData>
        </a:graphic>
      </p:graphicFrame>
      <p:sp>
        <p:nvSpPr>
          <p:cNvPr id="3" name="Slide Number Placeholder 2"/>
          <p:cNvSpPr>
            <a:spLocks noGrp="1"/>
          </p:cNvSpPr>
          <p:nvPr>
            <p:ph type="sldNum" sz="quarter" idx="12"/>
          </p:nvPr>
        </p:nvSpPr>
        <p:spPr/>
        <p:txBody>
          <a:bodyPr/>
          <a:lstStyle/>
          <a:p>
            <a:fld id="{4D588B68-55C9-4E99-B503-A6A83D35E294}" type="slidenum">
              <a:rPr lang="en-US" smtClean="0"/>
              <a:t>6</a:t>
            </a:fld>
            <a:endParaRPr lang="en-US"/>
          </a:p>
        </p:txBody>
      </p:sp>
    </p:spTree>
    <p:extLst>
      <p:ext uri="{BB962C8B-B14F-4D97-AF65-F5344CB8AC3E}">
        <p14:creationId xmlns:p14="http://schemas.microsoft.com/office/powerpoint/2010/main" val="3058860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71549" y="676274"/>
            <a:ext cx="10334625" cy="1552575"/>
          </a:xfrm>
        </p:spPr>
        <p:txBody>
          <a:bodyPr>
            <a:normAutofit/>
          </a:bodyPr>
          <a:lstStyle/>
          <a:p>
            <a:r>
              <a:rPr lang="en-US" dirty="0"/>
              <a:t>The </a:t>
            </a:r>
            <a:r>
              <a:rPr lang="en-US" dirty="0" smtClean="0"/>
              <a:t>conceptual Framework </a:t>
            </a:r>
            <a:endParaRPr lang="en-US" dirty="0"/>
          </a:p>
        </p:txBody>
      </p:sp>
      <p:sp>
        <p:nvSpPr>
          <p:cNvPr id="4" name="Slide Number Placeholder 3"/>
          <p:cNvSpPr>
            <a:spLocks noGrp="1"/>
          </p:cNvSpPr>
          <p:nvPr>
            <p:ph type="sldNum" sz="quarter" idx="12"/>
          </p:nvPr>
        </p:nvSpPr>
        <p:spPr/>
        <p:txBody>
          <a:bodyPr/>
          <a:lstStyle/>
          <a:p>
            <a:fld id="{4D588B68-55C9-4E99-B503-A6A83D35E294}" type="slidenum">
              <a:rPr lang="en-US" smtClean="0"/>
              <a:t>7</a:t>
            </a:fld>
            <a:endParaRPr lang="en-US"/>
          </a:p>
        </p:txBody>
      </p:sp>
    </p:spTree>
    <p:extLst>
      <p:ext uri="{BB962C8B-B14F-4D97-AF65-F5344CB8AC3E}">
        <p14:creationId xmlns:p14="http://schemas.microsoft.com/office/powerpoint/2010/main" val="3028781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Scope</a:t>
            </a:r>
            <a:endParaRPr lang="en-US" i="1" dirty="0"/>
          </a:p>
        </p:txBody>
      </p:sp>
      <p:sp>
        <p:nvSpPr>
          <p:cNvPr id="3" name="Content Placeholder 2"/>
          <p:cNvSpPr>
            <a:spLocks noGrp="1"/>
          </p:cNvSpPr>
          <p:nvPr>
            <p:ph idx="1"/>
          </p:nvPr>
        </p:nvSpPr>
        <p:spPr>
          <a:xfrm>
            <a:off x="838200" y="1143000"/>
            <a:ext cx="10515600" cy="4953000"/>
          </a:xfrm>
        </p:spPr>
        <p:txBody>
          <a:bodyPr>
            <a:normAutofit fontScale="92500" lnSpcReduction="10000"/>
          </a:bodyPr>
          <a:lstStyle/>
          <a:p>
            <a:endParaRPr lang="en-US" dirty="0"/>
          </a:p>
          <a:p>
            <a:r>
              <a:rPr lang="en-US" sz="3200" i="0" dirty="0"/>
              <a:t>It sets out the objective of general purpose financial reporting and the concepts underlying the preparation and presentation of financial statements for </a:t>
            </a:r>
            <a:r>
              <a:rPr lang="en-US" sz="3200" i="0" dirty="0" smtClean="0"/>
              <a:t>external reporting </a:t>
            </a:r>
            <a:r>
              <a:rPr lang="en-US" sz="3200" i="0" dirty="0"/>
              <a:t>that flow from the objective</a:t>
            </a:r>
            <a:r>
              <a:rPr lang="en-US" sz="3200" i="0" dirty="0" smtClean="0"/>
              <a:t>.</a:t>
            </a:r>
            <a:endParaRPr lang="en-US" sz="3200" i="0" dirty="0"/>
          </a:p>
          <a:p>
            <a:r>
              <a:rPr lang="en-US" sz="3200" i="0" dirty="0"/>
              <a:t> It covers: </a:t>
            </a:r>
            <a:endParaRPr lang="en-US" sz="3200" i="0" dirty="0" smtClean="0"/>
          </a:p>
          <a:p>
            <a:pPr lvl="1">
              <a:buFont typeface="Wingdings" panose="05000000000000000000" pitchFamily="2" charset="2"/>
              <a:buChar char="Ø"/>
            </a:pPr>
            <a:r>
              <a:rPr lang="en-US" sz="3200" i="0" dirty="0"/>
              <a:t> </a:t>
            </a:r>
            <a:r>
              <a:rPr lang="en-US" sz="3200" i="0" dirty="0" smtClean="0"/>
              <a:t>Objective </a:t>
            </a:r>
            <a:r>
              <a:rPr lang="en-US" sz="3200" i="0" dirty="0"/>
              <a:t>of financial reporting; </a:t>
            </a:r>
            <a:endParaRPr lang="en-US" sz="3200" i="0" dirty="0" smtClean="0"/>
          </a:p>
          <a:p>
            <a:pPr lvl="1">
              <a:buFont typeface="Wingdings" panose="05000000000000000000" pitchFamily="2" charset="2"/>
              <a:buChar char="Ø"/>
            </a:pPr>
            <a:r>
              <a:rPr lang="en-US" sz="3200" i="0" dirty="0"/>
              <a:t> </a:t>
            </a:r>
            <a:r>
              <a:rPr lang="en-US" sz="3200" i="0" dirty="0" smtClean="0"/>
              <a:t>Qualitative </a:t>
            </a:r>
            <a:r>
              <a:rPr lang="en-US" sz="3200" i="0" dirty="0"/>
              <a:t>characteristics of useful financial </a:t>
            </a:r>
            <a:r>
              <a:rPr lang="en-US" sz="3200" i="0" dirty="0" smtClean="0"/>
              <a:t>information;</a:t>
            </a:r>
          </a:p>
          <a:p>
            <a:pPr lvl="1">
              <a:buFont typeface="Wingdings" panose="05000000000000000000" pitchFamily="2" charset="2"/>
              <a:buChar char="Ø"/>
            </a:pPr>
            <a:r>
              <a:rPr lang="en-US" sz="3200" i="0" dirty="0"/>
              <a:t> </a:t>
            </a:r>
            <a:r>
              <a:rPr lang="en-US" sz="3200" i="0" dirty="0" smtClean="0"/>
              <a:t>Definition</a:t>
            </a:r>
            <a:r>
              <a:rPr lang="en-US" sz="3200" i="0" dirty="0"/>
              <a:t>, recognition and measurement of the elements   from which financial statements are constructed; </a:t>
            </a:r>
            <a:r>
              <a:rPr lang="en-US" sz="3200" i="0" dirty="0" smtClean="0"/>
              <a:t>and</a:t>
            </a:r>
          </a:p>
          <a:p>
            <a:pPr lvl="1">
              <a:buFont typeface="Wingdings" panose="05000000000000000000" pitchFamily="2" charset="2"/>
              <a:buChar char="Ø"/>
            </a:pPr>
            <a:r>
              <a:rPr lang="en-US" sz="3200" i="0" dirty="0"/>
              <a:t> </a:t>
            </a:r>
            <a:r>
              <a:rPr lang="en-US" sz="3200" i="0" dirty="0" smtClean="0"/>
              <a:t>Concepts </a:t>
            </a:r>
            <a:r>
              <a:rPr lang="en-US" sz="3200" i="0" dirty="0"/>
              <a:t>of capital and capital </a:t>
            </a:r>
            <a:r>
              <a:rPr lang="en-US" sz="3200" i="0" dirty="0" smtClean="0"/>
              <a:t>maintenance.</a:t>
            </a:r>
            <a:endParaRPr lang="en-US" sz="3200" i="0" dirty="0"/>
          </a:p>
          <a:p>
            <a:endParaRPr lang="en-US" dirty="0"/>
          </a:p>
        </p:txBody>
      </p:sp>
      <p:sp>
        <p:nvSpPr>
          <p:cNvPr id="7" name="Slide Number Placeholder 6"/>
          <p:cNvSpPr>
            <a:spLocks noGrp="1"/>
          </p:cNvSpPr>
          <p:nvPr>
            <p:ph type="sldNum" sz="quarter" idx="12"/>
          </p:nvPr>
        </p:nvSpPr>
        <p:spPr/>
        <p:txBody>
          <a:bodyPr/>
          <a:lstStyle/>
          <a:p>
            <a:fld id="{4D588B68-55C9-4E99-B503-A6A83D35E294}" type="slidenum">
              <a:rPr lang="en-US" smtClean="0"/>
              <a:t>8</a:t>
            </a:fld>
            <a:endParaRPr lang="en-US"/>
          </a:p>
        </p:txBody>
      </p:sp>
    </p:spTree>
    <p:extLst>
      <p:ext uri="{BB962C8B-B14F-4D97-AF65-F5344CB8AC3E}">
        <p14:creationId xmlns:p14="http://schemas.microsoft.com/office/powerpoint/2010/main" val="1415065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7" name="Picture 36"/>
          <p:cNvPicPr>
            <a:picLocks noChangeAspect="1"/>
          </p:cNvPicPr>
          <p:nvPr/>
        </p:nvPicPr>
        <p:blipFill rotWithShape="1">
          <a:blip r:embed="rId2">
            <a:extLst>
              <a:ext uri="{28A0092B-C50C-407E-A947-70E740481C1C}">
                <a14:useLocalDpi xmlns:a14="http://schemas.microsoft.com/office/drawing/2010/main" val="0"/>
              </a:ext>
            </a:extLst>
          </a:blip>
          <a:srcRect l="9798" t="8627" r="15656" b="50197"/>
          <a:stretch/>
        </p:blipFill>
        <p:spPr>
          <a:xfrm>
            <a:off x="1449082" y="1277470"/>
            <a:ext cx="9293835" cy="3966881"/>
          </a:xfrm>
          <a:prstGeom prst="rect">
            <a:avLst/>
          </a:prstGeom>
          <a:effectLst>
            <a:outerShdw blurRad="177800" dist="38100" dir="8100000" algn="tr" rotWithShape="0">
              <a:prstClr val="black">
                <a:alpha val="50000"/>
              </a:prstClr>
            </a:outerShdw>
          </a:effectLst>
        </p:spPr>
      </p:pic>
      <p:sp>
        <p:nvSpPr>
          <p:cNvPr id="38" name="Title 1"/>
          <p:cNvSpPr>
            <a:spLocks noGrp="1"/>
          </p:cNvSpPr>
          <p:nvPr>
            <p:ph type="title"/>
          </p:nvPr>
        </p:nvSpPr>
        <p:spPr>
          <a:xfrm>
            <a:off x="838200" y="179037"/>
            <a:ext cx="10515600" cy="1071789"/>
          </a:xfrm>
        </p:spPr>
        <p:txBody>
          <a:bodyPr>
            <a:noAutofit/>
          </a:bodyPr>
          <a:lstStyle/>
          <a:p>
            <a:r>
              <a:rPr lang="en-US" sz="2400" dirty="0" smtClean="0">
                <a:latin typeface="Adobe Caslon Pro" panose="0205050205050A020403" pitchFamily="18" charset="0"/>
              </a:rPr>
              <a:t>Illustration 2-2. Components of the </a:t>
            </a:r>
            <a:r>
              <a:rPr lang="en-US" sz="2400" i="1" dirty="0" smtClean="0">
                <a:latin typeface="Adobe Caslon Pro" panose="0205050205050A020403" pitchFamily="18" charset="0"/>
              </a:rPr>
              <a:t>Conceptual Framework </a:t>
            </a:r>
            <a:endParaRPr lang="en-US" sz="2400" i="1" dirty="0">
              <a:latin typeface="Adobe Caslon Pro" panose="0205050205050A020403" pitchFamily="18" charset="0"/>
            </a:endParaRPr>
          </a:p>
        </p:txBody>
      </p:sp>
      <p:sp>
        <p:nvSpPr>
          <p:cNvPr id="2" name="Slide Number Placeholder 1"/>
          <p:cNvSpPr>
            <a:spLocks noGrp="1"/>
          </p:cNvSpPr>
          <p:nvPr>
            <p:ph type="sldNum" sz="quarter" idx="12"/>
          </p:nvPr>
        </p:nvSpPr>
        <p:spPr/>
        <p:txBody>
          <a:bodyPr/>
          <a:lstStyle/>
          <a:p>
            <a:fld id="{4D588B68-55C9-4E99-B503-A6A83D35E294}" type="slidenum">
              <a:rPr lang="en-US" smtClean="0"/>
              <a:t>9</a:t>
            </a:fld>
            <a:endParaRPr lang="en-US"/>
          </a:p>
        </p:txBody>
      </p:sp>
    </p:spTree>
    <p:extLst>
      <p:ext uri="{BB962C8B-B14F-4D97-AF65-F5344CB8AC3E}">
        <p14:creationId xmlns:p14="http://schemas.microsoft.com/office/powerpoint/2010/main" val="39678786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1955</TotalTime>
  <Words>3421</Words>
  <Application>Microsoft Office PowerPoint</Application>
  <PresentationFormat>Widescreen</PresentationFormat>
  <Paragraphs>296</Paragraphs>
  <Slides>47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47</vt:i4>
      </vt:variant>
    </vt:vector>
  </HeadingPairs>
  <TitlesOfParts>
    <vt:vector size="54" baseType="lpstr">
      <vt:lpstr>Adobe Caslon Pro</vt:lpstr>
      <vt:lpstr>Calibri</vt:lpstr>
      <vt:lpstr>Wingdings</vt:lpstr>
      <vt:lpstr>Arial</vt:lpstr>
      <vt:lpstr>Times New Roman</vt:lpstr>
      <vt:lpstr>Trajan Pro</vt:lpstr>
      <vt:lpstr>Office Theme</vt:lpstr>
      <vt:lpstr>Chapter 2 Conceptual Framework for Financial Reporting</vt:lpstr>
      <vt:lpstr>Learning Objectives</vt:lpstr>
      <vt:lpstr>Important Role of the  Conceptual Framework</vt:lpstr>
      <vt:lpstr>IFRS hierarchy</vt:lpstr>
      <vt:lpstr>Status</vt:lpstr>
      <vt:lpstr>Eight Phases of the Conceptual Framework Project </vt:lpstr>
      <vt:lpstr>The conceptual Framework </vt:lpstr>
      <vt:lpstr>Scope</vt:lpstr>
      <vt:lpstr>Illustration 2-2. Components of the Conceptual Framework </vt:lpstr>
      <vt:lpstr>Objective of General Purpose Financial Reporting </vt:lpstr>
      <vt:lpstr>Objective of General Purpose Financial Reporting, cont.</vt:lpstr>
      <vt:lpstr>Objective of General Purpose Financial Reporting, cont.</vt:lpstr>
      <vt:lpstr>Objective of General Purpose Financial Reporting , cont.</vt:lpstr>
      <vt:lpstr>Objective of General Purpose Financial Reporting, cont.</vt:lpstr>
      <vt:lpstr>Qualitative Characteristics of Useful Financial Information</vt:lpstr>
      <vt:lpstr>Illustration 2-3. Qualitative Characteristics of Useful Accounting Information</vt:lpstr>
      <vt:lpstr>Fundamental Qualitative Characteristic: Relevance</vt:lpstr>
      <vt:lpstr>Materiality</vt:lpstr>
      <vt:lpstr>Example 2.2. Predictive and confirmatory value</vt:lpstr>
      <vt:lpstr>Example 2.3. Materiality</vt:lpstr>
      <vt:lpstr>Fundamental Qualitative Characteristic: Faithful Representation</vt:lpstr>
      <vt:lpstr>Example 2.4. Faithful representation</vt:lpstr>
      <vt:lpstr>Enhancing Qualitative Characteristics</vt:lpstr>
      <vt:lpstr>Comparability</vt:lpstr>
      <vt:lpstr>Example 2.7 Comparability</vt:lpstr>
      <vt:lpstr>Cost Constraint</vt:lpstr>
      <vt:lpstr>Example 2.11 Cost Constraint</vt:lpstr>
      <vt:lpstr>The Framework (1989)</vt:lpstr>
      <vt:lpstr>Going Concern Assumption</vt:lpstr>
      <vt:lpstr>Elements of Financial Statements</vt:lpstr>
      <vt:lpstr>Current Definitions</vt:lpstr>
      <vt:lpstr>Problems with Current Definitions (Conceptual Framework Project)</vt:lpstr>
      <vt:lpstr>Proposed Definitions  (Conceptual Framework Project)</vt:lpstr>
      <vt:lpstr>Example 2.12. Definition of an asset</vt:lpstr>
      <vt:lpstr>Example 2.13. Definition of a liability</vt:lpstr>
      <vt:lpstr>Equity</vt:lpstr>
      <vt:lpstr>Example 2.14. Definition of equity</vt:lpstr>
      <vt:lpstr>Income</vt:lpstr>
      <vt:lpstr>Expenses</vt:lpstr>
      <vt:lpstr>Capital Maintenance Adjustments</vt:lpstr>
      <vt:lpstr>Recognition</vt:lpstr>
      <vt:lpstr>Measurement</vt:lpstr>
      <vt:lpstr>Concepts of Capital and Capital Maintenance</vt:lpstr>
      <vt:lpstr>Three Features of a Reporting Entity (Conceptual Framework Project) </vt:lpstr>
      <vt:lpstr>Significant Estimates and Judgments</vt:lpstr>
      <vt:lpstr>Key Differences between  IFRS and U.S. GAAP                              </vt:lpstr>
      <vt:lpstr>FUTURE DEVELOPMENTS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Draney</dc:creator>
  <cp:lastModifiedBy>Arata, Erin</cp:lastModifiedBy>
  <cp:revision>66</cp:revision>
  <dcterms:created xsi:type="dcterms:W3CDTF">2014-11-06T19:30:27Z</dcterms:created>
  <dcterms:modified xsi:type="dcterms:W3CDTF">2016-02-26T16:32:30Z</dcterms:modified>
</cp:coreProperties>
</file>