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8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530"/>
    <a:srgbClr val="AE1C34"/>
    <a:srgbClr val="FF5C00"/>
    <a:srgbClr val="6E20A0"/>
    <a:srgbClr val="00533E"/>
    <a:srgbClr val="11147D"/>
    <a:srgbClr val="BBC7E1"/>
    <a:srgbClr val="3E7A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27" autoAdjust="0"/>
    <p:restoredTop sz="85198" autoAdjust="0"/>
  </p:normalViewPr>
  <p:slideViewPr>
    <p:cSldViewPr>
      <p:cViewPr>
        <p:scale>
          <a:sx n="75" d="100"/>
          <a:sy n="75" d="100"/>
        </p:scale>
        <p:origin x="-1080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/>
              </a:defRPr>
            </a:lvl1pPr>
          </a:lstStyle>
          <a:p>
            <a:pPr>
              <a:defRPr/>
            </a:pPr>
            <a:fld id="{327BEBD5-7CB8-4896-9E36-6DBB6B641A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2145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32BCCD-40C3-4DDE-A3AC-3BDBA96A8301}" type="slidenum">
              <a:rPr lang="en-GB" smtClean="0">
                <a:latin typeface="Times" pitchFamily="18" charset="0"/>
              </a:rPr>
              <a:pPr/>
              <a:t>1</a:t>
            </a:fld>
            <a:endParaRPr lang="en-GB" smtClean="0">
              <a:latin typeface="Times" pitchFamily="18" charset="0"/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 pitchFamily="18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FD5E52-BA39-432D-A85A-369D88CDA13F}" type="slidenum">
              <a:rPr lang="en-GB" smtClean="0">
                <a:latin typeface="Times" pitchFamily="18" charset="0"/>
              </a:rPr>
              <a:pPr/>
              <a:t>11</a:t>
            </a:fld>
            <a:endParaRPr lang="en-GB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Inf_End_sp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5789613"/>
            <a:ext cx="2819400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8" descr="Routledge_RGB.jpg                                              0003463BMacintosh HD                   BC35053E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990600"/>
            <a:ext cx="3352800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" y="2514600"/>
            <a:ext cx="7467600" cy="129540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1526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3055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1557338"/>
            <a:ext cx="4025900" cy="4233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700" y="1557338"/>
            <a:ext cx="4027488" cy="4233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557338"/>
            <a:ext cx="8205788" cy="423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pic>
        <p:nvPicPr>
          <p:cNvPr id="1028" name="Picture 18" descr="Routledge_RGB.jpg                                              0003463BMacintosh HD                   BC35053E: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33400" y="5938838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marL="192088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marL="192088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66" charset="0"/>
        </a:defRPr>
      </a:lvl2pPr>
      <a:lvl3pPr marL="192088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66" charset="0"/>
        </a:defRPr>
      </a:lvl3pPr>
      <a:lvl4pPr marL="192088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66" charset="0"/>
        </a:defRPr>
      </a:lvl4pPr>
      <a:lvl5pPr marL="192088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66" charset="0"/>
        </a:defRPr>
      </a:lvl5pPr>
      <a:lvl6pPr marL="649288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66" charset="0"/>
        </a:defRPr>
      </a:lvl6pPr>
      <a:lvl7pPr marL="1106488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66" charset="0"/>
        </a:defRPr>
      </a:lvl7pPr>
      <a:lvl8pPr marL="1563688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66" charset="0"/>
        </a:defRPr>
      </a:lvl8pPr>
      <a:lvl9pPr marL="2020888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66" charset="0"/>
        </a:defRPr>
      </a:lvl9pPr>
    </p:titleStyle>
    <p:bodyStyle>
      <a:lvl1pPr marL="292100" indent="-292100" algn="l" rtl="0" eaLnBrk="0" fontAlgn="base" hangingPunct="0">
        <a:spcBef>
          <a:spcPct val="20000"/>
        </a:spcBef>
        <a:spcAft>
          <a:spcPct val="0"/>
        </a:spcAft>
        <a:buClr>
          <a:srgbClr val="0A57A5"/>
        </a:buClr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673100" indent="-190500" algn="l" rtl="0" eaLnBrk="0" fontAlgn="base" hangingPunct="0">
        <a:spcBef>
          <a:spcPct val="20000"/>
        </a:spcBef>
        <a:spcAft>
          <a:spcPct val="0"/>
        </a:spcAft>
        <a:buClr>
          <a:srgbClr val="0A57A5"/>
        </a:buClr>
        <a:buFont typeface="Times" pitchFamily="18" charset="0"/>
        <a:buChar char="•"/>
        <a:defRPr sz="2000">
          <a:solidFill>
            <a:srgbClr val="1A137B"/>
          </a:solidFill>
          <a:latin typeface="+mn-lt"/>
        </a:defRPr>
      </a:lvl2pPr>
      <a:lvl3pPr marL="1054100" indent="-190500" algn="l" rtl="0" eaLnBrk="0" fontAlgn="base" hangingPunct="0">
        <a:spcBef>
          <a:spcPct val="20000"/>
        </a:spcBef>
        <a:spcAft>
          <a:spcPct val="0"/>
        </a:spcAft>
        <a:buClr>
          <a:srgbClr val="0A57A5"/>
        </a:buClr>
        <a:buFont typeface="Times" pitchFamily="18" charset="0"/>
        <a:buChar char="•"/>
        <a:defRPr>
          <a:solidFill>
            <a:srgbClr val="1A137B"/>
          </a:solidFill>
          <a:latin typeface="+mn-lt"/>
        </a:defRPr>
      </a:lvl3pPr>
      <a:lvl4pPr marL="1435100" indent="-190500" algn="l" rtl="0" eaLnBrk="0" fontAlgn="base" hangingPunct="0">
        <a:spcBef>
          <a:spcPct val="20000"/>
        </a:spcBef>
        <a:spcAft>
          <a:spcPct val="0"/>
        </a:spcAft>
        <a:buClr>
          <a:srgbClr val="0A57A5"/>
        </a:buClr>
        <a:buFont typeface="Times" pitchFamily="18" charset="0"/>
        <a:buChar char="•"/>
        <a:defRPr sz="1600">
          <a:solidFill>
            <a:srgbClr val="1A137B"/>
          </a:solidFill>
          <a:latin typeface="+mn-lt"/>
        </a:defRPr>
      </a:lvl4pPr>
      <a:lvl5pPr marL="1816100" indent="-190500" algn="l" rtl="0" eaLnBrk="0" fontAlgn="base" hangingPunct="0">
        <a:spcBef>
          <a:spcPct val="20000"/>
        </a:spcBef>
        <a:spcAft>
          <a:spcPct val="0"/>
        </a:spcAft>
        <a:buClr>
          <a:srgbClr val="0A57A5"/>
        </a:buClr>
        <a:buFont typeface="Times" pitchFamily="18" charset="0"/>
        <a:buChar char="•"/>
        <a:defRPr sz="1600">
          <a:solidFill>
            <a:srgbClr val="1A137B"/>
          </a:solidFill>
          <a:latin typeface="+mn-lt"/>
        </a:defRPr>
      </a:lvl5pPr>
      <a:lvl6pPr marL="2273300" indent="-190500" algn="l" rtl="0" fontAlgn="base">
        <a:spcBef>
          <a:spcPct val="20000"/>
        </a:spcBef>
        <a:spcAft>
          <a:spcPct val="0"/>
        </a:spcAft>
        <a:buClr>
          <a:srgbClr val="0A57A5"/>
        </a:buClr>
        <a:buFont typeface="Times"/>
        <a:buChar char="•"/>
        <a:defRPr sz="1600">
          <a:solidFill>
            <a:srgbClr val="1A137B"/>
          </a:solidFill>
          <a:latin typeface="+mn-lt"/>
        </a:defRPr>
      </a:lvl6pPr>
      <a:lvl7pPr marL="2730500" indent="-190500" algn="l" rtl="0" fontAlgn="base">
        <a:spcBef>
          <a:spcPct val="20000"/>
        </a:spcBef>
        <a:spcAft>
          <a:spcPct val="0"/>
        </a:spcAft>
        <a:buClr>
          <a:srgbClr val="0A57A5"/>
        </a:buClr>
        <a:buFont typeface="Times"/>
        <a:buChar char="•"/>
        <a:defRPr sz="1600">
          <a:solidFill>
            <a:srgbClr val="1A137B"/>
          </a:solidFill>
          <a:latin typeface="+mn-lt"/>
        </a:defRPr>
      </a:lvl7pPr>
      <a:lvl8pPr marL="3187700" indent="-190500" algn="l" rtl="0" fontAlgn="base">
        <a:spcBef>
          <a:spcPct val="20000"/>
        </a:spcBef>
        <a:spcAft>
          <a:spcPct val="0"/>
        </a:spcAft>
        <a:buClr>
          <a:srgbClr val="0A57A5"/>
        </a:buClr>
        <a:buFont typeface="Times"/>
        <a:buChar char="•"/>
        <a:defRPr sz="1600">
          <a:solidFill>
            <a:srgbClr val="1A137B"/>
          </a:solidFill>
          <a:latin typeface="+mn-lt"/>
        </a:defRPr>
      </a:lvl8pPr>
      <a:lvl9pPr marL="3644900" indent="-190500" algn="l" rtl="0" fontAlgn="base">
        <a:spcBef>
          <a:spcPct val="20000"/>
        </a:spcBef>
        <a:spcAft>
          <a:spcPct val="0"/>
        </a:spcAft>
        <a:buClr>
          <a:srgbClr val="0A57A5"/>
        </a:buClr>
        <a:buFont typeface="Times"/>
        <a:buChar char="•"/>
        <a:defRPr sz="1600">
          <a:solidFill>
            <a:srgbClr val="1A137B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514600"/>
            <a:ext cx="8610600" cy="971550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rgbClr val="C00000"/>
                </a:solidFill>
              </a:rPr>
              <a:t>UNDERSTANDING INVESTMENTS:    Theories and Strategies </a:t>
            </a:r>
            <a:r>
              <a:rPr lang="en-US" sz="3200" b="1" smtClean="0"/>
              <a:t/>
            </a:r>
            <a:br>
              <a:rPr lang="en-US" sz="3200" b="1" smtClean="0"/>
            </a:br>
            <a:r>
              <a:rPr lang="en-US" sz="3200" b="1" smtClean="0"/>
              <a:t/>
            </a:r>
            <a:br>
              <a:rPr lang="en-US" sz="3200" b="1" smtClean="0"/>
            </a:br>
            <a:r>
              <a:rPr lang="en-US" sz="3200" b="1" smtClean="0"/>
              <a:t/>
            </a:r>
            <a:br>
              <a:rPr lang="en-US" sz="3200" b="1" smtClean="0"/>
            </a:br>
            <a:r>
              <a:rPr lang="en-US" sz="3200" b="1" smtClean="0"/>
              <a:t/>
            </a:r>
            <a:br>
              <a:rPr lang="en-US" sz="3200" b="1" smtClean="0"/>
            </a:br>
            <a:r>
              <a:rPr lang="en-US" sz="2400" b="1" smtClean="0"/>
              <a:t> </a:t>
            </a:r>
            <a:r>
              <a:rPr lang="en-US" sz="2000" b="1" smtClean="0"/>
              <a:t>Nikiforos T. Laopodis, Ph.D. </a:t>
            </a:r>
            <a:r>
              <a:rPr lang="en-US" sz="2400" smtClean="0"/>
              <a:t/>
            </a:r>
            <a:br>
              <a:rPr lang="en-US" sz="2400" smtClean="0"/>
            </a:b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10600" cy="762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06400" y="609600"/>
            <a:ext cx="8432800" cy="5257800"/>
          </a:xfrm>
        </p:spPr>
        <p:txBody>
          <a:bodyPr/>
          <a:lstStyle/>
          <a:p>
            <a:pPr marL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i="1" smtClean="0">
                <a:solidFill>
                  <a:srgbClr val="FF0000"/>
                </a:solidFill>
                <a:cs typeface="Times New Roman" pitchFamily="18" charset="0"/>
              </a:rPr>
              <a:t>Dollar-Cost Averaging Technique</a:t>
            </a:r>
            <a:endParaRPr lang="en-US" sz="1800" i="1" smtClean="0">
              <a:solidFill>
                <a:srgbClr val="FF0000"/>
              </a:solidFill>
              <a:cs typeface="Times New Roman" pitchFamily="18" charset="0"/>
            </a:endParaRPr>
          </a:p>
          <a:p>
            <a:pPr marL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	example: invest $100 each week; initial share price is $10; weekly change in share price: $1.00</a:t>
            </a:r>
            <a:endParaRPr lang="en-US" sz="1800" smtClean="0">
              <a:cs typeface="Times New Roman" pitchFamily="18" charset="0"/>
            </a:endParaRPr>
          </a:p>
          <a:p>
            <a:pPr marL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			 </a:t>
            </a:r>
            <a:r>
              <a:rPr lang="en-US" sz="2000" b="1" smtClean="0">
                <a:cs typeface="Times New Roman" pitchFamily="18" charset="0"/>
              </a:rPr>
              <a:t>Number of Shares Purchased</a:t>
            </a:r>
            <a:endParaRPr lang="en-US" sz="1800" smtClean="0">
              <a:cs typeface="Times New Roman" pitchFamily="18" charset="0"/>
            </a:endParaRPr>
          </a:p>
          <a:p>
            <a:pPr marL="0" algn="just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sz="2000" smtClean="0">
                <a:cs typeface="Times New Roman" pitchFamily="18" charset="0"/>
              </a:rPr>
              <a:t>	Week 			Rising Market		Falling Market</a:t>
            </a:r>
            <a:endParaRPr lang="en-US" sz="1800" smtClean="0">
              <a:cs typeface="Times New Roman" pitchFamily="18" charset="0"/>
            </a:endParaRPr>
          </a:p>
          <a:p>
            <a:pPr marL="0"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1800" smtClean="0">
                <a:cs typeface="Times New Roman" pitchFamily="18" charset="0"/>
              </a:rPr>
              <a:t>1			       	          10.00		      	  7.69</a:t>
            </a:r>
          </a:p>
          <a:p>
            <a:pPr marL="0"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1800" smtClean="0">
                <a:cs typeface="Times New Roman" pitchFamily="18" charset="0"/>
              </a:rPr>
              <a:t>2  			  	 9.09		      	   8.33	</a:t>
            </a:r>
          </a:p>
          <a:p>
            <a:pPr marL="0"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1800" smtClean="0">
                <a:cs typeface="Times New Roman" pitchFamily="18" charset="0"/>
              </a:rPr>
              <a:t>3			             	 8.33		     	   9.09</a:t>
            </a:r>
          </a:p>
          <a:p>
            <a:pPr marL="0"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1800" smtClean="0">
                <a:cs typeface="Times New Roman" pitchFamily="18" charset="0"/>
              </a:rPr>
              <a:t>4			             	 7.69		   	 10.00</a:t>
            </a:r>
          </a:p>
          <a:p>
            <a:pPr marL="0"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1800" b="1" smtClean="0">
                <a:cs typeface="Times New Roman" pitchFamily="18" charset="0"/>
              </a:rPr>
              <a:t>	Total Shares</a:t>
            </a:r>
            <a:r>
              <a:rPr lang="en-US" sz="1800" smtClean="0">
                <a:cs typeface="Times New Roman" pitchFamily="18" charset="0"/>
              </a:rPr>
              <a:t>		       35.11		    35.11</a:t>
            </a:r>
          </a:p>
          <a:p>
            <a:pPr marL="0" algn="just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sz="1800" b="1" smtClean="0">
                <a:cs typeface="Times New Roman" pitchFamily="18" charset="0"/>
              </a:rPr>
              <a:t>	Total Value</a:t>
            </a:r>
            <a:r>
              <a:rPr lang="en-US" sz="1800" smtClean="0">
                <a:cs typeface="Times New Roman" pitchFamily="18" charset="0"/>
              </a:rPr>
              <a:t>		    $456.43		 $351.10	</a:t>
            </a:r>
          </a:p>
          <a:p>
            <a:pPr marL="0" eaLnBrk="1" hangingPunct="1">
              <a:buFontTx/>
              <a:buNone/>
            </a:pPr>
            <a:r>
              <a:rPr lang="en-US" sz="2000" smtClean="0">
                <a:cs typeface="Times New Roman" pitchFamily="18" charset="0"/>
              </a:rPr>
              <a:t>	dollar-cost averaging is suitable for defensive investors who not only have a fixed amount to invest but also be disciplined when they wish to enter the market on a consistent basis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10600" cy="46038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06400" y="533400"/>
            <a:ext cx="8432800" cy="5257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i="1" smtClean="0">
                <a:solidFill>
                  <a:srgbClr val="FF0000"/>
                </a:solidFill>
              </a:rPr>
              <a:t>Margin Purchases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</a:t>
            </a:r>
            <a:r>
              <a:rPr lang="en-US" sz="2000" i="1" smtClean="0"/>
              <a:t>margin</a:t>
            </a:r>
            <a:r>
              <a:rPr lang="en-US" sz="2000" smtClean="0"/>
              <a:t> is defined as the amount of equity the investor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has in his account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</a:t>
            </a:r>
            <a:r>
              <a:rPr lang="en-US" sz="2000" i="1" smtClean="0"/>
              <a:t>initial margin </a:t>
            </a:r>
            <a:r>
              <a:rPr lang="en-US" sz="2000" smtClean="0"/>
              <a:t>is equity in account/value of the stock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</a:t>
            </a:r>
            <a:r>
              <a:rPr lang="en-US" sz="2000" i="1" smtClean="0"/>
              <a:t>maintenance margin</a:t>
            </a:r>
            <a:r>
              <a:rPr lang="en-US" sz="2000" smtClean="0"/>
              <a:t>: min equity amount to be kept in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the margin account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example: per share price is $100, buys 100 shares, has</a:t>
            </a:r>
          </a:p>
          <a:p>
            <a:pPr eaLnBrk="1" hangingPunct="1">
              <a:buFontTx/>
              <a:buNone/>
            </a:pPr>
            <a:r>
              <a:rPr lang="en-US" sz="2000" smtClean="0"/>
              <a:t>$7,000 of own money, borrows $3,000 from broker, broker has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a 30% maintenance margin; what stock price would trigger a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margin call?</a:t>
            </a:r>
          </a:p>
          <a:p>
            <a:pPr eaLnBrk="1" hangingPunct="1">
              <a:buFontTx/>
              <a:buNone/>
            </a:pPr>
            <a:r>
              <a:rPr lang="en-US" sz="2000" smtClean="0"/>
              <a:t> 		            equity in account		100P – 3,000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%margin = --------------------     0.30 = ---------------				value of the stock		        100P 					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				P = $42.85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	</a:t>
            </a:r>
          </a:p>
          <a:p>
            <a:pPr eaLnBrk="1" hangingPunct="1"/>
            <a:endParaRPr lang="en-US" sz="20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10600" cy="762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06400" y="457200"/>
            <a:ext cx="8432800" cy="533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smtClean="0"/>
              <a:t>		</a:t>
            </a:r>
            <a:r>
              <a:rPr lang="en-US" sz="2000" i="1" smtClean="0"/>
              <a:t>rate of return for the investor</a:t>
            </a:r>
            <a:r>
              <a:rPr lang="en-US" sz="2000" smtClean="0"/>
              <a:t>: assume now that the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investor has $10,000 of his own money and borrows another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$10,000 from broker; the investors expects a 30% stock price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appreciation, his broker charges an interest rate (the call rate)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of 5%; what is the investor’s rate of return?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new total dollar value of stock: $26,000 (=$20,000 x 1.30)</a:t>
            </a:r>
          </a:p>
          <a:p>
            <a:pPr eaLnBrk="1" hangingPunct="1">
              <a:buFontTx/>
              <a:buNone/>
            </a:pPr>
            <a:r>
              <a:rPr lang="en-US" sz="2000" i="1" smtClean="0"/>
              <a:t>minus</a:t>
            </a:r>
            <a:r>
              <a:rPr lang="en-US" sz="2000" smtClean="0"/>
              <a:t>	total dollar amount of loan: $10,500 (=$10,000 x 1.05)</a:t>
            </a:r>
          </a:p>
          <a:p>
            <a:pPr eaLnBrk="1" hangingPunct="1">
              <a:buFontTx/>
              <a:buNone/>
            </a:pPr>
            <a:r>
              <a:rPr lang="en-US" sz="2000" i="1" smtClean="0"/>
              <a:t>equals</a:t>
            </a:r>
            <a:r>
              <a:rPr lang="en-US" sz="2000" smtClean="0"/>
              <a:t>	net dollar proceeds from transaction: $15,500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          15,500 – 10,000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ror = -------------------- = 55%	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            10,000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thus, he turned a 30% rise in stock into a 55% increase in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his rate of return because he was correct in his expectations!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10600" cy="46038"/>
          </a:xfrm>
        </p:spPr>
        <p:txBody>
          <a:bodyPr/>
          <a:lstStyle/>
          <a:p>
            <a:pPr eaLnBrk="1" hangingPunct="1"/>
            <a:endParaRPr lang="en-US" sz="1000" smtClean="0"/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06400" y="457200"/>
            <a:ext cx="8432800" cy="533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smtClean="0"/>
              <a:t>		what if he is wrong in his expectations and the stock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price actually falls by 30%, what would be his rate of return?</a:t>
            </a:r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r>
              <a:rPr lang="en-US" sz="2000" smtClean="0"/>
              <a:t>	new total dollar value of stock: $14,000 (=$20,000 x 0.70)</a:t>
            </a:r>
          </a:p>
          <a:p>
            <a:pPr eaLnBrk="1" hangingPunct="1">
              <a:buFontTx/>
              <a:buNone/>
            </a:pPr>
            <a:r>
              <a:rPr lang="en-US" sz="2000" i="1" smtClean="0"/>
              <a:t>minus</a:t>
            </a:r>
            <a:r>
              <a:rPr lang="en-US" sz="2000" smtClean="0"/>
              <a:t>	total dollar amount of loan: $10,500 (=$10,000 x 1.05)</a:t>
            </a:r>
          </a:p>
          <a:p>
            <a:pPr eaLnBrk="1" hangingPunct="1">
              <a:buFontTx/>
              <a:buNone/>
            </a:pPr>
            <a:r>
              <a:rPr lang="en-US" sz="2000" i="1" smtClean="0"/>
              <a:t>equals</a:t>
            </a:r>
            <a:r>
              <a:rPr lang="en-US" sz="2000" smtClean="0"/>
              <a:t>	net dollar proceeds from transaction: $3,500</a:t>
            </a:r>
          </a:p>
          <a:p>
            <a:pPr eaLnBrk="1" hangingPunct="1">
              <a:buFontTx/>
              <a:buNone/>
            </a:pPr>
            <a:r>
              <a:rPr lang="en-US" sz="2000" smtClean="0"/>
              <a:t>  		   3,500 – 10,000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ror = ------------------- = -65%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          10,000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thus, you see that his loss is much higher than he would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suffer had he not borrowed (leveraged) money!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that’s why leverage is a “double-edged sword”: in good times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it magnifies returns but in bad times it also magnifies losses!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10600" cy="46038"/>
          </a:xfrm>
        </p:spPr>
        <p:txBody>
          <a:bodyPr/>
          <a:lstStyle/>
          <a:p>
            <a:pPr eaLnBrk="1" hangingPunct="1"/>
            <a:endParaRPr lang="en-US" sz="1000" smtClean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406400" y="381000"/>
            <a:ext cx="8432800" cy="5410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i="1" smtClean="0">
                <a:solidFill>
                  <a:srgbClr val="FF0000"/>
                </a:solidFill>
              </a:rPr>
              <a:t>Short Sales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a </a:t>
            </a:r>
            <a:r>
              <a:rPr lang="en-US" sz="2000" i="1" smtClean="0"/>
              <a:t>short sale</a:t>
            </a:r>
            <a:r>
              <a:rPr lang="en-US" sz="2000" smtClean="0"/>
              <a:t> is defined as the sale of stock not owned in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order to profit from an expected decline in the stock’s price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example: you borrowed 100 shares of stock X and sold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them immediately at the market price, say, $100 per share;</a:t>
            </a:r>
          </a:p>
          <a:p>
            <a:pPr eaLnBrk="1" hangingPunct="1">
              <a:buFontTx/>
              <a:buNone/>
            </a:pPr>
            <a:r>
              <a:rPr lang="en-US" sz="2000" smtClean="0"/>
              <a:t>credit to your account is $10,000; put up 50% collateral or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$5,000 (T-bills are typical); so, your assets (equity) is $15,000;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broker has a 30% maintenance margin; what is the minimum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price increase that would trigger a margin call?</a:t>
            </a:r>
          </a:p>
          <a:p>
            <a:pPr eaLnBrk="1" hangingPunct="1"/>
            <a:endParaRPr lang="en-US" sz="2000" smtClean="0"/>
          </a:p>
          <a:p>
            <a:pPr eaLnBrk="1" hangingPunct="1">
              <a:buFontTx/>
              <a:buNone/>
            </a:pPr>
            <a:r>
              <a:rPr lang="en-US" sz="2000" smtClean="0"/>
              <a:t>	0.30 = (15,000 – 100P)/100P </a:t>
            </a:r>
            <a:r>
              <a:rPr lang="en-US" sz="2000" smtClean="0">
                <a:sym typeface="Symbol" pitchFamily="18" charset="2"/>
              </a:rPr>
              <a:t></a:t>
            </a:r>
            <a:r>
              <a:rPr lang="en-US" sz="2000" smtClean="0"/>
              <a:t> P = $115.38</a:t>
            </a:r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r>
              <a:rPr lang="en-US" sz="2000" smtClean="0"/>
              <a:t>	thus, if (theoretically) the stock’s price falls slightly below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$115.38, you will get a margin call to increase the amount of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equity in your account (that is, to put up more collateral)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10600" cy="533400"/>
          </a:xfrm>
        </p:spPr>
        <p:txBody>
          <a:bodyPr/>
          <a:lstStyle/>
          <a:p>
            <a:pPr eaLnBrk="1" hangingPunct="1"/>
            <a:r>
              <a:rPr lang="en-US" sz="2000" b="1" smtClean="0">
                <a:solidFill>
                  <a:srgbClr val="C00000"/>
                </a:solidFill>
              </a:rPr>
              <a:t>3.</a:t>
            </a:r>
            <a:r>
              <a:rPr lang="en-US" sz="2000" b="1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2000" b="1" smtClean="0">
                <a:solidFill>
                  <a:srgbClr val="C00000"/>
                </a:solidFill>
              </a:rPr>
              <a:t>Types of Markets and Orders</a:t>
            </a:r>
            <a:r>
              <a:rPr lang="en-US" sz="2000" smtClean="0">
                <a:solidFill>
                  <a:srgbClr val="C00000"/>
                </a:solidFill>
              </a:rPr>
              <a:t/>
            </a:r>
            <a:br>
              <a:rPr lang="en-US" sz="2000" smtClean="0">
                <a:solidFill>
                  <a:srgbClr val="C00000"/>
                </a:solidFill>
              </a:rPr>
            </a:br>
            <a:endParaRPr lang="en-US" sz="2000" smtClean="0">
              <a:solidFill>
                <a:srgbClr val="C00000"/>
              </a:solidFill>
            </a:endParaRP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406400" y="762000"/>
            <a:ext cx="8432800" cy="518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smtClean="0">
                <a:solidFill>
                  <a:srgbClr val="009530"/>
                </a:solidFill>
              </a:rPr>
              <a:t>Types of Trading Markets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direct market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brokered market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dealer market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auction market</a:t>
            </a:r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r>
              <a:rPr lang="en-US" sz="2000" smtClean="0">
                <a:solidFill>
                  <a:srgbClr val="009530"/>
                </a:solidFill>
              </a:rPr>
              <a:t>Types of Trading Orders</a:t>
            </a:r>
          </a:p>
          <a:p>
            <a:pPr eaLnBrk="1" hangingPunct="1">
              <a:buFontTx/>
              <a:buNone/>
            </a:pPr>
            <a:r>
              <a:rPr lang="en-US" sz="2000" i="1" smtClean="0"/>
              <a:t>		market order</a:t>
            </a:r>
            <a:r>
              <a:rPr lang="en-US" sz="2000" smtClean="0"/>
              <a:t> (instructs the broker to immediately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buy/sell a security at current market prices)</a:t>
            </a:r>
          </a:p>
          <a:p>
            <a:pPr eaLnBrk="1" hangingPunct="1">
              <a:buFontTx/>
              <a:buNone/>
            </a:pPr>
            <a:r>
              <a:rPr lang="en-US" sz="2000" i="1" smtClean="0"/>
              <a:t>		limit order</a:t>
            </a:r>
            <a:r>
              <a:rPr lang="en-US" sz="2000" smtClean="0"/>
              <a:t> (instructs the broker to buy/sell a security by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specifying the price to buy/sell that security)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limit-buy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limit-sell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stop-sell, buy, loss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10600" cy="46038"/>
          </a:xfrm>
        </p:spPr>
        <p:txBody>
          <a:bodyPr/>
          <a:lstStyle/>
          <a:p>
            <a:pPr eaLnBrk="1" hangingPunct="1"/>
            <a:endParaRPr lang="en-US" sz="900" smtClean="0"/>
          </a:p>
        </p:txBody>
      </p:sp>
      <p:sp>
        <p:nvSpPr>
          <p:cNvPr id="2068" name="Content Placeholder 2"/>
          <p:cNvSpPr>
            <a:spLocks noGrp="1"/>
          </p:cNvSpPr>
          <p:nvPr>
            <p:ph idx="1"/>
          </p:nvPr>
        </p:nvSpPr>
        <p:spPr>
          <a:xfrm>
            <a:off x="406400" y="457200"/>
            <a:ext cx="8432800" cy="533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smtClean="0">
                <a:solidFill>
                  <a:srgbClr val="009530"/>
                </a:solidFill>
              </a:rPr>
              <a:t>Finding the Equilibrium Price of a Share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</a:t>
            </a:r>
            <a:r>
              <a:rPr lang="en-US" sz="2000" i="1" smtClean="0"/>
              <a:t>equilibrium price </a:t>
            </a:r>
            <a:r>
              <a:rPr lang="en-US" sz="2000" smtClean="0"/>
              <a:t>of a share depends on demand and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supply conditions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thus, at the point where the demand (D) for shares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intersects the supply (S) of shares, point A, the equilibrium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price of a share is found</a:t>
            </a:r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r>
              <a:rPr lang="en-US" sz="2000" smtClean="0"/>
              <a:t>	</a:t>
            </a:r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algn="ctr" eaLnBrk="1" hangingPunct="1">
              <a:buFontTx/>
              <a:buNone/>
            </a:pPr>
            <a:endParaRPr lang="en-US" sz="2000" smtClean="0"/>
          </a:p>
        </p:txBody>
      </p:sp>
      <p:graphicFrame>
        <p:nvGraphicFramePr>
          <p:cNvPr id="2066" name="Object 18"/>
          <p:cNvGraphicFramePr>
            <a:graphicFrameLocks noChangeAspect="1"/>
          </p:cNvGraphicFramePr>
          <p:nvPr/>
        </p:nvGraphicFramePr>
        <p:xfrm>
          <a:off x="1752600" y="3124200"/>
          <a:ext cx="5940425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Document" r:id="rId5" imgW="5940848" imgH="2456917" progId="">
                  <p:embed/>
                </p:oleObj>
              </mc:Choice>
              <mc:Fallback>
                <p:oleObj name="Document" r:id="rId5" imgW="5940848" imgH="2456917" progId="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124200"/>
                        <a:ext cx="5940425" cy="266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10600" cy="838200"/>
          </a:xfrm>
        </p:spPr>
        <p:txBody>
          <a:bodyPr/>
          <a:lstStyle/>
          <a:p>
            <a:pPr eaLnBrk="1" hangingPunct="1"/>
            <a:r>
              <a:rPr lang="en-US" sz="2000" b="1" smtClean="0">
                <a:solidFill>
                  <a:srgbClr val="C00000"/>
                </a:solidFill>
              </a:rPr>
              <a:t>Chapter 2	The Investment Decision Process and </a:t>
            </a:r>
            <a:br>
              <a:rPr lang="en-US" sz="2000" b="1" smtClean="0">
                <a:solidFill>
                  <a:srgbClr val="C00000"/>
                </a:solidFill>
              </a:rPr>
            </a:br>
            <a:r>
              <a:rPr lang="en-US" sz="2000" b="1" smtClean="0">
                <a:solidFill>
                  <a:srgbClr val="C00000"/>
                </a:solidFill>
              </a:rPr>
              <a:t>                   Investment Strategies</a:t>
            </a:r>
            <a:r>
              <a:rPr lang="en-US" sz="2000" smtClean="0"/>
              <a:t/>
            </a:r>
            <a:br>
              <a:rPr lang="en-US" sz="2000" smtClean="0"/>
            </a:br>
            <a:endParaRPr lang="en-US" sz="2000" smtClean="0"/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990600"/>
            <a:ext cx="8432800" cy="480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b="1" smtClean="0">
                <a:solidFill>
                  <a:srgbClr val="C00000"/>
                </a:solidFill>
              </a:rPr>
              <a:t>Chapter Objectives</a:t>
            </a:r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/>
            <a:r>
              <a:rPr lang="en-US" sz="2000" smtClean="0"/>
              <a:t>understand the two steps in the investment process</a:t>
            </a:r>
          </a:p>
          <a:p>
            <a:pPr eaLnBrk="1" hangingPunct="1"/>
            <a:r>
              <a:rPr lang="en-US" sz="2000" smtClean="0"/>
              <a:t>grasp the risk-return trade-off all investors face</a:t>
            </a:r>
          </a:p>
          <a:p>
            <a:pPr eaLnBrk="1" hangingPunct="1"/>
            <a:r>
              <a:rPr lang="en-US" sz="2000" smtClean="0"/>
              <a:t>see how investors apply the investment process</a:t>
            </a:r>
          </a:p>
          <a:p>
            <a:pPr eaLnBrk="1" hangingPunct="1"/>
            <a:r>
              <a:rPr lang="en-US" sz="2000" smtClean="0"/>
              <a:t>see what the differences are between a passive and an active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    approach to investing</a:t>
            </a:r>
          </a:p>
          <a:p>
            <a:pPr eaLnBrk="1" hangingPunct="1"/>
            <a:r>
              <a:rPr lang="en-US" sz="2000" smtClean="0"/>
              <a:t>learn some other investment strategies, including the popular dollar-cost averaging technique</a:t>
            </a:r>
          </a:p>
          <a:p>
            <a:pPr eaLnBrk="1" hangingPunct="1"/>
            <a:r>
              <a:rPr lang="en-US" sz="2000" smtClean="0"/>
              <a:t>know how to engage in margin purchases and short sales as well as their pros and cons</a:t>
            </a:r>
          </a:p>
          <a:p>
            <a:pPr eaLnBrk="1" hangingPunct="1"/>
            <a:r>
              <a:rPr lang="en-US" sz="2000" smtClean="0"/>
              <a:t>learn the various types or orders for securities purchases or sales</a:t>
            </a:r>
          </a:p>
          <a:p>
            <a:pPr eaLnBrk="1" hangingPunct="1">
              <a:buFontTx/>
              <a:buNone/>
            </a:pPr>
            <a:endParaRPr lang="en-US" sz="20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10600" cy="609600"/>
          </a:xfrm>
        </p:spPr>
        <p:txBody>
          <a:bodyPr/>
          <a:lstStyle/>
          <a:p>
            <a:pPr eaLnBrk="1" hangingPunct="1"/>
            <a:r>
              <a:rPr lang="en-US" sz="2000" b="1" smtClean="0">
                <a:solidFill>
                  <a:srgbClr val="C00000"/>
                </a:solidFill>
              </a:rPr>
              <a:t>1. The Investment Process</a:t>
            </a:r>
            <a:r>
              <a:rPr lang="en-US" sz="2000" smtClean="0">
                <a:solidFill>
                  <a:srgbClr val="C00000"/>
                </a:solidFill>
              </a:rPr>
              <a:t/>
            </a:r>
            <a:br>
              <a:rPr lang="en-US" sz="2000" smtClean="0">
                <a:solidFill>
                  <a:srgbClr val="C00000"/>
                </a:solidFill>
              </a:rPr>
            </a:br>
            <a:endParaRPr lang="en-US" sz="2000" smtClean="0">
              <a:solidFill>
                <a:srgbClr val="C00000"/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06400" y="762000"/>
            <a:ext cx="8432800" cy="5029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smtClean="0">
                <a:solidFill>
                  <a:srgbClr val="00B050"/>
                </a:solidFill>
              </a:rPr>
              <a:t>The Risk-Expected Return Trade-Off</a:t>
            </a:r>
          </a:p>
          <a:p>
            <a:pPr eaLnBrk="1" hangingPunct="1">
              <a:buFontTx/>
              <a:buNone/>
            </a:pPr>
            <a:r>
              <a:rPr lang="en-US" smtClean="0"/>
              <a:t>		</a:t>
            </a:r>
            <a:r>
              <a:rPr lang="en-US" sz="2000" i="1" smtClean="0"/>
              <a:t>investment process</a:t>
            </a:r>
            <a:r>
              <a:rPr lang="en-US" sz="2000" smtClean="0"/>
              <a:t> broadly describes how investors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choose among the various securities, how much money to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allocate to each security, and when to make the investment</a:t>
            </a:r>
          </a:p>
          <a:p>
            <a:pPr eaLnBrk="1" hangingPunct="1">
              <a:buFontTx/>
              <a:buNone/>
            </a:pPr>
            <a:r>
              <a:rPr lang="en-US" sz="2000" smtClean="0"/>
              <a:t>		</a:t>
            </a:r>
            <a:r>
              <a:rPr lang="en-US" sz="2000" i="1" smtClean="0"/>
              <a:t>higher expected return comes with higher risk</a:t>
            </a:r>
          </a:p>
          <a:p>
            <a:pPr eaLnBrk="1" hangingPunct="1">
              <a:buFontTx/>
              <a:buNone/>
            </a:pPr>
            <a:r>
              <a:rPr lang="en-US" sz="2000" smtClean="0"/>
              <a:t>                          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2971800"/>
            <a:ext cx="7315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10600" cy="762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06400" y="457200"/>
            <a:ext cx="8432800" cy="5334000"/>
          </a:xfrm>
        </p:spPr>
        <p:txBody>
          <a:bodyPr/>
          <a:lstStyle/>
          <a:p>
            <a:pPr marL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solidFill>
                  <a:srgbClr val="006600"/>
                </a:solidFill>
                <a:cs typeface="Times New Roman" pitchFamily="18" charset="0"/>
              </a:rPr>
              <a:t>The Asset Allocation Step in the Investment Process</a:t>
            </a:r>
          </a:p>
          <a:p>
            <a:pPr marL="0" eaLnBrk="1" hangingPunct="1">
              <a:lnSpc>
                <a:spcPct val="115000"/>
              </a:lnSpc>
              <a:spcBef>
                <a:spcPct val="0"/>
              </a:spcBef>
            </a:pPr>
            <a:endParaRPr lang="en-US" sz="2000" smtClean="0">
              <a:cs typeface="Times New Roman" pitchFamily="18" charset="0"/>
            </a:endParaRPr>
          </a:p>
          <a:p>
            <a:pPr marL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	</a:t>
            </a:r>
            <a:r>
              <a:rPr lang="en-US" sz="2000" i="1" smtClean="0">
                <a:cs typeface="Times New Roman" pitchFamily="18" charset="0"/>
              </a:rPr>
              <a:t>asset allocation</a:t>
            </a:r>
            <a:r>
              <a:rPr lang="en-US" sz="2000" smtClean="0">
                <a:cs typeface="Times New Roman" pitchFamily="18" charset="0"/>
              </a:rPr>
              <a:t> refers to the allocation (or the fraction) of your investment budget among the various available asset classes (like equities, debt, derivatives, and/or other assets)</a:t>
            </a:r>
          </a:p>
          <a:p>
            <a:pPr marL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	asset allocation is considered by many professional managers as the most important step in the investment process</a:t>
            </a:r>
          </a:p>
          <a:p>
            <a:pPr marL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n-US" sz="2000" smtClean="0">
              <a:cs typeface="Times New Roman" pitchFamily="18" charset="0"/>
            </a:endParaRPr>
          </a:p>
          <a:p>
            <a:pPr marL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solidFill>
                  <a:srgbClr val="006600"/>
                </a:solidFill>
                <a:cs typeface="Times New Roman" pitchFamily="18" charset="0"/>
              </a:rPr>
              <a:t>The Security Selection Step in the Investment Process</a:t>
            </a:r>
          </a:p>
          <a:p>
            <a:pPr marL="0" eaLnBrk="1" hangingPunct="1">
              <a:lnSpc>
                <a:spcPct val="115000"/>
              </a:lnSpc>
              <a:spcBef>
                <a:spcPct val="0"/>
              </a:spcBef>
            </a:pPr>
            <a:endParaRPr lang="en-US" sz="2000" smtClean="0">
              <a:cs typeface="Times New Roman" pitchFamily="18" charset="0"/>
            </a:endParaRPr>
          </a:p>
          <a:p>
            <a:pPr marL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	</a:t>
            </a:r>
            <a:r>
              <a:rPr lang="en-US" sz="2000" i="1" smtClean="0">
                <a:cs typeface="Times New Roman" pitchFamily="18" charset="0"/>
              </a:rPr>
              <a:t>security selection</a:t>
            </a:r>
            <a:r>
              <a:rPr lang="en-US" sz="2000" smtClean="0">
                <a:cs typeface="Times New Roman" pitchFamily="18" charset="0"/>
              </a:rPr>
              <a:t> refers to the analysis of individual securities (or portfolios of securities) considered for inclusion in the investor’s portfolio</a:t>
            </a:r>
          </a:p>
          <a:p>
            <a:pPr marL="0" eaLnBrk="1" hangingPunct="1">
              <a:buFontTx/>
              <a:buNone/>
            </a:pPr>
            <a:r>
              <a:rPr lang="en-US" sz="2000" i="1" smtClean="0">
                <a:cs typeface="Times New Roman" pitchFamily="18" charset="0"/>
              </a:rPr>
              <a:t>	security analysis</a:t>
            </a:r>
            <a:r>
              <a:rPr lang="en-US" sz="2000" smtClean="0">
                <a:cs typeface="Times New Roman" pitchFamily="18" charset="0"/>
              </a:rPr>
              <a:t> involves the estimation of the values of securities for inclusion in or exclusion from the portfolio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10600" cy="46038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06400" y="533400"/>
            <a:ext cx="8205788" cy="5257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z="2000" smtClean="0"/>
              <a:t>	        </a:t>
            </a:r>
            <a:r>
              <a:rPr lang="en-US" sz="2000" smtClean="0">
                <a:solidFill>
                  <a:srgbClr val="FFC000"/>
                </a:solidFill>
              </a:rPr>
              <a:t>Asset Allocation and Security Selection</a:t>
            </a: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447800"/>
            <a:ext cx="7086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10600" cy="762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06400" y="838200"/>
            <a:ext cx="8509000" cy="4953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smtClean="0"/>
              <a:t>	Two general approaches to security analysis:</a:t>
            </a:r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r>
              <a:rPr lang="en-US" sz="2000" smtClean="0"/>
              <a:t>	</a:t>
            </a:r>
            <a:r>
              <a:rPr lang="en-US" sz="2000" i="1" smtClean="0"/>
              <a:t>technical analysis</a:t>
            </a:r>
            <a:r>
              <a:rPr lang="en-US" sz="2000" smtClean="0"/>
              <a:t>: refers to the identification of recurring patterns in the prices of individual stocks</a:t>
            </a:r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r>
              <a:rPr lang="en-US" sz="2000" smtClean="0"/>
              <a:t>	</a:t>
            </a:r>
            <a:r>
              <a:rPr lang="en-US" sz="2000" i="1" smtClean="0"/>
              <a:t>fundamental analysis: </a:t>
            </a:r>
            <a:r>
              <a:rPr lang="en-US" sz="2000" smtClean="0"/>
              <a:t>deals with the economics of the firm in the sense that the company’s financial health or weakness is examined (via financial statements) to determine its fair stock price</a:t>
            </a:r>
          </a:p>
          <a:p>
            <a:pPr eaLnBrk="1" hangingPunct="1">
              <a:buFontTx/>
              <a:buNone/>
            </a:pPr>
            <a:endParaRPr lang="en-US" sz="20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10600" cy="685800"/>
          </a:xfrm>
        </p:spPr>
        <p:txBody>
          <a:bodyPr/>
          <a:lstStyle/>
          <a:p>
            <a:pPr marL="53975" eaLnBrk="1" hangingPunct="1">
              <a:lnSpc>
                <a:spcPct val="200000"/>
              </a:lnSpc>
            </a:pPr>
            <a:r>
              <a:rPr lang="en-US" sz="2000" b="1" smtClean="0">
                <a:solidFill>
                  <a:srgbClr val="C00000"/>
                </a:solidFill>
              </a:rPr>
              <a:t>2.</a:t>
            </a:r>
            <a:r>
              <a:rPr lang="en-US" sz="2000" b="1" smtClean="0">
                <a:solidFill>
                  <a:srgbClr val="C00000"/>
                </a:solidFill>
                <a:cs typeface="Times New Roman" pitchFamily="18" charset="0"/>
              </a:rPr>
              <a:t> General Investment Philosophies and Strategies</a:t>
            </a:r>
            <a:r>
              <a:rPr lang="en-US" sz="2000" smtClean="0">
                <a:cs typeface="Times New Roman" pitchFamily="18" charset="0"/>
              </a:rPr>
              <a:t/>
            </a:r>
            <a:br>
              <a:rPr lang="en-US" sz="2000" smtClean="0">
                <a:cs typeface="Times New Roman" pitchFamily="18" charset="0"/>
              </a:rPr>
            </a:br>
            <a:endParaRPr lang="en-US" sz="2000" smtClean="0">
              <a:cs typeface="Times New Roman" pitchFamily="18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915400" cy="5029200"/>
          </a:xfrm>
        </p:spPr>
        <p:txBody>
          <a:bodyPr/>
          <a:lstStyle/>
          <a:p>
            <a:pPr marL="400050" indent="-40005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solidFill>
                  <a:srgbClr val="006600"/>
                </a:solidFill>
                <a:cs typeface="Times New Roman" pitchFamily="18" charset="0"/>
              </a:rPr>
              <a:t>Some Prominent Investment Philosophies</a:t>
            </a:r>
            <a:endParaRPr lang="en-US" sz="2000" smtClean="0">
              <a:cs typeface="Times New Roman" pitchFamily="18" charset="0"/>
            </a:endParaRPr>
          </a:p>
          <a:p>
            <a:pPr marL="400050" indent="-40005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  	Markowitz: father of modern portfolio theory; don’t put all your 	eggs in one basket</a:t>
            </a:r>
          </a:p>
          <a:p>
            <a:pPr marL="400050" indent="-40005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  	Samuelson: risk is not completely eliminated in the long run; 	investing should not excite you</a:t>
            </a:r>
          </a:p>
          <a:p>
            <a:pPr marL="400050" indent="-40005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 	Bogle: invest in index funds; apply passive investment 	strategies</a:t>
            </a:r>
          </a:p>
          <a:p>
            <a:pPr marL="400050" indent="-40005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    Buffett: invest in firms that you understand and that have value</a:t>
            </a:r>
          </a:p>
          <a:p>
            <a:pPr marL="400050" indent="-40005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solidFill>
                  <a:srgbClr val="006600"/>
                </a:solidFill>
                <a:cs typeface="Times New Roman" pitchFamily="18" charset="0"/>
              </a:rPr>
              <a:t>What Is Your Investment Philosophy?</a:t>
            </a:r>
            <a:endParaRPr lang="en-US" sz="2000" smtClean="0">
              <a:cs typeface="Times New Roman" pitchFamily="18" charset="0"/>
            </a:endParaRPr>
          </a:p>
          <a:p>
            <a:pPr marL="400050" indent="-40005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	assess your risk tolerance (or degree of risk aversion)</a:t>
            </a:r>
          </a:p>
          <a:p>
            <a:pPr marL="400050" indent="-40005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	are you a defensive or aggressive investor?</a:t>
            </a:r>
          </a:p>
          <a:p>
            <a:pPr marL="400050" indent="-40005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	do you invest for the short run or the long run?</a:t>
            </a:r>
          </a:p>
          <a:p>
            <a:pPr marL="400050" indent="-40005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	are you rational in your investment choices or do you </a:t>
            </a:r>
          </a:p>
          <a:p>
            <a:pPr marL="400050" indent="-40005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		suffer from behavioral biases?</a:t>
            </a:r>
          </a:p>
          <a:p>
            <a:pPr marL="400050" indent="-400050" eaLnBrk="1" hangingPunct="1"/>
            <a:endParaRPr lang="en-US" sz="20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10600" cy="762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534400" cy="5257800"/>
          </a:xfrm>
        </p:spPr>
        <p:txBody>
          <a:bodyPr/>
          <a:lstStyle/>
          <a:p>
            <a:pPr marL="0" algn="just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2000" dirty="0">
                <a:solidFill>
                  <a:srgbClr val="006600"/>
                </a:solidFill>
                <a:ea typeface="Times New Roman"/>
                <a:cs typeface="Times New Roman"/>
              </a:rPr>
              <a:t>Some Investment Strategies</a:t>
            </a:r>
            <a:endParaRPr lang="en-US" sz="1800" dirty="0">
              <a:ea typeface="Times New Roman"/>
              <a:cs typeface="Times New Roman"/>
            </a:endParaRPr>
          </a:p>
          <a:p>
            <a:pPr marL="0" indent="0" algn="just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2000" dirty="0">
                <a:solidFill>
                  <a:srgbClr val="008E40"/>
                </a:solidFill>
                <a:ea typeface="Times New Roman"/>
                <a:cs typeface="Times New Roman"/>
              </a:rPr>
              <a:t>	</a:t>
            </a:r>
            <a:r>
              <a:rPr lang="en-US" sz="2000" dirty="0" smtClean="0">
                <a:ea typeface="Times New Roman"/>
                <a:cs typeface="Times New Roman"/>
              </a:rPr>
              <a:t>top-down </a:t>
            </a:r>
            <a:r>
              <a:rPr lang="en-US" sz="2000" dirty="0">
                <a:ea typeface="Times New Roman"/>
                <a:cs typeface="Times New Roman"/>
              </a:rPr>
              <a:t>and </a:t>
            </a:r>
            <a:r>
              <a:rPr lang="en-US" sz="2000" dirty="0" smtClean="0">
                <a:ea typeface="Times New Roman"/>
                <a:cs typeface="Times New Roman"/>
              </a:rPr>
              <a:t>bottom-up </a:t>
            </a:r>
            <a:r>
              <a:rPr lang="en-US" sz="2000" dirty="0">
                <a:ea typeface="Times New Roman"/>
                <a:cs typeface="Times New Roman"/>
              </a:rPr>
              <a:t>approaches to investing</a:t>
            </a:r>
            <a:endParaRPr lang="en-US" sz="1800" dirty="0">
              <a:ea typeface="Times New Roman"/>
              <a:cs typeface="Times New Roman"/>
            </a:endParaRPr>
          </a:p>
          <a:p>
            <a:pPr marL="0" indent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2000" dirty="0">
                <a:ea typeface="Times New Roman"/>
                <a:cs typeface="Times New Roman"/>
              </a:rPr>
              <a:t>		</a:t>
            </a:r>
            <a:r>
              <a:rPr lang="en-US" sz="2000" i="1" dirty="0" smtClean="0">
                <a:ea typeface="Times New Roman"/>
                <a:cs typeface="Times New Roman"/>
              </a:rPr>
              <a:t>top-down</a:t>
            </a:r>
            <a:r>
              <a:rPr lang="en-US" sz="2000" dirty="0" smtClean="0">
                <a:ea typeface="Times New Roman"/>
                <a:cs typeface="Times New Roman"/>
              </a:rPr>
              <a:t>: asset </a:t>
            </a:r>
            <a:r>
              <a:rPr lang="en-US" sz="2000" dirty="0">
                <a:ea typeface="Times New Roman"/>
                <a:cs typeface="Times New Roman"/>
              </a:rPr>
              <a:t>allocation </a:t>
            </a:r>
            <a:r>
              <a:rPr lang="en-US" sz="2000" dirty="0" smtClean="0">
                <a:ea typeface="Times New Roman"/>
                <a:cs typeface="Times New Roman"/>
              </a:rPr>
              <a:t>then security selection</a:t>
            </a:r>
            <a:endParaRPr lang="en-US" sz="1800" dirty="0">
              <a:ea typeface="Times New Roman"/>
              <a:cs typeface="Times New Roman"/>
            </a:endParaRPr>
          </a:p>
          <a:p>
            <a:pPr marL="457200" indent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ea typeface="Times New Roman"/>
                <a:cs typeface="Times New Roman"/>
              </a:rPr>
              <a:t>		</a:t>
            </a:r>
            <a:r>
              <a:rPr lang="en-US" sz="2000" i="1" dirty="0" smtClean="0">
                <a:ea typeface="Times New Roman"/>
                <a:cs typeface="Times New Roman"/>
              </a:rPr>
              <a:t>bottom-up</a:t>
            </a:r>
            <a:r>
              <a:rPr lang="en-US" sz="2000" dirty="0" smtClean="0">
                <a:ea typeface="Times New Roman"/>
                <a:cs typeface="Times New Roman"/>
              </a:rPr>
              <a:t>: </a:t>
            </a:r>
            <a:r>
              <a:rPr lang="en-US" sz="2000" dirty="0">
                <a:ea typeface="Times New Roman"/>
                <a:cs typeface="Times New Roman"/>
              </a:rPr>
              <a:t>security selection </a:t>
            </a:r>
            <a:r>
              <a:rPr lang="en-US" sz="2000" dirty="0" smtClean="0">
                <a:ea typeface="Times New Roman"/>
                <a:cs typeface="Times New Roman"/>
              </a:rPr>
              <a:t>then asset allocation </a:t>
            </a:r>
          </a:p>
          <a:p>
            <a:pPr marL="457200" indent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 dirty="0">
              <a:ea typeface="Times New Roman"/>
              <a:cs typeface="Times New Roman"/>
            </a:endParaRPr>
          </a:p>
          <a:p>
            <a:pPr marL="0" indent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2000" dirty="0">
                <a:ea typeface="Times New Roman"/>
                <a:cs typeface="Times New Roman"/>
              </a:rPr>
              <a:t>	</a:t>
            </a:r>
            <a:r>
              <a:rPr lang="en-US" sz="2000" dirty="0" smtClean="0">
                <a:ea typeface="Times New Roman"/>
                <a:cs typeface="Times New Roman"/>
              </a:rPr>
              <a:t>active </a:t>
            </a:r>
            <a:r>
              <a:rPr lang="en-US" sz="2000" dirty="0">
                <a:ea typeface="Times New Roman"/>
                <a:cs typeface="Times New Roman"/>
              </a:rPr>
              <a:t>and </a:t>
            </a:r>
            <a:r>
              <a:rPr lang="en-US" sz="2000" dirty="0" smtClean="0">
                <a:ea typeface="Times New Roman"/>
                <a:cs typeface="Times New Roman"/>
              </a:rPr>
              <a:t>passive </a:t>
            </a:r>
            <a:r>
              <a:rPr lang="en-US" sz="2000" dirty="0">
                <a:ea typeface="Times New Roman"/>
                <a:cs typeface="Times New Roman"/>
              </a:rPr>
              <a:t>investment strategies</a:t>
            </a:r>
            <a:endParaRPr lang="en-US" sz="1800" dirty="0">
              <a:ea typeface="Times New Roman"/>
              <a:cs typeface="Times New Roman"/>
            </a:endParaRPr>
          </a:p>
          <a:p>
            <a:pPr marL="0" indent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2000" dirty="0">
                <a:ea typeface="Times New Roman"/>
                <a:cs typeface="Times New Roman"/>
              </a:rPr>
              <a:t>		</a:t>
            </a:r>
            <a:r>
              <a:rPr lang="en-US" sz="2000" i="1" dirty="0">
                <a:ea typeface="Times New Roman"/>
                <a:cs typeface="Times New Roman"/>
              </a:rPr>
              <a:t>active </a:t>
            </a:r>
            <a:r>
              <a:rPr lang="en-US" sz="2000" i="1" dirty="0" smtClean="0">
                <a:ea typeface="Times New Roman"/>
                <a:cs typeface="Times New Roman"/>
              </a:rPr>
              <a:t>strategy </a:t>
            </a:r>
            <a:r>
              <a:rPr lang="en-US" sz="2000" dirty="0">
                <a:ea typeface="Times New Roman"/>
                <a:cs typeface="Times New Roman"/>
              </a:rPr>
              <a:t>involves analyzing assets in an effort to achieve better than average returns when compared to some benchmark </a:t>
            </a:r>
            <a:r>
              <a:rPr lang="en-US" sz="2000" dirty="0" smtClean="0">
                <a:ea typeface="Times New Roman"/>
                <a:cs typeface="Times New Roman"/>
              </a:rPr>
              <a:t>such as the </a:t>
            </a:r>
            <a:r>
              <a:rPr lang="en-US" sz="2000" dirty="0">
                <a:ea typeface="Times New Roman"/>
                <a:cs typeface="Times New Roman"/>
              </a:rPr>
              <a:t>market</a:t>
            </a:r>
            <a:endParaRPr lang="en-US" sz="1800" dirty="0">
              <a:ea typeface="Times New Roman"/>
              <a:cs typeface="Times New Roman"/>
            </a:endParaRPr>
          </a:p>
          <a:p>
            <a:pPr marL="0" indent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2000" dirty="0">
                <a:ea typeface="Times New Roman"/>
                <a:cs typeface="Times New Roman"/>
              </a:rPr>
              <a:t>		</a:t>
            </a:r>
            <a:r>
              <a:rPr lang="en-US" sz="2000" i="1" dirty="0">
                <a:ea typeface="Times New Roman"/>
                <a:cs typeface="Times New Roman"/>
              </a:rPr>
              <a:t>sector rotation</a:t>
            </a:r>
            <a:r>
              <a:rPr lang="en-US" sz="2000" dirty="0">
                <a:ea typeface="Times New Roman"/>
                <a:cs typeface="Times New Roman"/>
              </a:rPr>
              <a:t> involves changing the weights of a particular sector’s assets so as to profitably exploit the sector’s relatively better performance</a:t>
            </a:r>
            <a:endParaRPr lang="en-US" sz="1800" dirty="0">
              <a:ea typeface="Times New Roman"/>
              <a:cs typeface="Times New Roman"/>
            </a:endParaRPr>
          </a:p>
          <a:p>
            <a:pPr marL="0" indent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2000" dirty="0">
                <a:ea typeface="Times New Roman"/>
                <a:cs typeface="Times New Roman"/>
              </a:rPr>
              <a:t>		</a:t>
            </a:r>
            <a:r>
              <a:rPr lang="en-US" sz="2000" i="1" dirty="0">
                <a:ea typeface="Times New Roman"/>
                <a:cs typeface="Times New Roman"/>
              </a:rPr>
              <a:t>market timing</a:t>
            </a:r>
            <a:r>
              <a:rPr lang="en-US" sz="2000" dirty="0">
                <a:ea typeface="Times New Roman"/>
                <a:cs typeface="Times New Roman"/>
              </a:rPr>
              <a:t> involves positioning </a:t>
            </a:r>
            <a:r>
              <a:rPr lang="en-US" sz="2000" dirty="0" smtClean="0">
                <a:ea typeface="Times New Roman"/>
                <a:cs typeface="Times New Roman"/>
              </a:rPr>
              <a:t>the </a:t>
            </a:r>
            <a:r>
              <a:rPr lang="en-US" sz="2000" dirty="0">
                <a:ea typeface="Times New Roman"/>
                <a:cs typeface="Times New Roman"/>
              </a:rPr>
              <a:t>portfolio to take advantage of the relative over-performance of risky assets relative to </a:t>
            </a:r>
            <a:r>
              <a:rPr lang="en-US" sz="2000" dirty="0" smtClean="0">
                <a:ea typeface="Times New Roman"/>
                <a:cs typeface="Times New Roman"/>
              </a:rPr>
              <a:t>safer </a:t>
            </a:r>
            <a:r>
              <a:rPr lang="en-US" sz="2000" dirty="0">
                <a:ea typeface="Times New Roman"/>
                <a:cs typeface="Times New Roman"/>
              </a:rPr>
              <a:t>or risk-free assets</a:t>
            </a:r>
            <a:endParaRPr lang="en-US" sz="1800" dirty="0">
              <a:ea typeface="Times New Roman"/>
              <a:cs typeface="Times New Roman"/>
            </a:endParaRPr>
          </a:p>
          <a:p>
            <a:pPr eaLnBrk="1" hangingPunct="1">
              <a:defRPr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10600" cy="762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10600" cy="5257800"/>
          </a:xfrm>
        </p:spPr>
        <p:txBody>
          <a:bodyPr/>
          <a:lstStyle/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1800" smtClean="0">
                <a:cs typeface="Times New Roman" pitchFamily="18" charset="0"/>
              </a:rPr>
              <a:t>	</a:t>
            </a:r>
            <a:r>
              <a:rPr lang="en-US" sz="2000" i="1" smtClean="0">
                <a:cs typeface="Times New Roman" pitchFamily="18" charset="0"/>
              </a:rPr>
              <a:t>passive</a:t>
            </a:r>
            <a:r>
              <a:rPr lang="en-US" sz="2000" smtClean="0">
                <a:cs typeface="Times New Roman" pitchFamily="18" charset="0"/>
              </a:rPr>
              <a:t> strategy is based on the notion that securities are correctly (or fairly) priced and that there are no security bargains</a:t>
            </a: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	the </a:t>
            </a:r>
            <a:r>
              <a:rPr lang="en-US" sz="2000" i="1" smtClean="0">
                <a:cs typeface="Times New Roman" pitchFamily="18" charset="0"/>
              </a:rPr>
              <a:t>buy-and-hold</a:t>
            </a:r>
            <a:r>
              <a:rPr lang="en-US" sz="2000" smtClean="0">
                <a:cs typeface="Times New Roman" pitchFamily="18" charset="0"/>
              </a:rPr>
              <a:t> strategy simply means that the investor buys assets and holds them until he meets his investment horizon</a:t>
            </a: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	the </a:t>
            </a:r>
            <a:r>
              <a:rPr lang="en-US" sz="2000" i="1" smtClean="0">
                <a:cs typeface="Times New Roman" pitchFamily="18" charset="0"/>
              </a:rPr>
              <a:t>indexing</a:t>
            </a:r>
            <a:r>
              <a:rPr lang="en-US" sz="2000" smtClean="0">
                <a:cs typeface="Times New Roman" pitchFamily="18" charset="0"/>
              </a:rPr>
              <a:t> strategy involves the attempt to mirror the performance of a market index such as the S&amp;P 500 index</a:t>
            </a: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n-US" sz="2000" smtClean="0">
              <a:cs typeface="Times New Roman" pitchFamily="18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Other investment strategies (some technical indicators):</a:t>
            </a: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	</a:t>
            </a:r>
            <a:r>
              <a:rPr lang="en-US" sz="2000" i="1" smtClean="0">
                <a:cs typeface="Times New Roman" pitchFamily="18" charset="0"/>
              </a:rPr>
              <a:t>advance/decline ratio</a:t>
            </a:r>
            <a:r>
              <a:rPr lang="en-US" sz="2000" smtClean="0">
                <a:cs typeface="Times New Roman" pitchFamily="18" charset="0"/>
              </a:rPr>
              <a:t>: advancing to declining stocks</a:t>
            </a: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	</a:t>
            </a:r>
            <a:r>
              <a:rPr lang="en-US" sz="2000" i="1" smtClean="0">
                <a:cs typeface="Times New Roman" pitchFamily="18" charset="0"/>
              </a:rPr>
              <a:t>relative strength index:</a:t>
            </a:r>
            <a:r>
              <a:rPr lang="en-US" sz="2000" smtClean="0">
                <a:cs typeface="Times New Roman" pitchFamily="18" charset="0"/>
              </a:rPr>
              <a:t> compares a particular stock’s current performance to its past performance</a:t>
            </a: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	</a:t>
            </a:r>
            <a:r>
              <a:rPr lang="en-US" sz="2000" i="1" smtClean="0">
                <a:cs typeface="Times New Roman" pitchFamily="18" charset="0"/>
              </a:rPr>
              <a:t>traders’ index:</a:t>
            </a:r>
            <a:r>
              <a:rPr lang="en-US" sz="2000" smtClean="0">
                <a:cs typeface="Times New Roman" pitchFamily="18" charset="0"/>
              </a:rPr>
              <a:t> indicator of the market’s trading momentum</a:t>
            </a:r>
          </a:p>
          <a:p>
            <a:pPr marL="0" indent="0" eaLnBrk="1" hangingPunct="1">
              <a:buFontTx/>
              <a:buNone/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1147D"/>
      </a:dk2>
      <a:lt2>
        <a:srgbClr val="9DBCDB"/>
      </a:lt2>
      <a:accent1>
        <a:srgbClr val="DEF0FC"/>
      </a:accent1>
      <a:accent2>
        <a:srgbClr val="11147D"/>
      </a:accent2>
      <a:accent3>
        <a:srgbClr val="FFFFFF"/>
      </a:accent3>
      <a:accent4>
        <a:srgbClr val="000000"/>
      </a:accent4>
      <a:accent5>
        <a:srgbClr val="ECF6FD"/>
      </a:accent5>
      <a:accent6>
        <a:srgbClr val="0E1171"/>
      </a:accent6>
      <a:hlink>
        <a:srgbClr val="ADDAF7"/>
      </a:hlink>
      <a:folHlink>
        <a:srgbClr val="3E7AB8"/>
      </a:folHlink>
    </a:clrScheme>
    <a:fontScheme name="Office Them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146</Words>
  <Application>Microsoft Office PowerPoint</Application>
  <PresentationFormat>On-screen Show (4:3)</PresentationFormat>
  <Paragraphs>161</Paragraphs>
  <Slides>16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Document</vt:lpstr>
      <vt:lpstr>UNDERSTANDING INVESTMENTS:    Theories and Strategies      Nikiforos T. Laopodis, Ph.D.  </vt:lpstr>
      <vt:lpstr>Chapter 2 The Investment Decision Process and                     Investment Strategies </vt:lpstr>
      <vt:lpstr>1. The Investment Process </vt:lpstr>
      <vt:lpstr>PowerPoint Presentation</vt:lpstr>
      <vt:lpstr>PowerPoint Presentation</vt:lpstr>
      <vt:lpstr>PowerPoint Presentation</vt:lpstr>
      <vt:lpstr>2. General Investment Philosophies and Strategies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 Types of Markets and Orders </vt:lpstr>
      <vt:lpstr>PowerPoint Presentation</vt:lpstr>
    </vt:vector>
  </TitlesOfParts>
  <Company>뿿지뿿줠ԛ僐Ȱ窌ֽ酰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Green</dc:creator>
  <cp:lastModifiedBy>Emily Johnston</cp:lastModifiedBy>
  <cp:revision>28</cp:revision>
  <dcterms:created xsi:type="dcterms:W3CDTF">2007-02-05T11:11:58Z</dcterms:created>
  <dcterms:modified xsi:type="dcterms:W3CDTF">2012-07-06T18:54:17Z</dcterms:modified>
</cp:coreProperties>
</file>