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61" r:id="rId6"/>
    <p:sldId id="262" r:id="rId7"/>
    <p:sldId id="263" r:id="rId8"/>
    <p:sldId id="264" r:id="rId9"/>
    <p:sldId id="265" r:id="rId10"/>
    <p:sldId id="259"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426"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D59DD83-905E-416A-8272-C3FE0DE8CF45}" type="datetimeFigureOut">
              <a:rPr lang="en-US" smtClean="0"/>
              <a:t>11/20/2010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0F1B7-1004-4D66-ADAA-B13517D0375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59DD83-905E-416A-8272-C3FE0DE8CF45}" type="datetimeFigureOut">
              <a:rPr lang="en-US" smtClean="0"/>
              <a:t>11/20/2010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0F1B7-1004-4D66-ADAA-B13517D0375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59DD83-905E-416A-8272-C3FE0DE8CF45}" type="datetimeFigureOut">
              <a:rPr lang="en-US" smtClean="0"/>
              <a:t>11/20/2010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0F1B7-1004-4D66-ADAA-B13517D0375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59DD83-905E-416A-8272-C3FE0DE8CF45}" type="datetimeFigureOut">
              <a:rPr lang="en-US" smtClean="0"/>
              <a:t>11/20/2010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0F1B7-1004-4D66-ADAA-B13517D0375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59DD83-905E-416A-8272-C3FE0DE8CF45}" type="datetimeFigureOut">
              <a:rPr lang="en-US" smtClean="0"/>
              <a:t>11/20/2010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0F1B7-1004-4D66-ADAA-B13517D0375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D59DD83-905E-416A-8272-C3FE0DE8CF45}" type="datetimeFigureOut">
              <a:rPr lang="en-US" smtClean="0"/>
              <a:t>11/20/2010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0F1B7-1004-4D66-ADAA-B13517D0375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D59DD83-905E-416A-8272-C3FE0DE8CF45}" type="datetimeFigureOut">
              <a:rPr lang="en-US" smtClean="0"/>
              <a:t>11/20/2010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570F1B7-1004-4D66-ADAA-B13517D0375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D59DD83-905E-416A-8272-C3FE0DE8CF45}" type="datetimeFigureOut">
              <a:rPr lang="en-US" smtClean="0"/>
              <a:t>11/20/2010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570F1B7-1004-4D66-ADAA-B13517D0375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59DD83-905E-416A-8272-C3FE0DE8CF45}" type="datetimeFigureOut">
              <a:rPr lang="en-US" smtClean="0"/>
              <a:t>11/20/2010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570F1B7-1004-4D66-ADAA-B13517D0375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59DD83-905E-416A-8272-C3FE0DE8CF45}" type="datetimeFigureOut">
              <a:rPr lang="en-US" smtClean="0"/>
              <a:t>11/20/2010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0F1B7-1004-4D66-ADAA-B13517D0375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59DD83-905E-416A-8272-C3FE0DE8CF45}" type="datetimeFigureOut">
              <a:rPr lang="en-US" smtClean="0"/>
              <a:t>11/20/2010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0F1B7-1004-4D66-ADAA-B13517D0375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59DD83-905E-416A-8272-C3FE0DE8CF45}" type="datetimeFigureOut">
              <a:rPr lang="en-US" smtClean="0"/>
              <a:t>11/20/2010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70F1B7-1004-4D66-ADAA-B13517D0375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2</a:t>
            </a:r>
            <a:endParaRPr lang="en-US" dirty="0"/>
          </a:p>
        </p:txBody>
      </p:sp>
      <p:sp>
        <p:nvSpPr>
          <p:cNvPr id="3" name="Subtitle 2"/>
          <p:cNvSpPr>
            <a:spLocks noGrp="1"/>
          </p:cNvSpPr>
          <p:nvPr>
            <p:ph type="subTitle" idx="1"/>
          </p:nvPr>
        </p:nvSpPr>
        <p:spPr/>
        <p:txBody>
          <a:bodyPr/>
          <a:lstStyle/>
          <a:p>
            <a:r>
              <a:rPr lang="en-US" dirty="0" smtClean="0"/>
              <a:t>Trends in violence</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HISTORICAL TRENDS IN AMERICA</a:t>
            </a:r>
            <a:r>
              <a:rPr lang="en-US" dirty="0"/>
              <a:t/>
            </a:r>
            <a:br>
              <a:rPr lang="en-US" dirty="0"/>
            </a:br>
            <a:endParaRPr lang="en-US" dirty="0"/>
          </a:p>
        </p:txBody>
      </p:sp>
      <p:sp>
        <p:nvSpPr>
          <p:cNvPr id="3" name="Content Placeholder 2"/>
          <p:cNvSpPr>
            <a:spLocks noGrp="1"/>
          </p:cNvSpPr>
          <p:nvPr>
            <p:ph idx="1"/>
          </p:nvPr>
        </p:nvSpPr>
        <p:spPr/>
        <p:txBody>
          <a:bodyPr/>
          <a:lstStyle/>
          <a:p>
            <a:r>
              <a:rPr lang="en-US" dirty="0"/>
              <a:t>Similar to that of Europe there has never been a time in the United States where one could </a:t>
            </a:r>
            <a:r>
              <a:rPr lang="en-US" dirty="0" smtClean="0"/>
              <a:t>argue </a:t>
            </a:r>
            <a:r>
              <a:rPr lang="en-US" dirty="0"/>
              <a:t>we were free from </a:t>
            </a:r>
            <a:r>
              <a:rPr lang="en-US" dirty="0" smtClean="0"/>
              <a:t>violence</a:t>
            </a:r>
          </a:p>
          <a:p>
            <a:r>
              <a:rPr lang="en-US" dirty="0"/>
              <a:t>In fact, historically America has been among the most violent of nations throughout the world.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American Violence</a:t>
            </a:r>
            <a:endParaRPr lang="en-US" dirty="0"/>
          </a:p>
        </p:txBody>
      </p:sp>
      <p:sp>
        <p:nvSpPr>
          <p:cNvPr id="3" name="Content Placeholder 2"/>
          <p:cNvSpPr>
            <a:spLocks noGrp="1"/>
          </p:cNvSpPr>
          <p:nvPr>
            <p:ph idx="1"/>
          </p:nvPr>
        </p:nvSpPr>
        <p:spPr/>
        <p:txBody>
          <a:bodyPr/>
          <a:lstStyle/>
          <a:p>
            <a:r>
              <a:rPr lang="en-US" dirty="0" smtClean="0"/>
              <a:t>Native American wars</a:t>
            </a:r>
          </a:p>
          <a:p>
            <a:r>
              <a:rPr lang="en-US" dirty="0"/>
              <a:t>Revolution, </a:t>
            </a:r>
            <a:endParaRPr lang="en-US" dirty="0" smtClean="0"/>
          </a:p>
          <a:p>
            <a:r>
              <a:rPr lang="en-US" dirty="0" smtClean="0"/>
              <a:t>the </a:t>
            </a:r>
            <a:r>
              <a:rPr lang="en-US" dirty="0"/>
              <a:t>Civil War, </a:t>
            </a:r>
            <a:endParaRPr lang="en-US" dirty="0" smtClean="0"/>
          </a:p>
          <a:p>
            <a:r>
              <a:rPr lang="en-US" dirty="0" smtClean="0"/>
              <a:t>two </a:t>
            </a:r>
            <a:r>
              <a:rPr lang="en-US" dirty="0"/>
              <a:t>World Wars, </a:t>
            </a:r>
            <a:endParaRPr lang="en-US" dirty="0" smtClean="0"/>
          </a:p>
          <a:p>
            <a:r>
              <a:rPr lang="en-US" dirty="0" smtClean="0"/>
              <a:t>Vietnam </a:t>
            </a:r>
            <a:r>
              <a:rPr lang="en-US" dirty="0"/>
              <a:t>and Korean Wars</a:t>
            </a:r>
            <a:r>
              <a:rPr lang="en-US" dirty="0" smtClean="0"/>
              <a:t>, </a:t>
            </a:r>
          </a:p>
          <a:p>
            <a:r>
              <a:rPr lang="en-US" dirty="0" smtClean="0"/>
              <a:t>more </a:t>
            </a:r>
            <a:r>
              <a:rPr lang="en-US" dirty="0"/>
              <a:t>recently the wars in Iraq and Afghanistan.  </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What do we know about violence in America? </a:t>
            </a:r>
            <a:endParaRPr lang="en-US" dirty="0" smtClean="0"/>
          </a:p>
          <a:p>
            <a:pPr lvl="1"/>
            <a:r>
              <a:rPr lang="en-US" dirty="0" smtClean="0"/>
              <a:t>Important to remember the concept of the “melting pot.”  This makes the American phenomenon different from that of Europe.</a:t>
            </a:r>
          </a:p>
          <a:p>
            <a:pPr lvl="1"/>
            <a:r>
              <a:rPr lang="en-US" dirty="0" smtClean="0"/>
              <a:t>Europe consisted of </a:t>
            </a:r>
            <a:r>
              <a:rPr lang="en-US" dirty="0"/>
              <a:t>regions or countries that were made up of people who were mostly alike and shared many of the same cultural values, heritage and language.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a:t>In essence, it is likely that differing groups forced to assimilated based on one set of values and cultural expectations experienced an amount of strain that was significantly higher that that experienced by people in other parts of the world. </a:t>
            </a:r>
            <a:endParaRPr lang="en-US" dirty="0" smtClean="0"/>
          </a:p>
          <a:p>
            <a:r>
              <a:rPr lang="en-US" dirty="0"/>
              <a:t>Europe and especially England did not (to the extent of America) experience the plight of one particular race, African Americans, who were forced to endure horrendous circumstances of slavery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smtClean="0"/>
              <a:t>Trends </a:t>
            </a:r>
            <a:r>
              <a:rPr lang="en-US" dirty="0"/>
              <a:t>in violent crime in the United States seem to trend downward historically but at a much different rate than that of Europe.  And, much more importantly one could argue that there have been two different rates of violence that need to be illuminated- one for White Americans and one for Black Americans- both separately and also collectively. </a:t>
            </a:r>
            <a:endParaRPr lang="en-US" dirty="0" smtClean="0"/>
          </a:p>
          <a:p>
            <a:r>
              <a:rPr lang="en-US" dirty="0"/>
              <a:t>In other words the United States has been and continues to be much more violent than Europe and all other first world civilizations.</a:t>
            </a:r>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r>
              <a:rPr lang="en-US" dirty="0"/>
              <a:t>Irish </a:t>
            </a:r>
            <a:r>
              <a:rPr lang="en-US" dirty="0" smtClean="0"/>
              <a:t>immigrants</a:t>
            </a:r>
          </a:p>
          <a:p>
            <a:r>
              <a:rPr lang="en-US" dirty="0"/>
              <a:t>Civil War </a:t>
            </a:r>
            <a:endParaRPr lang="en-US" dirty="0" smtClean="0"/>
          </a:p>
          <a:p>
            <a:r>
              <a:rPr lang="en-US" dirty="0"/>
              <a:t>Post Traumatic Stress Disorder </a:t>
            </a:r>
            <a:endParaRPr lang="en-US" dirty="0" smtClean="0"/>
          </a:p>
          <a:p>
            <a:r>
              <a:rPr lang="en-US" dirty="0"/>
              <a:t>desensitization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Violent Crime in America Post 1900</a:t>
            </a:r>
            <a:r>
              <a:rPr lang="en-US" dirty="0"/>
              <a:t/>
            </a:r>
            <a:br>
              <a:rPr lang="en-US" dirty="0"/>
            </a:br>
            <a:endParaRPr lang="en-US" dirty="0"/>
          </a:p>
        </p:txBody>
      </p:sp>
      <p:sp>
        <p:nvSpPr>
          <p:cNvPr id="3" name="Content Placeholder 2"/>
          <p:cNvSpPr>
            <a:spLocks noGrp="1"/>
          </p:cNvSpPr>
          <p:nvPr>
            <p:ph idx="1"/>
          </p:nvPr>
        </p:nvSpPr>
        <p:spPr/>
        <p:txBody>
          <a:bodyPr/>
          <a:lstStyle/>
          <a:p>
            <a:r>
              <a:rPr lang="en-US" dirty="0"/>
              <a:t>Around the turn of the century European rates, especially in northern Europe were quite low</a:t>
            </a:r>
            <a:r>
              <a:rPr lang="en-US" dirty="0" smtClean="0"/>
              <a:t>.</a:t>
            </a:r>
          </a:p>
          <a:p>
            <a:r>
              <a:rPr lang="en-US" dirty="0"/>
              <a:t>In America, however, the homicide rate increased from approximately 5.1 to 10.3 per 100,000 population between 1900 and 1924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Auto </a:t>
            </a:r>
            <a:r>
              <a:rPr lang="en-US" dirty="0"/>
              <a:t>industry </a:t>
            </a:r>
            <a:endParaRPr lang="en-US" dirty="0" smtClean="0"/>
          </a:p>
          <a:p>
            <a:r>
              <a:rPr lang="en-US" dirty="0" smtClean="0"/>
              <a:t>Prohibition</a:t>
            </a:r>
          </a:p>
          <a:p>
            <a:r>
              <a:rPr lang="en-US" dirty="0"/>
              <a:t>E</a:t>
            </a:r>
            <a:r>
              <a:rPr lang="en-US" dirty="0" smtClean="0"/>
              <a:t>conomic </a:t>
            </a:r>
            <a:r>
              <a:rPr lang="en-US" dirty="0"/>
              <a:t>market </a:t>
            </a:r>
            <a:r>
              <a:rPr lang="en-US" dirty="0" smtClean="0"/>
              <a:t>(</a:t>
            </a:r>
            <a:r>
              <a:rPr lang="en-US" dirty="0"/>
              <a:t>immigrant populations not fully versed in the means of </a:t>
            </a:r>
            <a:r>
              <a:rPr lang="en-US" dirty="0" smtClean="0"/>
              <a:t>production)</a:t>
            </a: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The most perplexing aspect of violence in America, however, and, that which supersedes any European group is the consistently high rate of violence that takes place among African Americans.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dirty="0"/>
              <a:t>In the </a:t>
            </a:r>
            <a:r>
              <a:rPr lang="en-US" dirty="0" smtClean="0"/>
              <a:t>1800’s </a:t>
            </a:r>
            <a:r>
              <a:rPr lang="en-US" dirty="0"/>
              <a:t>the homicide deaths among African Americans was 7.5 per 100,000 population in the city of Philadelphia.  This is almost three times higher than the White rate of the same period which was 2.8 per 100,000 population.  </a:t>
            </a:r>
          </a:p>
          <a:p>
            <a:r>
              <a:rPr lang="en-US" dirty="0" smtClean="0"/>
              <a:t>Moving </a:t>
            </a:r>
            <a:r>
              <a:rPr lang="en-US" dirty="0"/>
              <a:t>into the twentieth century the rate of white victimization </a:t>
            </a:r>
            <a:r>
              <a:rPr lang="en-US" dirty="0" smtClean="0"/>
              <a:t>continued to decline. </a:t>
            </a:r>
            <a:r>
              <a:rPr lang="en-US" dirty="0"/>
              <a:t>T</a:t>
            </a:r>
            <a:r>
              <a:rPr lang="en-US" dirty="0" smtClean="0"/>
              <a:t>his </a:t>
            </a:r>
            <a:r>
              <a:rPr lang="en-US" dirty="0"/>
              <a:t>was not the case for African Americans as by the 1950s the homicide rate had climbed to an astounding 64.2 per 100,000 population.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study trends</a:t>
            </a:r>
            <a:endParaRPr lang="en-US" dirty="0"/>
          </a:p>
        </p:txBody>
      </p:sp>
      <p:sp>
        <p:nvSpPr>
          <p:cNvPr id="3" name="Content Placeholder 2"/>
          <p:cNvSpPr>
            <a:spLocks noGrp="1"/>
          </p:cNvSpPr>
          <p:nvPr>
            <p:ph idx="1"/>
          </p:nvPr>
        </p:nvSpPr>
        <p:spPr/>
        <p:txBody>
          <a:bodyPr>
            <a:normAutofit fontScale="92500"/>
          </a:bodyPr>
          <a:lstStyle/>
          <a:p>
            <a:r>
              <a:rPr lang="en-US" dirty="0"/>
              <a:t>The purpose of this chapter is to explore trends in violence over the past several centuries and up to the present.  This exploration is critical for at least a couple of reasons. </a:t>
            </a:r>
            <a:endParaRPr lang="en-US" dirty="0" smtClean="0"/>
          </a:p>
          <a:p>
            <a:pPr lvl="1"/>
            <a:r>
              <a:rPr lang="en-US" dirty="0"/>
              <a:t>in order to make meaningful progress in better understanding the phenomenon of violence our discussion must be based on fact. </a:t>
            </a:r>
            <a:endParaRPr lang="en-US" dirty="0" smtClean="0"/>
          </a:p>
          <a:p>
            <a:pPr lvl="1"/>
            <a:r>
              <a:rPr lang="en-US" dirty="0"/>
              <a:t>it is critical to examine trends in violence so that we are able to ask meaningful questions regarding its variance.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algn="ctr"/>
            <a:r>
              <a:rPr lang="en-US" b="1" dirty="0"/>
              <a:t>Murder Victimization Rates</a:t>
            </a:r>
            <a:endParaRPr lang="en-US" dirty="0"/>
          </a:p>
          <a:p>
            <a:r>
              <a:rPr lang="en-US" b="1" u="sng" dirty="0"/>
              <a:t>Whites</a:t>
            </a:r>
            <a:r>
              <a:rPr lang="en-US" b="1" dirty="0"/>
              <a:t>	</a:t>
            </a:r>
            <a:r>
              <a:rPr lang="en-US" b="1" u="sng" dirty="0"/>
              <a:t>Black</a:t>
            </a:r>
            <a:endParaRPr lang="en-US" dirty="0"/>
          </a:p>
          <a:p>
            <a:r>
              <a:rPr lang="en-US" b="1" dirty="0"/>
              <a:t>1852-1860		6.5		19.3</a:t>
            </a:r>
            <a:endParaRPr lang="en-US" dirty="0"/>
          </a:p>
          <a:p>
            <a:r>
              <a:rPr lang="en-US" b="1" dirty="0"/>
              <a:t>1866-1875		5.4		10.7</a:t>
            </a:r>
            <a:endParaRPr lang="en-US" dirty="0"/>
          </a:p>
          <a:p>
            <a:r>
              <a:rPr lang="en-US" b="1" dirty="0"/>
              <a:t>1881-1890		4.2		10.2</a:t>
            </a:r>
            <a:endParaRPr lang="en-US" dirty="0"/>
          </a:p>
          <a:p>
            <a:r>
              <a:rPr lang="en-US" b="1" dirty="0"/>
              <a:t>1901-1910		4.2		12.7</a:t>
            </a:r>
            <a:endParaRPr lang="en-US" dirty="0"/>
          </a:p>
          <a:p>
            <a:r>
              <a:rPr lang="en-US" b="1" dirty="0"/>
              <a:t>1921-1930		4.8		22.2</a:t>
            </a:r>
            <a:endParaRPr lang="en-US" dirty="0"/>
          </a:p>
          <a:p>
            <a:r>
              <a:rPr lang="en-US" b="1" dirty="0"/>
              <a:t>1931-1940		4.2		31.3</a:t>
            </a:r>
            <a:endParaRPr lang="en-US" dirty="0"/>
          </a:p>
          <a:p>
            <a:r>
              <a:rPr lang="en-US" b="1" dirty="0"/>
              <a:t>1945-1953		1.9		24.3</a:t>
            </a:r>
            <a:endParaRPr lang="en-US" dirty="0"/>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ctr"/>
            <a:r>
              <a:rPr lang="en-US" b="1" dirty="0"/>
              <a:t>Homicide Arrest Rates</a:t>
            </a:r>
            <a:endParaRPr lang="en-US" dirty="0"/>
          </a:p>
          <a:p>
            <a:pPr>
              <a:buNone/>
            </a:pPr>
            <a:r>
              <a:rPr lang="en-US" b="1" dirty="0" smtClean="0"/>
              <a:t>	</a:t>
            </a:r>
            <a:r>
              <a:rPr lang="en-US" b="1" dirty="0"/>
              <a:t>				</a:t>
            </a:r>
            <a:r>
              <a:rPr lang="en-US" b="1" u="sng" dirty="0" smtClean="0"/>
              <a:t>Whites</a:t>
            </a:r>
            <a:r>
              <a:rPr lang="en-US" b="1" dirty="0"/>
              <a:t>	</a:t>
            </a:r>
            <a:r>
              <a:rPr lang="en-US" b="1" u="sng" dirty="0"/>
              <a:t>Non Whites</a:t>
            </a:r>
            <a:endParaRPr lang="en-US" dirty="0"/>
          </a:p>
          <a:p>
            <a:r>
              <a:rPr lang="en-US" b="1" dirty="0"/>
              <a:t>1890-1899		2.9		9.1</a:t>
            </a:r>
            <a:endParaRPr lang="en-US" dirty="0"/>
          </a:p>
          <a:p>
            <a:r>
              <a:rPr lang="en-US" b="1" dirty="0" smtClean="0"/>
              <a:t>1910-1919</a:t>
            </a:r>
            <a:r>
              <a:rPr lang="en-US" b="1" dirty="0"/>
              <a:t>		5.1		20.0</a:t>
            </a:r>
            <a:endParaRPr lang="en-US" dirty="0"/>
          </a:p>
          <a:p>
            <a:r>
              <a:rPr lang="en-US" b="1" dirty="0" smtClean="0"/>
              <a:t>1930-1939</a:t>
            </a:r>
            <a:r>
              <a:rPr lang="en-US" b="1" dirty="0"/>
              <a:t>		6.3		36.1</a:t>
            </a:r>
            <a:endParaRPr lang="en-US" dirty="0"/>
          </a:p>
          <a:p>
            <a:r>
              <a:rPr lang="en-US" b="1" dirty="0" smtClean="0"/>
              <a:t>1960-1970</a:t>
            </a:r>
            <a:r>
              <a:rPr lang="en-US" b="1" dirty="0"/>
              <a:t>		5.0		25.4</a:t>
            </a:r>
            <a:endParaRPr lang="en-US" dirty="0"/>
          </a:p>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The question concerning this series of rates is what contributed to the exceptionally high rates of violence among African Americans for sustained periods of time especially as they compare to the rates of Whites</a:t>
            </a:r>
            <a:r>
              <a:rPr lang="en-US" dirty="0" smtClean="0"/>
              <a:t>?</a:t>
            </a:r>
          </a:p>
          <a:p>
            <a:pPr lvl="1"/>
            <a:r>
              <a:rPr lang="en-US" dirty="0" smtClean="0"/>
              <a:t>Poverty</a:t>
            </a:r>
          </a:p>
          <a:p>
            <a:pPr lvl="1"/>
            <a:r>
              <a:rPr lang="en-US" dirty="0"/>
              <a:t>Civil rights movement </a:t>
            </a:r>
            <a:endParaRPr lang="en-US" dirty="0" smtClean="0"/>
          </a:p>
          <a:p>
            <a:pPr lvl="1"/>
            <a:r>
              <a:rPr lang="en-US" dirty="0" smtClean="0"/>
              <a:t>Crack </a:t>
            </a:r>
            <a:r>
              <a:rPr lang="en-US" dirty="0"/>
              <a:t>cocaine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THEORETICAL POSTULATIONS CONCERNING CHANGING RATES OF VIOLENCE</a:t>
            </a:r>
            <a:r>
              <a:rPr lang="en-US" dirty="0"/>
              <a:t/>
            </a:r>
            <a:br>
              <a:rPr lang="en-US" dirty="0"/>
            </a:br>
            <a:endParaRPr lang="en-US" dirty="0"/>
          </a:p>
        </p:txBody>
      </p:sp>
      <p:sp>
        <p:nvSpPr>
          <p:cNvPr id="3" name="Content Placeholder 2"/>
          <p:cNvSpPr>
            <a:spLocks noGrp="1"/>
          </p:cNvSpPr>
          <p:nvPr>
            <p:ph idx="1"/>
          </p:nvPr>
        </p:nvSpPr>
        <p:spPr/>
        <p:txBody>
          <a:bodyPr/>
          <a:lstStyle/>
          <a:p>
            <a:r>
              <a:rPr lang="en-US" dirty="0" smtClean="0"/>
              <a:t>Civilizing process- not as significant in America as in Europe.</a:t>
            </a:r>
          </a:p>
          <a:p>
            <a:r>
              <a:rPr lang="en-US" dirty="0" smtClean="0"/>
              <a:t>Modernization</a:t>
            </a:r>
          </a:p>
          <a:p>
            <a:r>
              <a:rPr lang="en-US" dirty="0" smtClean="0"/>
              <a:t>Times </a:t>
            </a:r>
            <a:r>
              <a:rPr lang="en-US" dirty="0"/>
              <a:t>of war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PREDICTING VIOLENCE</a:t>
            </a:r>
            <a:r>
              <a:rPr lang="en-US" dirty="0"/>
              <a:t/>
            </a:r>
            <a:br>
              <a:rPr lang="en-US" dirty="0"/>
            </a:br>
            <a:endParaRPr lang="en-US" dirty="0"/>
          </a:p>
        </p:txBody>
      </p:sp>
      <p:sp>
        <p:nvSpPr>
          <p:cNvPr id="3" name="Content Placeholder 2"/>
          <p:cNvSpPr>
            <a:spLocks noGrp="1"/>
          </p:cNvSpPr>
          <p:nvPr>
            <p:ph idx="1"/>
          </p:nvPr>
        </p:nvSpPr>
        <p:spPr/>
        <p:txBody>
          <a:bodyPr/>
          <a:lstStyle/>
          <a:p>
            <a:r>
              <a:rPr lang="en-US" dirty="0"/>
              <a:t>antisocial personality disorder (ASPD</a:t>
            </a:r>
            <a:r>
              <a:rPr lang="en-US" dirty="0" smtClean="0"/>
              <a:t>)</a:t>
            </a:r>
          </a:p>
          <a:p>
            <a:r>
              <a:rPr lang="en-US" dirty="0"/>
              <a:t>borderline personality disorder (BPD), </a:t>
            </a:r>
            <a:endParaRPr lang="en-US" dirty="0" smtClean="0"/>
          </a:p>
          <a:p>
            <a:r>
              <a:rPr lang="en-US" dirty="0" smtClean="0"/>
              <a:t>the </a:t>
            </a:r>
            <a:r>
              <a:rPr lang="en-US" dirty="0" err="1"/>
              <a:t>comorbidity</a:t>
            </a:r>
            <a:r>
              <a:rPr lang="en-US" dirty="0"/>
              <a:t> of ASPD and BPD, </a:t>
            </a:r>
            <a:endParaRPr lang="en-US" dirty="0" smtClean="0"/>
          </a:p>
          <a:p>
            <a:r>
              <a:rPr lang="en-US" dirty="0" smtClean="0"/>
              <a:t>childhood </a:t>
            </a:r>
            <a:r>
              <a:rPr lang="en-US" dirty="0"/>
              <a:t>adversities, </a:t>
            </a:r>
            <a:endParaRPr lang="en-US" dirty="0" smtClean="0"/>
          </a:p>
          <a:p>
            <a:r>
              <a:rPr lang="en-US" dirty="0" smtClean="0"/>
              <a:t>alcohol </a:t>
            </a:r>
            <a:r>
              <a:rPr lang="en-US" dirty="0"/>
              <a:t>consumption, </a:t>
            </a:r>
            <a:endParaRPr lang="en-US" dirty="0" smtClean="0"/>
          </a:p>
          <a:p>
            <a:r>
              <a:rPr lang="en-US" dirty="0" smtClean="0"/>
              <a:t>age, </a:t>
            </a:r>
          </a:p>
          <a:p>
            <a:r>
              <a:rPr lang="en-US" dirty="0" smtClean="0"/>
              <a:t>the </a:t>
            </a:r>
            <a:r>
              <a:rPr lang="en-US" dirty="0"/>
              <a:t>monoamine </a:t>
            </a:r>
            <a:r>
              <a:rPr lang="en-US" dirty="0" err="1"/>
              <a:t>oxidase</a:t>
            </a:r>
            <a:r>
              <a:rPr lang="en-US" dirty="0"/>
              <a:t> A (MAOA) genotype.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a:t>Severe personality disorders and childhood adversities increased the risk of recidivism and mortality both among offenders and in comparison to the controls.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FACT VS. MYTH</a:t>
            </a:r>
            <a:r>
              <a:rPr lang="en-US" dirty="0"/>
              <a:t/>
            </a:r>
            <a:br>
              <a:rPr lang="en-US" dirty="0"/>
            </a:br>
            <a:endParaRPr lang="en-US" dirty="0"/>
          </a:p>
        </p:txBody>
      </p:sp>
      <p:sp>
        <p:nvSpPr>
          <p:cNvPr id="3" name="Content Placeholder 2"/>
          <p:cNvSpPr>
            <a:spLocks noGrp="1"/>
          </p:cNvSpPr>
          <p:nvPr>
            <p:ph idx="1"/>
          </p:nvPr>
        </p:nvSpPr>
        <p:spPr/>
        <p:txBody>
          <a:bodyPr>
            <a:normAutofit fontScale="85000" lnSpcReduction="20000"/>
          </a:bodyPr>
          <a:lstStyle/>
          <a:p>
            <a:pPr lvl="0"/>
            <a:r>
              <a:rPr lang="en-US" dirty="0" smtClean="0"/>
              <a:t>Is </a:t>
            </a:r>
            <a:r>
              <a:rPr lang="en-US" dirty="0"/>
              <a:t>the world more violent today than ever before?  No.</a:t>
            </a:r>
          </a:p>
          <a:p>
            <a:pPr lvl="0"/>
            <a:r>
              <a:rPr lang="en-US" dirty="0"/>
              <a:t>Is the U.S. more violent today than ever before?  </a:t>
            </a:r>
            <a:r>
              <a:rPr lang="en-US" dirty="0" smtClean="0"/>
              <a:t>No.  </a:t>
            </a:r>
            <a:r>
              <a:rPr lang="en-US" dirty="0"/>
              <a:t>In fact, as will be discussed below there is evidence that suggests trends in violence have been declining since around the year 1200 in Europe and the early 1600’s in the United States (</a:t>
            </a:r>
            <a:r>
              <a:rPr lang="en-US" dirty="0" err="1"/>
              <a:t>Gurr</a:t>
            </a:r>
            <a:r>
              <a:rPr lang="en-US" dirty="0"/>
              <a:t>, 1989).</a:t>
            </a:r>
          </a:p>
          <a:p>
            <a:pPr lvl="0"/>
            <a:r>
              <a:rPr lang="en-US" dirty="0"/>
              <a:t>Is the United States more violent today that most other countries?  Yes, especially in relation to homicide.</a:t>
            </a:r>
          </a:p>
          <a:p>
            <a:pPr lvl="0"/>
            <a:r>
              <a:rPr lang="en-US" dirty="0"/>
              <a:t>Who is most likely to perpetrate violence? Young, minority, males.</a:t>
            </a:r>
          </a:p>
          <a:p>
            <a:pPr lvl="0"/>
            <a:r>
              <a:rPr lang="en-US" dirty="0"/>
              <a:t>Who is most likely to be a victim of violence? Young, minority, males.</a:t>
            </a:r>
          </a:p>
          <a:p>
            <a:pPr>
              <a:buNone/>
            </a:pPr>
            <a:endParaRPr lang="en-US" dirty="0" smtClean="0"/>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Reliability of the data</a:t>
            </a:r>
            <a:r>
              <a:rPr lang="en-US" dirty="0"/>
              <a:t/>
            </a:r>
            <a:br>
              <a:rPr lang="en-US" dirty="0"/>
            </a:br>
            <a:endParaRPr lang="en-US" dirty="0"/>
          </a:p>
        </p:txBody>
      </p:sp>
      <p:sp>
        <p:nvSpPr>
          <p:cNvPr id="3" name="Content Placeholder 2"/>
          <p:cNvSpPr>
            <a:spLocks noGrp="1"/>
          </p:cNvSpPr>
          <p:nvPr>
            <p:ph idx="1"/>
          </p:nvPr>
        </p:nvSpPr>
        <p:spPr/>
        <p:txBody>
          <a:bodyPr/>
          <a:lstStyle/>
          <a:p>
            <a:r>
              <a:rPr lang="en-US" dirty="0"/>
              <a:t>The </a:t>
            </a:r>
            <a:r>
              <a:rPr lang="en-US" dirty="0" smtClean="0"/>
              <a:t>Uniform Crime Report (UCR) </a:t>
            </a:r>
          </a:p>
          <a:p>
            <a:r>
              <a:rPr lang="en-US" dirty="0" smtClean="0"/>
              <a:t>The </a:t>
            </a:r>
            <a:r>
              <a:rPr lang="en-US" dirty="0"/>
              <a:t>National Crime Victimization Survey (NCVS)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HISTORICAL TRENDS IN EUROPE</a:t>
            </a:r>
            <a:r>
              <a:rPr lang="en-US" dirty="0"/>
              <a:t/>
            </a:r>
            <a:br>
              <a:rPr lang="en-US" dirty="0"/>
            </a:br>
            <a:endParaRPr lang="en-US" dirty="0"/>
          </a:p>
        </p:txBody>
      </p:sp>
      <p:sp>
        <p:nvSpPr>
          <p:cNvPr id="3" name="Content Placeholder 2"/>
          <p:cNvSpPr>
            <a:spLocks noGrp="1"/>
          </p:cNvSpPr>
          <p:nvPr>
            <p:ph idx="1"/>
          </p:nvPr>
        </p:nvSpPr>
        <p:spPr/>
        <p:txBody>
          <a:bodyPr/>
          <a:lstStyle/>
          <a:p>
            <a:r>
              <a:rPr lang="en-US" dirty="0"/>
              <a:t>For many, the actual trend in violence may be somewhat of a surprise.  Based on data provided by both </a:t>
            </a:r>
            <a:r>
              <a:rPr lang="en-US" dirty="0" err="1"/>
              <a:t>Gurr</a:t>
            </a:r>
            <a:r>
              <a:rPr lang="en-US" dirty="0"/>
              <a:t> (1989) and Eisner (2003) there has been a steady decline in the overall rate (number of incidents per 100,000 population) of violence across Europe from about the year 1200 all the way through the late 20</a:t>
            </a:r>
            <a:r>
              <a:rPr lang="en-US" baseline="30000" dirty="0"/>
              <a:t>th</a:t>
            </a:r>
            <a:r>
              <a:rPr lang="en-US" dirty="0"/>
              <a:t> century.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Variation in the declining rate of violence</a:t>
            </a:r>
            <a:r>
              <a:rPr lang="en-US" dirty="0"/>
              <a:t/>
            </a:r>
            <a:br>
              <a:rPr lang="en-US" dirty="0"/>
            </a:br>
            <a:endParaRPr lang="en-US" dirty="0"/>
          </a:p>
        </p:txBody>
      </p:sp>
      <p:sp>
        <p:nvSpPr>
          <p:cNvPr id="3" name="Content Placeholder 2"/>
          <p:cNvSpPr>
            <a:spLocks noGrp="1"/>
          </p:cNvSpPr>
          <p:nvPr>
            <p:ph idx="1"/>
          </p:nvPr>
        </p:nvSpPr>
        <p:spPr/>
        <p:txBody>
          <a:bodyPr>
            <a:normAutofit/>
          </a:bodyPr>
          <a:lstStyle/>
          <a:p>
            <a:r>
              <a:rPr lang="en-US" dirty="0"/>
              <a:t>Generally, the overall decline in violence throughout Europe did not take place simultaneously or evenly throughout the past centuries. </a:t>
            </a:r>
            <a:endParaRPr lang="en-US" dirty="0" smtClean="0"/>
          </a:p>
          <a:p>
            <a:r>
              <a:rPr lang="en-US" dirty="0"/>
              <a:t>R</a:t>
            </a:r>
            <a:r>
              <a:rPr lang="en-US" dirty="0" smtClean="0"/>
              <a:t>ates in Italy </a:t>
            </a:r>
            <a:r>
              <a:rPr lang="en-US" dirty="0"/>
              <a:t>moved very little from late medieval times, a trend that was even more exacerbated in the Southern regions of the country including the islands.</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a:t>The question is why?  Why did the trends differ not only across Europe but also within countries? </a:t>
            </a:r>
            <a:endParaRPr lang="en-US" dirty="0" smtClean="0"/>
          </a:p>
          <a:p>
            <a:r>
              <a:rPr lang="en-US" dirty="0"/>
              <a:t>One possible starting point is to approach these questions from the theoretical framework of ecology.  Ecology is the study of how people interact with their environment and provides a foundation for better understanding some of the variations.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smtClean="0"/>
              <a:t>In </a:t>
            </a:r>
            <a:r>
              <a:rPr lang="en-US" dirty="0"/>
              <a:t>the mid to late nineteenth century and into the twentieth century rates of violence are lowest in the regions of Europe that are most industrialized and urbanized. </a:t>
            </a:r>
            <a:endParaRPr lang="en-US" dirty="0" smtClean="0"/>
          </a:p>
          <a:p>
            <a:r>
              <a:rPr lang="en-US" dirty="0"/>
              <a:t>“Center-periphery dimension” </a:t>
            </a:r>
            <a:endParaRPr lang="en-US" dirty="0" smtClean="0"/>
          </a:p>
          <a:p>
            <a:r>
              <a:rPr lang="en-US" dirty="0" smtClean="0"/>
              <a:t>Elevated </a:t>
            </a:r>
            <a:r>
              <a:rPr lang="en-US" dirty="0"/>
              <a:t>levels of </a:t>
            </a:r>
            <a:r>
              <a:rPr lang="en-US" dirty="0" smtClean="0"/>
              <a:t>violence </a:t>
            </a:r>
            <a:r>
              <a:rPr lang="en-US" dirty="0"/>
              <a:t>were found throughout the peripheral areas with high birth rates, high illiteracy rates, and predominantly rural </a:t>
            </a:r>
            <a:r>
              <a:rPr lang="en-US" dirty="0" smtClean="0"/>
              <a:t>population.</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a:t>contradictory to what we are experiencing today, at least in relation to urbanization in the United States. </a:t>
            </a:r>
            <a:endParaRPr lang="en-US" dirty="0" smtClean="0"/>
          </a:p>
          <a:p>
            <a:r>
              <a:rPr lang="en-US" dirty="0"/>
              <a:t>In modern times rates of violence are much higher in densely populated inner cities than in the outer regions and suburbs. </a:t>
            </a:r>
            <a:endParaRPr lang="en-US" dirty="0" smtClean="0"/>
          </a:p>
          <a:p>
            <a:r>
              <a:rPr lang="en-US" dirty="0"/>
              <a:t>Today there are higher birth rates and higher rates of illiteracy within the centers of major cities across the United States.   </a:t>
            </a:r>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TotalTime>
  <Words>1137</Words>
  <Application>Microsoft Office PowerPoint</Application>
  <PresentationFormat>On-screen Show (4:3)</PresentationFormat>
  <Paragraphs>91</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Chapter 2</vt:lpstr>
      <vt:lpstr>Why study trends</vt:lpstr>
      <vt:lpstr>FACT VS. MYTH </vt:lpstr>
      <vt:lpstr>Reliability of the data </vt:lpstr>
      <vt:lpstr>HISTORICAL TRENDS IN EUROPE </vt:lpstr>
      <vt:lpstr>Variation in the declining rate of violence </vt:lpstr>
      <vt:lpstr>Slide 7</vt:lpstr>
      <vt:lpstr>Slide 8</vt:lpstr>
      <vt:lpstr>Slide 9</vt:lpstr>
      <vt:lpstr>HISTORICAL TRENDS IN AMERICA </vt:lpstr>
      <vt:lpstr>Examples of American Violence</vt:lpstr>
      <vt:lpstr>Slide 12</vt:lpstr>
      <vt:lpstr>Slide 13</vt:lpstr>
      <vt:lpstr>Slide 14</vt:lpstr>
      <vt:lpstr>Slide 15</vt:lpstr>
      <vt:lpstr>Violent Crime in America Post 1900 </vt:lpstr>
      <vt:lpstr>Slide 17</vt:lpstr>
      <vt:lpstr>Slide 18</vt:lpstr>
      <vt:lpstr>Slide 19</vt:lpstr>
      <vt:lpstr>Slide 20</vt:lpstr>
      <vt:lpstr>Slide 21</vt:lpstr>
      <vt:lpstr>Slide 22</vt:lpstr>
      <vt:lpstr>THEORETICAL POSTULATIONS CONCERNING CHANGING RATES OF VIOLENCE </vt:lpstr>
      <vt:lpstr>PREDICTING VIOLENCE </vt:lpstr>
      <vt:lpstr>Slide 25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dc:title>
  <dc:creator>Scott</dc:creator>
  <cp:lastModifiedBy>Scott</cp:lastModifiedBy>
  <cp:revision>7</cp:revision>
  <dcterms:created xsi:type="dcterms:W3CDTF">2010-11-20T16:40:29Z</dcterms:created>
  <dcterms:modified xsi:type="dcterms:W3CDTF">2010-11-20T17:27:46Z</dcterms:modified>
</cp:coreProperties>
</file>