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323" r:id="rId2"/>
    <p:sldId id="304" r:id="rId3"/>
    <p:sldId id="324" r:id="rId4"/>
    <p:sldId id="325" r:id="rId5"/>
    <p:sldId id="302" r:id="rId6"/>
    <p:sldId id="305" r:id="rId7"/>
    <p:sldId id="303" r:id="rId8"/>
    <p:sldId id="290" r:id="rId9"/>
    <p:sldId id="311" r:id="rId10"/>
    <p:sldId id="261" r:id="rId11"/>
    <p:sldId id="317" r:id="rId12"/>
    <p:sldId id="312" r:id="rId13"/>
    <p:sldId id="327" r:id="rId14"/>
    <p:sldId id="283" r:id="rId15"/>
    <p:sldId id="308" r:id="rId16"/>
    <p:sldId id="310" r:id="rId17"/>
    <p:sldId id="309" r:id="rId18"/>
    <p:sldId id="313" r:id="rId19"/>
    <p:sldId id="284" r:id="rId20"/>
    <p:sldId id="291" r:id="rId21"/>
    <p:sldId id="318" r:id="rId22"/>
    <p:sldId id="319" r:id="rId23"/>
    <p:sldId id="320" r:id="rId24"/>
    <p:sldId id="321" r:id="rId25"/>
    <p:sldId id="285" r:id="rId26"/>
    <p:sldId id="328" r:id="rId27"/>
    <p:sldId id="266" r:id="rId28"/>
    <p:sldId id="267" r:id="rId29"/>
    <p:sldId id="306" r:id="rId30"/>
    <p:sldId id="329" r:id="rId31"/>
    <p:sldId id="269" r:id="rId32"/>
    <p:sldId id="292" r:id="rId33"/>
    <p:sldId id="293" r:id="rId34"/>
    <p:sldId id="294" r:id="rId35"/>
    <p:sldId id="295" r:id="rId36"/>
    <p:sldId id="307" r:id="rId37"/>
    <p:sldId id="296" r:id="rId38"/>
    <p:sldId id="297" r:id="rId39"/>
    <p:sldId id="289" r:id="rId40"/>
    <p:sldId id="314" r:id="rId41"/>
    <p:sldId id="315" r:id="rId42"/>
    <p:sldId id="298" r:id="rId43"/>
    <p:sldId id="300" r:id="rId44"/>
    <p:sldId id="301" r:id="rId45"/>
    <p:sldId id="316" r:id="rId46"/>
    <p:sldId id="322" r:id="rId47"/>
    <p:sldId id="330" r:id="rId48"/>
    <p:sldId id="343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  <p:sldId id="341" r:id="rId60"/>
    <p:sldId id="342" r:id="rId61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>
        <p:scale>
          <a:sx n="83" d="100"/>
          <a:sy n="83" d="100"/>
        </p:scale>
        <p:origin x="-149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../embeddings/oleObject3.bin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../embeddings/oleObject4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58215989424679"/>
          <c:y val="5.0696436917989009E-2"/>
          <c:w val="0.67557509900229862"/>
          <c:h val="0.85294502570740305"/>
        </c:manualLayout>
      </c:layout>
      <c:lineChart>
        <c:grouping val="standard"/>
        <c:varyColors val="0"/>
        <c:ser>
          <c:idx val="0"/>
          <c:order val="0"/>
          <c:tx>
            <c:v>Demand</c:v>
          </c:tx>
          <c:marker>
            <c:symbol val="none"/>
          </c:marker>
          <c:cat>
            <c:numRef>
              <c:f>'constant level plus noise'!$A$2:$A$58</c:f>
              <c:numCache>
                <c:formatCode>General</c:formatCode>
                <c:ptCount val="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</c:numCache>
            </c:numRef>
          </c:cat>
          <c:val>
            <c:numRef>
              <c:f>'constant level plus noise'!$D$2:$D$58</c:f>
              <c:numCache>
                <c:formatCode>General</c:formatCode>
                <c:ptCount val="57"/>
                <c:pt idx="5">
                  <c:v>5.0402802043835804</c:v>
                </c:pt>
                <c:pt idx="6">
                  <c:v>5.1183324090895015</c:v>
                </c:pt>
                <c:pt idx="7">
                  <c:v>5.2455250127772457</c:v>
                </c:pt>
                <c:pt idx="8">
                  <c:v>5.7138796761424375</c:v>
                </c:pt>
                <c:pt idx="9">
                  <c:v>5.5030568160546363</c:v>
                </c:pt>
                <c:pt idx="10">
                  <c:v>5.5819169903418722</c:v>
                </c:pt>
                <c:pt idx="11">
                  <c:v>5.7510255683493945</c:v>
                </c:pt>
                <c:pt idx="12">
                  <c:v>5.8046674106389808</c:v>
                </c:pt>
                <c:pt idx="13">
                  <c:v>6.0700612733055053</c:v>
                </c:pt>
                <c:pt idx="14">
                  <c:v>5.8908358231928455</c:v>
                </c:pt>
                <c:pt idx="15">
                  <c:v>5.7257487074269156</c:v>
                </c:pt>
                <c:pt idx="16">
                  <c:v>5.6873291309894825</c:v>
                </c:pt>
                <c:pt idx="17">
                  <c:v>5.4459597158591881</c:v>
                </c:pt>
                <c:pt idx="18">
                  <c:v>5.4727621572239133</c:v>
                </c:pt>
                <c:pt idx="19">
                  <c:v>5.6144292374281655</c:v>
                </c:pt>
                <c:pt idx="20">
                  <c:v>5.3142361436470855</c:v>
                </c:pt>
                <c:pt idx="21">
                  <c:v>5.0910014089312474</c:v>
                </c:pt>
                <c:pt idx="22">
                  <c:v>5.0650947073660655</c:v>
                </c:pt>
                <c:pt idx="23">
                  <c:v>5.0645133297253349</c:v>
                </c:pt>
                <c:pt idx="24">
                  <c:v>5.2529014348066099</c:v>
                </c:pt>
                <c:pt idx="25">
                  <c:v>5.3110512069455655</c:v>
                </c:pt>
                <c:pt idx="26">
                  <c:v>5.5589072218363871</c:v>
                </c:pt>
                <c:pt idx="27">
                  <c:v>5.5582979354084516</c:v>
                </c:pt>
                <c:pt idx="28">
                  <c:v>5.8328405683153655</c:v>
                </c:pt>
                <c:pt idx="29">
                  <c:v>5.8253785262492297</c:v>
                </c:pt>
                <c:pt idx="30">
                  <c:v>6.0709207537771794</c:v>
                </c:pt>
                <c:pt idx="31">
                  <c:v>5.8096346217044808</c:v>
                </c:pt>
                <c:pt idx="32">
                  <c:v>5.8451193632026861</c:v>
                </c:pt>
                <c:pt idx="33">
                  <c:v>5.5995193276326996</c:v>
                </c:pt>
                <c:pt idx="34">
                  <c:v>5.5697963602494855</c:v>
                </c:pt>
                <c:pt idx="35">
                  <c:v>5.2784440659093734</c:v>
                </c:pt>
                <c:pt idx="36">
                  <c:v>5.6417120656050628</c:v>
                </c:pt>
                <c:pt idx="37">
                  <c:v>5.2109787436804575</c:v>
                </c:pt>
                <c:pt idx="38">
                  <c:v>5.1310365812082805</c:v>
                </c:pt>
                <c:pt idx="39">
                  <c:v>4.9353648390732694</c:v>
                </c:pt>
                <c:pt idx="40">
                  <c:v>5.2048786519999375</c:v>
                </c:pt>
                <c:pt idx="41">
                  <c:v>5.2238166562681645</c:v>
                </c:pt>
                <c:pt idx="42">
                  <c:v>5.4109585451613436</c:v>
                </c:pt>
                <c:pt idx="43">
                  <c:v>5.4535555938189288</c:v>
                </c:pt>
                <c:pt idx="44">
                  <c:v>5.6277848701917463</c:v>
                </c:pt>
                <c:pt idx="45">
                  <c:v>5.7059391817648812</c:v>
                </c:pt>
                <c:pt idx="46">
                  <c:v>5.9588618501986943</c:v>
                </c:pt>
                <c:pt idx="47">
                  <c:v>5.9547062625459031</c:v>
                </c:pt>
                <c:pt idx="48">
                  <c:v>5.9187801730621334</c:v>
                </c:pt>
                <c:pt idx="49">
                  <c:v>5.7002757118358893</c:v>
                </c:pt>
                <c:pt idx="50">
                  <c:v>5.6666138919210622</c:v>
                </c:pt>
                <c:pt idx="51">
                  <c:v>5.4703301271683324</c:v>
                </c:pt>
                <c:pt idx="52">
                  <c:v>5.4461151226916824</c:v>
                </c:pt>
                <c:pt idx="53">
                  <c:v>5.5707058445658451</c:v>
                </c:pt>
                <c:pt idx="54">
                  <c:v>5.2583479092617509</c:v>
                </c:pt>
                <c:pt idx="55">
                  <c:v>5.0310827554122124</c:v>
                </c:pt>
                <c:pt idx="56">
                  <c:v>5.0345128534703205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658432"/>
        <c:axId val="64607296"/>
      </c:lineChart>
      <c:catAx>
        <c:axId val="9665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64607296"/>
        <c:crosses val="autoZero"/>
        <c:auto val="1"/>
        <c:lblAlgn val="ctr"/>
        <c:lblOffset val="100"/>
        <c:noMultiLvlLbl val="0"/>
      </c:catAx>
      <c:valAx>
        <c:axId val="64607296"/>
        <c:scaling>
          <c:orientation val="minMax"/>
          <c:max val="8"/>
          <c:min val="3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Demand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6658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47462817148017"/>
          <c:y val="0.18577288766056571"/>
          <c:w val="0.61637248468941463"/>
          <c:h val="0.63108863047749253"/>
        </c:manualLayout>
      </c:layout>
      <c:lineChart>
        <c:grouping val="standard"/>
        <c:varyColors val="0"/>
        <c:ser>
          <c:idx val="0"/>
          <c:order val="0"/>
          <c:tx>
            <c:v>Demand</c:v>
          </c:tx>
          <c:marker>
            <c:symbol val="none"/>
          </c:marker>
          <c:cat>
            <c:numRef>
              <c:f>'constant level with seasonality'!$F$8:$F$100</c:f>
              <c:numCache>
                <c:formatCode>General</c:formatCode>
                <c:ptCount val="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</c:numCache>
            </c:numRef>
          </c:cat>
          <c:val>
            <c:numRef>
              <c:f>'constant level with seasonality'!$H$8:$H$100</c:f>
              <c:numCache>
                <c:formatCode>General</c:formatCode>
                <c:ptCount val="93"/>
                <c:pt idx="0">
                  <c:v>42</c:v>
                </c:pt>
                <c:pt idx="1">
                  <c:v>30</c:v>
                </c:pt>
                <c:pt idx="2">
                  <c:v>57</c:v>
                </c:pt>
                <c:pt idx="3">
                  <c:v>45</c:v>
                </c:pt>
                <c:pt idx="4">
                  <c:v>63</c:v>
                </c:pt>
                <c:pt idx="5">
                  <c:v>58</c:v>
                </c:pt>
                <c:pt idx="6">
                  <c:v>89</c:v>
                </c:pt>
                <c:pt idx="7">
                  <c:v>75</c:v>
                </c:pt>
                <c:pt idx="8">
                  <c:v>80</c:v>
                </c:pt>
                <c:pt idx="9">
                  <c:v>68</c:v>
                </c:pt>
                <c:pt idx="10">
                  <c:v>85</c:v>
                </c:pt>
                <c:pt idx="11">
                  <c:v>80</c:v>
                </c:pt>
                <c:pt idx="12">
                  <c:v>97</c:v>
                </c:pt>
                <c:pt idx="13">
                  <c:v>90</c:v>
                </c:pt>
                <c:pt idx="14">
                  <c:v>120</c:v>
                </c:pt>
                <c:pt idx="15">
                  <c:v>107</c:v>
                </c:pt>
                <c:pt idx="16">
                  <c:v>110</c:v>
                </c:pt>
                <c:pt idx="17">
                  <c:v>94</c:v>
                </c:pt>
                <c:pt idx="18">
                  <c:v>85</c:v>
                </c:pt>
                <c:pt idx="19">
                  <c:v>90</c:v>
                </c:pt>
                <c:pt idx="20">
                  <c:v>82</c:v>
                </c:pt>
                <c:pt idx="21">
                  <c:v>81</c:v>
                </c:pt>
                <c:pt idx="22">
                  <c:v>70</c:v>
                </c:pt>
                <c:pt idx="23">
                  <c:v>72</c:v>
                </c:pt>
                <c:pt idx="24">
                  <c:v>65</c:v>
                </c:pt>
                <c:pt idx="25">
                  <c:v>70</c:v>
                </c:pt>
                <c:pt idx="26">
                  <c:v>55</c:v>
                </c:pt>
                <c:pt idx="27">
                  <c:v>60</c:v>
                </c:pt>
                <c:pt idx="28">
                  <c:v>49</c:v>
                </c:pt>
                <c:pt idx="29">
                  <c:v>53</c:v>
                </c:pt>
                <c:pt idx="30">
                  <c:v>45</c:v>
                </c:pt>
                <c:pt idx="31">
                  <c:v>48</c:v>
                </c:pt>
                <c:pt idx="32">
                  <c:v>28</c:v>
                </c:pt>
                <c:pt idx="33">
                  <c:v>63</c:v>
                </c:pt>
                <c:pt idx="34">
                  <c:v>45</c:v>
                </c:pt>
                <c:pt idx="35">
                  <c:v>70</c:v>
                </c:pt>
                <c:pt idx="36">
                  <c:v>65</c:v>
                </c:pt>
                <c:pt idx="37">
                  <c:v>95</c:v>
                </c:pt>
                <c:pt idx="38">
                  <c:v>78</c:v>
                </c:pt>
                <c:pt idx="39">
                  <c:v>72</c:v>
                </c:pt>
                <c:pt idx="40">
                  <c:v>68</c:v>
                </c:pt>
                <c:pt idx="41">
                  <c:v>80</c:v>
                </c:pt>
                <c:pt idx="42">
                  <c:v>79</c:v>
                </c:pt>
                <c:pt idx="43">
                  <c:v>96</c:v>
                </c:pt>
                <c:pt idx="44">
                  <c:v>85</c:v>
                </c:pt>
                <c:pt idx="45">
                  <c:v>117</c:v>
                </c:pt>
                <c:pt idx="46">
                  <c:v>109</c:v>
                </c:pt>
                <c:pt idx="47">
                  <c:v>108</c:v>
                </c:pt>
                <c:pt idx="48">
                  <c:v>91</c:v>
                </c:pt>
                <c:pt idx="49">
                  <c:v>90</c:v>
                </c:pt>
                <c:pt idx="50">
                  <c:v>85</c:v>
                </c:pt>
                <c:pt idx="51">
                  <c:v>89</c:v>
                </c:pt>
                <c:pt idx="52">
                  <c:v>88</c:v>
                </c:pt>
                <c:pt idx="53">
                  <c:v>70</c:v>
                </c:pt>
                <c:pt idx="54">
                  <c:v>69</c:v>
                </c:pt>
                <c:pt idx="55">
                  <c:v>71</c:v>
                </c:pt>
                <c:pt idx="56">
                  <c:v>67</c:v>
                </c:pt>
                <c:pt idx="57">
                  <c:v>50</c:v>
                </c:pt>
                <c:pt idx="58">
                  <c:v>61</c:v>
                </c:pt>
                <c:pt idx="59">
                  <c:v>46</c:v>
                </c:pt>
                <c:pt idx="60">
                  <c:v>58</c:v>
                </c:pt>
                <c:pt idx="61">
                  <c:v>52</c:v>
                </c:pt>
                <c:pt idx="62">
                  <c:v>41</c:v>
                </c:pt>
                <c:pt idx="63">
                  <c:v>22</c:v>
                </c:pt>
                <c:pt idx="64">
                  <c:v>51</c:v>
                </c:pt>
                <c:pt idx="65">
                  <c:v>43</c:v>
                </c:pt>
                <c:pt idx="66">
                  <c:v>70</c:v>
                </c:pt>
                <c:pt idx="67">
                  <c:v>59</c:v>
                </c:pt>
                <c:pt idx="68">
                  <c:v>90</c:v>
                </c:pt>
                <c:pt idx="69">
                  <c:v>69</c:v>
                </c:pt>
                <c:pt idx="70">
                  <c:v>81</c:v>
                </c:pt>
                <c:pt idx="71">
                  <c:v>61</c:v>
                </c:pt>
                <c:pt idx="72">
                  <c:v>85</c:v>
                </c:pt>
                <c:pt idx="73">
                  <c:v>78</c:v>
                </c:pt>
                <c:pt idx="74">
                  <c:v>96</c:v>
                </c:pt>
                <c:pt idx="75">
                  <c:v>95</c:v>
                </c:pt>
                <c:pt idx="76">
                  <c:v>119</c:v>
                </c:pt>
                <c:pt idx="77">
                  <c:v>103</c:v>
                </c:pt>
                <c:pt idx="78">
                  <c:v>111</c:v>
                </c:pt>
                <c:pt idx="79">
                  <c:v>100</c:v>
                </c:pt>
                <c:pt idx="80">
                  <c:v>87</c:v>
                </c:pt>
                <c:pt idx="81">
                  <c:v>86</c:v>
                </c:pt>
                <c:pt idx="82">
                  <c:v>78</c:v>
                </c:pt>
                <c:pt idx="83">
                  <c:v>83</c:v>
                </c:pt>
                <c:pt idx="84">
                  <c:v>78</c:v>
                </c:pt>
                <c:pt idx="85">
                  <c:v>74</c:v>
                </c:pt>
                <c:pt idx="86">
                  <c:v>57</c:v>
                </c:pt>
                <c:pt idx="87">
                  <c:v>66</c:v>
                </c:pt>
                <c:pt idx="88">
                  <c:v>63</c:v>
                </c:pt>
                <c:pt idx="89">
                  <c:v>63</c:v>
                </c:pt>
                <c:pt idx="90">
                  <c:v>50</c:v>
                </c:pt>
                <c:pt idx="91">
                  <c:v>56</c:v>
                </c:pt>
                <c:pt idx="92">
                  <c:v>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660992"/>
        <c:axId val="64609600"/>
      </c:lineChart>
      <c:catAx>
        <c:axId val="96660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64609600"/>
        <c:crosses val="autoZero"/>
        <c:auto val="1"/>
        <c:lblAlgn val="ctr"/>
        <c:lblOffset val="100"/>
        <c:noMultiLvlLbl val="0"/>
      </c:catAx>
      <c:valAx>
        <c:axId val="646096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Demand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6660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85117839651486"/>
          <c:y val="0.16261858572026341"/>
          <c:w val="0.61612576778418982"/>
          <c:h val="0.64615101373198736"/>
        </c:manualLayout>
      </c:layout>
      <c:lineChart>
        <c:grouping val="standard"/>
        <c:varyColors val="0"/>
        <c:ser>
          <c:idx val="0"/>
          <c:order val="0"/>
          <c:tx>
            <c:strRef>
              <c:f>'constant level with trend'!$D$1</c:f>
              <c:strCache>
                <c:ptCount val="1"/>
                <c:pt idx="0">
                  <c:v>Demand</c:v>
                </c:pt>
              </c:strCache>
            </c:strRef>
          </c:tx>
          <c:marker>
            <c:symbol val="none"/>
          </c:marker>
          <c:cat>
            <c:numRef>
              <c:f>'constant level with trend'!$A$2:$A$41</c:f>
              <c:numCache>
                <c:formatCode>General</c:formatCode>
                <c:ptCount val="4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</c:numCache>
            </c:numRef>
          </c:cat>
          <c:val>
            <c:numRef>
              <c:f>'constant level with trend'!$D$2:$D$41</c:f>
              <c:numCache>
                <c:formatCode>General</c:formatCode>
                <c:ptCount val="40"/>
                <c:pt idx="4">
                  <c:v>16.834380528857135</c:v>
                </c:pt>
                <c:pt idx="5">
                  <c:v>30.925293887902768</c:v>
                </c:pt>
                <c:pt idx="6">
                  <c:v>20.073236387199429</c:v>
                </c:pt>
                <c:pt idx="7">
                  <c:v>35.96106170283322</c:v>
                </c:pt>
                <c:pt idx="8">
                  <c:v>30.071341495991646</c:v>
                </c:pt>
                <c:pt idx="9">
                  <c:v>38.750134558590929</c:v>
                </c:pt>
                <c:pt idx="10">
                  <c:v>31.039473425752131</c:v>
                </c:pt>
                <c:pt idx="11">
                  <c:v>42.446305956381472</c:v>
                </c:pt>
                <c:pt idx="12">
                  <c:v>41.523748230827742</c:v>
                </c:pt>
                <c:pt idx="13">
                  <c:v>53.054201984961054</c:v>
                </c:pt>
                <c:pt idx="14">
                  <c:v>47.621713388044519</c:v>
                </c:pt>
                <c:pt idx="15">
                  <c:v>54.441990598560146</c:v>
                </c:pt>
                <c:pt idx="16">
                  <c:v>51.124753171593355</c:v>
                </c:pt>
                <c:pt idx="17">
                  <c:v>59.360733516063441</c:v>
                </c:pt>
                <c:pt idx="18">
                  <c:v>54.662102162736161</c:v>
                </c:pt>
                <c:pt idx="19">
                  <c:v>69.350341149697343</c:v>
                </c:pt>
                <c:pt idx="20">
                  <c:v>63.341032053114944</c:v>
                </c:pt>
                <c:pt idx="21">
                  <c:v>71.948952027372897</c:v>
                </c:pt>
                <c:pt idx="22">
                  <c:v>67.846305829094689</c:v>
                </c:pt>
                <c:pt idx="23">
                  <c:v>84.627304188982478</c:v>
                </c:pt>
                <c:pt idx="24">
                  <c:v>75.580900447878534</c:v>
                </c:pt>
                <c:pt idx="25">
                  <c:v>85.468029892357634</c:v>
                </c:pt>
                <c:pt idx="26">
                  <c:v>83.41312575891061</c:v>
                </c:pt>
                <c:pt idx="27">
                  <c:v>94.852036957456519</c:v>
                </c:pt>
                <c:pt idx="28">
                  <c:v>91.059040878519824</c:v>
                </c:pt>
                <c:pt idx="29">
                  <c:v>102.84844630318564</c:v>
                </c:pt>
                <c:pt idx="30">
                  <c:v>92.482500947239501</c:v>
                </c:pt>
                <c:pt idx="31">
                  <c:v>104.14951442763383</c:v>
                </c:pt>
                <c:pt idx="32">
                  <c:v>97.388862076777258</c:v>
                </c:pt>
                <c:pt idx="33">
                  <c:v>114.00880184294591</c:v>
                </c:pt>
                <c:pt idx="34">
                  <c:v>104.1591698018876</c:v>
                </c:pt>
                <c:pt idx="35">
                  <c:v>118.57118346053829</c:v>
                </c:pt>
                <c:pt idx="36">
                  <c:v>114.90188189431116</c:v>
                </c:pt>
                <c:pt idx="37">
                  <c:v>121.30882073206047</c:v>
                </c:pt>
                <c:pt idx="38">
                  <c:v>120.19097569532448</c:v>
                </c:pt>
                <c:pt idx="39">
                  <c:v>131.8624995821416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330304"/>
        <c:axId val="84272832"/>
      </c:lineChart>
      <c:catAx>
        <c:axId val="135330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4272832"/>
        <c:crosses val="autoZero"/>
        <c:auto val="1"/>
        <c:lblAlgn val="ctr"/>
        <c:lblOffset val="100"/>
        <c:noMultiLvlLbl val="0"/>
      </c:catAx>
      <c:valAx>
        <c:axId val="842728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Demand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5330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61853117417098"/>
          <c:y val="4.2908288637833414E-2"/>
          <c:w val="0.65256375971871439"/>
          <c:h val="0.87940081402869152"/>
        </c:manualLayout>
      </c:layout>
      <c:lineChart>
        <c:grouping val="standard"/>
        <c:varyColors val="0"/>
        <c:ser>
          <c:idx val="0"/>
          <c:order val="0"/>
          <c:tx>
            <c:v>Demand</c:v>
          </c:tx>
          <c:marker>
            <c:symbol val="none"/>
          </c:marker>
          <c:cat>
            <c:numRef>
              <c:f>'constant level with s&amp;t'!$A$2:$A$103</c:f>
              <c:numCache>
                <c:formatCode>General</c:formatCode>
                <c:ptCount val="10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</c:numCache>
            </c:numRef>
          </c:cat>
          <c:val>
            <c:numRef>
              <c:f>'constant level with s&amp;t'!$B$2:$B$103</c:f>
              <c:numCache>
                <c:formatCode>General</c:formatCode>
                <c:ptCount val="102"/>
                <c:pt idx="0">
                  <c:v>42</c:v>
                </c:pt>
                <c:pt idx="1">
                  <c:v>30</c:v>
                </c:pt>
                <c:pt idx="2">
                  <c:v>57</c:v>
                </c:pt>
                <c:pt idx="3">
                  <c:v>45</c:v>
                </c:pt>
                <c:pt idx="4">
                  <c:v>63</c:v>
                </c:pt>
                <c:pt idx="5">
                  <c:v>58</c:v>
                </c:pt>
                <c:pt idx="6">
                  <c:v>89</c:v>
                </c:pt>
                <c:pt idx="7">
                  <c:v>75</c:v>
                </c:pt>
                <c:pt idx="8">
                  <c:v>80</c:v>
                </c:pt>
                <c:pt idx="9">
                  <c:v>68</c:v>
                </c:pt>
                <c:pt idx="10">
                  <c:v>85</c:v>
                </c:pt>
                <c:pt idx="11">
                  <c:v>80</c:v>
                </c:pt>
                <c:pt idx="12">
                  <c:v>97</c:v>
                </c:pt>
                <c:pt idx="13">
                  <c:v>90</c:v>
                </c:pt>
                <c:pt idx="14">
                  <c:v>120</c:v>
                </c:pt>
                <c:pt idx="15">
                  <c:v>107</c:v>
                </c:pt>
                <c:pt idx="16">
                  <c:v>110</c:v>
                </c:pt>
                <c:pt idx="17">
                  <c:v>94</c:v>
                </c:pt>
                <c:pt idx="18">
                  <c:v>85</c:v>
                </c:pt>
                <c:pt idx="19">
                  <c:v>90</c:v>
                </c:pt>
                <c:pt idx="20">
                  <c:v>82</c:v>
                </c:pt>
                <c:pt idx="21">
                  <c:v>81</c:v>
                </c:pt>
                <c:pt idx="22">
                  <c:v>70</c:v>
                </c:pt>
                <c:pt idx="23">
                  <c:v>72</c:v>
                </c:pt>
                <c:pt idx="24">
                  <c:v>65</c:v>
                </c:pt>
                <c:pt idx="25">
                  <c:v>70</c:v>
                </c:pt>
                <c:pt idx="26">
                  <c:v>55</c:v>
                </c:pt>
                <c:pt idx="27">
                  <c:v>60</c:v>
                </c:pt>
                <c:pt idx="28">
                  <c:v>49</c:v>
                </c:pt>
                <c:pt idx="29">
                  <c:v>53</c:v>
                </c:pt>
                <c:pt idx="30">
                  <c:v>45</c:v>
                </c:pt>
                <c:pt idx="31">
                  <c:v>60</c:v>
                </c:pt>
                <c:pt idx="32">
                  <c:v>54</c:v>
                </c:pt>
                <c:pt idx="33">
                  <c:v>89</c:v>
                </c:pt>
                <c:pt idx="34">
                  <c:v>87</c:v>
                </c:pt>
                <c:pt idx="35">
                  <c:v>120</c:v>
                </c:pt>
                <c:pt idx="36">
                  <c:v>114</c:v>
                </c:pt>
                <c:pt idx="37">
                  <c:v>164</c:v>
                </c:pt>
                <c:pt idx="38">
                  <c:v>158</c:v>
                </c:pt>
                <c:pt idx="39">
                  <c:v>176</c:v>
                </c:pt>
                <c:pt idx="40">
                  <c:v>158</c:v>
                </c:pt>
                <c:pt idx="41">
                  <c:v>179</c:v>
                </c:pt>
                <c:pt idx="42">
                  <c:v>174</c:v>
                </c:pt>
                <c:pt idx="43">
                  <c:v>212</c:v>
                </c:pt>
                <c:pt idx="44">
                  <c:v>200</c:v>
                </c:pt>
                <c:pt idx="45">
                  <c:v>200</c:v>
                </c:pt>
                <c:pt idx="46">
                  <c:v>194</c:v>
                </c:pt>
                <c:pt idx="47">
                  <c:v>207</c:v>
                </c:pt>
                <c:pt idx="48">
                  <c:v>196</c:v>
                </c:pt>
                <c:pt idx="49">
                  <c:v>222</c:v>
                </c:pt>
                <c:pt idx="50">
                  <c:v>215</c:v>
                </c:pt>
                <c:pt idx="51">
                  <c:v>234</c:v>
                </c:pt>
                <c:pt idx="52">
                  <c:v>233</c:v>
                </c:pt>
                <c:pt idx="53">
                  <c:v>236</c:v>
                </c:pt>
                <c:pt idx="54">
                  <c:v>206</c:v>
                </c:pt>
                <c:pt idx="55">
                  <c:v>198</c:v>
                </c:pt>
                <c:pt idx="56">
                  <c:v>204</c:v>
                </c:pt>
                <c:pt idx="57">
                  <c:v>197</c:v>
                </c:pt>
                <c:pt idx="58">
                  <c:v>203</c:v>
                </c:pt>
                <c:pt idx="59">
                  <c:v>197</c:v>
                </c:pt>
                <c:pt idx="60">
                  <c:v>195</c:v>
                </c:pt>
                <c:pt idx="61">
                  <c:v>191</c:v>
                </c:pt>
                <c:pt idx="62">
                  <c:v>193</c:v>
                </c:pt>
                <c:pt idx="63">
                  <c:v>180</c:v>
                </c:pt>
                <c:pt idx="64">
                  <c:v>181</c:v>
                </c:pt>
                <c:pt idx="65">
                  <c:v>163</c:v>
                </c:pt>
                <c:pt idx="66">
                  <c:v>169</c:v>
                </c:pt>
                <c:pt idx="67">
                  <c:v>160</c:v>
                </c:pt>
                <c:pt idx="68">
                  <c:v>190</c:v>
                </c:pt>
                <c:pt idx="69">
                  <c:v>185</c:v>
                </c:pt>
                <c:pt idx="70">
                  <c:v>210</c:v>
                </c:pt>
                <c:pt idx="71">
                  <c:v>244</c:v>
                </c:pt>
                <c:pt idx="72">
                  <c:v>231</c:v>
                </c:pt>
                <c:pt idx="73">
                  <c:v>249</c:v>
                </c:pt>
                <c:pt idx="74">
                  <c:v>243</c:v>
                </c:pt>
                <c:pt idx="75">
                  <c:v>258</c:v>
                </c:pt>
                <c:pt idx="76">
                  <c:v>256</c:v>
                </c:pt>
                <c:pt idx="77">
                  <c:v>294</c:v>
                </c:pt>
                <c:pt idx="78">
                  <c:v>268</c:v>
                </c:pt>
                <c:pt idx="79">
                  <c:v>275</c:v>
                </c:pt>
                <c:pt idx="80">
                  <c:v>270</c:v>
                </c:pt>
                <c:pt idx="81">
                  <c:v>281</c:v>
                </c:pt>
                <c:pt idx="82">
                  <c:v>275</c:v>
                </c:pt>
                <c:pt idx="83">
                  <c:v>295</c:v>
                </c:pt>
                <c:pt idx="84">
                  <c:v>297</c:v>
                </c:pt>
                <c:pt idx="85">
                  <c:v>316</c:v>
                </c:pt>
                <c:pt idx="86">
                  <c:v>303</c:v>
                </c:pt>
                <c:pt idx="87">
                  <c:v>316</c:v>
                </c:pt>
                <c:pt idx="88">
                  <c:v>292</c:v>
                </c:pt>
                <c:pt idx="89">
                  <c:v>292</c:v>
                </c:pt>
                <c:pt idx="90">
                  <c:v>296</c:v>
                </c:pt>
                <c:pt idx="91">
                  <c:v>286</c:v>
                </c:pt>
                <c:pt idx="92">
                  <c:v>285</c:v>
                </c:pt>
                <c:pt idx="93">
                  <c:v>263</c:v>
                </c:pt>
                <c:pt idx="94">
                  <c:v>278</c:v>
                </c:pt>
                <c:pt idx="95">
                  <c:v>266</c:v>
                </c:pt>
                <c:pt idx="96">
                  <c:v>269</c:v>
                </c:pt>
                <c:pt idx="97">
                  <c:v>257</c:v>
                </c:pt>
                <c:pt idx="98">
                  <c:v>254</c:v>
                </c:pt>
                <c:pt idx="99">
                  <c:v>246</c:v>
                </c:pt>
                <c:pt idx="100">
                  <c:v>248</c:v>
                </c:pt>
                <c:pt idx="101">
                  <c:v>238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388608"/>
        <c:axId val="84275136"/>
      </c:lineChart>
      <c:catAx>
        <c:axId val="136388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4275136"/>
        <c:crosses val="autoZero"/>
        <c:auto val="1"/>
        <c:lblAlgn val="ctr"/>
        <c:lblOffset val="100"/>
        <c:noMultiLvlLbl val="0"/>
      </c:catAx>
      <c:valAx>
        <c:axId val="842751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Demand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6388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0.44143</cdr:x>
      <cdr:y>0.88445</cdr:y>
    </cdr:from>
    <cdr:to>
      <cdr:x>0.61685</cdr:x>
      <cdr:y>0.92381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84560" y="1997136"/>
          <a:ext cx="788679" cy="888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000" b="0">
              <a:latin typeface="Times New Roman" pitchFamily="18" charset="0"/>
              <a:cs typeface="Times New Roman" pitchFamily="18" charset="0"/>
            </a:rPr>
            <a:t>Time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0.43912</cdr:x>
      <cdr:y>0.84516</cdr:y>
    </cdr:from>
    <cdr:to>
      <cdr:x>0.54999</cdr:x>
      <cdr:y>0.94231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0808" y="1845295"/>
          <a:ext cx="472341" cy="2121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000" b="1">
              <a:latin typeface="Times New Roman" pitchFamily="18" charset="0"/>
              <a:cs typeface="Times New Roman" pitchFamily="18" charset="0"/>
            </a:rPr>
            <a:t>Time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0.39945</cdr:x>
      <cdr:y>0.8254</cdr:y>
    </cdr:from>
    <cdr:to>
      <cdr:x>0.60172</cdr:x>
      <cdr:y>0.92427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4606" y="1709737"/>
          <a:ext cx="858093" cy="2047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>
              <a:latin typeface="Times New Roman" pitchFamily="18" charset="0"/>
              <a:cs typeface="Times New Roman" pitchFamily="18" charset="0"/>
            </a:rPr>
            <a:t>Time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0.44151</cdr:x>
      <cdr:y>0.9006</cdr:y>
    </cdr:from>
    <cdr:to>
      <cdr:x>0.63786</cdr:x>
      <cdr:y>0.98031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10646" y="2178876"/>
          <a:ext cx="849709" cy="1928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000" b="1">
              <a:latin typeface="Times New Roman" pitchFamily="18" charset="0"/>
              <a:cs typeface="Times New Roman" pitchFamily="18" charset="0"/>
            </a:rPr>
            <a:t>Time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264" y="1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9833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264" y="8819833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1840">
              <a:defRPr sz="1200"/>
            </a:lvl1pPr>
          </a:lstStyle>
          <a:p>
            <a:pPr>
              <a:defRPr/>
            </a:pPr>
            <a:fld id="{E60E41C5-D216-4F6C-9330-39DDEE954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03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264" y="1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8500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341" y="4410707"/>
            <a:ext cx="5588319" cy="417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9833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84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264" y="8819833"/>
            <a:ext cx="3026142" cy="46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1840">
              <a:defRPr sz="1200"/>
            </a:lvl1pPr>
          </a:lstStyle>
          <a:p>
            <a:pPr>
              <a:defRPr/>
            </a:pPr>
            <a:fld id="{1C9D5EDD-2338-46C6-B478-22A7190BA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05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5480E0-AE2B-41DF-AA74-1B1D388DC61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9613"/>
            <a:ext cx="4616450" cy="3462337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122" y="4410707"/>
            <a:ext cx="5121164" cy="4174816"/>
          </a:xfrm>
          <a:noFill/>
        </p:spPr>
        <p:txBody>
          <a:bodyPr lIns="93156" tIns="46577" rIns="93156" bIns="46577"/>
          <a:lstStyle/>
          <a:p>
            <a:pPr eaLnBrk="1" hangingPunct="1"/>
            <a:r>
              <a:rPr lang="en-US" b="1" smtClean="0"/>
              <a:t>Lesson 5</a:t>
            </a:r>
            <a:r>
              <a:rPr lang="en-US" smtClean="0"/>
              <a:t> -- Forecasting</a:t>
            </a:r>
          </a:p>
          <a:p>
            <a:pPr eaLnBrk="1" hangingPunct="1"/>
            <a:r>
              <a:rPr lang="en-US" smtClean="0"/>
              <a:t>Slide 40</a:t>
            </a:r>
          </a:p>
          <a:p>
            <a:pPr eaLnBrk="1" hangingPunct="1"/>
            <a:r>
              <a:rPr lang="en-US" smtClean="0"/>
              <a:t>Remember whenever there is an alternative – </a:t>
            </a:r>
            <a:r>
              <a:rPr lang="en-US" b="1" smtClean="0"/>
              <a:t>do not forecast</a:t>
            </a:r>
            <a:r>
              <a:rPr lang="en-US" smtClean="0"/>
              <a:t>!</a:t>
            </a:r>
          </a:p>
          <a:p>
            <a:pPr eaLnBrk="1" hangingPunct="1"/>
            <a:r>
              <a:rPr lang="en-US" smtClean="0"/>
              <a:t>(READ SLIDE – Discuss each point)</a:t>
            </a:r>
          </a:p>
          <a:p>
            <a:pPr eaLnBrk="1" hangingPunct="1"/>
            <a:r>
              <a:rPr lang="en-US" smtClean="0"/>
              <a:t>Two numbers – how much and when</a:t>
            </a:r>
          </a:p>
          <a:p>
            <a:pPr eaLnBrk="1" hangingPunct="1"/>
            <a:r>
              <a:rPr lang="en-US" smtClean="0"/>
              <a:t>Elements-</a:t>
            </a:r>
          </a:p>
          <a:p>
            <a:pPr lvl="1" eaLnBrk="1" hangingPunct="1"/>
            <a:r>
              <a:rPr lang="en-US" smtClean="0"/>
              <a:t>Not biased</a:t>
            </a:r>
          </a:p>
          <a:p>
            <a:pPr lvl="1" eaLnBrk="1" hangingPunct="1"/>
            <a:r>
              <a:rPr lang="en-US" smtClean="0"/>
              <a:t>Compensates for known events</a:t>
            </a:r>
          </a:p>
          <a:p>
            <a:pPr lvl="1" eaLnBrk="1" hangingPunct="1"/>
            <a:r>
              <a:rPr lang="en-US" smtClean="0"/>
              <a:t>Range of forecast error specified</a:t>
            </a:r>
          </a:p>
          <a:p>
            <a:pPr lvl="1" eaLnBrk="1" hangingPunct="1"/>
            <a:r>
              <a:rPr lang="en-US" smtClean="0"/>
              <a:t>Regular review with mktg and sales</a:t>
            </a:r>
          </a:p>
          <a:p>
            <a:pPr lvl="1"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1552C80-068D-4CD8-A32D-6A3F9044C13A}" type="slidenum">
              <a:rPr lang="en-US" altLang="en-US" smtClean="0"/>
              <a:pPr eaLnBrk="1" hangingPunct="1">
                <a:spcBef>
                  <a:spcPct val="0"/>
                </a:spcBef>
              </a:pPr>
              <a:t>49</a:t>
            </a:fld>
            <a:endParaRPr lang="en-US" alt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24388" cy="34686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4395788"/>
            <a:ext cx="6518275" cy="4551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B1435F-595D-4B11-9A4D-EC9482834B4E}" type="slidenum">
              <a:rPr lang="en-US" altLang="en-US" smtClean="0"/>
              <a:pPr eaLnBrk="1" hangingPunct="1">
                <a:spcBef>
                  <a:spcPct val="0"/>
                </a:spcBef>
              </a:pPr>
              <a:t>50</a:t>
            </a:fld>
            <a:endParaRPr lang="en-US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24388" cy="3468687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4395788"/>
            <a:ext cx="6518275" cy="4551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9EF0EBD-BB5D-4D7B-9F4B-ADF395EF09E3}" type="slidenum">
              <a:rPr lang="en-US" altLang="en-US" smtClean="0"/>
              <a:pPr eaLnBrk="1" hangingPunct="1">
                <a:spcBef>
                  <a:spcPct val="0"/>
                </a:spcBef>
              </a:pPr>
              <a:t>51</a:t>
            </a:fld>
            <a:endParaRPr lang="en-US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24388" cy="3468687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4395788"/>
            <a:ext cx="6518275" cy="4551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8832580-B5DF-43B7-90A4-4EAC167C82C5}" type="slidenum">
              <a:rPr lang="en-US" altLang="en-US" smtClean="0"/>
              <a:pPr eaLnBrk="1" hangingPunct="1">
                <a:spcBef>
                  <a:spcPct val="0"/>
                </a:spcBef>
              </a:pPr>
              <a:t>60</a:t>
            </a:fld>
            <a:endParaRPr lang="en-US" alt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24388" cy="3468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4395788"/>
            <a:ext cx="6518275" cy="4551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4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32" indent="-285743" defTabSz="93184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72" indent="-228594" defTabSz="93184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61" indent="-228594" defTabSz="93184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350" indent="-228594" defTabSz="93184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539" indent="-228594" defTabSz="9318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728" indent="-228594" defTabSz="9318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916" indent="-228594" defTabSz="9318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106" indent="-228594" defTabSz="9318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63EEE4-44B9-4406-A127-590E5FF99391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8025"/>
            <a:ext cx="4616450" cy="3462338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4" y="4410076"/>
            <a:ext cx="5119687" cy="4176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56" tIns="46577" rIns="93156" bIns="46577"/>
          <a:lstStyle/>
          <a:p>
            <a:pPr eaLnBrk="1" hangingPunct="1"/>
            <a:r>
              <a:rPr lang="en-US" smtClean="0"/>
              <a:t>Slide 41</a:t>
            </a:r>
          </a:p>
          <a:p>
            <a:pPr eaLnBrk="1" hangingPunct="1"/>
            <a:r>
              <a:rPr lang="en-US" smtClean="0"/>
              <a:t>General principles: (READ and give example)</a:t>
            </a:r>
          </a:p>
          <a:p>
            <a:pPr eaLnBrk="1" hangingPunct="1"/>
            <a:r>
              <a:rPr lang="en-US" smtClean="0"/>
              <a:t>-Aggregate level: Forecasting Monthly expen on food versus what you spend day to day</a:t>
            </a:r>
          </a:p>
          <a:p>
            <a:pPr eaLnBrk="1" hangingPunct="1"/>
            <a:r>
              <a:rPr lang="en-US" smtClean="0"/>
              <a:t>-Shorter periods close to today:</a:t>
            </a:r>
          </a:p>
          <a:p>
            <a:pPr eaLnBrk="1" hangingPunct="1"/>
            <a:r>
              <a:rPr lang="en-US" smtClean="0"/>
              <a:t>Spending on food – can budget for next few weeks vs. next few months – tastes change, prices change etc</a:t>
            </a:r>
          </a:p>
          <a:p>
            <a:pPr eaLnBrk="1" hangingPunct="1"/>
            <a:r>
              <a:rPr lang="en-US" smtClean="0"/>
              <a:t>-Set of numbers – represents inexact science</a:t>
            </a:r>
          </a:p>
          <a:p>
            <a:pPr eaLnBrk="1" hangingPunct="1"/>
            <a:r>
              <a:rPr lang="en-US" smtClean="0"/>
              <a:t>-Mostly always wrong!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B533FA-FEA5-480F-ACD4-EE3511F31A9E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3958858" y="1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3958858" y="8821416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655" tIns="48518" rIns="98655" bIns="48518" anchor="b"/>
          <a:lstStyle/>
          <a:p>
            <a:pPr algn="r" defTabSz="984226" eaLnBrk="0" hangingPunct="0"/>
            <a:r>
              <a:rPr lang="en-US" sz="1300" b="1">
                <a:latin typeface="Arial Narrow" pitchFamily="34" charset="0"/>
              </a:rPr>
              <a:t>10</a:t>
            </a:r>
          </a:p>
        </p:txBody>
      </p:sp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1" y="8821416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1" y="1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4915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4850"/>
            <a:ext cx="4624388" cy="3468688"/>
          </a:xfrm>
          <a:ln w="12700" cap="flat"/>
        </p:spPr>
      </p:sp>
      <p:sp>
        <p:nvSpPr>
          <p:cNvPr id="4916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29528" y="4410707"/>
            <a:ext cx="5124353" cy="4174816"/>
          </a:xfrm>
          <a:noFill/>
        </p:spPr>
        <p:txBody>
          <a:bodyPr lIns="98655" tIns="48518" rIns="98655" bIns="48518"/>
          <a:lstStyle/>
          <a:p>
            <a:pPr eaLnBrk="1" hangingPunct="1"/>
            <a:r>
              <a:rPr lang="en-US" smtClean="0"/>
              <a:t>Slide 45</a:t>
            </a:r>
          </a:p>
          <a:p>
            <a:pPr eaLnBrk="1" hangingPunct="1"/>
            <a:r>
              <a:rPr lang="en-US" smtClean="0"/>
              <a:t> Simple Moving averages and weighted moving averages</a:t>
            </a:r>
          </a:p>
          <a:p>
            <a:pPr eaLnBrk="1" hangingPunct="1"/>
            <a:r>
              <a:rPr lang="en-US" smtClean="0"/>
              <a:t>Look at the forecast for the 3 period moving average:</a:t>
            </a:r>
          </a:p>
          <a:p>
            <a:pPr eaLnBrk="1" hangingPunct="1"/>
            <a:r>
              <a:rPr lang="en-US" smtClean="0"/>
              <a:t>For the 4</a:t>
            </a:r>
            <a:r>
              <a:rPr lang="en-US" baseline="30000" smtClean="0"/>
              <a:t>th</a:t>
            </a:r>
            <a:r>
              <a:rPr lang="en-US" smtClean="0"/>
              <a:t> period: Forecast=(180+160+220)/3=186.6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Work out the forecast for the 4 period moving average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Understand the formula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9BEA92-E017-41E4-B498-5F247AADF4C3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3958858" y="1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3958858" y="8821416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655" tIns="48518" rIns="98655" bIns="48518" anchor="b"/>
          <a:lstStyle/>
          <a:p>
            <a:pPr algn="r" defTabSz="984226" eaLnBrk="0" hangingPunct="0"/>
            <a:r>
              <a:rPr lang="en-US" sz="1300" b="1">
                <a:latin typeface="Arial Narrow" pitchFamily="34" charset="0"/>
              </a:rPr>
              <a:t>11</a:t>
            </a:r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1" y="8821416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0182" name="Rectangle 5"/>
          <p:cNvSpPr>
            <a:spLocks noChangeArrowheads="1"/>
          </p:cNvSpPr>
          <p:nvPr/>
        </p:nvSpPr>
        <p:spPr bwMode="auto">
          <a:xfrm>
            <a:off x="1" y="1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018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4850"/>
            <a:ext cx="4624388" cy="3468688"/>
          </a:xfrm>
          <a:ln w="12700" cap="flat"/>
        </p:spPr>
      </p:sp>
      <p:sp>
        <p:nvSpPr>
          <p:cNvPr id="5018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29528" y="4410707"/>
            <a:ext cx="5124353" cy="4174816"/>
          </a:xfrm>
          <a:noFill/>
        </p:spPr>
        <p:txBody>
          <a:bodyPr lIns="98655" tIns="48518" rIns="98655" bIns="48518"/>
          <a:lstStyle/>
          <a:p>
            <a:pPr eaLnBrk="1" hangingPunct="1"/>
            <a:r>
              <a:rPr lang="en-US" smtClean="0"/>
              <a:t>Slide 46</a:t>
            </a:r>
          </a:p>
          <a:p>
            <a:pPr eaLnBrk="1" hangingPunct="1"/>
            <a:r>
              <a:rPr lang="en-US" smtClean="0"/>
              <a:t>Weighted moving average</a:t>
            </a:r>
          </a:p>
          <a:p>
            <a:pPr eaLnBrk="1" hangingPunct="1"/>
            <a:r>
              <a:rPr lang="en-US" smtClean="0"/>
              <a:t>Similar to moving average, except the periods are weighted, the sum of the weight being = 1.00. Usually  more importance (higher weight) is given to the most recent period</a:t>
            </a:r>
          </a:p>
          <a:p>
            <a:pPr eaLnBrk="1" hangingPunct="1"/>
            <a:r>
              <a:rPr lang="en-US" smtClean="0"/>
              <a:t>In example, weightage is .5,.3,,2 for the last three periods</a:t>
            </a:r>
          </a:p>
          <a:p>
            <a:pPr eaLnBrk="1" hangingPunct="1"/>
            <a:r>
              <a:rPr lang="en-US" smtClean="0"/>
              <a:t>Then the forecast for the fourth period is</a:t>
            </a:r>
          </a:p>
          <a:p>
            <a:pPr eaLnBrk="1" hangingPunct="1"/>
            <a:r>
              <a:rPr lang="en-US" smtClean="0"/>
              <a:t>[180(.2)+160(.3)+220(.5)] / 3 = 194</a:t>
            </a:r>
          </a:p>
          <a:p>
            <a:pPr eaLnBrk="1" hangingPunct="1"/>
            <a:r>
              <a:rPr lang="en-US" smtClean="0"/>
              <a:t>Work out the forecast for the 4 weighted period moving average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Understand the formula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8CD68B-E814-4254-A1B2-DA287569CE4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3958858" y="1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3958858" y="8821416"/>
            <a:ext cx="3026142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655" tIns="48518" rIns="98655" bIns="48518" anchor="b"/>
          <a:lstStyle/>
          <a:p>
            <a:pPr algn="r" defTabSz="984226" eaLnBrk="0" hangingPunct="0"/>
            <a:r>
              <a:rPr lang="en-US" sz="1300" b="1">
                <a:latin typeface="Arial Narrow" pitchFamily="34" charset="0"/>
              </a:rPr>
              <a:t>14</a:t>
            </a: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1" y="8821416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2230" name="Rectangle 5"/>
          <p:cNvSpPr>
            <a:spLocks noChangeArrowheads="1"/>
          </p:cNvSpPr>
          <p:nvPr/>
        </p:nvSpPr>
        <p:spPr bwMode="auto">
          <a:xfrm>
            <a:off x="1" y="1"/>
            <a:ext cx="3024548" cy="462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7" tIns="45719" rIns="91437" bIns="45719" anchor="ctr"/>
          <a:lstStyle/>
          <a:p>
            <a:endParaRPr lang="en-US"/>
          </a:p>
        </p:txBody>
      </p:sp>
      <p:sp>
        <p:nvSpPr>
          <p:cNvPr id="5223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4850"/>
            <a:ext cx="4624388" cy="3468688"/>
          </a:xfrm>
          <a:ln w="12700" cap="flat"/>
        </p:spPr>
      </p:sp>
      <p:sp>
        <p:nvSpPr>
          <p:cNvPr id="5223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29528" y="4410707"/>
            <a:ext cx="5124353" cy="4174816"/>
          </a:xfrm>
          <a:noFill/>
        </p:spPr>
        <p:txBody>
          <a:bodyPr lIns="98655" tIns="48518" rIns="98655" bIns="48518"/>
          <a:lstStyle/>
          <a:p>
            <a:pPr eaLnBrk="1" hangingPunct="1"/>
            <a:r>
              <a:rPr lang="en-US" smtClean="0"/>
              <a:t>Slide 49</a:t>
            </a:r>
          </a:p>
          <a:p>
            <a:pPr eaLnBrk="1" hangingPunct="1"/>
            <a:r>
              <a:rPr lang="en-US" smtClean="0"/>
              <a:t>Example:</a:t>
            </a:r>
          </a:p>
          <a:p>
            <a:pPr eaLnBrk="1" hangingPunct="1"/>
            <a:r>
              <a:rPr lang="en-US" smtClean="0"/>
              <a:t>Where the demand in period 2 is 160 and the forecast was 180</a:t>
            </a:r>
          </a:p>
          <a:p>
            <a:pPr eaLnBrk="1" hangingPunct="1"/>
            <a:r>
              <a:rPr lang="en-US" smtClean="0"/>
              <a:t>If a=.1</a:t>
            </a:r>
          </a:p>
          <a:p>
            <a:pPr eaLnBrk="1" hangingPunct="1"/>
            <a:r>
              <a:rPr lang="en-US" smtClean="0"/>
              <a:t>Period 3 forecast= 180+.1(180-160) = 180+.1(-20) = 180-2 = 178</a:t>
            </a:r>
          </a:p>
          <a:p>
            <a:pPr eaLnBrk="1" hangingPunct="1"/>
            <a:r>
              <a:rPr lang="en-US" smtClean="0"/>
              <a:t>Work out the forecasts for a=.5 and a=.9</a:t>
            </a:r>
          </a:p>
          <a:p>
            <a:pPr eaLnBrk="1" hangingPunct="1"/>
            <a:r>
              <a:rPr lang="en-US" smtClean="0"/>
              <a:t>Observe the reactiveness or how close the new forecast is to the actual demand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D5EDD-2338-46C6-B478-22A7190BA88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33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D5EDD-2338-46C6-B478-22A7190BA88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00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D5EDD-2338-46C6-B478-22A7190BA88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8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1149DC-42A9-449E-BC57-C62528A06F32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341" y="4410708"/>
            <a:ext cx="5588319" cy="4176398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5C512-69BE-4792-BE01-81F89E67A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D586-3C61-4D5C-8045-6D9D36A3B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BD2B4-45C1-43DE-8B0E-B1A44AB4E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86215-94BE-4B4D-BFD6-01EB16897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66F86-F93E-4BA7-9331-4C6C3BB7E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AA079-A628-4776-968B-CA7EA9F7E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25876-CF93-4DAE-8822-52DE6734A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41F91-7063-4898-9256-E025938AD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47FF2-776C-420D-9DE7-8D476A8E3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88357-73E6-4340-9445-E7CAC884A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A4E25-9BD6-4BB3-8D73-BE984210A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79E96-14DD-4635-88AA-4753AE305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C81E09B-D4BE-4978-9F04-750210B2E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Excel_97-2003_Worksheet1.xls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762250"/>
          </a:xfrm>
        </p:spPr>
        <p:txBody>
          <a:bodyPr/>
          <a:lstStyle/>
          <a:p>
            <a:r>
              <a:rPr lang="en-US" altLang="en-US" smtClean="0">
                <a:solidFill>
                  <a:schemeClr val="accent2"/>
                </a:solidFill>
              </a:rPr>
              <a:t>Supply Chain Engineering</a:t>
            </a:r>
            <a:br>
              <a:rPr lang="en-US" altLang="en-US" smtClean="0">
                <a:solidFill>
                  <a:schemeClr val="accent2"/>
                </a:solidFill>
              </a:rPr>
            </a:br>
            <a:r>
              <a:rPr lang="en-US" altLang="en-US" sz="3600" smtClean="0">
                <a:solidFill>
                  <a:schemeClr val="accent2"/>
                </a:solidFill>
              </a:rPr>
              <a:t>Models and Applications</a:t>
            </a:r>
            <a:br>
              <a:rPr lang="en-US" altLang="en-US" sz="3600" smtClean="0">
                <a:solidFill>
                  <a:schemeClr val="accent2"/>
                </a:solidFill>
              </a:rPr>
            </a:br>
            <a:r>
              <a:rPr lang="en-US" altLang="en-US" sz="3600" smtClean="0">
                <a:solidFill>
                  <a:schemeClr val="accent2"/>
                </a:solidFill>
              </a:rPr>
              <a:t>by</a:t>
            </a:r>
            <a:br>
              <a:rPr lang="en-US" altLang="en-US" sz="3600" smtClean="0">
                <a:solidFill>
                  <a:schemeClr val="accent2"/>
                </a:solidFill>
              </a:rPr>
            </a:br>
            <a:r>
              <a:rPr lang="en-US" altLang="en-US" sz="3600" smtClean="0">
                <a:solidFill>
                  <a:schemeClr val="accent2"/>
                </a:solidFill>
              </a:rPr>
              <a:t>Ravindran and Warsing</a:t>
            </a:r>
            <a:br>
              <a:rPr lang="en-US" altLang="en-US" sz="3600" smtClean="0">
                <a:solidFill>
                  <a:schemeClr val="accent2"/>
                </a:solidFill>
              </a:rPr>
            </a:br>
            <a:r>
              <a:rPr lang="en-US" altLang="en-US" sz="3600" smtClean="0">
                <a:solidFill>
                  <a:schemeClr val="accent2"/>
                </a:solidFill>
              </a:rPr>
              <a:t> CRC Press, 2013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/>
          <a:lstStyle/>
          <a:p>
            <a:r>
              <a:rPr lang="en-US" altLang="en-US" sz="4000" dirty="0" smtClean="0"/>
              <a:t>Chapter 2</a:t>
            </a:r>
          </a:p>
          <a:p>
            <a:r>
              <a:rPr lang="en-US" altLang="en-US" sz="3600" dirty="0" smtClean="0"/>
              <a:t>Planning Production in </a:t>
            </a:r>
          </a:p>
          <a:p>
            <a:r>
              <a:rPr lang="en-US" altLang="en-US" sz="3600" dirty="0" smtClean="0"/>
              <a:t>Supply Chains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5C512-69BE-4792-BE01-81F89E67AB6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2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CE26EA-4F41-4015-B14E-004C17BBC60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Elements of Good Forecast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Timeliness</a:t>
            </a:r>
          </a:p>
          <a:p>
            <a:pPr eaLnBrk="1" hangingPunct="1"/>
            <a:r>
              <a:rPr lang="en-US" dirty="0" smtClean="0"/>
              <a:t>Reliability</a:t>
            </a:r>
          </a:p>
          <a:p>
            <a:pPr eaLnBrk="1" hangingPunct="1"/>
            <a:r>
              <a:rPr lang="en-US" dirty="0" smtClean="0"/>
              <a:t>Accuracy</a:t>
            </a:r>
          </a:p>
          <a:p>
            <a:pPr eaLnBrk="1" hangingPunct="1"/>
            <a:r>
              <a:rPr lang="en-US" dirty="0" smtClean="0"/>
              <a:t>Regular reviews</a:t>
            </a:r>
          </a:p>
          <a:p>
            <a:pPr eaLnBrk="1" hangingPunct="1"/>
            <a:r>
              <a:rPr lang="en-US" dirty="0" smtClean="0"/>
              <a:t>Equal chance of being over and under</a:t>
            </a:r>
          </a:p>
          <a:p>
            <a:pPr eaLnBrk="1" hangingPunct="1"/>
            <a:r>
              <a:rPr lang="en-US" dirty="0" smtClean="0"/>
              <a:t>Good documentation</a:t>
            </a:r>
          </a:p>
          <a:p>
            <a:pPr eaLnBrk="1" hangingPunct="1"/>
            <a:r>
              <a:rPr lang="en-US" dirty="0" smtClean="0"/>
              <a:t>Easy to use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1AA8DC-E5E9-4B62-B5E0-3B527E7DA04F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762000"/>
            <a:ext cx="8458200" cy="685800"/>
          </a:xfrm>
        </p:spPr>
        <p:txBody>
          <a:bodyPr/>
          <a:lstStyle/>
          <a:p>
            <a:pPr eaLnBrk="1" hangingPunct="1"/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>
                <a:solidFill>
                  <a:schemeClr val="accent2"/>
                </a:solidFill>
              </a:rPr>
              <a:t>Laws of Forecasting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791575" cy="5105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More accurate at the aggregate level</a:t>
            </a:r>
          </a:p>
          <a:p>
            <a:pPr lvl="1" eaLnBrk="1" hangingPunct="1"/>
            <a:r>
              <a:rPr lang="en-US" dirty="0" smtClean="0"/>
              <a:t>Sales </a:t>
            </a:r>
            <a:r>
              <a:rPr lang="en-US" dirty="0"/>
              <a:t>of product categories versus SKUs</a:t>
            </a:r>
          </a:p>
          <a:p>
            <a:pPr eaLnBrk="1" hangingPunct="1"/>
            <a:r>
              <a:rPr lang="en-US" dirty="0" smtClean="0"/>
              <a:t>Short term forecasts are more accurate than long term forecasts. </a:t>
            </a:r>
          </a:p>
          <a:p>
            <a:pPr lvl="1" eaLnBrk="1" hangingPunct="1"/>
            <a:r>
              <a:rPr lang="en-US" dirty="0" smtClean="0"/>
              <a:t>Weekly forecasts for the next month versus yearly forecasts for the next 5 years</a:t>
            </a:r>
          </a:p>
          <a:p>
            <a:pPr eaLnBrk="1" hangingPunct="1"/>
            <a:r>
              <a:rPr lang="en-US" dirty="0" smtClean="0"/>
              <a:t>Forecasts are dynamic and change always</a:t>
            </a:r>
          </a:p>
          <a:p>
            <a:pPr lvl="1" eaLnBrk="1" hangingPunct="1"/>
            <a:r>
              <a:rPr lang="en-US" dirty="0" smtClean="0"/>
              <a:t>Monitoring and updating are essential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4D1C29-0695-40D0-B12D-0A5CCB490A0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Steps in Forecasting Process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1219200" y="1447800"/>
            <a:ext cx="6529388" cy="4584700"/>
            <a:chOff x="864" y="891"/>
            <a:chExt cx="4113" cy="2888"/>
          </a:xfrm>
        </p:grpSpPr>
        <p:grpSp>
          <p:nvGrpSpPr>
            <p:cNvPr id="11269" name="Group 4"/>
            <p:cNvGrpSpPr>
              <a:grpSpLocks/>
            </p:cNvGrpSpPr>
            <p:nvPr/>
          </p:nvGrpSpPr>
          <p:grpSpPr bwMode="auto">
            <a:xfrm>
              <a:off x="864" y="1196"/>
              <a:ext cx="4023" cy="2583"/>
              <a:chOff x="857" y="1296"/>
              <a:chExt cx="4023" cy="2583"/>
            </a:xfrm>
          </p:grpSpPr>
          <p:sp>
            <p:nvSpPr>
              <p:cNvPr id="11278" name="Freeform 5"/>
              <p:cNvSpPr>
                <a:spLocks/>
              </p:cNvSpPr>
              <p:nvPr/>
            </p:nvSpPr>
            <p:spPr bwMode="auto">
              <a:xfrm>
                <a:off x="1288" y="1440"/>
                <a:ext cx="3592" cy="2439"/>
              </a:xfrm>
              <a:custGeom>
                <a:avLst/>
                <a:gdLst>
                  <a:gd name="T0" fmla="*/ 0 w 3592"/>
                  <a:gd name="T1" fmla="*/ 2438 h 2439"/>
                  <a:gd name="T2" fmla="*/ 0 w 3592"/>
                  <a:gd name="T3" fmla="*/ 2151 h 2439"/>
                  <a:gd name="T4" fmla="*/ 288 w 3592"/>
                  <a:gd name="T5" fmla="*/ 2151 h 2439"/>
                  <a:gd name="T6" fmla="*/ 288 w 3592"/>
                  <a:gd name="T7" fmla="*/ 1935 h 2439"/>
                  <a:gd name="T8" fmla="*/ 575 w 3592"/>
                  <a:gd name="T9" fmla="*/ 1935 h 2439"/>
                  <a:gd name="T10" fmla="*/ 575 w 3592"/>
                  <a:gd name="T11" fmla="*/ 1721 h 2439"/>
                  <a:gd name="T12" fmla="*/ 863 w 3592"/>
                  <a:gd name="T13" fmla="*/ 1721 h 2439"/>
                  <a:gd name="T14" fmla="*/ 863 w 3592"/>
                  <a:gd name="T15" fmla="*/ 1505 h 2439"/>
                  <a:gd name="T16" fmla="*/ 1151 w 3592"/>
                  <a:gd name="T17" fmla="*/ 1505 h 2439"/>
                  <a:gd name="T18" fmla="*/ 1151 w 3592"/>
                  <a:gd name="T19" fmla="*/ 1290 h 2439"/>
                  <a:gd name="T20" fmla="*/ 1437 w 3592"/>
                  <a:gd name="T21" fmla="*/ 1290 h 2439"/>
                  <a:gd name="T22" fmla="*/ 1437 w 3592"/>
                  <a:gd name="T23" fmla="*/ 1076 h 2439"/>
                  <a:gd name="T24" fmla="*/ 1724 w 3592"/>
                  <a:gd name="T25" fmla="*/ 1076 h 2439"/>
                  <a:gd name="T26" fmla="*/ 1724 w 3592"/>
                  <a:gd name="T27" fmla="*/ 861 h 2439"/>
                  <a:gd name="T28" fmla="*/ 2010 w 3592"/>
                  <a:gd name="T29" fmla="*/ 861 h 2439"/>
                  <a:gd name="T30" fmla="*/ 2010 w 3592"/>
                  <a:gd name="T31" fmla="*/ 645 h 2439"/>
                  <a:gd name="T32" fmla="*/ 2298 w 3592"/>
                  <a:gd name="T33" fmla="*/ 645 h 2439"/>
                  <a:gd name="T34" fmla="*/ 2298 w 3592"/>
                  <a:gd name="T35" fmla="*/ 431 h 2439"/>
                  <a:gd name="T36" fmla="*/ 2586 w 3592"/>
                  <a:gd name="T37" fmla="*/ 431 h 2439"/>
                  <a:gd name="T38" fmla="*/ 2586 w 3592"/>
                  <a:gd name="T39" fmla="*/ 215 h 2439"/>
                  <a:gd name="T40" fmla="*/ 2873 w 3592"/>
                  <a:gd name="T41" fmla="*/ 215 h 2439"/>
                  <a:gd name="T42" fmla="*/ 2873 w 3592"/>
                  <a:gd name="T43" fmla="*/ 0 h 2439"/>
                  <a:gd name="T44" fmla="*/ 3591 w 3592"/>
                  <a:gd name="T45" fmla="*/ 0 h 2439"/>
                  <a:gd name="T46" fmla="*/ 3591 w 3592"/>
                  <a:gd name="T47" fmla="*/ 2438 h 2439"/>
                  <a:gd name="T48" fmla="*/ 0 w 3592"/>
                  <a:gd name="T49" fmla="*/ 2438 h 24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592" h="2439">
                    <a:moveTo>
                      <a:pt x="0" y="2438"/>
                    </a:moveTo>
                    <a:lnTo>
                      <a:pt x="0" y="2151"/>
                    </a:lnTo>
                    <a:lnTo>
                      <a:pt x="288" y="2151"/>
                    </a:lnTo>
                    <a:lnTo>
                      <a:pt x="288" y="1935"/>
                    </a:lnTo>
                    <a:lnTo>
                      <a:pt x="575" y="1935"/>
                    </a:lnTo>
                    <a:lnTo>
                      <a:pt x="575" y="1721"/>
                    </a:lnTo>
                    <a:lnTo>
                      <a:pt x="863" y="1721"/>
                    </a:lnTo>
                    <a:lnTo>
                      <a:pt x="863" y="1505"/>
                    </a:lnTo>
                    <a:lnTo>
                      <a:pt x="1151" y="1505"/>
                    </a:lnTo>
                    <a:lnTo>
                      <a:pt x="1151" y="1290"/>
                    </a:lnTo>
                    <a:lnTo>
                      <a:pt x="1437" y="1290"/>
                    </a:lnTo>
                    <a:lnTo>
                      <a:pt x="1437" y="1076"/>
                    </a:lnTo>
                    <a:lnTo>
                      <a:pt x="1724" y="1076"/>
                    </a:lnTo>
                    <a:lnTo>
                      <a:pt x="1724" y="861"/>
                    </a:lnTo>
                    <a:lnTo>
                      <a:pt x="2010" y="861"/>
                    </a:lnTo>
                    <a:lnTo>
                      <a:pt x="2010" y="645"/>
                    </a:lnTo>
                    <a:lnTo>
                      <a:pt x="2298" y="645"/>
                    </a:lnTo>
                    <a:lnTo>
                      <a:pt x="2298" y="431"/>
                    </a:lnTo>
                    <a:lnTo>
                      <a:pt x="2586" y="431"/>
                    </a:lnTo>
                    <a:lnTo>
                      <a:pt x="2586" y="215"/>
                    </a:lnTo>
                    <a:lnTo>
                      <a:pt x="2873" y="215"/>
                    </a:lnTo>
                    <a:lnTo>
                      <a:pt x="2873" y="0"/>
                    </a:lnTo>
                    <a:lnTo>
                      <a:pt x="3591" y="0"/>
                    </a:lnTo>
                    <a:lnTo>
                      <a:pt x="3591" y="2438"/>
                    </a:lnTo>
                    <a:lnTo>
                      <a:pt x="0" y="2438"/>
                    </a:lnTo>
                  </a:path>
                </a:pathLst>
              </a:custGeom>
              <a:solidFill>
                <a:srgbClr val="066D8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279" name="Group 6"/>
              <p:cNvGrpSpPr>
                <a:grpSpLocks/>
              </p:cNvGrpSpPr>
              <p:nvPr/>
            </p:nvGrpSpPr>
            <p:grpSpPr bwMode="auto">
              <a:xfrm>
                <a:off x="857" y="1296"/>
                <a:ext cx="4023" cy="2583"/>
                <a:chOff x="857" y="1296"/>
                <a:chExt cx="4023" cy="2583"/>
              </a:xfrm>
            </p:grpSpPr>
            <p:grpSp>
              <p:nvGrpSpPr>
                <p:cNvPr id="11280" name="Group 7"/>
                <p:cNvGrpSpPr>
                  <a:grpSpLocks/>
                </p:cNvGrpSpPr>
                <p:nvPr/>
              </p:nvGrpSpPr>
              <p:grpSpPr bwMode="auto">
                <a:xfrm>
                  <a:off x="857" y="1296"/>
                  <a:ext cx="4023" cy="2296"/>
                  <a:chOff x="857" y="1296"/>
                  <a:chExt cx="4023" cy="2296"/>
                </a:xfrm>
              </p:grpSpPr>
              <p:sp>
                <p:nvSpPr>
                  <p:cNvPr id="11293" name="Freeform 8"/>
                  <p:cNvSpPr>
                    <a:spLocks/>
                  </p:cNvSpPr>
                  <p:nvPr/>
                </p:nvSpPr>
                <p:spPr bwMode="auto">
                  <a:xfrm>
                    <a:off x="3730" y="1296"/>
                    <a:ext cx="1150" cy="145"/>
                  </a:xfrm>
                  <a:custGeom>
                    <a:avLst/>
                    <a:gdLst>
                      <a:gd name="T0" fmla="*/ 719 w 1150"/>
                      <a:gd name="T1" fmla="*/ 0 h 145"/>
                      <a:gd name="T2" fmla="*/ 1149 w 1150"/>
                      <a:gd name="T3" fmla="*/ 144 h 145"/>
                      <a:gd name="T4" fmla="*/ 431 w 1150"/>
                      <a:gd name="T5" fmla="*/ 144 h 145"/>
                      <a:gd name="T6" fmla="*/ 0 w 1150"/>
                      <a:gd name="T7" fmla="*/ 0 h 145"/>
                      <a:gd name="T8" fmla="*/ 719 w 1150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50" h="145">
                        <a:moveTo>
                          <a:pt x="719" y="0"/>
                        </a:moveTo>
                        <a:lnTo>
                          <a:pt x="1149" y="144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  <a:lnTo>
                          <a:pt x="719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4" name="Freeform 9"/>
                  <p:cNvSpPr>
                    <a:spLocks/>
                  </p:cNvSpPr>
                  <p:nvPr/>
                </p:nvSpPr>
                <p:spPr bwMode="auto">
                  <a:xfrm>
                    <a:off x="3442" y="1511"/>
                    <a:ext cx="719" cy="145"/>
                  </a:xfrm>
                  <a:custGeom>
                    <a:avLst/>
                    <a:gdLst>
                      <a:gd name="T0" fmla="*/ 288 w 719"/>
                      <a:gd name="T1" fmla="*/ 0 h 145"/>
                      <a:gd name="T2" fmla="*/ 718 w 719"/>
                      <a:gd name="T3" fmla="*/ 144 h 145"/>
                      <a:gd name="T4" fmla="*/ 432 w 719"/>
                      <a:gd name="T5" fmla="*/ 144 h 145"/>
                      <a:gd name="T6" fmla="*/ 0 w 719"/>
                      <a:gd name="T7" fmla="*/ 0 h 145"/>
                      <a:gd name="T8" fmla="*/ 288 w 719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9" h="145">
                        <a:moveTo>
                          <a:pt x="288" y="0"/>
                        </a:moveTo>
                        <a:lnTo>
                          <a:pt x="718" y="144"/>
                        </a:lnTo>
                        <a:lnTo>
                          <a:pt x="432" y="144"/>
                        </a:lnTo>
                        <a:lnTo>
                          <a:pt x="0" y="0"/>
                        </a:lnTo>
                        <a:lnTo>
                          <a:pt x="288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5" name="Freeform 10"/>
                  <p:cNvSpPr>
                    <a:spLocks/>
                  </p:cNvSpPr>
                  <p:nvPr/>
                </p:nvSpPr>
                <p:spPr bwMode="auto">
                  <a:xfrm>
                    <a:off x="3155" y="1727"/>
                    <a:ext cx="720" cy="145"/>
                  </a:xfrm>
                  <a:custGeom>
                    <a:avLst/>
                    <a:gdLst>
                      <a:gd name="T0" fmla="*/ 0 w 720"/>
                      <a:gd name="T1" fmla="*/ 0 h 145"/>
                      <a:gd name="T2" fmla="*/ 287 w 720"/>
                      <a:gd name="T3" fmla="*/ 0 h 145"/>
                      <a:gd name="T4" fmla="*/ 719 w 720"/>
                      <a:gd name="T5" fmla="*/ 144 h 145"/>
                      <a:gd name="T6" fmla="*/ 431 w 720"/>
                      <a:gd name="T7" fmla="*/ 144 h 145"/>
                      <a:gd name="T8" fmla="*/ 0 w 720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20" h="145">
                        <a:moveTo>
                          <a:pt x="0" y="0"/>
                        </a:moveTo>
                        <a:lnTo>
                          <a:pt x="287" y="0"/>
                        </a:lnTo>
                        <a:lnTo>
                          <a:pt x="719" y="144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6" name="Freeform 11"/>
                  <p:cNvSpPr>
                    <a:spLocks/>
                  </p:cNvSpPr>
                  <p:nvPr/>
                </p:nvSpPr>
                <p:spPr bwMode="auto">
                  <a:xfrm>
                    <a:off x="2869" y="1941"/>
                    <a:ext cx="718" cy="145"/>
                  </a:xfrm>
                  <a:custGeom>
                    <a:avLst/>
                    <a:gdLst>
                      <a:gd name="T0" fmla="*/ 0 w 718"/>
                      <a:gd name="T1" fmla="*/ 0 h 145"/>
                      <a:gd name="T2" fmla="*/ 287 w 718"/>
                      <a:gd name="T3" fmla="*/ 0 h 145"/>
                      <a:gd name="T4" fmla="*/ 717 w 718"/>
                      <a:gd name="T5" fmla="*/ 144 h 145"/>
                      <a:gd name="T6" fmla="*/ 429 w 718"/>
                      <a:gd name="T7" fmla="*/ 144 h 145"/>
                      <a:gd name="T8" fmla="*/ 0 w 718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8" h="145">
                        <a:moveTo>
                          <a:pt x="0" y="0"/>
                        </a:moveTo>
                        <a:lnTo>
                          <a:pt x="287" y="0"/>
                        </a:lnTo>
                        <a:lnTo>
                          <a:pt x="717" y="144"/>
                        </a:lnTo>
                        <a:lnTo>
                          <a:pt x="429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7" name="Freeform 12"/>
                  <p:cNvSpPr>
                    <a:spLocks/>
                  </p:cNvSpPr>
                  <p:nvPr/>
                </p:nvSpPr>
                <p:spPr bwMode="auto">
                  <a:xfrm>
                    <a:off x="2581" y="2157"/>
                    <a:ext cx="718" cy="145"/>
                  </a:xfrm>
                  <a:custGeom>
                    <a:avLst/>
                    <a:gdLst>
                      <a:gd name="T0" fmla="*/ 0 w 718"/>
                      <a:gd name="T1" fmla="*/ 0 h 145"/>
                      <a:gd name="T2" fmla="*/ 288 w 718"/>
                      <a:gd name="T3" fmla="*/ 0 h 145"/>
                      <a:gd name="T4" fmla="*/ 717 w 718"/>
                      <a:gd name="T5" fmla="*/ 144 h 145"/>
                      <a:gd name="T6" fmla="*/ 431 w 718"/>
                      <a:gd name="T7" fmla="*/ 144 h 145"/>
                      <a:gd name="T8" fmla="*/ 0 w 718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8" h="145">
                        <a:moveTo>
                          <a:pt x="0" y="0"/>
                        </a:moveTo>
                        <a:lnTo>
                          <a:pt x="288" y="0"/>
                        </a:lnTo>
                        <a:lnTo>
                          <a:pt x="717" y="144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8" name="Freeform 13"/>
                  <p:cNvSpPr>
                    <a:spLocks/>
                  </p:cNvSpPr>
                  <p:nvPr/>
                </p:nvSpPr>
                <p:spPr bwMode="auto">
                  <a:xfrm>
                    <a:off x="2294" y="2372"/>
                    <a:ext cx="718" cy="145"/>
                  </a:xfrm>
                  <a:custGeom>
                    <a:avLst/>
                    <a:gdLst>
                      <a:gd name="T0" fmla="*/ 0 w 718"/>
                      <a:gd name="T1" fmla="*/ 0 h 145"/>
                      <a:gd name="T2" fmla="*/ 287 w 718"/>
                      <a:gd name="T3" fmla="*/ 0 h 145"/>
                      <a:gd name="T4" fmla="*/ 717 w 718"/>
                      <a:gd name="T5" fmla="*/ 144 h 145"/>
                      <a:gd name="T6" fmla="*/ 431 w 718"/>
                      <a:gd name="T7" fmla="*/ 144 h 145"/>
                      <a:gd name="T8" fmla="*/ 0 w 718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8" h="145">
                        <a:moveTo>
                          <a:pt x="0" y="0"/>
                        </a:moveTo>
                        <a:lnTo>
                          <a:pt x="287" y="0"/>
                        </a:lnTo>
                        <a:lnTo>
                          <a:pt x="717" y="144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9" name="Freeform 14"/>
                  <p:cNvSpPr>
                    <a:spLocks/>
                  </p:cNvSpPr>
                  <p:nvPr/>
                </p:nvSpPr>
                <p:spPr bwMode="auto">
                  <a:xfrm>
                    <a:off x="2006" y="2588"/>
                    <a:ext cx="720" cy="143"/>
                  </a:xfrm>
                  <a:custGeom>
                    <a:avLst/>
                    <a:gdLst>
                      <a:gd name="T0" fmla="*/ 0 w 720"/>
                      <a:gd name="T1" fmla="*/ 0 h 143"/>
                      <a:gd name="T2" fmla="*/ 288 w 720"/>
                      <a:gd name="T3" fmla="*/ 0 h 143"/>
                      <a:gd name="T4" fmla="*/ 719 w 720"/>
                      <a:gd name="T5" fmla="*/ 142 h 143"/>
                      <a:gd name="T6" fmla="*/ 432 w 720"/>
                      <a:gd name="T7" fmla="*/ 142 h 143"/>
                      <a:gd name="T8" fmla="*/ 0 w 720"/>
                      <a:gd name="T9" fmla="*/ 0 h 14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20" h="143">
                        <a:moveTo>
                          <a:pt x="0" y="0"/>
                        </a:moveTo>
                        <a:lnTo>
                          <a:pt x="288" y="0"/>
                        </a:lnTo>
                        <a:lnTo>
                          <a:pt x="719" y="142"/>
                        </a:lnTo>
                        <a:lnTo>
                          <a:pt x="432" y="14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0" name="Freeform 15"/>
                  <p:cNvSpPr>
                    <a:spLocks/>
                  </p:cNvSpPr>
                  <p:nvPr/>
                </p:nvSpPr>
                <p:spPr bwMode="auto">
                  <a:xfrm>
                    <a:off x="1720" y="2802"/>
                    <a:ext cx="719" cy="144"/>
                  </a:xfrm>
                  <a:custGeom>
                    <a:avLst/>
                    <a:gdLst>
                      <a:gd name="T0" fmla="*/ 0 w 719"/>
                      <a:gd name="T1" fmla="*/ 0 h 144"/>
                      <a:gd name="T2" fmla="*/ 286 w 719"/>
                      <a:gd name="T3" fmla="*/ 0 h 144"/>
                      <a:gd name="T4" fmla="*/ 718 w 719"/>
                      <a:gd name="T5" fmla="*/ 143 h 144"/>
                      <a:gd name="T6" fmla="*/ 430 w 719"/>
                      <a:gd name="T7" fmla="*/ 143 h 144"/>
                      <a:gd name="T8" fmla="*/ 0 w 719"/>
                      <a:gd name="T9" fmla="*/ 0 h 14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9" h="144">
                        <a:moveTo>
                          <a:pt x="0" y="0"/>
                        </a:moveTo>
                        <a:lnTo>
                          <a:pt x="286" y="0"/>
                        </a:lnTo>
                        <a:lnTo>
                          <a:pt x="718" y="143"/>
                        </a:lnTo>
                        <a:lnTo>
                          <a:pt x="430" y="14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1" name="Freeform 16"/>
                  <p:cNvSpPr>
                    <a:spLocks/>
                  </p:cNvSpPr>
                  <p:nvPr/>
                </p:nvSpPr>
                <p:spPr bwMode="auto">
                  <a:xfrm>
                    <a:off x="1432" y="3017"/>
                    <a:ext cx="719" cy="145"/>
                  </a:xfrm>
                  <a:custGeom>
                    <a:avLst/>
                    <a:gdLst>
                      <a:gd name="T0" fmla="*/ 0 w 719"/>
                      <a:gd name="T1" fmla="*/ 0 h 145"/>
                      <a:gd name="T2" fmla="*/ 288 w 719"/>
                      <a:gd name="T3" fmla="*/ 0 h 145"/>
                      <a:gd name="T4" fmla="*/ 718 w 719"/>
                      <a:gd name="T5" fmla="*/ 144 h 145"/>
                      <a:gd name="T6" fmla="*/ 430 w 719"/>
                      <a:gd name="T7" fmla="*/ 144 h 145"/>
                      <a:gd name="T8" fmla="*/ 0 w 719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9" h="145">
                        <a:moveTo>
                          <a:pt x="0" y="0"/>
                        </a:moveTo>
                        <a:lnTo>
                          <a:pt x="288" y="0"/>
                        </a:lnTo>
                        <a:lnTo>
                          <a:pt x="718" y="144"/>
                        </a:lnTo>
                        <a:lnTo>
                          <a:pt x="430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2" name="Freeform 17"/>
                  <p:cNvSpPr>
                    <a:spLocks/>
                  </p:cNvSpPr>
                  <p:nvPr/>
                </p:nvSpPr>
                <p:spPr bwMode="auto">
                  <a:xfrm>
                    <a:off x="1145" y="3233"/>
                    <a:ext cx="718" cy="143"/>
                  </a:xfrm>
                  <a:custGeom>
                    <a:avLst/>
                    <a:gdLst>
                      <a:gd name="T0" fmla="*/ 0 w 718"/>
                      <a:gd name="T1" fmla="*/ 0 h 143"/>
                      <a:gd name="T2" fmla="*/ 287 w 718"/>
                      <a:gd name="T3" fmla="*/ 0 h 143"/>
                      <a:gd name="T4" fmla="*/ 717 w 718"/>
                      <a:gd name="T5" fmla="*/ 142 h 143"/>
                      <a:gd name="T6" fmla="*/ 431 w 718"/>
                      <a:gd name="T7" fmla="*/ 142 h 143"/>
                      <a:gd name="T8" fmla="*/ 0 w 718"/>
                      <a:gd name="T9" fmla="*/ 0 h 14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18" h="143">
                        <a:moveTo>
                          <a:pt x="0" y="0"/>
                        </a:moveTo>
                        <a:lnTo>
                          <a:pt x="287" y="0"/>
                        </a:lnTo>
                        <a:lnTo>
                          <a:pt x="717" y="142"/>
                        </a:lnTo>
                        <a:lnTo>
                          <a:pt x="431" y="14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3" name="Freeform 18"/>
                  <p:cNvSpPr>
                    <a:spLocks/>
                  </p:cNvSpPr>
                  <p:nvPr/>
                </p:nvSpPr>
                <p:spPr bwMode="auto">
                  <a:xfrm>
                    <a:off x="857" y="3447"/>
                    <a:ext cx="720" cy="145"/>
                  </a:xfrm>
                  <a:custGeom>
                    <a:avLst/>
                    <a:gdLst>
                      <a:gd name="T0" fmla="*/ 0 w 720"/>
                      <a:gd name="T1" fmla="*/ 0 h 145"/>
                      <a:gd name="T2" fmla="*/ 288 w 720"/>
                      <a:gd name="T3" fmla="*/ 0 h 145"/>
                      <a:gd name="T4" fmla="*/ 719 w 720"/>
                      <a:gd name="T5" fmla="*/ 144 h 145"/>
                      <a:gd name="T6" fmla="*/ 431 w 720"/>
                      <a:gd name="T7" fmla="*/ 144 h 145"/>
                      <a:gd name="T8" fmla="*/ 0 w 720"/>
                      <a:gd name="T9" fmla="*/ 0 h 1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720" h="145">
                        <a:moveTo>
                          <a:pt x="0" y="0"/>
                        </a:moveTo>
                        <a:lnTo>
                          <a:pt x="288" y="0"/>
                        </a:lnTo>
                        <a:lnTo>
                          <a:pt x="719" y="144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81" name="Group 19"/>
                <p:cNvGrpSpPr>
                  <a:grpSpLocks/>
                </p:cNvGrpSpPr>
                <p:nvPr/>
              </p:nvGrpSpPr>
              <p:grpSpPr bwMode="auto">
                <a:xfrm>
                  <a:off x="857" y="1296"/>
                  <a:ext cx="3304" cy="2583"/>
                  <a:chOff x="857" y="1296"/>
                  <a:chExt cx="3304" cy="2583"/>
                </a:xfrm>
              </p:grpSpPr>
              <p:sp>
                <p:nvSpPr>
                  <p:cNvPr id="11282" name="Freeform 20"/>
                  <p:cNvSpPr>
                    <a:spLocks/>
                  </p:cNvSpPr>
                  <p:nvPr/>
                </p:nvSpPr>
                <p:spPr bwMode="auto">
                  <a:xfrm>
                    <a:off x="857" y="3447"/>
                    <a:ext cx="432" cy="432"/>
                  </a:xfrm>
                  <a:custGeom>
                    <a:avLst/>
                    <a:gdLst>
                      <a:gd name="T0" fmla="*/ 0 w 432"/>
                      <a:gd name="T1" fmla="*/ 0 h 432"/>
                      <a:gd name="T2" fmla="*/ 431 w 432"/>
                      <a:gd name="T3" fmla="*/ 144 h 432"/>
                      <a:gd name="T4" fmla="*/ 431 w 432"/>
                      <a:gd name="T5" fmla="*/ 431 h 432"/>
                      <a:gd name="T6" fmla="*/ 0 w 432"/>
                      <a:gd name="T7" fmla="*/ 287 h 432"/>
                      <a:gd name="T8" fmla="*/ 0 w 432"/>
                      <a:gd name="T9" fmla="*/ 0 h 43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2" h="432">
                        <a:moveTo>
                          <a:pt x="0" y="0"/>
                        </a:moveTo>
                        <a:lnTo>
                          <a:pt x="431" y="144"/>
                        </a:lnTo>
                        <a:lnTo>
                          <a:pt x="431" y="431"/>
                        </a:lnTo>
                        <a:lnTo>
                          <a:pt x="0" y="28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3" name="Freeform 21"/>
                  <p:cNvSpPr>
                    <a:spLocks/>
                  </p:cNvSpPr>
                  <p:nvPr/>
                </p:nvSpPr>
                <p:spPr bwMode="auto">
                  <a:xfrm>
                    <a:off x="1145" y="3233"/>
                    <a:ext cx="432" cy="359"/>
                  </a:xfrm>
                  <a:custGeom>
                    <a:avLst/>
                    <a:gdLst>
                      <a:gd name="T0" fmla="*/ 0 w 432"/>
                      <a:gd name="T1" fmla="*/ 0 h 359"/>
                      <a:gd name="T2" fmla="*/ 0 w 432"/>
                      <a:gd name="T3" fmla="*/ 214 h 359"/>
                      <a:gd name="T4" fmla="*/ 431 w 432"/>
                      <a:gd name="T5" fmla="*/ 358 h 359"/>
                      <a:gd name="T6" fmla="*/ 431 w 432"/>
                      <a:gd name="T7" fmla="*/ 142 h 359"/>
                      <a:gd name="T8" fmla="*/ 0 w 432"/>
                      <a:gd name="T9" fmla="*/ 0 h 3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2" h="359">
                        <a:moveTo>
                          <a:pt x="0" y="0"/>
                        </a:moveTo>
                        <a:lnTo>
                          <a:pt x="0" y="214"/>
                        </a:lnTo>
                        <a:lnTo>
                          <a:pt x="431" y="358"/>
                        </a:lnTo>
                        <a:lnTo>
                          <a:pt x="431" y="14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4" name="Freeform 22"/>
                  <p:cNvSpPr>
                    <a:spLocks/>
                  </p:cNvSpPr>
                  <p:nvPr/>
                </p:nvSpPr>
                <p:spPr bwMode="auto">
                  <a:xfrm>
                    <a:off x="1432" y="3017"/>
                    <a:ext cx="431" cy="359"/>
                  </a:xfrm>
                  <a:custGeom>
                    <a:avLst/>
                    <a:gdLst>
                      <a:gd name="T0" fmla="*/ 0 w 431"/>
                      <a:gd name="T1" fmla="*/ 0 h 359"/>
                      <a:gd name="T2" fmla="*/ 0 w 431"/>
                      <a:gd name="T3" fmla="*/ 216 h 359"/>
                      <a:gd name="T4" fmla="*/ 430 w 431"/>
                      <a:gd name="T5" fmla="*/ 358 h 359"/>
                      <a:gd name="T6" fmla="*/ 430 w 431"/>
                      <a:gd name="T7" fmla="*/ 144 h 359"/>
                      <a:gd name="T8" fmla="*/ 0 w 431"/>
                      <a:gd name="T9" fmla="*/ 0 h 3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1" h="359">
                        <a:moveTo>
                          <a:pt x="0" y="0"/>
                        </a:moveTo>
                        <a:lnTo>
                          <a:pt x="0" y="216"/>
                        </a:lnTo>
                        <a:lnTo>
                          <a:pt x="430" y="358"/>
                        </a:lnTo>
                        <a:lnTo>
                          <a:pt x="430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5" name="Freeform 23"/>
                  <p:cNvSpPr>
                    <a:spLocks/>
                  </p:cNvSpPr>
                  <p:nvPr/>
                </p:nvSpPr>
                <p:spPr bwMode="auto">
                  <a:xfrm>
                    <a:off x="1720" y="2802"/>
                    <a:ext cx="431" cy="360"/>
                  </a:xfrm>
                  <a:custGeom>
                    <a:avLst/>
                    <a:gdLst>
                      <a:gd name="T0" fmla="*/ 0 w 431"/>
                      <a:gd name="T1" fmla="*/ 0 h 360"/>
                      <a:gd name="T2" fmla="*/ 0 w 431"/>
                      <a:gd name="T3" fmla="*/ 215 h 360"/>
                      <a:gd name="T4" fmla="*/ 430 w 431"/>
                      <a:gd name="T5" fmla="*/ 359 h 360"/>
                      <a:gd name="T6" fmla="*/ 430 w 431"/>
                      <a:gd name="T7" fmla="*/ 143 h 360"/>
                      <a:gd name="T8" fmla="*/ 0 w 431"/>
                      <a:gd name="T9" fmla="*/ 0 h 3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1" h="360">
                        <a:moveTo>
                          <a:pt x="0" y="0"/>
                        </a:moveTo>
                        <a:lnTo>
                          <a:pt x="0" y="215"/>
                        </a:lnTo>
                        <a:lnTo>
                          <a:pt x="430" y="359"/>
                        </a:lnTo>
                        <a:lnTo>
                          <a:pt x="430" y="14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6" name="Freeform 24"/>
                  <p:cNvSpPr>
                    <a:spLocks/>
                  </p:cNvSpPr>
                  <p:nvPr/>
                </p:nvSpPr>
                <p:spPr bwMode="auto">
                  <a:xfrm>
                    <a:off x="2006" y="2588"/>
                    <a:ext cx="433" cy="358"/>
                  </a:xfrm>
                  <a:custGeom>
                    <a:avLst/>
                    <a:gdLst>
                      <a:gd name="T0" fmla="*/ 0 w 433"/>
                      <a:gd name="T1" fmla="*/ 0 h 358"/>
                      <a:gd name="T2" fmla="*/ 0 w 433"/>
                      <a:gd name="T3" fmla="*/ 215 h 358"/>
                      <a:gd name="T4" fmla="*/ 432 w 433"/>
                      <a:gd name="T5" fmla="*/ 357 h 358"/>
                      <a:gd name="T6" fmla="*/ 432 w 433"/>
                      <a:gd name="T7" fmla="*/ 143 h 358"/>
                      <a:gd name="T8" fmla="*/ 0 w 433"/>
                      <a:gd name="T9" fmla="*/ 0 h 35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3" h="358">
                        <a:moveTo>
                          <a:pt x="0" y="0"/>
                        </a:moveTo>
                        <a:lnTo>
                          <a:pt x="0" y="215"/>
                        </a:lnTo>
                        <a:lnTo>
                          <a:pt x="432" y="357"/>
                        </a:lnTo>
                        <a:lnTo>
                          <a:pt x="432" y="14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7" name="Freeform 25"/>
                  <p:cNvSpPr>
                    <a:spLocks/>
                  </p:cNvSpPr>
                  <p:nvPr/>
                </p:nvSpPr>
                <p:spPr bwMode="auto">
                  <a:xfrm>
                    <a:off x="2294" y="2372"/>
                    <a:ext cx="432" cy="359"/>
                  </a:xfrm>
                  <a:custGeom>
                    <a:avLst/>
                    <a:gdLst>
                      <a:gd name="T0" fmla="*/ 0 w 432"/>
                      <a:gd name="T1" fmla="*/ 216 h 359"/>
                      <a:gd name="T2" fmla="*/ 431 w 432"/>
                      <a:gd name="T3" fmla="*/ 358 h 359"/>
                      <a:gd name="T4" fmla="*/ 431 w 432"/>
                      <a:gd name="T5" fmla="*/ 144 h 359"/>
                      <a:gd name="T6" fmla="*/ 0 w 432"/>
                      <a:gd name="T7" fmla="*/ 0 h 359"/>
                      <a:gd name="T8" fmla="*/ 0 w 432"/>
                      <a:gd name="T9" fmla="*/ 216 h 3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2" h="359">
                        <a:moveTo>
                          <a:pt x="0" y="216"/>
                        </a:moveTo>
                        <a:lnTo>
                          <a:pt x="431" y="358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  <a:lnTo>
                          <a:pt x="0" y="216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8" name="Freeform 26"/>
                  <p:cNvSpPr>
                    <a:spLocks/>
                  </p:cNvSpPr>
                  <p:nvPr/>
                </p:nvSpPr>
                <p:spPr bwMode="auto">
                  <a:xfrm>
                    <a:off x="2581" y="2157"/>
                    <a:ext cx="431" cy="360"/>
                  </a:xfrm>
                  <a:custGeom>
                    <a:avLst/>
                    <a:gdLst>
                      <a:gd name="T0" fmla="*/ 0 w 431"/>
                      <a:gd name="T1" fmla="*/ 0 h 360"/>
                      <a:gd name="T2" fmla="*/ 0 w 431"/>
                      <a:gd name="T3" fmla="*/ 215 h 360"/>
                      <a:gd name="T4" fmla="*/ 430 w 431"/>
                      <a:gd name="T5" fmla="*/ 359 h 360"/>
                      <a:gd name="T6" fmla="*/ 430 w 431"/>
                      <a:gd name="T7" fmla="*/ 144 h 360"/>
                      <a:gd name="T8" fmla="*/ 0 w 431"/>
                      <a:gd name="T9" fmla="*/ 0 h 3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1" h="360">
                        <a:moveTo>
                          <a:pt x="0" y="0"/>
                        </a:moveTo>
                        <a:lnTo>
                          <a:pt x="0" y="215"/>
                        </a:lnTo>
                        <a:lnTo>
                          <a:pt x="430" y="359"/>
                        </a:lnTo>
                        <a:lnTo>
                          <a:pt x="430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9" name="Freeform 27"/>
                  <p:cNvSpPr>
                    <a:spLocks/>
                  </p:cNvSpPr>
                  <p:nvPr/>
                </p:nvSpPr>
                <p:spPr bwMode="auto">
                  <a:xfrm>
                    <a:off x="2869" y="1941"/>
                    <a:ext cx="430" cy="361"/>
                  </a:xfrm>
                  <a:custGeom>
                    <a:avLst/>
                    <a:gdLst>
                      <a:gd name="T0" fmla="*/ 0 w 430"/>
                      <a:gd name="T1" fmla="*/ 0 h 361"/>
                      <a:gd name="T2" fmla="*/ 0 w 430"/>
                      <a:gd name="T3" fmla="*/ 216 h 361"/>
                      <a:gd name="T4" fmla="*/ 429 w 430"/>
                      <a:gd name="T5" fmla="*/ 360 h 361"/>
                      <a:gd name="T6" fmla="*/ 429 w 430"/>
                      <a:gd name="T7" fmla="*/ 144 h 361"/>
                      <a:gd name="T8" fmla="*/ 0 w 430"/>
                      <a:gd name="T9" fmla="*/ 0 h 36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0" h="361">
                        <a:moveTo>
                          <a:pt x="0" y="0"/>
                        </a:moveTo>
                        <a:lnTo>
                          <a:pt x="0" y="216"/>
                        </a:lnTo>
                        <a:lnTo>
                          <a:pt x="429" y="360"/>
                        </a:lnTo>
                        <a:lnTo>
                          <a:pt x="429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0" name="Freeform 28"/>
                  <p:cNvSpPr>
                    <a:spLocks/>
                  </p:cNvSpPr>
                  <p:nvPr/>
                </p:nvSpPr>
                <p:spPr bwMode="auto">
                  <a:xfrm>
                    <a:off x="3155" y="1727"/>
                    <a:ext cx="432" cy="359"/>
                  </a:xfrm>
                  <a:custGeom>
                    <a:avLst/>
                    <a:gdLst>
                      <a:gd name="T0" fmla="*/ 0 w 432"/>
                      <a:gd name="T1" fmla="*/ 0 h 359"/>
                      <a:gd name="T2" fmla="*/ 0 w 432"/>
                      <a:gd name="T3" fmla="*/ 214 h 359"/>
                      <a:gd name="T4" fmla="*/ 431 w 432"/>
                      <a:gd name="T5" fmla="*/ 358 h 359"/>
                      <a:gd name="T6" fmla="*/ 431 w 432"/>
                      <a:gd name="T7" fmla="*/ 144 h 359"/>
                      <a:gd name="T8" fmla="*/ 0 w 432"/>
                      <a:gd name="T9" fmla="*/ 0 h 3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2" h="359">
                        <a:moveTo>
                          <a:pt x="0" y="0"/>
                        </a:moveTo>
                        <a:lnTo>
                          <a:pt x="0" y="214"/>
                        </a:lnTo>
                        <a:lnTo>
                          <a:pt x="431" y="358"/>
                        </a:lnTo>
                        <a:lnTo>
                          <a:pt x="431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1" name="Freeform 29"/>
                  <p:cNvSpPr>
                    <a:spLocks/>
                  </p:cNvSpPr>
                  <p:nvPr/>
                </p:nvSpPr>
                <p:spPr bwMode="auto">
                  <a:xfrm>
                    <a:off x="3442" y="1511"/>
                    <a:ext cx="433" cy="361"/>
                  </a:xfrm>
                  <a:custGeom>
                    <a:avLst/>
                    <a:gdLst>
                      <a:gd name="T0" fmla="*/ 0 w 433"/>
                      <a:gd name="T1" fmla="*/ 0 h 361"/>
                      <a:gd name="T2" fmla="*/ 0 w 433"/>
                      <a:gd name="T3" fmla="*/ 216 h 361"/>
                      <a:gd name="T4" fmla="*/ 432 w 433"/>
                      <a:gd name="T5" fmla="*/ 360 h 361"/>
                      <a:gd name="T6" fmla="*/ 432 w 433"/>
                      <a:gd name="T7" fmla="*/ 144 h 361"/>
                      <a:gd name="T8" fmla="*/ 0 w 433"/>
                      <a:gd name="T9" fmla="*/ 0 h 36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3" h="361">
                        <a:moveTo>
                          <a:pt x="0" y="0"/>
                        </a:moveTo>
                        <a:lnTo>
                          <a:pt x="0" y="216"/>
                        </a:lnTo>
                        <a:lnTo>
                          <a:pt x="432" y="360"/>
                        </a:lnTo>
                        <a:lnTo>
                          <a:pt x="432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92" name="Freeform 30"/>
                  <p:cNvSpPr>
                    <a:spLocks/>
                  </p:cNvSpPr>
                  <p:nvPr/>
                </p:nvSpPr>
                <p:spPr bwMode="auto">
                  <a:xfrm>
                    <a:off x="3730" y="1296"/>
                    <a:ext cx="431" cy="360"/>
                  </a:xfrm>
                  <a:custGeom>
                    <a:avLst/>
                    <a:gdLst>
                      <a:gd name="T0" fmla="*/ 0 w 431"/>
                      <a:gd name="T1" fmla="*/ 0 h 360"/>
                      <a:gd name="T2" fmla="*/ 0 w 431"/>
                      <a:gd name="T3" fmla="*/ 215 h 360"/>
                      <a:gd name="T4" fmla="*/ 430 w 431"/>
                      <a:gd name="T5" fmla="*/ 359 h 360"/>
                      <a:gd name="T6" fmla="*/ 430 w 431"/>
                      <a:gd name="T7" fmla="*/ 144 h 360"/>
                      <a:gd name="T8" fmla="*/ 0 w 431"/>
                      <a:gd name="T9" fmla="*/ 0 h 3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31" h="360">
                        <a:moveTo>
                          <a:pt x="0" y="0"/>
                        </a:moveTo>
                        <a:lnTo>
                          <a:pt x="0" y="215"/>
                        </a:lnTo>
                        <a:lnTo>
                          <a:pt x="430" y="359"/>
                        </a:lnTo>
                        <a:lnTo>
                          <a:pt x="430" y="14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270" name="Rectangle 31"/>
            <p:cNvSpPr>
              <a:spLocks noChangeArrowheads="1"/>
            </p:cNvSpPr>
            <p:nvPr/>
          </p:nvSpPr>
          <p:spPr bwMode="auto">
            <a:xfrm>
              <a:off x="1274" y="3522"/>
              <a:ext cx="2674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1 Determine purpose of forecast</a:t>
              </a: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71" name="Rectangle 32"/>
            <p:cNvSpPr>
              <a:spLocks noChangeArrowheads="1"/>
            </p:cNvSpPr>
            <p:nvPr/>
          </p:nvSpPr>
          <p:spPr bwMode="auto">
            <a:xfrm>
              <a:off x="1610" y="3294"/>
              <a:ext cx="224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2 Establish a time horizon</a:t>
              </a: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72" name="Rectangle 33"/>
            <p:cNvSpPr>
              <a:spLocks noChangeArrowheads="1"/>
            </p:cNvSpPr>
            <p:nvPr/>
          </p:nvSpPr>
          <p:spPr bwMode="auto">
            <a:xfrm>
              <a:off x="1862" y="3054"/>
              <a:ext cx="2666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3 Select a forecasting technique</a:t>
              </a:r>
            </a:p>
          </p:txBody>
        </p:sp>
        <p:sp>
          <p:nvSpPr>
            <p:cNvPr id="11273" name="Rectangle 34"/>
            <p:cNvSpPr>
              <a:spLocks noChangeArrowheads="1"/>
            </p:cNvSpPr>
            <p:nvPr/>
          </p:nvSpPr>
          <p:spPr bwMode="auto">
            <a:xfrm>
              <a:off x="2186" y="2850"/>
              <a:ext cx="224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4 Gather and analyze data</a:t>
              </a:r>
            </a:p>
          </p:txBody>
        </p:sp>
        <p:sp>
          <p:nvSpPr>
            <p:cNvPr id="11274" name="Rectangle 35"/>
            <p:cNvSpPr>
              <a:spLocks noChangeArrowheads="1"/>
            </p:cNvSpPr>
            <p:nvPr/>
          </p:nvSpPr>
          <p:spPr bwMode="auto">
            <a:xfrm>
              <a:off x="2438" y="2646"/>
              <a:ext cx="1978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5 Prepare the forecast</a:t>
              </a: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75" name="Rectangle 36"/>
            <p:cNvSpPr>
              <a:spLocks noChangeArrowheads="1"/>
            </p:cNvSpPr>
            <p:nvPr/>
          </p:nvSpPr>
          <p:spPr bwMode="auto">
            <a:xfrm>
              <a:off x="2750" y="2418"/>
              <a:ext cx="1970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FFCC"/>
                  </a:solidFill>
                </a:rPr>
                <a:t>Step 6 Monitor the forecast</a:t>
              </a:r>
              <a:endParaRPr lang="en-US">
                <a:solidFill>
                  <a:srgbClr val="FFFFCC"/>
                </a:solidFill>
              </a:endParaRPr>
            </a:p>
          </p:txBody>
        </p:sp>
        <p:graphicFrame>
          <p:nvGraphicFramePr>
            <p:cNvPr id="11276" name="Object 37"/>
            <p:cNvGraphicFramePr>
              <a:graphicFrameLocks/>
            </p:cNvGraphicFramePr>
            <p:nvPr/>
          </p:nvGraphicFramePr>
          <p:xfrm>
            <a:off x="2246" y="891"/>
            <a:ext cx="2731" cy="15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0" name="Clip" r:id="rId3" imgW="4335463" imgH="2433638" progId="">
                    <p:embed/>
                  </p:oleObj>
                </mc:Choice>
                <mc:Fallback>
                  <p:oleObj name="Clip" r:id="rId3" imgW="4335463" imgH="2433638" progId="">
                    <p:embed/>
                    <p:pic>
                      <p:nvPicPr>
                        <p:cNvPr id="0" name="Object 3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6" y="891"/>
                          <a:ext cx="2731" cy="15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rgbClr val="D8B1CF"/>
                                  </a:gs>
                                  <a:gs pos="100000">
                                    <a:srgbClr val="F1C5E7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701A5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7" name="Rectangle 38"/>
            <p:cNvSpPr>
              <a:spLocks noChangeArrowheads="1"/>
            </p:cNvSpPr>
            <p:nvPr/>
          </p:nvSpPr>
          <p:spPr bwMode="auto">
            <a:xfrm>
              <a:off x="2837" y="1347"/>
              <a:ext cx="1448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“The forecast”</a:t>
              </a:r>
              <a:endParaRPr lang="en-US" sz="2400" b="1">
                <a:latin typeface="Times New Roman" pitchFamily="18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Ravindran and Warsing © CRC Press (2013)</a:t>
            </a:r>
            <a:endParaRPr lang="en-US" altLang="en-US"/>
          </a:p>
        </p:txBody>
      </p:sp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09625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2"/>
                </a:solidFill>
              </a:rPr>
              <a:t>Forecasting Methods</a:t>
            </a:r>
            <a:endParaRPr lang="en-US" altLang="en-US" sz="3200" i="1" dirty="0">
              <a:solidFill>
                <a:schemeClr val="accent2"/>
              </a:solidFill>
            </a:endParaRP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857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i="1" dirty="0" smtClean="0"/>
              <a:t>Qualitative</a:t>
            </a:r>
            <a:r>
              <a:rPr lang="en-US" altLang="en-US" sz="2800" dirty="0" smtClean="0"/>
              <a:t>—appropriate </a:t>
            </a:r>
            <a:r>
              <a:rPr lang="en-US" altLang="en-US" sz="2800" dirty="0"/>
              <a:t>when lacking historical data and have expert input</a:t>
            </a:r>
          </a:p>
          <a:p>
            <a:pPr>
              <a:lnSpc>
                <a:spcPct val="90000"/>
              </a:lnSpc>
            </a:pPr>
            <a:r>
              <a:rPr lang="en-US" altLang="en-US" sz="2800" b="1" i="1" dirty="0"/>
              <a:t>Time series</a:t>
            </a:r>
            <a:r>
              <a:rPr lang="en-US" altLang="en-US" sz="2800" dirty="0"/>
              <a:t>—use historical information and possibly incorporate trends and seasonality (e.g., moving average, exponential smoothing—single or double)</a:t>
            </a:r>
          </a:p>
          <a:p>
            <a:pPr>
              <a:lnSpc>
                <a:spcPct val="90000"/>
              </a:lnSpc>
            </a:pPr>
            <a:r>
              <a:rPr lang="en-US" altLang="en-US" sz="2800" b="1" i="1" dirty="0"/>
              <a:t>Causal</a:t>
            </a:r>
            <a:r>
              <a:rPr lang="en-US" altLang="en-US" sz="2800" dirty="0"/>
              <a:t>—use when demand-correlated environmental factors are suspected (e.g., regression)</a:t>
            </a:r>
          </a:p>
          <a:p>
            <a:pPr>
              <a:lnSpc>
                <a:spcPct val="90000"/>
              </a:lnSpc>
            </a:pPr>
            <a:r>
              <a:rPr lang="en-US" altLang="en-US" sz="2800" b="1" i="1" dirty="0" smtClean="0"/>
              <a:t>Simulation</a:t>
            </a:r>
            <a:r>
              <a:rPr lang="en-US" altLang="en-US" sz="2800" dirty="0" smtClean="0"/>
              <a:t>—use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for c</a:t>
            </a:r>
            <a:r>
              <a:rPr lang="en-US" altLang="en-US" sz="2800" dirty="0" smtClean="0"/>
              <a:t>ombining </a:t>
            </a:r>
            <a:r>
              <a:rPr lang="en-US" altLang="en-US" sz="2800" dirty="0"/>
              <a:t>time series and causal </a:t>
            </a:r>
            <a:r>
              <a:rPr lang="en-US" altLang="en-US" sz="2800" dirty="0" smtClean="0"/>
              <a:t>methods (e.g., “what if” analysis)</a:t>
            </a: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34454"/>
      </p:ext>
    </p:extLst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FE2D72-1027-41C4-A2D3-EA02CF4AA85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Qualitative Methods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Useful for new products and as a supplement to Quantitative methods</a:t>
            </a:r>
          </a:p>
          <a:p>
            <a:pPr eaLnBrk="1" hangingPunct="1"/>
            <a:r>
              <a:rPr lang="en-US" dirty="0" smtClean="0"/>
              <a:t>Executive Committee Consensus</a:t>
            </a:r>
          </a:p>
          <a:p>
            <a:pPr eaLnBrk="1" hangingPunct="1"/>
            <a:r>
              <a:rPr lang="en-US" dirty="0" smtClean="0"/>
              <a:t>Survey of Sales Force </a:t>
            </a:r>
          </a:p>
          <a:p>
            <a:pPr eaLnBrk="1" hangingPunct="1"/>
            <a:r>
              <a:rPr lang="en-US" dirty="0" smtClean="0"/>
              <a:t>Customer Surveys</a:t>
            </a:r>
          </a:p>
          <a:p>
            <a:pPr eaLnBrk="1" hangingPunct="1"/>
            <a:r>
              <a:rPr lang="en-US" dirty="0" smtClean="0"/>
              <a:t>Delphi Method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1666C5-8880-4A9B-85EB-19353D459B26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7772400" cy="1143000"/>
          </a:xfrm>
          <a:noFill/>
        </p:spPr>
        <p:txBody>
          <a:bodyPr lIns="90488" tIns="44450" rIns="90488" bIns="44450"/>
          <a:lstStyle/>
          <a:p>
            <a:pPr algn="l" eaLnBrk="1" hangingPunct="1"/>
            <a:r>
              <a:rPr lang="en-US" sz="2800" b="1" u="sng" dirty="0" smtClean="0">
                <a:solidFill>
                  <a:schemeClr val="accent2"/>
                </a:solidFill>
                <a:latin typeface="Times New Roman" pitchFamily="18" charset="0"/>
              </a:rPr>
              <a:t>Delphi Method:</a:t>
            </a:r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  <a:t>     - Developed by RAND Corp. in 1969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  <a:t>     - Used more as a forecasting tool based on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  <a:t>        expert opinion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2800" b="1" u="sng" dirty="0" smtClean="0">
                <a:solidFill>
                  <a:schemeClr val="accent2"/>
                </a:solidFill>
                <a:latin typeface="Times New Roman" pitchFamily="18" charset="0"/>
              </a:rPr>
              <a:t>Delphi Process:</a:t>
            </a:r>
            <a:r>
              <a:rPr lang="en-US" sz="2800" b="1" dirty="0" smtClean="0">
                <a:solidFill>
                  <a:schemeClr val="accent2"/>
                </a:solidFill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endParaRPr lang="en-US" sz="2800" b="1" dirty="0" smtClean="0">
              <a:solidFill>
                <a:schemeClr val="accent2"/>
              </a:solidFill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900113" y="2987675"/>
            <a:ext cx="18383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Moderator</a:t>
            </a: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3871913" y="2759075"/>
            <a:ext cx="16827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Statistical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3871913" y="3216275"/>
            <a:ext cx="164306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Feedback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6386513" y="2987675"/>
            <a:ext cx="15240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Panelists</a:t>
            </a: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6386513" y="4206875"/>
            <a:ext cx="20685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Concensus ?</a:t>
            </a:r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>
            <a:off x="6615113" y="5426075"/>
            <a:ext cx="1247775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Final</a:t>
            </a:r>
          </a:p>
          <a:p>
            <a:pPr eaLnBrk="0" hangingPunct="0"/>
            <a:r>
              <a:rPr lang="en-US" sz="2800" b="1">
                <a:latin typeface="Times New Roman" pitchFamily="18" charset="0"/>
              </a:rPr>
              <a:t>Report</a:t>
            </a:r>
          </a:p>
        </p:txBody>
      </p:sp>
      <p:sp>
        <p:nvSpPr>
          <p:cNvPr id="15371" name="Line 10"/>
          <p:cNvSpPr>
            <a:spLocks noChangeShapeType="1"/>
          </p:cNvSpPr>
          <p:nvPr/>
        </p:nvSpPr>
        <p:spPr bwMode="auto">
          <a:xfrm>
            <a:off x="2844800" y="3276600"/>
            <a:ext cx="3530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Line 11"/>
          <p:cNvSpPr>
            <a:spLocks noChangeShapeType="1"/>
          </p:cNvSpPr>
          <p:nvPr/>
        </p:nvSpPr>
        <p:spPr bwMode="auto">
          <a:xfrm>
            <a:off x="7162800" y="3454400"/>
            <a:ext cx="0" cy="863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Line 12"/>
          <p:cNvSpPr>
            <a:spLocks noChangeShapeType="1"/>
          </p:cNvSpPr>
          <p:nvPr/>
        </p:nvSpPr>
        <p:spPr bwMode="auto">
          <a:xfrm>
            <a:off x="7162800" y="4673600"/>
            <a:ext cx="0" cy="787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Line 13"/>
          <p:cNvSpPr>
            <a:spLocks noChangeShapeType="1"/>
          </p:cNvSpPr>
          <p:nvPr/>
        </p:nvSpPr>
        <p:spPr bwMode="auto">
          <a:xfrm flipH="1">
            <a:off x="1803400" y="4495800"/>
            <a:ext cx="4622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Line 14"/>
          <p:cNvSpPr>
            <a:spLocks noChangeShapeType="1"/>
          </p:cNvSpPr>
          <p:nvPr/>
        </p:nvSpPr>
        <p:spPr bwMode="auto">
          <a:xfrm flipV="1">
            <a:off x="1828800" y="3403600"/>
            <a:ext cx="0" cy="1117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Rectangle 15"/>
          <p:cNvSpPr>
            <a:spLocks noChangeArrowheads="1"/>
          </p:cNvSpPr>
          <p:nvPr/>
        </p:nvSpPr>
        <p:spPr bwMode="auto">
          <a:xfrm>
            <a:off x="3719513" y="4511675"/>
            <a:ext cx="7143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NO</a:t>
            </a:r>
          </a:p>
        </p:txBody>
      </p:sp>
      <p:sp>
        <p:nvSpPr>
          <p:cNvPr id="15377" name="Rectangle 16"/>
          <p:cNvSpPr>
            <a:spLocks noChangeArrowheads="1"/>
          </p:cNvSpPr>
          <p:nvPr/>
        </p:nvSpPr>
        <p:spPr bwMode="auto">
          <a:xfrm>
            <a:off x="7148513" y="4740275"/>
            <a:ext cx="8731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YES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FE2245-BE78-43EA-A12E-A5977A219AD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  <a:noFill/>
        </p:spPr>
        <p:txBody>
          <a:bodyPr lIns="90488" tIns="44450" rIns="90488" bIns="44450"/>
          <a:lstStyle/>
          <a:p>
            <a:pPr algn="l" eaLnBrk="1" hangingPunct="1"/>
            <a:r>
              <a:rPr lang="en-US" sz="2800" b="1" u="sng" dirty="0" smtClean="0">
                <a:solidFill>
                  <a:schemeClr val="accent2"/>
                </a:solidFill>
                <a:latin typeface="Times New Roman" pitchFamily="18" charset="0"/>
              </a:rPr>
              <a:t>Statistical summary of Delphi rounds:</a:t>
            </a:r>
            <a:r>
              <a:rPr lang="en-US" sz="2800" b="1" dirty="0" smtClean="0">
                <a:solidFill>
                  <a:schemeClr val="tx1"/>
                </a:solidFill>
              </a:rPr>
              <a:t/>
            </a:r>
            <a:br>
              <a:rPr lang="en-US" sz="2800" b="1" dirty="0" smtClean="0">
                <a:solidFill>
                  <a:schemeClr val="tx1"/>
                </a:solidFill>
              </a:rPr>
            </a:b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1676400" y="1511300"/>
            <a:ext cx="0" cy="4521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1689100" y="6019800"/>
            <a:ext cx="4927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6691313" y="5807075"/>
            <a:ext cx="168433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ROUNDS</a:t>
            </a: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 rot="-5400000">
            <a:off x="213519" y="3367882"/>
            <a:ext cx="21177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FORECAST</a:t>
            </a:r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576513" y="6035675"/>
            <a:ext cx="358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1</a:t>
            </a:r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4024313" y="6035675"/>
            <a:ext cx="358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2</a:t>
            </a:r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5472113" y="6035675"/>
            <a:ext cx="358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3</a:t>
            </a:r>
          </a:p>
        </p:txBody>
      </p:sp>
      <p:sp>
        <p:nvSpPr>
          <p:cNvPr id="16396" name="Line 11"/>
          <p:cNvSpPr>
            <a:spLocks noChangeShapeType="1"/>
          </p:cNvSpPr>
          <p:nvPr/>
        </p:nvSpPr>
        <p:spPr bwMode="auto">
          <a:xfrm flipV="1">
            <a:off x="2743200" y="2197100"/>
            <a:ext cx="0" cy="314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Line 12"/>
          <p:cNvSpPr>
            <a:spLocks noChangeShapeType="1"/>
          </p:cNvSpPr>
          <p:nvPr/>
        </p:nvSpPr>
        <p:spPr bwMode="auto">
          <a:xfrm flipV="1">
            <a:off x="4191000" y="2349500"/>
            <a:ext cx="0" cy="269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Line 13"/>
          <p:cNvSpPr>
            <a:spLocks noChangeShapeType="1"/>
          </p:cNvSpPr>
          <p:nvPr/>
        </p:nvSpPr>
        <p:spPr bwMode="auto">
          <a:xfrm flipV="1">
            <a:off x="5638800" y="2882900"/>
            <a:ext cx="0" cy="170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Rectangle 14"/>
          <p:cNvSpPr>
            <a:spLocks noChangeArrowheads="1"/>
          </p:cNvSpPr>
          <p:nvPr/>
        </p:nvSpPr>
        <p:spPr bwMode="auto">
          <a:xfrm>
            <a:off x="2957513" y="2805113"/>
            <a:ext cx="11795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>
                <a:latin typeface="Times New Roman" pitchFamily="18" charset="0"/>
              </a:rPr>
              <a:t>Median</a:t>
            </a:r>
          </a:p>
        </p:txBody>
      </p:sp>
      <p:sp>
        <p:nvSpPr>
          <p:cNvPr id="16400" name="Oval 15"/>
          <p:cNvSpPr>
            <a:spLocks noChangeArrowheads="1"/>
          </p:cNvSpPr>
          <p:nvPr/>
        </p:nvSpPr>
        <p:spPr bwMode="auto">
          <a:xfrm>
            <a:off x="2673350" y="3511550"/>
            <a:ext cx="1397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Oval 16"/>
          <p:cNvSpPr>
            <a:spLocks noChangeArrowheads="1"/>
          </p:cNvSpPr>
          <p:nvPr/>
        </p:nvSpPr>
        <p:spPr bwMode="auto">
          <a:xfrm>
            <a:off x="4121150" y="4044950"/>
            <a:ext cx="1397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Oval 17"/>
          <p:cNvSpPr>
            <a:spLocks noChangeArrowheads="1"/>
          </p:cNvSpPr>
          <p:nvPr/>
        </p:nvSpPr>
        <p:spPr bwMode="auto">
          <a:xfrm>
            <a:off x="5568950" y="4121150"/>
            <a:ext cx="1397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Line 18"/>
          <p:cNvSpPr>
            <a:spLocks noChangeShapeType="1"/>
          </p:cNvSpPr>
          <p:nvPr/>
        </p:nvSpPr>
        <p:spPr bwMode="auto">
          <a:xfrm flipH="1">
            <a:off x="2813050" y="3206750"/>
            <a:ext cx="6223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Line 19"/>
          <p:cNvSpPr>
            <a:spLocks noChangeShapeType="1"/>
          </p:cNvSpPr>
          <p:nvPr/>
        </p:nvSpPr>
        <p:spPr bwMode="auto">
          <a:xfrm>
            <a:off x="3511550" y="3206750"/>
            <a:ext cx="59690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Rectangle 20"/>
          <p:cNvSpPr>
            <a:spLocks noChangeArrowheads="1"/>
          </p:cNvSpPr>
          <p:nvPr/>
        </p:nvSpPr>
        <p:spPr bwMode="auto">
          <a:xfrm>
            <a:off x="2673350" y="53403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Rectangle 21"/>
          <p:cNvSpPr>
            <a:spLocks noChangeArrowheads="1"/>
          </p:cNvSpPr>
          <p:nvPr/>
        </p:nvSpPr>
        <p:spPr bwMode="auto">
          <a:xfrm>
            <a:off x="4121150" y="50355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Rectangle 22"/>
          <p:cNvSpPr>
            <a:spLocks noChangeArrowheads="1"/>
          </p:cNvSpPr>
          <p:nvPr/>
        </p:nvSpPr>
        <p:spPr bwMode="auto">
          <a:xfrm>
            <a:off x="5568950" y="45783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Rectangle 23"/>
          <p:cNvSpPr>
            <a:spLocks noChangeArrowheads="1"/>
          </p:cNvSpPr>
          <p:nvPr/>
        </p:nvSpPr>
        <p:spPr bwMode="auto">
          <a:xfrm>
            <a:off x="2673350" y="21399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Rectangle 24"/>
          <p:cNvSpPr>
            <a:spLocks noChangeArrowheads="1"/>
          </p:cNvSpPr>
          <p:nvPr/>
        </p:nvSpPr>
        <p:spPr bwMode="auto">
          <a:xfrm>
            <a:off x="4121150" y="22923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Rectangle 25"/>
          <p:cNvSpPr>
            <a:spLocks noChangeArrowheads="1"/>
          </p:cNvSpPr>
          <p:nvPr/>
        </p:nvSpPr>
        <p:spPr bwMode="auto">
          <a:xfrm>
            <a:off x="5568950" y="2825750"/>
            <a:ext cx="139700" cy="1397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Line 26"/>
          <p:cNvSpPr>
            <a:spLocks noChangeShapeType="1"/>
          </p:cNvSpPr>
          <p:nvPr/>
        </p:nvSpPr>
        <p:spPr bwMode="auto">
          <a:xfrm flipH="1">
            <a:off x="2889250" y="1758950"/>
            <a:ext cx="6985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Line 27"/>
          <p:cNvSpPr>
            <a:spLocks noChangeShapeType="1"/>
          </p:cNvSpPr>
          <p:nvPr/>
        </p:nvSpPr>
        <p:spPr bwMode="auto">
          <a:xfrm>
            <a:off x="3587750" y="1758950"/>
            <a:ext cx="44450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Rectangle 28"/>
          <p:cNvSpPr>
            <a:spLocks noChangeArrowheads="1"/>
          </p:cNvSpPr>
          <p:nvPr/>
        </p:nvSpPr>
        <p:spPr bwMode="auto">
          <a:xfrm>
            <a:off x="2576513" y="1357313"/>
            <a:ext cx="21336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>
                <a:latin typeface="Times New Roman" pitchFamily="18" charset="0"/>
              </a:rPr>
              <a:t>75th Percentile</a:t>
            </a:r>
          </a:p>
        </p:txBody>
      </p:sp>
      <p:sp>
        <p:nvSpPr>
          <p:cNvPr id="16414" name="Line 29"/>
          <p:cNvSpPr>
            <a:spLocks noChangeShapeType="1"/>
          </p:cNvSpPr>
          <p:nvPr/>
        </p:nvSpPr>
        <p:spPr bwMode="auto">
          <a:xfrm>
            <a:off x="2901950" y="5416550"/>
            <a:ext cx="8255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5" name="Line 30"/>
          <p:cNvSpPr>
            <a:spLocks noChangeShapeType="1"/>
          </p:cNvSpPr>
          <p:nvPr/>
        </p:nvSpPr>
        <p:spPr bwMode="auto">
          <a:xfrm flipV="1">
            <a:off x="3740150" y="5251450"/>
            <a:ext cx="292100" cy="39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6" name="Rectangle 31"/>
          <p:cNvSpPr>
            <a:spLocks noChangeArrowheads="1"/>
          </p:cNvSpPr>
          <p:nvPr/>
        </p:nvSpPr>
        <p:spPr bwMode="auto">
          <a:xfrm>
            <a:off x="2957513" y="5548313"/>
            <a:ext cx="21336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>
                <a:latin typeface="Times New Roman" pitchFamily="18" charset="0"/>
              </a:rPr>
              <a:t>25th Percentile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A1F3C0-9405-4F12-9335-5FD2CC6D0EE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066800"/>
          </a:xfrm>
          <a:noFill/>
        </p:spPr>
        <p:txBody>
          <a:bodyPr lIns="90488" tIns="44450" rIns="90488" bIns="44450"/>
          <a:lstStyle/>
          <a:p>
            <a:pPr algn="l" eaLnBrk="1" hangingPunct="1"/>
            <a:r>
              <a:rPr lang="en-US" sz="3600" b="1" u="sng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en-US" sz="3600" b="1" u="sng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3600" b="1" u="sng" dirty="0" smtClean="0">
                <a:solidFill>
                  <a:schemeClr val="accent2"/>
                </a:solidFill>
                <a:latin typeface="Times New Roman" pitchFamily="18" charset="0"/>
              </a:rPr>
              <a:t>Delphi Method:</a:t>
            </a:r>
            <a:br>
              <a:rPr lang="en-US" sz="3600" b="1" u="sng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</a:rPr>
              <a:t>Provides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772400" cy="518160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Anonymity</a:t>
            </a:r>
          </a:p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Interaction with controlled feedback</a:t>
            </a:r>
          </a:p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Statistical group response (not majority view)</a:t>
            </a:r>
          </a:p>
          <a:p>
            <a:pPr eaLnBrk="1" hangingPunct="1">
              <a:buFontTx/>
              <a:buNone/>
            </a:pPr>
            <a:r>
              <a:rPr lang="en-US" sz="2800" b="1" u="sng" dirty="0" smtClean="0">
                <a:latin typeface="Times New Roman" pitchFamily="18" charset="0"/>
              </a:rPr>
              <a:t>Avoids</a:t>
            </a:r>
            <a:endParaRPr lang="en-US" sz="2800" b="1" dirty="0" smtClean="0">
              <a:latin typeface="Times New Roman" pitchFamily="18" charset="0"/>
            </a:endParaRPr>
          </a:p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Dominance of authoritative figures</a:t>
            </a:r>
          </a:p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Bandwagon effect</a:t>
            </a:r>
          </a:p>
          <a:p>
            <a:pPr eaLnBrk="1" hangingPunct="1"/>
            <a:r>
              <a:rPr lang="en-US" sz="2800" b="1" dirty="0" smtClean="0">
                <a:latin typeface="Times New Roman" pitchFamily="18" charset="0"/>
              </a:rPr>
              <a:t>Persuasiveness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</a:rPr>
              <a:t>It used to be a time consuming process; but with electronic communication, it can be done quickly.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7246EC8-6205-4268-AE19-8271DB38235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Quantitative Methods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Based on the assumption that the “forces” that generated the past demand will generate the future demand, i.e., history will tend to repeat itself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Analysis of the past demand pattern provides a good basis for forecasting future demand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Majority of quantitative approaches fall in the category of </a:t>
            </a:r>
            <a:r>
              <a:rPr lang="en-US" b="1" smtClean="0"/>
              <a:t>Time Series Models.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5ECDE1-0CFC-48BD-B544-EFE1F640E74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Time Series Models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Time Series is a set of values for a sequence of random variables over time.</a:t>
            </a:r>
          </a:p>
          <a:p>
            <a:pPr eaLnBrk="1" hangingPunct="1"/>
            <a:r>
              <a:rPr lang="en-US" dirty="0" smtClean="0"/>
              <a:t>Give the observed demand for ‘n’ periods, determine the forecasted demand for period ‘n+1’</a:t>
            </a:r>
          </a:p>
          <a:p>
            <a:pPr eaLnBrk="1" hangingPunct="1"/>
            <a:r>
              <a:rPr lang="en-US" dirty="0" smtClean="0"/>
              <a:t>Assumes the future is related to the past.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199D2A-C774-423F-A280-FC4A90ECC17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Forecasting References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Read:</a:t>
            </a:r>
          </a:p>
          <a:p>
            <a:pPr eaLnBrk="1" hangingPunct="1"/>
            <a:r>
              <a:rPr lang="en-US" sz="2400" dirty="0" smtClean="0"/>
              <a:t>Chapter 2, SCE book</a:t>
            </a:r>
          </a:p>
          <a:p>
            <a:pPr marL="0" indent="0" eaLnBrk="1" hangingPunct="1">
              <a:buNone/>
            </a:pPr>
            <a:r>
              <a:rPr lang="en-US" sz="2800" dirty="0" smtClean="0"/>
              <a:t>References:</a:t>
            </a:r>
          </a:p>
          <a:p>
            <a:pPr eaLnBrk="1" hangingPunct="1"/>
            <a:r>
              <a:rPr lang="en-US" sz="2400" dirty="0" smtClean="0"/>
              <a:t>“Forecasting: An Upward Trend?” by </a:t>
            </a:r>
            <a:r>
              <a:rPr lang="en-US" sz="2400" dirty="0" err="1" smtClean="0"/>
              <a:t>Yurkiewicz</a:t>
            </a:r>
            <a:r>
              <a:rPr lang="en-US" sz="2400" dirty="0" smtClean="0"/>
              <a:t>, </a:t>
            </a:r>
            <a:r>
              <a:rPr lang="en-US" sz="2400" u="sng" dirty="0" smtClean="0"/>
              <a:t>OR/MS Today</a:t>
            </a:r>
            <a:r>
              <a:rPr lang="en-US" sz="2400" dirty="0" smtClean="0"/>
              <a:t>, Vol.39, #3, pp.52-61, 2012. </a:t>
            </a:r>
          </a:p>
          <a:p>
            <a:pPr eaLnBrk="1" hangingPunct="1"/>
            <a:r>
              <a:rPr lang="en-US" sz="2400" dirty="0" smtClean="0"/>
              <a:t>“Forecasting practices in US corporations: Survey results” by Sanders and </a:t>
            </a:r>
            <a:r>
              <a:rPr lang="en-US" sz="2400" dirty="0" err="1" smtClean="0"/>
              <a:t>Manrodt</a:t>
            </a:r>
            <a:r>
              <a:rPr lang="en-US" sz="2400" dirty="0" smtClean="0"/>
              <a:t>, </a:t>
            </a:r>
            <a:r>
              <a:rPr lang="en-US" sz="2400" u="sng" dirty="0" smtClean="0"/>
              <a:t>Interfaces,</a:t>
            </a:r>
            <a:r>
              <a:rPr lang="en-US" sz="2400" dirty="0" smtClean="0"/>
              <a:t> pp.92-100, March-April 1994.</a:t>
            </a:r>
          </a:p>
          <a:p>
            <a:pPr eaLnBrk="1" hangingPunct="1"/>
            <a:r>
              <a:rPr lang="en-US" sz="2400" dirty="0" smtClean="0"/>
              <a:t>“Forecasting software in practice” by Sanders &amp; </a:t>
            </a:r>
            <a:r>
              <a:rPr lang="en-US" sz="2400" dirty="0" err="1" smtClean="0"/>
              <a:t>Manrodt</a:t>
            </a:r>
            <a:r>
              <a:rPr lang="en-US" sz="2400" dirty="0" smtClean="0"/>
              <a:t>, </a:t>
            </a:r>
            <a:r>
              <a:rPr lang="en-US" sz="2400" u="sng" dirty="0" smtClean="0"/>
              <a:t>Interfaces</a:t>
            </a:r>
            <a:r>
              <a:rPr lang="en-US" sz="2400" dirty="0" smtClean="0"/>
              <a:t>, V.33,pp.90-93, Dec.2003.</a:t>
            </a:r>
          </a:p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www.forecastingprinciples.com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1BC9E5-0733-4470-B685-D8D43F21C6A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Components of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Time Series Data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Actual </a:t>
            </a:r>
            <a:r>
              <a:rPr lang="en-US" dirty="0" smtClean="0"/>
              <a:t>Demand = Systematic component + Random component (noise)</a:t>
            </a:r>
          </a:p>
          <a:p>
            <a:pPr eaLnBrk="1" hangingPunct="1"/>
            <a:r>
              <a:rPr lang="en-US" dirty="0" smtClean="0"/>
              <a:t>Systematic component may include</a:t>
            </a:r>
          </a:p>
          <a:p>
            <a:pPr lvl="1" eaLnBrk="1" hangingPunct="1"/>
            <a:r>
              <a:rPr lang="en-US" dirty="0" smtClean="0"/>
              <a:t>Constant Level</a:t>
            </a:r>
          </a:p>
          <a:p>
            <a:pPr lvl="1" eaLnBrk="1" hangingPunct="1"/>
            <a:r>
              <a:rPr lang="en-US" dirty="0"/>
              <a:t>Constant </a:t>
            </a:r>
            <a:r>
              <a:rPr lang="en-US" dirty="0" smtClean="0"/>
              <a:t>Level + Seasonality (predictable)</a:t>
            </a:r>
          </a:p>
          <a:p>
            <a:pPr lvl="1" eaLnBrk="1" hangingPunct="1"/>
            <a:r>
              <a:rPr lang="en-US" dirty="0"/>
              <a:t>Constant </a:t>
            </a:r>
            <a:r>
              <a:rPr lang="en-US" dirty="0" smtClean="0"/>
              <a:t>Level + Trend (growth or decline)</a:t>
            </a:r>
          </a:p>
          <a:p>
            <a:pPr lvl="1" eaLnBrk="1" hangingPunct="1"/>
            <a:r>
              <a:rPr lang="en-US" dirty="0"/>
              <a:t>Constant </a:t>
            </a:r>
            <a:r>
              <a:rPr lang="en-US" dirty="0" smtClean="0"/>
              <a:t>Level + Seasonality and Trend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Constant Level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42915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Constant Level with Seasonality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5248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Constant Level with Trend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3850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</a:rPr>
              <a:t>Constant Level with Trend and Seasonality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7670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3A208C-DECC-47A1-A1EF-E2038E8DF52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Quantitative Forecasting Methods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Last Value Method (Naïve Method)</a:t>
            </a:r>
          </a:p>
          <a:p>
            <a:pPr eaLnBrk="1" hangingPunct="1"/>
            <a:r>
              <a:rPr lang="en-US" sz="2800" dirty="0" smtClean="0"/>
              <a:t>Averaging Method</a:t>
            </a:r>
          </a:p>
          <a:p>
            <a:pPr eaLnBrk="1" hangingPunct="1"/>
            <a:r>
              <a:rPr lang="en-US" sz="2800" dirty="0" smtClean="0"/>
              <a:t>Moving Average Method</a:t>
            </a:r>
          </a:p>
          <a:p>
            <a:pPr eaLnBrk="1" hangingPunct="1"/>
            <a:r>
              <a:rPr lang="en-US" sz="2800" dirty="0" smtClean="0"/>
              <a:t>Weighted Moving Average Method</a:t>
            </a:r>
          </a:p>
          <a:p>
            <a:pPr eaLnBrk="1" hangingPunct="1"/>
            <a:r>
              <a:rPr lang="en-US" sz="2800" dirty="0" smtClean="0"/>
              <a:t>Exponential Smoothing method</a:t>
            </a:r>
          </a:p>
          <a:p>
            <a:pPr eaLnBrk="1" hangingPunct="1"/>
            <a:r>
              <a:rPr lang="en-US" sz="2800" dirty="0" smtClean="0"/>
              <a:t>Incorporating Seasonality</a:t>
            </a:r>
          </a:p>
          <a:p>
            <a:pPr eaLnBrk="1" hangingPunct="1"/>
            <a:r>
              <a:rPr lang="en-US" sz="2800" dirty="0" smtClean="0"/>
              <a:t>Exponential Smoothing with Trend (Holt’s Model)</a:t>
            </a:r>
          </a:p>
          <a:p>
            <a:pPr eaLnBrk="1" hangingPunct="1"/>
            <a:r>
              <a:rPr lang="en-US" sz="2800" dirty="0" smtClean="0"/>
              <a:t>Exponential Smoothing with Trend and Seasonality (Winters’ Model)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Quantitative Methods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dirty="0" smtClean="0"/>
              <a:t>Last Value Method: </a:t>
            </a:r>
            <a:r>
              <a:rPr lang="en-US" sz="2800" dirty="0" smtClean="0"/>
              <a:t>Most recent observed value is the new forecast</a:t>
            </a:r>
          </a:p>
          <a:p>
            <a:r>
              <a:rPr lang="en-US" dirty="0" smtClean="0"/>
              <a:t>Averaging Method: </a:t>
            </a:r>
            <a:r>
              <a:rPr lang="en-US" sz="2800" dirty="0" smtClean="0"/>
              <a:t>All the past data are averaged to get the new forecast</a:t>
            </a:r>
          </a:p>
          <a:p>
            <a:r>
              <a:rPr lang="en-US" dirty="0"/>
              <a:t>m</a:t>
            </a:r>
            <a:r>
              <a:rPr lang="en-US" dirty="0" smtClean="0"/>
              <a:t>-period Moving Average: </a:t>
            </a:r>
            <a:r>
              <a:rPr lang="en-US" sz="2800" dirty="0" smtClean="0"/>
              <a:t>Only the last ‘m’ values of past data are averaged for the new forecast</a:t>
            </a:r>
          </a:p>
          <a:p>
            <a:r>
              <a:rPr lang="en-US" dirty="0" smtClean="0"/>
              <a:t>Weighted Moving Average</a:t>
            </a:r>
            <a:r>
              <a:rPr lang="en-US" sz="2800" dirty="0" smtClean="0"/>
              <a:t>: The most recent values are given higher weights in the moving average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8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034B8D-77D6-4399-B405-FA0A4A38691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608013" y="533400"/>
            <a:ext cx="8535987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3600" b="1" dirty="0" smtClean="0">
                <a:solidFill>
                  <a:schemeClr val="accent2"/>
                </a:solidFill>
                <a:latin typeface="Times New Roman" pitchFamily="18" charset="0"/>
              </a:rPr>
              <a:t>Moving Average Method</a:t>
            </a:r>
            <a:endParaRPr lang="en-US" sz="36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333875" y="5899150"/>
            <a:ext cx="203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29"/>
          <p:cNvSpPr>
            <a:spLocks noChangeArrowheads="1"/>
          </p:cNvSpPr>
          <p:nvPr/>
        </p:nvSpPr>
        <p:spPr bwMode="auto">
          <a:xfrm flipH="1" flipV="1">
            <a:off x="7213600" y="5538311"/>
            <a:ext cx="45719" cy="457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</a:pPr>
            <a:endParaRPr lang="en-US" b="1" dirty="0">
              <a:latin typeface="Times New Roman" pitchFamily="18" charset="0"/>
            </a:endParaRPr>
          </a:p>
        </p:txBody>
      </p:sp>
      <p:sp>
        <p:nvSpPr>
          <p:cNvPr id="23560" name="Line 30"/>
          <p:cNvSpPr>
            <a:spLocks noChangeShapeType="1"/>
          </p:cNvSpPr>
          <p:nvPr/>
        </p:nvSpPr>
        <p:spPr bwMode="auto">
          <a:xfrm>
            <a:off x="4532313" y="3371850"/>
            <a:ext cx="0" cy="452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1" name="Line 31"/>
          <p:cNvSpPr>
            <a:spLocks noChangeShapeType="1"/>
          </p:cNvSpPr>
          <p:nvPr/>
        </p:nvSpPr>
        <p:spPr bwMode="auto">
          <a:xfrm>
            <a:off x="5995988" y="3387725"/>
            <a:ext cx="0" cy="757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2" name="Rectangle 32"/>
          <p:cNvSpPr>
            <a:spLocks noChangeArrowheads="1"/>
          </p:cNvSpPr>
          <p:nvPr/>
        </p:nvSpPr>
        <p:spPr bwMode="auto">
          <a:xfrm>
            <a:off x="4119563" y="2570163"/>
            <a:ext cx="730250" cy="258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rgbClr val="000000"/>
                </a:solidFill>
                <a:latin typeface="Times New Roman" pitchFamily="18" charset="0"/>
              </a:rPr>
              <a:t>Forecast</a:t>
            </a:r>
          </a:p>
        </p:txBody>
      </p:sp>
      <p:sp>
        <p:nvSpPr>
          <p:cNvPr id="23563" name="Rectangle 33"/>
          <p:cNvSpPr>
            <a:spLocks noChangeArrowheads="1"/>
          </p:cNvSpPr>
          <p:nvPr/>
        </p:nvSpPr>
        <p:spPr bwMode="auto">
          <a:xfrm>
            <a:off x="5565775" y="2570163"/>
            <a:ext cx="731838" cy="258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rgbClr val="000000"/>
                </a:solidFill>
                <a:latin typeface="Times New Roman" pitchFamily="18" charset="0"/>
              </a:rPr>
              <a:t>Forecast</a:t>
            </a:r>
          </a:p>
        </p:txBody>
      </p:sp>
      <p:sp>
        <p:nvSpPr>
          <p:cNvPr id="23564" name="Rectangle 34"/>
          <p:cNvSpPr>
            <a:spLocks noChangeArrowheads="1"/>
          </p:cNvSpPr>
          <p:nvPr/>
        </p:nvSpPr>
        <p:spPr bwMode="auto">
          <a:xfrm>
            <a:off x="2681288" y="2667000"/>
            <a:ext cx="846137" cy="258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700" b="1" dirty="0">
                <a:solidFill>
                  <a:srgbClr val="000000"/>
                </a:solidFill>
                <a:latin typeface="Times New Roman" pitchFamily="18" charset="0"/>
              </a:rPr>
              <a:t>Demand</a:t>
            </a:r>
          </a:p>
        </p:txBody>
      </p:sp>
      <p:sp>
        <p:nvSpPr>
          <p:cNvPr id="23565" name="Rectangle 35"/>
          <p:cNvSpPr>
            <a:spLocks noChangeArrowheads="1"/>
          </p:cNvSpPr>
          <p:nvPr/>
        </p:nvSpPr>
        <p:spPr bwMode="auto">
          <a:xfrm>
            <a:off x="4076700" y="2784475"/>
            <a:ext cx="854075" cy="258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>
                <a:solidFill>
                  <a:srgbClr val="000000"/>
                </a:solidFill>
                <a:latin typeface="Times New Roman" pitchFamily="18" charset="0"/>
              </a:rPr>
              <a:t>(3-period</a:t>
            </a:r>
            <a:r>
              <a:rPr lang="en-US" sz="1700" b="1" dirty="0">
                <a:solidFill>
                  <a:srgbClr val="000000"/>
                </a:solidFill>
                <a:latin typeface="Symbol" pitchFamily="18" charset="2"/>
              </a:rPr>
              <a:t>)</a:t>
            </a:r>
          </a:p>
        </p:txBody>
      </p:sp>
      <p:sp>
        <p:nvSpPr>
          <p:cNvPr id="23566" name="Rectangle 36"/>
          <p:cNvSpPr>
            <a:spLocks noChangeArrowheads="1"/>
          </p:cNvSpPr>
          <p:nvPr/>
        </p:nvSpPr>
        <p:spPr bwMode="auto">
          <a:xfrm>
            <a:off x="5522913" y="2784475"/>
            <a:ext cx="854075" cy="258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>
                <a:solidFill>
                  <a:srgbClr val="000000"/>
                </a:solidFill>
                <a:latin typeface="Symbol" pitchFamily="18" charset="2"/>
              </a:rPr>
              <a:t>(</a:t>
            </a:r>
            <a:r>
              <a:rPr lang="en-US" sz="1700" b="1" dirty="0">
                <a:solidFill>
                  <a:srgbClr val="000000"/>
                </a:solidFill>
                <a:latin typeface="Times New Roman" pitchFamily="18" charset="0"/>
              </a:rPr>
              <a:t>4-period</a:t>
            </a:r>
            <a:r>
              <a:rPr lang="en-US" sz="1700" b="1" dirty="0">
                <a:solidFill>
                  <a:srgbClr val="000000"/>
                </a:solidFill>
                <a:latin typeface="Symbol" pitchFamily="18" charset="2"/>
              </a:rPr>
              <a:t>)</a:t>
            </a:r>
          </a:p>
        </p:txBody>
      </p:sp>
      <p:sp>
        <p:nvSpPr>
          <p:cNvPr id="23567" name="Rectangle 37"/>
          <p:cNvSpPr>
            <a:spLocks noChangeArrowheads="1"/>
          </p:cNvSpPr>
          <p:nvPr/>
        </p:nvSpPr>
        <p:spPr bwMode="auto">
          <a:xfrm>
            <a:off x="2952750" y="3071813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270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68" name="Rectangle 38"/>
          <p:cNvSpPr>
            <a:spLocks noChangeArrowheads="1"/>
          </p:cNvSpPr>
          <p:nvPr/>
        </p:nvSpPr>
        <p:spPr bwMode="auto">
          <a:xfrm>
            <a:off x="4170363" y="3071813"/>
            <a:ext cx="687387" cy="258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rgbClr val="000000"/>
                </a:solidFill>
                <a:latin typeface="Times New Roman" pitchFamily="18" charset="0"/>
              </a:rPr>
              <a:t>start-up</a:t>
            </a:r>
          </a:p>
        </p:txBody>
      </p:sp>
      <p:sp>
        <p:nvSpPr>
          <p:cNvPr id="23569" name="Rectangle 39"/>
          <p:cNvSpPr>
            <a:spLocks noChangeArrowheads="1"/>
          </p:cNvSpPr>
          <p:nvPr/>
        </p:nvSpPr>
        <p:spPr bwMode="auto">
          <a:xfrm>
            <a:off x="5616575" y="3071813"/>
            <a:ext cx="687388" cy="258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rgbClr val="000000"/>
                </a:solidFill>
                <a:latin typeface="Times New Roman" pitchFamily="18" charset="0"/>
              </a:rPr>
              <a:t>start-up</a:t>
            </a:r>
          </a:p>
        </p:txBody>
      </p:sp>
      <p:sp>
        <p:nvSpPr>
          <p:cNvPr id="23570" name="Rectangle 40"/>
          <p:cNvSpPr>
            <a:spLocks noChangeArrowheads="1"/>
          </p:cNvSpPr>
          <p:nvPr/>
        </p:nvSpPr>
        <p:spPr bwMode="auto">
          <a:xfrm>
            <a:off x="2952750" y="3359150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241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1" name="Rectangle 41"/>
          <p:cNvSpPr>
            <a:spLocks noChangeArrowheads="1"/>
          </p:cNvSpPr>
          <p:nvPr/>
        </p:nvSpPr>
        <p:spPr bwMode="auto">
          <a:xfrm>
            <a:off x="2952750" y="3646488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331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2" name="Rectangle 42"/>
          <p:cNvSpPr>
            <a:spLocks noChangeArrowheads="1"/>
          </p:cNvSpPr>
          <p:nvPr/>
        </p:nvSpPr>
        <p:spPr bwMode="auto">
          <a:xfrm>
            <a:off x="2952750" y="3937000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299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3" name="Rectangle 43"/>
          <p:cNvSpPr>
            <a:spLocks noChangeArrowheads="1"/>
          </p:cNvSpPr>
          <p:nvPr/>
        </p:nvSpPr>
        <p:spPr bwMode="auto">
          <a:xfrm>
            <a:off x="4287838" y="3937000"/>
            <a:ext cx="490519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280.6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4" name="Rectangle 44"/>
          <p:cNvSpPr>
            <a:spLocks noChangeArrowheads="1"/>
          </p:cNvSpPr>
          <p:nvPr/>
        </p:nvSpPr>
        <p:spPr bwMode="auto">
          <a:xfrm>
            <a:off x="2952750" y="4224338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360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5" name="Rectangle 45"/>
          <p:cNvSpPr>
            <a:spLocks noChangeArrowheads="1"/>
          </p:cNvSpPr>
          <p:nvPr/>
        </p:nvSpPr>
        <p:spPr bwMode="auto">
          <a:xfrm>
            <a:off x="4287838" y="4224338"/>
            <a:ext cx="490519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290.3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6" name="Rectangle 46"/>
          <p:cNvSpPr>
            <a:spLocks noChangeArrowheads="1"/>
          </p:cNvSpPr>
          <p:nvPr/>
        </p:nvSpPr>
        <p:spPr bwMode="auto">
          <a:xfrm>
            <a:off x="5829300" y="4224338"/>
            <a:ext cx="490519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285.3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7" name="Rectangle 47"/>
          <p:cNvSpPr>
            <a:spLocks noChangeArrowheads="1"/>
          </p:cNvSpPr>
          <p:nvPr/>
        </p:nvSpPr>
        <p:spPr bwMode="auto">
          <a:xfrm>
            <a:off x="2952750" y="4511675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340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8" name="Rectangle 48"/>
          <p:cNvSpPr>
            <a:spLocks noChangeArrowheads="1"/>
          </p:cNvSpPr>
          <p:nvPr/>
        </p:nvSpPr>
        <p:spPr bwMode="auto">
          <a:xfrm>
            <a:off x="4287838" y="4511675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330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79" name="Rectangle 49"/>
          <p:cNvSpPr>
            <a:spLocks noChangeArrowheads="1"/>
          </p:cNvSpPr>
          <p:nvPr/>
        </p:nvSpPr>
        <p:spPr bwMode="auto">
          <a:xfrm>
            <a:off x="5829300" y="4511675"/>
            <a:ext cx="490519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307.8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80" name="Rectangle 50"/>
          <p:cNvSpPr>
            <a:spLocks noChangeArrowheads="1"/>
          </p:cNvSpPr>
          <p:nvPr/>
        </p:nvSpPr>
        <p:spPr bwMode="auto">
          <a:xfrm>
            <a:off x="4287838" y="4800600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333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81" name="Rectangle 51"/>
          <p:cNvSpPr>
            <a:spLocks noChangeArrowheads="1"/>
          </p:cNvSpPr>
          <p:nvPr/>
        </p:nvSpPr>
        <p:spPr bwMode="auto">
          <a:xfrm>
            <a:off x="5829300" y="4800600"/>
            <a:ext cx="490519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332.5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3582" name="Line 52"/>
          <p:cNvSpPr>
            <a:spLocks noChangeShapeType="1"/>
          </p:cNvSpPr>
          <p:nvPr/>
        </p:nvSpPr>
        <p:spPr bwMode="auto">
          <a:xfrm>
            <a:off x="2428875" y="3043238"/>
            <a:ext cx="43021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83" name="Rectangle 53"/>
          <p:cNvSpPr>
            <a:spLocks noChangeArrowheads="1"/>
          </p:cNvSpPr>
          <p:nvPr/>
        </p:nvSpPr>
        <p:spPr bwMode="auto">
          <a:xfrm>
            <a:off x="2425700" y="3043238"/>
            <a:ext cx="4305300" cy="7937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DB0E09-9B03-4C85-AF72-F3AB7727F0B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304800" y="381000"/>
            <a:ext cx="85344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</a:rPr>
              <a:t>Weighted Moving Average Method</a:t>
            </a:r>
            <a:endParaRPr lang="en-US" sz="40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333875" y="6062663"/>
            <a:ext cx="203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4024313" y="2349500"/>
            <a:ext cx="776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Forecast</a:t>
            </a:r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2892425" y="2667000"/>
            <a:ext cx="765175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Demand</a:t>
            </a:r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4008438" y="2640013"/>
            <a:ext cx="80486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(.2, .3, .5)</a:t>
            </a:r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5126038" y="2640013"/>
            <a:ext cx="10668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>
                <a:solidFill>
                  <a:srgbClr val="000000"/>
                </a:solidFill>
                <a:latin typeface="Symbol" pitchFamily="18" charset="2"/>
              </a:rPr>
              <a:t>(.1, .2, .3, .4)</a:t>
            </a:r>
          </a:p>
        </p:txBody>
      </p:sp>
      <p:sp>
        <p:nvSpPr>
          <p:cNvPr id="24590" name="Rectangle 13"/>
          <p:cNvSpPr>
            <a:spLocks noChangeArrowheads="1"/>
          </p:cNvSpPr>
          <p:nvPr/>
        </p:nvSpPr>
        <p:spPr bwMode="auto">
          <a:xfrm>
            <a:off x="4067175" y="2932113"/>
            <a:ext cx="72866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start-up</a:t>
            </a:r>
          </a:p>
        </p:txBody>
      </p:sp>
      <p:sp>
        <p:nvSpPr>
          <p:cNvPr id="24591" name="Rectangle 14"/>
          <p:cNvSpPr>
            <a:spLocks noChangeArrowheads="1"/>
          </p:cNvSpPr>
          <p:nvPr/>
        </p:nvSpPr>
        <p:spPr bwMode="auto">
          <a:xfrm>
            <a:off x="5308600" y="2932113"/>
            <a:ext cx="7302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start-up</a:t>
            </a:r>
          </a:p>
        </p:txBody>
      </p:sp>
      <p:sp>
        <p:nvSpPr>
          <p:cNvPr id="24595" name="Rectangle 18"/>
          <p:cNvSpPr>
            <a:spLocks noChangeArrowheads="1"/>
          </p:cNvSpPr>
          <p:nvPr/>
        </p:nvSpPr>
        <p:spPr bwMode="auto">
          <a:xfrm>
            <a:off x="4248150" y="3806825"/>
            <a:ext cx="51937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291.8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>
            <a:off x="4248150" y="4097338"/>
            <a:ext cx="346249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297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598" name="Rectangle 21"/>
          <p:cNvSpPr>
            <a:spLocks noChangeArrowheads="1"/>
          </p:cNvSpPr>
          <p:nvPr/>
        </p:nvSpPr>
        <p:spPr bwMode="auto">
          <a:xfrm>
            <a:off x="5489575" y="4097338"/>
            <a:ext cx="51937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294.1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600" name="Rectangle 23"/>
          <p:cNvSpPr>
            <a:spLocks noChangeArrowheads="1"/>
          </p:cNvSpPr>
          <p:nvPr/>
        </p:nvSpPr>
        <p:spPr bwMode="auto">
          <a:xfrm>
            <a:off x="4248150" y="4389438"/>
            <a:ext cx="51937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335.9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601" name="Rectangle 24"/>
          <p:cNvSpPr>
            <a:spLocks noChangeArrowheads="1"/>
          </p:cNvSpPr>
          <p:nvPr/>
        </p:nvSpPr>
        <p:spPr bwMode="auto">
          <a:xfrm>
            <a:off x="5489575" y="4389438"/>
            <a:ext cx="346249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324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602" name="Rectangle 25"/>
          <p:cNvSpPr>
            <a:spLocks noChangeArrowheads="1"/>
          </p:cNvSpPr>
          <p:nvPr/>
        </p:nvSpPr>
        <p:spPr bwMode="auto">
          <a:xfrm>
            <a:off x="4248150" y="4681538"/>
            <a:ext cx="51937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337.8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603" name="Rectangle 26"/>
          <p:cNvSpPr>
            <a:spLocks noChangeArrowheads="1"/>
          </p:cNvSpPr>
          <p:nvPr/>
        </p:nvSpPr>
        <p:spPr bwMode="auto">
          <a:xfrm>
            <a:off x="5489575" y="4681538"/>
            <a:ext cx="51937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336.9</a:t>
            </a:r>
            <a:endParaRPr lang="en-US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604" name="Line 27"/>
          <p:cNvSpPr>
            <a:spLocks noChangeShapeType="1"/>
          </p:cNvSpPr>
          <p:nvPr/>
        </p:nvSpPr>
        <p:spPr bwMode="auto">
          <a:xfrm>
            <a:off x="2573338" y="2903538"/>
            <a:ext cx="369093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5" name="Rectangle 28"/>
          <p:cNvSpPr>
            <a:spLocks noChangeArrowheads="1"/>
          </p:cNvSpPr>
          <p:nvPr/>
        </p:nvSpPr>
        <p:spPr bwMode="auto">
          <a:xfrm>
            <a:off x="2570163" y="2903538"/>
            <a:ext cx="3702050" cy="7937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Line 29"/>
          <p:cNvSpPr>
            <a:spLocks noChangeShapeType="1"/>
          </p:cNvSpPr>
          <p:nvPr/>
        </p:nvSpPr>
        <p:spPr bwMode="auto">
          <a:xfrm>
            <a:off x="4418013" y="3257550"/>
            <a:ext cx="1587" cy="384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7" name="Freeform 30"/>
          <p:cNvSpPr>
            <a:spLocks/>
          </p:cNvSpPr>
          <p:nvPr/>
        </p:nvSpPr>
        <p:spPr bwMode="auto">
          <a:xfrm>
            <a:off x="4365625" y="3627438"/>
            <a:ext cx="96838" cy="98425"/>
          </a:xfrm>
          <a:custGeom>
            <a:avLst/>
            <a:gdLst>
              <a:gd name="T0" fmla="*/ 0 w 61"/>
              <a:gd name="T1" fmla="*/ 0 h 62"/>
              <a:gd name="T2" fmla="*/ 83166379 w 61"/>
              <a:gd name="T3" fmla="*/ 153730325 h 62"/>
              <a:gd name="T4" fmla="*/ 151210156 w 61"/>
              <a:gd name="T5" fmla="*/ 0 h 62"/>
              <a:gd name="T6" fmla="*/ 0 w 61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1" h="62">
                <a:moveTo>
                  <a:pt x="0" y="0"/>
                </a:moveTo>
                <a:lnTo>
                  <a:pt x="33" y="61"/>
                </a:lnTo>
                <a:lnTo>
                  <a:pt x="60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8" name="Line 31"/>
          <p:cNvSpPr>
            <a:spLocks noChangeShapeType="1"/>
          </p:cNvSpPr>
          <p:nvPr/>
        </p:nvSpPr>
        <p:spPr bwMode="auto">
          <a:xfrm>
            <a:off x="5635625" y="3227388"/>
            <a:ext cx="1588" cy="7127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9" name="Freeform 32"/>
          <p:cNvSpPr>
            <a:spLocks/>
          </p:cNvSpPr>
          <p:nvPr/>
        </p:nvSpPr>
        <p:spPr bwMode="auto">
          <a:xfrm>
            <a:off x="5584825" y="3925888"/>
            <a:ext cx="96838" cy="98425"/>
          </a:xfrm>
          <a:custGeom>
            <a:avLst/>
            <a:gdLst>
              <a:gd name="T0" fmla="*/ 0 w 61"/>
              <a:gd name="T1" fmla="*/ 0 h 62"/>
              <a:gd name="T2" fmla="*/ 80645416 w 61"/>
              <a:gd name="T3" fmla="*/ 153730325 h 62"/>
              <a:gd name="T4" fmla="*/ 151210156 w 61"/>
              <a:gd name="T5" fmla="*/ 0 h 62"/>
              <a:gd name="T6" fmla="*/ 0 w 61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1" h="62">
                <a:moveTo>
                  <a:pt x="0" y="0"/>
                </a:moveTo>
                <a:lnTo>
                  <a:pt x="32" y="61"/>
                </a:lnTo>
                <a:lnTo>
                  <a:pt x="60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Rectangle 37"/>
          <p:cNvSpPr>
            <a:spLocks noChangeArrowheads="1"/>
          </p:cNvSpPr>
          <p:nvPr/>
        </p:nvSpPr>
        <p:spPr bwMode="auto">
          <a:xfrm>
            <a:off x="2952750" y="2946728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270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5" name="Rectangle 40"/>
          <p:cNvSpPr>
            <a:spLocks noChangeArrowheads="1"/>
          </p:cNvSpPr>
          <p:nvPr/>
        </p:nvSpPr>
        <p:spPr bwMode="auto">
          <a:xfrm>
            <a:off x="2952750" y="3234065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241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6" name="Rectangle 41"/>
          <p:cNvSpPr>
            <a:spLocks noChangeArrowheads="1"/>
          </p:cNvSpPr>
          <p:nvPr/>
        </p:nvSpPr>
        <p:spPr bwMode="auto">
          <a:xfrm>
            <a:off x="2952750" y="3521403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331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7" name="Rectangle 42"/>
          <p:cNvSpPr>
            <a:spLocks noChangeArrowheads="1"/>
          </p:cNvSpPr>
          <p:nvPr/>
        </p:nvSpPr>
        <p:spPr bwMode="auto">
          <a:xfrm>
            <a:off x="2952750" y="3811915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299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8" name="Rectangle 44"/>
          <p:cNvSpPr>
            <a:spLocks noChangeArrowheads="1"/>
          </p:cNvSpPr>
          <p:nvPr/>
        </p:nvSpPr>
        <p:spPr bwMode="auto">
          <a:xfrm>
            <a:off x="2952750" y="4099253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360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2952750" y="4386590"/>
            <a:ext cx="327013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 dirty="0" smtClean="0">
                <a:solidFill>
                  <a:srgbClr val="000000"/>
                </a:solidFill>
                <a:latin typeface="Symbol" pitchFamily="18" charset="2"/>
              </a:rPr>
              <a:t>340</a:t>
            </a:r>
            <a:endParaRPr lang="en-US" sz="17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BC7AF0-A55E-4495-A1E6-10FF18F612D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How to determine weights for Weighted Moving Average Method?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By Hit and Trial</a:t>
            </a:r>
          </a:p>
          <a:p>
            <a:pPr eaLnBrk="1" hangingPunct="1"/>
            <a:r>
              <a:rPr lang="en-US" dirty="0" smtClean="0"/>
              <a:t>By Linear Programming Method</a:t>
            </a:r>
          </a:p>
          <a:p>
            <a:pPr eaLnBrk="1" hangingPunct="1"/>
            <a:r>
              <a:rPr lang="en-US" dirty="0" smtClean="0"/>
              <a:t>Example </a:t>
            </a:r>
            <a:r>
              <a:rPr lang="en-US" dirty="0"/>
              <a:t> </a:t>
            </a:r>
            <a:r>
              <a:rPr lang="en-US" dirty="0" smtClean="0"/>
              <a:t>2.1, Ch. 2, SCE Book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Chapter 2 – Part 1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5400" dirty="0" smtClean="0"/>
              <a:t>Forecasting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5C512-69BE-4792-BE01-81F89E67AB6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Exponential Smoothing Method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basically a weighted averaging method with weights decreasing exponentially on the older demands.</a:t>
            </a:r>
          </a:p>
          <a:p>
            <a:r>
              <a:rPr lang="en-US" dirty="0" smtClean="0"/>
              <a:t>Requires choosing a smoothing constant, called ‘</a:t>
            </a:r>
            <a:r>
              <a:rPr lang="el-GR" dirty="0" smtClean="0"/>
              <a:t>α</a:t>
            </a:r>
            <a:r>
              <a:rPr lang="en-US" dirty="0" smtClean="0"/>
              <a:t>’, between 0 and 1.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Then,</a:t>
            </a:r>
            <a:r>
              <a:rPr lang="en-US" b="1" dirty="0" smtClean="0">
                <a:latin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</a:rPr>
              <a:t>	F</a:t>
            </a:r>
            <a:r>
              <a:rPr lang="en-US" b="1" baseline="-25000" dirty="0" smtClean="0">
                <a:latin typeface="Times New Roman" pitchFamily="18" charset="0"/>
              </a:rPr>
              <a:t>n+1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= </a:t>
            </a:r>
            <a:r>
              <a:rPr lang="el-GR" b="1" dirty="0" smtClean="0">
                <a:latin typeface="Times New Roman" pitchFamily="18" charset="0"/>
              </a:rPr>
              <a:t>α</a:t>
            </a:r>
            <a:r>
              <a:rPr lang="en-US" b="1" dirty="0" err="1" smtClean="0">
                <a:latin typeface="Times New Roman" pitchFamily="18" charset="0"/>
              </a:rPr>
              <a:t>D</a:t>
            </a:r>
            <a:r>
              <a:rPr lang="en-US" b="1" baseline="-25000" dirty="0" err="1" smtClean="0">
                <a:latin typeface="Times New Roman" pitchFamily="18" charset="0"/>
              </a:rPr>
              <a:t>n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+ (1– </a:t>
            </a:r>
            <a:r>
              <a:rPr lang="el-GR" b="1" dirty="0">
                <a:latin typeface="Times New Roman" pitchFamily="18" charset="0"/>
              </a:rPr>
              <a:t>α</a:t>
            </a:r>
            <a:r>
              <a:rPr lang="en-US" b="1" dirty="0" smtClean="0">
                <a:latin typeface="Times New Roman" pitchFamily="18" charset="0"/>
              </a:rPr>
              <a:t>)</a:t>
            </a:r>
            <a:r>
              <a:rPr lang="en-US" b="1" dirty="0" err="1" smtClean="0">
                <a:latin typeface="Times New Roman" pitchFamily="18" charset="0"/>
              </a:rPr>
              <a:t>F</a:t>
            </a:r>
            <a:r>
              <a:rPr lang="en-US" b="1" baseline="-25000" dirty="0" err="1" smtClean="0">
                <a:latin typeface="Times New Roman" pitchFamily="18" charset="0"/>
              </a:rPr>
              <a:t>n</a:t>
            </a:r>
            <a:endParaRPr lang="en-US" b="1" baseline="-25000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</a:rPr>
              <a:t> </a:t>
            </a:r>
            <a:endParaRPr lang="en-US" dirty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7B16FA-33F9-4EF9-916C-EC2428A20CB3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1219200" y="381000"/>
            <a:ext cx="67056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>
              <a:lnSpc>
                <a:spcPct val="90000"/>
              </a:lnSpc>
            </a:pPr>
            <a: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  <a:t>Exponential Smoothing —</a:t>
            </a:r>
            <a:b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4400" b="1" i="1">
                <a:solidFill>
                  <a:schemeClr val="accent2"/>
                </a:solidFill>
                <a:latin typeface="Times New Roman" pitchFamily="18" charset="0"/>
              </a:rPr>
              <a:t>Continued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2274888" y="1722438"/>
            <a:ext cx="4568825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2400" b="1" dirty="0" smtClean="0">
                <a:latin typeface="Times New Roman" pitchFamily="18" charset="0"/>
              </a:rPr>
              <a:t>F</a:t>
            </a:r>
            <a:r>
              <a:rPr lang="en-US" sz="2400" b="1" baseline="-25000" dirty="0" smtClean="0">
                <a:latin typeface="Times New Roman" pitchFamily="18" charset="0"/>
              </a:rPr>
              <a:t>n+1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= </a:t>
            </a:r>
            <a:r>
              <a:rPr lang="el-GR" sz="2400" b="1" dirty="0" smtClean="0">
                <a:latin typeface="Times New Roman" pitchFamily="18" charset="0"/>
              </a:rPr>
              <a:t>α</a:t>
            </a:r>
            <a:r>
              <a:rPr lang="en-US" sz="2400" b="1" dirty="0" err="1" smtClean="0">
                <a:latin typeface="Times New Roman" pitchFamily="18" charset="0"/>
              </a:rPr>
              <a:t>D</a:t>
            </a:r>
            <a:r>
              <a:rPr lang="en-US" sz="2400" b="1" baseline="-25000" dirty="0" err="1" smtClean="0">
                <a:latin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+ </a:t>
            </a:r>
            <a:r>
              <a:rPr lang="en-US" sz="2400" b="1" dirty="0" smtClean="0">
                <a:latin typeface="Times New Roman" pitchFamily="18" charset="0"/>
              </a:rPr>
              <a:t>(1– </a:t>
            </a:r>
            <a:r>
              <a:rPr lang="el-GR" sz="2400" b="1" dirty="0" smtClean="0">
                <a:latin typeface="Times New Roman" pitchFamily="18" charset="0"/>
              </a:rPr>
              <a:t>α</a:t>
            </a:r>
            <a:r>
              <a:rPr lang="en-US" sz="2400" b="1" dirty="0" smtClean="0">
                <a:latin typeface="Times New Roman" pitchFamily="18" charset="0"/>
              </a:rPr>
              <a:t>)F</a:t>
            </a:r>
            <a:r>
              <a:rPr lang="en-US" sz="2400" b="1" baseline="-25000" dirty="0" smtClean="0">
                <a:latin typeface="Times New Roman" pitchFamily="18" charset="0"/>
              </a:rPr>
              <a:t>n</a:t>
            </a:r>
            <a:endParaRPr lang="en-US" sz="2400" dirty="0">
              <a:latin typeface="Times New Roman" pitchFamily="18" charset="0"/>
            </a:endParaRPr>
          </a:p>
          <a:p>
            <a:pPr algn="ctr"/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90600" y="2286000"/>
          <a:ext cx="7086600" cy="296672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362200"/>
                <a:gridCol w="23622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800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l-GR" sz="1800" dirty="0" smtClean="0">
                          <a:solidFill>
                            <a:schemeClr val="tx1"/>
                          </a:solidFill>
                        </a:rPr>
                        <a:t>α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= 0.2)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307</a:t>
                      </a:r>
                      <a:r>
                        <a:rPr lang="en-US" baseline="0" dirty="0" smtClean="0"/>
                        <a:t> (from averaging)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299.6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287.9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296.5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309.6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315.7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3CC811-C457-4C21-B7CF-B12A49AABD24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Exponential Smoothing Method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Advantages:</a:t>
            </a:r>
          </a:p>
          <a:p>
            <a:pPr eaLnBrk="1" hangingPunct="1"/>
            <a:r>
              <a:rPr lang="en-US" smtClean="0"/>
              <a:t>To forecast you only need last period’s actual demand and its forecast.</a:t>
            </a:r>
          </a:p>
          <a:p>
            <a:pPr eaLnBrk="1" hangingPunct="1"/>
            <a:r>
              <a:rPr lang="en-US" smtClean="0"/>
              <a:t>Reacts more quickly to changes in data compared to averaging methods.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D49801A-CB6F-4FD8-BD46-F058AD0362C2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Exponential Smoothing Method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Drawbacks:</a:t>
            </a:r>
          </a:p>
          <a:p>
            <a:pPr eaLnBrk="1" hangingPunct="1"/>
            <a:r>
              <a:rPr lang="en-US" dirty="0" smtClean="0"/>
              <a:t>Difficulty in choosing ‘alpha’</a:t>
            </a:r>
          </a:p>
          <a:p>
            <a:pPr lvl="1" eaLnBrk="1" hangingPunct="1"/>
            <a:r>
              <a:rPr lang="en-US" dirty="0" smtClean="0"/>
              <a:t>Practical value between 0.1 and 0.4</a:t>
            </a:r>
          </a:p>
          <a:p>
            <a:pPr eaLnBrk="1" hangingPunct="1"/>
            <a:r>
              <a:rPr lang="en-US" dirty="0" smtClean="0"/>
              <a:t>Lags behind continuing trend; however, method can be modified for trend and seasonal variations.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003438-0C31-49C7-94E1-2C477EDFC97C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Incorporating Seasonality in Forecasting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Compute Seasonal factor for the period = Average for the period/overall average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Compute deseasonalized data = Actual/seasonal factor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Select a time series forecasting method.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Apply the method to deseasonalized data to get deseasonalized forecast.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Actual forecast = deseasonalized forecast * seasonal factor for the period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8C1F4F-BD25-41D1-BB5E-B84ADA0D4D68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accent2"/>
                </a:solidFill>
              </a:rPr>
              <a:t>Example for Incorporating  </a:t>
            </a:r>
            <a:r>
              <a:rPr lang="en-US" sz="3200" dirty="0">
                <a:solidFill>
                  <a:schemeClr val="accent2"/>
                </a:solidFill>
              </a:rPr>
              <a:t>S</a:t>
            </a:r>
            <a:r>
              <a:rPr lang="en-US" sz="3200" dirty="0" smtClean="0">
                <a:solidFill>
                  <a:schemeClr val="accent2"/>
                </a:solidFill>
              </a:rPr>
              <a:t>easonality (Example 2.3, Ch. 2, SCE Book)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PC sales by quarter given for 2008, 2009 and 2010</a:t>
            </a:r>
          </a:p>
          <a:p>
            <a:pPr eaLnBrk="1" hangingPunct="1"/>
            <a:r>
              <a:rPr lang="en-US" dirty="0" smtClean="0"/>
              <a:t>PC sales are high in the 4</a:t>
            </a:r>
            <a:r>
              <a:rPr lang="en-US" baseline="30000" dirty="0" smtClean="0"/>
              <a:t>th</a:t>
            </a:r>
            <a:r>
              <a:rPr lang="en-US" dirty="0" smtClean="0"/>
              <a:t> quarter due to Christmas season</a:t>
            </a:r>
          </a:p>
          <a:p>
            <a:pPr eaLnBrk="1" hangingPunct="1"/>
            <a:r>
              <a:rPr lang="en-US" dirty="0" smtClean="0"/>
              <a:t>PC sales are also high in the 3</a:t>
            </a:r>
            <a:r>
              <a:rPr lang="en-US" baseline="30000" dirty="0" smtClean="0"/>
              <a:t>rd</a:t>
            </a:r>
            <a:r>
              <a:rPr lang="en-US" dirty="0" smtClean="0"/>
              <a:t> quarter due Back-to-school sales</a:t>
            </a:r>
          </a:p>
          <a:p>
            <a:pPr eaLnBrk="1" hangingPunct="1"/>
            <a:r>
              <a:rPr lang="en-US" dirty="0" smtClean="0"/>
              <a:t>Determine the forecast for the first quarter of 2011 incorporating seasonality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633DC8-DBBB-4FC4-A650-EE9929CBA49B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Time Series Forecasting with Trend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accent2"/>
                </a:solidFill>
              </a:rPr>
              <a:t>How to incorporate Trend in the Forecast?</a:t>
            </a:r>
          </a:p>
          <a:p>
            <a:pPr eaLnBrk="1" hangingPunct="1"/>
            <a:r>
              <a:rPr lang="en-US" dirty="0" smtClean="0"/>
              <a:t>Simple Trend Model Using Regression</a:t>
            </a:r>
          </a:p>
          <a:p>
            <a:pPr lvl="1" eaLnBrk="1" hangingPunct="1"/>
            <a:r>
              <a:rPr lang="en-US" dirty="0" smtClean="0"/>
              <a:t>Example 2.4</a:t>
            </a:r>
          </a:p>
          <a:p>
            <a:pPr eaLnBrk="1" hangingPunct="1"/>
            <a:r>
              <a:rPr lang="en-US" dirty="0" smtClean="0"/>
              <a:t>Exponential Smoothing with Trend (Holt’s Model)</a:t>
            </a:r>
          </a:p>
          <a:p>
            <a:pPr lvl="1" eaLnBrk="1" hangingPunct="1"/>
            <a:r>
              <a:rPr lang="en-US" dirty="0" smtClean="0"/>
              <a:t>Examples 2.5 and 2.6</a:t>
            </a:r>
          </a:p>
          <a:p>
            <a:pPr eaLnBrk="1" hangingPunct="1"/>
            <a:r>
              <a:rPr lang="en-US" dirty="0" smtClean="0"/>
              <a:t>Exponential Smoothing with Trend and Seasonality (Winters’ model)</a:t>
            </a:r>
          </a:p>
          <a:p>
            <a:pPr lvl="1" eaLnBrk="1" hangingPunct="1"/>
            <a:r>
              <a:rPr lang="en-US" dirty="0" smtClean="0"/>
              <a:t>Example 2.7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F596B8-DA2E-4E5D-A0FE-463FDCC31CEB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Forecasting for Multiple Periods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Constant level model</a:t>
            </a:r>
          </a:p>
          <a:p>
            <a:pPr lvl="1" eaLnBrk="1" hangingPunct="1"/>
            <a:r>
              <a:rPr lang="en-US" sz="2400" dirty="0" smtClean="0"/>
              <a:t>F(</a:t>
            </a:r>
            <a:r>
              <a:rPr lang="en-US" sz="2400" dirty="0" err="1" smtClean="0"/>
              <a:t>n+i</a:t>
            </a:r>
            <a:r>
              <a:rPr lang="en-US" sz="2400" dirty="0" smtClean="0"/>
              <a:t>) = F(n+1) 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 2, 3…….</a:t>
            </a:r>
          </a:p>
          <a:p>
            <a:pPr lvl="1" eaLnBrk="1" hangingPunct="1"/>
            <a:r>
              <a:rPr lang="en-US" sz="2400" dirty="0" smtClean="0"/>
              <a:t>In other words, the best forecast for n+2, n+3, </a:t>
            </a:r>
            <a:r>
              <a:rPr lang="en-US" sz="2400" dirty="0" err="1" smtClean="0"/>
              <a:t>etc</a:t>
            </a:r>
            <a:r>
              <a:rPr lang="en-US" sz="2400" dirty="0" smtClean="0"/>
              <a:t> is F(n+1).</a:t>
            </a:r>
          </a:p>
          <a:p>
            <a:pPr eaLnBrk="1" hangingPunct="1"/>
            <a:r>
              <a:rPr lang="en-US" sz="2400" dirty="0" smtClean="0"/>
              <a:t>Under Seasonality</a:t>
            </a:r>
          </a:p>
          <a:p>
            <a:pPr lvl="1" eaLnBrk="1" hangingPunct="1"/>
            <a:r>
              <a:rPr lang="en-US" sz="2400" dirty="0" smtClean="0"/>
              <a:t>F(</a:t>
            </a:r>
            <a:r>
              <a:rPr lang="en-US" sz="2400" dirty="0" err="1" smtClean="0"/>
              <a:t>n+i</a:t>
            </a:r>
            <a:r>
              <a:rPr lang="en-US" sz="2400" dirty="0" smtClean="0"/>
              <a:t>) = Deseasonalized forecast for (n+1) * SI(</a:t>
            </a:r>
            <a:r>
              <a:rPr lang="en-US" sz="2400" dirty="0" err="1" smtClean="0"/>
              <a:t>n+i</a:t>
            </a:r>
            <a:r>
              <a:rPr lang="en-US" sz="2400" dirty="0" smtClean="0"/>
              <a:t>) 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=1,2…. where SI(</a:t>
            </a:r>
            <a:r>
              <a:rPr lang="en-US" sz="2400" dirty="0" err="1" smtClean="0"/>
              <a:t>n+i</a:t>
            </a:r>
            <a:r>
              <a:rPr lang="en-US" sz="2400" dirty="0" smtClean="0"/>
              <a:t>) is the seasonality index for period </a:t>
            </a:r>
            <a:r>
              <a:rPr lang="en-US" sz="2400" dirty="0" err="1" smtClean="0"/>
              <a:t>n+i</a:t>
            </a:r>
            <a:r>
              <a:rPr lang="en-US" sz="2400" dirty="0" smtClean="0"/>
              <a:t>.</a:t>
            </a:r>
          </a:p>
          <a:p>
            <a:pPr eaLnBrk="1" hangingPunct="1"/>
            <a:r>
              <a:rPr lang="en-US" sz="2400" dirty="0" smtClean="0"/>
              <a:t>Under Trend (Holt’s Model)</a:t>
            </a:r>
          </a:p>
          <a:p>
            <a:pPr lvl="1" eaLnBrk="1" hangingPunct="1"/>
            <a:r>
              <a:rPr lang="en-US" sz="2400" dirty="0" smtClean="0"/>
              <a:t>F(</a:t>
            </a:r>
            <a:r>
              <a:rPr lang="en-US" sz="2400" dirty="0" err="1" smtClean="0"/>
              <a:t>n+i</a:t>
            </a:r>
            <a:r>
              <a:rPr lang="en-US" sz="2400" dirty="0" smtClean="0"/>
              <a:t>) = L(n+1) + (</a:t>
            </a:r>
            <a:r>
              <a:rPr lang="en-US" sz="2400" dirty="0" err="1" smtClean="0"/>
              <a:t>i</a:t>
            </a:r>
            <a:r>
              <a:rPr lang="en-US" sz="2400" dirty="0" smtClean="0"/>
              <a:t>) T(n+1) for </a:t>
            </a:r>
            <a:r>
              <a:rPr lang="en-US" sz="2400" dirty="0" err="1" smtClean="0"/>
              <a:t>i</a:t>
            </a:r>
            <a:r>
              <a:rPr lang="en-US" sz="2400" dirty="0" smtClean="0"/>
              <a:t> = 1,2,….</a:t>
            </a:r>
          </a:p>
          <a:p>
            <a:pPr eaLnBrk="1" hangingPunct="1"/>
            <a:r>
              <a:rPr lang="en-US" sz="2400" dirty="0" smtClean="0"/>
              <a:t>Under Trend and seasonality (Winters’ model)</a:t>
            </a:r>
          </a:p>
          <a:p>
            <a:pPr lvl="1" eaLnBrk="1" hangingPunct="1"/>
            <a:r>
              <a:rPr lang="en-US" sz="2400" dirty="0" smtClean="0"/>
              <a:t>F(</a:t>
            </a:r>
            <a:r>
              <a:rPr lang="en-US" sz="2400" dirty="0" err="1" smtClean="0"/>
              <a:t>n+i</a:t>
            </a:r>
            <a:r>
              <a:rPr lang="en-US" sz="2400" dirty="0" smtClean="0"/>
              <a:t>) = [L(n+1) + (</a:t>
            </a:r>
            <a:r>
              <a:rPr lang="en-US" sz="2400" dirty="0" err="1" smtClean="0"/>
              <a:t>i</a:t>
            </a:r>
            <a:r>
              <a:rPr lang="en-US" sz="2400" dirty="0" smtClean="0"/>
              <a:t>) T(n+1)] SI(</a:t>
            </a:r>
            <a:r>
              <a:rPr lang="en-US" sz="2400" dirty="0" err="1" smtClean="0"/>
              <a:t>n+i</a:t>
            </a:r>
            <a:r>
              <a:rPr lang="en-US" sz="2400" dirty="0" smtClean="0"/>
              <a:t>) 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 2,…..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017949-E64A-436D-A79B-B464FAF121D5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2"/>
                </a:solidFill>
              </a:rPr>
              <a:t>How to Choose the Right Forecasting Method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Forecast errors as a measure of performance of a method.</a:t>
            </a:r>
          </a:p>
          <a:p>
            <a:pPr eaLnBrk="1" hangingPunct="1"/>
            <a:r>
              <a:rPr lang="en-US" smtClean="0"/>
              <a:t>Studies have shown that it is better to use multiple methods and average their forecasts as the forecast.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E8B23F-A898-4DB5-AA72-01FD881FDC35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 Errors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 Absolute Deviation (MAD)</a:t>
            </a:r>
          </a:p>
          <a:p>
            <a:pPr eaLnBrk="1" hangingPunct="1"/>
            <a:r>
              <a:rPr lang="en-US" smtClean="0"/>
              <a:t>Mean Squared Error (MSE)</a:t>
            </a:r>
          </a:p>
          <a:p>
            <a:pPr eaLnBrk="1" hangingPunct="1"/>
            <a:r>
              <a:rPr lang="en-US" smtClean="0"/>
              <a:t>Standard Deviation of Forecast Error</a:t>
            </a:r>
          </a:p>
          <a:p>
            <a:pPr eaLnBrk="1" hangingPunct="1"/>
            <a:r>
              <a:rPr lang="en-US" smtClean="0"/>
              <a:t>Bias</a:t>
            </a:r>
          </a:p>
          <a:p>
            <a:pPr eaLnBrk="1" hangingPunct="1"/>
            <a:r>
              <a:rPr lang="en-US" smtClean="0"/>
              <a:t>Mean Absolute Percentage Error (MAPE)</a:t>
            </a:r>
          </a:p>
          <a:p>
            <a:pPr eaLnBrk="1" hangingPunct="1"/>
            <a:r>
              <a:rPr lang="en-US" smtClean="0"/>
              <a:t>Tracking Signal (TS)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Topics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Forecasting Process</a:t>
            </a:r>
          </a:p>
          <a:p>
            <a:r>
              <a:rPr lang="en-US" dirty="0" smtClean="0"/>
              <a:t>Qualitative Forecasting Methods</a:t>
            </a:r>
          </a:p>
          <a:p>
            <a:r>
              <a:rPr lang="en-US" dirty="0" smtClean="0"/>
              <a:t>Time Series Forecasting Methods</a:t>
            </a:r>
          </a:p>
          <a:p>
            <a:r>
              <a:rPr lang="en-US" dirty="0" smtClean="0"/>
              <a:t>Forecasting for Multiple Periods</a:t>
            </a:r>
          </a:p>
          <a:p>
            <a:r>
              <a:rPr lang="en-US" dirty="0" smtClean="0"/>
              <a:t>Forecasting Errors</a:t>
            </a:r>
          </a:p>
          <a:p>
            <a:r>
              <a:rPr lang="en-US" dirty="0" smtClean="0"/>
              <a:t>Forecasting Software</a:t>
            </a:r>
          </a:p>
          <a:p>
            <a:r>
              <a:rPr lang="en-US" dirty="0" smtClean="0"/>
              <a:t>Forecasting in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DD0D9A-D97E-4116-943F-779A084AC508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Monitoring Forecast Accuracy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Tracking Signal (TS</a:t>
            </a:r>
            <a:r>
              <a:rPr lang="en-US" smtClean="0"/>
              <a:t>) is the most commonly used technique for monitoring forecasts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Tracking signal is used to detect changes in the pattern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When the tracking signal goes outside the set limits the forecaster can be notified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smtClean="0"/>
              <a:t>Tracking Signal is given by</a:t>
            </a:r>
            <a:r>
              <a:rPr lang="en-US" smtClean="0"/>
              <a:t>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smtClean="0"/>
              <a:t>		TS</a:t>
            </a:r>
            <a:r>
              <a:rPr lang="en-US" sz="3600" baseline="-25000" smtClean="0"/>
              <a:t>n</a:t>
            </a:r>
            <a:r>
              <a:rPr lang="en-US" sz="3600" smtClean="0"/>
              <a:t> = Bias</a:t>
            </a:r>
            <a:r>
              <a:rPr lang="en-US" sz="3600" baseline="-25000" smtClean="0"/>
              <a:t>n </a:t>
            </a:r>
            <a:r>
              <a:rPr lang="en-US" sz="3600" smtClean="0"/>
              <a:t>/ MAD</a:t>
            </a:r>
            <a:r>
              <a:rPr lang="en-US" sz="3600" baseline="-25000" smtClean="0"/>
              <a:t>n</a:t>
            </a:r>
            <a:r>
              <a:rPr lang="en-US" sz="3600" smtClean="0"/>
              <a:t>  for n=1,2,3</a:t>
            </a:r>
          </a:p>
          <a:p>
            <a:pPr eaLnBrk="1" hangingPunct="1">
              <a:lnSpc>
                <a:spcPct val="90000"/>
              </a:lnSpc>
            </a:pPr>
            <a:endParaRPr lang="en-US" sz="3600" smtClean="0"/>
          </a:p>
          <a:p>
            <a:pPr eaLnBrk="1" hangingPunct="1">
              <a:lnSpc>
                <a:spcPct val="90000"/>
              </a:lnSpc>
            </a:pPr>
            <a:endParaRPr lang="en-US" sz="3600" smtClean="0"/>
          </a:p>
          <a:p>
            <a:pPr eaLnBrk="1" hangingPunct="1">
              <a:lnSpc>
                <a:spcPct val="90000"/>
              </a:lnSpc>
            </a:pPr>
            <a:endParaRPr lang="en-US" sz="3600" smtClean="0"/>
          </a:p>
          <a:p>
            <a:pPr lvl="1" eaLnBrk="1" hangingPunct="1">
              <a:lnSpc>
                <a:spcPct val="90000"/>
              </a:lnSpc>
            </a:pPr>
            <a:endParaRPr lang="en-US" sz="36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9C8325-62FC-4EC5-9806-63A2F2B2F750}" type="slidenum">
              <a:rPr lang="en-US" smtClean="0"/>
              <a:pPr/>
              <a:t>41</a:t>
            </a:fld>
            <a:endParaRPr lang="en-US" smtClean="0"/>
          </a:p>
        </p:txBody>
      </p:sp>
      <p:graphicFrame>
        <p:nvGraphicFramePr>
          <p:cNvPr id="37891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4" name="Chart" r:id="rId4" imgW="5884200" imgH="3673440" progId="Excel.Sheet.8">
                  <p:embed/>
                </p:oleObj>
              </mc:Choice>
              <mc:Fallback>
                <p:oleObj name="Chart" r:id="rId4" imgW="5884200" imgH="367344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Line 3"/>
          <p:cNvSpPr>
            <a:spLocks noChangeShapeType="1"/>
          </p:cNvSpPr>
          <p:nvPr/>
        </p:nvSpPr>
        <p:spPr bwMode="auto">
          <a:xfrm>
            <a:off x="914400" y="4038600"/>
            <a:ext cx="79248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3" name="Line 4"/>
          <p:cNvSpPr>
            <a:spLocks noChangeShapeType="1"/>
          </p:cNvSpPr>
          <p:nvPr/>
        </p:nvSpPr>
        <p:spPr bwMode="auto">
          <a:xfrm>
            <a:off x="990600" y="5181600"/>
            <a:ext cx="79248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A67636-2911-4B0D-9E61-E87CD25255CC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Uses of Forecast Errors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select a method by retrospective testing on past data.</a:t>
            </a:r>
          </a:p>
          <a:p>
            <a:pPr eaLnBrk="1" hangingPunct="1"/>
            <a:r>
              <a:rPr lang="en-US" smtClean="0"/>
              <a:t>To select the parameters of a particular method.</a:t>
            </a:r>
          </a:p>
          <a:p>
            <a:pPr eaLnBrk="1" hangingPunct="1"/>
            <a:r>
              <a:rPr lang="en-US" smtClean="0"/>
              <a:t>To monitor how well the selected method is performing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A91278-56E3-4974-96BD-F8D4AB86BE77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Forecasting Software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Over 30 software packages costing $0 to $25,000.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Three types of software available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Automatic (most expensive)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Semi automatic (moderate cost)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Manual (cheap)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Some are stand alone dedicated software, others are add-on to MS Excel, SAS, Minitab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For details refer to: “Forecasting: An Upward Trend?” by </a:t>
            </a:r>
            <a:r>
              <a:rPr lang="en-US" sz="2800" dirty="0" err="1" smtClean="0"/>
              <a:t>Yurkiewicz</a:t>
            </a:r>
            <a:r>
              <a:rPr lang="en-US" sz="2800" dirty="0" smtClean="0"/>
              <a:t>, </a:t>
            </a:r>
            <a:r>
              <a:rPr lang="en-US" sz="2800" u="sng" dirty="0" smtClean="0"/>
              <a:t>OR/MS Today</a:t>
            </a:r>
            <a:r>
              <a:rPr lang="en-US" sz="2800" dirty="0" smtClean="0"/>
              <a:t>, Vol.39, No.3, pp. 52-61, 2012.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738124-7498-44AA-BD20-AC9BEE8D20F5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Forecasting in Practice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accent2"/>
                </a:solidFill>
              </a:rPr>
              <a:t>(Company Surveys)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References: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“Forecasting Software in Practice: Uses, Satisfaction and Performance” by Sanders and </a:t>
            </a:r>
            <a:r>
              <a:rPr lang="en-US" sz="2400" dirty="0" err="1" smtClean="0"/>
              <a:t>Manrodt</a:t>
            </a:r>
            <a:r>
              <a:rPr lang="en-US" sz="2400" dirty="0" smtClean="0"/>
              <a:t>, </a:t>
            </a:r>
            <a:r>
              <a:rPr lang="en-US" sz="2400" u="sng" dirty="0" smtClean="0"/>
              <a:t>Interfaces</a:t>
            </a:r>
            <a:r>
              <a:rPr lang="en-US" sz="2400" dirty="0" smtClean="0"/>
              <a:t>, Vol,33, pp. 90-93, Sep. – Oct. 2003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“Forecasting practices in US corporations: Survey results” by Sanders and </a:t>
            </a:r>
            <a:r>
              <a:rPr lang="en-US" sz="2400" dirty="0" err="1" smtClean="0"/>
              <a:t>Manrodt</a:t>
            </a:r>
            <a:r>
              <a:rPr lang="en-US" sz="2400" dirty="0" smtClean="0"/>
              <a:t>, </a:t>
            </a:r>
            <a:r>
              <a:rPr lang="en-US" sz="2400" u="sng" dirty="0" smtClean="0"/>
              <a:t>Interfaces,</a:t>
            </a:r>
            <a:r>
              <a:rPr lang="en-US" sz="2400" dirty="0" smtClean="0"/>
              <a:t> Vol. 24, pp.92-100, March-April 1994.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Observations in Practice:</a:t>
            </a:r>
            <a:endParaRPr lang="en-US" sz="24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Simpler forecasting methods are more frequently used because they are easy to understand and communicate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Several studies have found that complex forecasting procedures seldom give better results.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F9A1AA-2718-4FDD-A545-5848196858C8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Forecasting in Practice*</a:t>
            </a:r>
          </a:p>
        </p:txBody>
      </p:sp>
      <p:graphicFrame>
        <p:nvGraphicFramePr>
          <p:cNvPr id="97379" name="Group 99"/>
          <p:cNvGraphicFramePr>
            <a:graphicFrameLocks noGrp="1"/>
          </p:cNvGraphicFramePr>
          <p:nvPr>
            <p:ph idx="1"/>
          </p:nvPr>
        </p:nvGraphicFramePr>
        <p:xfrm>
          <a:off x="381000" y="1219200"/>
          <a:ext cx="8229600" cy="5291326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518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 Period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3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Forecasting Technique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Immediate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&lt;1 Month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1-6 month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6-12 months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&gt; 12 months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Judgmental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Managers opinion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27.9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Executive Opinion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40.1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26.2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 force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28.6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8.7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Quantitative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Moving Average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17.7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8.7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St. line projection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7.6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Naïve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Expon. Smoothing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19.6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Regression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Simulation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Classical decomposition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Box-Jenkins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107" name="Text Box 98"/>
          <p:cNvSpPr txBox="1">
            <a:spLocks noChangeArrowheads="1"/>
          </p:cNvSpPr>
          <p:nvPr/>
        </p:nvSpPr>
        <p:spPr bwMode="auto">
          <a:xfrm>
            <a:off x="152400" y="6477000"/>
            <a:ext cx="883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* % of managers that reported different techniques for different time horizons.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Real World Applications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Taco Bell</a:t>
            </a:r>
          </a:p>
          <a:p>
            <a:pPr>
              <a:defRPr/>
            </a:pPr>
            <a:r>
              <a:rPr lang="en-US" dirty="0" smtClean="0"/>
              <a:t>Dell Computers</a:t>
            </a:r>
          </a:p>
          <a:p>
            <a:pPr>
              <a:defRPr/>
            </a:pPr>
            <a:r>
              <a:rPr lang="en-US" dirty="0" smtClean="0"/>
              <a:t>FedEx</a:t>
            </a:r>
          </a:p>
          <a:p>
            <a:pPr>
              <a:defRPr/>
            </a:pPr>
            <a:r>
              <a:rPr lang="en-US" dirty="0" smtClean="0"/>
              <a:t>National Car Rental</a:t>
            </a:r>
          </a:p>
          <a:p>
            <a:pPr>
              <a:defRPr/>
            </a:pPr>
            <a:r>
              <a:rPr lang="en-US" dirty="0" smtClean="0"/>
              <a:t>Nabisco</a:t>
            </a:r>
          </a:p>
          <a:p>
            <a:pPr>
              <a:defRPr/>
            </a:pPr>
            <a:r>
              <a:rPr lang="en-US" dirty="0" smtClean="0"/>
              <a:t>National Broadcasting Company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4DA9B1D-581E-46B1-BA9E-D68124BB8BB7}" type="slidenum">
              <a:rPr lang="en-US" smtClean="0"/>
              <a:pPr eaLnBrk="1" hangingPunct="1"/>
              <a:t>46</a:t>
            </a:fld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Chapter 2 – Part 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accent2"/>
                </a:solidFill>
              </a:rPr>
              <a:t>Aggregate Planning</a:t>
            </a:r>
            <a:endParaRPr lang="en-US" sz="4800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5C512-69BE-4792-BE01-81F89E67AB6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6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Topics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r>
              <a:rPr lang="en-US" dirty="0" smtClean="0"/>
              <a:t>Production Planning Process</a:t>
            </a:r>
          </a:p>
          <a:p>
            <a:r>
              <a:rPr lang="en-US" dirty="0" smtClean="0"/>
              <a:t>Aggregate Planning Strategies</a:t>
            </a:r>
          </a:p>
          <a:p>
            <a:r>
              <a:rPr lang="en-US" dirty="0" smtClean="0"/>
              <a:t>Linear Programming Model for Aggregate Planning</a:t>
            </a:r>
          </a:p>
          <a:p>
            <a:r>
              <a:rPr lang="en-US" dirty="0" smtClean="0"/>
              <a:t>Nonlinear Programming Model for Aggregate Planning</a:t>
            </a:r>
          </a:p>
          <a:p>
            <a:r>
              <a:rPr lang="en-US" dirty="0" smtClean="0"/>
              <a:t>Aggregate Planning as a Transportation Problem</a:t>
            </a:r>
          </a:p>
          <a:p>
            <a:r>
              <a:rPr lang="en-US" dirty="0" smtClean="0"/>
              <a:t>Managerial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66F86-F93E-4BA7-9331-4C6C3BB7E000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41B04FC-F509-4FC5-96B8-1549AA62DB72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304800"/>
            <a:ext cx="8039100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Aggregation</a:t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4000" i="1" dirty="0" smtClean="0">
                <a:solidFill>
                  <a:schemeClr val="accent2"/>
                </a:solidFill>
              </a:rPr>
              <a:t>Why?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36600" y="1752600"/>
            <a:ext cx="7645400" cy="2895600"/>
            <a:chOff x="464" y="1104"/>
            <a:chExt cx="4816" cy="1824"/>
          </a:xfrm>
        </p:grpSpPr>
        <p:graphicFrame>
          <p:nvGraphicFramePr>
            <p:cNvPr id="3" name="Object 4"/>
            <p:cNvGraphicFramePr>
              <a:graphicFrameLocks/>
            </p:cNvGraphicFramePr>
            <p:nvPr/>
          </p:nvGraphicFramePr>
          <p:xfrm>
            <a:off x="4464" y="1728"/>
            <a:ext cx="816" cy="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24" name="Clip" r:id="rId4" imgW="2104008" imgH="3660559" progId="MS_ClipArt_Gallery.2">
                    <p:embed/>
                  </p:oleObj>
                </mc:Choice>
                <mc:Fallback>
                  <p:oleObj name="Clip" r:id="rId4" imgW="2104008" imgH="3660559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4" y="1728"/>
                          <a:ext cx="816" cy="1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3" name="Rectangle 5"/>
            <p:cNvSpPr>
              <a:spLocks noChangeArrowheads="1"/>
            </p:cNvSpPr>
            <p:nvPr/>
          </p:nvSpPr>
          <p:spPr bwMode="auto">
            <a:xfrm>
              <a:off x="464" y="1104"/>
              <a:ext cx="3760" cy="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800" b="1" i="1"/>
                <a:t>Aggregation </a:t>
              </a:r>
              <a:r>
                <a:rPr lang="en-US" altLang="en-US" sz="2800"/>
                <a:t>refers to the idea of focusing on overall capacity, rather than individual products or services.</a:t>
              </a:r>
              <a:endParaRPr lang="en-US" altLang="en-US"/>
            </a:p>
          </p:txBody>
        </p:sp>
      </p:grp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62000" y="3505200"/>
            <a:ext cx="5613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/>
              <a:t>Aggregation is done according to:</a:t>
            </a:r>
          </a:p>
          <a:p>
            <a:pPr lvl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/>
              <a:t>Products</a:t>
            </a:r>
          </a:p>
          <a:p>
            <a:pPr lvl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/>
              <a:t>Labor</a:t>
            </a:r>
          </a:p>
          <a:p>
            <a:pPr lvl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/>
              <a:t>Time</a:t>
            </a:r>
            <a:endParaRPr lang="en-US" alt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7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110A7A-003C-4B9C-8D8B-6708E99EA57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Demand Forecasting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forecast is an inference of what is likely to happen in the future.</a:t>
            </a:r>
          </a:p>
          <a:p>
            <a:pPr eaLnBrk="1" hangingPunct="1"/>
            <a:r>
              <a:rPr lang="en-US" dirty="0" smtClean="0"/>
              <a:t>It is best estimate based on available information.</a:t>
            </a:r>
          </a:p>
          <a:p>
            <a:pPr eaLnBrk="1" hangingPunct="1"/>
            <a:r>
              <a:rPr lang="en-US" dirty="0" smtClean="0"/>
              <a:t>Forecasts of future demand are essential to supply chain engineering decisions.</a:t>
            </a:r>
          </a:p>
          <a:p>
            <a:pPr eaLnBrk="1" hangingPunct="1"/>
            <a:r>
              <a:rPr lang="en-US" dirty="0" smtClean="0"/>
              <a:t>Forecasting is different than estimating probability distribution of demand.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B621BBE-DD1C-4567-9D97-8E5FCD110540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Production Planning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6157913" cy="4765675"/>
          </a:xfrm>
        </p:spPr>
        <p:txBody>
          <a:bodyPr/>
          <a:lstStyle/>
          <a:p>
            <a:pPr eaLnBrk="1" hangingPunct="1"/>
            <a:r>
              <a:rPr lang="en-US" altLang="en-US" smtClean="0"/>
              <a:t>Long Range Planning</a:t>
            </a:r>
          </a:p>
          <a:p>
            <a:pPr lvl="1" eaLnBrk="1" hangingPunct="1"/>
            <a:r>
              <a:rPr lang="en-US" altLang="en-US" smtClean="0"/>
              <a:t>Strategic planning</a:t>
            </a:r>
          </a:p>
          <a:p>
            <a:pPr eaLnBrk="1" hangingPunct="1"/>
            <a:r>
              <a:rPr lang="en-US" altLang="en-US" smtClean="0"/>
              <a:t>Medium Range Planning</a:t>
            </a:r>
          </a:p>
          <a:p>
            <a:pPr lvl="1" eaLnBrk="1" hangingPunct="1"/>
            <a:r>
              <a:rPr lang="en-US" altLang="en-US" smtClean="0"/>
              <a:t>Employment, output, and inventory levels </a:t>
            </a:r>
          </a:p>
          <a:p>
            <a:pPr eaLnBrk="1" hangingPunct="1"/>
            <a:r>
              <a:rPr lang="en-US" altLang="en-US" smtClean="0"/>
              <a:t>Short Range Planning</a:t>
            </a:r>
          </a:p>
          <a:p>
            <a:pPr lvl="1" eaLnBrk="1" hangingPunct="1"/>
            <a:r>
              <a:rPr lang="en-US" altLang="en-US" smtClean="0"/>
              <a:t>Job (order) scheduling, machine loading, and job sequencing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29200" y="1371600"/>
            <a:ext cx="3686175" cy="519113"/>
            <a:chOff x="3168" y="864"/>
            <a:chExt cx="2322" cy="327"/>
          </a:xfrm>
        </p:grpSpPr>
        <p:sp>
          <p:nvSpPr>
            <p:cNvPr id="5132" name="Text Box 5"/>
            <p:cNvSpPr txBox="1">
              <a:spLocks noChangeArrowheads="1"/>
            </p:cNvSpPr>
            <p:nvPr/>
          </p:nvSpPr>
          <p:spPr bwMode="auto">
            <a:xfrm>
              <a:off x="4276" y="864"/>
              <a:ext cx="121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800" b="1" i="1">
                  <a:solidFill>
                    <a:schemeClr val="tx2"/>
                  </a:solidFill>
                </a:rPr>
                <a:t>1 - 5 years</a:t>
              </a:r>
            </a:p>
          </p:txBody>
        </p:sp>
        <p:sp>
          <p:nvSpPr>
            <p:cNvPr id="5133" name="AutoShape 6"/>
            <p:cNvSpPr>
              <a:spLocks noChangeArrowheads="1"/>
            </p:cNvSpPr>
            <p:nvPr/>
          </p:nvSpPr>
          <p:spPr bwMode="auto">
            <a:xfrm>
              <a:off x="3168" y="884"/>
              <a:ext cx="1008" cy="288"/>
            </a:xfrm>
            <a:prstGeom prst="leftArrow">
              <a:avLst>
                <a:gd name="adj1" fmla="val 50000"/>
                <a:gd name="adj2" fmla="val 87500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410200" y="2452688"/>
            <a:ext cx="3581400" cy="519112"/>
            <a:chOff x="3408" y="1545"/>
            <a:chExt cx="2256" cy="327"/>
          </a:xfrm>
        </p:grpSpPr>
        <p:sp>
          <p:nvSpPr>
            <p:cNvPr id="5130" name="Text Box 8"/>
            <p:cNvSpPr txBox="1">
              <a:spLocks noChangeArrowheads="1"/>
            </p:cNvSpPr>
            <p:nvPr/>
          </p:nvSpPr>
          <p:spPr bwMode="auto">
            <a:xfrm>
              <a:off x="4102" y="1545"/>
              <a:ext cx="156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800" b="1" i="1">
                  <a:solidFill>
                    <a:schemeClr val="tx2"/>
                  </a:solidFill>
                </a:rPr>
                <a:t>2 - 18 months</a:t>
              </a:r>
            </a:p>
          </p:txBody>
        </p:sp>
        <p:sp>
          <p:nvSpPr>
            <p:cNvPr id="5131" name="AutoShape 9"/>
            <p:cNvSpPr>
              <a:spLocks noChangeArrowheads="1"/>
            </p:cNvSpPr>
            <p:nvPr/>
          </p:nvSpPr>
          <p:spPr bwMode="auto">
            <a:xfrm>
              <a:off x="3408" y="1564"/>
              <a:ext cx="624" cy="288"/>
            </a:xfrm>
            <a:prstGeom prst="leftArrow">
              <a:avLst>
                <a:gd name="adj1" fmla="val 50000"/>
                <a:gd name="adj2" fmla="val 54167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051425" y="3962400"/>
            <a:ext cx="3940175" cy="519113"/>
            <a:chOff x="3182" y="2496"/>
            <a:chExt cx="2482" cy="327"/>
          </a:xfrm>
        </p:grpSpPr>
        <p:sp>
          <p:nvSpPr>
            <p:cNvPr id="5128" name="Text Box 11"/>
            <p:cNvSpPr txBox="1">
              <a:spLocks noChangeArrowheads="1"/>
            </p:cNvSpPr>
            <p:nvPr/>
          </p:nvSpPr>
          <p:spPr bwMode="auto">
            <a:xfrm>
              <a:off x="4227" y="2496"/>
              <a:ext cx="143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800" b="1" i="1">
                  <a:solidFill>
                    <a:schemeClr val="tx2"/>
                  </a:solidFill>
                </a:rPr>
                <a:t>0 - 2 months</a:t>
              </a:r>
            </a:p>
          </p:txBody>
        </p:sp>
        <p:sp>
          <p:nvSpPr>
            <p:cNvPr id="5129" name="AutoShape 12"/>
            <p:cNvSpPr>
              <a:spLocks noChangeArrowheads="1"/>
            </p:cNvSpPr>
            <p:nvPr/>
          </p:nvSpPr>
          <p:spPr bwMode="auto">
            <a:xfrm>
              <a:off x="3182" y="2515"/>
              <a:ext cx="1008" cy="288"/>
            </a:xfrm>
            <a:prstGeom prst="leftArrow">
              <a:avLst>
                <a:gd name="adj1" fmla="val 50000"/>
                <a:gd name="adj2" fmla="val 87500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21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3BC9BA-2120-414E-90A8-F39E9349A452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51</a:t>
            </a:fld>
            <a:endParaRPr lang="en-US" altLang="en-US" sz="1400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95600" y="4343400"/>
            <a:ext cx="4216400" cy="396875"/>
            <a:chOff x="1632" y="2726"/>
            <a:chExt cx="2656" cy="250"/>
          </a:xfrm>
        </p:grpSpPr>
        <p:sp>
          <p:nvSpPr>
            <p:cNvPr id="6179" name="Line 3"/>
            <p:cNvSpPr>
              <a:spLocks noChangeShapeType="1"/>
            </p:cNvSpPr>
            <p:nvPr/>
          </p:nvSpPr>
          <p:spPr bwMode="auto">
            <a:xfrm flipV="1">
              <a:off x="1632" y="2851"/>
              <a:ext cx="1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Rectangle 4"/>
            <p:cNvSpPr>
              <a:spLocks noChangeArrowheads="1"/>
            </p:cNvSpPr>
            <p:nvPr/>
          </p:nvSpPr>
          <p:spPr bwMode="auto">
            <a:xfrm>
              <a:off x="2880" y="2726"/>
              <a:ext cx="14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Facilities Planning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81000" y="3733800"/>
            <a:ext cx="6781800" cy="2438400"/>
            <a:chOff x="240" y="2352"/>
            <a:chExt cx="4272" cy="1536"/>
          </a:xfrm>
        </p:grpSpPr>
        <p:sp>
          <p:nvSpPr>
            <p:cNvPr id="6175" name="Rectangle 6"/>
            <p:cNvSpPr>
              <a:spLocks noChangeArrowheads="1"/>
            </p:cNvSpPr>
            <p:nvPr/>
          </p:nvSpPr>
          <p:spPr bwMode="auto">
            <a:xfrm>
              <a:off x="432" y="2352"/>
              <a:ext cx="238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en-US" sz="2800"/>
                <a:t> Decision Time Frame</a:t>
              </a:r>
            </a:p>
          </p:txBody>
        </p:sp>
        <p:grpSp>
          <p:nvGrpSpPr>
            <p:cNvPr id="6176" name="Group 7"/>
            <p:cNvGrpSpPr>
              <a:grpSpLocks/>
            </p:cNvGrpSpPr>
            <p:nvPr/>
          </p:nvGrpSpPr>
          <p:grpSpPr bwMode="auto">
            <a:xfrm>
              <a:off x="240" y="3638"/>
              <a:ext cx="4272" cy="250"/>
              <a:chOff x="240" y="3638"/>
              <a:chExt cx="4272" cy="250"/>
            </a:xfrm>
          </p:grpSpPr>
          <p:sp>
            <p:nvSpPr>
              <p:cNvPr id="6177" name="Line 8"/>
              <p:cNvSpPr>
                <a:spLocks noChangeShapeType="1"/>
              </p:cNvSpPr>
              <p:nvPr/>
            </p:nvSpPr>
            <p:spPr bwMode="auto">
              <a:xfrm>
                <a:off x="768" y="3763"/>
                <a:ext cx="3744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8" name="Rectangle 9"/>
              <p:cNvSpPr>
                <a:spLocks noChangeArrowheads="1"/>
              </p:cNvSpPr>
              <p:nvPr/>
            </p:nvSpPr>
            <p:spPr bwMode="auto">
              <a:xfrm>
                <a:off x="240" y="3638"/>
                <a:ext cx="48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000" b="1"/>
                  <a:t>Time</a:t>
                </a:r>
              </a:p>
            </p:txBody>
          </p:sp>
        </p:grpSp>
      </p:grp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685800" y="1538288"/>
            <a:ext cx="6629400" cy="2117725"/>
            <a:chOff x="432" y="969"/>
            <a:chExt cx="4176" cy="1334"/>
          </a:xfrm>
        </p:grpSpPr>
        <p:sp>
          <p:nvSpPr>
            <p:cNvPr id="6166" name="Rectangle 11"/>
            <p:cNvSpPr>
              <a:spLocks noChangeArrowheads="1"/>
            </p:cNvSpPr>
            <p:nvPr/>
          </p:nvSpPr>
          <p:spPr bwMode="auto">
            <a:xfrm>
              <a:off x="432" y="969"/>
              <a:ext cx="20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en-US" sz="2800"/>
                <a:t> Decision Linkages</a:t>
              </a:r>
            </a:p>
          </p:txBody>
        </p:sp>
        <p:grpSp>
          <p:nvGrpSpPr>
            <p:cNvPr id="6167" name="Group 12"/>
            <p:cNvGrpSpPr>
              <a:grpSpLocks/>
            </p:cNvGrpSpPr>
            <p:nvPr/>
          </p:nvGrpSpPr>
          <p:grpSpPr bwMode="auto">
            <a:xfrm>
              <a:off x="2976" y="1056"/>
              <a:ext cx="1632" cy="1247"/>
              <a:chOff x="2976" y="1056"/>
              <a:chExt cx="1632" cy="1247"/>
            </a:xfrm>
          </p:grpSpPr>
          <p:sp>
            <p:nvSpPr>
              <p:cNvPr id="6168" name="AutoShape 13"/>
              <p:cNvSpPr>
                <a:spLocks noChangeArrowheads="1"/>
              </p:cNvSpPr>
              <p:nvPr/>
            </p:nvSpPr>
            <p:spPr bwMode="auto">
              <a:xfrm>
                <a:off x="2976" y="1056"/>
                <a:ext cx="1626" cy="347"/>
              </a:xfrm>
              <a:prstGeom prst="roundRect">
                <a:avLst>
                  <a:gd name="adj" fmla="val 12495"/>
                </a:avLst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000000"/>
                    </a:solidFill>
                  </a:rPr>
                  <a:t>Facilities Planning</a:t>
                </a:r>
                <a:endParaRPr lang="en-US" altLang="en-US" sz="2000"/>
              </a:p>
            </p:txBody>
          </p:sp>
          <p:sp>
            <p:nvSpPr>
              <p:cNvPr id="6169" name="AutoShape 14"/>
              <p:cNvSpPr>
                <a:spLocks noChangeArrowheads="1"/>
              </p:cNvSpPr>
              <p:nvPr/>
            </p:nvSpPr>
            <p:spPr bwMode="auto">
              <a:xfrm>
                <a:off x="2976" y="1536"/>
                <a:ext cx="1626" cy="337"/>
              </a:xfrm>
              <a:prstGeom prst="roundRect">
                <a:avLst>
                  <a:gd name="adj" fmla="val 12495"/>
                </a:avLst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000000"/>
                    </a:solidFill>
                  </a:rPr>
                  <a:t>Aggregate Planning</a:t>
                </a:r>
                <a:endParaRPr lang="en-US" altLang="en-US" sz="2400"/>
              </a:p>
            </p:txBody>
          </p:sp>
          <p:sp>
            <p:nvSpPr>
              <p:cNvPr id="6170" name="AutoShape 15"/>
              <p:cNvSpPr>
                <a:spLocks noChangeArrowheads="1"/>
              </p:cNvSpPr>
              <p:nvPr/>
            </p:nvSpPr>
            <p:spPr bwMode="auto">
              <a:xfrm>
                <a:off x="2976" y="2016"/>
                <a:ext cx="1626" cy="287"/>
              </a:xfrm>
              <a:prstGeom prst="roundRect">
                <a:avLst>
                  <a:gd name="adj" fmla="val 12495"/>
                </a:avLst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000000"/>
                    </a:solidFill>
                  </a:rPr>
                  <a:t>Scheduling</a:t>
                </a:r>
                <a:endParaRPr lang="en-US" altLang="en-US" sz="2000"/>
              </a:p>
            </p:txBody>
          </p:sp>
          <p:cxnSp>
            <p:nvCxnSpPr>
              <p:cNvPr id="6171" name="AutoShape 16"/>
              <p:cNvCxnSpPr>
                <a:cxnSpLocks noChangeShapeType="1"/>
                <a:stCxn id="6168" idx="2"/>
                <a:endCxn id="6169" idx="0"/>
              </p:cNvCxnSpPr>
              <p:nvPr/>
            </p:nvCxnSpPr>
            <p:spPr bwMode="auto">
              <a:xfrm>
                <a:off x="3789" y="1408"/>
                <a:ext cx="0" cy="123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2" name="AutoShape 17"/>
              <p:cNvCxnSpPr>
                <a:cxnSpLocks noChangeShapeType="1"/>
                <a:stCxn id="6169" idx="2"/>
                <a:endCxn id="6170" idx="0"/>
              </p:cNvCxnSpPr>
              <p:nvPr/>
            </p:nvCxnSpPr>
            <p:spPr bwMode="auto">
              <a:xfrm>
                <a:off x="3789" y="1878"/>
                <a:ext cx="0" cy="133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3" name="AutoShape 18"/>
              <p:cNvCxnSpPr>
                <a:cxnSpLocks noChangeShapeType="1"/>
                <a:stCxn id="6169" idx="3"/>
                <a:endCxn id="6168" idx="3"/>
              </p:cNvCxnSpPr>
              <p:nvPr/>
            </p:nvCxnSpPr>
            <p:spPr bwMode="auto">
              <a:xfrm flipV="1">
                <a:off x="4607" y="1230"/>
                <a:ext cx="1" cy="475"/>
              </a:xfrm>
              <a:prstGeom prst="bentConnector3">
                <a:avLst>
                  <a:gd name="adj1" fmla="val 13900005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4" name="AutoShape 19"/>
              <p:cNvCxnSpPr>
                <a:cxnSpLocks noChangeShapeType="1"/>
                <a:stCxn id="6170" idx="3"/>
                <a:endCxn id="6169" idx="3"/>
              </p:cNvCxnSpPr>
              <p:nvPr/>
            </p:nvCxnSpPr>
            <p:spPr bwMode="auto">
              <a:xfrm flipV="1">
                <a:off x="4607" y="1705"/>
                <a:ext cx="1" cy="455"/>
              </a:xfrm>
              <a:prstGeom prst="bentConnector3">
                <a:avLst>
                  <a:gd name="adj1" fmla="val 13900005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1905000" y="4876800"/>
            <a:ext cx="4343400" cy="396875"/>
            <a:chOff x="1200" y="3019"/>
            <a:chExt cx="2736" cy="250"/>
          </a:xfrm>
        </p:grpSpPr>
        <p:sp>
          <p:nvSpPr>
            <p:cNvPr id="6164" name="Rectangle 21"/>
            <p:cNvSpPr>
              <a:spLocks noChangeArrowheads="1"/>
            </p:cNvSpPr>
            <p:nvPr/>
          </p:nvSpPr>
          <p:spPr bwMode="auto">
            <a:xfrm>
              <a:off x="2414" y="3019"/>
              <a:ext cx="152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Aggregate Planning</a:t>
              </a:r>
            </a:p>
          </p:txBody>
        </p:sp>
        <p:sp>
          <p:nvSpPr>
            <p:cNvPr id="6165" name="Line 22"/>
            <p:cNvSpPr>
              <a:spLocks noChangeShapeType="1"/>
            </p:cNvSpPr>
            <p:nvPr/>
          </p:nvSpPr>
          <p:spPr bwMode="auto">
            <a:xfrm flipV="1">
              <a:off x="1200" y="3144"/>
              <a:ext cx="1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533400" y="5318125"/>
            <a:ext cx="3367088" cy="396875"/>
            <a:chOff x="336" y="3254"/>
            <a:chExt cx="2121" cy="250"/>
          </a:xfrm>
        </p:grpSpPr>
        <p:sp>
          <p:nvSpPr>
            <p:cNvPr id="6162" name="Rectangle 24"/>
            <p:cNvSpPr>
              <a:spLocks noChangeArrowheads="1"/>
            </p:cNvSpPr>
            <p:nvPr/>
          </p:nvSpPr>
          <p:spPr bwMode="auto">
            <a:xfrm>
              <a:off x="1548" y="3254"/>
              <a:ext cx="9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Scheduling</a:t>
              </a:r>
            </a:p>
          </p:txBody>
        </p:sp>
        <p:sp>
          <p:nvSpPr>
            <p:cNvPr id="6163" name="Line 25"/>
            <p:cNvSpPr>
              <a:spLocks noChangeShapeType="1"/>
            </p:cNvSpPr>
            <p:nvPr/>
          </p:nvSpPr>
          <p:spPr bwMode="auto">
            <a:xfrm flipV="1">
              <a:off x="336" y="3389"/>
              <a:ext cx="1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2" name="Rectangle 26"/>
          <p:cNvSpPr>
            <a:spLocks noGrp="1" noChangeArrowheads="1"/>
          </p:cNvSpPr>
          <p:nvPr>
            <p:ph type="title"/>
          </p:nvPr>
        </p:nvSpPr>
        <p:spPr>
          <a:xfrm>
            <a:off x="552450" y="152400"/>
            <a:ext cx="8039100" cy="838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Managing Capacity</a:t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4000" i="1" dirty="0" smtClean="0">
                <a:solidFill>
                  <a:schemeClr val="accent2"/>
                </a:solidFill>
              </a:rPr>
              <a:t>Decision Hierarchy</a:t>
            </a:r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7086600" y="4343400"/>
            <a:ext cx="1752600" cy="396875"/>
            <a:chOff x="4272" y="2726"/>
            <a:chExt cx="1104" cy="250"/>
          </a:xfrm>
        </p:grpSpPr>
        <p:sp>
          <p:nvSpPr>
            <p:cNvPr id="6160" name="Text Box 28"/>
            <p:cNvSpPr txBox="1">
              <a:spLocks noChangeArrowheads="1"/>
            </p:cNvSpPr>
            <p:nvPr/>
          </p:nvSpPr>
          <p:spPr bwMode="auto">
            <a:xfrm>
              <a:off x="4707" y="2726"/>
              <a:ext cx="6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1" i="1">
                  <a:solidFill>
                    <a:schemeClr val="tx2"/>
                  </a:solidFill>
                </a:rPr>
                <a:t>YEARS</a:t>
              </a:r>
            </a:p>
          </p:txBody>
        </p:sp>
        <p:sp>
          <p:nvSpPr>
            <p:cNvPr id="6161" name="AutoShape 29"/>
            <p:cNvSpPr>
              <a:spLocks noChangeArrowheads="1"/>
            </p:cNvSpPr>
            <p:nvPr/>
          </p:nvSpPr>
          <p:spPr bwMode="auto">
            <a:xfrm>
              <a:off x="4272" y="2755"/>
              <a:ext cx="384" cy="192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6248400" y="4724400"/>
            <a:ext cx="2438400" cy="701675"/>
            <a:chOff x="3936" y="2976"/>
            <a:chExt cx="1536" cy="442"/>
          </a:xfrm>
        </p:grpSpPr>
        <p:sp>
          <p:nvSpPr>
            <p:cNvPr id="6158" name="Text Box 31"/>
            <p:cNvSpPr txBox="1">
              <a:spLocks noChangeArrowheads="1"/>
            </p:cNvSpPr>
            <p:nvPr/>
          </p:nvSpPr>
          <p:spPr bwMode="auto">
            <a:xfrm>
              <a:off x="4396" y="2976"/>
              <a:ext cx="107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i="1">
                  <a:solidFill>
                    <a:schemeClr val="tx2"/>
                  </a:solidFill>
                </a:rPr>
                <a:t>MONTHS, QUARTERS</a:t>
              </a:r>
            </a:p>
          </p:txBody>
        </p:sp>
        <p:sp>
          <p:nvSpPr>
            <p:cNvPr id="6159" name="AutoShape 32"/>
            <p:cNvSpPr>
              <a:spLocks noChangeArrowheads="1"/>
            </p:cNvSpPr>
            <p:nvPr/>
          </p:nvSpPr>
          <p:spPr bwMode="auto">
            <a:xfrm>
              <a:off x="3936" y="3101"/>
              <a:ext cx="384" cy="192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3962400" y="5318125"/>
            <a:ext cx="2713038" cy="396875"/>
            <a:chOff x="2496" y="3254"/>
            <a:chExt cx="1709" cy="250"/>
          </a:xfrm>
        </p:grpSpPr>
        <p:sp>
          <p:nvSpPr>
            <p:cNvPr id="6156" name="Text Box 34"/>
            <p:cNvSpPr txBox="1">
              <a:spLocks noChangeArrowheads="1"/>
            </p:cNvSpPr>
            <p:nvPr/>
          </p:nvSpPr>
          <p:spPr bwMode="auto">
            <a:xfrm>
              <a:off x="2976" y="3254"/>
              <a:ext cx="12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1" i="1">
                  <a:solidFill>
                    <a:schemeClr val="tx2"/>
                  </a:solidFill>
                </a:rPr>
                <a:t>HOURS, DAYS</a:t>
              </a:r>
            </a:p>
          </p:txBody>
        </p:sp>
        <p:sp>
          <p:nvSpPr>
            <p:cNvPr id="6157" name="AutoShape 35"/>
            <p:cNvSpPr>
              <a:spLocks noChangeArrowheads="1"/>
            </p:cNvSpPr>
            <p:nvPr/>
          </p:nvSpPr>
          <p:spPr bwMode="auto">
            <a:xfrm>
              <a:off x="2496" y="3283"/>
              <a:ext cx="384" cy="192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99CCFF"/>
            </a:solidFill>
            <a:ln w="15875">
              <a:solidFill>
                <a:srgbClr val="99CCFF"/>
              </a:solidFill>
              <a:miter lim="800000"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05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7AD29F2-9C24-4D6F-84CB-3CE9E6597E4D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52</a:t>
            </a:fld>
            <a:endParaRPr lang="en-US" altLang="en-US" sz="140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152400"/>
            <a:ext cx="8039100" cy="838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The Planning Process</a:t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4000" i="1" dirty="0" smtClean="0">
                <a:solidFill>
                  <a:schemeClr val="accent2"/>
                </a:solidFill>
              </a:rPr>
              <a:t>Big Picture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5400" y="2438400"/>
            <a:ext cx="4133850" cy="1017588"/>
            <a:chOff x="816" y="1536"/>
            <a:chExt cx="2604" cy="641"/>
          </a:xfrm>
        </p:grpSpPr>
        <p:grpSp>
          <p:nvGrpSpPr>
            <p:cNvPr id="7201" name="Group 4"/>
            <p:cNvGrpSpPr>
              <a:grpSpLocks/>
            </p:cNvGrpSpPr>
            <p:nvPr/>
          </p:nvGrpSpPr>
          <p:grpSpPr bwMode="auto">
            <a:xfrm>
              <a:off x="816" y="1696"/>
              <a:ext cx="1611" cy="481"/>
              <a:chOff x="816" y="1696"/>
              <a:chExt cx="1611" cy="481"/>
            </a:xfrm>
          </p:grpSpPr>
          <p:sp>
            <p:nvSpPr>
              <p:cNvPr id="7205" name="Rectangle 5"/>
              <p:cNvSpPr>
                <a:spLocks noChangeArrowheads="1"/>
              </p:cNvSpPr>
              <p:nvPr/>
            </p:nvSpPr>
            <p:spPr bwMode="auto">
              <a:xfrm>
                <a:off x="816" y="1696"/>
                <a:ext cx="988" cy="481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Rough-Cut Capacity Planning</a:t>
                </a:r>
              </a:p>
            </p:txBody>
          </p:sp>
          <p:cxnSp>
            <p:nvCxnSpPr>
              <p:cNvPr id="7206" name="AutoShape 6"/>
              <p:cNvCxnSpPr>
                <a:cxnSpLocks noChangeShapeType="1"/>
                <a:stCxn id="7203" idx="1"/>
                <a:endCxn id="7205" idx="3"/>
              </p:cNvCxnSpPr>
              <p:nvPr/>
            </p:nvCxnSpPr>
            <p:spPr bwMode="auto">
              <a:xfrm flipH="1">
                <a:off x="1804" y="1937"/>
                <a:ext cx="623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202" name="Group 7"/>
            <p:cNvGrpSpPr>
              <a:grpSpLocks/>
            </p:cNvGrpSpPr>
            <p:nvPr/>
          </p:nvGrpSpPr>
          <p:grpSpPr bwMode="auto">
            <a:xfrm>
              <a:off x="2433" y="1536"/>
              <a:ext cx="987" cy="641"/>
              <a:chOff x="2433" y="1536"/>
              <a:chExt cx="987" cy="641"/>
            </a:xfrm>
          </p:grpSpPr>
          <p:sp>
            <p:nvSpPr>
              <p:cNvPr id="7203" name="Rectangle 8"/>
              <p:cNvSpPr>
                <a:spLocks noChangeArrowheads="1"/>
              </p:cNvSpPr>
              <p:nvPr/>
            </p:nvSpPr>
            <p:spPr bwMode="auto">
              <a:xfrm>
                <a:off x="2433" y="1696"/>
                <a:ext cx="987" cy="481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Master Production Scheduling</a:t>
                </a:r>
              </a:p>
            </p:txBody>
          </p:sp>
          <p:cxnSp>
            <p:nvCxnSpPr>
              <p:cNvPr id="7204" name="AutoShape 9"/>
              <p:cNvCxnSpPr>
                <a:cxnSpLocks noChangeShapeType="1"/>
                <a:stCxn id="7197" idx="2"/>
                <a:endCxn id="7203" idx="0"/>
              </p:cNvCxnSpPr>
              <p:nvPr/>
            </p:nvCxnSpPr>
            <p:spPr bwMode="auto">
              <a:xfrm>
                <a:off x="2927" y="1536"/>
                <a:ext cx="0" cy="15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295400" y="1676400"/>
            <a:ext cx="6629400" cy="762000"/>
            <a:chOff x="816" y="1056"/>
            <a:chExt cx="4176" cy="480"/>
          </a:xfrm>
        </p:grpSpPr>
        <p:sp>
          <p:nvSpPr>
            <p:cNvPr id="7195" name="Rectangle 11"/>
            <p:cNvSpPr>
              <a:spLocks noChangeArrowheads="1"/>
            </p:cNvSpPr>
            <p:nvPr/>
          </p:nvSpPr>
          <p:spPr bwMode="auto">
            <a:xfrm>
              <a:off x="4004" y="1056"/>
              <a:ext cx="988" cy="480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99"/>
                  </a:solidFill>
                </a:rPr>
                <a:t>Demand Forecasting</a:t>
              </a:r>
            </a:p>
          </p:txBody>
        </p:sp>
        <p:grpSp>
          <p:nvGrpSpPr>
            <p:cNvPr id="7196" name="Group 12"/>
            <p:cNvGrpSpPr>
              <a:grpSpLocks/>
            </p:cNvGrpSpPr>
            <p:nvPr/>
          </p:nvGrpSpPr>
          <p:grpSpPr bwMode="auto">
            <a:xfrm>
              <a:off x="816" y="1056"/>
              <a:ext cx="3188" cy="480"/>
              <a:chOff x="816" y="1056"/>
              <a:chExt cx="3188" cy="480"/>
            </a:xfrm>
          </p:grpSpPr>
          <p:sp>
            <p:nvSpPr>
              <p:cNvPr id="7197" name="Rectangle 13"/>
              <p:cNvSpPr>
                <a:spLocks noChangeArrowheads="1"/>
              </p:cNvSpPr>
              <p:nvPr/>
            </p:nvSpPr>
            <p:spPr bwMode="auto">
              <a:xfrm>
                <a:off x="2433" y="1056"/>
                <a:ext cx="987" cy="480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>
                    <a:solidFill>
                      <a:srgbClr val="000099"/>
                    </a:solidFill>
                  </a:rPr>
                  <a:t>Aggregate Production Planning</a:t>
                </a:r>
              </a:p>
            </p:txBody>
          </p:sp>
          <p:sp>
            <p:nvSpPr>
              <p:cNvPr id="7198" name="Rectangle 14"/>
              <p:cNvSpPr>
                <a:spLocks noChangeArrowheads="1"/>
              </p:cNvSpPr>
              <p:nvPr/>
            </p:nvSpPr>
            <p:spPr bwMode="auto">
              <a:xfrm>
                <a:off x="816" y="1056"/>
                <a:ext cx="988" cy="480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Resource Planning</a:t>
                </a:r>
              </a:p>
            </p:txBody>
          </p:sp>
          <p:cxnSp>
            <p:nvCxnSpPr>
              <p:cNvPr id="7199" name="AutoShape 15"/>
              <p:cNvCxnSpPr>
                <a:cxnSpLocks noChangeShapeType="1"/>
                <a:stCxn id="7197" idx="1"/>
                <a:endCxn id="7198" idx="3"/>
              </p:cNvCxnSpPr>
              <p:nvPr/>
            </p:nvCxnSpPr>
            <p:spPr bwMode="auto">
              <a:xfrm flipH="1">
                <a:off x="1804" y="1296"/>
                <a:ext cx="629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00" name="AutoShape 16"/>
              <p:cNvCxnSpPr>
                <a:cxnSpLocks noChangeShapeType="1"/>
                <a:stCxn id="7195" idx="1"/>
                <a:endCxn id="7197" idx="3"/>
              </p:cNvCxnSpPr>
              <p:nvPr/>
            </p:nvCxnSpPr>
            <p:spPr bwMode="auto">
              <a:xfrm flipH="1">
                <a:off x="3420" y="1296"/>
                <a:ext cx="584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1295400" y="3465513"/>
            <a:ext cx="5060950" cy="2173287"/>
            <a:chOff x="816" y="2183"/>
            <a:chExt cx="3188" cy="1369"/>
          </a:xfrm>
        </p:grpSpPr>
        <p:grpSp>
          <p:nvGrpSpPr>
            <p:cNvPr id="7183" name="Group 18"/>
            <p:cNvGrpSpPr>
              <a:grpSpLocks/>
            </p:cNvGrpSpPr>
            <p:nvPr/>
          </p:nvGrpSpPr>
          <p:grpSpPr bwMode="auto">
            <a:xfrm>
              <a:off x="816" y="2183"/>
              <a:ext cx="2604" cy="634"/>
              <a:chOff x="816" y="2183"/>
              <a:chExt cx="2604" cy="634"/>
            </a:xfrm>
          </p:grpSpPr>
          <p:grpSp>
            <p:nvGrpSpPr>
              <p:cNvPr id="7189" name="Group 19"/>
              <p:cNvGrpSpPr>
                <a:grpSpLocks/>
              </p:cNvGrpSpPr>
              <p:nvPr/>
            </p:nvGrpSpPr>
            <p:grpSpPr bwMode="auto">
              <a:xfrm>
                <a:off x="816" y="2337"/>
                <a:ext cx="1617" cy="480"/>
                <a:chOff x="816" y="2337"/>
                <a:chExt cx="1617" cy="480"/>
              </a:xfrm>
            </p:grpSpPr>
            <p:sp>
              <p:nvSpPr>
                <p:cNvPr id="7193" name="Rectangle 20"/>
                <p:cNvSpPr>
                  <a:spLocks noChangeArrowheads="1"/>
                </p:cNvSpPr>
                <p:nvPr/>
              </p:nvSpPr>
              <p:spPr bwMode="auto">
                <a:xfrm>
                  <a:off x="816" y="2337"/>
                  <a:ext cx="988" cy="480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600">
                      <a:solidFill>
                        <a:srgbClr val="000099"/>
                      </a:solidFill>
                    </a:rPr>
                    <a:t>Detailed Capacity Planning</a:t>
                  </a:r>
                </a:p>
              </p:txBody>
            </p:sp>
            <p:cxnSp>
              <p:nvCxnSpPr>
                <p:cNvPr id="7194" name="AutoShape 21"/>
                <p:cNvCxnSpPr>
                  <a:cxnSpLocks noChangeShapeType="1"/>
                  <a:stCxn id="7191" idx="1"/>
                  <a:endCxn id="7193" idx="3"/>
                </p:cNvCxnSpPr>
                <p:nvPr/>
              </p:nvCxnSpPr>
              <p:spPr bwMode="auto">
                <a:xfrm flipH="1">
                  <a:off x="1804" y="2577"/>
                  <a:ext cx="629" cy="0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7190" name="Group 22"/>
              <p:cNvGrpSpPr>
                <a:grpSpLocks/>
              </p:cNvGrpSpPr>
              <p:nvPr/>
            </p:nvGrpSpPr>
            <p:grpSpPr bwMode="auto">
              <a:xfrm>
                <a:off x="2433" y="2183"/>
                <a:ext cx="987" cy="634"/>
                <a:chOff x="2433" y="2183"/>
                <a:chExt cx="987" cy="634"/>
              </a:xfrm>
            </p:grpSpPr>
            <p:sp>
              <p:nvSpPr>
                <p:cNvPr id="7191" name="Rectangle 23"/>
                <p:cNvSpPr>
                  <a:spLocks noChangeArrowheads="1"/>
                </p:cNvSpPr>
                <p:nvPr/>
              </p:nvSpPr>
              <p:spPr bwMode="auto">
                <a:xfrm>
                  <a:off x="2433" y="2337"/>
                  <a:ext cx="987" cy="48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600">
                      <a:solidFill>
                        <a:srgbClr val="000099"/>
                      </a:solidFill>
                    </a:rPr>
                    <a:t>Material Requirements Planning</a:t>
                  </a:r>
                </a:p>
              </p:txBody>
            </p:sp>
            <p:cxnSp>
              <p:nvCxnSpPr>
                <p:cNvPr id="7192" name="AutoShape 24"/>
                <p:cNvCxnSpPr>
                  <a:cxnSpLocks noChangeShapeType="1"/>
                  <a:stCxn id="7203" idx="2"/>
                  <a:endCxn id="7191" idx="0"/>
                </p:cNvCxnSpPr>
                <p:nvPr/>
              </p:nvCxnSpPr>
              <p:spPr bwMode="auto">
                <a:xfrm>
                  <a:off x="2927" y="2183"/>
                  <a:ext cx="0" cy="154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7184" name="Group 25"/>
            <p:cNvGrpSpPr>
              <a:grpSpLocks/>
            </p:cNvGrpSpPr>
            <p:nvPr/>
          </p:nvGrpSpPr>
          <p:grpSpPr bwMode="auto">
            <a:xfrm>
              <a:off x="1849" y="2817"/>
              <a:ext cx="2155" cy="735"/>
              <a:chOff x="1849" y="2817"/>
              <a:chExt cx="2155" cy="735"/>
            </a:xfrm>
          </p:grpSpPr>
          <p:sp>
            <p:nvSpPr>
              <p:cNvPr id="7185" name="Rectangle 26"/>
              <p:cNvSpPr>
                <a:spLocks noChangeArrowheads="1"/>
              </p:cNvSpPr>
              <p:nvPr/>
            </p:nvSpPr>
            <p:spPr bwMode="auto">
              <a:xfrm>
                <a:off x="1849" y="3072"/>
                <a:ext cx="988" cy="480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Purchasing</a:t>
                </a:r>
              </a:p>
            </p:txBody>
          </p:sp>
          <p:sp>
            <p:nvSpPr>
              <p:cNvPr id="7186" name="Rectangle 27"/>
              <p:cNvSpPr>
                <a:spLocks noChangeArrowheads="1"/>
              </p:cNvSpPr>
              <p:nvPr/>
            </p:nvSpPr>
            <p:spPr bwMode="auto">
              <a:xfrm>
                <a:off x="3016" y="3072"/>
                <a:ext cx="988" cy="480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Shop Floor Control</a:t>
                </a:r>
              </a:p>
            </p:txBody>
          </p:sp>
          <p:cxnSp>
            <p:nvCxnSpPr>
              <p:cNvPr id="7187" name="AutoShape 28"/>
              <p:cNvCxnSpPr>
                <a:cxnSpLocks noChangeShapeType="1"/>
                <a:stCxn id="7191" idx="2"/>
                <a:endCxn id="7185" idx="0"/>
              </p:cNvCxnSpPr>
              <p:nvPr/>
            </p:nvCxnSpPr>
            <p:spPr bwMode="auto">
              <a:xfrm rot="5400000">
                <a:off x="2507" y="2653"/>
                <a:ext cx="255" cy="584"/>
              </a:xfrm>
              <a:prstGeom prst="bentConnector3">
                <a:avLst>
                  <a:gd name="adj1" fmla="val 49806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88" name="AutoShape 29"/>
              <p:cNvCxnSpPr>
                <a:cxnSpLocks noChangeShapeType="1"/>
                <a:stCxn id="7191" idx="2"/>
                <a:endCxn id="7186" idx="0"/>
              </p:cNvCxnSpPr>
              <p:nvPr/>
            </p:nvCxnSpPr>
            <p:spPr bwMode="auto">
              <a:xfrm rot="16200000" flipH="1">
                <a:off x="3091" y="2653"/>
                <a:ext cx="255" cy="583"/>
              </a:xfrm>
              <a:prstGeom prst="bentConnector3">
                <a:avLst>
                  <a:gd name="adj1" fmla="val 49806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3719513" y="3074988"/>
            <a:ext cx="5119687" cy="2563812"/>
            <a:chOff x="2343" y="1937"/>
            <a:chExt cx="3225" cy="1615"/>
          </a:xfrm>
        </p:grpSpPr>
        <p:grpSp>
          <p:nvGrpSpPr>
            <p:cNvPr id="7176" name="Group 31"/>
            <p:cNvGrpSpPr>
              <a:grpSpLocks/>
            </p:cNvGrpSpPr>
            <p:nvPr/>
          </p:nvGrpSpPr>
          <p:grpSpPr bwMode="auto">
            <a:xfrm>
              <a:off x="2343" y="1937"/>
              <a:ext cx="2649" cy="1615"/>
              <a:chOff x="2343" y="1937"/>
              <a:chExt cx="2649" cy="1615"/>
            </a:xfrm>
          </p:grpSpPr>
          <p:sp>
            <p:nvSpPr>
              <p:cNvPr id="7178" name="Rectangle 32"/>
              <p:cNvSpPr>
                <a:spLocks noChangeArrowheads="1"/>
              </p:cNvSpPr>
              <p:nvPr/>
            </p:nvSpPr>
            <p:spPr bwMode="auto">
              <a:xfrm>
                <a:off x="4004" y="2504"/>
                <a:ext cx="988" cy="480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>
                    <a:solidFill>
                      <a:srgbClr val="000099"/>
                    </a:solidFill>
                  </a:rPr>
                  <a:t>Feedback</a:t>
                </a:r>
              </a:p>
            </p:txBody>
          </p:sp>
          <p:cxnSp>
            <p:nvCxnSpPr>
              <p:cNvPr id="7179" name="AutoShape 33"/>
              <p:cNvCxnSpPr>
                <a:cxnSpLocks noChangeShapeType="1"/>
                <a:stCxn id="7185" idx="2"/>
                <a:endCxn id="7178" idx="2"/>
              </p:cNvCxnSpPr>
              <p:nvPr/>
            </p:nvCxnSpPr>
            <p:spPr bwMode="auto">
              <a:xfrm rot="5400000" flipH="1" flipV="1">
                <a:off x="3137" y="2190"/>
                <a:ext cx="568" cy="2155"/>
              </a:xfrm>
              <a:prstGeom prst="bentConnector3">
                <a:avLst>
                  <a:gd name="adj1" fmla="val -25352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80" name="AutoShape 34"/>
              <p:cNvCxnSpPr>
                <a:cxnSpLocks noChangeShapeType="1"/>
                <a:stCxn id="7186" idx="2"/>
                <a:endCxn id="7178" idx="2"/>
              </p:cNvCxnSpPr>
              <p:nvPr/>
            </p:nvCxnSpPr>
            <p:spPr bwMode="auto">
              <a:xfrm rot="5400000" flipH="1" flipV="1">
                <a:off x="3720" y="2774"/>
                <a:ext cx="568" cy="988"/>
              </a:xfrm>
              <a:prstGeom prst="bentConnector3">
                <a:avLst>
                  <a:gd name="adj1" fmla="val -25352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81" name="AutoShape 35"/>
              <p:cNvCxnSpPr>
                <a:cxnSpLocks noChangeShapeType="1"/>
                <a:stCxn id="7178" idx="0"/>
                <a:endCxn id="7203" idx="3"/>
              </p:cNvCxnSpPr>
              <p:nvPr/>
            </p:nvCxnSpPr>
            <p:spPr bwMode="auto">
              <a:xfrm rot="5400000" flipH="1">
                <a:off x="3678" y="1685"/>
                <a:ext cx="567" cy="1072"/>
              </a:xfrm>
              <a:prstGeom prst="bentConnector2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82" name="AutoShape 36"/>
              <p:cNvCxnSpPr>
                <a:cxnSpLocks noChangeShapeType="1"/>
                <a:stCxn id="7178" idx="0"/>
                <a:endCxn id="7191" idx="3"/>
              </p:cNvCxnSpPr>
              <p:nvPr/>
            </p:nvCxnSpPr>
            <p:spPr bwMode="auto">
              <a:xfrm rot="-5400000" flipH="1" flipV="1">
                <a:off x="3922" y="2002"/>
                <a:ext cx="73" cy="1078"/>
              </a:xfrm>
              <a:prstGeom prst="bentConnector4">
                <a:avLst>
                  <a:gd name="adj1" fmla="val -197259"/>
                  <a:gd name="adj2" fmla="val 72912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177" name="Text Box 37"/>
            <p:cNvSpPr txBox="1">
              <a:spLocks noChangeArrowheads="1"/>
            </p:cNvSpPr>
            <p:nvPr/>
          </p:nvSpPr>
          <p:spPr bwMode="auto">
            <a:xfrm>
              <a:off x="4488" y="2073"/>
              <a:ext cx="1080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 i="1"/>
                <a:t>CLOSING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 i="1"/>
                <a:t>THE LOOP …</a:t>
              </a:r>
              <a:r>
                <a:rPr lang="en-US" altLang="en-US" sz="2000"/>
                <a:t> 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13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A9DBDF3-4DA0-4A2F-B032-50ED8E254CAE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53</a:t>
            </a:fld>
            <a:endParaRPr lang="en-US" altLang="en-US" sz="1400" smtClean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28650" y="1676400"/>
            <a:ext cx="2114550" cy="11430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8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99"/>
                </a:solidFill>
              </a:rPr>
              <a:t>Smoothing Demand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99"/>
                </a:solidFill>
              </a:rPr>
              <a:t>(</a:t>
            </a:r>
            <a:r>
              <a:rPr lang="en-US" altLang="en-US" sz="2000" b="1" i="1">
                <a:solidFill>
                  <a:srgbClr val="000099"/>
                </a:solidFill>
              </a:rPr>
              <a:t>“aggressive” </a:t>
            </a:r>
            <a:r>
              <a:rPr lang="en-US" altLang="en-US" sz="2000" b="1">
                <a:solidFill>
                  <a:srgbClr val="000099"/>
                </a:solidFill>
              </a:rPr>
              <a:t>)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848600" cy="762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Managing Demand … and Supply</a:t>
            </a:r>
            <a:br>
              <a:rPr lang="en-US" altLang="en-US" sz="4000" dirty="0" smtClean="0">
                <a:solidFill>
                  <a:schemeClr val="accent2"/>
                </a:solidFill>
              </a:rPr>
            </a:br>
            <a:r>
              <a:rPr lang="en-US" altLang="en-US" sz="3600" i="1" dirty="0" smtClean="0">
                <a:solidFill>
                  <a:schemeClr val="accent2"/>
                </a:solidFill>
              </a:rPr>
              <a:t>Aggregate Planning Issues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5715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Provide incentives / promotions to stimulate off-peak demand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Sell complementary products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Allow / manage backlogs (reservations)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28650" y="3883025"/>
            <a:ext cx="2114550" cy="114617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8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99"/>
                </a:solidFill>
              </a:rPr>
              <a:t>Smoothing Supply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99"/>
                </a:solidFill>
              </a:rPr>
              <a:t>(</a:t>
            </a:r>
            <a:r>
              <a:rPr lang="en-US" altLang="en-US" sz="2000" b="1" i="1">
                <a:solidFill>
                  <a:srgbClr val="000099"/>
                </a:solidFill>
              </a:rPr>
              <a:t>“reactive” </a:t>
            </a:r>
            <a:r>
              <a:rPr lang="en-US" altLang="en-US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00400" y="3811588"/>
            <a:ext cx="5410200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Hire / layoff workers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Use temporary workers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Use overtime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Subcontract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Hold inventory</a:t>
            </a:r>
          </a:p>
          <a:p>
            <a:pPr>
              <a:spcBef>
                <a:spcPct val="40000"/>
              </a:spcBef>
              <a:buFontTx/>
              <a:buChar char="●"/>
            </a:pPr>
            <a:r>
              <a:rPr lang="en-US" altLang="en-US" sz="2000"/>
              <a:t>Allow shortages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25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 autoUpdateAnimBg="0"/>
      <p:bldP spid="12292" grpId="0" autoUpdateAnimBg="0"/>
      <p:bldP spid="12293" grpId="0" animBg="1" autoUpdateAnimBg="0"/>
      <p:bldP spid="12294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43F2718-4BC4-4BA0-A634-DE9E915FC895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54</a:t>
            </a:fld>
            <a:endParaRPr lang="en-US" altLang="en-US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Aggregate Planning Problem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Given a demand forecast over a planning horizon, develop a plan for production and allocation of resources by making appropriate trade off among capacity, inventory and backlogs.</a:t>
            </a:r>
          </a:p>
          <a:p>
            <a:pPr eaLnBrk="1" hangingPunct="1"/>
            <a:r>
              <a:rPr lang="en-US" altLang="en-US" smtClean="0"/>
              <a:t>It is generally a medium range tactical supply chain planning problem.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1621F77-935D-4D91-97E9-1322202D30D0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55</a:t>
            </a:fld>
            <a:endParaRPr lang="en-US" altLang="en-US" sz="140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Aggregate Planning Strategies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Chase Strategy</a:t>
            </a:r>
          </a:p>
          <a:p>
            <a:pPr lvl="1" eaLnBrk="1" hangingPunct="1"/>
            <a:r>
              <a:rPr lang="en-US" altLang="en-US" sz="2400" smtClean="0"/>
              <a:t>Production rates (work force levels) are adjusted to match demands over planning horizon.</a:t>
            </a:r>
          </a:p>
          <a:p>
            <a:pPr eaLnBrk="1" hangingPunct="1"/>
            <a:r>
              <a:rPr lang="en-US" altLang="en-US" sz="2800" smtClean="0"/>
              <a:t>Level Strategy</a:t>
            </a:r>
          </a:p>
          <a:p>
            <a:pPr lvl="1" eaLnBrk="1" hangingPunct="1"/>
            <a:r>
              <a:rPr lang="en-US" altLang="en-US" sz="2400" smtClean="0"/>
              <a:t>A constant production rate or work force level is maintained over planning horizon.</a:t>
            </a:r>
          </a:p>
          <a:p>
            <a:pPr lvl="1" eaLnBrk="1" hangingPunct="1"/>
            <a:r>
              <a:rPr lang="en-US" altLang="en-US" sz="2400" smtClean="0"/>
              <a:t>Inventory/backlogs are built and dissipated.</a:t>
            </a:r>
          </a:p>
          <a:p>
            <a:pPr eaLnBrk="1" hangingPunct="1"/>
            <a:r>
              <a:rPr lang="en-US" altLang="en-US" sz="2800" smtClean="0"/>
              <a:t>Mixed Strategy</a:t>
            </a:r>
          </a:p>
          <a:p>
            <a:pPr lvl="1" eaLnBrk="1" hangingPunct="1"/>
            <a:r>
              <a:rPr lang="en-US" altLang="en-US" sz="2400" smtClean="0"/>
              <a:t>Both inventory and work force levels are allowed to change over the planning horizon.</a:t>
            </a:r>
          </a:p>
          <a:p>
            <a:pPr eaLnBrk="1" hangingPunct="1"/>
            <a:endParaRPr lang="en-US" altLang="en-US" sz="28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6D0F06D-FE20-48B1-987F-DB82DC88BCB9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LP Model for Aggregate Planning</a:t>
            </a:r>
            <a:r>
              <a:rPr lang="en-US" altLang="en-US" dirty="0" smtClean="0">
                <a:solidFill>
                  <a:schemeClr val="accent2"/>
                </a:solidFill>
              </a:rPr>
              <a:t/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(SEC Text, Example 2.13, pp. 65-69)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Planning horizon 6 months</a:t>
            </a:r>
          </a:p>
          <a:p>
            <a:pPr eaLnBrk="1" hangingPunct="1"/>
            <a:r>
              <a:rPr lang="en-US" altLang="en-US" smtClean="0"/>
              <a:t>Demand forecasts are given</a:t>
            </a:r>
          </a:p>
          <a:p>
            <a:pPr eaLnBrk="1" hangingPunct="1"/>
            <a:r>
              <a:rPr lang="en-US" altLang="en-US" smtClean="0"/>
              <a:t>Both inventory and shortages are allowed.</a:t>
            </a:r>
          </a:p>
          <a:p>
            <a:pPr eaLnBrk="1" hangingPunct="1"/>
            <a:r>
              <a:rPr lang="en-US" altLang="en-US" smtClean="0"/>
              <a:t>All demands met by the end of the 6</a:t>
            </a:r>
            <a:r>
              <a:rPr lang="en-US" altLang="en-US" baseline="30000" smtClean="0"/>
              <a:t>th</a:t>
            </a:r>
            <a:r>
              <a:rPr lang="en-US" altLang="en-US" smtClean="0"/>
              <a:t> month.</a:t>
            </a:r>
          </a:p>
          <a:p>
            <a:pPr eaLnBrk="1" hangingPunct="1"/>
            <a:r>
              <a:rPr lang="en-US" altLang="en-US" smtClean="0"/>
              <a:t>Work force has to be planned.</a:t>
            </a:r>
          </a:p>
          <a:p>
            <a:pPr eaLnBrk="1" hangingPunct="1"/>
            <a:r>
              <a:rPr lang="en-US" altLang="en-US" smtClean="0"/>
              <a:t>Given all cost data, determine the minimum cost plan.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07CC1FE-FC24-4439-835D-D16927F7DF34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 smtClean="0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Nonlinear Programming Model for Aggregate Planning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SCE Text, Section 2.16, pp. 70-72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23E7F78-2D6E-4FA5-BCAE-3149ABC8A98A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400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Aggregate Planning Problem as a Transportation Problem</a:t>
            </a: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2"/>
                </a:solidFill>
              </a:rPr>
              <a:t>Transportation model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chemeClr val="tx2"/>
                </a:solidFill>
              </a:rPr>
              <a:t>Aggregate Planning as a Transportation Problem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chemeClr val="tx2"/>
                </a:solidFill>
              </a:rPr>
              <a:t>Example 2.15, SCE Text, pp.78-80 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chemeClr val="tx2"/>
                </a:solidFill>
              </a:rPr>
              <a:t>Solution by the Greedy Algorithm</a:t>
            </a:r>
          </a:p>
          <a:p>
            <a:pPr marL="0" indent="0" eaLnBrk="1" hangingPunct="1">
              <a:buFontTx/>
              <a:buNone/>
              <a:defRPr/>
            </a:pPr>
            <a:endParaRPr 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F458DA9-EB31-46FB-9E99-81B60823629B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4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152400"/>
            <a:ext cx="8039100" cy="838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Aggregate Planning Strategies</a:t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4000" i="1" dirty="0" smtClean="0">
                <a:solidFill>
                  <a:schemeClr val="accent2"/>
                </a:solidFill>
              </a:rPr>
              <a:t>A Comparison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317750" y="1752600"/>
            <a:ext cx="127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Inventory/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Backlogs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4059238" y="1752600"/>
            <a:ext cx="1314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Workforce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Stability</a:t>
            </a: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5945188" y="2027238"/>
            <a:ext cx="996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Control</a:t>
            </a: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288925" y="2582863"/>
            <a:ext cx="18605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Level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Hire/Layoff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(or Part Time)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Overtime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Subcontracting</a:t>
            </a: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7412038" y="1752600"/>
            <a:ext cx="1390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Production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/>
              <a:t>Variability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09800" y="2484438"/>
            <a:ext cx="6605588" cy="2982912"/>
            <a:chOff x="1392" y="1565"/>
            <a:chExt cx="4161" cy="1879"/>
          </a:xfrm>
        </p:grpSpPr>
        <p:sp>
          <p:nvSpPr>
            <p:cNvPr id="14347" name="Text Box 9"/>
            <p:cNvSpPr txBox="1">
              <a:spLocks noChangeArrowheads="1"/>
            </p:cNvSpPr>
            <p:nvPr/>
          </p:nvSpPr>
          <p:spPr bwMode="auto">
            <a:xfrm>
              <a:off x="1392" y="1565"/>
              <a:ext cx="9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Can be large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and variable</a:t>
              </a:r>
            </a:p>
          </p:txBody>
        </p:sp>
        <p:sp>
          <p:nvSpPr>
            <p:cNvPr id="14348" name="Text Box 10"/>
            <p:cNvSpPr txBox="1">
              <a:spLocks noChangeArrowheads="1"/>
            </p:cNvSpPr>
            <p:nvPr/>
          </p:nvSpPr>
          <p:spPr bwMode="auto">
            <a:xfrm>
              <a:off x="2569" y="1651"/>
              <a:ext cx="8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Very Good</a:t>
              </a:r>
            </a:p>
          </p:txBody>
        </p:sp>
        <p:sp>
          <p:nvSpPr>
            <p:cNvPr id="14349" name="Text Box 11"/>
            <p:cNvSpPr txBox="1">
              <a:spLocks noChangeArrowheads="1"/>
            </p:cNvSpPr>
            <p:nvPr/>
          </p:nvSpPr>
          <p:spPr bwMode="auto">
            <a:xfrm>
              <a:off x="3825" y="1652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Good</a:t>
              </a:r>
            </a:p>
          </p:txBody>
        </p:sp>
        <p:sp>
          <p:nvSpPr>
            <p:cNvPr id="14350" name="Text Box 12"/>
            <p:cNvSpPr txBox="1">
              <a:spLocks noChangeArrowheads="1"/>
            </p:cNvSpPr>
            <p:nvPr/>
          </p:nvSpPr>
          <p:spPr bwMode="auto">
            <a:xfrm>
              <a:off x="4681" y="1652"/>
              <a:ext cx="8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Low - None</a:t>
              </a:r>
            </a:p>
          </p:txBody>
        </p:sp>
        <p:sp>
          <p:nvSpPr>
            <p:cNvPr id="14351" name="Text Box 13"/>
            <p:cNvSpPr txBox="1">
              <a:spLocks noChangeArrowheads="1"/>
            </p:cNvSpPr>
            <p:nvPr/>
          </p:nvSpPr>
          <p:spPr bwMode="auto">
            <a:xfrm>
              <a:off x="1436" y="2227"/>
              <a:ext cx="8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Low - None</a:t>
              </a:r>
            </a:p>
          </p:txBody>
        </p:sp>
        <p:sp>
          <p:nvSpPr>
            <p:cNvPr id="14352" name="Text Box 14"/>
            <p:cNvSpPr txBox="1">
              <a:spLocks noChangeArrowheads="1"/>
            </p:cNvSpPr>
            <p:nvPr/>
          </p:nvSpPr>
          <p:spPr bwMode="auto">
            <a:xfrm>
              <a:off x="2761" y="2227"/>
              <a:ext cx="4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Poor</a:t>
              </a:r>
            </a:p>
          </p:txBody>
        </p:sp>
        <p:sp>
          <p:nvSpPr>
            <p:cNvPr id="14353" name="Text Box 15"/>
            <p:cNvSpPr txBox="1">
              <a:spLocks noChangeArrowheads="1"/>
            </p:cNvSpPr>
            <p:nvPr/>
          </p:nvSpPr>
          <p:spPr bwMode="auto">
            <a:xfrm>
              <a:off x="3825" y="2227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Good</a:t>
              </a:r>
            </a:p>
          </p:txBody>
        </p:sp>
        <p:sp>
          <p:nvSpPr>
            <p:cNvPr id="14354" name="Text Box 16"/>
            <p:cNvSpPr txBox="1">
              <a:spLocks noChangeArrowheads="1"/>
            </p:cNvSpPr>
            <p:nvPr/>
          </p:nvSpPr>
          <p:spPr bwMode="auto">
            <a:xfrm>
              <a:off x="4661" y="2227"/>
              <a:ext cx="8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Med - Large</a:t>
              </a:r>
            </a:p>
          </p:txBody>
        </p:sp>
        <p:sp>
          <p:nvSpPr>
            <p:cNvPr id="14355" name="Text Box 17"/>
            <p:cNvSpPr txBox="1">
              <a:spLocks noChangeArrowheads="1"/>
            </p:cNvSpPr>
            <p:nvPr/>
          </p:nvSpPr>
          <p:spPr bwMode="auto">
            <a:xfrm>
              <a:off x="1436" y="2683"/>
              <a:ext cx="8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Low - None</a:t>
              </a:r>
            </a:p>
          </p:txBody>
        </p:sp>
        <p:sp>
          <p:nvSpPr>
            <p:cNvPr id="14356" name="Text Box 18"/>
            <p:cNvSpPr txBox="1">
              <a:spLocks noChangeArrowheads="1"/>
            </p:cNvSpPr>
            <p:nvPr/>
          </p:nvSpPr>
          <p:spPr bwMode="auto">
            <a:xfrm>
              <a:off x="2477" y="2683"/>
              <a:ext cx="9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Poor – Good*</a:t>
              </a:r>
            </a:p>
          </p:txBody>
        </p:sp>
        <p:sp>
          <p:nvSpPr>
            <p:cNvPr id="14357" name="Text Box 19"/>
            <p:cNvSpPr txBox="1">
              <a:spLocks noChangeArrowheads="1"/>
            </p:cNvSpPr>
            <p:nvPr/>
          </p:nvSpPr>
          <p:spPr bwMode="auto">
            <a:xfrm>
              <a:off x="3825" y="2683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Good</a:t>
              </a:r>
            </a:p>
          </p:txBody>
        </p:sp>
        <p:sp>
          <p:nvSpPr>
            <p:cNvPr id="14358" name="Text Box 20"/>
            <p:cNvSpPr txBox="1">
              <a:spLocks noChangeArrowheads="1"/>
            </p:cNvSpPr>
            <p:nvPr/>
          </p:nvSpPr>
          <p:spPr bwMode="auto">
            <a:xfrm>
              <a:off x="4661" y="2683"/>
              <a:ext cx="8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Med - Large</a:t>
              </a:r>
            </a:p>
          </p:txBody>
        </p:sp>
        <p:sp>
          <p:nvSpPr>
            <p:cNvPr id="14359" name="Text Box 21"/>
            <p:cNvSpPr txBox="1">
              <a:spLocks noChangeArrowheads="1"/>
            </p:cNvSpPr>
            <p:nvPr/>
          </p:nvSpPr>
          <p:spPr bwMode="auto">
            <a:xfrm>
              <a:off x="1436" y="3211"/>
              <a:ext cx="8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Low - None</a:t>
              </a:r>
            </a:p>
          </p:txBody>
        </p:sp>
        <p:sp>
          <p:nvSpPr>
            <p:cNvPr id="14360" name="Text Box 22"/>
            <p:cNvSpPr txBox="1">
              <a:spLocks noChangeArrowheads="1"/>
            </p:cNvSpPr>
            <p:nvPr/>
          </p:nvSpPr>
          <p:spPr bwMode="auto">
            <a:xfrm>
              <a:off x="2381" y="3211"/>
              <a:ext cx="113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Good - </a:t>
              </a:r>
              <a:r>
                <a:rPr lang="en-US" altLang="en-US" sz="1800" dirty="0" smtClean="0"/>
                <a:t>V/Good</a:t>
              </a:r>
              <a:endParaRPr lang="en-US" altLang="en-US" sz="1800" dirty="0"/>
            </a:p>
          </p:txBody>
        </p:sp>
        <p:sp>
          <p:nvSpPr>
            <p:cNvPr id="14361" name="Text Box 23"/>
            <p:cNvSpPr txBox="1">
              <a:spLocks noChangeArrowheads="1"/>
            </p:cNvSpPr>
            <p:nvPr/>
          </p:nvSpPr>
          <p:spPr bwMode="auto">
            <a:xfrm>
              <a:off x="3577" y="3211"/>
              <a:ext cx="9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Questionable</a:t>
              </a:r>
            </a:p>
          </p:txBody>
        </p:sp>
        <p:sp>
          <p:nvSpPr>
            <p:cNvPr id="14362" name="Text Box 24"/>
            <p:cNvSpPr txBox="1">
              <a:spLocks noChangeArrowheads="1"/>
            </p:cNvSpPr>
            <p:nvPr/>
          </p:nvSpPr>
          <p:spPr bwMode="auto">
            <a:xfrm>
              <a:off x="4669" y="3211"/>
              <a:ext cx="8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Low – </a:t>
              </a:r>
              <a:r>
                <a:rPr lang="en-US" altLang="en-US" sz="1800" dirty="0" smtClean="0"/>
                <a:t>Med</a:t>
              </a:r>
              <a:endParaRPr lang="en-US" altLang="en-US" sz="1800" dirty="0"/>
            </a:p>
          </p:txBody>
        </p:sp>
      </p:grp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3581400" y="5715000"/>
            <a:ext cx="3946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CC"/>
                </a:solidFill>
              </a:rPr>
              <a:t>* </a:t>
            </a:r>
            <a:r>
              <a:rPr lang="en-US" altLang="en-US" sz="2000" i="1">
                <a:solidFill>
                  <a:srgbClr val="FFFFCC"/>
                </a:solidFill>
              </a:rPr>
              <a:t>It depends </a:t>
            </a:r>
            <a:r>
              <a:rPr lang="en-US" altLang="en-US" sz="2000">
                <a:solidFill>
                  <a:srgbClr val="FFFFCC"/>
                </a:solidFill>
              </a:rPr>
              <a:t>on the constraints…`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900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014AB8-FF27-452D-98E9-961789CB6C5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Stationarity Assumption </a:t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in OR models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Most stochastic OR models (except Simulation) assume </a:t>
            </a:r>
            <a:r>
              <a:rPr lang="en-US" dirty="0" err="1" smtClean="0"/>
              <a:t>stationarity</a:t>
            </a:r>
            <a:r>
              <a:rPr lang="en-US" dirty="0" smtClean="0"/>
              <a:t> of data for simplicity, i.e., the underlying probability distribution does not change over time. 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 reality, demand data is not stationary due to seasonal fluctuations, growth etc.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Forecasting handles non-stationary data by estimating the mean of the probability distributions at a given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414465-01F8-43DB-A72C-82C50A93A1AF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60</a:t>
            </a:fld>
            <a:endParaRPr lang="en-US" altLang="en-US" sz="140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152400"/>
            <a:ext cx="8039100" cy="838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Aggregate Production Planning</a:t>
            </a:r>
            <a:br>
              <a:rPr lang="en-US" altLang="en-US" dirty="0" smtClean="0">
                <a:solidFill>
                  <a:schemeClr val="accent2"/>
                </a:solidFill>
              </a:rPr>
            </a:br>
            <a:r>
              <a:rPr lang="en-US" altLang="en-US" sz="4000" i="1" dirty="0" smtClean="0">
                <a:solidFill>
                  <a:schemeClr val="accent2"/>
                </a:solidFill>
              </a:rPr>
              <a:t>Managerial Issues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100" y="1295400"/>
            <a:ext cx="8053388" cy="5105400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APP should be tailored to the particular company and situation.</a:t>
            </a:r>
          </a:p>
          <a:p>
            <a:pPr eaLnBrk="1" hangingPunct="1"/>
            <a:r>
              <a:rPr lang="en-US" altLang="en-US" sz="2800" smtClean="0"/>
              <a:t>APP may be constrained by union contracts or company policies.</a:t>
            </a:r>
          </a:p>
          <a:p>
            <a:pPr eaLnBrk="1" hangingPunct="1"/>
            <a:r>
              <a:rPr lang="en-US" altLang="en-US" sz="2800" smtClean="0"/>
              <a:t>Mathematical results typically have to be balanced with managerial judgement and experience.</a:t>
            </a:r>
          </a:p>
          <a:p>
            <a:pPr eaLnBrk="1" hangingPunct="1"/>
            <a:r>
              <a:rPr lang="en-US" altLang="en-US" sz="2800" smtClean="0"/>
              <a:t>Must avoid the tendency to blur the distinction between </a:t>
            </a:r>
            <a:r>
              <a:rPr lang="en-US" altLang="en-US" sz="2800" i="1" smtClean="0"/>
              <a:t>production planning </a:t>
            </a:r>
            <a:r>
              <a:rPr lang="en-US" altLang="en-US" sz="2800" smtClean="0"/>
              <a:t>and </a:t>
            </a:r>
            <a:r>
              <a:rPr lang="en-US" altLang="en-US" sz="2800" i="1" smtClean="0"/>
              <a:t>production scheduling </a:t>
            </a:r>
            <a:r>
              <a:rPr lang="en-US" altLang="en-US" sz="2800" smtClean="0"/>
              <a:t>(a matter of time scale and level of detail).</a:t>
            </a:r>
          </a:p>
          <a:p>
            <a:pPr eaLnBrk="1" hangingPunct="1"/>
            <a:endParaRPr lang="en-US" altLang="en-US" sz="28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0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46A9D7-5800-47F8-A2D0-A6670C3045B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</a:rPr>
              <a:t>Use of Demand Forecasts</a:t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in SCE Decisions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Strategic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Long term forecast (several years)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Example: Facility and capacity planning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Tactical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Medium range forecast (yearly)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Example: Aggregate Planning, Inventory policy, labor needs, production scheduling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Operational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Short term forecast, low variability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Day-to-day operations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9C9B05-7DC1-42ED-8FC9-08567137D8F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Demand Forecasts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 both Push and Pull systems need demand forecasting? </a:t>
            </a:r>
          </a:p>
          <a:p>
            <a:pPr eaLnBrk="1" hangingPunct="1"/>
            <a:r>
              <a:rPr lang="en-US" smtClean="0"/>
              <a:t>Use of Demand Forecasts by Function</a:t>
            </a:r>
          </a:p>
          <a:p>
            <a:pPr lvl="1" eaLnBrk="1" hangingPunct="1"/>
            <a:r>
              <a:rPr lang="en-US" smtClean="0"/>
              <a:t>Production</a:t>
            </a:r>
          </a:p>
          <a:p>
            <a:pPr lvl="1" eaLnBrk="1" hangingPunct="1"/>
            <a:r>
              <a:rPr lang="en-US" smtClean="0"/>
              <a:t>Marketing</a:t>
            </a:r>
          </a:p>
          <a:p>
            <a:pPr lvl="1" eaLnBrk="1" hangingPunct="1"/>
            <a:r>
              <a:rPr lang="en-US" smtClean="0"/>
              <a:t>Finance</a:t>
            </a:r>
          </a:p>
          <a:p>
            <a:pPr lvl="1" eaLnBrk="1" hangingPunct="1"/>
            <a:r>
              <a:rPr lang="en-US" smtClean="0"/>
              <a:t>Personnel</a:t>
            </a:r>
          </a:p>
          <a:p>
            <a:pPr eaLnBrk="1" hangingPunct="1"/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332D43-CF73-46BB-8029-CBB5095BBD28}" type="slidenum">
              <a:rPr lang="en-US" smtClean="0"/>
              <a:pPr/>
              <a:t>9</a:t>
            </a:fld>
            <a:endParaRPr lang="en-US" smtClean="0"/>
          </a:p>
        </p:txBody>
      </p:sp>
      <p:graphicFrame>
        <p:nvGraphicFramePr>
          <p:cNvPr id="91138" name="Group 2"/>
          <p:cNvGraphicFramePr>
            <a:graphicFrameLocks noGrp="1"/>
          </p:cNvGraphicFramePr>
          <p:nvPr>
            <p:ph type="tbl" idx="1"/>
          </p:nvPr>
        </p:nvGraphicFramePr>
        <p:xfrm>
          <a:off x="609600" y="1681163"/>
          <a:ext cx="8001000" cy="3789359"/>
        </p:xfrm>
        <a:graphic>
          <a:graphicData uri="http://schemas.openxmlformats.org/drawingml/2006/table">
            <a:tbl>
              <a:tblPr/>
              <a:tblGrid>
                <a:gridCol w="3581400"/>
                <a:gridCol w="4419600"/>
              </a:tblGrid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Cost/profit estimates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Finance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flow and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Human Resources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Hiring/recruiting/training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Pricing, promotion,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IT/IS systems, services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Schedules, MRP, workloads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Product/service design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37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New products and services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1" name="Rectangle 28"/>
          <p:cNvSpPr>
            <a:spLocks noGrp="1" noChangeArrowheads="1"/>
          </p:cNvSpPr>
          <p:nvPr>
            <p:ph type="title"/>
          </p:nvPr>
        </p:nvSpPr>
        <p:spPr>
          <a:xfrm>
            <a:off x="457200" y="511175"/>
            <a:ext cx="8229600" cy="728663"/>
          </a:xfrm>
        </p:spPr>
        <p:txBody>
          <a:bodyPr lIns="90488" tIns="44450" rIns="90488" bIns="44450" anchor="b"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Uses of Forecasts</a:t>
            </a:r>
            <a:endParaRPr lang="en-US" b="1" dirty="0" smtClean="0">
              <a:solidFill>
                <a:schemeClr val="accent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Ravindran and Warsing © CRC Press (2013)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3275</Words>
  <Application>Microsoft Office PowerPoint</Application>
  <PresentationFormat>On-screen Show (4:3)</PresentationFormat>
  <Paragraphs>703</Paragraphs>
  <Slides>60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3" baseType="lpstr">
      <vt:lpstr>Default Design</vt:lpstr>
      <vt:lpstr>Clip</vt:lpstr>
      <vt:lpstr>Chart</vt:lpstr>
      <vt:lpstr>Supply Chain Engineering Models and Applications by Ravindran and Warsing  CRC Press, 2013</vt:lpstr>
      <vt:lpstr>Forecasting References</vt:lpstr>
      <vt:lpstr>Chapter 2 – Part 1</vt:lpstr>
      <vt:lpstr>Topics</vt:lpstr>
      <vt:lpstr>Demand Forecasting</vt:lpstr>
      <vt:lpstr>Stationarity Assumption  in OR models</vt:lpstr>
      <vt:lpstr>Use of Demand Forecasts in SCE Decisions</vt:lpstr>
      <vt:lpstr>Demand Forecasts</vt:lpstr>
      <vt:lpstr>Uses of Forecasts</vt:lpstr>
      <vt:lpstr>Elements of Good Forecast</vt:lpstr>
      <vt:lpstr> Laws of Forecasting </vt:lpstr>
      <vt:lpstr>Steps in Forecasting Process</vt:lpstr>
      <vt:lpstr>Forecasting Methods</vt:lpstr>
      <vt:lpstr>Qualitative Methods</vt:lpstr>
      <vt:lpstr>Delphi Method:      - Developed by RAND Corp. in 1969      - Used more as a forecasting tool based on         expert opinion  Delphi Process: </vt:lpstr>
      <vt:lpstr>Statistical summary of Delphi rounds: </vt:lpstr>
      <vt:lpstr> Delphi Method: Provides</vt:lpstr>
      <vt:lpstr>Quantitative Methods</vt:lpstr>
      <vt:lpstr>Time Series Models</vt:lpstr>
      <vt:lpstr>Components of  Time Series Data</vt:lpstr>
      <vt:lpstr>Constant Level</vt:lpstr>
      <vt:lpstr>Constant Level with Seasonality</vt:lpstr>
      <vt:lpstr>Constant Level with Trend</vt:lpstr>
      <vt:lpstr>Constant Level with Trend and Seasonality</vt:lpstr>
      <vt:lpstr>Quantitative Forecasting Methods</vt:lpstr>
      <vt:lpstr>Quantitative Methods</vt:lpstr>
      <vt:lpstr>PowerPoint Presentation</vt:lpstr>
      <vt:lpstr>PowerPoint Presentation</vt:lpstr>
      <vt:lpstr>How to determine weights for Weighted Moving Average Method?</vt:lpstr>
      <vt:lpstr>Exponential Smoothing Method</vt:lpstr>
      <vt:lpstr>PowerPoint Presentation</vt:lpstr>
      <vt:lpstr>Exponential Smoothing Method</vt:lpstr>
      <vt:lpstr>Exponential Smoothing Method</vt:lpstr>
      <vt:lpstr>Incorporating Seasonality in Forecasting</vt:lpstr>
      <vt:lpstr>Example for Incorporating  Seasonality (Example 2.3, Ch. 2, SCE Book)</vt:lpstr>
      <vt:lpstr>Time Series Forecasting with Trend</vt:lpstr>
      <vt:lpstr>Forecasting for Multiple Periods</vt:lpstr>
      <vt:lpstr> How to Choose the Right Forecasting Method</vt:lpstr>
      <vt:lpstr>Forecast Errors</vt:lpstr>
      <vt:lpstr>Monitoring Forecast Accuracy</vt:lpstr>
      <vt:lpstr>PowerPoint Presentation</vt:lpstr>
      <vt:lpstr>Uses of Forecast Errors</vt:lpstr>
      <vt:lpstr>Forecasting Software</vt:lpstr>
      <vt:lpstr>Forecasting in Practice (Company Surveys)</vt:lpstr>
      <vt:lpstr>Forecasting in Practice*</vt:lpstr>
      <vt:lpstr>Real World Applications</vt:lpstr>
      <vt:lpstr>Chapter 2 – Part 2</vt:lpstr>
      <vt:lpstr>Topics</vt:lpstr>
      <vt:lpstr>Aggregation Why?</vt:lpstr>
      <vt:lpstr>Production Planning</vt:lpstr>
      <vt:lpstr>Managing Capacity Decision Hierarchy</vt:lpstr>
      <vt:lpstr>The Planning Process Big Picture</vt:lpstr>
      <vt:lpstr>Managing Demand … and Supply Aggregate Planning Issues </vt:lpstr>
      <vt:lpstr>Aggregate Planning Problem</vt:lpstr>
      <vt:lpstr>Aggregate Planning Strategies</vt:lpstr>
      <vt:lpstr>LP Model for Aggregate Planning (SEC Text, Example 2.13, pp. 65-69)</vt:lpstr>
      <vt:lpstr>Nonlinear Programming Model for Aggregate Planning</vt:lpstr>
      <vt:lpstr>Aggregate Planning Problem as a Transportation Problem</vt:lpstr>
      <vt:lpstr>Aggregate Planning Strategies A Comparison</vt:lpstr>
      <vt:lpstr>Aggregate Production Planning Managerial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Forecasting Methods</dc:title>
  <dc:creator>Ravi Ravindran</dc:creator>
  <cp:lastModifiedBy>Ravi Ravindran</cp:lastModifiedBy>
  <cp:revision>72</cp:revision>
  <cp:lastPrinted>2013-10-18T18:03:39Z</cp:lastPrinted>
  <dcterms:created xsi:type="dcterms:W3CDTF">2003-09-25T09:50:53Z</dcterms:created>
  <dcterms:modified xsi:type="dcterms:W3CDTF">2013-12-05T15:01:03Z</dcterms:modified>
</cp:coreProperties>
</file>