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4" r:id="rId19"/>
    <p:sldId id="275" r:id="rId20"/>
    <p:sldId id="276" r:id="rId21"/>
    <p:sldId id="277" r:id="rId22"/>
    <p:sldId id="27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8" y="-73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7DC681-BD61-4BB4-8A2D-0771A76C7A56}" type="datetimeFigureOut">
              <a:rPr lang="en-US" smtClean="0"/>
              <a:t>9/1/2010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5FDF0D-4640-4B81-961A-F4EC190478D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3715A49-E14A-4192-976C-5D45167A14CF}" type="datetime1">
              <a:rPr lang="en-US" smtClean="0"/>
              <a:t>9/1/2010</a:t>
            </a:fld>
            <a:endParaRPr lang="en-US"/>
          </a:p>
        </p:txBody>
      </p:sp>
      <p:sp>
        <p:nvSpPr>
          <p:cNvPr id="17" name="Footer Placeholder 16"/>
          <p:cNvSpPr>
            <a:spLocks noGrp="1"/>
          </p:cNvSpPr>
          <p:nvPr>
            <p:ph type="ftr" sz="quarter" idx="11"/>
          </p:nvPr>
        </p:nvSpPr>
        <p:spPr/>
        <p:txBody>
          <a:bodyPr/>
          <a:lstStyle/>
          <a:p>
            <a:r>
              <a:rPr lang="en-US" smtClean="0"/>
              <a:t>Cliff Roberson, Juvenile Justice: Theory and Practice Chapter 2</a:t>
            </a:r>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FC3ED349-F8C0-4362-9EB9-82166C56C127}"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CEFCAF-553E-4690-85A2-A6191DAF51B4}" type="datetime1">
              <a:rPr lang="en-US" smtClean="0"/>
              <a:t>9/1/2010</a:t>
            </a:fld>
            <a:endParaRPr lang="en-US"/>
          </a:p>
        </p:txBody>
      </p:sp>
      <p:sp>
        <p:nvSpPr>
          <p:cNvPr id="5" name="Footer Placeholder 4"/>
          <p:cNvSpPr>
            <a:spLocks noGrp="1"/>
          </p:cNvSpPr>
          <p:nvPr>
            <p:ph type="ftr" sz="quarter" idx="11"/>
          </p:nvPr>
        </p:nvSpPr>
        <p:spPr/>
        <p:txBody>
          <a:bodyPr/>
          <a:lstStyle/>
          <a:p>
            <a:r>
              <a:rPr lang="en-US" smtClean="0"/>
              <a:t>Cliff Roberson, Juvenile Justice: Theory and Practice Chapter 2</a:t>
            </a:r>
            <a:endParaRPr lang="en-US"/>
          </a:p>
        </p:txBody>
      </p:sp>
      <p:sp>
        <p:nvSpPr>
          <p:cNvPr id="6" name="Slide Number Placeholder 5"/>
          <p:cNvSpPr>
            <a:spLocks noGrp="1"/>
          </p:cNvSpPr>
          <p:nvPr>
            <p:ph type="sldNum" sz="quarter" idx="12"/>
          </p:nvPr>
        </p:nvSpPr>
        <p:spPr/>
        <p:txBody>
          <a:bodyPr/>
          <a:lstStyle/>
          <a:p>
            <a:fld id="{FC3ED349-F8C0-4362-9EB9-82166C56C12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568B5F0-D4A3-4DFD-BE97-84CB9BC2B910}" type="datetime1">
              <a:rPr lang="en-US" smtClean="0"/>
              <a:t>9/1/2010</a:t>
            </a:fld>
            <a:endParaRPr lang="en-US"/>
          </a:p>
        </p:txBody>
      </p:sp>
      <p:sp>
        <p:nvSpPr>
          <p:cNvPr id="5" name="Footer Placeholder 4"/>
          <p:cNvSpPr>
            <a:spLocks noGrp="1"/>
          </p:cNvSpPr>
          <p:nvPr>
            <p:ph type="ftr" sz="quarter" idx="11"/>
          </p:nvPr>
        </p:nvSpPr>
        <p:spPr/>
        <p:txBody>
          <a:bodyPr/>
          <a:lstStyle/>
          <a:p>
            <a:r>
              <a:rPr lang="en-US" smtClean="0"/>
              <a:t>Cliff Roberson, Juvenile Justice: Theory and Practice Chapter 2</a:t>
            </a:r>
            <a:endParaRPr lang="en-US"/>
          </a:p>
        </p:txBody>
      </p:sp>
      <p:sp>
        <p:nvSpPr>
          <p:cNvPr id="6" name="Slide Number Placeholder 5"/>
          <p:cNvSpPr>
            <a:spLocks noGrp="1"/>
          </p:cNvSpPr>
          <p:nvPr>
            <p:ph type="sldNum" sz="quarter" idx="12"/>
          </p:nvPr>
        </p:nvSpPr>
        <p:spPr/>
        <p:txBody>
          <a:bodyPr/>
          <a:lstStyle/>
          <a:p>
            <a:fld id="{FC3ED349-F8C0-4362-9EB9-82166C56C12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6824E7F-3CBB-4B34-9A85-E173A94ADC43}" type="datetime1">
              <a:rPr lang="en-US" smtClean="0"/>
              <a:t>9/1/2010</a:t>
            </a:fld>
            <a:endParaRPr lang="en-US"/>
          </a:p>
        </p:txBody>
      </p:sp>
      <p:sp>
        <p:nvSpPr>
          <p:cNvPr id="5" name="Footer Placeholder 4"/>
          <p:cNvSpPr>
            <a:spLocks noGrp="1"/>
          </p:cNvSpPr>
          <p:nvPr>
            <p:ph type="ftr" sz="quarter" idx="11"/>
          </p:nvPr>
        </p:nvSpPr>
        <p:spPr/>
        <p:txBody>
          <a:bodyPr/>
          <a:lstStyle/>
          <a:p>
            <a:r>
              <a:rPr lang="en-US" smtClean="0"/>
              <a:t>Cliff Roberson, Juvenile Justice: Theory and Practice Chapter 2</a:t>
            </a:r>
            <a:endParaRPr lang="en-US"/>
          </a:p>
        </p:txBody>
      </p:sp>
      <p:sp>
        <p:nvSpPr>
          <p:cNvPr id="6" name="Slide Number Placeholder 5"/>
          <p:cNvSpPr>
            <a:spLocks noGrp="1"/>
          </p:cNvSpPr>
          <p:nvPr>
            <p:ph type="sldNum" sz="quarter" idx="12"/>
          </p:nvPr>
        </p:nvSpPr>
        <p:spPr/>
        <p:txBody>
          <a:bodyPr/>
          <a:lstStyle/>
          <a:p>
            <a:fld id="{FC3ED349-F8C0-4362-9EB9-82166C56C127}"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4E46534-54C8-4556-8B56-1234DC907669}" type="datetime1">
              <a:rPr lang="en-US" smtClean="0"/>
              <a:t>9/1/2010</a:t>
            </a:fld>
            <a:endParaRPr lang="en-US"/>
          </a:p>
        </p:txBody>
      </p:sp>
      <p:sp>
        <p:nvSpPr>
          <p:cNvPr id="5" name="Footer Placeholder 4"/>
          <p:cNvSpPr>
            <a:spLocks noGrp="1"/>
          </p:cNvSpPr>
          <p:nvPr>
            <p:ph type="ftr" sz="quarter" idx="11"/>
          </p:nvPr>
        </p:nvSpPr>
        <p:spPr>
          <a:xfrm>
            <a:off x="800100" y="6172200"/>
            <a:ext cx="4000500" cy="457200"/>
          </a:xfrm>
        </p:spPr>
        <p:txBody>
          <a:bodyPr/>
          <a:lstStyle/>
          <a:p>
            <a:r>
              <a:rPr lang="en-US" smtClean="0"/>
              <a:t>Cliff Roberson, Juvenile Justice: Theory and Practice Chapter 2</a:t>
            </a:r>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FC3ED349-F8C0-4362-9EB9-82166C56C12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D21AEE0-A308-4EC2-81B7-0850DB772991}" type="datetime1">
              <a:rPr lang="en-US" smtClean="0"/>
              <a:t>9/1/2010</a:t>
            </a:fld>
            <a:endParaRPr lang="en-US"/>
          </a:p>
        </p:txBody>
      </p:sp>
      <p:sp>
        <p:nvSpPr>
          <p:cNvPr id="6" name="Footer Placeholder 5"/>
          <p:cNvSpPr>
            <a:spLocks noGrp="1"/>
          </p:cNvSpPr>
          <p:nvPr>
            <p:ph type="ftr" sz="quarter" idx="11"/>
          </p:nvPr>
        </p:nvSpPr>
        <p:spPr/>
        <p:txBody>
          <a:bodyPr/>
          <a:lstStyle/>
          <a:p>
            <a:r>
              <a:rPr lang="en-US" smtClean="0"/>
              <a:t>Cliff Roberson, Juvenile Justice: Theory and Practice Chapter 2</a:t>
            </a:r>
            <a:endParaRPr lang="en-US"/>
          </a:p>
        </p:txBody>
      </p:sp>
      <p:sp>
        <p:nvSpPr>
          <p:cNvPr id="7" name="Slide Number Placeholder 6"/>
          <p:cNvSpPr>
            <a:spLocks noGrp="1"/>
          </p:cNvSpPr>
          <p:nvPr>
            <p:ph type="sldNum" sz="quarter" idx="12"/>
          </p:nvPr>
        </p:nvSpPr>
        <p:spPr/>
        <p:txBody>
          <a:bodyPr/>
          <a:lstStyle/>
          <a:p>
            <a:fld id="{FC3ED349-F8C0-4362-9EB9-82166C56C127}"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F74921-10C8-44BC-AC83-F4772C2438AC}" type="datetime1">
              <a:rPr lang="en-US" smtClean="0"/>
              <a:t>9/1/2010</a:t>
            </a:fld>
            <a:endParaRPr lang="en-US"/>
          </a:p>
        </p:txBody>
      </p:sp>
      <p:sp>
        <p:nvSpPr>
          <p:cNvPr id="8" name="Footer Placeholder 7"/>
          <p:cNvSpPr>
            <a:spLocks noGrp="1"/>
          </p:cNvSpPr>
          <p:nvPr>
            <p:ph type="ftr" sz="quarter" idx="11"/>
          </p:nvPr>
        </p:nvSpPr>
        <p:spPr/>
        <p:txBody>
          <a:bodyPr/>
          <a:lstStyle/>
          <a:p>
            <a:r>
              <a:rPr lang="en-US" smtClean="0"/>
              <a:t>Cliff Roberson, Juvenile Justice: Theory and Practice Chapter 2</a:t>
            </a:r>
            <a:endParaRPr lang="en-US"/>
          </a:p>
        </p:txBody>
      </p:sp>
      <p:sp>
        <p:nvSpPr>
          <p:cNvPr id="9" name="Slide Number Placeholder 8"/>
          <p:cNvSpPr>
            <a:spLocks noGrp="1"/>
          </p:cNvSpPr>
          <p:nvPr>
            <p:ph type="sldNum" sz="quarter" idx="12"/>
          </p:nvPr>
        </p:nvSpPr>
        <p:spPr/>
        <p:txBody>
          <a:bodyPr/>
          <a:lstStyle/>
          <a:p>
            <a:fld id="{FC3ED349-F8C0-4362-9EB9-82166C56C127}"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5A785EE-A6F3-46D9-8FAB-EBC3ABBE0658}" type="datetime1">
              <a:rPr lang="en-US" smtClean="0"/>
              <a:t>9/1/2010</a:t>
            </a:fld>
            <a:endParaRPr lang="en-US"/>
          </a:p>
        </p:txBody>
      </p:sp>
      <p:sp>
        <p:nvSpPr>
          <p:cNvPr id="4" name="Footer Placeholder 3"/>
          <p:cNvSpPr>
            <a:spLocks noGrp="1"/>
          </p:cNvSpPr>
          <p:nvPr>
            <p:ph type="ftr" sz="quarter" idx="11"/>
          </p:nvPr>
        </p:nvSpPr>
        <p:spPr/>
        <p:txBody>
          <a:bodyPr/>
          <a:lstStyle/>
          <a:p>
            <a:r>
              <a:rPr lang="en-US" smtClean="0"/>
              <a:t>Cliff Roberson, Juvenile Justice: Theory and Practice Chapter 2</a:t>
            </a:r>
            <a:endParaRPr lang="en-US"/>
          </a:p>
        </p:txBody>
      </p:sp>
      <p:sp>
        <p:nvSpPr>
          <p:cNvPr id="5" name="Slide Number Placeholder 4"/>
          <p:cNvSpPr>
            <a:spLocks noGrp="1"/>
          </p:cNvSpPr>
          <p:nvPr>
            <p:ph type="sldNum" sz="quarter" idx="12"/>
          </p:nvPr>
        </p:nvSpPr>
        <p:spPr/>
        <p:txBody>
          <a:bodyPr/>
          <a:lstStyle/>
          <a:p>
            <a:fld id="{FC3ED349-F8C0-4362-9EB9-82166C56C12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856E8-A57B-42FA-9C4E-A47F2BF15B53}" type="datetime1">
              <a:rPr lang="en-US" smtClean="0"/>
              <a:t>9/1/2010</a:t>
            </a:fld>
            <a:endParaRPr lang="en-US"/>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3B4C79C-85C0-4FF1-B235-00262F5FFDFC}" type="datetime1">
              <a:rPr lang="en-US" smtClean="0"/>
              <a:t>9/1/2010</a:t>
            </a:fld>
            <a:endParaRPr lang="en-US"/>
          </a:p>
        </p:txBody>
      </p:sp>
      <p:sp>
        <p:nvSpPr>
          <p:cNvPr id="6" name="Footer Placeholder 5"/>
          <p:cNvSpPr>
            <a:spLocks noGrp="1"/>
          </p:cNvSpPr>
          <p:nvPr>
            <p:ph type="ftr" sz="quarter" idx="11"/>
          </p:nvPr>
        </p:nvSpPr>
        <p:spPr/>
        <p:txBody>
          <a:bodyPr/>
          <a:lstStyle/>
          <a:p>
            <a:r>
              <a:rPr lang="en-US" smtClean="0"/>
              <a:t>Cliff Roberson, Juvenile Justice: Theory and Practice Chapter 2</a:t>
            </a:r>
            <a:endParaRPr lang="en-US"/>
          </a:p>
        </p:txBody>
      </p:sp>
      <p:sp>
        <p:nvSpPr>
          <p:cNvPr id="7" name="Slide Number Placeholder 6"/>
          <p:cNvSpPr>
            <a:spLocks noGrp="1"/>
          </p:cNvSpPr>
          <p:nvPr>
            <p:ph type="sldNum" sz="quarter" idx="12"/>
          </p:nvPr>
        </p:nvSpPr>
        <p:spPr/>
        <p:txBody>
          <a:bodyPr/>
          <a:lstStyle/>
          <a:p>
            <a:fld id="{FC3ED349-F8C0-4362-9EB9-82166C56C127}"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8172F2E-F1A3-482C-A748-C6F05BA89048}" type="datetime1">
              <a:rPr lang="en-US" smtClean="0"/>
              <a:t>9/1/2010</a:t>
            </a:fld>
            <a:endParaRPr lang="en-US"/>
          </a:p>
        </p:txBody>
      </p:sp>
      <p:sp>
        <p:nvSpPr>
          <p:cNvPr id="6" name="Footer Placeholder 5"/>
          <p:cNvSpPr>
            <a:spLocks noGrp="1"/>
          </p:cNvSpPr>
          <p:nvPr>
            <p:ph type="ftr" sz="quarter" idx="11"/>
          </p:nvPr>
        </p:nvSpPr>
        <p:spPr>
          <a:xfrm>
            <a:off x="914400" y="6172200"/>
            <a:ext cx="3886200" cy="457200"/>
          </a:xfrm>
        </p:spPr>
        <p:txBody>
          <a:bodyPr/>
          <a:lstStyle/>
          <a:p>
            <a:r>
              <a:rPr lang="en-US" smtClean="0"/>
              <a:t>Cliff Roberson, Juvenile Justice: Theory and Practice Chapter 2</a:t>
            </a:r>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FC3ED349-F8C0-4362-9EB9-82166C56C127}"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89878E34-226F-42D5-B4E7-2A184FF3410F}" type="datetime1">
              <a:rPr lang="en-US" smtClean="0"/>
              <a:t>9/1/2010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en-US" smtClean="0"/>
              <a:t>Cliff Roberson, Juvenile Justice: Theory and Practice Chapter 2</a:t>
            </a:r>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FC3ED349-F8C0-4362-9EB9-82166C56C12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b="1" dirty="0" smtClean="0"/>
              <a:t>DEVELOPMENT OF JUVENILE COURTS</a:t>
            </a:r>
            <a:endParaRPr lang="en-US" dirty="0"/>
          </a:p>
        </p:txBody>
      </p:sp>
      <p:sp>
        <p:nvSpPr>
          <p:cNvPr id="2" name="Title 1"/>
          <p:cNvSpPr>
            <a:spLocks noGrp="1"/>
          </p:cNvSpPr>
          <p:nvPr>
            <p:ph type="ctrTitle"/>
          </p:nvPr>
        </p:nvSpPr>
        <p:spPr/>
        <p:txBody>
          <a:bodyPr/>
          <a:lstStyle/>
          <a:p>
            <a:r>
              <a:rPr lang="en-US" b="1" dirty="0" smtClean="0"/>
              <a:t>Chapter 2</a:t>
            </a:r>
            <a:r>
              <a:rPr lang="en-US" dirty="0" smtClean="0"/>
              <a:t/>
            </a:r>
            <a:br>
              <a:rPr lang="en-US" dirty="0" smtClean="0"/>
            </a:br>
            <a:endParaRPr lang="en-US" dirty="0"/>
          </a:p>
        </p:txBody>
      </p:sp>
      <p:sp>
        <p:nvSpPr>
          <p:cNvPr id="4" name="Slide Number Placeholder 3"/>
          <p:cNvSpPr>
            <a:spLocks noGrp="1"/>
          </p:cNvSpPr>
          <p:nvPr>
            <p:ph type="sldNum" sz="quarter" idx="12"/>
          </p:nvPr>
        </p:nvSpPr>
        <p:spPr/>
        <p:txBody>
          <a:bodyPr/>
          <a:lstStyle/>
          <a:p>
            <a:fld id="{FC3ED349-F8C0-4362-9EB9-82166C56C127}" type="slidenum">
              <a:rPr lang="en-US" smtClean="0"/>
              <a:t>1</a:t>
            </a:fld>
            <a:endParaRPr lang="en-US"/>
          </a:p>
        </p:txBody>
      </p:sp>
      <p:sp>
        <p:nvSpPr>
          <p:cNvPr id="5" name="Footer Placeholder 4"/>
          <p:cNvSpPr>
            <a:spLocks noGrp="1"/>
          </p:cNvSpPr>
          <p:nvPr>
            <p:ph type="ftr" sz="quarter" idx="11"/>
          </p:nvPr>
        </p:nvSpPr>
        <p:spPr/>
        <p:txBody>
          <a:bodyPr/>
          <a:lstStyle/>
          <a:p>
            <a:r>
              <a:rPr lang="en-US" smtClean="0"/>
              <a:t>Cliff Roberson, Juvenile Justice: Theory and Practice Chapter 2</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Youth Prisons</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10</a:t>
            </a:fld>
            <a:endParaRPr lang="en-US"/>
          </a:p>
        </p:txBody>
      </p:sp>
      <p:sp>
        <p:nvSpPr>
          <p:cNvPr id="5" name="Content Placeholder 4"/>
          <p:cNvSpPr>
            <a:spLocks noGrp="1"/>
          </p:cNvSpPr>
          <p:nvPr>
            <p:ph sz="quarter" idx="1"/>
          </p:nvPr>
        </p:nvSpPr>
        <p:spPr/>
        <p:txBody>
          <a:bodyPr>
            <a:normAutofit/>
          </a:bodyPr>
          <a:lstStyle/>
          <a:p>
            <a:r>
              <a:rPr lang="en-US" sz="3200" dirty="0" smtClean="0"/>
              <a:t>Transportation to Australia </a:t>
            </a:r>
            <a:r>
              <a:rPr lang="en-US" sz="3200" dirty="0" smtClean="0"/>
              <a:t>used </a:t>
            </a:r>
            <a:r>
              <a:rPr lang="en-US" sz="3200" dirty="0" smtClean="0"/>
              <a:t>to remove delinquent children from </a:t>
            </a:r>
            <a:r>
              <a:rPr lang="en-US" sz="3200" dirty="0" smtClean="0"/>
              <a:t>London</a:t>
            </a:r>
            <a:endParaRPr lang="en-US" sz="3200" dirty="0" smtClean="0"/>
          </a:p>
          <a:p>
            <a:r>
              <a:rPr lang="en-US" sz="3200" dirty="0" smtClean="0"/>
              <a:t>The first private prison for young offenders was probably established in England in </a:t>
            </a:r>
            <a:r>
              <a:rPr lang="en-US" sz="3200" dirty="0" smtClean="0"/>
              <a:t>1788 by Robert Young. </a:t>
            </a:r>
          </a:p>
          <a:p>
            <a:r>
              <a:rPr lang="en-US" sz="3200" dirty="0" smtClean="0"/>
              <a:t>In 1818, the English established the Warwick County Asylum </a:t>
            </a:r>
            <a:endParaRPr lang="en-US" sz="3200" dirty="0" smtClean="0"/>
          </a:p>
          <a:p>
            <a:endParaRPr lang="en-US" sz="3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Discipline of Youth</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11</a:t>
            </a:fld>
            <a:endParaRPr lang="en-US"/>
          </a:p>
        </p:txBody>
      </p:sp>
      <p:sp>
        <p:nvSpPr>
          <p:cNvPr id="5" name="Content Placeholder 4"/>
          <p:cNvSpPr>
            <a:spLocks noGrp="1"/>
          </p:cNvSpPr>
          <p:nvPr>
            <p:ph sz="quarter" idx="1"/>
          </p:nvPr>
        </p:nvSpPr>
        <p:spPr/>
        <p:txBody>
          <a:bodyPr>
            <a:normAutofit lnSpcReduction="10000"/>
          </a:bodyPr>
          <a:lstStyle/>
          <a:p>
            <a:r>
              <a:rPr lang="en-US" sz="3600" dirty="0" smtClean="0"/>
              <a:t>It was common practice in England for the head of the house to discipline all youths living in the house. </a:t>
            </a:r>
            <a:endParaRPr lang="en-US" sz="3600" dirty="0" smtClean="0"/>
          </a:p>
          <a:p>
            <a:r>
              <a:rPr lang="en-US" sz="3600" dirty="0" smtClean="0"/>
              <a:t>Punishment </a:t>
            </a:r>
            <a:r>
              <a:rPr lang="en-US" sz="3600" dirty="0" smtClean="0"/>
              <a:t>for juvenile delinquents was generally carried out within the family. </a:t>
            </a:r>
            <a:endParaRPr lang="en-US" sz="3600" dirty="0" smtClean="0"/>
          </a:p>
          <a:p>
            <a:r>
              <a:rPr lang="en-US" sz="3600" dirty="0" smtClean="0"/>
              <a:t>It </a:t>
            </a:r>
            <a:r>
              <a:rPr lang="en-US" sz="3600" dirty="0" smtClean="0"/>
              <a:t>was not unusual for children brought before a magistrate to be sent home for a court-observed whipping.</a:t>
            </a:r>
            <a:endParaRPr lang="en-US" sz="3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American Juvenile </a:t>
            </a:r>
            <a:r>
              <a:rPr lang="en-US" b="1" dirty="0" smtClean="0">
                <a:solidFill>
                  <a:srgbClr val="FF0000"/>
                </a:solidFill>
              </a:rPr>
              <a:t>Criminal Cases Prior to 1890s</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12</a:t>
            </a:fld>
            <a:endParaRPr lang="en-US"/>
          </a:p>
        </p:txBody>
      </p:sp>
      <p:sp>
        <p:nvSpPr>
          <p:cNvPr id="5" name="Content Placeholder 4"/>
          <p:cNvSpPr>
            <a:spLocks noGrp="1"/>
          </p:cNvSpPr>
          <p:nvPr>
            <p:ph sz="quarter" idx="1"/>
          </p:nvPr>
        </p:nvSpPr>
        <p:spPr/>
        <p:txBody>
          <a:bodyPr>
            <a:normAutofit lnSpcReduction="10000"/>
          </a:bodyPr>
          <a:lstStyle/>
          <a:p>
            <a:r>
              <a:rPr lang="en-US" sz="3600" dirty="0" smtClean="0"/>
              <a:t>English system of criminal justice was imported to the </a:t>
            </a:r>
            <a:r>
              <a:rPr lang="en-US" sz="3600" dirty="0" smtClean="0"/>
              <a:t>Colonies</a:t>
            </a:r>
          </a:p>
          <a:p>
            <a:r>
              <a:rPr lang="en-US" sz="3600" dirty="0" smtClean="0"/>
              <a:t>Punishment was the central criminal law </a:t>
            </a:r>
            <a:r>
              <a:rPr lang="en-US" sz="3600" dirty="0" smtClean="0"/>
              <a:t>philosophy</a:t>
            </a:r>
          </a:p>
          <a:p>
            <a:r>
              <a:rPr lang="en-US" sz="3600" dirty="0" smtClean="0"/>
              <a:t>Children between the ages of seven and fourteen were presumed incompetent to form the requisite criminal </a:t>
            </a:r>
            <a:r>
              <a:rPr lang="en-US" sz="3600" dirty="0" smtClean="0"/>
              <a:t>intent</a:t>
            </a:r>
          </a:p>
          <a:p>
            <a:r>
              <a:rPr lang="en-US" sz="3600" dirty="0" smtClean="0"/>
              <a:t>No </a:t>
            </a:r>
            <a:r>
              <a:rPr lang="en-US" sz="3600" dirty="0" smtClean="0"/>
              <a:t>special courts for children</a:t>
            </a:r>
            <a:endParaRPr lang="en-US" sz="3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solidFill>
                  <a:srgbClr val="FF0000"/>
                </a:solidFill>
              </a:rPr>
              <a:t>Development Of Juvenile Courts In The United States</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13</a:t>
            </a:fld>
            <a:endParaRPr lang="en-US"/>
          </a:p>
        </p:txBody>
      </p:sp>
      <p:sp>
        <p:nvSpPr>
          <p:cNvPr id="5" name="Content Placeholder 4"/>
          <p:cNvSpPr>
            <a:spLocks noGrp="1"/>
          </p:cNvSpPr>
          <p:nvPr>
            <p:ph sz="quarter" idx="1"/>
          </p:nvPr>
        </p:nvSpPr>
        <p:spPr/>
        <p:txBody>
          <a:bodyPr>
            <a:normAutofit/>
          </a:bodyPr>
          <a:lstStyle/>
          <a:p>
            <a:r>
              <a:rPr lang="en-US" sz="3600" dirty="0" smtClean="0"/>
              <a:t>attempted to use apprenticeships to control delinquent </a:t>
            </a:r>
            <a:r>
              <a:rPr lang="en-US" sz="3600" dirty="0" smtClean="0"/>
              <a:t>youths</a:t>
            </a:r>
            <a:endParaRPr lang="en-US" sz="3600" dirty="0" smtClean="0"/>
          </a:p>
          <a:p>
            <a:r>
              <a:rPr lang="en-US" sz="3600" dirty="0" smtClean="0"/>
              <a:t>the phrase "juvenile delinquency" ceased to mean misbehavior common to all children and started to be used to describe poor children who were involved in criminal behavior. </a:t>
            </a:r>
            <a:endParaRPr lang="en-US" sz="3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Reform Schools and Houses of </a:t>
            </a:r>
            <a:r>
              <a:rPr lang="en-US" b="1" dirty="0" smtClean="0">
                <a:solidFill>
                  <a:srgbClr val="FF0000"/>
                </a:solidFill>
              </a:rPr>
              <a:t>Refuge</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14</a:t>
            </a:fld>
            <a:endParaRPr lang="en-US"/>
          </a:p>
        </p:txBody>
      </p:sp>
      <p:sp>
        <p:nvSpPr>
          <p:cNvPr id="5" name="Content Placeholder 4"/>
          <p:cNvSpPr>
            <a:spLocks noGrp="1"/>
          </p:cNvSpPr>
          <p:nvPr>
            <p:ph sz="quarter" idx="1"/>
          </p:nvPr>
        </p:nvSpPr>
        <p:spPr/>
        <p:txBody>
          <a:bodyPr/>
          <a:lstStyle/>
          <a:p>
            <a:r>
              <a:rPr lang="en-US" sz="3600" dirty="0" smtClean="0"/>
              <a:t>1850s-- </a:t>
            </a:r>
            <a:r>
              <a:rPr lang="en-US" sz="3600" dirty="0" smtClean="0"/>
              <a:t>state and local governments started funding reform </a:t>
            </a:r>
            <a:r>
              <a:rPr lang="en-US" sz="3600" dirty="0" smtClean="0"/>
              <a:t>schools</a:t>
            </a:r>
          </a:p>
          <a:p>
            <a:r>
              <a:rPr lang="en-US" sz="3600" dirty="0" smtClean="0"/>
              <a:t>movement </a:t>
            </a:r>
            <a:r>
              <a:rPr lang="en-US" sz="3600" dirty="0" smtClean="0"/>
              <a:t>to establish separate institutions for juvenile criminals started in New York City in </a:t>
            </a:r>
            <a:r>
              <a:rPr lang="en-US" sz="3600" dirty="0" smtClean="0"/>
              <a:t>1819</a:t>
            </a:r>
            <a:r>
              <a:rPr lang="en-US" sz="3600" dirty="0" smtClean="0"/>
              <a:t> </a:t>
            </a:r>
            <a:r>
              <a:rPr lang="en-US" sz="3600" dirty="0" smtClean="0"/>
              <a:t>by </a:t>
            </a:r>
            <a:r>
              <a:rPr lang="en-US" sz="3600" dirty="0" smtClean="0"/>
              <a:t>the Society for the Prevention of Pauperism </a:t>
            </a:r>
            <a:endParaRPr lang="en-US" sz="3600"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Houses of Refuge</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15</a:t>
            </a:fld>
            <a:endParaRPr lang="en-US"/>
          </a:p>
        </p:txBody>
      </p:sp>
      <p:sp>
        <p:nvSpPr>
          <p:cNvPr id="5" name="Content Placeholder 4"/>
          <p:cNvSpPr>
            <a:spLocks noGrp="1"/>
          </p:cNvSpPr>
          <p:nvPr>
            <p:ph sz="quarter" idx="1"/>
          </p:nvPr>
        </p:nvSpPr>
        <p:spPr/>
        <p:txBody>
          <a:bodyPr>
            <a:noAutofit/>
          </a:bodyPr>
          <a:lstStyle/>
          <a:p>
            <a:r>
              <a:rPr lang="en-US" sz="2800" dirty="0" smtClean="0"/>
              <a:t>In 1825, in New York, the first juvenile prison was opened under the name of the House of Refuge</a:t>
            </a:r>
            <a:r>
              <a:rPr lang="en-US" sz="2800" dirty="0" smtClean="0"/>
              <a:t>.</a:t>
            </a:r>
          </a:p>
          <a:p>
            <a:r>
              <a:rPr lang="en-US" sz="2800" dirty="0" smtClean="0"/>
              <a:t>Similar </a:t>
            </a:r>
            <a:r>
              <a:rPr lang="en-US" sz="2800" dirty="0" smtClean="0"/>
              <a:t>institutions opened in Boston and Philadelphia by 1830. By 1854, many other cities opened similar houses of refuge for juvenile offenders.</a:t>
            </a:r>
          </a:p>
          <a:p>
            <a:r>
              <a:rPr lang="en-US" sz="2800" dirty="0" smtClean="0"/>
              <a:t>The </a:t>
            </a:r>
            <a:r>
              <a:rPr lang="en-US" sz="2800" dirty="0" smtClean="0"/>
              <a:t>first houses of refuge were built by child-saving organizations primarily concerned with the poverty, vice, and neglectful families which were considered breeding grounds for crime. </a:t>
            </a:r>
            <a:endParaRPr lang="en-US"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Chicago Reform School Act </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16</a:t>
            </a:fld>
            <a:endParaRPr lang="en-US"/>
          </a:p>
        </p:txBody>
      </p:sp>
      <p:sp>
        <p:nvSpPr>
          <p:cNvPr id="5" name="Content Placeholder 4"/>
          <p:cNvSpPr>
            <a:spLocks noGrp="1"/>
          </p:cNvSpPr>
          <p:nvPr>
            <p:ph sz="quarter" idx="1"/>
          </p:nvPr>
        </p:nvSpPr>
        <p:spPr/>
        <p:txBody>
          <a:bodyPr>
            <a:normAutofit/>
          </a:bodyPr>
          <a:lstStyle/>
          <a:p>
            <a:r>
              <a:rPr lang="en-US" sz="3600" dirty="0" smtClean="0"/>
              <a:t>Enacted in 1855</a:t>
            </a:r>
          </a:p>
          <a:p>
            <a:r>
              <a:rPr lang="en-US" sz="3600" dirty="0" smtClean="0"/>
              <a:t>Establishment </a:t>
            </a:r>
            <a:r>
              <a:rPr lang="en-US" sz="3600" dirty="0" smtClean="0"/>
              <a:t>of industrial schools</a:t>
            </a:r>
            <a:endParaRPr lang="en-US" sz="3600" dirty="0" smtClean="0"/>
          </a:p>
          <a:p>
            <a:r>
              <a:rPr lang="en-US" sz="3600" dirty="0" smtClean="0"/>
              <a:t>In </a:t>
            </a:r>
            <a:r>
              <a:rPr lang="en-US" sz="3600" dirty="0" smtClean="0"/>
              <a:t>1870, the Illinois Supreme Court ruled the </a:t>
            </a:r>
            <a:r>
              <a:rPr lang="en-US" sz="3600" dirty="0" smtClean="0"/>
              <a:t>Act </a:t>
            </a:r>
            <a:r>
              <a:rPr lang="en-US" sz="3600" dirty="0" smtClean="0"/>
              <a:t>unconstitutional in that it placed a restraint on the natural liberty of children who had not been convicted of a crime</a:t>
            </a:r>
            <a:endParaRPr lang="en-US" sz="3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First Juvenile Court</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17</a:t>
            </a:fld>
            <a:endParaRPr lang="en-US"/>
          </a:p>
        </p:txBody>
      </p:sp>
      <p:sp>
        <p:nvSpPr>
          <p:cNvPr id="5" name="Content Placeholder 4"/>
          <p:cNvSpPr>
            <a:spLocks noGrp="1"/>
          </p:cNvSpPr>
          <p:nvPr>
            <p:ph sz="quarter" idx="1"/>
          </p:nvPr>
        </p:nvSpPr>
        <p:spPr/>
        <p:txBody>
          <a:bodyPr>
            <a:normAutofit/>
          </a:bodyPr>
          <a:lstStyle/>
          <a:p>
            <a:r>
              <a:rPr lang="en-US" sz="3200" dirty="0" smtClean="0"/>
              <a:t>By 1880, several states had passed statutes providing for </a:t>
            </a:r>
            <a:r>
              <a:rPr lang="en-US" sz="3200" dirty="0" smtClean="0"/>
              <a:t>the </a:t>
            </a:r>
            <a:r>
              <a:rPr lang="en-US" sz="3200" dirty="0" smtClean="0"/>
              <a:t>separate trials of </a:t>
            </a:r>
            <a:r>
              <a:rPr lang="en-US" sz="3200" dirty="0" smtClean="0"/>
              <a:t>juveniles</a:t>
            </a:r>
          </a:p>
          <a:p>
            <a:pPr>
              <a:buNone/>
            </a:pPr>
            <a:endParaRPr lang="en-US" sz="3200" dirty="0" smtClean="0"/>
          </a:p>
          <a:p>
            <a:r>
              <a:rPr lang="en-US" sz="3200" dirty="0" smtClean="0"/>
              <a:t>first </a:t>
            </a:r>
            <a:r>
              <a:rPr lang="en-US" sz="3200" dirty="0" smtClean="0"/>
              <a:t>juvenile </a:t>
            </a:r>
            <a:r>
              <a:rPr lang="en-US" sz="3200" dirty="0" smtClean="0"/>
              <a:t>court </a:t>
            </a:r>
            <a:r>
              <a:rPr lang="en-US" sz="3200" dirty="0" smtClean="0"/>
              <a:t>did not appear until </a:t>
            </a:r>
            <a:r>
              <a:rPr lang="en-US" sz="3200" dirty="0" smtClean="0"/>
              <a:t>1899</a:t>
            </a:r>
          </a:p>
          <a:p>
            <a:pPr>
              <a:buNone/>
            </a:pPr>
            <a:endParaRPr lang="en-US" sz="3200" dirty="0" smtClean="0"/>
          </a:p>
          <a:p>
            <a:r>
              <a:rPr lang="en-US" sz="3200" dirty="0" smtClean="0"/>
              <a:t>established </a:t>
            </a:r>
            <a:r>
              <a:rPr lang="en-US" sz="3200" dirty="0" smtClean="0"/>
              <a:t>in Cook County, Illinois, as a family court to handle juvenile </a:t>
            </a:r>
            <a:r>
              <a:rPr lang="en-US" sz="3200" dirty="0" smtClean="0"/>
              <a:t>concerns</a:t>
            </a:r>
            <a:endParaRPr lang="en-US" sz="3200" dirty="0" smtClean="0"/>
          </a:p>
          <a:p>
            <a:endParaRPr lang="en-US"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Establishment of juvenile courts</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18</a:t>
            </a:fld>
            <a:endParaRPr lang="en-US"/>
          </a:p>
        </p:txBody>
      </p:sp>
      <p:sp>
        <p:nvSpPr>
          <p:cNvPr id="5" name="Content Placeholder 4"/>
          <p:cNvSpPr>
            <a:spLocks noGrp="1"/>
          </p:cNvSpPr>
          <p:nvPr>
            <p:ph sz="quarter" idx="1"/>
          </p:nvPr>
        </p:nvSpPr>
        <p:spPr/>
        <p:txBody>
          <a:bodyPr>
            <a:normAutofit/>
          </a:bodyPr>
          <a:lstStyle/>
          <a:p>
            <a:r>
              <a:rPr lang="en-US" sz="3600" dirty="0" smtClean="0"/>
              <a:t>1899, Colorado Judge Ben </a:t>
            </a:r>
            <a:r>
              <a:rPr lang="en-US" sz="3600" dirty="0" smtClean="0"/>
              <a:t>Lindsey operated </a:t>
            </a:r>
            <a:r>
              <a:rPr lang="en-US" sz="3600" dirty="0" smtClean="0"/>
              <a:t>an unofficial </a:t>
            </a:r>
            <a:r>
              <a:rPr lang="en-US" sz="3600" dirty="0" smtClean="0"/>
              <a:t>juvenile court</a:t>
            </a:r>
            <a:endParaRPr lang="en-US" sz="3600" dirty="0" smtClean="0"/>
          </a:p>
          <a:p>
            <a:r>
              <a:rPr lang="en-US" sz="3600" dirty="0" smtClean="0"/>
              <a:t>After first court in Cook County, other states followed quickly.</a:t>
            </a:r>
          </a:p>
          <a:p>
            <a:r>
              <a:rPr lang="en-US" sz="3600" dirty="0" smtClean="0"/>
              <a:t>By 1920, only three states did not have juvenile courts.</a:t>
            </a:r>
          </a:p>
          <a:p>
            <a:r>
              <a:rPr lang="en-US" sz="3600" dirty="0" smtClean="0"/>
              <a:t>By 1932, there were over 600 in US.</a:t>
            </a:r>
            <a:endParaRPr lang="en-US" sz="3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Basic Philosophy Of First Courts</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19</a:t>
            </a:fld>
            <a:endParaRPr lang="en-US"/>
          </a:p>
        </p:txBody>
      </p:sp>
      <p:sp>
        <p:nvSpPr>
          <p:cNvPr id="5" name="Content Placeholder 4"/>
          <p:cNvSpPr>
            <a:spLocks noGrp="1"/>
          </p:cNvSpPr>
          <p:nvPr>
            <p:ph sz="quarter" idx="1"/>
          </p:nvPr>
        </p:nvSpPr>
        <p:spPr/>
        <p:txBody>
          <a:bodyPr>
            <a:normAutofit fontScale="92500"/>
          </a:bodyPr>
          <a:lstStyle/>
          <a:p>
            <a:r>
              <a:rPr lang="en-US" sz="3600" dirty="0" smtClean="0"/>
              <a:t>the right of the state to act in </a:t>
            </a:r>
            <a:r>
              <a:rPr lang="en-US" sz="3600" dirty="0" smtClean="0"/>
              <a:t>loco </a:t>
            </a:r>
            <a:r>
              <a:rPr lang="en-US" sz="3600" dirty="0" smtClean="0"/>
              <a:t>parentis </a:t>
            </a:r>
            <a:endParaRPr lang="en-US" sz="3600" dirty="0" smtClean="0"/>
          </a:p>
          <a:p>
            <a:r>
              <a:rPr lang="en-US" sz="3600" dirty="0" smtClean="0"/>
              <a:t>were to act in the best interests of the </a:t>
            </a:r>
            <a:r>
              <a:rPr lang="en-US" sz="3600" dirty="0" smtClean="0"/>
              <a:t>children</a:t>
            </a:r>
          </a:p>
          <a:p>
            <a:r>
              <a:rPr lang="en-US" sz="3600" dirty="0" smtClean="0"/>
              <a:t>The period between 1899, when the first juvenile court was established, and 1967 when the U.S. Supreme Court placed certain due process requirements on the courts, has been referred to as the era of "socialized juvenile justice." </a:t>
            </a:r>
            <a:endParaRPr lang="en-US" sz="3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Juvenile Court System</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2</a:t>
            </a:fld>
            <a:endParaRPr lang="en-US"/>
          </a:p>
        </p:txBody>
      </p:sp>
      <p:sp>
        <p:nvSpPr>
          <p:cNvPr id="5" name="Content Placeholder 4"/>
          <p:cNvSpPr>
            <a:spLocks noGrp="1"/>
          </p:cNvSpPr>
          <p:nvPr>
            <p:ph sz="quarter" idx="1"/>
          </p:nvPr>
        </p:nvSpPr>
        <p:spPr/>
        <p:txBody>
          <a:bodyPr>
            <a:normAutofit lnSpcReduction="10000"/>
          </a:bodyPr>
          <a:lstStyle/>
          <a:p>
            <a:r>
              <a:rPr lang="en-US" sz="3600" dirty="0" smtClean="0"/>
              <a:t>Result </a:t>
            </a:r>
            <a:r>
              <a:rPr lang="en-US" sz="3600" dirty="0" smtClean="0"/>
              <a:t>of years of </a:t>
            </a:r>
            <a:r>
              <a:rPr lang="en-US" sz="3600" dirty="0" smtClean="0"/>
              <a:t>development</a:t>
            </a:r>
          </a:p>
          <a:p>
            <a:r>
              <a:rPr lang="en-US" sz="3600" dirty="0" smtClean="0"/>
              <a:t>first juvenile court was established in Chicago by Progressive Era reformers in </a:t>
            </a:r>
            <a:r>
              <a:rPr lang="en-US" sz="3600" dirty="0" smtClean="0"/>
              <a:t>1899</a:t>
            </a:r>
          </a:p>
          <a:p>
            <a:r>
              <a:rPr lang="en-US" sz="3600" dirty="0" smtClean="0"/>
              <a:t>Prior to the establishment of the juvenile courts, children were generally prosecuted under the same statutes and guidelines which were used with adult offenders.</a:t>
            </a:r>
          </a:p>
          <a:p>
            <a:endParaRPr lang="en-US" sz="3600" dirty="0" smtClean="0"/>
          </a:p>
          <a:p>
            <a:endParaRPr lang="en-US" sz="36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Kent v. United States</a:t>
            </a:r>
            <a:endParaRPr lang="en-US" dirty="0"/>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20</a:t>
            </a:fld>
            <a:endParaRPr lang="en-US"/>
          </a:p>
        </p:txBody>
      </p:sp>
      <p:sp>
        <p:nvSpPr>
          <p:cNvPr id="5" name="Content Placeholder 4"/>
          <p:cNvSpPr>
            <a:spLocks noGrp="1"/>
          </p:cNvSpPr>
          <p:nvPr>
            <p:ph sz="quarter" idx="1"/>
          </p:nvPr>
        </p:nvSpPr>
        <p:spPr/>
        <p:txBody>
          <a:bodyPr>
            <a:normAutofit/>
          </a:bodyPr>
          <a:lstStyle/>
          <a:p>
            <a:pPr>
              <a:buNone/>
            </a:pPr>
            <a:r>
              <a:rPr lang="en-US" sz="3600" dirty="0" smtClean="0">
                <a:solidFill>
                  <a:srgbClr val="FF0000"/>
                </a:solidFill>
              </a:rPr>
              <a:t>Justice </a:t>
            </a:r>
            <a:r>
              <a:rPr lang="en-US" sz="3600" dirty="0" smtClean="0">
                <a:solidFill>
                  <a:srgbClr val="FF0000"/>
                </a:solidFill>
              </a:rPr>
              <a:t>Fortas stated:</a:t>
            </a:r>
          </a:p>
          <a:p>
            <a:pPr>
              <a:buNone/>
            </a:pPr>
            <a:r>
              <a:rPr lang="en-US" sz="3600" dirty="0" smtClean="0"/>
              <a:t>	There </a:t>
            </a:r>
            <a:r>
              <a:rPr lang="en-US" sz="3600" dirty="0" smtClean="0"/>
              <a:t>is evidence, in fact, that there may be grounds for concern that the child receives the worst of both worlds: that he gets neither the protection accorded to adults nor the solicitous care and regenerative treatment postulated for children. </a:t>
            </a:r>
            <a:endParaRPr lang="en-US" sz="3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rgbClr val="FF0000"/>
                </a:solidFill>
              </a:rPr>
              <a:t>PUNISH OR </a:t>
            </a:r>
            <a:r>
              <a:rPr lang="en-US" b="1" dirty="0" smtClean="0">
                <a:solidFill>
                  <a:srgbClr val="FF0000"/>
                </a:solidFill>
              </a:rPr>
              <a:t>REFORM?</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21</a:t>
            </a:fld>
            <a:endParaRPr lang="en-US"/>
          </a:p>
        </p:txBody>
      </p:sp>
      <p:sp>
        <p:nvSpPr>
          <p:cNvPr id="5" name="Content Placeholder 4"/>
          <p:cNvSpPr>
            <a:spLocks noGrp="1"/>
          </p:cNvSpPr>
          <p:nvPr>
            <p:ph sz="quarter" idx="1"/>
          </p:nvPr>
        </p:nvSpPr>
        <p:spPr/>
        <p:txBody>
          <a:bodyPr>
            <a:normAutofit/>
          </a:bodyPr>
          <a:lstStyle/>
          <a:p>
            <a:r>
              <a:rPr lang="en-US" sz="3200" dirty="0" smtClean="0"/>
              <a:t>Should delinquent juveniles be punished or reformed?</a:t>
            </a:r>
          </a:p>
          <a:p>
            <a:r>
              <a:rPr lang="en-US" sz="3200" dirty="0" smtClean="0"/>
              <a:t>Martinson’s Article- Nothing Works</a:t>
            </a:r>
          </a:p>
          <a:p>
            <a:r>
              <a:rPr lang="en-US" sz="3200" dirty="0" smtClean="0"/>
              <a:t>Juvenile </a:t>
            </a:r>
            <a:r>
              <a:rPr lang="en-US" sz="3200" dirty="0" smtClean="0"/>
              <a:t>Justice Delinquency Prevention </a:t>
            </a:r>
            <a:r>
              <a:rPr lang="en-US" sz="3200" dirty="0" smtClean="0"/>
              <a:t>Act of 1976</a:t>
            </a:r>
          </a:p>
          <a:p>
            <a:r>
              <a:rPr lang="en-US" sz="3200" dirty="0" smtClean="0"/>
              <a:t>Act: one </a:t>
            </a:r>
            <a:r>
              <a:rPr lang="en-US" sz="3200" dirty="0" smtClean="0"/>
              <a:t>of the primary purposes of the juvenile courts was to protect public safety</a:t>
            </a:r>
            <a:endParaRPr lang="en-US" sz="3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QUESTIONS IN REVIEW</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22</a:t>
            </a:fld>
            <a:endParaRPr lang="en-US"/>
          </a:p>
        </p:txBody>
      </p:sp>
      <p:sp>
        <p:nvSpPr>
          <p:cNvPr id="5" name="Content Placeholder 4"/>
          <p:cNvSpPr>
            <a:spLocks noGrp="1"/>
          </p:cNvSpPr>
          <p:nvPr>
            <p:ph sz="quarter" idx="1"/>
          </p:nvPr>
        </p:nvSpPr>
        <p:spPr/>
        <p:txBody>
          <a:bodyPr/>
          <a:lstStyle/>
          <a:p>
            <a:pPr lvl="0"/>
            <a:r>
              <a:rPr lang="en-US" dirty="0" smtClean="0"/>
              <a:t>How important is the concept of </a:t>
            </a:r>
            <a:r>
              <a:rPr lang="en-US" dirty="0" err="1" smtClean="0"/>
              <a:t>parens</a:t>
            </a:r>
            <a:r>
              <a:rPr lang="en-US" dirty="0" smtClean="0"/>
              <a:t> patriae to the juvenile justice system?</a:t>
            </a:r>
          </a:p>
          <a:p>
            <a:pPr lvl="0"/>
            <a:r>
              <a:rPr lang="en-US" dirty="0" smtClean="0"/>
              <a:t>When should juvenile be tried as an adult rather than as a juvenile?</a:t>
            </a:r>
          </a:p>
          <a:p>
            <a:pPr lvl="0"/>
            <a:r>
              <a:rPr lang="en-US" dirty="0" smtClean="0"/>
              <a:t>Explain the meaning of the term in loco parentis mean. </a:t>
            </a:r>
          </a:p>
          <a:p>
            <a:pPr lvl="0"/>
            <a:r>
              <a:rPr lang="en-US" dirty="0" smtClean="0"/>
              <a:t>What role did the concept of apprenticeship play in establishing the juvenile justice systems?</a:t>
            </a:r>
          </a:p>
          <a:p>
            <a:pPr lvl="0"/>
            <a:r>
              <a:rPr lang="en-US" dirty="0" smtClean="0"/>
              <a:t>How did the houses of refuge contribute to the development of juvenile justice?</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CHILDHOOD</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3</a:t>
            </a:fld>
            <a:endParaRPr lang="en-US"/>
          </a:p>
        </p:txBody>
      </p:sp>
      <p:sp>
        <p:nvSpPr>
          <p:cNvPr id="5" name="Content Placeholder 4"/>
          <p:cNvSpPr>
            <a:spLocks noGrp="1"/>
          </p:cNvSpPr>
          <p:nvPr>
            <p:ph sz="quarter" idx="1"/>
          </p:nvPr>
        </p:nvSpPr>
        <p:spPr/>
        <p:txBody>
          <a:bodyPr>
            <a:normAutofit lnSpcReduction="10000"/>
          </a:bodyPr>
          <a:lstStyle/>
          <a:p>
            <a:r>
              <a:rPr lang="en-US" sz="3600" dirty="0" smtClean="0"/>
              <a:t>notion of childhood is a relatively new </a:t>
            </a:r>
            <a:r>
              <a:rPr lang="en-US" sz="3600" dirty="0" smtClean="0"/>
              <a:t>phenomenon</a:t>
            </a:r>
          </a:p>
          <a:p>
            <a:r>
              <a:rPr lang="en-US" sz="3600" dirty="0" smtClean="0"/>
              <a:t>considered as a concept in the late 18th century and early 19th </a:t>
            </a:r>
            <a:r>
              <a:rPr lang="en-US" sz="3600" dirty="0" smtClean="0"/>
              <a:t>century</a:t>
            </a:r>
          </a:p>
          <a:p>
            <a:r>
              <a:rPr lang="en-US" sz="3600" dirty="0" smtClean="0"/>
              <a:t>Developed by merchants because </a:t>
            </a:r>
            <a:r>
              <a:rPr lang="en-US" sz="3600" dirty="0" smtClean="0"/>
              <a:t>children represented a new market for a number of services, such as schools, playgrounds, toys and </a:t>
            </a:r>
            <a:r>
              <a:rPr lang="en-US" sz="3600" dirty="0" smtClean="0"/>
              <a:t>clothing</a:t>
            </a:r>
            <a:endParaRPr lang="en-US" sz="3600" dirty="0" smtClean="0"/>
          </a:p>
          <a:p>
            <a:endParaRPr lang="en-US" sz="3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Childhood continued</a:t>
            </a:r>
            <a:endParaRPr lang="en-US" dirty="0"/>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4</a:t>
            </a:fld>
            <a:endParaRPr lang="en-US"/>
          </a:p>
        </p:txBody>
      </p:sp>
      <p:sp>
        <p:nvSpPr>
          <p:cNvPr id="5" name="Content Placeholder 4"/>
          <p:cNvSpPr>
            <a:spLocks noGrp="1"/>
          </p:cNvSpPr>
          <p:nvPr>
            <p:ph sz="quarter" idx="1"/>
          </p:nvPr>
        </p:nvSpPr>
        <p:spPr/>
        <p:txBody>
          <a:bodyPr>
            <a:normAutofit lnSpcReduction="10000"/>
          </a:bodyPr>
          <a:lstStyle/>
          <a:p>
            <a:r>
              <a:rPr lang="en-US" sz="3600" dirty="0" smtClean="0"/>
              <a:t>19th century, children ceased to be considered as "little adults," and expected to perform child labor, and instead they became the recipients of parental love. </a:t>
            </a:r>
            <a:endParaRPr lang="en-US" sz="3600" dirty="0" smtClean="0"/>
          </a:p>
          <a:p>
            <a:pPr>
              <a:buNone/>
            </a:pPr>
            <a:endParaRPr lang="en-US" sz="3600" dirty="0" smtClean="0"/>
          </a:p>
          <a:p>
            <a:r>
              <a:rPr lang="en-US" sz="3600" dirty="0" smtClean="0"/>
              <a:t>The first historical studies of childhood and the changing perception of parents and children were not published until the 1970s.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PARENS PATRIAE</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5</a:t>
            </a:fld>
            <a:endParaRPr lang="en-US"/>
          </a:p>
        </p:txBody>
      </p:sp>
      <p:sp>
        <p:nvSpPr>
          <p:cNvPr id="5" name="Content Placeholder 4"/>
          <p:cNvSpPr>
            <a:spLocks noGrp="1"/>
          </p:cNvSpPr>
          <p:nvPr>
            <p:ph sz="quarter" idx="1"/>
          </p:nvPr>
        </p:nvSpPr>
        <p:spPr/>
        <p:txBody>
          <a:bodyPr>
            <a:noAutofit/>
          </a:bodyPr>
          <a:lstStyle/>
          <a:p>
            <a:r>
              <a:rPr lang="en-US" sz="3200" dirty="0" smtClean="0"/>
              <a:t>initially used by the King's Bench in the sixteenth century </a:t>
            </a:r>
            <a:endParaRPr lang="en-US" sz="3200" dirty="0" smtClean="0"/>
          </a:p>
          <a:p>
            <a:r>
              <a:rPr lang="en-US" sz="3200" dirty="0" smtClean="0"/>
              <a:t>Parens patriae is a Latin phrase meaning "parent of the </a:t>
            </a:r>
            <a:r>
              <a:rPr lang="en-US" sz="3200" dirty="0" smtClean="0"/>
              <a:t>nation“.</a:t>
            </a:r>
          </a:p>
          <a:p>
            <a:r>
              <a:rPr lang="en-US" sz="3200" dirty="0" smtClean="0"/>
              <a:t>Refers </a:t>
            </a:r>
            <a:r>
              <a:rPr lang="en-US" sz="3200" dirty="0" smtClean="0"/>
              <a:t>to the police power of the state to intervene against an abusive or negligent parent, legal guardian or informal caretaker, and to act as the parent of </a:t>
            </a:r>
            <a:r>
              <a:rPr lang="en-US" sz="3200" dirty="0" smtClean="0"/>
              <a:t>a </a:t>
            </a:r>
            <a:r>
              <a:rPr lang="en-US" sz="3200" dirty="0" smtClean="0"/>
              <a:t>child </a:t>
            </a:r>
            <a:r>
              <a:rPr lang="en-US" sz="3200" dirty="0" smtClean="0"/>
              <a:t>who </a:t>
            </a:r>
            <a:r>
              <a:rPr lang="en-US" sz="3200" dirty="0" smtClean="0"/>
              <a:t>is in need of protection.</a:t>
            </a:r>
            <a:endParaRPr lang="en-US" sz="3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Code of Hammurabi</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6</a:t>
            </a:fld>
            <a:endParaRPr lang="en-US"/>
          </a:p>
        </p:txBody>
      </p:sp>
      <p:sp>
        <p:nvSpPr>
          <p:cNvPr id="5" name="Content Placeholder 4"/>
          <p:cNvSpPr>
            <a:spLocks noGrp="1"/>
          </p:cNvSpPr>
          <p:nvPr>
            <p:ph sz="quarter" idx="1"/>
          </p:nvPr>
        </p:nvSpPr>
        <p:spPr/>
        <p:txBody>
          <a:bodyPr>
            <a:normAutofit/>
          </a:bodyPr>
          <a:lstStyle/>
          <a:p>
            <a:r>
              <a:rPr lang="en-US" sz="3600" dirty="0" smtClean="0"/>
              <a:t>One of the first major set of laws </a:t>
            </a:r>
            <a:endParaRPr lang="en-US" sz="3600" dirty="0" smtClean="0"/>
          </a:p>
          <a:p>
            <a:pPr>
              <a:buNone/>
            </a:pPr>
            <a:endParaRPr lang="en-US" sz="3600" dirty="0" smtClean="0"/>
          </a:p>
          <a:p>
            <a:r>
              <a:rPr lang="en-US" sz="3600" dirty="0" smtClean="0"/>
              <a:t>The family portion of the code was based on the patriarchal system whereby the father was the head of the family unit. Rebellion against the father by the children, even adult children, was not tolerated. </a:t>
            </a:r>
          </a:p>
          <a:p>
            <a:endParaRPr lang="en-US" sz="3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Early English Law</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7</a:t>
            </a:fld>
            <a:endParaRPr lang="en-US"/>
          </a:p>
        </p:txBody>
      </p:sp>
      <p:sp>
        <p:nvSpPr>
          <p:cNvPr id="5" name="Content Placeholder 4"/>
          <p:cNvSpPr>
            <a:spLocks noGrp="1"/>
          </p:cNvSpPr>
          <p:nvPr>
            <p:ph sz="quarter" idx="1"/>
          </p:nvPr>
        </p:nvSpPr>
        <p:spPr/>
        <p:txBody>
          <a:bodyPr>
            <a:normAutofit/>
          </a:bodyPr>
          <a:lstStyle/>
          <a:p>
            <a:r>
              <a:rPr lang="en-US" sz="3200" dirty="0" smtClean="0"/>
              <a:t>The minimum age limit for apprenticeship was generally considered to be 12 years of </a:t>
            </a:r>
            <a:r>
              <a:rPr lang="en-US" sz="3200" dirty="0" smtClean="0"/>
              <a:t>age.</a:t>
            </a:r>
          </a:p>
          <a:p>
            <a:r>
              <a:rPr lang="en-US" sz="3200" dirty="0" smtClean="0"/>
              <a:t>An </a:t>
            </a:r>
            <a:r>
              <a:rPr lang="en-US" sz="3200" dirty="0" smtClean="0"/>
              <a:t>apprentice was expected to be obedient, industrious, orderly and not wasteful of his or her master's goods. </a:t>
            </a:r>
            <a:endParaRPr lang="en-US" sz="3200" dirty="0" smtClean="0"/>
          </a:p>
          <a:p>
            <a:r>
              <a:rPr lang="en-US" sz="3200" dirty="0" smtClean="0"/>
              <a:t>By </a:t>
            </a:r>
            <a:r>
              <a:rPr lang="en-US" sz="3200" dirty="0" smtClean="0"/>
              <a:t>17</a:t>
            </a:r>
            <a:r>
              <a:rPr lang="en-US" sz="3200" baseline="30000" dirty="0" smtClean="0"/>
              <a:t>th</a:t>
            </a:r>
            <a:r>
              <a:rPr lang="en-US" sz="3200" dirty="0" smtClean="0"/>
              <a:t> century, if an apprentice was delinquent, he or she could be sued in the English courts. </a:t>
            </a:r>
            <a:endParaRPr lang="en-US"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Sixteenth </a:t>
            </a:r>
            <a:r>
              <a:rPr lang="en-US" dirty="0" smtClean="0">
                <a:solidFill>
                  <a:srgbClr val="FF0000"/>
                </a:solidFill>
              </a:rPr>
              <a:t>to eighteenth centuries in England</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8</a:t>
            </a:fld>
            <a:endParaRPr lang="en-US"/>
          </a:p>
        </p:txBody>
      </p:sp>
      <p:sp>
        <p:nvSpPr>
          <p:cNvPr id="5" name="Content Placeholder 4"/>
          <p:cNvSpPr>
            <a:spLocks noGrp="1"/>
          </p:cNvSpPr>
          <p:nvPr>
            <p:ph sz="quarter" idx="1"/>
          </p:nvPr>
        </p:nvSpPr>
        <p:spPr/>
        <p:txBody>
          <a:bodyPr>
            <a:normAutofit/>
          </a:bodyPr>
          <a:lstStyle/>
          <a:p>
            <a:r>
              <a:rPr lang="en-US" sz="3200" dirty="0" smtClean="0"/>
              <a:t>churches played an important role in controlling the behavior of delinquent </a:t>
            </a:r>
            <a:r>
              <a:rPr lang="en-US" sz="3200" dirty="0" smtClean="0"/>
              <a:t>children</a:t>
            </a:r>
          </a:p>
          <a:p>
            <a:r>
              <a:rPr lang="en-US" sz="3200" dirty="0" smtClean="0"/>
              <a:t>Frequent use of </a:t>
            </a:r>
            <a:r>
              <a:rPr lang="en-US" sz="3200" dirty="0" smtClean="0"/>
              <a:t>harsh punishments of children during this </a:t>
            </a:r>
            <a:r>
              <a:rPr lang="en-US" sz="3200" dirty="0" smtClean="0"/>
              <a:t>period. </a:t>
            </a:r>
          </a:p>
          <a:p>
            <a:r>
              <a:rPr lang="en-US" sz="3200" dirty="0" smtClean="0"/>
              <a:t>In </a:t>
            </a:r>
            <a:r>
              <a:rPr lang="en-US" sz="3200" dirty="0" smtClean="0"/>
              <a:t>the 18</a:t>
            </a:r>
            <a:r>
              <a:rPr lang="en-US" sz="3200" baseline="30000" dirty="0" smtClean="0"/>
              <a:t>th</a:t>
            </a:r>
            <a:r>
              <a:rPr lang="en-US" sz="3200" dirty="0" smtClean="0"/>
              <a:t> century, the English began to express concern regarding the growing population of vagrant, destitute, and delinquent children. </a:t>
            </a:r>
            <a:endParaRPr lang="en-US"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Group Homes</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Cliff Roberson, Juvenile Justice: Theory and Practice Chapter 2</a:t>
            </a:r>
            <a:endParaRPr lang="en-US"/>
          </a:p>
        </p:txBody>
      </p:sp>
      <p:sp>
        <p:nvSpPr>
          <p:cNvPr id="4" name="Slide Number Placeholder 3"/>
          <p:cNvSpPr>
            <a:spLocks noGrp="1"/>
          </p:cNvSpPr>
          <p:nvPr>
            <p:ph type="sldNum" sz="quarter" idx="12"/>
          </p:nvPr>
        </p:nvSpPr>
        <p:spPr/>
        <p:txBody>
          <a:bodyPr/>
          <a:lstStyle/>
          <a:p>
            <a:fld id="{FC3ED349-F8C0-4362-9EB9-82166C56C127}" type="slidenum">
              <a:rPr lang="en-US" smtClean="0"/>
              <a:t>9</a:t>
            </a:fld>
            <a:endParaRPr lang="en-US"/>
          </a:p>
        </p:txBody>
      </p:sp>
      <p:sp>
        <p:nvSpPr>
          <p:cNvPr id="5" name="Content Placeholder 4"/>
          <p:cNvSpPr>
            <a:spLocks noGrp="1"/>
          </p:cNvSpPr>
          <p:nvPr>
            <p:ph sz="quarter" idx="1"/>
          </p:nvPr>
        </p:nvSpPr>
        <p:spPr/>
        <p:txBody>
          <a:bodyPr>
            <a:normAutofit/>
          </a:bodyPr>
          <a:lstStyle/>
          <a:p>
            <a:r>
              <a:rPr lang="en-US" sz="3200" dirty="0" smtClean="0"/>
              <a:t>In 1758, Sir John Fielding, a British magistrate, established a group home to rescue vagrant girls </a:t>
            </a:r>
            <a:endParaRPr lang="en-US" sz="3200" dirty="0" smtClean="0"/>
          </a:p>
          <a:p>
            <a:pPr>
              <a:buNone/>
            </a:pPr>
            <a:endParaRPr lang="en-US" sz="3200" dirty="0" smtClean="0"/>
          </a:p>
          <a:p>
            <a:r>
              <a:rPr lang="en-US" sz="3200" dirty="0" smtClean="0"/>
              <a:t>The group home was known as the House of Refuge for Orphan Girls. Later in the 1780s, public asylums for destitute and neglected children were founded by the Philanthropic Society in London.</a:t>
            </a:r>
          </a:p>
          <a:p>
            <a:endParaRPr lang="en-US" sz="32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124</TotalTime>
  <Words>1316</Words>
  <Application>Microsoft Office PowerPoint</Application>
  <PresentationFormat>On-screen Show (4:3)</PresentationFormat>
  <Paragraphs>134</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Equity</vt:lpstr>
      <vt:lpstr>Chapter 2 </vt:lpstr>
      <vt:lpstr>Juvenile Court System</vt:lpstr>
      <vt:lpstr>CHILDHOOD</vt:lpstr>
      <vt:lpstr>Childhood continued</vt:lpstr>
      <vt:lpstr>PARENS PATRIAE</vt:lpstr>
      <vt:lpstr>Code of Hammurabi</vt:lpstr>
      <vt:lpstr>Early English Law</vt:lpstr>
      <vt:lpstr>Sixteenth to eighteenth centuries in England</vt:lpstr>
      <vt:lpstr>Group Homes</vt:lpstr>
      <vt:lpstr>Youth Prisons</vt:lpstr>
      <vt:lpstr>Discipline of Youth</vt:lpstr>
      <vt:lpstr>American Juvenile Criminal Cases Prior to 1890s</vt:lpstr>
      <vt:lpstr> Development Of Juvenile Courts In The United States</vt:lpstr>
      <vt:lpstr>Reform Schools and Houses of Refuge</vt:lpstr>
      <vt:lpstr>Houses of Refuge</vt:lpstr>
      <vt:lpstr>Chicago Reform School Act </vt:lpstr>
      <vt:lpstr>First Juvenile Court</vt:lpstr>
      <vt:lpstr>Establishment of juvenile courts</vt:lpstr>
      <vt:lpstr>Basic Philosophy Of First Courts</vt:lpstr>
      <vt:lpstr>Kent v. United States</vt:lpstr>
      <vt:lpstr>PUNISH OR REFORM?</vt:lpstr>
      <vt:lpstr>QUESTIONS IN REVIEW</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Cliff Roberson</dc:creator>
  <cp:lastModifiedBy>Cliff Roberson</cp:lastModifiedBy>
  <cp:revision>25</cp:revision>
  <dcterms:created xsi:type="dcterms:W3CDTF">2010-09-01T17:32:17Z</dcterms:created>
  <dcterms:modified xsi:type="dcterms:W3CDTF">2010-09-01T19:36:20Z</dcterms:modified>
</cp:coreProperties>
</file>