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4" r:id="rId21"/>
    <p:sldId id="277" r:id="rId22"/>
    <p:sldId id="285" r:id="rId23"/>
    <p:sldId id="286" r:id="rId24"/>
    <p:sldId id="278" r:id="rId25"/>
    <p:sldId id="279" r:id="rId26"/>
    <p:sldId id="280" r:id="rId27"/>
    <p:sldId id="281" r:id="rId28"/>
    <p:sldId id="282" r:id="rId29"/>
    <p:sldId id="283" r:id="rId30"/>
    <p:sldId id="284"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7" autoAdjust="0"/>
    <p:restoredTop sz="86350" autoAdjust="0"/>
  </p:normalViewPr>
  <p:slideViewPr>
    <p:cSldViewPr snapToGrid="0">
      <p:cViewPr varScale="1">
        <p:scale>
          <a:sx n="78" d="100"/>
          <a:sy n="78" d="100"/>
        </p:scale>
        <p:origin x="120" y="8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2393016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6C43474-EFF2-4383-8535-8A05391BA21D}" type="datetimeFigureOut">
              <a:rPr lang="en-US" smtClean="0"/>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2121225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2613685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284913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180602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3413462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4245714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842577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1764308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40542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2397930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C43474-EFF2-4383-8535-8A05391BA21D}" type="datetimeFigureOut">
              <a:rPr lang="en-US" smtClean="0"/>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2857748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6C43474-EFF2-4383-8535-8A05391BA21D}" type="datetimeFigureOut">
              <a:rPr lang="en-US" smtClean="0"/>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3030248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2764858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388010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D6C43474-EFF2-4383-8535-8A05391BA21D}" type="datetimeFigureOut">
              <a:rPr lang="en-US" smtClean="0"/>
              <a:t>1/25/2017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544199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6C43474-EFF2-4383-8535-8A05391BA21D}" type="datetimeFigureOut">
              <a:rPr lang="en-US" smtClean="0"/>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24B26-11A3-4934-B89F-4ADD7DA9127D}" type="slidenum">
              <a:rPr lang="en-US" smtClean="0"/>
              <a:t>‹#›</a:t>
            </a:fld>
            <a:endParaRPr lang="en-US"/>
          </a:p>
        </p:txBody>
      </p:sp>
    </p:spTree>
    <p:extLst>
      <p:ext uri="{BB962C8B-B14F-4D97-AF65-F5344CB8AC3E}">
        <p14:creationId xmlns:p14="http://schemas.microsoft.com/office/powerpoint/2010/main" val="1443492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6C43474-EFF2-4383-8535-8A05391BA21D}" type="datetimeFigureOut">
              <a:rPr lang="en-US" smtClean="0"/>
              <a:t>1/25/2017</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F624B26-11A3-4934-B89F-4ADD7DA9127D}" type="slidenum">
              <a:rPr lang="en-US" smtClean="0"/>
              <a:t>‹#›</a:t>
            </a:fld>
            <a:endParaRPr lang="en-US"/>
          </a:p>
        </p:txBody>
      </p:sp>
    </p:spTree>
    <p:extLst>
      <p:ext uri="{BB962C8B-B14F-4D97-AF65-F5344CB8AC3E}">
        <p14:creationId xmlns:p14="http://schemas.microsoft.com/office/powerpoint/2010/main" val="238499961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Engineering</a:t>
            </a:r>
            <a:r>
              <a:rPr lang="en-US" baseline="0" dirty="0"/>
              <a:t> Leadership Book Notes: Chapter 2</a:t>
            </a:r>
            <a:endParaRPr lang="en-US" dirty="0"/>
          </a:p>
        </p:txBody>
      </p:sp>
      <p:sp>
        <p:nvSpPr>
          <p:cNvPr id="3" name="Subtitle 2"/>
          <p:cNvSpPr>
            <a:spLocks noGrp="1"/>
          </p:cNvSpPr>
          <p:nvPr>
            <p:ph type="subTitle" idx="1"/>
          </p:nvPr>
        </p:nvSpPr>
        <p:spPr/>
        <p:txBody>
          <a:bodyPr/>
          <a:lstStyle/>
          <a:p>
            <a:r>
              <a:rPr lang="en-US" dirty="0"/>
              <a:t>The role of creativity and innovation in leadership</a:t>
            </a:r>
          </a:p>
        </p:txBody>
      </p:sp>
    </p:spTree>
    <p:extLst>
      <p:ext uri="{BB962C8B-B14F-4D97-AF65-F5344CB8AC3E}">
        <p14:creationId xmlns:p14="http://schemas.microsoft.com/office/powerpoint/2010/main" val="3669216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Characteristics of Innovation</a:t>
            </a:r>
          </a:p>
        </p:txBody>
      </p:sp>
      <p:sp>
        <p:nvSpPr>
          <p:cNvPr id="3" name="Content Placeholder 2"/>
          <p:cNvSpPr>
            <a:spLocks noGrp="1"/>
          </p:cNvSpPr>
          <p:nvPr>
            <p:ph idx="1"/>
          </p:nvPr>
        </p:nvSpPr>
        <p:spPr>
          <a:xfrm>
            <a:off x="1622730" y="6120715"/>
            <a:ext cx="8946541" cy="737285"/>
          </a:xfrm>
        </p:spPr>
        <p:txBody>
          <a:bodyPr>
            <a:normAutofit fontScale="85000" lnSpcReduction="10000"/>
          </a:bodyPr>
          <a:lstStyle/>
          <a:p>
            <a:pPr marL="0" indent="0">
              <a:buNone/>
            </a:pPr>
            <a:r>
              <a:rPr lang="en-US" i="1" dirty="0"/>
              <a:t> </a:t>
            </a:r>
            <a:r>
              <a:rPr lang="en-US" dirty="0"/>
              <a:t>Characteristics of innovation. (From National Academy of Engineering,</a:t>
            </a:r>
          </a:p>
          <a:p>
            <a:pPr marL="0" indent="0">
              <a:buNone/>
            </a:pPr>
            <a:r>
              <a:rPr lang="en-US" i="1" dirty="0"/>
              <a:t>Educate to Innovate</a:t>
            </a:r>
            <a:r>
              <a:rPr lang="en-US" dirty="0"/>
              <a:t>, National Academies Press, Washington, DC, 2015, p. 11)</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1435" y="2123689"/>
            <a:ext cx="7449130" cy="2979652"/>
          </a:xfrm>
          <a:prstGeom prst="rect">
            <a:avLst/>
          </a:prstGeom>
        </p:spPr>
      </p:pic>
    </p:spTree>
    <p:extLst>
      <p:ext uri="{BB962C8B-B14F-4D97-AF65-F5344CB8AC3E}">
        <p14:creationId xmlns:p14="http://schemas.microsoft.com/office/powerpoint/2010/main" val="1336832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a:t>
            </a:r>
            <a:r>
              <a:rPr lang="en-US" baseline="0" dirty="0"/>
              <a:t> Provides </a:t>
            </a:r>
            <a:r>
              <a:rPr lang="en-US" dirty="0"/>
              <a:t>S</a:t>
            </a:r>
            <a:r>
              <a:rPr lang="en-US" baseline="0" dirty="0"/>
              <a:t>ocietal </a:t>
            </a:r>
            <a:r>
              <a:rPr lang="en-US" dirty="0"/>
              <a:t>V</a:t>
            </a:r>
            <a:r>
              <a:rPr lang="en-US" baseline="0" dirty="0"/>
              <a:t>alue</a:t>
            </a:r>
            <a:endParaRPr lang="en-US" dirty="0"/>
          </a:p>
        </p:txBody>
      </p:sp>
      <p:sp>
        <p:nvSpPr>
          <p:cNvPr id="3" name="Content Placeholder 2"/>
          <p:cNvSpPr>
            <a:spLocks noGrp="1"/>
          </p:cNvSpPr>
          <p:nvPr>
            <p:ph idx="1"/>
          </p:nvPr>
        </p:nvSpPr>
        <p:spPr/>
        <p:txBody>
          <a:bodyPr/>
          <a:lstStyle/>
          <a:p>
            <a:r>
              <a:rPr lang="en-US" dirty="0"/>
              <a:t>The innovation must be supportive to society. </a:t>
            </a:r>
          </a:p>
          <a:p>
            <a:r>
              <a:rPr lang="en-US" dirty="0"/>
              <a:t>It’s great if one makes an invention, but it’s even better if the invention can be used to develop individual lives.</a:t>
            </a:r>
          </a:p>
        </p:txBody>
      </p:sp>
    </p:spTree>
    <p:extLst>
      <p:ext uri="{BB962C8B-B14F-4D97-AF65-F5344CB8AC3E}">
        <p14:creationId xmlns:p14="http://schemas.microsoft.com/office/powerpoint/2010/main" val="4129408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 is an Improvement</a:t>
            </a:r>
          </a:p>
        </p:txBody>
      </p:sp>
      <p:sp>
        <p:nvSpPr>
          <p:cNvPr id="3" name="Content Placeholder 2"/>
          <p:cNvSpPr>
            <a:spLocks noGrp="1"/>
          </p:cNvSpPr>
          <p:nvPr>
            <p:ph idx="1"/>
          </p:nvPr>
        </p:nvSpPr>
        <p:spPr/>
        <p:txBody>
          <a:bodyPr/>
          <a:lstStyle/>
          <a:p>
            <a:r>
              <a:rPr lang="en-US" dirty="0"/>
              <a:t>Innovations are naturally seen as “something new.”</a:t>
            </a:r>
          </a:p>
          <a:p>
            <a:r>
              <a:rPr lang="en-US" dirty="0"/>
              <a:t>Nevertheless, all the interviewees and workshop participants accentuated that innovations are improvements, not necessarily just new.</a:t>
            </a:r>
          </a:p>
        </p:txBody>
      </p:sp>
    </p:spTree>
    <p:extLst>
      <p:ext uri="{BB962C8B-B14F-4D97-AF65-F5344CB8AC3E}">
        <p14:creationId xmlns:p14="http://schemas.microsoft.com/office/powerpoint/2010/main" val="30922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 Occurs at the Different Faces of Discipline</a:t>
            </a:r>
          </a:p>
        </p:txBody>
      </p:sp>
      <p:sp>
        <p:nvSpPr>
          <p:cNvPr id="3" name="Content Placeholder 2"/>
          <p:cNvSpPr>
            <a:spLocks noGrp="1"/>
          </p:cNvSpPr>
          <p:nvPr>
            <p:ph idx="1"/>
          </p:nvPr>
        </p:nvSpPr>
        <p:spPr>
          <a:xfrm>
            <a:off x="1103312" y="2052918"/>
            <a:ext cx="8946541" cy="4195481"/>
          </a:xfrm>
        </p:spPr>
        <p:txBody>
          <a:bodyPr/>
          <a:lstStyle/>
          <a:p>
            <a:r>
              <a:rPr lang="en-US" dirty="0"/>
              <a:t>Innovators in all the areas represented, that is, academia, large companies, small businesses, and the arts acknowledged that innovation occurs at the edge of disciplines and necessitated the  synthesis of knowledge from dissimilar fields. </a:t>
            </a:r>
          </a:p>
        </p:txBody>
      </p:sp>
    </p:spTree>
    <p:extLst>
      <p:ext uri="{BB962C8B-B14F-4D97-AF65-F5344CB8AC3E}">
        <p14:creationId xmlns:p14="http://schemas.microsoft.com/office/powerpoint/2010/main" val="481889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Teamwork</a:t>
            </a:r>
            <a:r>
              <a:rPr lang="en-US" baseline="0" dirty="0"/>
              <a:t> is Important to the Process of Innovation</a:t>
            </a:r>
            <a:endParaRPr lang="en-US" dirty="0"/>
          </a:p>
        </p:txBody>
      </p:sp>
      <p:sp>
        <p:nvSpPr>
          <p:cNvPr id="3" name="Content Placeholder 2"/>
          <p:cNvSpPr>
            <a:spLocks noGrp="1"/>
          </p:cNvSpPr>
          <p:nvPr>
            <p:ph idx="1"/>
          </p:nvPr>
        </p:nvSpPr>
        <p:spPr/>
        <p:txBody>
          <a:bodyPr/>
          <a:lstStyle/>
          <a:p>
            <a:r>
              <a:rPr lang="en-US" dirty="0"/>
              <a:t>Innovation is the effect of joint effort, a point frequently made by the innovators. </a:t>
            </a:r>
          </a:p>
          <a:p>
            <a:r>
              <a:rPr lang="en-US" dirty="0"/>
              <a:t>And it relies on the work of the team as a whole,  not the work of one key innovator and other “supporters.” </a:t>
            </a:r>
          </a:p>
        </p:txBody>
      </p:sp>
    </p:spTree>
    <p:extLst>
      <p:ext uri="{BB962C8B-B14F-4D97-AF65-F5344CB8AC3E}">
        <p14:creationId xmlns:p14="http://schemas.microsoft.com/office/powerpoint/2010/main" val="1995671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 is a Part of an Invention Value Continuum</a:t>
            </a:r>
          </a:p>
        </p:txBody>
      </p:sp>
      <p:sp>
        <p:nvSpPr>
          <p:cNvPr id="3" name="Content Placeholder 2"/>
          <p:cNvSpPr>
            <a:spLocks noGrp="1"/>
          </p:cNvSpPr>
          <p:nvPr>
            <p:ph idx="1"/>
          </p:nvPr>
        </p:nvSpPr>
        <p:spPr>
          <a:xfrm>
            <a:off x="1103312" y="2052918"/>
            <a:ext cx="8946541" cy="4195481"/>
          </a:xfrm>
        </p:spPr>
        <p:txBody>
          <a:bodyPr/>
          <a:lstStyle/>
          <a:p>
            <a:r>
              <a:rPr lang="en-US" dirty="0"/>
              <a:t>Innovation is part of a field between invention and worth.</a:t>
            </a:r>
          </a:p>
          <a:p>
            <a:r>
              <a:rPr lang="en-US" dirty="0"/>
              <a:t>Innovators may start with a discovery and then innovate to generate value from it, or start with a problem and solve it innovatively.</a:t>
            </a:r>
          </a:p>
        </p:txBody>
      </p:sp>
    </p:spTree>
    <p:extLst>
      <p:ext uri="{BB962C8B-B14F-4D97-AF65-F5344CB8AC3E}">
        <p14:creationId xmlns:p14="http://schemas.microsoft.com/office/powerpoint/2010/main" val="4056527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Innovation</a:t>
            </a:r>
          </a:p>
        </p:txBody>
      </p:sp>
      <p:sp>
        <p:nvSpPr>
          <p:cNvPr id="3" name="Content Placeholder 2"/>
          <p:cNvSpPr>
            <a:spLocks noGrp="1"/>
          </p:cNvSpPr>
          <p:nvPr>
            <p:ph idx="1"/>
          </p:nvPr>
        </p:nvSpPr>
        <p:spPr/>
        <p:txBody>
          <a:bodyPr/>
          <a:lstStyle/>
          <a:p>
            <a:pPr marL="457200" indent="-457200">
              <a:buFont typeface="+mj-lt"/>
              <a:buAutoNum type="arabicPeriod"/>
            </a:pPr>
            <a:r>
              <a:rPr lang="en-US" dirty="0"/>
              <a:t>Product innovation</a:t>
            </a:r>
          </a:p>
          <a:p>
            <a:pPr marL="457200" indent="-457200">
              <a:buFont typeface="+mj-lt"/>
              <a:buAutoNum type="arabicPeriod"/>
            </a:pPr>
            <a:r>
              <a:rPr lang="en-US" dirty="0"/>
              <a:t>Process innovation</a:t>
            </a:r>
          </a:p>
          <a:p>
            <a:pPr marL="457200" indent="-457200">
              <a:buFont typeface="+mj-lt"/>
              <a:buAutoNum type="arabicPeriod"/>
            </a:pPr>
            <a:r>
              <a:rPr lang="en-US" dirty="0"/>
              <a:t>Service innovation</a:t>
            </a:r>
          </a:p>
        </p:txBody>
      </p:sp>
    </p:spTree>
    <p:extLst>
      <p:ext uri="{BB962C8B-B14F-4D97-AF65-F5344CB8AC3E}">
        <p14:creationId xmlns:p14="http://schemas.microsoft.com/office/powerpoint/2010/main" val="280937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Innovation</a:t>
            </a:r>
          </a:p>
        </p:txBody>
      </p:sp>
      <p:sp>
        <p:nvSpPr>
          <p:cNvPr id="3" name="Content Placeholder 2"/>
          <p:cNvSpPr>
            <a:spLocks noGrp="1"/>
          </p:cNvSpPr>
          <p:nvPr>
            <p:ph idx="1"/>
          </p:nvPr>
        </p:nvSpPr>
        <p:spPr/>
        <p:txBody>
          <a:bodyPr/>
          <a:lstStyle/>
          <a:p>
            <a:r>
              <a:rPr lang="en-US" dirty="0"/>
              <a:t>Product innovation is about making valuable changes to material products. </a:t>
            </a:r>
          </a:p>
          <a:p>
            <a:r>
              <a:rPr lang="en-US" dirty="0"/>
              <a:t>Interrelated terms that are frequently used interchangeably comprise </a:t>
            </a:r>
            <a:r>
              <a:rPr lang="en-US" i="1" dirty="0"/>
              <a:t>product design</a:t>
            </a:r>
            <a:r>
              <a:rPr lang="en-US" dirty="0"/>
              <a:t>, </a:t>
            </a:r>
            <a:r>
              <a:rPr lang="en-US" i="1" dirty="0"/>
              <a:t>research and development</a:t>
            </a:r>
            <a:r>
              <a:rPr lang="en-US" dirty="0"/>
              <a:t>, and </a:t>
            </a:r>
            <a:r>
              <a:rPr lang="en-US" i="1" dirty="0"/>
              <a:t>new product development </a:t>
            </a:r>
            <a:r>
              <a:rPr lang="en-US" dirty="0"/>
              <a:t>(NPD). </a:t>
            </a:r>
          </a:p>
          <a:p>
            <a:r>
              <a:rPr lang="en-US" dirty="0"/>
              <a:t>All of these terms proffer a particular viewpoint on the degree of alteration to products.</a:t>
            </a:r>
          </a:p>
        </p:txBody>
      </p:sp>
    </p:spTree>
    <p:extLst>
      <p:ext uri="{BB962C8B-B14F-4D97-AF65-F5344CB8AC3E}">
        <p14:creationId xmlns:p14="http://schemas.microsoft.com/office/powerpoint/2010/main" val="1868371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a:t>
            </a:r>
            <a:r>
              <a:rPr lang="en-US" baseline="0" dirty="0"/>
              <a:t> Development Process</a:t>
            </a:r>
            <a:endParaRPr lang="en-US" dirty="0"/>
          </a:p>
        </p:txBody>
      </p:sp>
      <p:sp>
        <p:nvSpPr>
          <p:cNvPr id="3" name="Content Placeholder 2"/>
          <p:cNvSpPr>
            <a:spLocks noGrp="1"/>
          </p:cNvSpPr>
          <p:nvPr>
            <p:ph idx="1"/>
          </p:nvPr>
        </p:nvSpPr>
        <p:spPr/>
        <p:txBody>
          <a:bodyPr>
            <a:normAutofit/>
          </a:bodyPr>
          <a:lstStyle/>
          <a:p>
            <a:pPr marL="457200" lvl="0" indent="-457200">
              <a:buFont typeface="+mj-lt"/>
              <a:buAutoNum type="alphaLcPeriod"/>
            </a:pPr>
            <a:r>
              <a:rPr lang="en-US" dirty="0"/>
              <a:t>Ideation</a:t>
            </a:r>
          </a:p>
          <a:p>
            <a:pPr marL="457200" lvl="0" indent="-457200">
              <a:buFont typeface="+mj-lt"/>
              <a:buAutoNum type="alphaLcPeriod"/>
            </a:pPr>
            <a:r>
              <a:rPr lang="en-US" dirty="0"/>
              <a:t>Preliminary investigation</a:t>
            </a:r>
          </a:p>
          <a:p>
            <a:pPr marL="457200" lvl="0" indent="-457200">
              <a:buFont typeface="+mj-lt"/>
              <a:buAutoNum type="alphaLcPeriod"/>
            </a:pPr>
            <a:r>
              <a:rPr lang="en-US" dirty="0"/>
              <a:t>Detailed investigation</a:t>
            </a:r>
          </a:p>
          <a:p>
            <a:pPr marL="457200" lvl="0" indent="-457200">
              <a:buFont typeface="+mj-lt"/>
              <a:buAutoNum type="alphaLcPeriod"/>
            </a:pPr>
            <a:r>
              <a:rPr lang="en-US" dirty="0"/>
              <a:t>Development</a:t>
            </a:r>
          </a:p>
          <a:p>
            <a:pPr marL="457200" lvl="0" indent="-457200">
              <a:buFont typeface="+mj-lt"/>
              <a:buAutoNum type="alphaLcPeriod"/>
            </a:pPr>
            <a:r>
              <a:rPr lang="en-US" dirty="0"/>
              <a:t>Testing and validation</a:t>
            </a:r>
          </a:p>
          <a:p>
            <a:pPr marL="457200" lvl="0" indent="-457200">
              <a:buFont typeface="+mj-lt"/>
              <a:buAutoNum type="alphaLcPeriod"/>
            </a:pPr>
            <a:r>
              <a:rPr lang="en-US" dirty="0"/>
              <a:t>Market launch and full production [26]</a:t>
            </a:r>
          </a:p>
        </p:txBody>
      </p:sp>
    </p:spTree>
    <p:extLst>
      <p:ext uri="{BB962C8B-B14F-4D97-AF65-F5344CB8AC3E}">
        <p14:creationId xmlns:p14="http://schemas.microsoft.com/office/powerpoint/2010/main" val="37901836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Performance Criteria in</a:t>
            </a:r>
            <a:r>
              <a:rPr lang="en-US" baseline="0" dirty="0"/>
              <a:t> the Design Process</a:t>
            </a:r>
            <a:endParaRPr lang="en-US" dirty="0"/>
          </a:p>
        </p:txBody>
      </p:sp>
      <p:sp>
        <p:nvSpPr>
          <p:cNvPr id="3" name="Content Placeholder 2"/>
          <p:cNvSpPr>
            <a:spLocks noGrp="1"/>
          </p:cNvSpPr>
          <p:nvPr>
            <p:ph idx="1"/>
          </p:nvPr>
        </p:nvSpPr>
        <p:spPr/>
        <p:txBody>
          <a:bodyPr/>
          <a:lstStyle/>
          <a:p>
            <a:pPr marL="457200" lvl="0" indent="-457200">
              <a:buFont typeface="+mj-lt"/>
              <a:buAutoNum type="alphaLcPeriod"/>
            </a:pPr>
            <a:r>
              <a:rPr lang="en-US" dirty="0"/>
              <a:t>Time to market</a:t>
            </a:r>
          </a:p>
          <a:p>
            <a:pPr marL="457200" lvl="0" indent="-457200">
              <a:buFont typeface="+mj-lt"/>
              <a:buAutoNum type="alphaLcPeriod"/>
            </a:pPr>
            <a:r>
              <a:rPr lang="en-US" dirty="0"/>
              <a:t>Product cost</a:t>
            </a:r>
          </a:p>
          <a:p>
            <a:pPr marL="457200" lvl="0" indent="-457200">
              <a:buFont typeface="+mj-lt"/>
              <a:buAutoNum type="alphaLcPeriod"/>
            </a:pPr>
            <a:r>
              <a:rPr lang="en-US" dirty="0"/>
              <a:t>Customer benefit delivery</a:t>
            </a:r>
          </a:p>
          <a:p>
            <a:pPr marL="457200" lvl="0" indent="-457200">
              <a:buFont typeface="+mj-lt"/>
              <a:buAutoNum type="alphaLcPeriod"/>
            </a:pPr>
            <a:r>
              <a:rPr lang="en-US" dirty="0"/>
              <a:t>Development costs [27]</a:t>
            </a:r>
          </a:p>
        </p:txBody>
      </p:sp>
    </p:spTree>
    <p:extLst>
      <p:ext uri="{BB962C8B-B14F-4D97-AF65-F5344CB8AC3E}">
        <p14:creationId xmlns:p14="http://schemas.microsoft.com/office/powerpoint/2010/main" val="2414886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Innovation is widely heralded as essential for successful competition in the increasingly global economy. </a:t>
            </a:r>
          </a:p>
          <a:p>
            <a:r>
              <a:rPr lang="en-US" dirty="0"/>
              <a:t>However, to enhance innovation in education, organizations and countries require transformative thinking. </a:t>
            </a:r>
          </a:p>
        </p:txBody>
      </p:sp>
    </p:spTree>
    <p:extLst>
      <p:ext uri="{BB962C8B-B14F-4D97-AF65-F5344CB8AC3E}">
        <p14:creationId xmlns:p14="http://schemas.microsoft.com/office/powerpoint/2010/main" val="3374882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Innovation Approaches</a:t>
            </a:r>
          </a:p>
        </p:txBody>
      </p:sp>
      <p:sp>
        <p:nvSpPr>
          <p:cNvPr id="3" name="Content Placeholder 2"/>
          <p:cNvSpPr>
            <a:spLocks noGrp="1"/>
          </p:cNvSpPr>
          <p:nvPr>
            <p:ph idx="1"/>
          </p:nvPr>
        </p:nvSpPr>
        <p:spPr/>
        <p:txBody>
          <a:bodyPr/>
          <a:lstStyle/>
          <a:p>
            <a:pPr marL="457200" indent="-457200">
              <a:buFont typeface="+mj-lt"/>
              <a:buAutoNum type="alphaLcPeriod"/>
            </a:pPr>
            <a:r>
              <a:rPr lang="en-US" dirty="0"/>
              <a:t>Phase Review</a:t>
            </a:r>
          </a:p>
          <a:p>
            <a:pPr marL="457200" indent="-457200">
              <a:buFont typeface="+mj-lt"/>
              <a:buAutoNum type="alphaLcPeriod"/>
            </a:pPr>
            <a:r>
              <a:rPr lang="en-US" dirty="0"/>
              <a:t>Stage Gate </a:t>
            </a:r>
          </a:p>
          <a:p>
            <a:pPr marL="457200" indent="-457200">
              <a:buFont typeface="+mj-lt"/>
              <a:buAutoNum type="alphaLcPeriod"/>
            </a:pPr>
            <a:r>
              <a:rPr lang="en-US" dirty="0"/>
              <a:t>PACE</a:t>
            </a:r>
          </a:p>
        </p:txBody>
      </p:sp>
    </p:spTree>
    <p:extLst>
      <p:ext uri="{BB962C8B-B14F-4D97-AF65-F5344CB8AC3E}">
        <p14:creationId xmlns:p14="http://schemas.microsoft.com/office/powerpoint/2010/main" val="13733907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Review</a:t>
            </a:r>
          </a:p>
        </p:txBody>
      </p:sp>
      <p:sp>
        <p:nvSpPr>
          <p:cNvPr id="3" name="Content Placeholder 2"/>
          <p:cNvSpPr>
            <a:spLocks noGrp="1"/>
          </p:cNvSpPr>
          <p:nvPr>
            <p:ph idx="1"/>
          </p:nvPr>
        </p:nvSpPr>
        <p:spPr/>
        <p:txBody>
          <a:bodyPr/>
          <a:lstStyle/>
          <a:p>
            <a:r>
              <a:rPr lang="en-US" dirty="0"/>
              <a:t>This technique splits the product development life cycle into a sequence of different phases. </a:t>
            </a:r>
          </a:p>
          <a:p>
            <a:r>
              <a:rPr lang="en-US" dirty="0"/>
              <a:t>Every phase encompasses a body of work that, once finished and evaluated, is dispensed over to the next phase. </a:t>
            </a:r>
          </a:p>
          <a:p>
            <a:r>
              <a:rPr lang="en-US" dirty="0"/>
              <a:t>No consideration is paid to what may or may not occur in the succeeding phases, principally for the lack of knowledge or exclusive focus on the job in the existing phase. </a:t>
            </a:r>
          </a:p>
          <a:p>
            <a:r>
              <a:rPr lang="en-US" dirty="0"/>
              <a:t>The phase review technique is a chronological rather than a simultaneous product design method, that is, each phase is accomplished and concluded before the commencement of the next phase.</a:t>
            </a:r>
          </a:p>
        </p:txBody>
      </p:sp>
    </p:spTree>
    <p:extLst>
      <p:ext uri="{BB962C8B-B14F-4D97-AF65-F5344CB8AC3E}">
        <p14:creationId xmlns:p14="http://schemas.microsoft.com/office/powerpoint/2010/main" val="4169423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Stage Gate</a:t>
            </a:r>
          </a:p>
        </p:txBody>
      </p:sp>
      <p:sp>
        <p:nvSpPr>
          <p:cNvPr id="3" name="Content Placeholder 2"/>
          <p:cNvSpPr>
            <a:spLocks noGrp="1"/>
          </p:cNvSpPr>
          <p:nvPr>
            <p:ph idx="1"/>
          </p:nvPr>
        </p:nvSpPr>
        <p:spPr/>
        <p:txBody>
          <a:bodyPr/>
          <a:lstStyle/>
          <a:p>
            <a:r>
              <a:rPr lang="en-US" dirty="0"/>
              <a:t>This technique is a simultaneous product design procedure that follows a prearranged life cycle from idea creation to market commencement [26]. </a:t>
            </a:r>
          </a:p>
          <a:p>
            <a:r>
              <a:rPr lang="en-US" dirty="0"/>
              <a:t>The stages in this technique are first and foremost cross-functional. Stage gates appear at the end of each stage, where a design evaluation takes place. </a:t>
            </a:r>
          </a:p>
          <a:p>
            <a:r>
              <a:rPr lang="en-US" dirty="0"/>
              <a:t>Each stage gate evaluates the decided deliverables for completion at the conclusion of the stage, a checklist of the standard agreed for each stage, and a choice about how to advance from a particular stage.</a:t>
            </a:r>
          </a:p>
          <a:p>
            <a:endParaRPr lang="en-US" dirty="0"/>
          </a:p>
        </p:txBody>
      </p:sp>
    </p:spTree>
    <p:extLst>
      <p:ext uri="{BB962C8B-B14F-4D97-AF65-F5344CB8AC3E}">
        <p14:creationId xmlns:p14="http://schemas.microsoft.com/office/powerpoint/2010/main" val="2778118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PACE</a:t>
            </a:r>
          </a:p>
        </p:txBody>
      </p:sp>
      <p:sp>
        <p:nvSpPr>
          <p:cNvPr id="3" name="Content Placeholder 2"/>
          <p:cNvSpPr>
            <a:spLocks noGrp="1"/>
          </p:cNvSpPr>
          <p:nvPr>
            <p:ph idx="1"/>
          </p:nvPr>
        </p:nvSpPr>
        <p:spPr/>
        <p:txBody>
          <a:bodyPr/>
          <a:lstStyle/>
          <a:p>
            <a:r>
              <a:rPr lang="en-US" dirty="0"/>
              <a:t>This method is concerned mainly with enhancing product improvement strategies [27].  </a:t>
            </a:r>
          </a:p>
          <a:p>
            <a:r>
              <a:rPr lang="en-US" dirty="0"/>
              <a:t>The  technique connects  product strategy with the general strategy and goal of the organization. </a:t>
            </a:r>
          </a:p>
          <a:p>
            <a:r>
              <a:rPr lang="en-US" dirty="0"/>
              <a:t>A key element is positioning of the voice of the customer all through the product design procedure. </a:t>
            </a:r>
          </a:p>
          <a:p>
            <a:r>
              <a:rPr lang="en-US" dirty="0"/>
              <a:t>Strategies are divided into six product strategic thrusts: expansion, innovation, strategic balance, platform strategy, product line strategy, and competitive strategy. </a:t>
            </a:r>
          </a:p>
          <a:p>
            <a:r>
              <a:rPr lang="en-US" dirty="0"/>
              <a:t>Product innovation methods and processes are one element in an organization’s mission to create value for customers.</a:t>
            </a:r>
          </a:p>
          <a:p>
            <a:endParaRPr lang="en-US" dirty="0"/>
          </a:p>
        </p:txBody>
      </p:sp>
    </p:spTree>
    <p:extLst>
      <p:ext uri="{BB962C8B-B14F-4D97-AF65-F5344CB8AC3E}">
        <p14:creationId xmlns:p14="http://schemas.microsoft.com/office/powerpoint/2010/main" val="2600317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a:t>
            </a:r>
            <a:r>
              <a:rPr lang="en-US" baseline="0" dirty="0"/>
              <a:t> Innovation</a:t>
            </a:r>
            <a:endParaRPr lang="en-US" dirty="0"/>
          </a:p>
        </p:txBody>
      </p:sp>
      <p:sp>
        <p:nvSpPr>
          <p:cNvPr id="3" name="Content Placeholder 2"/>
          <p:cNvSpPr>
            <a:spLocks noGrp="1"/>
          </p:cNvSpPr>
          <p:nvPr>
            <p:ph idx="1"/>
          </p:nvPr>
        </p:nvSpPr>
        <p:spPr/>
        <p:txBody>
          <a:bodyPr/>
          <a:lstStyle/>
          <a:p>
            <a:r>
              <a:rPr lang="en-US" dirty="0"/>
              <a:t>Process innovation can be observed as the launching of a new or considerably enhanced method for the construction or delivery of production that append value to the organization. </a:t>
            </a:r>
          </a:p>
          <a:p>
            <a:r>
              <a:rPr lang="en-US" dirty="0"/>
              <a:t>The term </a:t>
            </a:r>
            <a:r>
              <a:rPr lang="en-US" i="1" dirty="0"/>
              <a:t>process </a:t>
            </a:r>
            <a:r>
              <a:rPr lang="en-US" dirty="0"/>
              <a:t>refers to an interconnected set of actions designed to convert inputs into a specific result for the customer. </a:t>
            </a:r>
          </a:p>
        </p:txBody>
      </p:sp>
    </p:spTree>
    <p:extLst>
      <p:ext uri="{BB962C8B-B14F-4D97-AF65-F5344CB8AC3E}">
        <p14:creationId xmlns:p14="http://schemas.microsoft.com/office/powerpoint/2010/main" val="1754978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Innovation</a:t>
            </a:r>
          </a:p>
        </p:txBody>
      </p:sp>
      <p:sp>
        <p:nvSpPr>
          <p:cNvPr id="3" name="Content Placeholder 2"/>
          <p:cNvSpPr>
            <a:spLocks noGrp="1"/>
          </p:cNvSpPr>
          <p:nvPr>
            <p:ph idx="1"/>
          </p:nvPr>
        </p:nvSpPr>
        <p:spPr/>
        <p:txBody>
          <a:bodyPr/>
          <a:lstStyle/>
          <a:p>
            <a:r>
              <a:rPr lang="en-US" dirty="0"/>
              <a:t>Service innovation is concerned with making changes to intangible products. Services are frequently linked with work, play, and recreation. </a:t>
            </a:r>
          </a:p>
          <a:p>
            <a:r>
              <a:rPr lang="en-US" dirty="0"/>
              <a:t>Examples of these types of service consist of education, banking, government, recreation, entertainment, hospitals, and retail stores. </a:t>
            </a:r>
          </a:p>
        </p:txBody>
      </p:sp>
    </p:spTree>
    <p:extLst>
      <p:ext uri="{BB962C8B-B14F-4D97-AF65-F5344CB8AC3E}">
        <p14:creationId xmlns:p14="http://schemas.microsoft.com/office/powerpoint/2010/main" val="2495509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400530"/>
          </a:xfrm>
        </p:spPr>
        <p:txBody>
          <a:bodyPr/>
          <a:lstStyle/>
          <a:p>
            <a:r>
              <a:rPr lang="en-US" dirty="0"/>
              <a:t>Categories of Service</a:t>
            </a:r>
            <a:r>
              <a:rPr lang="en-US" baseline="0" dirty="0"/>
              <a:t> Operations</a:t>
            </a:r>
            <a:endParaRPr lang="en-US" dirty="0"/>
          </a:p>
        </p:txBody>
      </p:sp>
      <p:sp>
        <p:nvSpPr>
          <p:cNvPr id="3" name="Content Placeholder 2"/>
          <p:cNvSpPr>
            <a:spLocks noGrp="1"/>
          </p:cNvSpPr>
          <p:nvPr>
            <p:ph idx="1"/>
          </p:nvPr>
        </p:nvSpPr>
        <p:spPr/>
        <p:txBody>
          <a:bodyPr/>
          <a:lstStyle/>
          <a:p>
            <a:pPr marL="457200" lvl="0" indent="-457200">
              <a:buFont typeface="+mj-lt"/>
              <a:buAutoNum type="alphaLcPeriod"/>
            </a:pPr>
            <a:r>
              <a:rPr lang="en-US" dirty="0"/>
              <a:t>Quasi-manufacturing (e.g., warehouses, testing labs, recycling)</a:t>
            </a:r>
          </a:p>
          <a:p>
            <a:pPr marL="457200" lvl="0" indent="-457200">
              <a:buFont typeface="+mj-lt"/>
              <a:buAutoNum type="alphaLcPeriod"/>
            </a:pPr>
            <a:r>
              <a:rPr lang="en-US" dirty="0"/>
              <a:t>Mixed services (e.g., banks, insurance, realtors)</a:t>
            </a:r>
          </a:p>
          <a:p>
            <a:pPr marL="457200" lvl="0" indent="-457200">
              <a:buFont typeface="+mj-lt"/>
              <a:buAutoNum type="alphaLcPeriod"/>
            </a:pPr>
            <a:r>
              <a:rPr lang="en-US" dirty="0"/>
              <a:t>Pure services (e.g., hospitals, schools, retail)</a:t>
            </a:r>
          </a:p>
        </p:txBody>
      </p:sp>
    </p:spTree>
    <p:extLst>
      <p:ext uri="{BB962C8B-B14F-4D97-AF65-F5344CB8AC3E}">
        <p14:creationId xmlns:p14="http://schemas.microsoft.com/office/powerpoint/2010/main" val="2852541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 and Entrepreneurship</a:t>
            </a:r>
          </a:p>
        </p:txBody>
      </p:sp>
      <p:sp>
        <p:nvSpPr>
          <p:cNvPr id="3" name="Content Placeholder 2"/>
          <p:cNvSpPr>
            <a:spLocks noGrp="1"/>
          </p:cNvSpPr>
          <p:nvPr>
            <p:ph idx="1"/>
          </p:nvPr>
        </p:nvSpPr>
        <p:spPr/>
        <p:txBody>
          <a:bodyPr/>
          <a:lstStyle/>
          <a:p>
            <a:r>
              <a:rPr lang="en-US" dirty="0"/>
              <a:t>If innovation is successful, the expected outcome is the transitioning of these new products, processes, or services into useful products that people are willing to pay for in the United States and globally.</a:t>
            </a:r>
          </a:p>
          <a:p>
            <a:r>
              <a:rPr lang="en-US" dirty="0"/>
              <a:t>Although innovation and entrepreneurship are related, many caution the intent of focusing too much on entrepreneurship in the initial stages of the creative aspect of innovation. </a:t>
            </a:r>
          </a:p>
          <a:p>
            <a:r>
              <a:rPr lang="en-US" dirty="0"/>
              <a:t>This perspective believes that entrepreneurship should be a natural outcome of entrepreneurship but should not be the initial focus.</a:t>
            </a:r>
          </a:p>
        </p:txBody>
      </p:sp>
    </p:spTree>
    <p:extLst>
      <p:ext uri="{BB962C8B-B14F-4D97-AF65-F5344CB8AC3E}">
        <p14:creationId xmlns:p14="http://schemas.microsoft.com/office/powerpoint/2010/main" val="38769752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Innovation and Entrepreneurship Cont.</a:t>
            </a:r>
          </a:p>
        </p:txBody>
      </p:sp>
      <p:sp>
        <p:nvSpPr>
          <p:cNvPr id="3" name="Content Placeholder 2"/>
          <p:cNvSpPr>
            <a:spLocks noGrp="1"/>
          </p:cNvSpPr>
          <p:nvPr>
            <p:ph idx="1"/>
          </p:nvPr>
        </p:nvSpPr>
        <p:spPr/>
        <p:txBody>
          <a:bodyPr/>
          <a:lstStyle/>
          <a:p>
            <a:r>
              <a:rPr lang="en-US" dirty="0"/>
              <a:t>It’s really important to lead with “innovation” and have it evolve into “entrepreneurship” because innovation is the large end of the funnel that appeals to and actually requires participation by a much broader audience.</a:t>
            </a:r>
          </a:p>
          <a:p>
            <a:r>
              <a:rPr lang="en-US" dirty="0"/>
              <a:t>Non-business, non-engineering, and non-STEM people are every bit as important to include in that innovation process because the process is not as rich and has inferior outcomes without that diversity [29].</a:t>
            </a:r>
          </a:p>
        </p:txBody>
      </p:sp>
    </p:spTree>
    <p:extLst>
      <p:ext uri="{BB962C8B-B14F-4D97-AF65-F5344CB8AC3E}">
        <p14:creationId xmlns:p14="http://schemas.microsoft.com/office/powerpoint/2010/main" val="2875779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Difference in Entrepreneurship and Innovation</a:t>
            </a:r>
          </a:p>
        </p:txBody>
      </p:sp>
      <p:sp>
        <p:nvSpPr>
          <p:cNvPr id="3" name="Content Placeholder 2"/>
          <p:cNvSpPr>
            <a:spLocks noGrp="1"/>
          </p:cNvSpPr>
          <p:nvPr>
            <p:ph idx="1"/>
          </p:nvPr>
        </p:nvSpPr>
        <p:spPr/>
        <p:txBody>
          <a:bodyPr/>
          <a:lstStyle/>
          <a:p>
            <a:r>
              <a:rPr lang="en-US" dirty="0"/>
              <a:t>The terms </a:t>
            </a:r>
            <a:r>
              <a:rPr lang="en-US" i="1" dirty="0"/>
              <a:t>entrepreneurship </a:t>
            </a:r>
            <a:r>
              <a:rPr lang="en-US" dirty="0"/>
              <a:t>and </a:t>
            </a:r>
            <a:r>
              <a:rPr lang="en-US" i="1" dirty="0"/>
              <a:t>innovation </a:t>
            </a:r>
            <a:r>
              <a:rPr lang="en-US" dirty="0"/>
              <a:t>are over and over again used interchangeably, nevertheless this is deceptive. Innovation is frequently the starting point on which an entrepreneurial business is built for the reason of the competitive advantage it offers. </a:t>
            </a:r>
          </a:p>
          <a:p>
            <a:r>
              <a:rPr lang="en-US" dirty="0"/>
              <a:t>On the contrary, the act of entrepreneurship is simply one means of bringing an innovation to the marketplace.</a:t>
            </a:r>
          </a:p>
        </p:txBody>
      </p:sp>
    </p:spTree>
    <p:extLst>
      <p:ext uri="{BB962C8B-B14F-4D97-AF65-F5344CB8AC3E}">
        <p14:creationId xmlns:p14="http://schemas.microsoft.com/office/powerpoint/2010/main" val="2324190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 of Innovation</a:t>
            </a:r>
          </a:p>
        </p:txBody>
      </p:sp>
      <p:sp>
        <p:nvSpPr>
          <p:cNvPr id="3" name="Content Placeholder 2"/>
          <p:cNvSpPr>
            <a:spLocks noGrp="1"/>
          </p:cNvSpPr>
          <p:nvPr>
            <p:ph idx="1"/>
          </p:nvPr>
        </p:nvSpPr>
        <p:spPr/>
        <p:txBody>
          <a:bodyPr/>
          <a:lstStyle/>
          <a:p>
            <a:r>
              <a:rPr lang="en-US" dirty="0"/>
              <a:t>The principles associated with innovation can be applied to organizations, individuals, and  product development.  </a:t>
            </a:r>
          </a:p>
          <a:p>
            <a:r>
              <a:rPr lang="en-US" dirty="0"/>
              <a:t>These three categories of innovation can also be applied simultaneously to create a “culture” where individuals are continually seeking to be innovative and create enhanced product outcomes. </a:t>
            </a:r>
          </a:p>
          <a:p>
            <a:r>
              <a:rPr lang="en-US" dirty="0"/>
              <a:t>The meaning of innovation has evolved with U.S. Federal funding agencies as well.</a:t>
            </a:r>
          </a:p>
          <a:p>
            <a:r>
              <a:rPr lang="en-US" dirty="0"/>
              <a:t>The quick transition of the NSF’s innovation core and its desire to swiftly convert new knowledge into new products and services is solid evidence of change.</a:t>
            </a:r>
          </a:p>
        </p:txBody>
      </p:sp>
    </p:spTree>
    <p:extLst>
      <p:ext uri="{BB962C8B-B14F-4D97-AF65-F5344CB8AC3E}">
        <p14:creationId xmlns:p14="http://schemas.microsoft.com/office/powerpoint/2010/main" val="11441149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864179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lang="en-US" sz="4200" i="0" kern="1200" dirty="0">
                <a:solidFill>
                  <a:schemeClr val="tx2"/>
                </a:solidFill>
                <a:effectLst/>
                <a:latin typeface="+mj-lt"/>
                <a:ea typeface="+mj-ea"/>
                <a:cs typeface="+mj-cs"/>
              </a:rPr>
              <a:t>Discussion of I-Corp program and related NSF initiatives</a:t>
            </a:r>
          </a:p>
        </p:txBody>
      </p:sp>
      <p:sp>
        <p:nvSpPr>
          <p:cNvPr id="3" name="Content Placeholder 2"/>
          <p:cNvSpPr>
            <a:spLocks noGrp="1"/>
          </p:cNvSpPr>
          <p:nvPr>
            <p:ph idx="1"/>
          </p:nvPr>
        </p:nvSpPr>
        <p:spPr/>
        <p:txBody>
          <a:bodyPr/>
          <a:lstStyle/>
          <a:p>
            <a:r>
              <a:rPr lang="en-US" dirty="0"/>
              <a:t>America’s affluence grew in part from the capability to profit economically on groundbreaking developments from science and engineering research.</a:t>
            </a:r>
          </a:p>
          <a:p>
            <a:r>
              <a:rPr lang="en-US" dirty="0"/>
              <a:t>At the same time, a well-informed, imaginative labor force has maintained the country’s international leadership in significant areas of technology. </a:t>
            </a:r>
          </a:p>
          <a:p>
            <a:r>
              <a:rPr lang="en-US" dirty="0"/>
              <a:t>These essential discoveries and competent labor force resulted from substantial, incessant investment in science and engineering. </a:t>
            </a:r>
          </a:p>
        </p:txBody>
      </p:sp>
    </p:spTree>
    <p:extLst>
      <p:ext uri="{BB962C8B-B14F-4D97-AF65-F5344CB8AC3E}">
        <p14:creationId xmlns:p14="http://schemas.microsoft.com/office/powerpoint/2010/main" val="1603139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NSF I-Core Program</a:t>
            </a:r>
          </a:p>
        </p:txBody>
      </p:sp>
      <p:sp>
        <p:nvSpPr>
          <p:cNvPr id="3" name="Content Placeholder 2"/>
          <p:cNvSpPr>
            <a:spLocks noGrp="1"/>
          </p:cNvSpPr>
          <p:nvPr>
            <p:ph idx="1"/>
          </p:nvPr>
        </p:nvSpPr>
        <p:spPr/>
        <p:txBody>
          <a:bodyPr/>
          <a:lstStyle/>
          <a:p>
            <a:r>
              <a:rPr lang="en-US" dirty="0"/>
              <a:t>The objectives of this program are to encourage translation of fundamental research, to facilitate collaboration between the academic world and business, and to train students to comprehend innovation and entrepreneurship. </a:t>
            </a:r>
          </a:p>
          <a:p>
            <a:r>
              <a:rPr lang="en-US" dirty="0"/>
              <a:t>The rationale of the NSF I-Corps program is to spot NSF-funded researchers who will obtain extra support—in the form of mentoring and funding—to hasten the conversion of knowledge derived from essential research into up-and-coming products and services that can attract successive third-party funding.</a:t>
            </a:r>
          </a:p>
        </p:txBody>
      </p:sp>
    </p:spTree>
    <p:extLst>
      <p:ext uri="{BB962C8B-B14F-4D97-AF65-F5344CB8AC3E}">
        <p14:creationId xmlns:p14="http://schemas.microsoft.com/office/powerpoint/2010/main" val="2306400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NSF</a:t>
            </a:r>
          </a:p>
        </p:txBody>
      </p:sp>
      <p:sp>
        <p:nvSpPr>
          <p:cNvPr id="3" name="Content Placeholder 2"/>
          <p:cNvSpPr>
            <a:spLocks noGrp="1"/>
          </p:cNvSpPr>
          <p:nvPr>
            <p:ph idx="1"/>
          </p:nvPr>
        </p:nvSpPr>
        <p:spPr/>
        <p:txBody>
          <a:bodyPr/>
          <a:lstStyle/>
          <a:p>
            <a:r>
              <a:rPr lang="en-US" dirty="0"/>
              <a:t>The NSF is an autonomous federal agency created by the National Science Foundation Act of 1950, as amended (42 USC 1861-75). </a:t>
            </a:r>
          </a:p>
          <a:p>
            <a:r>
              <a:rPr lang="en-US" dirty="0"/>
              <a:t>The act states the function of the NSF is “to promote the progress of science; [and] to advance the national health, prosperity, and welfare by supporting research and education in all fields of science and engineering” [7].</a:t>
            </a:r>
          </a:p>
        </p:txBody>
      </p:sp>
    </p:spTree>
    <p:extLst>
      <p:ext uri="{BB962C8B-B14F-4D97-AF65-F5344CB8AC3E}">
        <p14:creationId xmlns:p14="http://schemas.microsoft.com/office/powerpoint/2010/main" val="668048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Attitudes Towards Federal Funding of Scientific Research</a:t>
            </a:r>
          </a:p>
        </p:txBody>
      </p:sp>
      <p:sp>
        <p:nvSpPr>
          <p:cNvPr id="3" name="Content Placeholder 2"/>
          <p:cNvSpPr>
            <a:spLocks noGrp="1"/>
          </p:cNvSpPr>
          <p:nvPr>
            <p:ph idx="1"/>
          </p:nvPr>
        </p:nvSpPr>
        <p:spPr/>
        <p:txBody>
          <a:bodyPr/>
          <a:lstStyle/>
          <a:p>
            <a:r>
              <a:rPr lang="en-US" dirty="0"/>
              <a:t>All indicators point to general support for government funding of essential research. </a:t>
            </a:r>
          </a:p>
          <a:p>
            <a:r>
              <a:rPr lang="en-US" dirty="0"/>
              <a:t>In 2001, 81 percent of NSF survey respondents agreed with the following statement: “Even if it brings no immediate benefits, scientific research that advances the frontiers of knowledge is necessary  and should be supported by the Federal Government” [13]. </a:t>
            </a:r>
          </a:p>
          <a:p>
            <a:r>
              <a:rPr lang="en-US" dirty="0"/>
              <a:t>The level of agreement with this statement has consistently been in the 80 percent range.</a:t>
            </a:r>
          </a:p>
        </p:txBody>
      </p:sp>
    </p:spTree>
    <p:extLst>
      <p:ext uri="{BB962C8B-B14F-4D97-AF65-F5344CB8AC3E}">
        <p14:creationId xmlns:p14="http://schemas.microsoft.com/office/powerpoint/2010/main" val="710057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Evolution of Innovation</a:t>
            </a:r>
          </a:p>
        </p:txBody>
      </p:sp>
      <p:sp>
        <p:nvSpPr>
          <p:cNvPr id="3" name="Content Placeholder 2"/>
          <p:cNvSpPr>
            <a:spLocks noGrp="1"/>
          </p:cNvSpPr>
          <p:nvPr>
            <p:ph idx="1"/>
          </p:nvPr>
        </p:nvSpPr>
        <p:spPr/>
        <p:txBody>
          <a:bodyPr/>
          <a:lstStyle/>
          <a:p>
            <a:r>
              <a:rPr lang="en-US" dirty="0"/>
              <a:t>Definitions of innovation differs but the general thread among these definitions is that innovations present a new or better product, service, or resource that adds “value” to those seeking it. </a:t>
            </a:r>
          </a:p>
        </p:txBody>
      </p:sp>
    </p:spTree>
    <p:extLst>
      <p:ext uri="{BB962C8B-B14F-4D97-AF65-F5344CB8AC3E}">
        <p14:creationId xmlns:p14="http://schemas.microsoft.com/office/powerpoint/2010/main" val="75380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Characteristics</a:t>
            </a:r>
            <a:r>
              <a:rPr lang="en-US" baseline="0" dirty="0"/>
              <a:t> of Innovation</a:t>
            </a:r>
            <a:endParaRPr lang="en-US" dirty="0"/>
          </a:p>
        </p:txBody>
      </p:sp>
      <p:sp>
        <p:nvSpPr>
          <p:cNvPr id="3" name="Content Placeholder 2"/>
          <p:cNvSpPr>
            <a:spLocks noGrp="1"/>
          </p:cNvSpPr>
          <p:nvPr>
            <p:ph idx="1"/>
          </p:nvPr>
        </p:nvSpPr>
        <p:spPr/>
        <p:txBody>
          <a:bodyPr/>
          <a:lstStyle/>
          <a:p>
            <a:r>
              <a:rPr lang="en-US" dirty="0"/>
              <a:t>Innovation Provides Societal Value</a:t>
            </a:r>
          </a:p>
          <a:p>
            <a:r>
              <a:rPr lang="en-US" dirty="0"/>
              <a:t>Innovation is an Improvement</a:t>
            </a:r>
          </a:p>
          <a:p>
            <a:r>
              <a:rPr lang="en-US" dirty="0"/>
              <a:t>Innovation Occurs at the Interfaces of Different Disciplines</a:t>
            </a:r>
          </a:p>
          <a:p>
            <a:r>
              <a:rPr lang="en-US" dirty="0"/>
              <a:t>Teamwork is Important to the Process of Innovation</a:t>
            </a:r>
          </a:p>
          <a:p>
            <a:r>
              <a:rPr lang="en-US" dirty="0"/>
              <a:t>Innovation is Part of an Invention-Value Continuum</a:t>
            </a:r>
          </a:p>
          <a:p>
            <a:endParaRPr lang="en-US" dirty="0"/>
          </a:p>
        </p:txBody>
      </p:sp>
    </p:spTree>
    <p:extLst>
      <p:ext uri="{BB962C8B-B14F-4D97-AF65-F5344CB8AC3E}">
        <p14:creationId xmlns:p14="http://schemas.microsoft.com/office/powerpoint/2010/main" val="12140786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189</TotalTime>
  <Words>1536</Words>
  <Application>Microsoft Office PowerPoint</Application>
  <PresentationFormat>Widescreen</PresentationFormat>
  <Paragraphs>109</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Century Gothic</vt:lpstr>
      <vt:lpstr>Wingdings 3</vt:lpstr>
      <vt:lpstr>Ion</vt:lpstr>
      <vt:lpstr>Engineering Leadership Book Notes: Chapter 2</vt:lpstr>
      <vt:lpstr>Introduction</vt:lpstr>
      <vt:lpstr>Evolution of Innovation</vt:lpstr>
      <vt:lpstr>Discussion of I-Corp program and related NSF initiatives</vt:lpstr>
      <vt:lpstr>NSF I-Core Program</vt:lpstr>
      <vt:lpstr>About NSF</vt:lpstr>
      <vt:lpstr>Public Attitudes Towards Federal Funding of Scientific Research</vt:lpstr>
      <vt:lpstr>Evolution of Innovation</vt:lpstr>
      <vt:lpstr>Characteristics of Innovation</vt:lpstr>
      <vt:lpstr>Characteristics of Innovation</vt:lpstr>
      <vt:lpstr>Innovation Provides Societal Value</vt:lpstr>
      <vt:lpstr>Innovation is an Improvement</vt:lpstr>
      <vt:lpstr>Innovation Occurs at the Different Faces of Discipline</vt:lpstr>
      <vt:lpstr>Teamwork is Important to the Process of Innovation</vt:lpstr>
      <vt:lpstr>Innovation is a Part of an Invention Value Continuum</vt:lpstr>
      <vt:lpstr>Types of Innovation</vt:lpstr>
      <vt:lpstr>Product Innovation</vt:lpstr>
      <vt:lpstr>Product Development Process</vt:lpstr>
      <vt:lpstr>Key Performance Criteria in the Design Process</vt:lpstr>
      <vt:lpstr>Product Innovation Approaches</vt:lpstr>
      <vt:lpstr>Phase Review</vt:lpstr>
      <vt:lpstr>Stage Gate</vt:lpstr>
      <vt:lpstr>PACE</vt:lpstr>
      <vt:lpstr>Process Innovation</vt:lpstr>
      <vt:lpstr>Service Innovation</vt:lpstr>
      <vt:lpstr>Categories of Service Operations</vt:lpstr>
      <vt:lpstr>Innovation and Entrepreneurship</vt:lpstr>
      <vt:lpstr>Innovation and Entrepreneurship Cont.</vt:lpstr>
      <vt:lpstr>Difference in Entrepreneurship and Innovation</vt:lpstr>
      <vt:lpstr>Conclusion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Leadership Book Notes</dc:title>
  <dc:creator>Leo</dc:creator>
  <cp:lastModifiedBy>Leo</cp:lastModifiedBy>
  <cp:revision>10</cp:revision>
  <dcterms:created xsi:type="dcterms:W3CDTF">2017-01-06T16:43:46Z</dcterms:created>
  <dcterms:modified xsi:type="dcterms:W3CDTF">2017-01-25T21:58:35Z</dcterms:modified>
</cp:coreProperties>
</file>