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39"/>
  </p:notesMasterIdLst>
  <p:handoutMasterIdLst>
    <p:handoutMasterId r:id="rId40"/>
  </p:handoutMasterIdLst>
  <p:sldIdLst>
    <p:sldId id="318" r:id="rId2"/>
    <p:sldId id="317" r:id="rId3"/>
    <p:sldId id="306" r:id="rId4"/>
    <p:sldId id="282" r:id="rId5"/>
    <p:sldId id="307" r:id="rId6"/>
    <p:sldId id="283" r:id="rId7"/>
    <p:sldId id="308" r:id="rId8"/>
    <p:sldId id="286" r:id="rId9"/>
    <p:sldId id="309" r:id="rId10"/>
    <p:sldId id="287" r:id="rId11"/>
    <p:sldId id="310" r:id="rId12"/>
    <p:sldId id="285" r:id="rId13"/>
    <p:sldId id="311" r:id="rId14"/>
    <p:sldId id="288" r:id="rId15"/>
    <p:sldId id="289" r:id="rId16"/>
    <p:sldId id="312" r:id="rId17"/>
    <p:sldId id="290" r:id="rId18"/>
    <p:sldId id="291" r:id="rId19"/>
    <p:sldId id="313" r:id="rId20"/>
    <p:sldId id="292" r:id="rId21"/>
    <p:sldId id="293" r:id="rId22"/>
    <p:sldId id="314" r:id="rId23"/>
    <p:sldId id="294" r:id="rId24"/>
    <p:sldId id="295" r:id="rId25"/>
    <p:sldId id="302" r:id="rId26"/>
    <p:sldId id="315" r:id="rId27"/>
    <p:sldId id="304" r:id="rId28"/>
    <p:sldId id="296" r:id="rId29"/>
    <p:sldId id="305" r:id="rId30"/>
    <p:sldId id="297" r:id="rId31"/>
    <p:sldId id="298" r:id="rId32"/>
    <p:sldId id="299" r:id="rId33"/>
    <p:sldId id="303" r:id="rId34"/>
    <p:sldId id="316" r:id="rId35"/>
    <p:sldId id="300" r:id="rId36"/>
    <p:sldId id="319" r:id="rId37"/>
    <p:sldId id="301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9A9"/>
    <a:srgbClr val="0C8EA0"/>
    <a:srgbClr val="6E7537"/>
    <a:srgbClr val="435369"/>
    <a:srgbClr val="FF99FF"/>
    <a:srgbClr val="FFCC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9" autoAdjust="0"/>
    <p:restoredTop sz="94684" autoAdjust="0"/>
  </p:normalViewPr>
  <p:slideViewPr>
    <p:cSldViewPr>
      <p:cViewPr>
        <p:scale>
          <a:sx n="75" d="100"/>
          <a:sy n="75" d="100"/>
        </p:scale>
        <p:origin x="-9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© 2006 by Pearson Education, Inc. All rights reserved.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62107389-2E25-42EA-887D-E684A27077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© 2006 by Pearson Education, Inc. All rights reserved.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C41D8E09-34B8-4EC0-9DAE-546CFA1220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F7D185-9AC8-4BC0-8259-8A666E90D2FD}" type="slidenum">
              <a:rPr lang="en-US"/>
              <a:pPr/>
              <a:t>1</a:t>
            </a:fld>
            <a:endParaRPr 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572000"/>
            <a:ext cx="5026025" cy="4114800"/>
          </a:xfrm>
        </p:spPr>
        <p:txBody>
          <a:bodyPr/>
          <a:lstStyle/>
          <a:p>
            <a:endParaRPr lang="en-US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9F8BE-0690-456E-A8B7-5F2CA025155A}" type="slidenum">
              <a:rPr lang="en-US"/>
              <a:pPr/>
              <a:t>2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6F8AE5-E10E-4CDF-B432-47C8542EDC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85339F-227C-47B7-A7D3-CC94C65121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7EFB5-2FFB-45C3-84E0-97061337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FB6DC-2234-4A8C-8A5C-A8C8B8AF38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5B39CA-C5F9-4993-A30E-C02AB51FA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D252DFE-8C94-48F4-8AF8-BE76A30DDF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5E8BDBF-37DB-4D6F-B6CB-1C1DE25411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99E9D-7B12-4DAB-9A01-3A4721A069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C0AF0-E28B-4CCA-8FAF-6DBC4F1EE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E6D3859-108B-4220-8EF5-19F85BE51B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4554AD6-22AF-4F12-99A2-91B0FE07BA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96EA8C-2BAA-46C0-AD46-978AC932B7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3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9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5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9.bin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algn="l"/>
            <a:r>
              <a:rPr lang="en-US" sz="4000" dirty="0">
                <a:solidFill>
                  <a:schemeClr val="tx1"/>
                </a:solidFill>
              </a:rPr>
              <a:t>A First Course in Quality </a:t>
            </a:r>
            <a:r>
              <a:rPr lang="en-US" sz="4000" dirty="0" smtClean="0">
                <a:solidFill>
                  <a:schemeClr val="tx1"/>
                </a:solidFill>
              </a:rPr>
              <a:t>Engineering – 2</a:t>
            </a:r>
            <a:r>
              <a:rPr lang="en-US" sz="4000" baseline="30000" dirty="0" smtClean="0">
                <a:solidFill>
                  <a:schemeClr val="tx1"/>
                </a:solidFill>
              </a:rPr>
              <a:t>nd</a:t>
            </a:r>
            <a:r>
              <a:rPr lang="en-US" sz="4000" dirty="0" smtClean="0">
                <a:solidFill>
                  <a:schemeClr val="tx1"/>
                </a:solidFill>
              </a:rPr>
              <a:t> edition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F51FE-E3DF-4988-8AD7-9B654E6FF250}" type="slidenum">
              <a:rPr lang="en-US"/>
              <a:pPr/>
              <a:t>1</a:t>
            </a:fld>
            <a:endParaRPr lang="en-US"/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381000" y="23622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K.S. </a:t>
            </a: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Krishnamoorthi</a:t>
            </a:r>
          </a:p>
          <a:p>
            <a:pPr marL="4572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2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With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V. Ram Krishnamoorthi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381000" y="4267200"/>
            <a:ext cx="876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/>
            <a:r>
              <a:rPr lang="en-US" sz="3200" dirty="0"/>
              <a:t>Chapter </a:t>
            </a:r>
            <a:r>
              <a:rPr lang="en-US" sz="3200" dirty="0" smtClean="0"/>
              <a:t>2:  </a:t>
            </a:r>
            <a:r>
              <a:rPr lang="en-US" sz="3200" dirty="0"/>
              <a:t>Statistics for Quality </a:t>
            </a:r>
            <a:r>
              <a:rPr lang="en-US" sz="3200" dirty="0" smtClean="0"/>
              <a:t>– Part 2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 autoUpdateAnimBg="0"/>
      <p:bldP spid="17203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algn="l"/>
            <a:r>
              <a:rPr lang="en-US" sz="3600" dirty="0"/>
              <a:t>Cumulative Distribution Function (CDF) </a:t>
            </a: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BE0F-1FC6-425E-828E-856854151DB9}" type="slidenum">
              <a:rPr lang="en-US"/>
              <a:pPr/>
              <a:t>10</a:t>
            </a:fld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04800" y="1447800"/>
            <a:ext cx="7620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 eaLnBrk="1" hangingPunct="1">
              <a:tabLst>
                <a:tab pos="457200" algn="l"/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X is a discrete with p.m.f.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p(x)</a:t>
            </a: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r>
              <a:rPr lang="en-US" sz="2400" i="1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CDF: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 F(x)=P(X</a:t>
            </a:r>
            <a:r>
              <a:rPr lang="en-US" sz="2400" i="1" u="sng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x)=			</a:t>
            </a:r>
            <a:endParaRPr lang="en-US" sz="2400">
              <a:latin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X is continuous with pdf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f(x),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eaLnBrk="1" hangingPunct="1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r>
              <a:rPr lang="en-US" sz="2400" i="1">
                <a:latin typeface="Times New Roman" pitchFamily="18" charset="0"/>
                <a:cs typeface="Times New Roman" pitchFamily="18" charset="0"/>
              </a:rPr>
              <a:t>F(x)=P(X</a:t>
            </a:r>
            <a:r>
              <a:rPr lang="en-US" sz="2400" i="1" u="sng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x)=</a:t>
            </a:r>
            <a:endParaRPr lang="en-US" sz="2400">
              <a:latin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  <a:p>
            <a:pPr indent="457200">
              <a:tabLst>
                <a:tab pos="457200" algn="l"/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3657600" y="2057400"/>
          <a:ext cx="1066800" cy="711200"/>
        </p:xfrm>
        <a:graphic>
          <a:graphicData uri="http://schemas.openxmlformats.org/presentationml/2006/ole">
            <p:oleObj spid="_x0000_s36868" r:id="rId3" imgW="457200" imgH="304800" progId="Equation.3">
              <p:embed/>
            </p:oleObj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2819400" y="4495800"/>
          <a:ext cx="1447800" cy="974725"/>
        </p:xfrm>
        <a:graphic>
          <a:graphicData uri="http://schemas.openxmlformats.org/presentationml/2006/ole">
            <p:oleObj spid="_x0000_s36867" r:id="rId4" imgW="520700" imgH="355600" progId="Equation.3">
              <p:embed/>
            </p:oleObj>
          </a:graphicData>
        </a:graphic>
      </p:graphicFrame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373380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36917" name="Group 53"/>
          <p:cNvGrpSpPr>
            <a:grpSpLocks/>
          </p:cNvGrpSpPr>
          <p:nvPr/>
        </p:nvGrpSpPr>
        <p:grpSpPr bwMode="auto">
          <a:xfrm>
            <a:off x="5334000" y="1447800"/>
            <a:ext cx="2286000" cy="2133600"/>
            <a:chOff x="1392" y="1392"/>
            <a:chExt cx="1440" cy="1344"/>
          </a:xfrm>
        </p:grpSpPr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>
              <a:off x="1632" y="1514"/>
              <a:ext cx="0" cy="10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Line 55"/>
            <p:cNvSpPr>
              <a:spLocks noChangeShapeType="1"/>
            </p:cNvSpPr>
            <p:nvPr/>
          </p:nvSpPr>
          <p:spPr bwMode="auto">
            <a:xfrm>
              <a:off x="1572" y="2492"/>
              <a:ext cx="11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0" name="Line 56"/>
            <p:cNvSpPr>
              <a:spLocks noChangeShapeType="1"/>
            </p:cNvSpPr>
            <p:nvPr/>
          </p:nvSpPr>
          <p:spPr bwMode="auto">
            <a:xfrm>
              <a:off x="1872" y="2492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1" name="Line 57"/>
            <p:cNvSpPr>
              <a:spLocks noChangeShapeType="1"/>
            </p:cNvSpPr>
            <p:nvPr/>
          </p:nvSpPr>
          <p:spPr bwMode="auto">
            <a:xfrm>
              <a:off x="1932" y="2492"/>
              <a:ext cx="0" cy="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2" name="Line 58"/>
            <p:cNvSpPr>
              <a:spLocks noChangeShapeType="1"/>
            </p:cNvSpPr>
            <p:nvPr/>
          </p:nvSpPr>
          <p:spPr bwMode="auto">
            <a:xfrm>
              <a:off x="2232" y="2492"/>
              <a:ext cx="0" cy="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3" name="Line 59"/>
            <p:cNvSpPr>
              <a:spLocks noChangeShapeType="1"/>
            </p:cNvSpPr>
            <p:nvPr/>
          </p:nvSpPr>
          <p:spPr bwMode="auto">
            <a:xfrm>
              <a:off x="2532" y="2492"/>
              <a:ext cx="0" cy="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4" name="Line 60"/>
            <p:cNvSpPr>
              <a:spLocks noChangeShapeType="1"/>
            </p:cNvSpPr>
            <p:nvPr/>
          </p:nvSpPr>
          <p:spPr bwMode="auto">
            <a:xfrm flipH="1">
              <a:off x="1572" y="1636"/>
              <a:ext cx="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5" name="Line 61"/>
            <p:cNvSpPr>
              <a:spLocks noChangeShapeType="1"/>
            </p:cNvSpPr>
            <p:nvPr/>
          </p:nvSpPr>
          <p:spPr bwMode="auto">
            <a:xfrm flipH="1">
              <a:off x="1572" y="2125"/>
              <a:ext cx="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6" name="Line 62"/>
            <p:cNvSpPr>
              <a:spLocks noChangeShapeType="1"/>
            </p:cNvSpPr>
            <p:nvPr/>
          </p:nvSpPr>
          <p:spPr bwMode="auto">
            <a:xfrm flipH="1">
              <a:off x="1572" y="1881"/>
              <a:ext cx="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7" name="Line 63"/>
            <p:cNvSpPr>
              <a:spLocks noChangeShapeType="1"/>
            </p:cNvSpPr>
            <p:nvPr/>
          </p:nvSpPr>
          <p:spPr bwMode="auto">
            <a:xfrm flipH="1">
              <a:off x="1572" y="2308"/>
              <a:ext cx="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8" name="Text Box 64"/>
            <p:cNvSpPr txBox="1">
              <a:spLocks noChangeArrowheads="1"/>
            </p:cNvSpPr>
            <p:nvPr/>
          </p:nvSpPr>
          <p:spPr bwMode="auto">
            <a:xfrm>
              <a:off x="1572" y="1392"/>
              <a:ext cx="30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latin typeface="Times New Roman" pitchFamily="18" charset="0"/>
                </a:rPr>
                <a:t>F</a:t>
              </a:r>
              <a:r>
                <a:rPr lang="en-US" sz="1200">
                  <a:latin typeface="Times New Roman" pitchFamily="18" charset="0"/>
                </a:rPr>
                <a:t>(</a:t>
              </a:r>
              <a:r>
                <a:rPr lang="en-US" sz="1200" i="1">
                  <a:latin typeface="Times New Roman" pitchFamily="18" charset="0"/>
                </a:rPr>
                <a:t>x</a:t>
              </a:r>
              <a:r>
                <a:rPr lang="en-US" sz="12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36929" name="Line 65"/>
            <p:cNvSpPr>
              <a:spLocks noChangeShapeType="1"/>
            </p:cNvSpPr>
            <p:nvPr/>
          </p:nvSpPr>
          <p:spPr bwMode="auto">
            <a:xfrm>
              <a:off x="1632" y="2431"/>
              <a:ext cx="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0" name="Line 66"/>
            <p:cNvSpPr>
              <a:spLocks noChangeShapeType="1"/>
            </p:cNvSpPr>
            <p:nvPr/>
          </p:nvSpPr>
          <p:spPr bwMode="auto">
            <a:xfrm flipV="1">
              <a:off x="1932" y="2125"/>
              <a:ext cx="0" cy="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1" name="Line 67"/>
            <p:cNvSpPr>
              <a:spLocks noChangeShapeType="1"/>
            </p:cNvSpPr>
            <p:nvPr/>
          </p:nvSpPr>
          <p:spPr bwMode="auto">
            <a:xfrm>
              <a:off x="1932" y="2125"/>
              <a:ext cx="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2" name="Line 68"/>
            <p:cNvSpPr>
              <a:spLocks noChangeShapeType="1"/>
            </p:cNvSpPr>
            <p:nvPr/>
          </p:nvSpPr>
          <p:spPr bwMode="auto">
            <a:xfrm flipV="1">
              <a:off x="2232" y="1759"/>
              <a:ext cx="0" cy="3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3" name="Line 69"/>
            <p:cNvSpPr>
              <a:spLocks noChangeShapeType="1"/>
            </p:cNvSpPr>
            <p:nvPr/>
          </p:nvSpPr>
          <p:spPr bwMode="auto">
            <a:xfrm>
              <a:off x="2232" y="1759"/>
              <a:ext cx="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4" name="Line 70"/>
            <p:cNvSpPr>
              <a:spLocks noChangeShapeType="1"/>
            </p:cNvSpPr>
            <p:nvPr/>
          </p:nvSpPr>
          <p:spPr bwMode="auto">
            <a:xfrm flipV="1">
              <a:off x="2532" y="1697"/>
              <a:ext cx="0" cy="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5" name="Line 71"/>
            <p:cNvSpPr>
              <a:spLocks noChangeShapeType="1"/>
            </p:cNvSpPr>
            <p:nvPr/>
          </p:nvSpPr>
          <p:spPr bwMode="auto">
            <a:xfrm>
              <a:off x="2532" y="1697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36" name="Text Box 72"/>
            <p:cNvSpPr txBox="1">
              <a:spLocks noChangeArrowheads="1"/>
            </p:cNvSpPr>
            <p:nvPr/>
          </p:nvSpPr>
          <p:spPr bwMode="auto">
            <a:xfrm>
              <a:off x="1392" y="1575"/>
              <a:ext cx="24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1.0</a:t>
              </a:r>
            </a:p>
          </p:txBody>
        </p:sp>
        <p:sp>
          <p:nvSpPr>
            <p:cNvPr id="36937" name="Text Box 73"/>
            <p:cNvSpPr txBox="1">
              <a:spLocks noChangeArrowheads="1"/>
            </p:cNvSpPr>
            <p:nvPr/>
          </p:nvSpPr>
          <p:spPr bwMode="auto">
            <a:xfrm>
              <a:off x="1392" y="2064"/>
              <a:ext cx="24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0.5</a:t>
              </a:r>
            </a:p>
          </p:txBody>
        </p:sp>
        <p:sp>
          <p:nvSpPr>
            <p:cNvPr id="36938" name="Text Box 74"/>
            <p:cNvSpPr txBox="1">
              <a:spLocks noChangeArrowheads="1"/>
            </p:cNvSpPr>
            <p:nvPr/>
          </p:nvSpPr>
          <p:spPr bwMode="auto">
            <a:xfrm>
              <a:off x="2652" y="2369"/>
              <a:ext cx="18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36939" name="Text Box 75"/>
            <p:cNvSpPr txBox="1">
              <a:spLocks noChangeArrowheads="1"/>
            </p:cNvSpPr>
            <p:nvPr/>
          </p:nvSpPr>
          <p:spPr bwMode="auto">
            <a:xfrm>
              <a:off x="1692" y="2614"/>
              <a:ext cx="1140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latin typeface="Times New Roman" pitchFamily="18" charset="0"/>
                </a:rPr>
                <a:t>CDF of a discrete random variable</a:t>
              </a:r>
            </a:p>
          </p:txBody>
        </p:sp>
      </p:grpSp>
      <p:grpSp>
        <p:nvGrpSpPr>
          <p:cNvPr id="36940" name="Group 76"/>
          <p:cNvGrpSpPr>
            <a:grpSpLocks/>
          </p:cNvGrpSpPr>
          <p:nvPr/>
        </p:nvGrpSpPr>
        <p:grpSpPr bwMode="auto">
          <a:xfrm>
            <a:off x="5257800" y="4191000"/>
            <a:ext cx="2286000" cy="2209800"/>
            <a:chOff x="3216" y="1584"/>
            <a:chExt cx="1440" cy="1392"/>
          </a:xfrm>
        </p:grpSpPr>
        <p:sp>
          <p:nvSpPr>
            <p:cNvPr id="36941" name="Text Box 77"/>
            <p:cNvSpPr txBox="1">
              <a:spLocks noChangeArrowheads="1"/>
            </p:cNvSpPr>
            <p:nvPr/>
          </p:nvSpPr>
          <p:spPr bwMode="auto">
            <a:xfrm>
              <a:off x="4482" y="2592"/>
              <a:ext cx="1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36942" name="Line 78"/>
            <p:cNvSpPr>
              <a:spLocks noChangeShapeType="1"/>
            </p:cNvSpPr>
            <p:nvPr/>
          </p:nvSpPr>
          <p:spPr bwMode="auto">
            <a:xfrm>
              <a:off x="3496" y="1696"/>
              <a:ext cx="0" cy="10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3" name="Line 79"/>
            <p:cNvSpPr>
              <a:spLocks noChangeShapeType="1"/>
            </p:cNvSpPr>
            <p:nvPr/>
          </p:nvSpPr>
          <p:spPr bwMode="auto">
            <a:xfrm>
              <a:off x="3380" y="2720"/>
              <a:ext cx="11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4" name="Text Box 80"/>
            <p:cNvSpPr txBox="1">
              <a:spLocks noChangeArrowheads="1"/>
            </p:cNvSpPr>
            <p:nvPr/>
          </p:nvSpPr>
          <p:spPr bwMode="auto">
            <a:xfrm>
              <a:off x="3312" y="1584"/>
              <a:ext cx="32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latin typeface="Times New Roman" pitchFamily="18" charset="0"/>
                </a:rPr>
                <a:t>F</a:t>
              </a:r>
              <a:r>
                <a:rPr lang="en-US" sz="1200">
                  <a:latin typeface="Times New Roman" pitchFamily="18" charset="0"/>
                </a:rPr>
                <a:t>(</a:t>
              </a:r>
              <a:r>
                <a:rPr lang="en-US" sz="1200" i="1">
                  <a:latin typeface="Times New Roman" pitchFamily="18" charset="0"/>
                </a:rPr>
                <a:t>x</a:t>
              </a:r>
              <a:r>
                <a:rPr lang="en-US" sz="12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36945" name="Line 81"/>
            <p:cNvSpPr>
              <a:spLocks noChangeShapeType="1"/>
            </p:cNvSpPr>
            <p:nvPr/>
          </p:nvSpPr>
          <p:spPr bwMode="auto">
            <a:xfrm flipH="1">
              <a:off x="3438" y="1824"/>
              <a:ext cx="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6" name="Line 82"/>
            <p:cNvSpPr>
              <a:spLocks noChangeShapeType="1"/>
            </p:cNvSpPr>
            <p:nvPr/>
          </p:nvSpPr>
          <p:spPr bwMode="auto">
            <a:xfrm flipH="1">
              <a:off x="3438" y="2272"/>
              <a:ext cx="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7" name="Line 83"/>
            <p:cNvSpPr>
              <a:spLocks noChangeShapeType="1"/>
            </p:cNvSpPr>
            <p:nvPr/>
          </p:nvSpPr>
          <p:spPr bwMode="auto">
            <a:xfrm flipH="1">
              <a:off x="3438" y="2080"/>
              <a:ext cx="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8" name="Line 84"/>
            <p:cNvSpPr>
              <a:spLocks noChangeShapeType="1"/>
            </p:cNvSpPr>
            <p:nvPr/>
          </p:nvSpPr>
          <p:spPr bwMode="auto">
            <a:xfrm flipH="1">
              <a:off x="3438" y="2528"/>
              <a:ext cx="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49" name="Line 85"/>
            <p:cNvSpPr>
              <a:spLocks noChangeShapeType="1"/>
            </p:cNvSpPr>
            <p:nvPr/>
          </p:nvSpPr>
          <p:spPr bwMode="auto">
            <a:xfrm>
              <a:off x="3786" y="2720"/>
              <a:ext cx="0" cy="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50" name="Line 86"/>
            <p:cNvSpPr>
              <a:spLocks noChangeShapeType="1"/>
            </p:cNvSpPr>
            <p:nvPr/>
          </p:nvSpPr>
          <p:spPr bwMode="auto">
            <a:xfrm>
              <a:off x="4076" y="2720"/>
              <a:ext cx="0" cy="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51" name="Line 87"/>
            <p:cNvSpPr>
              <a:spLocks noChangeShapeType="1"/>
            </p:cNvSpPr>
            <p:nvPr/>
          </p:nvSpPr>
          <p:spPr bwMode="auto">
            <a:xfrm>
              <a:off x="4366" y="2720"/>
              <a:ext cx="0" cy="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52" name="Text Box 88"/>
            <p:cNvSpPr txBox="1">
              <a:spLocks noChangeArrowheads="1"/>
            </p:cNvSpPr>
            <p:nvPr/>
          </p:nvSpPr>
          <p:spPr bwMode="auto">
            <a:xfrm>
              <a:off x="3216" y="1760"/>
              <a:ext cx="2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1.0</a:t>
              </a:r>
            </a:p>
          </p:txBody>
        </p:sp>
        <p:sp>
          <p:nvSpPr>
            <p:cNvPr id="36953" name="Text Box 89"/>
            <p:cNvSpPr txBox="1">
              <a:spLocks noChangeArrowheads="1"/>
            </p:cNvSpPr>
            <p:nvPr/>
          </p:nvSpPr>
          <p:spPr bwMode="auto">
            <a:xfrm>
              <a:off x="3380" y="2848"/>
              <a:ext cx="110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>
                  <a:latin typeface="Times New Roman" pitchFamily="18" charset="0"/>
                </a:rPr>
                <a:t>CDF of a continuous random variable</a:t>
              </a:r>
            </a:p>
          </p:txBody>
        </p:sp>
        <p:sp>
          <p:nvSpPr>
            <p:cNvPr id="36954" name="Freeform 90"/>
            <p:cNvSpPr>
              <a:spLocks/>
            </p:cNvSpPr>
            <p:nvPr/>
          </p:nvSpPr>
          <p:spPr bwMode="auto">
            <a:xfrm>
              <a:off x="3496" y="1861"/>
              <a:ext cx="1043" cy="859"/>
            </a:xfrm>
            <a:custGeom>
              <a:avLst/>
              <a:gdLst/>
              <a:ahLst/>
              <a:cxnLst>
                <a:cxn ang="0">
                  <a:pos x="0" y="966"/>
                </a:cxn>
                <a:cxn ang="0">
                  <a:pos x="216" y="930"/>
                </a:cxn>
                <a:cxn ang="0">
                  <a:pos x="336" y="822"/>
                </a:cxn>
                <a:cxn ang="0">
                  <a:pos x="492" y="594"/>
                </a:cxn>
                <a:cxn ang="0">
                  <a:pos x="594" y="390"/>
                </a:cxn>
                <a:cxn ang="0">
                  <a:pos x="714" y="186"/>
                </a:cxn>
                <a:cxn ang="0">
                  <a:pos x="918" y="30"/>
                </a:cxn>
                <a:cxn ang="0">
                  <a:pos x="1248" y="6"/>
                </a:cxn>
                <a:cxn ang="0">
                  <a:pos x="1200" y="6"/>
                </a:cxn>
              </a:cxnLst>
              <a:rect l="0" t="0" r="r" b="b"/>
              <a:pathLst>
                <a:path w="1295" h="966">
                  <a:moveTo>
                    <a:pt x="0" y="966"/>
                  </a:moveTo>
                  <a:cubicBezTo>
                    <a:pt x="36" y="960"/>
                    <a:pt x="160" y="954"/>
                    <a:pt x="216" y="930"/>
                  </a:cubicBezTo>
                  <a:cubicBezTo>
                    <a:pt x="272" y="906"/>
                    <a:pt x="290" y="878"/>
                    <a:pt x="336" y="822"/>
                  </a:cubicBezTo>
                  <a:cubicBezTo>
                    <a:pt x="382" y="766"/>
                    <a:pt x="449" y="666"/>
                    <a:pt x="492" y="594"/>
                  </a:cubicBezTo>
                  <a:cubicBezTo>
                    <a:pt x="535" y="522"/>
                    <a:pt x="557" y="458"/>
                    <a:pt x="594" y="390"/>
                  </a:cubicBezTo>
                  <a:cubicBezTo>
                    <a:pt x="631" y="322"/>
                    <a:pt x="660" y="246"/>
                    <a:pt x="714" y="186"/>
                  </a:cubicBezTo>
                  <a:cubicBezTo>
                    <a:pt x="768" y="126"/>
                    <a:pt x="829" y="60"/>
                    <a:pt x="918" y="30"/>
                  </a:cubicBezTo>
                  <a:cubicBezTo>
                    <a:pt x="1007" y="0"/>
                    <a:pt x="1201" y="10"/>
                    <a:pt x="1248" y="6"/>
                  </a:cubicBezTo>
                  <a:cubicBezTo>
                    <a:pt x="1295" y="2"/>
                    <a:pt x="1248" y="6"/>
                    <a:pt x="1200" y="6"/>
                  </a:cubicBezTo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55" name="Text Box 91"/>
            <p:cNvSpPr txBox="1">
              <a:spLocks noChangeArrowheads="1"/>
            </p:cNvSpPr>
            <p:nvPr/>
          </p:nvSpPr>
          <p:spPr bwMode="auto">
            <a:xfrm>
              <a:off x="3216" y="2160"/>
              <a:ext cx="2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Times New Roman" pitchFamily="18" charset="0"/>
                </a:rPr>
                <a:t>0.5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Mean and Variance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61FA-BD8B-4640-B4B8-5942D269BB73}" type="slidenum">
              <a:rPr lang="en-US"/>
              <a:pPr/>
              <a:t>11</a:t>
            </a:fld>
            <a:endParaRPr lang="en-US"/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609600" y="1447800"/>
            <a:ext cx="7696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		If discrete			If continuous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Mean: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Variance: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1752600" y="1981200"/>
          <a:ext cx="2057400" cy="673100"/>
        </p:xfrm>
        <a:graphic>
          <a:graphicData uri="http://schemas.openxmlformats.org/presentationml/2006/ole">
            <p:oleObj spid="_x0000_s94212" r:id="rId3" imgW="787400" imgH="254000" progId="Equation.3">
              <p:embed/>
            </p:oleObj>
          </a:graphicData>
        </a:graphic>
      </p:graphicFrame>
      <p:graphicFrame>
        <p:nvGraphicFramePr>
          <p:cNvPr id="94213" name="Object 5"/>
          <p:cNvGraphicFramePr>
            <a:graphicFrameLocks noChangeAspect="1"/>
          </p:cNvGraphicFramePr>
          <p:nvPr/>
        </p:nvGraphicFramePr>
        <p:xfrm>
          <a:off x="2057400" y="4191000"/>
          <a:ext cx="2590800" cy="568325"/>
        </p:xfrm>
        <a:graphic>
          <a:graphicData uri="http://schemas.openxmlformats.org/presentationml/2006/ole">
            <p:oleObj spid="_x0000_s94213" r:id="rId4" imgW="1257300" imgH="279400" progId="Equation.3">
              <p:embed/>
            </p:oleObj>
          </a:graphicData>
        </a:graphic>
      </p:graphicFrame>
      <p:graphicFrame>
        <p:nvGraphicFramePr>
          <p:cNvPr id="94214" name="Object 6"/>
          <p:cNvGraphicFramePr>
            <a:graphicFrameLocks noChangeAspect="1"/>
          </p:cNvGraphicFramePr>
          <p:nvPr/>
        </p:nvGraphicFramePr>
        <p:xfrm>
          <a:off x="5257800" y="1981200"/>
          <a:ext cx="2362200" cy="962025"/>
        </p:xfrm>
        <a:graphic>
          <a:graphicData uri="http://schemas.openxmlformats.org/presentationml/2006/ole">
            <p:oleObj spid="_x0000_s94214" r:id="rId5" imgW="863600" imgH="355600" progId="Equation.3">
              <p:embed/>
            </p:oleObj>
          </a:graphicData>
        </a:graphic>
      </p:graphicFrame>
      <p:graphicFrame>
        <p:nvGraphicFramePr>
          <p:cNvPr id="94215" name="Object 7"/>
          <p:cNvGraphicFramePr>
            <a:graphicFrameLocks noChangeAspect="1"/>
          </p:cNvGraphicFramePr>
          <p:nvPr/>
        </p:nvGraphicFramePr>
        <p:xfrm>
          <a:off x="5410200" y="4038600"/>
          <a:ext cx="2819400" cy="852488"/>
        </p:xfrm>
        <a:graphic>
          <a:graphicData uri="http://schemas.openxmlformats.org/presentationml/2006/ole">
            <p:oleObj spid="_x0000_s94215" r:id="rId6" imgW="1244600" imgH="3810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Some Important Probability Distributions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5DFB-E755-4CDD-9F41-8A39163F8BDC}" type="slidenum">
              <a:rPr lang="en-US"/>
              <a:pPr/>
              <a:t>12</a:t>
            </a:fld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2720975"/>
            <a:ext cx="9144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10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12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838200" y="1981200"/>
            <a:ext cx="7543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buFontTx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Binomial Distribution –discrete</a:t>
            </a:r>
          </a:p>
          <a:p>
            <a:pPr marL="457200" indent="-457200" eaLnBrk="1" hangingPunct="1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/>
            <a:endParaRPr lang="en-US" sz="2800" dirty="0">
              <a:latin typeface="Times New Roman" pitchFamily="18" charset="0"/>
            </a:endParaRPr>
          </a:p>
          <a:p>
            <a:pPr marL="457200" indent="-457200">
              <a:buFontTx/>
              <a:buAutoNum type="arabicPeriod" startAt="2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Poisson Distribution – discrete</a:t>
            </a:r>
          </a:p>
          <a:p>
            <a:pPr marL="457200" indent="-45720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n-US" sz="2800" dirty="0">
              <a:latin typeface="Times New Roman" pitchFamily="18" charset="0"/>
            </a:endParaRPr>
          </a:p>
          <a:p>
            <a:pPr marL="457200" indent="-457200">
              <a:buFontTx/>
              <a:buAutoNum type="arabicPeriod" startAt="3"/>
            </a:pPr>
            <a:r>
              <a:rPr lang="en-US" sz="2800" dirty="0">
                <a:latin typeface="Times New Roman" pitchFamily="18" charset="0"/>
              </a:rPr>
              <a:t>Normal Distribution – continuous</a:t>
            </a:r>
          </a:p>
          <a:p>
            <a:pPr marL="457200" indent="-457200">
              <a:buFontTx/>
              <a:buAutoNum type="arabicPeriod" startAt="3"/>
            </a:pPr>
            <a:endParaRPr lang="en-US" sz="2800" dirty="0">
              <a:latin typeface="Times New Roman" pitchFamily="18" charset="0"/>
            </a:endParaRPr>
          </a:p>
          <a:p>
            <a:pPr marL="457200" indent="-457200"/>
            <a:r>
              <a:rPr lang="en-US" sz="2800" dirty="0">
                <a:latin typeface="Times New Roman" pitchFamily="18" charset="0"/>
              </a:rPr>
              <a:t> (Will see later in other chapters: Exponential, </a:t>
            </a:r>
            <a:r>
              <a:rPr lang="en-US" sz="2800" dirty="0" err="1">
                <a:latin typeface="Times New Roman" pitchFamily="18" charset="0"/>
              </a:rPr>
              <a:t>Weibull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i="1" dirty="0">
                <a:latin typeface="Times New Roman" pitchFamily="18" charset="0"/>
              </a:rPr>
              <a:t>t</a:t>
            </a:r>
            <a:r>
              <a:rPr lang="en-US" sz="2800" dirty="0">
                <a:latin typeface="Times New Roman" pitchFamily="18" charset="0"/>
              </a:rPr>
              <a:t>-dist., Chi-squared dist., and </a:t>
            </a:r>
            <a:r>
              <a:rPr lang="en-US" sz="2800" i="1" dirty="0">
                <a:latin typeface="Times New Roman" pitchFamily="18" charset="0"/>
              </a:rPr>
              <a:t>F</a:t>
            </a:r>
            <a:r>
              <a:rPr lang="en-US" sz="2800" dirty="0">
                <a:latin typeface="Times New Roman" pitchFamily="18" charset="0"/>
              </a:rPr>
              <a:t>-dist..)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0" y="3298825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100">
                <a:latin typeface="Times New Roman" pitchFamily="18" charset="0"/>
              </a:rPr>
              <a:t> </a:t>
            </a:r>
            <a:r>
              <a:rPr lang="en-US" sz="9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9144000" cy="838200"/>
          </a:xfrm>
        </p:spPr>
        <p:txBody>
          <a:bodyPr/>
          <a:lstStyle/>
          <a:p>
            <a:pPr algn="l"/>
            <a:r>
              <a:rPr lang="en-US" sz="3600" dirty="0">
                <a:solidFill>
                  <a:schemeClr val="tx1"/>
                </a:solidFill>
                <a:cs typeface="Times New Roman" pitchFamily="18" charset="0"/>
              </a:rPr>
              <a:t>The Binomial Distribution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68556-8F76-4A2E-AA74-B0DB97FFAB14}" type="slidenum">
              <a:rPr lang="en-US"/>
              <a:pPr/>
              <a:t>13</a:t>
            </a:fld>
            <a:endParaRPr lang="en-US"/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09600" y="1676400"/>
            <a:ext cx="8305800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Binomial Distribution</a:t>
            </a:r>
          </a:p>
          <a:p>
            <a:pPr eaLnBrk="1" hangingPunct="1"/>
            <a:endParaRPr lang="en-US" sz="2400" dirty="0">
              <a:latin typeface="Palatino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random variable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said to have the binomial distribution with parameters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if its probability distribution is given by: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write 		to indicate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has the binomial dist.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represents the number of “successes” of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independent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Bernoulli trials where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the probability of success and (1 -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is the probability of “failure” in one trial.</a:t>
            </a: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2209800" y="3505200"/>
          <a:ext cx="4495800" cy="927100"/>
        </p:xfrm>
        <a:graphic>
          <a:graphicData uri="http://schemas.openxmlformats.org/presentationml/2006/ole">
            <p:oleObj spid="_x0000_s95236" r:id="rId3" imgW="2222500" imgH="457200" progId="Equation.3">
              <p:embed/>
            </p:oleObj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1905000" y="4648200"/>
          <a:ext cx="1447800" cy="455613"/>
        </p:xfrm>
        <a:graphic>
          <a:graphicData uri="http://schemas.openxmlformats.org/presentationml/2006/ole">
            <p:oleObj spid="_x0000_s95237" r:id="rId4" imgW="698197" imgH="215806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Examples of Binomial R.Vs.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5038-2034-4C30-A4B0-6A9AD670C177}" type="slidenum">
              <a:rPr lang="en-US"/>
              <a:pPr/>
              <a:t>14</a:t>
            </a:fld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57200" y="1828800"/>
            <a:ext cx="7924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1.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The number of heads when a fair coin is tossed 10 			times: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2. Y: The number of baskets a ball player makes in 12 free 		throws, if her average is 0.4: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3. W: The number of defectives in a sample of 20 taken from 		a large (??) lot having 2% defectives:</a:t>
            </a: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				 </a:t>
            </a:r>
          </a:p>
        </p:txBody>
      </p:sp>
      <p:graphicFrame>
        <p:nvGraphicFramePr>
          <p:cNvPr id="174080" name="Object 0"/>
          <p:cNvGraphicFramePr>
            <a:graphicFrameLocks noChangeAspect="1"/>
          </p:cNvGraphicFramePr>
          <p:nvPr/>
        </p:nvGraphicFramePr>
        <p:xfrm>
          <a:off x="3429000" y="2590800"/>
          <a:ext cx="2051050" cy="536575"/>
        </p:xfrm>
        <a:graphic>
          <a:graphicData uri="http://schemas.openxmlformats.org/presentationml/2006/ole">
            <p:oleObj spid="_x0000_s174080" name="Equation" r:id="rId3" imgW="888840" imgH="228600" progId="Equation.3">
              <p:embed/>
            </p:oleObj>
          </a:graphicData>
        </a:graphic>
      </p:graphicFrame>
      <p:graphicFrame>
        <p:nvGraphicFramePr>
          <p:cNvPr id="174081" name="Object 1"/>
          <p:cNvGraphicFramePr>
            <a:graphicFrameLocks noChangeAspect="1"/>
          </p:cNvGraphicFramePr>
          <p:nvPr/>
        </p:nvGraphicFramePr>
        <p:xfrm>
          <a:off x="3429000" y="4038600"/>
          <a:ext cx="1993900" cy="627063"/>
        </p:xfrm>
        <a:graphic>
          <a:graphicData uri="http://schemas.openxmlformats.org/presentationml/2006/ole">
            <p:oleObj spid="_x0000_s174081" name="Equation" r:id="rId4" imgW="825480" imgH="228600" progId="Equation.3">
              <p:embed/>
            </p:oleObj>
          </a:graphicData>
        </a:graphic>
      </p:graphicFrame>
      <p:graphicFrame>
        <p:nvGraphicFramePr>
          <p:cNvPr id="174082" name="Object 2"/>
          <p:cNvGraphicFramePr>
            <a:graphicFrameLocks noChangeAspect="1"/>
          </p:cNvGraphicFramePr>
          <p:nvPr/>
        </p:nvGraphicFramePr>
        <p:xfrm>
          <a:off x="3505200" y="5638800"/>
          <a:ext cx="2395538" cy="566738"/>
        </p:xfrm>
        <a:graphic>
          <a:graphicData uri="http://schemas.openxmlformats.org/presentationml/2006/ole">
            <p:oleObj spid="_x0000_s174082" name="Equation" r:id="rId5" imgW="965160" imgH="2286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838200"/>
          </a:xfrm>
        </p:spPr>
        <p:txBody>
          <a:bodyPr/>
          <a:lstStyle/>
          <a:p>
            <a:pPr algn="l"/>
            <a:r>
              <a:rPr lang="en-US" sz="3600" dirty="0"/>
              <a:t>Calculations with Binomial Distribution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D9B1-AD0E-47A2-8F21-5F46703AC4A0}" type="slidenum">
              <a:rPr lang="en-US"/>
              <a:pPr/>
              <a:t>15</a:t>
            </a:fld>
            <a:endParaRPr 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762000" y="1676400"/>
            <a:ext cx="7924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  <a:tab pos="16002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Example2.26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16002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sample of 12 bolts is picked from a production line and inspected.  If the process produces 2% defectives, what is the probability the sample will have exactly 1 defective? </a:t>
            </a:r>
          </a:p>
          <a:p>
            <a:pPr>
              <a:tabLst>
                <a:tab pos="228600" algn="l"/>
                <a:tab pos="16002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16002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Let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number of defectives out of 12. Then:</a:t>
            </a: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175104" name="Object 0"/>
          <p:cNvGraphicFramePr>
            <a:graphicFrameLocks noChangeAspect="1"/>
          </p:cNvGraphicFramePr>
          <p:nvPr/>
        </p:nvGraphicFramePr>
        <p:xfrm>
          <a:off x="2971800" y="4114800"/>
          <a:ext cx="2057400" cy="369888"/>
        </p:xfrm>
        <a:graphic>
          <a:graphicData uri="http://schemas.openxmlformats.org/presentationml/2006/ole">
            <p:oleObj spid="_x0000_s175104" name="Equation" r:id="rId3" imgW="1054100" imgH="190500" progId="Equation.DSMT4">
              <p:embed/>
            </p:oleObj>
          </a:graphicData>
        </a:graphic>
      </p:graphicFrame>
      <p:graphicFrame>
        <p:nvGraphicFramePr>
          <p:cNvPr id="175105" name="Object 1"/>
          <p:cNvGraphicFramePr>
            <a:graphicFrameLocks noChangeAspect="1"/>
          </p:cNvGraphicFramePr>
          <p:nvPr/>
        </p:nvGraphicFramePr>
        <p:xfrm>
          <a:off x="2057400" y="4724400"/>
          <a:ext cx="4776788" cy="784225"/>
        </p:xfrm>
        <a:graphic>
          <a:graphicData uri="http://schemas.openxmlformats.org/presentationml/2006/ole">
            <p:oleObj spid="_x0000_s175105" name="Equation" r:id="rId4" imgW="2768400" imgH="457200" progId="Equation.3">
              <p:embed/>
            </p:oleObj>
          </a:graphicData>
        </a:graphic>
      </p:graphicFrame>
      <p:graphicFrame>
        <p:nvGraphicFramePr>
          <p:cNvPr id="175106" name="Object 2"/>
          <p:cNvGraphicFramePr>
            <a:graphicFrameLocks noChangeAspect="1"/>
          </p:cNvGraphicFramePr>
          <p:nvPr/>
        </p:nvGraphicFramePr>
        <p:xfrm>
          <a:off x="2514600" y="5638800"/>
          <a:ext cx="3240088" cy="769938"/>
        </p:xfrm>
        <a:graphic>
          <a:graphicData uri="http://schemas.openxmlformats.org/presentationml/2006/ole">
            <p:oleObj spid="_x0000_s175106" name="Equation" r:id="rId5" imgW="1917360" imgH="4572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6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9144000" cy="9144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Calculations with Binomial Distribution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FEB27-5ABB-4460-A38C-8C3E687B656F}" type="slidenum">
              <a:rPr lang="en-US"/>
              <a:pPr/>
              <a:t>16</a:t>
            </a:fld>
            <a:endParaRPr lang="en-US"/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762000" y="1905000"/>
            <a:ext cx="8001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What is the probability there will be no more than 1 defective?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P (no more than 1 def.) = 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					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		</a:t>
            </a:r>
            <a:r>
              <a:rPr lang="en-US" sz="2800" dirty="0" smtClean="0">
                <a:latin typeface="Times New Roman" pitchFamily="18" charset="0"/>
              </a:rPr>
              <a:t>= </a:t>
            </a:r>
            <a:r>
              <a:rPr lang="en-US" sz="2800" dirty="0">
                <a:latin typeface="Times New Roman" pitchFamily="18" charset="0"/>
              </a:rPr>
              <a:t>0.784 + 0.192 = 0.976 </a:t>
            </a:r>
          </a:p>
        </p:txBody>
      </p:sp>
      <p:graphicFrame>
        <p:nvGraphicFramePr>
          <p:cNvPr id="176128" name="Object 0"/>
          <p:cNvGraphicFramePr>
            <a:graphicFrameLocks noChangeAspect="1"/>
          </p:cNvGraphicFramePr>
          <p:nvPr/>
        </p:nvGraphicFramePr>
        <p:xfrm>
          <a:off x="3124200" y="2819400"/>
          <a:ext cx="2514600" cy="398462"/>
        </p:xfrm>
        <a:graphic>
          <a:graphicData uri="http://schemas.openxmlformats.org/presentationml/2006/ole">
            <p:oleObj spid="_x0000_s176128" name="Equation" r:id="rId3" imgW="1358640" imgH="215640" progId="Equation.3">
              <p:embed/>
            </p:oleObj>
          </a:graphicData>
        </a:graphic>
      </p:graphicFrame>
      <p:graphicFrame>
        <p:nvGraphicFramePr>
          <p:cNvPr id="176129" name="Object 1"/>
          <p:cNvGraphicFramePr>
            <a:graphicFrameLocks noChangeAspect="1"/>
          </p:cNvGraphicFramePr>
          <p:nvPr/>
        </p:nvGraphicFramePr>
        <p:xfrm>
          <a:off x="3200400" y="4495800"/>
          <a:ext cx="4159250" cy="814388"/>
        </p:xfrm>
        <a:graphic>
          <a:graphicData uri="http://schemas.openxmlformats.org/presentationml/2006/ole">
            <p:oleObj spid="_x0000_s176129" name="Equation" r:id="rId4" imgW="2323800" imgH="4572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9144000" cy="838200"/>
          </a:xfrm>
        </p:spPr>
        <p:txBody>
          <a:bodyPr/>
          <a:lstStyle/>
          <a:p>
            <a:pPr algn="l"/>
            <a:r>
              <a:rPr lang="en-US" sz="3200" dirty="0"/>
              <a:t>The Mean and Variance of a Binomial Variable 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E139-68F7-404A-8D6D-E71B2D747946}" type="slidenum">
              <a:rPr lang="en-US"/>
              <a:pPr/>
              <a:t>17</a:t>
            </a:fld>
            <a:endParaRPr 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914400" y="1676400"/>
            <a:ext cx="7543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		If 		          ,</a:t>
            </a:r>
          </a:p>
          <a:p>
            <a:pPr eaLnBrk="1" hangingPunct="1">
              <a:tabLst>
                <a:tab pos="2286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it can be shown, using the definition for mean and variance that: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tabLst>
                <a:tab pos="228600" algn="l"/>
              </a:tabLst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4373563" y="1739900"/>
          <a:ext cx="1385887" cy="447675"/>
        </p:xfrm>
        <a:graphic>
          <a:graphicData uri="http://schemas.openxmlformats.org/presentationml/2006/ole">
            <p:oleObj spid="_x0000_s39941" name="Equation" r:id="rId3" imgW="660240" imgH="215640" progId="Equation.3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3471863" y="2947988"/>
          <a:ext cx="3113087" cy="862012"/>
        </p:xfrm>
        <a:graphic>
          <a:graphicData uri="http://schemas.openxmlformats.org/presentationml/2006/ole">
            <p:oleObj spid="_x0000_s39940" name="Equation" r:id="rId4" imgW="1650960" imgH="457200" progId="Equation.3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3352800" y="3962400"/>
          <a:ext cx="4741863" cy="869950"/>
        </p:xfrm>
        <a:graphic>
          <a:graphicData uri="http://schemas.openxmlformats.org/presentationml/2006/ole">
            <p:oleObj spid="_x0000_s39939" name="Equation" r:id="rId5" imgW="2514600" imgH="457200" progId="Equation.3">
              <p:embed/>
            </p:oleObj>
          </a:graphicData>
        </a:graphic>
      </p:graphicFrame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066800" y="5105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Symbol" pitchFamily="18" charset="2"/>
              </a:rPr>
              <a:t>m</a:t>
            </a:r>
            <a:r>
              <a:rPr lang="en-US" sz="2400">
                <a:latin typeface="Times New Roman" pitchFamily="18" charset="0"/>
              </a:rPr>
              <a:t> and </a:t>
            </a:r>
            <a:r>
              <a:rPr lang="en-US" sz="2400">
                <a:latin typeface="Symbol" pitchFamily="18" charset="2"/>
              </a:rPr>
              <a:t>s</a:t>
            </a:r>
            <a:r>
              <a:rPr lang="en-US" sz="2400">
                <a:latin typeface="Times New Roman" pitchFamily="18" charset="0"/>
              </a:rPr>
              <a:t> represent the long-run average and standard deviation respectively of the binomial random variable.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The Poisson Distribution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FA67-5E2F-4A04-8CD2-A33A5B514A99}" type="slidenum">
              <a:rPr lang="en-US"/>
              <a:pPr/>
              <a:t>18</a:t>
            </a:fld>
            <a:endParaRPr 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914400" y="1752600"/>
            <a:ext cx="7467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3200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random variable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is said to have the Poisson distribution if its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p.m.f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is given by: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3200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3200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0, 1, 2, …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3200400" algn="l"/>
              </a:tabLst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2209800" y="2667000"/>
          <a:ext cx="1828800" cy="904875"/>
        </p:xfrm>
        <a:graphic>
          <a:graphicData uri="http://schemas.openxmlformats.org/presentationml/2006/ole">
            <p:oleObj spid="_x0000_s40963" r:id="rId3" imgW="850531" imgH="418918" progId="Equation.3">
              <p:embed/>
            </p:oleObj>
          </a:graphicData>
        </a:graphic>
      </p:graphicFrame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990600" y="3962400"/>
            <a:ext cx="7493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Examples of Poisson random variables: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 Number of knots per sheet of plywood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2. Number of blemishes per shirt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3. Number of pinholes per sq. ft. of galvanized sheet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4. Number of accidents per month in a factory etc. 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100">
                <a:latin typeface="Times New Roman" pitchFamily="18" charset="0"/>
              </a:rPr>
              <a:t> </a:t>
            </a:r>
            <a:r>
              <a:rPr lang="en-US" sz="9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0" y="3214688"/>
            <a:ext cx="9144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100">
                <a:latin typeface="Times New Roman" pitchFamily="18" charset="0"/>
              </a:rPr>
              <a:t> </a:t>
            </a:r>
            <a:r>
              <a:rPr lang="en-US" sz="9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86800" cy="8382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Poisson Distribution (contd.)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89530-6C72-4972-9972-BC824CBAD0EC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1981200" y="2514600"/>
          <a:ext cx="2667000" cy="954088"/>
        </p:xfrm>
        <a:graphic>
          <a:graphicData uri="http://schemas.openxmlformats.org/presentationml/2006/ole">
            <p:oleObj spid="_x0000_s98307" r:id="rId3" imgW="1130300" imgH="406400" progId="Equation.3">
              <p:embed/>
            </p:oleObj>
          </a:graphicData>
        </a:graphic>
      </p:graphicFrame>
      <p:graphicFrame>
        <p:nvGraphicFramePr>
          <p:cNvPr id="98308" name="Object 4"/>
          <p:cNvGraphicFramePr>
            <a:graphicFrameLocks noChangeAspect="1"/>
          </p:cNvGraphicFramePr>
          <p:nvPr/>
        </p:nvGraphicFramePr>
        <p:xfrm>
          <a:off x="1828800" y="3581400"/>
          <a:ext cx="3200400" cy="833438"/>
        </p:xfrm>
        <a:graphic>
          <a:graphicData uri="http://schemas.openxmlformats.org/presentationml/2006/ole">
            <p:oleObj spid="_x0000_s98308" r:id="rId4" imgW="1549400" imgH="406400" progId="Equation.3">
              <p:embed/>
            </p:oleObj>
          </a:graphicData>
        </a:graphic>
      </p:graphicFrame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838200" y="1981200"/>
            <a:ext cx="52565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Mean and variance of a Poisson variable: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762000" y="4648200"/>
            <a:ext cx="726673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Note that the mean and variance are equal to the value of 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the parameter of the distribution.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This is an unique property of the Poisson distribution.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6800" cy="1066800"/>
          </a:xfrm>
        </p:spPr>
        <p:txBody>
          <a:bodyPr/>
          <a:lstStyle/>
          <a:p>
            <a:pPr algn="l"/>
            <a:r>
              <a:rPr lang="en-US" sz="3600" dirty="0"/>
              <a:t>R</a:t>
            </a:r>
            <a:r>
              <a:rPr lang="en-US" sz="3600" dirty="0" smtClean="0"/>
              <a:t>andom </a:t>
            </a:r>
            <a:r>
              <a:rPr lang="en-US" sz="3600" dirty="0"/>
              <a:t>Variable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6A05F-369A-471B-82AF-5C5ACCB77744}" type="slidenum">
              <a:rPr lang="en-US"/>
              <a:pPr/>
              <a:t>2</a:t>
            </a:fld>
            <a:endParaRPr lang="en-US"/>
          </a:p>
        </p:txBody>
      </p:sp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762000" y="1828800"/>
            <a:ext cx="81534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/>
            <a:r>
              <a:rPr lang="en-US" sz="2800" dirty="0">
                <a:latin typeface="Times New Roman" pitchFamily="18" charset="0"/>
              </a:rPr>
              <a:t>A random variable is a variable, which </a:t>
            </a:r>
            <a:r>
              <a:rPr lang="en-US" sz="2800" dirty="0" smtClean="0">
                <a:latin typeface="Times New Roman" pitchFamily="18" charset="0"/>
              </a:rPr>
              <a:t>takes for it’s the outcomes </a:t>
            </a:r>
            <a:r>
              <a:rPr lang="en-US" sz="2800" dirty="0">
                <a:latin typeface="Times New Roman" pitchFamily="18" charset="0"/>
              </a:rPr>
              <a:t>of a random experiment. </a:t>
            </a:r>
          </a:p>
          <a:p>
            <a:pPr marL="457200" indent="-457200" eaLnBrk="1" hangingPunct="1"/>
            <a:r>
              <a:rPr lang="en-US" sz="2800" dirty="0">
                <a:latin typeface="Times New Roman" pitchFamily="18" charset="0"/>
              </a:rPr>
              <a:t> </a:t>
            </a:r>
          </a:p>
          <a:p>
            <a:pPr marL="457200" indent="-457200" eaLnBrk="1" hangingPunct="1"/>
            <a:r>
              <a:rPr lang="en-US" sz="2800" dirty="0">
                <a:latin typeface="Times New Roman" pitchFamily="18" charset="0"/>
              </a:rPr>
              <a:t>A random variable assumes only real </a:t>
            </a:r>
            <a:r>
              <a:rPr lang="en-US" sz="2800" dirty="0" smtClean="0">
                <a:latin typeface="Times New Roman" pitchFamily="18" charset="0"/>
              </a:rPr>
              <a:t>numbers.</a:t>
            </a:r>
            <a:endParaRPr lang="en-US" sz="2800" dirty="0">
              <a:latin typeface="Times New Roman" pitchFamily="18" charset="0"/>
            </a:endParaRPr>
          </a:p>
          <a:p>
            <a:pPr marL="457200" indent="-457200" eaLnBrk="1" hangingPunct="1"/>
            <a:endParaRPr lang="en-US" sz="3200" dirty="0">
              <a:latin typeface="Times New Roman" pitchFamily="18" charset="0"/>
            </a:endParaRPr>
          </a:p>
          <a:p>
            <a:pPr marL="457200" indent="-457200" eaLnBrk="1" hangingPunct="1"/>
            <a:r>
              <a:rPr lang="en-US" sz="2800" dirty="0">
                <a:latin typeface="Times New Roman" pitchFamily="18" charset="0"/>
              </a:rPr>
              <a:t>The set of all possible values of a random variable </a:t>
            </a:r>
            <a:r>
              <a:rPr lang="en-US" sz="2800" i="1" dirty="0">
                <a:latin typeface="Times New Roman" pitchFamily="18" charset="0"/>
              </a:rPr>
              <a:t>X</a:t>
            </a:r>
            <a:r>
              <a:rPr lang="en-US" sz="2800" dirty="0">
                <a:latin typeface="Times New Roman" pitchFamily="18" charset="0"/>
              </a:rPr>
              <a:t> is called its </a:t>
            </a:r>
            <a:r>
              <a:rPr lang="en-US" sz="2800" u="sng" dirty="0">
                <a:latin typeface="Times New Roman" pitchFamily="18" charset="0"/>
              </a:rPr>
              <a:t>range space,</a:t>
            </a:r>
            <a:r>
              <a:rPr lang="en-US" sz="2800" dirty="0">
                <a:latin typeface="Times New Roman" pitchFamily="18" charset="0"/>
              </a:rPr>
              <a:t> denoted by </a:t>
            </a:r>
            <a:r>
              <a:rPr lang="en-US" sz="2800" i="1" dirty="0">
                <a:latin typeface="Times New Roman" pitchFamily="18" charset="0"/>
              </a:rPr>
              <a:t>R</a:t>
            </a:r>
            <a:r>
              <a:rPr lang="en-US" sz="2800" dirty="0">
                <a:latin typeface="Times New Roman" pitchFamily="18" charset="0"/>
              </a:rPr>
              <a:t>x. </a:t>
            </a:r>
          </a:p>
          <a:p>
            <a:pPr marL="457200" indent="-457200" eaLnBrk="1" hangingPunct="1"/>
            <a:endParaRPr lang="en-US" sz="2800" dirty="0">
              <a:latin typeface="Times New Roman" pitchFamily="18" charset="0"/>
            </a:endParaRPr>
          </a:p>
          <a:p>
            <a:pPr marL="457200" indent="-457200"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Events can be defined in the range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space 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their probabilities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found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9144000" cy="838200"/>
          </a:xfrm>
        </p:spPr>
        <p:txBody>
          <a:bodyPr/>
          <a:lstStyle/>
          <a:p>
            <a:pPr algn="l"/>
            <a:r>
              <a:rPr lang="en-US" sz="3600" dirty="0"/>
              <a:t>Calculating Poisson Probabilities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3B368-C7BC-4285-A8A0-3D53D571A2B1}" type="slidenum">
              <a:rPr lang="en-US"/>
              <a:pPr/>
              <a:t>20</a:t>
            </a:fld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85800" y="1828800"/>
            <a:ext cx="8001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2.28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typist makes on the average 3 mistakes per page.  What is the probability that the page he types for a typing test will have no more than one mistake?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Let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number of mistakes per page.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~ Po(3)</a:t>
            </a: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=&gt; 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(no more than one defect) =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P(X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1) = p(0) + p(1)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			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		 = 				0.199  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2819400" y="4495800"/>
          <a:ext cx="1447800" cy="697508"/>
        </p:xfrm>
        <a:graphic>
          <a:graphicData uri="http://schemas.openxmlformats.org/presentationml/2006/ole">
            <p:oleObj spid="_x0000_s41988" name="Equation" r:id="rId3" imgW="800100" imgH="381000" progId="Equation.DSMT4">
              <p:embed/>
            </p:oleObj>
          </a:graphicData>
        </a:graphic>
      </p:graphicFrame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2133600" y="5638800"/>
          <a:ext cx="2819400" cy="869950"/>
        </p:xfrm>
        <a:graphic>
          <a:graphicData uri="http://schemas.openxmlformats.org/presentationml/2006/ole">
            <p:oleObj spid="_x0000_s41987" r:id="rId4" imgW="1270000" imgH="3937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382000" cy="838200"/>
          </a:xfrm>
        </p:spPr>
        <p:txBody>
          <a:bodyPr/>
          <a:lstStyle/>
          <a:p>
            <a:pPr algn="l"/>
            <a:r>
              <a:rPr lang="en-US" sz="3600" dirty="0"/>
              <a:t>The Normal Distribution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7575-0107-4852-990F-DF02186B910C}" type="slidenum">
              <a:rPr lang="en-US"/>
              <a:pPr/>
              <a:t>21</a:t>
            </a:fld>
            <a:endParaRPr lang="en-US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838200" y="1524000"/>
            <a:ext cx="8305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random variable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said to have the normal distribution with parameters   </a:t>
            </a:r>
            <a:r>
              <a:rPr lang="en-US" sz="32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    </a:t>
            </a:r>
            <a:r>
              <a:rPr lang="en-US" sz="2800" i="1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if its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is given by: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graph of the density function looks as shown in Figure 2.12.  </a:t>
            </a: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1981200" y="2743200"/>
          <a:ext cx="4572000" cy="763588"/>
        </p:xfrm>
        <a:graphic>
          <a:graphicData uri="http://schemas.openxmlformats.org/presentationml/2006/ole">
            <p:oleObj spid="_x0000_s43012" r:id="rId3" imgW="2501900" imgH="419100" progId="Equation.3">
              <p:embed/>
            </p:oleObj>
          </a:graphicData>
        </a:graphic>
      </p:graphicFrame>
      <p:graphicFrame>
        <p:nvGraphicFramePr>
          <p:cNvPr id="43024" name="Object 16"/>
          <p:cNvGraphicFramePr>
            <a:graphicFrameLocks noChangeAspect="1"/>
          </p:cNvGraphicFramePr>
          <p:nvPr/>
        </p:nvGraphicFramePr>
        <p:xfrm>
          <a:off x="4343400" y="4953000"/>
          <a:ext cx="1752600" cy="471488"/>
        </p:xfrm>
        <a:graphic>
          <a:graphicData uri="http://schemas.openxmlformats.org/presentationml/2006/ole">
            <p:oleObj spid="_x0000_s43024" name="Equation" r:id="rId4" imgW="889000" imgH="241300" progId="Equation.DSMT4">
              <p:embed/>
            </p:oleObj>
          </a:graphicData>
        </a:graphic>
      </p:graphicFrame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1447800" y="4953000"/>
            <a:ext cx="2693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We use the notation: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8" name="Rectangle 10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763000" cy="8382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The Normal Distribution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889C-5B3A-494F-89B4-88E7D895AA91}" type="slidenum">
              <a:rPr lang="en-US"/>
              <a:pPr/>
              <a:t>22</a:t>
            </a:fld>
            <a:endParaRPr lang="en-US"/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914400" y="4419600"/>
            <a:ext cx="7162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4343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 It is asymptotic with respect to 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-axis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4343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It is symmetric with respect to a vertical line at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i="1" dirty="0" smtClean="0">
                <a:latin typeface="Symbol" pitchFamily="18" charset="2"/>
                <a:cs typeface="Times New Roman" pitchFamily="18" charset="0"/>
              </a:rPr>
              <a:t>m</a:t>
            </a:r>
            <a:endParaRPr lang="en-US" sz="2400" i="1" dirty="0">
              <a:latin typeface="Symbol" pitchFamily="18" charset="2"/>
            </a:endParaRPr>
          </a:p>
          <a:p>
            <a:pPr>
              <a:tabLst>
                <a:tab pos="43434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 The maximum value of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occurs at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Symbol" pitchFamily="18" charset="2"/>
                <a:cs typeface="Times New Roman" pitchFamily="18" charset="0"/>
              </a:rPr>
              <a:t>m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4343400" algn="l"/>
              </a:tabLst>
            </a:pPr>
            <a:r>
              <a:rPr lang="en-US" sz="2400" dirty="0">
                <a:latin typeface="Times New Roman" pitchFamily="18" charset="0"/>
              </a:rPr>
              <a:t>4. The two points of inflexion occur at  </a:t>
            </a:r>
            <a:r>
              <a:rPr lang="en-US" sz="2800" i="1" dirty="0" smtClean="0">
                <a:latin typeface="Symbol" pitchFamily="18" charset="2"/>
              </a:rPr>
              <a:t>s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  distances </a:t>
            </a:r>
            <a:r>
              <a:rPr lang="en-US" sz="2400" dirty="0">
                <a:latin typeface="Times New Roman" pitchFamily="18" charset="0"/>
              </a:rPr>
              <a:t>on each side of </a:t>
            </a:r>
            <a:r>
              <a:rPr lang="en-US" sz="2800" i="1" dirty="0" smtClean="0">
                <a:latin typeface="Symbol" pitchFamily="18" charset="2"/>
                <a:cs typeface="Times New Roman" pitchFamily="18" charset="0"/>
              </a:rPr>
              <a:t>m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2514600" y="3886200"/>
            <a:ext cx="4690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</a:rPr>
              <a:t>Figure </a:t>
            </a:r>
            <a:r>
              <a:rPr lang="en-US" sz="2000" dirty="0" smtClean="0">
                <a:latin typeface="Times New Roman" pitchFamily="18" charset="0"/>
              </a:rPr>
              <a:t>2.12a  </a:t>
            </a:r>
            <a:r>
              <a:rPr lang="en-US" sz="2000" dirty="0">
                <a:latin typeface="Times New Roman" pitchFamily="18" charset="0"/>
              </a:rPr>
              <a:t>The graph of the normal </a:t>
            </a:r>
            <a:r>
              <a:rPr lang="en-US" sz="2000" dirty="0" err="1">
                <a:latin typeface="Times New Roman" pitchFamily="18" charset="0"/>
              </a:rPr>
              <a:t>p.d.f</a:t>
            </a:r>
            <a:r>
              <a:rPr lang="en-US" sz="2000" dirty="0">
                <a:latin typeface="Times New Roman" pitchFamily="18" charset="0"/>
              </a:rPr>
              <a:t>.</a:t>
            </a:r>
          </a:p>
        </p:txBody>
      </p:sp>
      <p:pic>
        <p:nvPicPr>
          <p:cNvPr id="9934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524001"/>
            <a:ext cx="3276600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763000" cy="914400"/>
          </a:xfrm>
        </p:spPr>
        <p:txBody>
          <a:bodyPr/>
          <a:lstStyle/>
          <a:p>
            <a:pPr algn="l"/>
            <a:r>
              <a:rPr lang="en-US" sz="3600" dirty="0"/>
              <a:t>Parameters of the Normal Distribution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A2F-DFAB-432F-9EA4-431FF2301A2B}" type="slidenum">
              <a:rPr lang="en-US"/>
              <a:pPr/>
              <a:t>23</a:t>
            </a:fld>
            <a:endParaRPr lang="en-US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144780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It can be shown: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	[Area under the curve = 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	[Mean of the distribution = </a:t>
            </a:r>
            <a:r>
              <a:rPr lang="en-US" sz="2800" i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</a:rPr>
              <a:t>					[Variance of the distribution =  </a:t>
            </a:r>
            <a:r>
              <a:rPr lang="en-US" sz="2800" i="1" dirty="0" smtClean="0">
                <a:latin typeface="Symbol" pitchFamily="18" charset="2"/>
              </a:rPr>
              <a:t>s</a:t>
            </a:r>
            <a:r>
              <a:rPr lang="en-US" sz="2800" baseline="30000" dirty="0" smtClean="0">
                <a:latin typeface="Symbol" pitchFamily="18" charset="2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  ]</a:t>
            </a:r>
          </a:p>
          <a:p>
            <a:endParaRPr lang="en-US" sz="2400" dirty="0" smtClean="0">
              <a:latin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1371600" y="2057400"/>
          <a:ext cx="1576388" cy="798513"/>
        </p:xfrm>
        <a:graphic>
          <a:graphicData uri="http://schemas.openxmlformats.org/presentationml/2006/ole">
            <p:oleObj spid="_x0000_s44039" name="Equation" r:id="rId3" imgW="761760" imgH="380880" progId="Equation.3">
              <p:embed/>
            </p:oleObj>
          </a:graphicData>
        </a:graphic>
      </p:graphicFrame>
      <p:graphicFrame>
        <p:nvGraphicFramePr>
          <p:cNvPr id="44038" name="Object 6"/>
          <p:cNvGraphicFramePr>
            <a:graphicFrameLocks noChangeAspect="1"/>
          </p:cNvGraphicFramePr>
          <p:nvPr/>
        </p:nvGraphicFramePr>
        <p:xfrm>
          <a:off x="1295400" y="3200400"/>
          <a:ext cx="1804988" cy="744538"/>
        </p:xfrm>
        <a:graphic>
          <a:graphicData uri="http://schemas.openxmlformats.org/presentationml/2006/ole">
            <p:oleObj spid="_x0000_s44038" name="Equation" r:id="rId4" imgW="927000" imgH="380880" progId="Equation.3">
              <p:embed/>
            </p:oleObj>
          </a:graphicData>
        </a:graphic>
      </p:graphicFrame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1143000" y="4191000"/>
          <a:ext cx="2386013" cy="730250"/>
        </p:xfrm>
        <a:graphic>
          <a:graphicData uri="http://schemas.openxmlformats.org/presentationml/2006/ole">
            <p:oleObj spid="_x0000_s44036" name="Equation" r:id="rId5" imgW="1358640" imgH="419040" progId="Equation.3">
              <p:embed/>
            </p:oleObj>
          </a:graphicData>
        </a:graphic>
      </p:graphicFrame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1219200" y="5334000"/>
            <a:ext cx="74719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i="1" dirty="0" smtClean="0">
                <a:latin typeface="Symbol" pitchFamily="18" charset="2"/>
                <a:cs typeface="Times New Roman" pitchFamily="18" charset="0"/>
              </a:rPr>
              <a:t>m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i="1" dirty="0" smtClean="0">
                <a:latin typeface="Symbol" pitchFamily="18" charset="2"/>
              </a:rPr>
              <a:t>s</a:t>
            </a:r>
            <a:r>
              <a:rPr lang="en-US" sz="2400" baseline="30000" dirty="0" smtClean="0">
                <a:latin typeface="Symbol" pitchFamily="18" charset="2"/>
              </a:rPr>
              <a:t>2 </a:t>
            </a:r>
            <a:r>
              <a:rPr lang="en-US" sz="2400" dirty="0" smtClean="0">
                <a:latin typeface="Times New Roman" pitchFamily="18" charset="0"/>
              </a:rPr>
              <a:t>are </a:t>
            </a:r>
            <a:r>
              <a:rPr lang="en-US" sz="2400" dirty="0">
                <a:latin typeface="Times New Roman" pitchFamily="18" charset="0"/>
              </a:rPr>
              <a:t>the two parameters of the normal </a:t>
            </a:r>
            <a:r>
              <a:rPr lang="en-US" sz="2400" dirty="0" smtClean="0">
                <a:latin typeface="Times New Roman" pitchFamily="18" charset="0"/>
              </a:rPr>
              <a:t>distribution.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One of them equals its mean and the other its </a:t>
            </a:r>
            <a:r>
              <a:rPr lang="en-US" sz="2400" dirty="0" smtClean="0">
                <a:latin typeface="Times New Roman" pitchFamily="18" charset="0"/>
              </a:rPr>
              <a:t>variance</a:t>
            </a:r>
            <a:r>
              <a:rPr lang="en-US" sz="24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Finding Areas Under the Normal Curve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9C0B-0D30-411C-85A1-A93099FA273C}" type="slidenum">
              <a:rPr lang="en-US"/>
              <a:pPr/>
              <a:t>24</a:t>
            </a:fld>
            <a:endParaRPr lang="en-US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838200" y="1600200"/>
            <a:ext cx="77724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Standard Normal Distribution: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random variable that is normally distributed with mean = 0 and variance = 1 is called a Standard Normal Variable, denoted by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 So,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~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(0,1)</a:t>
            </a:r>
            <a:r>
              <a:rPr lang="en-US" sz="2400" dirty="0">
                <a:latin typeface="Times New Roman" pitchFamily="18" charset="0"/>
              </a:rPr>
              <a:t>.  </a:t>
            </a: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its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given by: .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</a:rPr>
              <a:t>And its CDF is given by: </a:t>
            </a: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</a:rPr>
              <a:t>The table of CDF for various values of </a:t>
            </a:r>
            <a:r>
              <a:rPr lang="en-US" sz="2400" i="1" dirty="0">
                <a:latin typeface="Times New Roman" pitchFamily="18" charset="0"/>
              </a:rPr>
              <a:t>z</a:t>
            </a:r>
            <a:r>
              <a:rPr lang="en-US" sz="2400" dirty="0">
                <a:latin typeface="Times New Roman" pitchFamily="18" charset="0"/>
              </a:rPr>
              <a:t> is called the Normal Table. 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343400" y="3581400"/>
          <a:ext cx="3810000" cy="823913"/>
        </p:xfrm>
        <a:graphic>
          <a:graphicData uri="http://schemas.openxmlformats.org/presentationml/2006/ole">
            <p:oleObj spid="_x0000_s45060" r:id="rId3" imgW="1511300" imgH="330200" progId="Equation.3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4419600" y="4572000"/>
          <a:ext cx="1752600" cy="958850"/>
        </p:xfrm>
        <a:graphic>
          <a:graphicData uri="http://schemas.openxmlformats.org/presentationml/2006/ole">
            <p:oleObj spid="_x0000_s45059" r:id="rId4" imgW="825500" imgH="4445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838200"/>
          </a:xfrm>
        </p:spPr>
        <p:txBody>
          <a:bodyPr/>
          <a:lstStyle/>
          <a:p>
            <a:pPr algn="l"/>
            <a:r>
              <a:rPr lang="en-US" sz="3600" dirty="0"/>
              <a:t>Using Standard Normal Table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7F8E-871E-4D8D-B046-5206D798DE08}" type="slidenum">
              <a:rPr lang="en-US"/>
              <a:pPr/>
              <a:t>25</a:t>
            </a:fld>
            <a:endParaRPr lang="en-US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533400" y="1600200"/>
            <a:ext cx="676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Example 2.30 on how to use (Standard) Normal table.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81000" y="2286000"/>
            <a:ext cx="434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Z ~ N(0,1)</a:t>
            </a:r>
          </a:p>
          <a:p>
            <a:pPr eaLnBrk="1" hangingPunct="1"/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a) Find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P(Z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2.62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</a:rPr>
              <a:t>From Table </a:t>
            </a:r>
            <a:r>
              <a:rPr lang="en-US" sz="2000" dirty="0" smtClean="0">
                <a:latin typeface="Times New Roman" pitchFamily="18" charset="0"/>
              </a:rPr>
              <a:t>P(Z </a:t>
            </a:r>
            <a:r>
              <a:rPr lang="en-US" sz="2000" u="sng" dirty="0" smtClean="0">
                <a:latin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</a:rPr>
              <a:t> 2.62</a:t>
            </a:r>
            <a:r>
              <a:rPr lang="en-US" sz="2000" dirty="0">
                <a:latin typeface="Times New Roman" pitchFamily="18" charset="0"/>
              </a:rPr>
              <a:t>) = 0.9956 </a:t>
            </a: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4800600" y="2819400"/>
            <a:ext cx="403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Find P(Z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- 1.45 )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>
                <a:latin typeface="Times New Roman" pitchFamily="18" charset="0"/>
              </a:rPr>
              <a:t>From Table,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P(Z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- 1.45 ) </a:t>
            </a:r>
            <a:r>
              <a:rPr lang="en-US" sz="2000" dirty="0" smtClean="0">
                <a:latin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</a:rPr>
              <a:t>0.0735 </a:t>
            </a:r>
          </a:p>
        </p:txBody>
      </p:sp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3810000"/>
            <a:ext cx="7696201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4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906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Using Standard Normal Table (contd.)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6FB3-F6D6-4143-8516-314C23DB434E}" type="slidenum">
              <a:rPr lang="en-US"/>
              <a:pPr/>
              <a:t>26</a:t>
            </a:fld>
            <a:endParaRPr lang="en-US"/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304800" y="2209800"/>
            <a:ext cx="3505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c) Find P(Z &gt;1.45)</a:t>
            </a:r>
          </a:p>
          <a:p>
            <a:pPr eaLnBrk="1" hangingPunct="1">
              <a:tabLst>
                <a:tab pos="2286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endParaRPr lang="en-US" sz="20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P(Z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&gt; 1.45) = 1 – P(Z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1.45) = 1 – 0.9265 = 0.0735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4724400" y="2209800"/>
            <a:ext cx="3810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Find  P(-1.5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Z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2.5) </a:t>
            </a:r>
            <a:endParaRPr lang="en-US" sz="2000" dirty="0">
              <a:latin typeface="Times New Roman" pitchFamily="18" charset="0"/>
            </a:endParaRPr>
          </a:p>
          <a:p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81534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48200" y="4953000"/>
            <a:ext cx="4219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P(-1.5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Z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2.5) = P(Z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2.5) – P(Z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-1.5)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0.9938 – 0.0668 = 0.9270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</p:spPr>
        <p:txBody>
          <a:bodyPr/>
          <a:lstStyle/>
          <a:p>
            <a:pPr algn="l"/>
            <a:r>
              <a:rPr lang="en-US" sz="3600" dirty="0"/>
              <a:t>Using Standard Normal Table (contd.)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56C37-445F-4442-93AB-EE33EC544E1F}" type="slidenum">
              <a:rPr lang="en-US"/>
              <a:pPr/>
              <a:t>27</a:t>
            </a:fld>
            <a:endParaRPr lang="en-US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4876800" y="1371600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f) Find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such that  P(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) = 0.0771 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6019800" y="33528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 dirty="0">
                <a:latin typeface="Times New Roman" pitchFamily="18" charset="0"/>
              </a:rPr>
              <a:t>s</a:t>
            </a:r>
            <a:r>
              <a:rPr lang="en-US" sz="2000" dirty="0">
                <a:latin typeface="Times New Roman" pitchFamily="18" charset="0"/>
              </a:rPr>
              <a:t> = 1.425 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57200" y="3962400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</a:rPr>
              <a:t> g) Find </a:t>
            </a:r>
            <a:r>
              <a:rPr lang="en-US" sz="2000" i="1" dirty="0">
                <a:latin typeface="Times New Roman" pitchFamily="18" charset="0"/>
              </a:rPr>
              <a:t>k </a:t>
            </a:r>
            <a:r>
              <a:rPr lang="en-US" sz="2000" dirty="0">
                <a:latin typeface="Times New Roman" pitchFamily="18" charset="0"/>
              </a:rPr>
              <a:t>such </a:t>
            </a:r>
            <a:r>
              <a:rPr lang="en-US" sz="2000" dirty="0" smtClean="0">
                <a:latin typeface="Times New Roman" pitchFamily="18" charset="0"/>
              </a:rPr>
              <a:t>that P(-k&lt; Z &lt; k) = 0.9973 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1676400" y="6172200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</a:rPr>
              <a:t>Because of symmetry P(Z </a:t>
            </a:r>
            <a:r>
              <a:rPr lang="en-US" sz="2000" u="sng" dirty="0">
                <a:latin typeface="Times New Roman" pitchFamily="18" charset="0"/>
              </a:rPr>
              <a:t>&lt;</a:t>
            </a:r>
            <a:r>
              <a:rPr lang="en-US" sz="2000" dirty="0">
                <a:latin typeface="Times New Roman" pitchFamily="18" charset="0"/>
              </a:rPr>
              <a:t> -</a:t>
            </a:r>
            <a:r>
              <a:rPr lang="en-US" sz="2000" i="1" dirty="0">
                <a:latin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</a:rPr>
              <a:t>) = P(Z &gt; </a:t>
            </a:r>
            <a:r>
              <a:rPr lang="en-US" sz="2000" i="1" dirty="0">
                <a:latin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</a:rPr>
              <a:t>) = 0.00135,    </a:t>
            </a:r>
            <a:r>
              <a:rPr lang="en-US" sz="2000" i="1" dirty="0">
                <a:latin typeface="Times New Roman" pitchFamily="18" charset="0"/>
              </a:rPr>
              <a:t>k</a:t>
            </a:r>
            <a:r>
              <a:rPr lang="en-US" sz="2000" dirty="0">
                <a:latin typeface="Times New Roman" pitchFamily="18" charset="0"/>
              </a:rPr>
              <a:t> = 3 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304800" y="1371600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</a:rPr>
              <a:t>e) Find t such that P(</a:t>
            </a:r>
            <a:r>
              <a:rPr lang="en-US" sz="2000" i="1">
                <a:latin typeface="Times New Roman" pitchFamily="18" charset="0"/>
              </a:rPr>
              <a:t>Z </a:t>
            </a:r>
            <a:r>
              <a:rPr lang="en-US" sz="2000">
                <a:latin typeface="Times New Roman" pitchFamily="18" charset="0"/>
              </a:rPr>
              <a:t>&lt; </a:t>
            </a:r>
            <a:r>
              <a:rPr lang="en-US" sz="2000" i="1">
                <a:latin typeface="Times New Roman" pitchFamily="18" charset="0"/>
              </a:rPr>
              <a:t>t</a:t>
            </a:r>
            <a:r>
              <a:rPr lang="en-US" sz="2000">
                <a:latin typeface="Times New Roman" pitchFamily="18" charset="0"/>
              </a:rPr>
              <a:t>) = 0.0281 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990600" y="3352800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</a:rPr>
              <a:t>From the table, </a:t>
            </a:r>
            <a:r>
              <a:rPr lang="en-US" sz="2000" i="1" dirty="0">
                <a:latin typeface="Times New Roman" pitchFamily="18" charset="0"/>
              </a:rPr>
              <a:t>t</a:t>
            </a:r>
            <a:r>
              <a:rPr lang="en-US" sz="2000" dirty="0">
                <a:latin typeface="Times New Roman" pitchFamily="18" charset="0"/>
              </a:rPr>
              <a:t> = -1.91 </a:t>
            </a:r>
          </a:p>
        </p:txBody>
      </p:sp>
      <p:pic>
        <p:nvPicPr>
          <p:cNvPr id="1771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1628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399" y="4419600"/>
            <a:ext cx="3528501" cy="162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Areas Under any Normal Distribution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F7906-F65B-45DE-A17B-56204659A4AF}" type="slidenum">
              <a:rPr lang="en-US"/>
              <a:pPr/>
              <a:t>28</a:t>
            </a:fld>
            <a:endParaRPr lang="en-US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152400" y="20574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	Theorem:  		</a:t>
            </a:r>
            <a:r>
              <a:rPr lang="en-US" sz="2400" dirty="0" smtClean="0">
                <a:latin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		 </a:t>
            </a:r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2438400" y="1905000"/>
          <a:ext cx="5249862" cy="857250"/>
        </p:xfrm>
        <a:graphic>
          <a:graphicData uri="http://schemas.openxmlformats.org/presentationml/2006/ole">
            <p:oleObj spid="_x0000_s46083" name="Equation" r:id="rId3" imgW="2387520" imgH="393480" progId="Equation.DSMT4">
              <p:embed/>
            </p:oleObj>
          </a:graphicData>
        </a:graphic>
      </p:graphicFrame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304800" y="31242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2.31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random variable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~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(2.0, 0.0025). </a:t>
            </a:r>
          </a:p>
          <a:p>
            <a:pPr eaLnBrk="1" hangingPunct="1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(a)	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</a:rPr>
              <a:t>		 </a:t>
            </a:r>
          </a:p>
        </p:txBody>
      </p:sp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990600" y="4240822"/>
          <a:ext cx="3657600" cy="597877"/>
        </p:xfrm>
        <a:graphic>
          <a:graphicData uri="http://schemas.openxmlformats.org/presentationml/2006/ole">
            <p:oleObj spid="_x0000_s46087" name="Equation" r:id="rId4" imgW="2019300" imgH="330200" progId="Equation.3">
              <p:embed/>
            </p:oleObj>
          </a:graphicData>
        </a:graphic>
      </p:graphicFrame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4648200" y="4267200"/>
          <a:ext cx="3810000" cy="605183"/>
        </p:xfrm>
        <a:graphic>
          <a:graphicData uri="http://schemas.openxmlformats.org/presentationml/2006/ole">
            <p:oleObj spid="_x0000_s46086" name="Equation" r:id="rId5" imgW="2476440" imgH="431640" progId="Equation.3">
              <p:embed/>
            </p:oleObj>
          </a:graphicData>
        </a:graphic>
      </p:graphicFrame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304800" y="5334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(b)	</a:t>
            </a: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1066800" y="5334000"/>
          <a:ext cx="5254625" cy="730250"/>
        </p:xfrm>
        <a:graphic>
          <a:graphicData uri="http://schemas.openxmlformats.org/presentationml/2006/ole">
            <p:oleObj spid="_x0000_s46096" name="Equation" r:id="rId6" imgW="3098520" imgH="43164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/>
              <a:t>Finding Areas Under Normal Distribution (contd.)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05B01-53D6-4929-9501-240F36DF2CD7}" type="slidenum">
              <a:rPr lang="en-US"/>
              <a:pPr/>
              <a:t>29</a:t>
            </a:fld>
            <a:endParaRPr lang="en-US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838200" y="3886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d)  Find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such that P(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&gt; t) = 0.05</a:t>
            </a:r>
            <a:r>
              <a:rPr lang="en-US" sz="2400" dirty="0">
                <a:latin typeface="Times New Roman" pitchFamily="18" charset="0"/>
              </a:rPr>
              <a:t>		 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2057400" y="4724400"/>
          <a:ext cx="2286000" cy="797522"/>
        </p:xfrm>
        <a:graphic>
          <a:graphicData uri="http://schemas.openxmlformats.org/presentationml/2006/ole">
            <p:oleObj spid="_x0000_s56324" name="Equation" r:id="rId3" imgW="1231560" imgH="431640" progId="Equation.3">
              <p:embed/>
            </p:oleObj>
          </a:graphicData>
        </a:graphic>
      </p:graphicFrame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4343400" y="4724400"/>
          <a:ext cx="3609975" cy="762000"/>
        </p:xfrm>
        <a:graphic>
          <a:graphicData uri="http://schemas.openxmlformats.org/presentationml/2006/ole">
            <p:oleObj spid="_x0000_s56325" name="Equation" r:id="rId4" imgW="1854000" imgH="393480" progId="Equation.DSMT4">
              <p:embed/>
            </p:oleObj>
          </a:graphicData>
        </a:graphic>
      </p:graphicFrame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2057400" y="2057400"/>
          <a:ext cx="4919662" cy="1063625"/>
        </p:xfrm>
        <a:graphic>
          <a:graphicData uri="http://schemas.openxmlformats.org/presentationml/2006/ole">
            <p:oleObj spid="_x0000_s56326" name="Equation" r:id="rId5" imgW="2920680" imgH="6346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2057400"/>
            <a:ext cx="401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c)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1028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610600" cy="9906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Random Variable (contd.)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66A6-0ED9-4E06-823E-32030D3106B1}" type="slidenum">
              <a:rPr lang="en-US"/>
              <a:pPr/>
              <a:t>3</a:t>
            </a:fld>
            <a:endParaRPr lang="en-US"/>
          </a:p>
        </p:txBody>
      </p:sp>
      <p:sp>
        <p:nvSpPr>
          <p:cNvPr id="90115" name="Rectangle 1027"/>
          <p:cNvSpPr>
            <a:spLocks noChangeArrowheads="1"/>
          </p:cNvSpPr>
          <p:nvPr/>
        </p:nvSpPr>
        <p:spPr bwMode="auto">
          <a:xfrm>
            <a:off x="838200" y="1600200"/>
            <a:ext cx="83058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Examples of RVs.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1.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number that shows when a die is thrown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2.  Number of heads obtained when a coin is tossed three times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3.  Number of bad widgets in a sample of 20 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4.  Number of coin tosses needed to get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heads in a row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Weight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sugar in a one-pound sugar bag 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6.  Amount of snow fall in January in Peoria, Illinois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7.  Length of life of a car battery in hours 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pPr algn="l"/>
            <a:r>
              <a:rPr lang="en-US" sz="3600" dirty="0"/>
              <a:t>Normal Distribution Problems (contd.)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A5411-3DE9-4BA5-999B-995839655FBA}" type="slidenum">
              <a:rPr lang="en-US"/>
              <a:pPr/>
              <a:t>30</a:t>
            </a:fld>
            <a:endParaRPr lang="en-US"/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685800" y="1371600"/>
            <a:ext cx="7772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2.31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(e) Find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such that 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3429000" y="1676400"/>
          <a:ext cx="4224338" cy="455613"/>
        </p:xfrm>
        <a:graphic>
          <a:graphicData uri="http://schemas.openxmlformats.org/presentationml/2006/ole">
            <p:oleObj spid="_x0000_s47110" name="Equation" r:id="rId3" imgW="1968480" imgH="215640" progId="Equation.3">
              <p:embed/>
            </p:oleObj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1981200" y="2438400"/>
          <a:ext cx="457200" cy="312738"/>
        </p:xfrm>
        <a:graphic>
          <a:graphicData uri="http://schemas.openxmlformats.org/presentationml/2006/ole">
            <p:oleObj spid="_x0000_s47109" r:id="rId4" imgW="177800" imgH="127000" progId="Equation.2">
              <p:embed/>
            </p:oleObj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3429000" y="2209800"/>
          <a:ext cx="4648200" cy="663575"/>
        </p:xfrm>
        <a:graphic>
          <a:graphicData uri="http://schemas.openxmlformats.org/presentationml/2006/ole">
            <p:oleObj spid="_x0000_s47108" name="Equation" r:id="rId5" imgW="2667000" imgH="381000" progId="Equation.DSMT4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3429000" y="2971800"/>
          <a:ext cx="2754313" cy="812800"/>
        </p:xfrm>
        <a:graphic>
          <a:graphicData uri="http://schemas.openxmlformats.org/presentationml/2006/ole">
            <p:oleObj spid="_x0000_s47107" name="Equation" r:id="rId6" imgW="1460160" imgH="431640" progId="Equation.DSMT4">
              <p:embed/>
            </p:oleObj>
          </a:graphicData>
        </a:graphic>
      </p:graphicFrame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762000" y="3886200"/>
            <a:ext cx="777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(g)  Find k such </a:t>
            </a:r>
            <a:r>
              <a:rPr lang="en-US" sz="2400" dirty="0" smtClean="0">
                <a:latin typeface="Times New Roman" pitchFamily="18" charset="0"/>
              </a:rPr>
              <a:t>that</a:t>
            </a:r>
            <a:r>
              <a:rPr lang="en-US" sz="2400" dirty="0">
                <a:latin typeface="Times New Roman" pitchFamily="18" charset="0"/>
              </a:rPr>
              <a:t>	</a:t>
            </a:r>
          </a:p>
          <a:p>
            <a:r>
              <a:rPr lang="en-US" sz="2400" dirty="0">
                <a:latin typeface="Times New Roman" pitchFamily="18" charset="0"/>
              </a:rPr>
              <a:t>		</a:t>
            </a:r>
          </a:p>
          <a:p>
            <a:r>
              <a:rPr lang="en-US" sz="2400" dirty="0">
                <a:latin typeface="Times New Roman" pitchFamily="18" charset="0"/>
              </a:rPr>
              <a:t>			</a:t>
            </a:r>
          </a:p>
          <a:p>
            <a:r>
              <a:rPr lang="en-US" sz="2400" dirty="0">
                <a:latin typeface="Times New Roman" pitchFamily="18" charset="0"/>
              </a:rPr>
              <a:t>			</a:t>
            </a:r>
          </a:p>
        </p:txBody>
      </p:sp>
      <p:graphicFrame>
        <p:nvGraphicFramePr>
          <p:cNvPr id="47114" name="Object 10"/>
          <p:cNvGraphicFramePr>
            <a:graphicFrameLocks noChangeAspect="1"/>
          </p:cNvGraphicFramePr>
          <p:nvPr/>
        </p:nvGraphicFramePr>
        <p:xfrm>
          <a:off x="3429000" y="3962400"/>
          <a:ext cx="4152900" cy="446088"/>
        </p:xfrm>
        <a:graphic>
          <a:graphicData uri="http://schemas.openxmlformats.org/presentationml/2006/ole">
            <p:oleObj spid="_x0000_s47114" name="Equation" r:id="rId7" imgW="1981080" imgH="215640" progId="Equation.3">
              <p:embed/>
            </p:oleObj>
          </a:graphicData>
        </a:graphic>
      </p:graphicFrame>
      <p:graphicFrame>
        <p:nvGraphicFramePr>
          <p:cNvPr id="47113" name="Object 9"/>
          <p:cNvGraphicFramePr>
            <a:graphicFrameLocks noChangeAspect="1"/>
          </p:cNvGraphicFramePr>
          <p:nvPr/>
        </p:nvGraphicFramePr>
        <p:xfrm>
          <a:off x="3429000" y="4572000"/>
          <a:ext cx="4495800" cy="598487"/>
        </p:xfrm>
        <a:graphic>
          <a:graphicData uri="http://schemas.openxmlformats.org/presentationml/2006/ole">
            <p:oleObj spid="_x0000_s47113" name="Equation" r:id="rId8" imgW="2857500" imgH="381000" progId="Equation.DSMT4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3429000" y="5257800"/>
          <a:ext cx="2997200" cy="863600"/>
        </p:xfrm>
        <a:graphic>
          <a:graphicData uri="http://schemas.openxmlformats.org/presentationml/2006/ole">
            <p:oleObj spid="_x0000_s47112" name="Equation" r:id="rId9" imgW="1498320" imgH="43164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pPr algn="l"/>
            <a:r>
              <a:rPr lang="en-US" sz="3600" dirty="0"/>
              <a:t>Application of Normal Distribution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B312-4666-45CE-9802-79605A52EAE3}" type="slidenum">
              <a:rPr lang="en-US"/>
              <a:pPr/>
              <a:t>31</a:t>
            </a:fld>
            <a:endParaRPr lang="en-US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762000" y="1524000"/>
            <a:ext cx="7543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2.32 </a:t>
            </a:r>
          </a:p>
          <a:p>
            <a:pPr marL="457200" indent="-457200" eaLnBrk="1" hangingPunct="1">
              <a:tabLst>
                <a:tab pos="228600" algn="l"/>
              </a:tabLst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the diameter of bolts, and,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(0.25, 0.01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Bolt specs call for 0.24 </a:t>
            </a:r>
            <a:r>
              <a:rPr lang="en-US" sz="2400" u="sng" dirty="0">
                <a:latin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</a:rPr>
              <a:t> 0.02”.  </a:t>
            </a:r>
          </a:p>
          <a:p>
            <a:pPr marL="457200" indent="-457200" eaLnBrk="1" hangingPunct="1">
              <a:buFontTx/>
              <a:buAutoNum type="alphaLcParenR"/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What proportion of the bolts are outside spec. </a:t>
            </a:r>
          </a:p>
          <a:p>
            <a:pPr marL="457200" indent="-457200" eaLnBrk="1" hangingPunct="1">
              <a:buFontTx/>
              <a:buAutoNum type="alphaLcParenR"/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 marL="457200" indent="-457200"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We need: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1447800" y="5791200"/>
            <a:ext cx="670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457200" eaLnBrk="1" hangingPunct="1"/>
            <a:r>
              <a:rPr lang="en-US" sz="2400" dirty="0" smtClean="0">
                <a:latin typeface="Times New Roman" pitchFamily="18" charset="0"/>
              </a:rPr>
              <a:t>i.e</a:t>
            </a:r>
            <a:r>
              <a:rPr lang="en-US" sz="2400" dirty="0">
                <a:latin typeface="Times New Roman" pitchFamily="18" charset="0"/>
              </a:rPr>
              <a:t>., 16% of the bolts are outside specification. </a:t>
            </a:r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452688" y="3392488"/>
          <a:ext cx="3298825" cy="498475"/>
        </p:xfrm>
        <a:graphic>
          <a:graphicData uri="http://schemas.openxmlformats.org/presentationml/2006/ole">
            <p:oleObj spid="_x0000_s48134" name="Equation" r:id="rId3" imgW="1688760" imgH="253800" progId="Equation.DSMT4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2133600" y="4114800"/>
          <a:ext cx="4929187" cy="1579563"/>
        </p:xfrm>
        <a:graphic>
          <a:graphicData uri="http://schemas.openxmlformats.org/presentationml/2006/ole">
            <p:oleObj spid="_x0000_s48133" name="Equation" r:id="rId4" imgW="2692080" imgH="86328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763000" cy="914400"/>
          </a:xfrm>
        </p:spPr>
        <p:txBody>
          <a:bodyPr/>
          <a:lstStyle/>
          <a:p>
            <a:pPr algn="l"/>
            <a:r>
              <a:rPr lang="en-US" sz="3600" dirty="0"/>
              <a:t>Centering Improves a Process 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B493-F4A1-479B-85F5-8007D34004C5}" type="slidenum">
              <a:rPr lang="en-US"/>
              <a:pPr/>
              <a:t>32</a:t>
            </a:fld>
            <a:endParaRPr 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838200" y="1600200"/>
            <a:ext cx="762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b) If the process mean is moved to coincide with the center of spec, what proportion will be defective?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62000" y="2514600"/>
            <a:ext cx="7696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process mean coincides with spec center:</a:t>
            </a:r>
            <a:endParaRPr lang="en-US" sz="2400" dirty="0">
              <a:latin typeface="Times New Roman" pitchFamily="18" charset="0"/>
            </a:endParaRPr>
          </a:p>
          <a:p>
            <a:pPr indent="4572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P(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&lt; 0.22) + P(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&gt; 0.26)</a:t>
            </a:r>
            <a:endParaRPr lang="en-US" sz="2400" dirty="0">
              <a:latin typeface="Times New Roman" pitchFamily="18" charset="0"/>
            </a:endParaRPr>
          </a:p>
          <a:p>
            <a:pPr indent="4572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</a:endParaRPr>
          </a:p>
          <a:p>
            <a:pPr indent="4572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indent="4572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en-US" sz="2400" dirty="0">
                <a:latin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</a:endParaRPr>
          </a:p>
          <a:p>
            <a:pPr indent="457200"/>
            <a:r>
              <a:rPr lang="en-US" sz="2400" dirty="0" smtClean="0">
                <a:latin typeface="Times New Roman" pitchFamily="18" charset="0"/>
              </a:rPr>
              <a:t>	i.e</a:t>
            </a:r>
            <a:r>
              <a:rPr lang="en-US" sz="2400" dirty="0">
                <a:latin typeface="Times New Roman" pitchFamily="18" charset="0"/>
              </a:rPr>
              <a:t>., 4.56% will be outside specification 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1752600" y="3581400"/>
          <a:ext cx="4267200" cy="1004888"/>
        </p:xfrm>
        <a:graphic>
          <a:graphicData uri="http://schemas.openxmlformats.org/presentationml/2006/ole">
            <p:oleObj spid="_x0000_s49156" name="Equation" r:id="rId3" imgW="2705040" imgH="634680" progId="Equation.DSMT4">
              <p:embed/>
            </p:oleObj>
          </a:graphicData>
        </a:graphic>
      </p:graphicFrame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990600" y="5410200"/>
            <a:ext cx="7550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Centering a process will improve process conditions; further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improvement has to come from reducing variability.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Reducing Variability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648B-BC7D-42E2-B9BE-DDE12CB43599}" type="slidenum">
              <a:rPr lang="en-US"/>
              <a:pPr/>
              <a:t>33</a:t>
            </a:fld>
            <a:endParaRPr lang="en-US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609600" y="1447800"/>
            <a:ext cx="8229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</a:rPr>
              <a:t>Example 2.33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the random variable that denotes the life of the batteries in years. 				</a:t>
            </a:r>
          </a:p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 ~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(5, 0.5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a) If any battery failing before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years is replaced under warranty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what proportion of batteries need replacement?</a:t>
            </a: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 i.e.,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2.28%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will have to be replaced during warranty.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1776413" y="4222750"/>
          <a:ext cx="5894387" cy="842963"/>
        </p:xfrm>
        <a:graphic>
          <a:graphicData uri="http://schemas.openxmlformats.org/presentationml/2006/ole">
            <p:oleObj spid="_x0000_s54276" name="Equation" r:id="rId3" imgW="3047760" imgH="43164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5" name="Rectangle 9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914400"/>
          </a:xfrm>
          <a:noFill/>
          <a:ln/>
        </p:spPr>
        <p:txBody>
          <a:bodyPr/>
          <a:lstStyle/>
          <a:p>
            <a:pPr algn="l"/>
            <a:r>
              <a:rPr lang="en-US" sz="3600" dirty="0"/>
              <a:t>Reducing Variability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95DB-4901-4395-A5A3-B99F6A8255CD}" type="slidenum">
              <a:rPr lang="en-US"/>
              <a:pPr/>
              <a:t>34</a:t>
            </a:fld>
            <a:endParaRPr lang="en-US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838200" y="1524000"/>
            <a:ext cx="7391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b) What should be the std. deviation if no more than 	0.02% should require replacement?</a:t>
            </a:r>
          </a:p>
          <a:p>
            <a:pPr eaLnBrk="1" hangingPunct="1">
              <a:tabLst>
                <a:tab pos="2286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Let     be the new standard deviation.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Find       such that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&lt;4)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0.005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>
                <a:latin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		</a:t>
            </a:r>
          </a:p>
          <a:p>
            <a:pPr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</a:rPr>
              <a:t>	The standard deviation must be reduced from </a:t>
            </a:r>
            <a:r>
              <a:rPr lang="en-US" sz="2400" dirty="0" smtClean="0">
                <a:latin typeface="Times New Roman" pitchFamily="18" charset="0"/>
              </a:rPr>
              <a:t>0.5 </a:t>
            </a:r>
            <a:r>
              <a:rPr lang="en-US" sz="2400" dirty="0">
                <a:latin typeface="Times New Roman" pitchFamily="18" charset="0"/>
              </a:rPr>
              <a:t>to 	</a:t>
            </a:r>
            <a:r>
              <a:rPr lang="en-US" sz="2400" dirty="0" smtClean="0">
                <a:latin typeface="Times New Roman" pitchFamily="18" charset="0"/>
              </a:rPr>
              <a:t>0.39</a:t>
            </a:r>
            <a:r>
              <a:rPr lang="en-US" sz="2400" dirty="0">
                <a:latin typeface="Times New Roman" pitchFamily="18" charset="0"/>
              </a:rPr>
              <a:t>; i.e., a </a:t>
            </a:r>
            <a:r>
              <a:rPr lang="en-US" sz="2400" dirty="0" smtClean="0">
                <a:latin typeface="Times New Roman" pitchFamily="18" charset="0"/>
              </a:rPr>
              <a:t>23% </a:t>
            </a:r>
            <a:r>
              <a:rPr lang="en-US" sz="2400" dirty="0">
                <a:latin typeface="Times New Roman" pitchFamily="18" charset="0"/>
              </a:rPr>
              <a:t>reduction in variability is needed. </a:t>
            </a:r>
          </a:p>
        </p:txBody>
      </p:sp>
      <p:graphicFrame>
        <p:nvGraphicFramePr>
          <p:cNvPr id="178176" name="Object 0"/>
          <p:cNvGraphicFramePr>
            <a:graphicFrameLocks noChangeAspect="1"/>
          </p:cNvGraphicFramePr>
          <p:nvPr/>
        </p:nvGraphicFramePr>
        <p:xfrm>
          <a:off x="2286000" y="2743200"/>
          <a:ext cx="304800" cy="287338"/>
        </p:xfrm>
        <a:graphic>
          <a:graphicData uri="http://schemas.openxmlformats.org/presentationml/2006/ole">
            <p:oleObj spid="_x0000_s178176" name="Equation" r:id="rId3" imgW="165100" imgH="152400" progId="Equation.DSMT4">
              <p:embed/>
            </p:oleObj>
          </a:graphicData>
        </a:graphic>
      </p:graphicFrame>
      <p:graphicFrame>
        <p:nvGraphicFramePr>
          <p:cNvPr id="178177" name="Object 1"/>
          <p:cNvGraphicFramePr>
            <a:graphicFrameLocks noChangeAspect="1"/>
          </p:cNvGraphicFramePr>
          <p:nvPr/>
        </p:nvGraphicFramePr>
        <p:xfrm>
          <a:off x="2514600" y="3124200"/>
          <a:ext cx="304800" cy="287338"/>
        </p:xfrm>
        <a:graphic>
          <a:graphicData uri="http://schemas.openxmlformats.org/presentationml/2006/ole">
            <p:oleObj spid="_x0000_s178177" name="Equation" r:id="rId4" imgW="165100" imgH="152400" progId="Equation.DSMT4">
              <p:embed/>
            </p:oleObj>
          </a:graphicData>
        </a:graphic>
      </p:graphicFrame>
      <p:graphicFrame>
        <p:nvGraphicFramePr>
          <p:cNvPr id="178178" name="Object 2"/>
          <p:cNvGraphicFramePr>
            <a:graphicFrameLocks noChangeAspect="1"/>
          </p:cNvGraphicFramePr>
          <p:nvPr/>
        </p:nvGraphicFramePr>
        <p:xfrm>
          <a:off x="1905000" y="3657600"/>
          <a:ext cx="4471988" cy="1423988"/>
        </p:xfrm>
        <a:graphic>
          <a:graphicData uri="http://schemas.openxmlformats.org/presentationml/2006/ole">
            <p:oleObj spid="_x0000_s178178" name="Equation" r:id="rId5" imgW="2628720" imgH="83808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838200"/>
          </a:xfrm>
        </p:spPr>
        <p:txBody>
          <a:bodyPr/>
          <a:lstStyle/>
          <a:p>
            <a:pPr algn="l"/>
            <a:r>
              <a:rPr lang="en-US" sz="3600" dirty="0"/>
              <a:t>Distribution of the Sample Average 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81A5-F808-493A-A1A2-808E21ACAD93}" type="slidenum">
              <a:rPr lang="en-US"/>
              <a:pPr/>
              <a:t>35</a:t>
            </a:fld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57200" y="1600200"/>
            <a:ext cx="8001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 eaLnBrk="1" hangingPunct="1">
              <a:tabLst>
                <a:tab pos="4229100" algn="l"/>
              </a:tabLst>
            </a:pP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Theorem:</a:t>
            </a:r>
          </a:p>
          <a:p>
            <a:pPr indent="457200" eaLnBrk="1" hangingPunct="1">
              <a:tabLst>
                <a:tab pos="4229100" algn="l"/>
              </a:tabLst>
            </a:pPr>
            <a:endParaRPr lang="en-US" sz="2400" u="sng" dirty="0">
              <a:latin typeface="Times New Roman" pitchFamily="18" charset="0"/>
            </a:endParaRPr>
          </a:p>
          <a:p>
            <a:pPr indent="457200">
              <a:tabLst>
                <a:tab pos="42291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, 	then,</a:t>
            </a:r>
            <a:endParaRPr lang="en-US" sz="2400" dirty="0">
              <a:latin typeface="Times New Roman" pitchFamily="18" charset="0"/>
            </a:endParaRPr>
          </a:p>
          <a:p>
            <a:pPr indent="457200">
              <a:tabLst>
                <a:tab pos="42291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>
              <a:latin typeface="Times New Roman" pitchFamily="18" charset="0"/>
            </a:endParaRPr>
          </a:p>
          <a:p>
            <a:pPr indent="457200">
              <a:tabLst>
                <a:tab pos="4229100" algn="l"/>
              </a:tabLst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1752600" y="2362200"/>
          <a:ext cx="1981200" cy="563563"/>
        </p:xfrm>
        <a:graphic>
          <a:graphicData uri="http://schemas.openxmlformats.org/presentationml/2006/ole">
            <p:oleObj spid="_x0000_s50180" r:id="rId3" imgW="838200" imgH="241300" progId="Equation.2">
              <p:embed/>
            </p:oleObj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5867400" y="2133600"/>
          <a:ext cx="2209800" cy="1014413"/>
        </p:xfrm>
        <a:graphic>
          <a:graphicData uri="http://schemas.openxmlformats.org/presentationml/2006/ole">
            <p:oleObj spid="_x0000_s50179" r:id="rId4" imgW="1054100" imgH="482600" progId="Equation.3">
              <p:embed/>
            </p:oleObj>
          </a:graphicData>
        </a:graphic>
      </p:graphicFrame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838200" y="3733800"/>
            <a:ext cx="7696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u="sng" dirty="0">
                <a:latin typeface="Times New Roman" pitchFamily="18" charset="0"/>
              </a:rPr>
              <a:t>The Central Limit Theorem (CLT)</a:t>
            </a:r>
          </a:p>
          <a:p>
            <a:pPr eaLnBrk="1" hangingPunct="1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Let a population have any distribution with a finite mean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finite variance	  .  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Then, 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7924800" y="4114800"/>
          <a:ext cx="533400" cy="295275"/>
        </p:xfrm>
        <a:graphic>
          <a:graphicData uri="http://schemas.openxmlformats.org/presentationml/2006/ole">
            <p:oleObj spid="_x0000_s50185" r:id="rId5" imgW="254000" imgH="139700" progId="Equation.2">
              <p:embed/>
            </p:oleObj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3276600" y="4953000"/>
          <a:ext cx="533400" cy="306388"/>
        </p:xfrm>
        <a:graphic>
          <a:graphicData uri="http://schemas.openxmlformats.org/presentationml/2006/ole">
            <p:oleObj spid="_x0000_s50184" r:id="rId6" imgW="317500" imgH="177800" progId="Equation.2">
              <p:embed/>
            </p:oleObj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2895600" y="5410200"/>
          <a:ext cx="3352800" cy="946150"/>
        </p:xfrm>
        <a:graphic>
          <a:graphicData uri="http://schemas.openxmlformats.org/presentationml/2006/ole">
            <p:oleObj spid="_x0000_s50183" r:id="rId7" imgW="1181100" imgH="3302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Problem relating to X-bar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9E9D-7B12-4DAB-9A01-3A4721A069E1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194562" name="Object 2"/>
          <p:cNvGraphicFramePr>
            <a:graphicFrameLocks noChangeAspect="1"/>
          </p:cNvGraphicFramePr>
          <p:nvPr/>
        </p:nvGraphicFramePr>
        <p:xfrm>
          <a:off x="1371600" y="2057400"/>
          <a:ext cx="2651874" cy="641350"/>
        </p:xfrm>
        <a:graphic>
          <a:graphicData uri="http://schemas.openxmlformats.org/presentationml/2006/ole">
            <p:oleObj spid="_x0000_s194562" name="Equation" r:id="rId3" imgW="1168200" imgH="279360" progId="Equation.DSMT4">
              <p:embed/>
            </p:oleObj>
          </a:graphicData>
        </a:graphic>
      </p:graphicFrame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4343400" y="2133600"/>
          <a:ext cx="2895600" cy="584433"/>
        </p:xfrm>
        <a:graphic>
          <a:graphicData uri="http://schemas.openxmlformats.org/presentationml/2006/ole">
            <p:oleObj spid="_x0000_s194563" name="Equation" r:id="rId4" imgW="1384200" imgH="27936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16764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3.34</a:t>
            </a:r>
            <a:endParaRPr lang="en-US" dirty="0"/>
          </a:p>
        </p:txBody>
      </p:sp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1371600" y="3148012"/>
          <a:ext cx="1524000" cy="531813"/>
        </p:xfrm>
        <a:graphic>
          <a:graphicData uri="http://schemas.openxmlformats.org/presentationml/2006/ole">
            <p:oleObj spid="_x0000_s194564" name="Equation" r:id="rId5" imgW="571500" imgH="203200" progId="Equation.DSMT4">
              <p:embed/>
            </p:oleObj>
          </a:graphicData>
        </a:graphic>
      </p:graphicFrame>
      <p:graphicFrame>
        <p:nvGraphicFramePr>
          <p:cNvPr id="194565" name="Object 5"/>
          <p:cNvGraphicFramePr>
            <a:graphicFrameLocks noChangeAspect="1"/>
          </p:cNvGraphicFramePr>
          <p:nvPr/>
        </p:nvGraphicFramePr>
        <p:xfrm>
          <a:off x="3581399" y="3048000"/>
          <a:ext cx="4266365" cy="623888"/>
        </p:xfrm>
        <a:graphic>
          <a:graphicData uri="http://schemas.openxmlformats.org/presentationml/2006/ole">
            <p:oleObj spid="_x0000_s194565" name="Equation" r:id="rId6" imgW="2286000" imgH="33012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4343400"/>
            <a:ext cx="1232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need :</a:t>
            </a:r>
          </a:p>
        </p:txBody>
      </p:sp>
      <p:graphicFrame>
        <p:nvGraphicFramePr>
          <p:cNvPr id="194566" name="Object 6"/>
          <p:cNvGraphicFramePr>
            <a:graphicFrameLocks noChangeAspect="1"/>
          </p:cNvGraphicFramePr>
          <p:nvPr/>
        </p:nvGraphicFramePr>
        <p:xfrm>
          <a:off x="1524000" y="4953000"/>
          <a:ext cx="5888182" cy="809625"/>
        </p:xfrm>
        <a:graphic>
          <a:graphicData uri="http://schemas.openxmlformats.org/presentationml/2006/ole">
            <p:oleObj spid="_x0000_s194566" name="Equation" r:id="rId7" imgW="3136680" imgH="43164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0600" y="6096000"/>
            <a:ext cx="5873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That is, 97.72% of the averages will be less than 2.1 in.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Problem relating to X-bar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EEA4-6BF4-4F3C-8F6C-FAFF3AD43956}" type="slidenum">
              <a:rPr lang="en-US"/>
              <a:pPr/>
              <a:t>37</a:t>
            </a:fld>
            <a:endParaRPr lang="en-US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63514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Example </a:t>
            </a:r>
            <a:r>
              <a:rPr lang="en-US" sz="2400" dirty="0" smtClean="0">
                <a:latin typeface="Times New Roman" pitchFamily="18" charset="0"/>
              </a:rPr>
              <a:t>2.35: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Setting limits for </a:t>
            </a:r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</a:rPr>
              <a:t>-bar (</a:t>
            </a:r>
            <a:r>
              <a:rPr lang="en-US" sz="2400" i="1" dirty="0">
                <a:latin typeface="Times New Roman" pitchFamily="18" charset="0"/>
              </a:rPr>
              <a:t>n </a:t>
            </a:r>
            <a:r>
              <a:rPr lang="en-US" sz="2400" dirty="0">
                <a:latin typeface="Times New Roman" pitchFamily="18" charset="0"/>
              </a:rPr>
              <a:t>= 4) to include 99.73%:</a:t>
            </a:r>
          </a:p>
        </p:txBody>
      </p:sp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990600" y="2514600"/>
          <a:ext cx="5740400" cy="512762"/>
        </p:xfrm>
        <a:graphic>
          <a:graphicData uri="http://schemas.openxmlformats.org/presentationml/2006/ole">
            <p:oleObj spid="_x0000_s51207" name="Equation" r:id="rId3" imgW="2869920" imgH="253800" progId="Equation.DSMT4">
              <p:embed/>
            </p:oleObj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990600" y="3200400"/>
          <a:ext cx="5348288" cy="512762"/>
        </p:xfrm>
        <a:graphic>
          <a:graphicData uri="http://schemas.openxmlformats.org/presentationml/2006/ole">
            <p:oleObj spid="_x0000_s51204" name="Equation" r:id="rId4" imgW="3085920" imgH="291960" progId="Equation.DSMT4">
              <p:embed/>
            </p:oleObj>
          </a:graphicData>
        </a:graphic>
      </p:graphicFrame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762000" y="39624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In order to include 99.73% of </a:t>
            </a:r>
            <a:r>
              <a:rPr lang="en-US" sz="2400" dirty="0" smtClean="0">
                <a:latin typeface="Times New Roman" pitchFamily="18" charset="0"/>
              </a:rPr>
              <a:t>the, </a:t>
            </a:r>
            <a:r>
              <a:rPr lang="en-US" sz="2400" dirty="0">
                <a:latin typeface="Times New Roman" pitchFamily="18" charset="0"/>
              </a:rPr>
              <a:t>the limits must be located at 3-sigma distance from the	       .</a:t>
            </a:r>
          </a:p>
        </p:txBody>
      </p:sp>
      <p:graphicFrame>
        <p:nvGraphicFramePr>
          <p:cNvPr id="51210" name="Object 10"/>
          <p:cNvGraphicFramePr>
            <a:graphicFrameLocks noChangeAspect="1"/>
          </p:cNvGraphicFramePr>
          <p:nvPr/>
        </p:nvGraphicFramePr>
        <p:xfrm>
          <a:off x="4495800" y="3962400"/>
          <a:ext cx="431800" cy="406400"/>
        </p:xfrm>
        <a:graphic>
          <a:graphicData uri="http://schemas.openxmlformats.org/presentationml/2006/ole">
            <p:oleObj spid="_x0000_s51210" name="Equation" r:id="rId5" imgW="215640" imgH="203040" progId="Equation.DSMT4">
              <p:embed/>
            </p:oleObj>
          </a:graphicData>
        </a:graphic>
      </p:graphicFrame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3962400" y="2438400"/>
            <a:ext cx="52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=&gt;</a:t>
            </a: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457200" y="4953000"/>
            <a:ext cx="777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Therefore the limits must be at 2.0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3(0.075), </a:t>
            </a:r>
          </a:p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i.e., at l.775 and 2.225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tabLst>
                <a:tab pos="2286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228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EXERCISE IN DISTRIBUTIONS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9144000" cy="914400"/>
          </a:xfrm>
        </p:spPr>
        <p:txBody>
          <a:bodyPr/>
          <a:lstStyle/>
          <a:p>
            <a:pPr algn="l"/>
            <a:r>
              <a:rPr lang="en-US" sz="3600" dirty="0"/>
              <a:t>Two Types of random variables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9A9B-4137-423C-9592-7131E95D229E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762000" y="1981200"/>
            <a:ext cx="7848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Random variables are of two kinds:</a:t>
            </a:r>
            <a:endParaRPr lang="en-US" sz="2800" dirty="0">
              <a:latin typeface="Times New Roman" pitchFamily="18" charset="0"/>
            </a:endParaRPr>
          </a:p>
          <a:p>
            <a:pPr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1.  Discrete random variables</a:t>
            </a:r>
            <a:endParaRPr lang="en-US" sz="2800" dirty="0">
              <a:latin typeface="Times New Roman" pitchFamily="18" charset="0"/>
            </a:endParaRPr>
          </a:p>
          <a:p>
            <a:pPr eaLnBrk="1" hangingPunct="1"/>
            <a:r>
              <a:rPr lang="en-US" sz="2800" dirty="0">
                <a:latin typeface="Times New Roman" pitchFamily="18" charset="0"/>
              </a:rPr>
              <a:t>	2.  Continuous random variables. </a:t>
            </a:r>
          </a:p>
          <a:p>
            <a:pPr eaLnBrk="1" hangingPunct="1"/>
            <a:endParaRPr lang="en-US" sz="2800" dirty="0">
              <a:latin typeface="Times New Roman" pitchFamily="18" charset="0"/>
            </a:endParaRPr>
          </a:p>
          <a:p>
            <a:pPr eaLnBrk="1" hangingPunct="1"/>
            <a:r>
              <a:rPr lang="en-US" sz="2800" dirty="0">
                <a:latin typeface="Times New Roman" pitchFamily="18" charset="0"/>
              </a:rPr>
              <a:t>A discrete random variable takes a finite (or </a:t>
            </a:r>
            <a:r>
              <a:rPr lang="en-US" sz="2800" dirty="0" err="1">
                <a:latin typeface="Times New Roman" pitchFamily="18" charset="0"/>
              </a:rPr>
              <a:t>countably</a:t>
            </a:r>
            <a:r>
              <a:rPr lang="en-US" sz="2800" dirty="0">
                <a:latin typeface="Times New Roman" pitchFamily="18" charset="0"/>
              </a:rPr>
              <a:t> infinite) number of possible values.  </a:t>
            </a:r>
          </a:p>
          <a:p>
            <a:pPr eaLnBrk="1" hangingPunct="1"/>
            <a:endParaRPr lang="en-US" sz="2800" dirty="0">
              <a:latin typeface="Times New Roman" pitchFamily="18" charset="0"/>
            </a:endParaRPr>
          </a:p>
          <a:p>
            <a:pPr eaLnBrk="1" hangingPunct="1"/>
            <a:r>
              <a:rPr lang="en-US" sz="2800" dirty="0">
                <a:latin typeface="Times New Roman" pitchFamily="18" charset="0"/>
              </a:rPr>
              <a:t>A continuous random variable takes infinite number of possible values.  It takes values in an interval.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86800" cy="990600"/>
          </a:xfrm>
        </p:spPr>
        <p:txBody>
          <a:bodyPr/>
          <a:lstStyle/>
          <a:p>
            <a:pPr algn="l"/>
            <a:r>
              <a:rPr lang="en-US" sz="3600" dirty="0"/>
              <a:t>Probability Distributions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9F11-831D-4FC8-ACB2-6183DFE7EEC3}" type="slidenum">
              <a:rPr lang="en-US"/>
              <a:pPr/>
              <a:t>5</a:t>
            </a:fld>
            <a:endParaRPr lang="en-US"/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685800" y="2057400"/>
            <a:ext cx="81534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Probability distributions are models used to describe the behavior of random variables.  </a:t>
            </a:r>
          </a:p>
          <a:p>
            <a:pPr eaLnBrk="1" hangingPunct="1"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 two types of random variables have two types of distributions, because they are mathematically </a:t>
            </a:r>
            <a:r>
              <a:rPr lang="en-US" sz="2800" dirty="0" smtClean="0">
                <a:latin typeface="Times New Roman" pitchFamily="18" charset="0"/>
              </a:rPr>
              <a:t>different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</a:rPr>
              <a:t>– </a:t>
            </a:r>
            <a:r>
              <a:rPr lang="en-US" sz="2800" dirty="0" smtClean="0">
                <a:latin typeface="Times New Roman" pitchFamily="18" charset="0"/>
              </a:rPr>
              <a:t>one </a:t>
            </a:r>
            <a:r>
              <a:rPr lang="en-US" sz="2800" dirty="0">
                <a:latin typeface="Times New Roman" pitchFamily="18" charset="0"/>
              </a:rPr>
              <a:t>is continuous and the other non-continuous.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91440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Probability mass function of a discrete </a:t>
            </a:r>
            <a:r>
              <a:rPr lang="en-US" sz="3200" dirty="0" err="1"/>
              <a:t>r.v</a:t>
            </a:r>
            <a:r>
              <a:rPr lang="en-US" sz="3200" dirty="0"/>
              <a:t>.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33A02-E7A9-44CF-A325-F8DD67A439F8}" type="slidenum">
              <a:rPr lang="en-US"/>
              <a:pPr/>
              <a:t>6</a:t>
            </a:fld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914400" y="1752600"/>
            <a:ext cx="69342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eaLnBrk="1" hangingPunct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If X is a discrete random variable, a function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p(x)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is defined as the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probability mass function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p.m.f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.) of the random variable with the following properties</a:t>
            </a:r>
          </a:p>
          <a:p>
            <a:pPr marL="457200" indent="-457200" eaLnBrk="1" hangingPunct="1"/>
            <a:r>
              <a:rPr lang="en-US" sz="2800" dirty="0">
                <a:latin typeface="Times New Roman" pitchFamily="18" charset="0"/>
              </a:rPr>
              <a:t>						</a:t>
            </a:r>
          </a:p>
          <a:p>
            <a:pPr marL="1771650" lvl="3">
              <a:buFontTx/>
              <a:buAutoNum type="arabi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		, for all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marL="1771650" lvl="3">
              <a:buFontTx/>
              <a:buAutoNum type="arabicParenR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 marL="1771650" lvl="3">
              <a:buFontTx/>
              <a:buAutoNum type="arabi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457200" indent="-457200"/>
            <a:endParaRPr lang="en-US" sz="2800" dirty="0">
              <a:latin typeface="Times New Roman" pitchFamily="18" charset="0"/>
            </a:endParaRPr>
          </a:p>
          <a:p>
            <a:pPr marL="457200" indent="-45720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		3)  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p(x) = P(X = x)</a:t>
            </a:r>
            <a:endParaRPr lang="en-US" sz="2800" dirty="0">
              <a:latin typeface="Times New Roman" pitchFamily="18" charset="0"/>
            </a:endParaRPr>
          </a:p>
          <a:p>
            <a:pPr marL="457200" indent="-457200"/>
            <a:r>
              <a:rPr lang="en-US" sz="2800" dirty="0">
                <a:latin typeface="Times New Roman" pitchFamily="18" charset="0"/>
              </a:rPr>
              <a:t>				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3200400" y="3962400"/>
          <a:ext cx="1249363" cy="493713"/>
        </p:xfrm>
        <a:graphic>
          <a:graphicData uri="http://schemas.openxmlformats.org/presentationml/2006/ole">
            <p:oleObj spid="_x0000_s32772" name="Equation" r:id="rId3" imgW="545760" imgH="215640" progId="Equation.3">
              <p:embed/>
            </p:oleObj>
          </a:graphicData>
        </a:graphic>
      </p:graphicFrame>
      <p:sp>
        <p:nvSpPr>
          <p:cNvPr id="32816" name="Line 48"/>
          <p:cNvSpPr>
            <a:spLocks noChangeShapeType="1"/>
          </p:cNvSpPr>
          <p:nvPr/>
        </p:nvSpPr>
        <p:spPr bwMode="auto">
          <a:xfrm>
            <a:off x="2336800" y="7137400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17" name="Line 49"/>
          <p:cNvSpPr>
            <a:spLocks noChangeShapeType="1"/>
          </p:cNvSpPr>
          <p:nvPr/>
        </p:nvSpPr>
        <p:spPr bwMode="auto">
          <a:xfrm flipV="1">
            <a:off x="2336800" y="6400800"/>
            <a:ext cx="25400" cy="5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2880" name="Object 112"/>
          <p:cNvGraphicFramePr>
            <a:graphicFrameLocks noChangeAspect="1"/>
          </p:cNvGraphicFramePr>
          <p:nvPr/>
        </p:nvGraphicFramePr>
        <p:xfrm>
          <a:off x="3124200" y="4724400"/>
          <a:ext cx="1727200" cy="555625"/>
        </p:xfrm>
        <a:graphic>
          <a:graphicData uri="http://schemas.openxmlformats.org/presentationml/2006/ole">
            <p:oleObj spid="_x0000_s32880" name="Equation" r:id="rId4" imgW="711000" imgH="2286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0" name="Rectangle 40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610600" cy="1068388"/>
          </a:xfrm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sz="3600" dirty="0" err="1"/>
              <a:t>Probab</a:t>
            </a:r>
            <a:r>
              <a:rPr lang="en-US" sz="3600" dirty="0"/>
              <a:t>. mass </a:t>
            </a:r>
            <a:r>
              <a:rPr lang="en-US" sz="3600" dirty="0" err="1"/>
              <a:t>func</a:t>
            </a:r>
            <a:r>
              <a:rPr lang="en-US" sz="3600" dirty="0"/>
              <a:t>. of a discrete </a:t>
            </a:r>
            <a:r>
              <a:rPr lang="en-US" sz="3600" dirty="0" err="1"/>
              <a:t>r.v</a:t>
            </a:r>
            <a:r>
              <a:rPr lang="en-US" sz="3600" dirty="0"/>
              <a:t>.(contd.)</a:t>
            </a:r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6EF74-968B-4C47-AB76-805DFC805937}" type="slidenum">
              <a:rPr lang="en-US"/>
              <a:pPr/>
              <a:t>7</a:t>
            </a:fld>
            <a:endParaRPr lang="en-US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29000" y="4191000"/>
            <a:ext cx="3124200" cy="2171700"/>
          </a:xfrm>
          <a:prstGeom prst="rect">
            <a:avLst/>
          </a:prstGeom>
          <a:solidFill>
            <a:schemeClr val="tx1">
              <a:alpha val="83000"/>
            </a:schemeClr>
          </a:solidFill>
          <a:ln>
            <a:noFill/>
          </a:ln>
        </p:spPr>
      </p:pic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1295400" y="2743200"/>
            <a:ext cx="2667000" cy="990600"/>
            <a:chOff x="-2" y="-2"/>
            <a:chExt cx="1764" cy="792"/>
          </a:xfrm>
          <a:solidFill>
            <a:schemeClr val="tx1">
              <a:alpha val="10000"/>
            </a:schemeClr>
          </a:solidFill>
        </p:grpSpPr>
        <p:grpSp>
          <p:nvGrpSpPr>
            <p:cNvPr id="92165" name="Group 5"/>
            <p:cNvGrpSpPr>
              <a:grpSpLocks/>
            </p:cNvGrpSpPr>
            <p:nvPr/>
          </p:nvGrpSpPr>
          <p:grpSpPr bwMode="auto">
            <a:xfrm>
              <a:off x="0" y="0"/>
              <a:ext cx="1760" cy="788"/>
              <a:chOff x="0" y="0"/>
              <a:chExt cx="1760" cy="788"/>
            </a:xfrm>
            <a:grpFill/>
          </p:grpSpPr>
          <p:grpSp>
            <p:nvGrpSpPr>
              <p:cNvPr id="92166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352" cy="394"/>
                <a:chOff x="0" y="0"/>
                <a:chExt cx="352" cy="394"/>
              </a:xfrm>
              <a:grpFill/>
            </p:grpSpPr>
            <p:sp>
              <p:nvSpPr>
                <p:cNvPr id="92167" name="Rectangle 7"/>
                <p:cNvSpPr>
                  <a:spLocks noChangeArrowheads="1"/>
                </p:cNvSpPr>
                <p:nvPr/>
              </p:nvSpPr>
              <p:spPr bwMode="auto">
                <a:xfrm>
                  <a:off x="32" y="0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x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68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69" name="Group 9"/>
              <p:cNvGrpSpPr>
                <a:grpSpLocks/>
              </p:cNvGrpSpPr>
              <p:nvPr/>
            </p:nvGrpSpPr>
            <p:grpSpPr bwMode="auto">
              <a:xfrm>
                <a:off x="352" y="0"/>
                <a:ext cx="352" cy="394"/>
                <a:chOff x="352" y="0"/>
                <a:chExt cx="352" cy="394"/>
              </a:xfrm>
              <a:grpFill/>
            </p:grpSpPr>
            <p:sp>
              <p:nvSpPr>
                <p:cNvPr id="92170" name="Rectangle 10"/>
                <p:cNvSpPr>
                  <a:spLocks noChangeArrowheads="1"/>
                </p:cNvSpPr>
                <p:nvPr/>
              </p:nvSpPr>
              <p:spPr bwMode="auto">
                <a:xfrm>
                  <a:off x="384" y="0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71" name="Rectangle 11"/>
                <p:cNvSpPr>
                  <a:spLocks noChangeArrowheads="1"/>
                </p:cNvSpPr>
                <p:nvPr/>
              </p:nvSpPr>
              <p:spPr bwMode="auto">
                <a:xfrm>
                  <a:off x="352" y="0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72" name="Group 12"/>
              <p:cNvGrpSpPr>
                <a:grpSpLocks/>
              </p:cNvGrpSpPr>
              <p:nvPr/>
            </p:nvGrpSpPr>
            <p:grpSpPr bwMode="auto">
              <a:xfrm>
                <a:off x="704" y="0"/>
                <a:ext cx="352" cy="394"/>
                <a:chOff x="704" y="0"/>
                <a:chExt cx="352" cy="394"/>
              </a:xfrm>
              <a:grpFill/>
            </p:grpSpPr>
            <p:sp>
              <p:nvSpPr>
                <p:cNvPr id="92173" name="Rectangle 13"/>
                <p:cNvSpPr>
                  <a:spLocks noChangeArrowheads="1"/>
                </p:cNvSpPr>
                <p:nvPr/>
              </p:nvSpPr>
              <p:spPr bwMode="auto">
                <a:xfrm>
                  <a:off x="736" y="0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74" name="Rectangle 14"/>
                <p:cNvSpPr>
                  <a:spLocks noChangeArrowheads="1"/>
                </p:cNvSpPr>
                <p:nvPr/>
              </p:nvSpPr>
              <p:spPr bwMode="auto">
                <a:xfrm>
                  <a:off x="704" y="0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75" name="Group 15"/>
              <p:cNvGrpSpPr>
                <a:grpSpLocks/>
              </p:cNvGrpSpPr>
              <p:nvPr/>
            </p:nvGrpSpPr>
            <p:grpSpPr bwMode="auto">
              <a:xfrm>
                <a:off x="1056" y="0"/>
                <a:ext cx="352" cy="394"/>
                <a:chOff x="1056" y="0"/>
                <a:chExt cx="352" cy="394"/>
              </a:xfrm>
              <a:grpFill/>
            </p:grpSpPr>
            <p:sp>
              <p:nvSpPr>
                <p:cNvPr id="92176" name="Rectangle 16"/>
                <p:cNvSpPr>
                  <a:spLocks noChangeArrowheads="1"/>
                </p:cNvSpPr>
                <p:nvPr/>
              </p:nvSpPr>
              <p:spPr bwMode="auto">
                <a:xfrm>
                  <a:off x="1088" y="0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77" name="Rectangle 17"/>
                <p:cNvSpPr>
                  <a:spLocks noChangeArrowheads="1"/>
                </p:cNvSpPr>
                <p:nvPr/>
              </p:nvSpPr>
              <p:spPr bwMode="auto">
                <a:xfrm>
                  <a:off x="1056" y="0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78" name="Group 18"/>
              <p:cNvGrpSpPr>
                <a:grpSpLocks/>
              </p:cNvGrpSpPr>
              <p:nvPr/>
            </p:nvGrpSpPr>
            <p:grpSpPr bwMode="auto">
              <a:xfrm>
                <a:off x="1408" y="0"/>
                <a:ext cx="352" cy="394"/>
                <a:chOff x="1408" y="0"/>
                <a:chExt cx="352" cy="394"/>
              </a:xfrm>
              <a:grpFill/>
            </p:grpSpPr>
            <p:sp>
              <p:nvSpPr>
                <p:cNvPr id="92179" name="Rectangle 19"/>
                <p:cNvSpPr>
                  <a:spLocks noChangeArrowheads="1"/>
                </p:cNvSpPr>
                <p:nvPr/>
              </p:nvSpPr>
              <p:spPr bwMode="auto">
                <a:xfrm>
                  <a:off x="1440" y="0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80" name="Rectangle 20"/>
                <p:cNvSpPr>
                  <a:spLocks noChangeArrowheads="1"/>
                </p:cNvSpPr>
                <p:nvPr/>
              </p:nvSpPr>
              <p:spPr bwMode="auto">
                <a:xfrm>
                  <a:off x="1408" y="0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81" name="Group 21"/>
              <p:cNvGrpSpPr>
                <a:grpSpLocks/>
              </p:cNvGrpSpPr>
              <p:nvPr/>
            </p:nvGrpSpPr>
            <p:grpSpPr bwMode="auto">
              <a:xfrm>
                <a:off x="0" y="394"/>
                <a:ext cx="352" cy="394"/>
                <a:chOff x="0" y="394"/>
                <a:chExt cx="352" cy="394"/>
              </a:xfrm>
              <a:grpFill/>
            </p:grpSpPr>
            <p:sp>
              <p:nvSpPr>
                <p:cNvPr id="92182" name="Rectangle 22"/>
                <p:cNvSpPr>
                  <a:spLocks noChangeArrowheads="1"/>
                </p:cNvSpPr>
                <p:nvPr/>
              </p:nvSpPr>
              <p:spPr bwMode="auto">
                <a:xfrm>
                  <a:off x="32" y="394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p(x)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83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394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84" name="Group 24"/>
              <p:cNvGrpSpPr>
                <a:grpSpLocks/>
              </p:cNvGrpSpPr>
              <p:nvPr/>
            </p:nvGrpSpPr>
            <p:grpSpPr bwMode="auto">
              <a:xfrm>
                <a:off x="352" y="394"/>
                <a:ext cx="352" cy="394"/>
                <a:chOff x="352" y="394"/>
                <a:chExt cx="352" cy="394"/>
              </a:xfrm>
              <a:grpFill/>
            </p:grpSpPr>
            <p:sp>
              <p:nvSpPr>
                <p:cNvPr id="92185" name="Rectangle 25"/>
                <p:cNvSpPr>
                  <a:spLocks noChangeArrowheads="1"/>
                </p:cNvSpPr>
                <p:nvPr/>
              </p:nvSpPr>
              <p:spPr bwMode="auto">
                <a:xfrm>
                  <a:off x="384" y="394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1/8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86" name="Rectangle 26"/>
                <p:cNvSpPr>
                  <a:spLocks noChangeArrowheads="1"/>
                </p:cNvSpPr>
                <p:nvPr/>
              </p:nvSpPr>
              <p:spPr bwMode="auto">
                <a:xfrm>
                  <a:off x="352" y="394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87" name="Group 27"/>
              <p:cNvGrpSpPr>
                <a:grpSpLocks/>
              </p:cNvGrpSpPr>
              <p:nvPr/>
            </p:nvGrpSpPr>
            <p:grpSpPr bwMode="auto">
              <a:xfrm>
                <a:off x="704" y="394"/>
                <a:ext cx="352" cy="394"/>
                <a:chOff x="704" y="394"/>
                <a:chExt cx="352" cy="394"/>
              </a:xfrm>
              <a:grpFill/>
            </p:grpSpPr>
            <p:sp>
              <p:nvSpPr>
                <p:cNvPr id="92188" name="Rectangle 28"/>
                <p:cNvSpPr>
                  <a:spLocks noChangeArrowheads="1"/>
                </p:cNvSpPr>
                <p:nvPr/>
              </p:nvSpPr>
              <p:spPr bwMode="auto">
                <a:xfrm>
                  <a:off x="736" y="394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3/8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89" name="Rectangle 29"/>
                <p:cNvSpPr>
                  <a:spLocks noChangeArrowheads="1"/>
                </p:cNvSpPr>
                <p:nvPr/>
              </p:nvSpPr>
              <p:spPr bwMode="auto">
                <a:xfrm>
                  <a:off x="704" y="394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90" name="Group 30"/>
              <p:cNvGrpSpPr>
                <a:grpSpLocks/>
              </p:cNvGrpSpPr>
              <p:nvPr/>
            </p:nvGrpSpPr>
            <p:grpSpPr bwMode="auto">
              <a:xfrm>
                <a:off x="1056" y="394"/>
                <a:ext cx="352" cy="394"/>
                <a:chOff x="1056" y="394"/>
                <a:chExt cx="352" cy="394"/>
              </a:xfrm>
              <a:grpFill/>
            </p:grpSpPr>
            <p:sp>
              <p:nvSpPr>
                <p:cNvPr id="92191" name="Rectangle 31"/>
                <p:cNvSpPr>
                  <a:spLocks noChangeArrowheads="1"/>
                </p:cNvSpPr>
                <p:nvPr/>
              </p:nvSpPr>
              <p:spPr bwMode="auto">
                <a:xfrm>
                  <a:off x="1088" y="394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3/8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92" name="Rectangle 32"/>
                <p:cNvSpPr>
                  <a:spLocks noChangeArrowheads="1"/>
                </p:cNvSpPr>
                <p:nvPr/>
              </p:nvSpPr>
              <p:spPr bwMode="auto">
                <a:xfrm>
                  <a:off x="1056" y="394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193" name="Group 33"/>
              <p:cNvGrpSpPr>
                <a:grpSpLocks/>
              </p:cNvGrpSpPr>
              <p:nvPr/>
            </p:nvGrpSpPr>
            <p:grpSpPr bwMode="auto">
              <a:xfrm>
                <a:off x="1408" y="394"/>
                <a:ext cx="352" cy="394"/>
                <a:chOff x="1408" y="394"/>
                <a:chExt cx="352" cy="394"/>
              </a:xfrm>
              <a:grpFill/>
            </p:grpSpPr>
            <p:sp>
              <p:nvSpPr>
                <p:cNvPr id="92194" name="Rectangle 34"/>
                <p:cNvSpPr>
                  <a:spLocks noChangeArrowheads="1"/>
                </p:cNvSpPr>
                <p:nvPr/>
              </p:nvSpPr>
              <p:spPr bwMode="auto">
                <a:xfrm>
                  <a:off x="1440" y="394"/>
                  <a:ext cx="288" cy="394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1100">
                      <a:latin typeface="Times New Roman" pitchFamily="18" charset="0"/>
                      <a:cs typeface="Times New Roman" pitchFamily="18" charset="0"/>
                    </a:rPr>
                    <a:t>1/8</a:t>
                  </a:r>
                  <a:endParaRPr lang="en-US" sz="1200">
                    <a:latin typeface="Times New Roman" pitchFamily="18" charset="0"/>
                  </a:endParaRPr>
                </a:p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92195" name="Rectangle 35"/>
                <p:cNvSpPr>
                  <a:spLocks noChangeArrowheads="1"/>
                </p:cNvSpPr>
                <p:nvPr/>
              </p:nvSpPr>
              <p:spPr bwMode="auto">
                <a:xfrm>
                  <a:off x="1408" y="394"/>
                  <a:ext cx="352" cy="394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2196" name="Rectangle 36"/>
            <p:cNvSpPr>
              <a:spLocks noChangeArrowheads="1"/>
            </p:cNvSpPr>
            <p:nvPr/>
          </p:nvSpPr>
          <p:spPr bwMode="auto">
            <a:xfrm>
              <a:off x="-2" y="-2"/>
              <a:ext cx="1764" cy="792"/>
            </a:xfrm>
            <a:prstGeom prst="rect">
              <a:avLst/>
            </a:prstGeom>
            <a:grpFill/>
            <a:ln w="6350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1295400" y="1600200"/>
            <a:ext cx="260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of 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p.m.f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2198" name="Rectangle 38"/>
          <p:cNvSpPr>
            <a:spLocks noChangeArrowheads="1"/>
          </p:cNvSpPr>
          <p:nvPr/>
        </p:nvSpPr>
        <p:spPr bwMode="auto">
          <a:xfrm>
            <a:off x="1371600" y="2057400"/>
            <a:ext cx="1316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In a table</a:t>
            </a:r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1524000" y="5029200"/>
            <a:ext cx="197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Or, as a graph:</a:t>
            </a:r>
          </a:p>
        </p:txBody>
      </p:sp>
      <p:sp>
        <p:nvSpPr>
          <p:cNvPr id="92201" name="Text Box 41"/>
          <p:cNvSpPr txBox="1">
            <a:spLocks noChangeArrowheads="1"/>
          </p:cNvSpPr>
          <p:nvPr/>
        </p:nvSpPr>
        <p:spPr bwMode="auto">
          <a:xfrm>
            <a:off x="5257800" y="2057400"/>
            <a:ext cx="2713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In a closed form:</a:t>
            </a:r>
          </a:p>
        </p:txBody>
      </p:sp>
      <p:sp>
        <p:nvSpPr>
          <p:cNvPr id="92204" name="Rectangle 44"/>
          <p:cNvSpPr>
            <a:spLocks noChangeArrowheads="1"/>
          </p:cNvSpPr>
          <p:nvPr/>
        </p:nvSpPr>
        <p:spPr bwMode="auto">
          <a:xfrm>
            <a:off x="3862388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92205" name="Object 45"/>
          <p:cNvGraphicFramePr>
            <a:graphicFrameLocks noChangeAspect="1"/>
          </p:cNvGraphicFramePr>
          <p:nvPr/>
        </p:nvGraphicFramePr>
        <p:xfrm>
          <a:off x="5562600" y="2819400"/>
          <a:ext cx="2133600" cy="974725"/>
        </p:xfrm>
        <a:graphic>
          <a:graphicData uri="http://schemas.openxmlformats.org/presentationml/2006/ole">
            <p:oleObj spid="_x0000_s92205" r:id="rId4" imgW="1422400" imgH="6477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054100"/>
          </a:xfrm>
        </p:spPr>
        <p:txBody>
          <a:bodyPr/>
          <a:lstStyle/>
          <a:p>
            <a:pPr algn="l"/>
            <a:r>
              <a:rPr lang="en-US" sz="3200" dirty="0"/>
              <a:t>Probability density function of a continuous </a:t>
            </a:r>
            <a:r>
              <a:rPr lang="en-US" sz="3200" dirty="0" err="1"/>
              <a:t>r.v</a:t>
            </a:r>
            <a:r>
              <a:rPr lang="en-US" sz="3200" dirty="0"/>
              <a:t>.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6ADE-822D-4C28-A972-979444D7F8A3}" type="slidenum">
              <a:rPr lang="en-US"/>
              <a:pPr/>
              <a:t>8</a:t>
            </a:fld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762000" y="2047875"/>
            <a:ext cx="7543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a continuous random variable, a function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defined with the following properties and is called the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probability density function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of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1.	  	, for all values of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3.	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3124200" y="3429000"/>
          <a:ext cx="1311275" cy="522288"/>
        </p:xfrm>
        <a:graphic>
          <a:graphicData uri="http://schemas.openxmlformats.org/presentationml/2006/ole">
            <p:oleObj spid="_x0000_s35845" name="Equation" r:id="rId3" imgW="545760" imgH="215640" progId="Equation.3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3124200" y="4343400"/>
          <a:ext cx="1828800" cy="881063"/>
        </p:xfrm>
        <a:graphic>
          <a:graphicData uri="http://schemas.openxmlformats.org/presentationml/2006/ole">
            <p:oleObj spid="_x0000_s35844" name="Equation" r:id="rId4" imgW="774700" imgH="368300" progId="Equation.DSMT4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200400" y="5486400"/>
          <a:ext cx="2767013" cy="896938"/>
        </p:xfrm>
        <a:graphic>
          <a:graphicData uri="http://schemas.openxmlformats.org/presentationml/2006/ole">
            <p:oleObj spid="_x0000_s35843" name="Equation" r:id="rId5" imgW="1498320" imgH="482400" progId="Equation.3">
              <p:embed/>
            </p:oleObj>
          </a:graphicData>
        </a:graphic>
      </p:graphicFrame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350520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9144000" cy="838200"/>
          </a:xfrm>
        </p:spPr>
        <p:txBody>
          <a:bodyPr/>
          <a:lstStyle/>
          <a:p>
            <a:pPr algn="l"/>
            <a:r>
              <a:rPr lang="en-US" sz="3600" dirty="0"/>
              <a:t>The </a:t>
            </a:r>
            <a:r>
              <a:rPr lang="en-US" sz="3600" dirty="0" err="1"/>
              <a:t>pdf</a:t>
            </a:r>
            <a:r>
              <a:rPr lang="en-US" sz="3600" dirty="0"/>
              <a:t> of a cont. </a:t>
            </a:r>
            <a:r>
              <a:rPr lang="en-US" sz="3600" dirty="0" err="1"/>
              <a:t>r.v</a:t>
            </a:r>
            <a:r>
              <a:rPr lang="en-US" sz="3600" dirty="0"/>
              <a:t>. (contd.)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32F3-393F-46D1-B27A-8682769B65FF}" type="slidenum">
              <a:rPr lang="en-US"/>
              <a:pPr/>
              <a:t>9</a:t>
            </a:fld>
            <a:endParaRPr lang="en-US"/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2816225" y="3886200"/>
          <a:ext cx="2797175" cy="1622425"/>
        </p:xfrm>
        <a:graphic>
          <a:graphicData uri="http://schemas.openxmlformats.org/presentationml/2006/ole">
            <p:oleObj spid="_x0000_s93187" r:id="rId3" imgW="2590800" imgH="1309116" progId="Word.Picture.8">
              <p:embed/>
            </p:oleObj>
          </a:graphicData>
        </a:graphic>
      </p:graphicFrame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819400" y="563880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Figure 2.10  Graph of a pdf </a:t>
            </a: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762000" y="1676400"/>
            <a:ext cx="251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Example of a p.d.f.</a:t>
            </a:r>
          </a:p>
        </p:txBody>
      </p:sp>
      <p:graphicFrame>
        <p:nvGraphicFramePr>
          <p:cNvPr id="93190" name="Object 6"/>
          <p:cNvGraphicFramePr>
            <a:graphicFrameLocks noChangeAspect="1"/>
          </p:cNvGraphicFramePr>
          <p:nvPr/>
        </p:nvGraphicFramePr>
        <p:xfrm>
          <a:off x="2057400" y="2362200"/>
          <a:ext cx="4114800" cy="1195388"/>
        </p:xfrm>
        <a:graphic>
          <a:graphicData uri="http://schemas.openxmlformats.org/presentationml/2006/ole">
            <p:oleObj spid="_x0000_s93190" r:id="rId4" imgW="2463800" imgH="71120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2749</TotalTime>
  <Words>1423</Words>
  <Application>Microsoft Office PowerPoint</Application>
  <PresentationFormat>On-screen Show (4:3)</PresentationFormat>
  <Paragraphs>382</Paragraphs>
  <Slides>37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Foundry</vt:lpstr>
      <vt:lpstr>Equation</vt:lpstr>
      <vt:lpstr>Microsoft Equation 3.0</vt:lpstr>
      <vt:lpstr>Microsoft Word Picture</vt:lpstr>
      <vt:lpstr>Microsoft Equation 2.0</vt:lpstr>
      <vt:lpstr>A First Course in Quality Engineering – 2nd edition</vt:lpstr>
      <vt:lpstr>Random Variable</vt:lpstr>
      <vt:lpstr>Random Variable (contd.)</vt:lpstr>
      <vt:lpstr>Two Types of random variables</vt:lpstr>
      <vt:lpstr>Probability Distributions</vt:lpstr>
      <vt:lpstr>Probability mass function of a discrete r.v.</vt:lpstr>
      <vt:lpstr>Probab. mass func. of a discrete r.v.(contd.)</vt:lpstr>
      <vt:lpstr>Probability density function of a continuous r.v.</vt:lpstr>
      <vt:lpstr>The pdf of a cont. r.v. (contd.)</vt:lpstr>
      <vt:lpstr>Cumulative Distribution Function (CDF) </vt:lpstr>
      <vt:lpstr>Mean and Variance</vt:lpstr>
      <vt:lpstr>Some Important Probability Distributions</vt:lpstr>
      <vt:lpstr>The Binomial Distribution</vt:lpstr>
      <vt:lpstr>Examples of Binomial R.Vs.</vt:lpstr>
      <vt:lpstr>Calculations with Binomial Distribution</vt:lpstr>
      <vt:lpstr>Calculations with Binomial Distribution</vt:lpstr>
      <vt:lpstr>The Mean and Variance of a Binomial Variable </vt:lpstr>
      <vt:lpstr>The Poisson Distribution</vt:lpstr>
      <vt:lpstr>Poisson Distribution (contd.)</vt:lpstr>
      <vt:lpstr>Calculating Poisson Probabilities</vt:lpstr>
      <vt:lpstr>The Normal Distribution</vt:lpstr>
      <vt:lpstr>The Normal Distribution</vt:lpstr>
      <vt:lpstr>Parameters of the Normal Distribution</vt:lpstr>
      <vt:lpstr>Finding Areas Under the Normal Curve</vt:lpstr>
      <vt:lpstr>Using Standard Normal Table</vt:lpstr>
      <vt:lpstr>Using Standard Normal Table (contd.)</vt:lpstr>
      <vt:lpstr>Using Standard Normal Table (contd.)</vt:lpstr>
      <vt:lpstr>Areas Under any Normal Distribution</vt:lpstr>
      <vt:lpstr>Finding Areas Under Normal Distribution (contd.)</vt:lpstr>
      <vt:lpstr>Normal Distribution Problems (contd.)</vt:lpstr>
      <vt:lpstr>Application of Normal Distribution</vt:lpstr>
      <vt:lpstr>Centering Improves a Process </vt:lpstr>
      <vt:lpstr>Reducing Variability</vt:lpstr>
      <vt:lpstr>Reducing Variability</vt:lpstr>
      <vt:lpstr>Distribution of the Sample Average </vt:lpstr>
      <vt:lpstr>Problem relating to X-bar</vt:lpstr>
      <vt:lpstr>Problem relating to X-bar</vt:lpstr>
    </vt:vector>
  </TitlesOfParts>
  <Company>Bradley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 STATISTICS FOR QUALITY</dc:title>
  <dc:creator>ksk</dc:creator>
  <cp:lastModifiedBy>Windows User</cp:lastModifiedBy>
  <cp:revision>96</cp:revision>
  <dcterms:created xsi:type="dcterms:W3CDTF">2002-06-10T16:56:38Z</dcterms:created>
  <dcterms:modified xsi:type="dcterms:W3CDTF">2011-12-19T16:25:46Z</dcterms:modified>
</cp:coreProperties>
</file>