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1"/>
  </p:notesMasterIdLst>
  <p:handoutMasterIdLst>
    <p:handoutMasterId r:id="rId42"/>
  </p:handoutMasterIdLst>
  <p:sldIdLst>
    <p:sldId id="298" r:id="rId2"/>
    <p:sldId id="296" r:id="rId3"/>
    <p:sldId id="257" r:id="rId4"/>
    <p:sldId id="281" r:id="rId5"/>
    <p:sldId id="258" r:id="rId6"/>
    <p:sldId id="282" r:id="rId7"/>
    <p:sldId id="259" r:id="rId8"/>
    <p:sldId id="283" r:id="rId9"/>
    <p:sldId id="260" r:id="rId10"/>
    <p:sldId id="261" r:id="rId11"/>
    <p:sldId id="284" r:id="rId12"/>
    <p:sldId id="262" r:id="rId13"/>
    <p:sldId id="267" r:id="rId14"/>
    <p:sldId id="263" r:id="rId15"/>
    <p:sldId id="264" r:id="rId16"/>
    <p:sldId id="265" r:id="rId17"/>
    <p:sldId id="268" r:id="rId18"/>
    <p:sldId id="269" r:id="rId19"/>
    <p:sldId id="285" r:id="rId20"/>
    <p:sldId id="270" r:id="rId21"/>
    <p:sldId id="271" r:id="rId22"/>
    <p:sldId id="286" r:id="rId23"/>
    <p:sldId id="272" r:id="rId24"/>
    <p:sldId id="292" r:id="rId25"/>
    <p:sldId id="273" r:id="rId26"/>
    <p:sldId id="274" r:id="rId27"/>
    <p:sldId id="293" r:id="rId28"/>
    <p:sldId id="275" r:id="rId29"/>
    <p:sldId id="294" r:id="rId30"/>
    <p:sldId id="295" r:id="rId31"/>
    <p:sldId id="276" r:id="rId32"/>
    <p:sldId id="278" r:id="rId33"/>
    <p:sldId id="287" r:id="rId34"/>
    <p:sldId id="277" r:id="rId35"/>
    <p:sldId id="288" r:id="rId36"/>
    <p:sldId id="279" r:id="rId37"/>
    <p:sldId id="289" r:id="rId38"/>
    <p:sldId id="280" r:id="rId39"/>
    <p:sldId id="290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83" autoAdjust="0"/>
    <p:restoredTop sz="94684" autoAdjust="0"/>
  </p:normalViewPr>
  <p:slideViewPr>
    <p:cSldViewPr>
      <p:cViewPr>
        <p:scale>
          <a:sx n="95" d="100"/>
          <a:sy n="95" d="100"/>
        </p:scale>
        <p:origin x="-510" y="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392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© 2006 by Pearson Education, Inc. All rights reserved.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4A6698D2-0C15-467B-A69D-E1A758B5FA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r>
              <a:rPr lang="en-US"/>
              <a:t>© 2006 by Pearson Education, Inc. All rights reserved.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5AEA47C3-B5A1-4D48-A951-F41C6194B5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5FA2B-E74A-4F75-9920-D6FC4309B518}" type="slidenum">
              <a:rPr lang="en-US"/>
              <a:pPr/>
              <a:t>1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572000"/>
            <a:ext cx="5026025" cy="4114800"/>
          </a:xfrm>
        </p:spPr>
        <p:txBody>
          <a:bodyPr/>
          <a:lstStyle/>
          <a:p>
            <a:endParaRPr lang="en-US"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FC337-7428-4905-A99D-ECE28E57C5E0}" type="slidenum">
              <a:rPr lang="en-US"/>
              <a:pPr/>
              <a:t>2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Statistics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CF72BC-246B-4792-AE92-DC83F9714A49}" type="slidenum">
              <a:rPr lang="en-US"/>
              <a:pPr/>
              <a:t>3</a:t>
            </a:fld>
            <a:endParaRPr lang="en-US"/>
          </a:p>
        </p:txBody>
      </p:sp>
      <p:sp>
        <p:nvSpPr>
          <p:cNvPr id="106498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A50B4C-07E7-40FF-BFA8-D622CD58FEF0}" type="slidenum">
              <a:rPr lang="en-US"/>
              <a:pPr/>
              <a:t>4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7E632-5EE8-4F5A-BC6F-DD37E95DED2B}" type="slidenum">
              <a:rPr lang="en-US"/>
              <a:pPr/>
              <a:t>5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C20021-462C-4CBA-91BA-C445344892D4}" type="slidenum">
              <a:rPr lang="en-US"/>
              <a:pPr/>
              <a:t>6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A First Course in Quality Engineering by        K. S. Krishnamoorthi, ISBN 0-13-147201-1. Pearson Education, Inc., Upper Saddle River, NJ.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 2006 by Pearson Education, Inc. All rights reserved.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9F9A76-E62A-4E54-8AD5-334FC43DA636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88DD4AC-F14C-4CDF-B53E-07442BDA5C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B48AC2-E416-4525-82CF-EBB938A44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EE91DE-9316-48C5-B80B-592115BAF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45238-1F08-45B7-981C-63EB919E5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B874D44-2EB3-43DF-BBA1-24BDAE30CE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36AB07A-2553-47DC-A98D-8E3B14D0AC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CB71B19-007E-4316-8716-6E074EA1E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29449B-16B3-4A80-977C-2AC4F594B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5FD17-5B4B-49A3-B42C-1E18C998E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DAE5430-5967-4441-A865-31654E3E7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CEC1821-B43B-4B79-946B-CCCF378647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© 2006 by Pearson Education, Inc. All rights reserved.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082EBB2-FC4E-446B-825D-6EDFF286FE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30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534400" cy="737382"/>
          </a:xfrm>
        </p:spPr>
        <p:txBody>
          <a:bodyPr>
            <a:normAutofit fontScale="90000"/>
          </a:bodyPr>
          <a:lstStyle/>
          <a:p>
            <a:pPr marL="228600" algn="l"/>
            <a:r>
              <a:rPr lang="en-US" sz="3800" dirty="0">
                <a:solidFill>
                  <a:schemeClr val="tx1"/>
                </a:solidFill>
              </a:rPr>
              <a:t>A First Course in </a:t>
            </a:r>
            <a:r>
              <a:rPr lang="en-US" sz="3800" dirty="0" smtClean="0">
                <a:solidFill>
                  <a:schemeClr val="tx1"/>
                </a:solidFill>
              </a:rPr>
              <a:t/>
            </a:r>
            <a:br>
              <a:rPr lang="en-US" sz="3800" dirty="0" smtClean="0">
                <a:solidFill>
                  <a:schemeClr val="tx1"/>
                </a:solidFill>
              </a:rPr>
            </a:br>
            <a:r>
              <a:rPr lang="en-US" sz="3800" dirty="0" smtClean="0">
                <a:solidFill>
                  <a:schemeClr val="tx1"/>
                </a:solidFill>
              </a:rPr>
              <a:t>Quality Engineering – 2</a:t>
            </a:r>
            <a:r>
              <a:rPr lang="en-US" sz="3800" baseline="30000" dirty="0" smtClean="0">
                <a:solidFill>
                  <a:schemeClr val="tx1"/>
                </a:solidFill>
              </a:rPr>
              <a:t>nd</a:t>
            </a:r>
            <a:r>
              <a:rPr lang="en-US" sz="3800" dirty="0" smtClean="0">
                <a:solidFill>
                  <a:schemeClr val="tx1"/>
                </a:solidFill>
              </a:rPr>
              <a:t> edition</a:t>
            </a:r>
            <a:endParaRPr lang="en-US" sz="38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144A2-9831-4935-91AE-341A32812089}" type="slidenum">
              <a:rPr lang="en-US"/>
              <a:pPr/>
              <a:t>1</a:t>
            </a:fld>
            <a:endParaRPr lang="en-US"/>
          </a:p>
        </p:txBody>
      </p:sp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152400" y="21336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635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3200" dirty="0"/>
              <a:t>K.S. </a:t>
            </a:r>
            <a:r>
              <a:rPr lang="en-US" sz="3200" dirty="0" smtClean="0"/>
              <a:t>Krishnamoorthi</a:t>
            </a:r>
          </a:p>
          <a:p>
            <a:pPr marL="342900" indent="635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400" smtClean="0"/>
              <a:t>With </a:t>
            </a:r>
            <a:r>
              <a:rPr lang="en-US" sz="2400" dirty="0" smtClean="0"/>
              <a:t>V. Ram Krishnamoorthi</a:t>
            </a:r>
            <a:endParaRPr lang="en-US" sz="2400" dirty="0"/>
          </a:p>
          <a:p>
            <a:pPr marL="342900" indent="635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152400" y="3886200"/>
            <a:ext cx="883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61963"/>
            <a:r>
              <a:rPr lang="en-US"/>
              <a:t>Chapter </a:t>
            </a:r>
            <a:r>
              <a:rPr lang="en-US" smtClean="0"/>
              <a:t>2:  </a:t>
            </a:r>
            <a:r>
              <a:rPr lang="en-US" dirty="0"/>
              <a:t>Statistics for </a:t>
            </a:r>
            <a:r>
              <a:rPr lang="en-US"/>
              <a:t>Quality </a:t>
            </a:r>
            <a:r>
              <a:rPr lang="en-US" smtClean="0"/>
              <a:t>– Part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utoUpdateAnimBg="0"/>
      <p:bldP spid="128003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534400" cy="914400"/>
          </a:xfrm>
        </p:spPr>
        <p:txBody>
          <a:bodyPr/>
          <a:lstStyle/>
          <a:p>
            <a:r>
              <a:rPr lang="en-US" sz="3600" dirty="0"/>
              <a:t>Examples of using </a:t>
            </a:r>
            <a:r>
              <a:rPr lang="en-US" sz="3600" dirty="0" smtClean="0"/>
              <a:t>a histogram</a:t>
            </a:r>
            <a:endParaRPr lang="en-US" sz="36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4A451-50A4-4D67-B6A6-D62C1ED3DD89}" type="slidenum">
              <a:rPr lang="en-US"/>
              <a:pPr/>
              <a:t>10</a:t>
            </a:fld>
            <a:endParaRPr 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5715000"/>
            <a:ext cx="815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>
                <a:latin typeface="Times New Roman" pitchFamily="18" charset="0"/>
              </a:rPr>
              <a:t>Figure 2-4 Histogram of key-way widths on a thermostat calibration shaft 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914400" y="1371600"/>
            <a:ext cx="7148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Two different populations mixed together</a:t>
            </a:r>
            <a:r>
              <a:rPr lang="en-US" sz="2400" dirty="0" smtClean="0">
                <a:latin typeface="Times New Roman" pitchFamily="18" charset="0"/>
              </a:rPr>
              <a:t>: Example 2.3a</a:t>
            </a: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4972" y="2034845"/>
            <a:ext cx="4659227" cy="345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2" name="Rectangle 8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3600" dirty="0"/>
              <a:t>Examples of using histogram (contd.)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E86D-0744-43D4-921A-47B6D7611B80}" type="slidenum">
              <a:rPr lang="en-US"/>
              <a:pPr/>
              <a:t>11</a:t>
            </a:fld>
            <a:endParaRPr lang="en-US"/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228600" y="1981200"/>
            <a:ext cx="3657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 smtClean="0">
                <a:latin typeface="Times New Roman" pitchFamily="18" charset="0"/>
              </a:rPr>
              <a:t>Example 2.3b </a:t>
            </a:r>
          </a:p>
          <a:p>
            <a:pPr eaLnBrk="1" hangingPunct="1"/>
            <a:r>
              <a:rPr lang="en-US" sz="2400" dirty="0" smtClean="0">
                <a:latin typeface="Times New Roman" pitchFamily="18" charset="0"/>
              </a:rPr>
              <a:t>Figure 2.5</a:t>
            </a:r>
          </a:p>
          <a:p>
            <a:pPr eaLnBrk="1" hangingPunct="1"/>
            <a:r>
              <a:rPr lang="en-US" sz="2400" dirty="0" smtClean="0">
                <a:latin typeface="Times New Roman" pitchFamily="18" charset="0"/>
              </a:rPr>
              <a:t>Observing </a:t>
            </a:r>
            <a:r>
              <a:rPr lang="en-US" sz="2400" dirty="0" smtClean="0">
                <a:latin typeface="Times New Roman" pitchFamily="18" charset="0"/>
              </a:rPr>
              <a:t>the difference</a:t>
            </a:r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between two </a:t>
            </a:r>
            <a:r>
              <a:rPr lang="en-US" sz="2400" dirty="0" smtClean="0">
                <a:latin typeface="Times New Roman" pitchFamily="18" charset="0"/>
              </a:rPr>
              <a:t>populations</a:t>
            </a:r>
            <a:r>
              <a:rPr lang="en-US" sz="2400" dirty="0" smtClean="0">
                <a:latin typeface="Times New Roman" pitchFamily="18" charset="0"/>
              </a:rPr>
              <a:t>:</a:t>
            </a:r>
            <a:endParaRPr lang="en-US" sz="2400" dirty="0" smtClean="0">
              <a:latin typeface="Times New Roman" pitchFamily="18" charset="0"/>
            </a:endParaRPr>
          </a:p>
        </p:txBody>
      </p:sp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1" y="1324218"/>
            <a:ext cx="3505200" cy="538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sz="3600">
                <a:cs typeface="Times New Roman" pitchFamily="18" charset="0"/>
              </a:rPr>
              <a:t>Numerical Methods for Describing Populations</a:t>
            </a:r>
            <a:r>
              <a:rPr lang="en-US" sz="3600"/>
              <a:t> 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010-3EF1-40F3-B375-5F3866585EFA}" type="slidenum">
              <a:rPr lang="en-US"/>
              <a:pPr/>
              <a:t>12</a:t>
            </a:fld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838200" y="1447800"/>
            <a:ext cx="76200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Average</a:t>
            </a:r>
            <a:r>
              <a:rPr lang="en-US" sz="2000">
                <a:latin typeface="Times New Roman" pitchFamily="18" charset="0"/>
              </a:rPr>
              <a:t>: 			</a:t>
            </a:r>
          </a:p>
          <a:p>
            <a:pPr eaLnBrk="1" hangingPunct="1"/>
            <a:endParaRPr lang="en-US" sz="20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Standard deviation</a:t>
            </a:r>
            <a:r>
              <a:rPr lang="en-US" sz="2000">
                <a:latin typeface="Times New Roman" pitchFamily="18" charset="0"/>
              </a:rPr>
              <a:t>: 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981200" y="1524000"/>
          <a:ext cx="1371600" cy="992188"/>
        </p:xfrm>
        <a:graphic>
          <a:graphicData uri="http://schemas.openxmlformats.org/presentationml/2006/ole">
            <p:oleObj spid="_x0000_s8196" r:id="rId3" imgW="723586" imgH="520474" progId="Equation.3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3657600" y="2133600"/>
          <a:ext cx="2209800" cy="922285"/>
        </p:xfrm>
        <a:graphic>
          <a:graphicData uri="http://schemas.openxmlformats.org/presentationml/2006/ole">
            <p:oleObj spid="_x0000_s8195" r:id="rId4" imgW="1206500" imgH="508000" progId="Equation.3">
              <p:embed/>
            </p:oleObj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85800" y="3200400"/>
            <a:ext cx="8001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The average represents the center point (location on the </a:t>
            </a:r>
            <a:r>
              <a:rPr lang="en-US" sz="2400" i="1" dirty="0">
                <a:latin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</a:rPr>
              <a:t>-axis) around which the data (population) is distributed.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standard deviation represents the amount of </a:t>
            </a:r>
            <a:r>
              <a:rPr lang="en-US" sz="2400" dirty="0">
                <a:latin typeface="Times New Roman" pitchFamily="18" charset="0"/>
              </a:rPr>
              <a:t>variability (dispersion) in the data about the center point. 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These two measures adequately describe a population that has the symmetric, bell shaped (normal) distribution.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81000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5867400" y="2133600"/>
          <a:ext cx="2464280" cy="932906"/>
        </p:xfrm>
        <a:graphic>
          <a:graphicData uri="http://schemas.openxmlformats.org/presentationml/2006/ole">
            <p:oleObj spid="_x0000_s8202" name="Equation" r:id="rId5" imgW="1409400" imgH="53316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382000" cy="10668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3600"/>
              <a:t>Population parameter vs. sample statistics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1659-9C31-496A-A6D2-00A4CB2F09EF}" type="slidenum">
              <a:rPr lang="en-US"/>
              <a:pPr/>
              <a:t>13</a:t>
            </a:fld>
            <a:endParaRPr lang="en-US"/>
          </a:p>
        </p:txBody>
      </p:sp>
      <p:sp>
        <p:nvSpPr>
          <p:cNvPr id="13316" name="Freeform 4"/>
          <p:cNvSpPr>
            <a:spLocks/>
          </p:cNvSpPr>
          <p:nvPr/>
        </p:nvSpPr>
        <p:spPr bwMode="auto">
          <a:xfrm>
            <a:off x="1008063" y="1447800"/>
            <a:ext cx="2895600" cy="3979863"/>
          </a:xfrm>
          <a:custGeom>
            <a:avLst/>
            <a:gdLst/>
            <a:ahLst/>
            <a:cxnLst>
              <a:cxn ang="0">
                <a:pos x="197" y="2267"/>
              </a:cxn>
              <a:cxn ang="0">
                <a:pos x="160" y="2057"/>
              </a:cxn>
              <a:cxn ang="0">
                <a:pos x="133" y="1975"/>
              </a:cxn>
              <a:cxn ang="0">
                <a:pos x="124" y="1947"/>
              </a:cxn>
              <a:cxn ang="0">
                <a:pos x="69" y="1728"/>
              </a:cxn>
              <a:cxn ang="0">
                <a:pos x="32" y="1435"/>
              </a:cxn>
              <a:cxn ang="0">
                <a:pos x="60" y="777"/>
              </a:cxn>
              <a:cxn ang="0">
                <a:pos x="124" y="603"/>
              </a:cxn>
              <a:cxn ang="0">
                <a:pos x="170" y="484"/>
              </a:cxn>
              <a:cxn ang="0">
                <a:pos x="444" y="128"/>
              </a:cxn>
              <a:cxn ang="0">
                <a:pos x="554" y="55"/>
              </a:cxn>
              <a:cxn ang="0">
                <a:pos x="864" y="0"/>
              </a:cxn>
              <a:cxn ang="0">
                <a:pos x="1066" y="9"/>
              </a:cxn>
              <a:cxn ang="0">
                <a:pos x="1312" y="73"/>
              </a:cxn>
              <a:cxn ang="0">
                <a:pos x="1367" y="100"/>
              </a:cxn>
              <a:cxn ang="0">
                <a:pos x="1477" y="183"/>
              </a:cxn>
              <a:cxn ang="0">
                <a:pos x="1568" y="274"/>
              </a:cxn>
              <a:cxn ang="0">
                <a:pos x="1587" y="292"/>
              </a:cxn>
              <a:cxn ang="0">
                <a:pos x="1642" y="384"/>
              </a:cxn>
              <a:cxn ang="0">
                <a:pos x="1669" y="439"/>
              </a:cxn>
              <a:cxn ang="0">
                <a:pos x="1687" y="493"/>
              </a:cxn>
              <a:cxn ang="0">
                <a:pos x="1706" y="530"/>
              </a:cxn>
              <a:cxn ang="0">
                <a:pos x="1824" y="1033"/>
              </a:cxn>
              <a:cxn ang="0">
                <a:pos x="1815" y="1700"/>
              </a:cxn>
              <a:cxn ang="0">
                <a:pos x="1724" y="2130"/>
              </a:cxn>
              <a:cxn ang="0">
                <a:pos x="1669" y="2285"/>
              </a:cxn>
              <a:cxn ang="0">
                <a:pos x="1623" y="2359"/>
              </a:cxn>
              <a:cxn ang="0">
                <a:pos x="1431" y="2569"/>
              </a:cxn>
              <a:cxn ang="0">
                <a:pos x="1367" y="2605"/>
              </a:cxn>
              <a:cxn ang="0">
                <a:pos x="1312" y="2642"/>
              </a:cxn>
              <a:cxn ang="0">
                <a:pos x="1093" y="2697"/>
              </a:cxn>
              <a:cxn ang="0">
                <a:pos x="654" y="2706"/>
              </a:cxn>
              <a:cxn ang="0">
                <a:pos x="453" y="2624"/>
              </a:cxn>
              <a:cxn ang="0">
                <a:pos x="380" y="2541"/>
              </a:cxn>
              <a:cxn ang="0">
                <a:pos x="352" y="2496"/>
              </a:cxn>
              <a:cxn ang="0">
                <a:pos x="343" y="2468"/>
              </a:cxn>
              <a:cxn ang="0">
                <a:pos x="261" y="2349"/>
              </a:cxn>
              <a:cxn ang="0">
                <a:pos x="224" y="2313"/>
              </a:cxn>
              <a:cxn ang="0">
                <a:pos x="215" y="2285"/>
              </a:cxn>
              <a:cxn ang="0">
                <a:pos x="197" y="2267"/>
              </a:cxn>
            </a:cxnLst>
            <a:rect l="0" t="0" r="r" b="b"/>
            <a:pathLst>
              <a:path w="1824" h="2733">
                <a:moveTo>
                  <a:pt x="197" y="2267"/>
                </a:moveTo>
                <a:cubicBezTo>
                  <a:pt x="191" y="2181"/>
                  <a:pt x="185" y="2132"/>
                  <a:pt x="160" y="2057"/>
                </a:cubicBezTo>
                <a:cubicBezTo>
                  <a:pt x="151" y="2030"/>
                  <a:pt x="142" y="2002"/>
                  <a:pt x="133" y="1975"/>
                </a:cubicBezTo>
                <a:cubicBezTo>
                  <a:pt x="130" y="1966"/>
                  <a:pt x="124" y="1947"/>
                  <a:pt x="124" y="1947"/>
                </a:cubicBezTo>
                <a:cubicBezTo>
                  <a:pt x="114" y="1874"/>
                  <a:pt x="92" y="1798"/>
                  <a:pt x="69" y="1728"/>
                </a:cubicBezTo>
                <a:cubicBezTo>
                  <a:pt x="63" y="1626"/>
                  <a:pt x="58" y="1533"/>
                  <a:pt x="32" y="1435"/>
                </a:cubicBezTo>
                <a:cubicBezTo>
                  <a:pt x="5" y="1214"/>
                  <a:pt x="0" y="992"/>
                  <a:pt x="60" y="777"/>
                </a:cubicBezTo>
                <a:cubicBezTo>
                  <a:pt x="77" y="717"/>
                  <a:pt x="90" y="656"/>
                  <a:pt x="124" y="603"/>
                </a:cubicBezTo>
                <a:cubicBezTo>
                  <a:pt x="135" y="559"/>
                  <a:pt x="145" y="521"/>
                  <a:pt x="170" y="484"/>
                </a:cubicBezTo>
                <a:cubicBezTo>
                  <a:pt x="211" y="360"/>
                  <a:pt x="334" y="200"/>
                  <a:pt x="444" y="128"/>
                </a:cubicBezTo>
                <a:cubicBezTo>
                  <a:pt x="481" y="104"/>
                  <a:pt x="511" y="71"/>
                  <a:pt x="554" y="55"/>
                </a:cubicBezTo>
                <a:cubicBezTo>
                  <a:pt x="656" y="16"/>
                  <a:pt x="755" y="7"/>
                  <a:pt x="864" y="0"/>
                </a:cubicBezTo>
                <a:cubicBezTo>
                  <a:pt x="931" y="3"/>
                  <a:pt x="999" y="2"/>
                  <a:pt x="1066" y="9"/>
                </a:cubicBezTo>
                <a:cubicBezTo>
                  <a:pt x="1146" y="17"/>
                  <a:pt x="1234" y="53"/>
                  <a:pt x="1312" y="73"/>
                </a:cubicBezTo>
                <a:cubicBezTo>
                  <a:pt x="1406" y="133"/>
                  <a:pt x="1280" y="56"/>
                  <a:pt x="1367" y="100"/>
                </a:cubicBezTo>
                <a:cubicBezTo>
                  <a:pt x="1406" y="120"/>
                  <a:pt x="1444" y="154"/>
                  <a:pt x="1477" y="183"/>
                </a:cubicBezTo>
                <a:cubicBezTo>
                  <a:pt x="1499" y="202"/>
                  <a:pt x="1548" y="254"/>
                  <a:pt x="1568" y="274"/>
                </a:cubicBezTo>
                <a:cubicBezTo>
                  <a:pt x="1574" y="280"/>
                  <a:pt x="1587" y="292"/>
                  <a:pt x="1587" y="292"/>
                </a:cubicBezTo>
                <a:cubicBezTo>
                  <a:pt x="1627" y="373"/>
                  <a:pt x="1604" y="346"/>
                  <a:pt x="1642" y="384"/>
                </a:cubicBezTo>
                <a:cubicBezTo>
                  <a:pt x="1674" y="481"/>
                  <a:pt x="1623" y="334"/>
                  <a:pt x="1669" y="439"/>
                </a:cubicBezTo>
                <a:cubicBezTo>
                  <a:pt x="1677" y="456"/>
                  <a:pt x="1681" y="475"/>
                  <a:pt x="1687" y="493"/>
                </a:cubicBezTo>
                <a:cubicBezTo>
                  <a:pt x="1691" y="506"/>
                  <a:pt x="1700" y="518"/>
                  <a:pt x="1706" y="530"/>
                </a:cubicBezTo>
                <a:cubicBezTo>
                  <a:pt x="1747" y="698"/>
                  <a:pt x="1800" y="861"/>
                  <a:pt x="1824" y="1033"/>
                </a:cubicBezTo>
                <a:cubicBezTo>
                  <a:pt x="1821" y="1255"/>
                  <a:pt x="1820" y="1478"/>
                  <a:pt x="1815" y="1700"/>
                </a:cubicBezTo>
                <a:cubicBezTo>
                  <a:pt x="1811" y="1857"/>
                  <a:pt x="1753" y="1981"/>
                  <a:pt x="1724" y="2130"/>
                </a:cubicBezTo>
                <a:cubicBezTo>
                  <a:pt x="1713" y="2185"/>
                  <a:pt x="1700" y="2238"/>
                  <a:pt x="1669" y="2285"/>
                </a:cubicBezTo>
                <a:cubicBezTo>
                  <a:pt x="1659" y="2317"/>
                  <a:pt x="1646" y="2336"/>
                  <a:pt x="1623" y="2359"/>
                </a:cubicBezTo>
                <a:cubicBezTo>
                  <a:pt x="1596" y="2439"/>
                  <a:pt x="1506" y="2532"/>
                  <a:pt x="1431" y="2569"/>
                </a:cubicBezTo>
                <a:cubicBezTo>
                  <a:pt x="1370" y="2630"/>
                  <a:pt x="1442" y="2568"/>
                  <a:pt x="1367" y="2605"/>
                </a:cubicBezTo>
                <a:cubicBezTo>
                  <a:pt x="1347" y="2615"/>
                  <a:pt x="1330" y="2630"/>
                  <a:pt x="1312" y="2642"/>
                </a:cubicBezTo>
                <a:cubicBezTo>
                  <a:pt x="1268" y="2671"/>
                  <a:pt x="1138" y="2692"/>
                  <a:pt x="1093" y="2697"/>
                </a:cubicBezTo>
                <a:cubicBezTo>
                  <a:pt x="943" y="2733"/>
                  <a:pt x="824" y="2711"/>
                  <a:pt x="654" y="2706"/>
                </a:cubicBezTo>
                <a:cubicBezTo>
                  <a:pt x="581" y="2682"/>
                  <a:pt x="518" y="2666"/>
                  <a:pt x="453" y="2624"/>
                </a:cubicBezTo>
                <a:cubicBezTo>
                  <a:pt x="423" y="2604"/>
                  <a:pt x="404" y="2567"/>
                  <a:pt x="380" y="2541"/>
                </a:cubicBezTo>
                <a:cubicBezTo>
                  <a:pt x="354" y="2462"/>
                  <a:pt x="391" y="2560"/>
                  <a:pt x="352" y="2496"/>
                </a:cubicBezTo>
                <a:cubicBezTo>
                  <a:pt x="347" y="2488"/>
                  <a:pt x="348" y="2477"/>
                  <a:pt x="343" y="2468"/>
                </a:cubicBezTo>
                <a:cubicBezTo>
                  <a:pt x="319" y="2424"/>
                  <a:pt x="295" y="2385"/>
                  <a:pt x="261" y="2349"/>
                </a:cubicBezTo>
                <a:cubicBezTo>
                  <a:pt x="237" y="2276"/>
                  <a:pt x="274" y="2363"/>
                  <a:pt x="224" y="2313"/>
                </a:cubicBezTo>
                <a:cubicBezTo>
                  <a:pt x="217" y="2306"/>
                  <a:pt x="220" y="2293"/>
                  <a:pt x="215" y="2285"/>
                </a:cubicBezTo>
                <a:cubicBezTo>
                  <a:pt x="211" y="2278"/>
                  <a:pt x="203" y="2273"/>
                  <a:pt x="197" y="2267"/>
                </a:cubicBezTo>
                <a:close/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828800" y="1400175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000">
                <a:latin typeface="Times New Roman" pitchFamily="18" charset="0"/>
              </a:rPr>
              <a:t>Population</a:t>
            </a:r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4572000" y="4724400"/>
            <a:ext cx="1828800" cy="1447800"/>
          </a:xfrm>
          <a:custGeom>
            <a:avLst/>
            <a:gdLst/>
            <a:ahLst/>
            <a:cxnLst>
              <a:cxn ang="0">
                <a:pos x="109" y="686"/>
              </a:cxn>
              <a:cxn ang="0">
                <a:pos x="17" y="586"/>
              </a:cxn>
              <a:cxn ang="0">
                <a:pos x="145" y="120"/>
              </a:cxn>
              <a:cxn ang="0">
                <a:pos x="383" y="1"/>
              </a:cxn>
              <a:cxn ang="0">
                <a:pos x="557" y="10"/>
              </a:cxn>
              <a:cxn ang="0">
                <a:pos x="630" y="46"/>
              </a:cxn>
              <a:cxn ang="0">
                <a:pos x="712" y="110"/>
              </a:cxn>
              <a:cxn ang="0">
                <a:pos x="785" y="193"/>
              </a:cxn>
              <a:cxn ang="0">
                <a:pos x="813" y="275"/>
              </a:cxn>
              <a:cxn ang="0">
                <a:pos x="749" y="613"/>
              </a:cxn>
              <a:cxn ang="0">
                <a:pos x="739" y="641"/>
              </a:cxn>
              <a:cxn ang="0">
                <a:pos x="666" y="714"/>
              </a:cxn>
              <a:cxn ang="0">
                <a:pos x="611" y="732"/>
              </a:cxn>
              <a:cxn ang="0">
                <a:pos x="511" y="769"/>
              </a:cxn>
              <a:cxn ang="0">
                <a:pos x="99" y="714"/>
              </a:cxn>
              <a:cxn ang="0">
                <a:pos x="54" y="641"/>
              </a:cxn>
            </a:cxnLst>
            <a:rect l="0" t="0" r="r" b="b"/>
            <a:pathLst>
              <a:path w="813" h="787">
                <a:moveTo>
                  <a:pt x="109" y="686"/>
                </a:moveTo>
                <a:cubicBezTo>
                  <a:pt x="75" y="653"/>
                  <a:pt x="43" y="625"/>
                  <a:pt x="17" y="586"/>
                </a:cubicBezTo>
                <a:cubicBezTo>
                  <a:pt x="22" y="443"/>
                  <a:pt x="0" y="217"/>
                  <a:pt x="145" y="120"/>
                </a:cubicBezTo>
                <a:cubicBezTo>
                  <a:pt x="195" y="42"/>
                  <a:pt x="297" y="12"/>
                  <a:pt x="383" y="1"/>
                </a:cubicBezTo>
                <a:cubicBezTo>
                  <a:pt x="441" y="4"/>
                  <a:pt x="500" y="0"/>
                  <a:pt x="557" y="10"/>
                </a:cubicBezTo>
                <a:cubicBezTo>
                  <a:pt x="584" y="15"/>
                  <a:pt x="630" y="46"/>
                  <a:pt x="630" y="46"/>
                </a:cubicBezTo>
                <a:cubicBezTo>
                  <a:pt x="654" y="71"/>
                  <a:pt x="688" y="85"/>
                  <a:pt x="712" y="110"/>
                </a:cubicBezTo>
                <a:cubicBezTo>
                  <a:pt x="738" y="137"/>
                  <a:pt x="759" y="166"/>
                  <a:pt x="785" y="193"/>
                </a:cubicBezTo>
                <a:cubicBezTo>
                  <a:pt x="806" y="257"/>
                  <a:pt x="796" y="230"/>
                  <a:pt x="813" y="275"/>
                </a:cubicBezTo>
                <a:cubicBezTo>
                  <a:pt x="805" y="432"/>
                  <a:pt x="811" y="492"/>
                  <a:pt x="749" y="613"/>
                </a:cubicBezTo>
                <a:cubicBezTo>
                  <a:pt x="745" y="622"/>
                  <a:pt x="745" y="633"/>
                  <a:pt x="739" y="641"/>
                </a:cubicBezTo>
                <a:cubicBezTo>
                  <a:pt x="727" y="657"/>
                  <a:pt x="687" y="694"/>
                  <a:pt x="666" y="714"/>
                </a:cubicBezTo>
                <a:cubicBezTo>
                  <a:pt x="652" y="727"/>
                  <a:pt x="611" y="732"/>
                  <a:pt x="611" y="732"/>
                </a:cubicBezTo>
                <a:cubicBezTo>
                  <a:pt x="579" y="753"/>
                  <a:pt x="547" y="757"/>
                  <a:pt x="511" y="769"/>
                </a:cubicBezTo>
                <a:cubicBezTo>
                  <a:pt x="396" y="765"/>
                  <a:pt x="213" y="787"/>
                  <a:pt x="99" y="714"/>
                </a:cubicBezTo>
                <a:cubicBezTo>
                  <a:pt x="59" y="653"/>
                  <a:pt x="73" y="679"/>
                  <a:pt x="54" y="64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029200" y="4876800"/>
            <a:ext cx="795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>
                <a:latin typeface="Times New Roman" pitchFamily="18" charset="0"/>
              </a:rPr>
              <a:t>Sample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2667000" y="5105400"/>
            <a:ext cx="2057400" cy="4572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1828800" y="28194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2514600" y="18288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2590800" y="4724400"/>
            <a:ext cx="2057400" cy="6858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1981200" y="5181600"/>
            <a:ext cx="2895600" cy="533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2346325" y="2979738"/>
            <a:ext cx="33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000">
                <a:latin typeface="Symbol" pitchFamily="18" charset="2"/>
              </a:rPr>
              <a:t>m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2514600" y="2008188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000">
                <a:latin typeface="Symbol" pitchFamily="18" charset="2"/>
              </a:rPr>
              <a:t>s</a:t>
            </a: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2514600" y="2362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5334000" y="5486400"/>
            <a:ext cx="762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5410200" y="5334000"/>
            <a:ext cx="762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5486400" y="5257800"/>
            <a:ext cx="76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5562600" y="5410200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5638800" y="5562600"/>
            <a:ext cx="762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5715000" y="5638800"/>
            <a:ext cx="76200" cy="7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5486400" y="5105400"/>
            <a:ext cx="1588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5257800" y="5562600"/>
            <a:ext cx="76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5867400" y="5334000"/>
            <a:ext cx="6365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i="1">
                <a:latin typeface="Times New Roman" pitchFamily="18" charset="0"/>
              </a:rPr>
              <a:t>X</a:t>
            </a:r>
            <a:r>
              <a:rPr lang="en-US" sz="1600">
                <a:latin typeface="Times New Roman" pitchFamily="18" charset="0"/>
              </a:rPr>
              <a:t>-bar</a:t>
            </a:r>
          </a:p>
          <a:p>
            <a:pPr eaLnBrk="1" hangingPunct="1"/>
            <a:r>
              <a:rPr lang="en-US" sz="1600" i="1">
                <a:latin typeface="Times New Roman" pitchFamily="18" charset="0"/>
              </a:rPr>
              <a:t>S</a:t>
            </a:r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5851525" y="1412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4114800" y="1752600"/>
            <a:ext cx="444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i="1" dirty="0">
                <a:latin typeface="Symbol" pitchFamily="18" charset="2"/>
              </a:rPr>
              <a:t>m</a:t>
            </a:r>
            <a:r>
              <a:rPr lang="en-US" sz="2400" dirty="0">
                <a:latin typeface="Symbol" pitchFamily="18" charset="2"/>
              </a:rPr>
              <a:t> </a:t>
            </a:r>
            <a:r>
              <a:rPr lang="en-US" sz="2400" dirty="0">
                <a:latin typeface="Times New Roman" pitchFamily="18" charset="0"/>
              </a:rPr>
              <a:t>and </a:t>
            </a:r>
            <a:r>
              <a:rPr lang="en-US" sz="2400" i="1" dirty="0">
                <a:latin typeface="Symbol" pitchFamily="18" charset="2"/>
              </a:rPr>
              <a:t>s</a:t>
            </a:r>
            <a:r>
              <a:rPr lang="en-US" sz="2400" dirty="0">
                <a:latin typeface="Times New Roman" pitchFamily="18" charset="0"/>
              </a:rPr>
              <a:t> are population </a:t>
            </a: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  <a:t>parameters</a:t>
            </a:r>
          </a:p>
        </p:txBody>
      </p:sp>
      <p:sp>
        <p:nvSpPr>
          <p:cNvPr id="13350" name="Text Box 38"/>
          <p:cNvSpPr txBox="1">
            <a:spLocks noChangeArrowheads="1"/>
          </p:cNvSpPr>
          <p:nvPr/>
        </p:nvSpPr>
        <p:spPr bwMode="auto">
          <a:xfrm>
            <a:off x="4724400" y="4114800"/>
            <a:ext cx="4132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i="1" dirty="0">
                <a:latin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</a:rPr>
              <a:t>-bar and </a:t>
            </a:r>
            <a:r>
              <a:rPr lang="en-US" sz="2400" i="1" dirty="0">
                <a:latin typeface="Times New Roman" pitchFamily="18" charset="0"/>
              </a:rPr>
              <a:t>S</a:t>
            </a:r>
            <a:r>
              <a:rPr lang="en-US" sz="2400" dirty="0">
                <a:latin typeface="Times New Roman" pitchFamily="18" charset="0"/>
              </a:rPr>
              <a:t> are sample </a:t>
            </a: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  <a:t>statistics</a:t>
            </a:r>
          </a:p>
        </p:txBody>
      </p:sp>
      <p:sp>
        <p:nvSpPr>
          <p:cNvPr id="13351" name="Line 39"/>
          <p:cNvSpPr>
            <a:spLocks noChangeShapeType="1"/>
          </p:cNvSpPr>
          <p:nvPr/>
        </p:nvSpPr>
        <p:spPr bwMode="auto">
          <a:xfrm>
            <a:off x="1752600" y="3810000"/>
            <a:ext cx="3200400" cy="16002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>
            <a:off x="1371600" y="2895600"/>
            <a:ext cx="3886200" cy="25146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3" name="Line 41"/>
          <p:cNvSpPr>
            <a:spLocks noChangeShapeType="1"/>
          </p:cNvSpPr>
          <p:nvPr/>
        </p:nvSpPr>
        <p:spPr bwMode="auto">
          <a:xfrm>
            <a:off x="3505200" y="2362200"/>
            <a:ext cx="1676400" cy="281940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4" name="Freeform 42"/>
          <p:cNvSpPr>
            <a:spLocks/>
          </p:cNvSpPr>
          <p:nvPr/>
        </p:nvSpPr>
        <p:spPr bwMode="auto">
          <a:xfrm>
            <a:off x="1785938" y="1978025"/>
            <a:ext cx="1422400" cy="793750"/>
          </a:xfrm>
          <a:custGeom>
            <a:avLst/>
            <a:gdLst/>
            <a:ahLst/>
            <a:cxnLst>
              <a:cxn ang="0">
                <a:pos x="0" y="500"/>
              </a:cxn>
              <a:cxn ang="0">
                <a:pos x="146" y="418"/>
              </a:cxn>
              <a:cxn ang="0">
                <a:pos x="315" y="98"/>
              </a:cxn>
              <a:cxn ang="0">
                <a:pos x="459" y="2"/>
              </a:cxn>
              <a:cxn ang="0">
                <a:pos x="603" y="89"/>
              </a:cxn>
              <a:cxn ang="0">
                <a:pos x="777" y="427"/>
              </a:cxn>
              <a:cxn ang="0">
                <a:pos x="896" y="491"/>
              </a:cxn>
            </a:cxnLst>
            <a:rect l="0" t="0" r="r" b="b"/>
            <a:pathLst>
              <a:path w="896" h="500">
                <a:moveTo>
                  <a:pt x="0" y="500"/>
                </a:moveTo>
                <a:cubicBezTo>
                  <a:pt x="26" y="486"/>
                  <a:pt x="94" y="485"/>
                  <a:pt x="146" y="418"/>
                </a:cubicBezTo>
                <a:cubicBezTo>
                  <a:pt x="198" y="351"/>
                  <a:pt x="263" y="167"/>
                  <a:pt x="315" y="98"/>
                </a:cubicBezTo>
                <a:cubicBezTo>
                  <a:pt x="367" y="29"/>
                  <a:pt x="411" y="4"/>
                  <a:pt x="459" y="2"/>
                </a:cubicBezTo>
                <a:cubicBezTo>
                  <a:pt x="507" y="0"/>
                  <a:pt x="550" y="18"/>
                  <a:pt x="603" y="89"/>
                </a:cubicBezTo>
                <a:cubicBezTo>
                  <a:pt x="656" y="160"/>
                  <a:pt x="728" y="360"/>
                  <a:pt x="777" y="427"/>
                </a:cubicBezTo>
                <a:cubicBezTo>
                  <a:pt x="826" y="494"/>
                  <a:pt x="871" y="478"/>
                  <a:pt x="896" y="49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990600"/>
          </a:xfrm>
        </p:spPr>
        <p:txBody>
          <a:bodyPr/>
          <a:lstStyle/>
          <a:p>
            <a:r>
              <a:rPr lang="en-US" sz="3600"/>
              <a:t>Stem &amp; Leaf Diagram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ACD61-8306-4DCC-BE1E-26E5697E34B2}" type="slidenum">
              <a:rPr lang="en-US"/>
              <a:pPr/>
              <a:t>14</a:t>
            </a:fld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990600" y="6096000"/>
            <a:ext cx="754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800" dirty="0">
                <a:latin typeface="Times New Roman" pitchFamily="18" charset="0"/>
              </a:rPr>
              <a:t>Figure 2.7 Stem and Leaf Diagram of the amount of deodorant in cans </a:t>
            </a:r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524000"/>
            <a:ext cx="4733925" cy="459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Box and Whisker plots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08F2-BAF9-49D5-B761-8DC0C7D8C922}" type="slidenum">
              <a:rPr lang="en-US"/>
              <a:pPr/>
              <a:t>15</a:t>
            </a:fld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85800" y="5867400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>
                <a:latin typeface="Times New Roman" pitchFamily="18" charset="0"/>
              </a:rPr>
              <a:t>Figure 2-8b  Box and Whisker plots of pouring and tap-out temperatures 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4" y="1657350"/>
            <a:ext cx="571182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sz="3600"/>
              <a:t>Other numerical measures to describe populations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55EF1-4725-411E-9722-36DB9222694A}" type="slidenum">
              <a:rPr lang="en-US"/>
              <a:pPr/>
              <a:t>16</a:t>
            </a:fld>
            <a:endParaRPr 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81000" y="13716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Measures of location: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The </a:t>
            </a:r>
            <a:r>
              <a:rPr lang="en-US" sz="2400" u="sng" dirty="0">
                <a:latin typeface="Times New Roman" pitchFamily="18" charset="0"/>
              </a:rPr>
              <a:t>Median </a:t>
            </a:r>
            <a:r>
              <a:rPr lang="en-US" sz="2400" dirty="0">
                <a:latin typeface="Times New Roman" pitchFamily="18" charset="0"/>
              </a:rPr>
              <a:t>(       ) is the middle value in the population.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The </a:t>
            </a:r>
            <a:r>
              <a:rPr lang="en-US" sz="2400" u="sng" dirty="0">
                <a:latin typeface="Times New Roman" pitchFamily="18" charset="0"/>
              </a:rPr>
              <a:t>Mode</a:t>
            </a:r>
            <a:r>
              <a:rPr lang="en-US" sz="2400" dirty="0">
                <a:latin typeface="Times New Roman" pitchFamily="18" charset="0"/>
              </a:rPr>
              <a:t> (</a:t>
            </a:r>
            <a:r>
              <a:rPr lang="en-US" sz="2400" i="1" dirty="0">
                <a:latin typeface="Times New Roman" pitchFamily="18" charset="0"/>
              </a:rPr>
              <a:t>M</a:t>
            </a:r>
            <a:r>
              <a:rPr lang="en-US" sz="2400" dirty="0">
                <a:latin typeface="Times New Roman" pitchFamily="18" charset="0"/>
              </a:rPr>
              <a:t> ) is the value that occurs most 	frequently in 	the data.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</a:t>
            </a:r>
            <a:r>
              <a:rPr lang="en-US" sz="2400" u="sng" dirty="0">
                <a:latin typeface="Times New Roman" pitchFamily="18" charset="0"/>
              </a:rPr>
              <a:t>Mid-range</a:t>
            </a:r>
            <a:r>
              <a:rPr lang="en-US" sz="2400" dirty="0">
                <a:latin typeface="Times New Roman" pitchFamily="18" charset="0"/>
              </a:rPr>
              <a:t> = </a:t>
            </a:r>
            <a:r>
              <a:rPr lang="en-US" sz="2400" i="1" dirty="0">
                <a:latin typeface="Times New Roman" pitchFamily="18" charset="0"/>
              </a:rPr>
              <a:t>(</a:t>
            </a:r>
            <a:r>
              <a:rPr lang="en-US" sz="2400" i="1" dirty="0" err="1">
                <a:latin typeface="Times New Roman" pitchFamily="18" charset="0"/>
              </a:rPr>
              <a:t>X</a:t>
            </a:r>
            <a:r>
              <a:rPr lang="en-US" sz="2400" i="1" baseline="-30000" dirty="0" err="1">
                <a:latin typeface="Times New Roman" pitchFamily="18" charset="0"/>
              </a:rPr>
              <a:t>max</a:t>
            </a:r>
            <a:r>
              <a:rPr lang="en-US" sz="2400" i="1" dirty="0" err="1">
                <a:latin typeface="Times New Roman" pitchFamily="18" charset="0"/>
              </a:rPr>
              <a:t>+X</a:t>
            </a:r>
            <a:r>
              <a:rPr lang="en-US" sz="2400" i="1" baseline="-30000" dirty="0" err="1">
                <a:latin typeface="Times New Roman" pitchFamily="18" charset="0"/>
              </a:rPr>
              <a:t>min</a:t>
            </a:r>
            <a:r>
              <a:rPr lang="en-US" sz="2400" i="1" dirty="0">
                <a:latin typeface="Times New Roman" pitchFamily="18" charset="0"/>
              </a:rPr>
              <a:t>)/2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57200" y="3581400"/>
            <a:ext cx="8153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Measures of dispersion: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	The </a:t>
            </a:r>
            <a:r>
              <a:rPr lang="en-US" sz="2400" u="sng" dirty="0">
                <a:latin typeface="Times New Roman" pitchFamily="18" charset="0"/>
              </a:rPr>
              <a:t>Range:</a:t>
            </a:r>
            <a:r>
              <a:rPr lang="en-US" sz="2400" dirty="0">
                <a:latin typeface="Times New Roman" pitchFamily="18" charset="0"/>
              </a:rPr>
              <a:t>  </a:t>
            </a:r>
            <a:r>
              <a:rPr lang="en-US" sz="2400" i="1" dirty="0">
                <a:latin typeface="Times New Roman" pitchFamily="18" charset="0"/>
              </a:rPr>
              <a:t>R = </a:t>
            </a:r>
            <a:r>
              <a:rPr lang="en-US" sz="2400" i="1" dirty="0" err="1" smtClean="0">
                <a:latin typeface="Times New Roman" pitchFamily="18" charset="0"/>
              </a:rPr>
              <a:t>X</a:t>
            </a:r>
            <a:r>
              <a:rPr lang="en-US" sz="2400" i="1" baseline="-30000" dirty="0" err="1" smtClean="0">
                <a:latin typeface="Times New Roman" pitchFamily="18" charset="0"/>
              </a:rPr>
              <a:t>max</a:t>
            </a:r>
            <a:r>
              <a:rPr lang="en-US" sz="2400" i="1" dirty="0" smtClean="0">
                <a:latin typeface="Times New Roman" pitchFamily="18" charset="0"/>
              </a:rPr>
              <a:t>- </a:t>
            </a:r>
            <a:r>
              <a:rPr lang="en-US" sz="2400" i="1" dirty="0" err="1" smtClean="0">
                <a:latin typeface="Times New Roman" pitchFamily="18" charset="0"/>
              </a:rPr>
              <a:t>X</a:t>
            </a:r>
            <a:r>
              <a:rPr lang="en-US" sz="2400" i="1" baseline="-30000" dirty="0" err="1" smtClean="0">
                <a:latin typeface="Times New Roman" pitchFamily="18" charset="0"/>
              </a:rPr>
              <a:t>min</a:t>
            </a:r>
            <a:r>
              <a:rPr lang="en-US" sz="2400" dirty="0">
                <a:latin typeface="Times New Roman" pitchFamily="18" charset="0"/>
              </a:rPr>
              <a:t>.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Inter Quartile Range: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IQR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-30000" dirty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– X</a:t>
            </a:r>
            <a:r>
              <a:rPr lang="en-US" sz="2400" i="1" baseline="-30000" dirty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</a:rPr>
              <a:t> </a:t>
            </a:r>
          </a:p>
          <a:p>
            <a:r>
              <a:rPr lang="en-US" sz="2400" dirty="0">
                <a:latin typeface="Times New Roman" pitchFamily="18" charset="0"/>
              </a:rPr>
              <a:t>	(</a:t>
            </a:r>
            <a:r>
              <a:rPr lang="en-US" sz="2400" i="1" dirty="0">
                <a:latin typeface="Times New Roman" pitchFamily="18" charset="0"/>
              </a:rPr>
              <a:t>X</a:t>
            </a:r>
            <a:r>
              <a:rPr lang="en-US" sz="2400" baseline="-25000" dirty="0">
                <a:latin typeface="Times New Roman" pitchFamily="18" charset="0"/>
              </a:rPr>
              <a:t>75</a:t>
            </a:r>
            <a:r>
              <a:rPr lang="en-US" sz="2400" dirty="0">
                <a:latin typeface="Times New Roman" pitchFamily="18" charset="0"/>
              </a:rPr>
              <a:t> and </a:t>
            </a:r>
            <a:r>
              <a:rPr lang="en-US" sz="2400" i="1" dirty="0">
                <a:latin typeface="Times New Roman" pitchFamily="18" charset="0"/>
              </a:rPr>
              <a:t>X</a:t>
            </a:r>
            <a:r>
              <a:rPr lang="en-US" sz="2400" baseline="-25000" dirty="0">
                <a:latin typeface="Times New Roman" pitchFamily="18" charset="0"/>
              </a:rPr>
              <a:t>25 </a:t>
            </a:r>
            <a:r>
              <a:rPr lang="en-US" sz="2400" dirty="0">
                <a:latin typeface="Times New Roman" pitchFamily="18" charset="0"/>
              </a:rPr>
              <a:t>are respectively the 75</a:t>
            </a:r>
            <a:r>
              <a:rPr lang="en-US" sz="2400" baseline="30000" dirty="0">
                <a:latin typeface="Times New Roman" pitchFamily="18" charset="0"/>
              </a:rPr>
              <a:t>th</a:t>
            </a:r>
            <a:r>
              <a:rPr lang="en-US" sz="2400" dirty="0">
                <a:latin typeface="Times New Roman" pitchFamily="18" charset="0"/>
              </a:rPr>
              <a:t> and 25</a:t>
            </a:r>
            <a:r>
              <a:rPr lang="en-US" sz="2400" baseline="30000" dirty="0">
                <a:latin typeface="Times New Roman" pitchFamily="18" charset="0"/>
              </a:rPr>
              <a:t>th</a:t>
            </a:r>
            <a:r>
              <a:rPr lang="en-US" sz="2400" dirty="0">
                <a:latin typeface="Times New Roman" pitchFamily="18" charset="0"/>
              </a:rPr>
              <a:t> percentiles 	in the data.)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048000" y="1752600"/>
          <a:ext cx="469900" cy="503464"/>
        </p:xfrm>
        <a:graphic>
          <a:graphicData uri="http://schemas.openxmlformats.org/presentationml/2006/ole">
            <p:oleObj spid="_x0000_s11268" name="Equation" r:id="rId3" imgW="177480" imgH="1904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US" sz="3600"/>
              <a:t>Mathematical Models for describing populations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8C60-9C8F-4DD7-9878-FA0580789179}" type="slidenum">
              <a:rPr lang="en-US"/>
              <a:pPr/>
              <a:t>17</a:t>
            </a:fld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81000" y="1752600"/>
            <a:ext cx="8153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Mathematical models are idealized mathematical functions chosen to represent the graph of the frequency distribution.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These are called the probability distribution functions.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In order to discuss these models of distributions we need to define several terms:  	probability, random variable, etc. 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We begin with probability.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Probability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0830-698C-4329-8DAA-81AC54CCBC7D}" type="slidenum">
              <a:rPr lang="en-US"/>
              <a:pPr/>
              <a:t>18</a:t>
            </a:fld>
            <a:endParaRPr lang="en-US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81000" y="1524000"/>
            <a:ext cx="81534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experiment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is a clearly defined procedure that results in observations.</a:t>
            </a:r>
          </a:p>
          <a:p>
            <a:pPr eaLnBrk="1" hangingPunct="1"/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A single performance of an experiment is called a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trial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and each trial results in an outcome or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observation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/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The experiments we are dealing with here are called the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random experiments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in that, the outcome in any one trial of the experiment cannot be predicted with certainly.</a:t>
            </a:r>
          </a:p>
          <a:p>
            <a:pPr eaLnBrk="1" hangingPunct="1"/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However, all possible outcomes of the experiment are known.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205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210550" cy="990600"/>
          </a:xfrm>
          <a:noFill/>
          <a:ln/>
        </p:spPr>
        <p:txBody>
          <a:bodyPr/>
          <a:lstStyle/>
          <a:p>
            <a:r>
              <a:rPr lang="en-US" sz="3600"/>
              <a:t>Probability (contd.)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C9FA-4F43-4F73-8E4D-6CF15DA39AE7}" type="slidenum">
              <a:rPr lang="en-US"/>
              <a:pPr/>
              <a:t>19</a:t>
            </a:fld>
            <a:endParaRPr lang="en-US"/>
          </a:p>
        </p:txBody>
      </p:sp>
      <p:sp>
        <p:nvSpPr>
          <p:cNvPr id="94211" name="Rectangle 2051"/>
          <p:cNvSpPr>
            <a:spLocks noChangeArrowheads="1"/>
          </p:cNvSpPr>
          <p:nvPr/>
        </p:nvSpPr>
        <p:spPr bwMode="auto">
          <a:xfrm>
            <a:off x="381000" y="2133600"/>
            <a:ext cx="82296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set of all possible outcomes of a random experiment is called the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sample space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and is denoted by S. 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Each element of a sample space is called a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sample point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An </a:t>
            </a:r>
            <a:r>
              <a:rPr lang="en-US" sz="2400" u="sng">
                <a:latin typeface="Times New Roman" pitchFamily="18" charset="0"/>
              </a:rPr>
              <a:t>event</a:t>
            </a:r>
            <a:r>
              <a:rPr lang="en-US" sz="2400">
                <a:latin typeface="Times New Roman" pitchFamily="18" charset="0"/>
              </a:rPr>
              <a:t> is a subset of the sample space such that all the elements in it follow a common rule.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9906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CHAPTER 2  </a:t>
            </a:r>
            <a:br>
              <a:rPr lang="en-US" sz="3600" dirty="0"/>
            </a:br>
            <a:r>
              <a:rPr lang="en-US" sz="3600" dirty="0"/>
              <a:t>STATISTICS FOR QUALITY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A33D-133F-4BBF-ABC2-E0AAC786DB49}" type="slidenum">
              <a:rPr lang="en-US"/>
              <a:pPr/>
              <a:t>2</a:t>
            </a:fld>
            <a:endParaRPr lang="en-US"/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762000" y="1828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Why statistics in quality?</a:t>
            </a: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762000" y="27432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The science of statistics provides: </a:t>
            </a: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1676400" y="3429000"/>
            <a:ext cx="635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Means for describing populations with variability.</a:t>
            </a: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1676400" y="4114800"/>
            <a:ext cx="7011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Methods for “estimating” population quality from samples.</a:t>
            </a:r>
          </a:p>
        </p:txBody>
      </p:sp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1676400" y="51816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And, the following methods used in quality engineering.</a:t>
            </a:r>
          </a:p>
        </p:txBody>
      </p:sp>
    </p:spTree>
  </p:cSld>
  <p:clrMapOvr>
    <a:masterClrMapping/>
  </p:clrMapOvr>
  <p:transition>
    <p:cover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14400"/>
          </a:xfrm>
        </p:spPr>
        <p:txBody>
          <a:bodyPr/>
          <a:lstStyle/>
          <a:p>
            <a:r>
              <a:rPr lang="en-US" sz="3600"/>
              <a:t>Probability (contd.)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8F26-27EC-4F3F-98D5-3BA8869A58D0}" type="slidenum">
              <a:rPr lang="en-US"/>
              <a:pPr/>
              <a:t>20</a:t>
            </a:fld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" y="12954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Examples of Experiments, Sample space and Events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Experiment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Sample space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Example events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a.  Toss a die and 		{1, 2, 3, 4, 5, 6}         A:{# less than 4} = {1,2,3}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observe the number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b. Toss two coins and	{HH, HT, TH,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TT}	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{At least one head} = 	 observe the faces 		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{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HH, HT, TH)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c.	Toss two coins and 	{0, 1, 2}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C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{No head} = {0}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count the # of heads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d.	Pick a sample of	{0, 1, 2, …, 10}	E: {D&lt;3} = {0,1,2}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10  bulbs and count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30188" algn="l"/>
                <a:tab pos="1828800" algn="l"/>
                <a:tab pos="3203575" algn="l"/>
                <a:tab pos="5888038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the # of defectives: D</a:t>
            </a:r>
            <a:endParaRPr lang="en-US" sz="20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58200" cy="1143000"/>
          </a:xfrm>
        </p:spPr>
        <p:txBody>
          <a:bodyPr/>
          <a:lstStyle/>
          <a:p>
            <a:r>
              <a:rPr lang="en-US" sz="3600"/>
              <a:t>Definition of probability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ECB24-C6F4-498D-9247-6B3288BEA14D}" type="slidenum">
              <a:rPr lang="en-US"/>
              <a:pPr/>
              <a:t>21</a:t>
            </a:fld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914400" y="4724400"/>
            <a:ext cx="746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57200"/>
            <a:r>
              <a:rPr lang="en-US" sz="2400">
                <a:latin typeface="Times New Roman" pitchFamily="18" charset="0"/>
                <a:cs typeface="Times New Roman" pitchFamily="18" charset="0"/>
              </a:rPr>
              <a:t>P(S) = 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     because when an experiment is performed any one 		outcome should occur.</a:t>
            </a:r>
            <a:endParaRPr lang="en-US" sz="2000">
              <a:latin typeface="Times New Roman" pitchFamily="18" charset="0"/>
            </a:endParaRPr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3276600" y="3048000"/>
          <a:ext cx="1905000" cy="436563"/>
        </p:xfrm>
        <a:graphic>
          <a:graphicData uri="http://schemas.openxmlformats.org/presentationml/2006/ole">
            <p:oleObj spid="_x0000_s17413" name="Equation" r:id="rId3" imgW="787400" imgH="177800" progId="Equation.DSMT4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1447800" y="4006850"/>
          <a:ext cx="1447800" cy="423863"/>
        </p:xfrm>
        <a:graphic>
          <a:graphicData uri="http://schemas.openxmlformats.org/presentationml/2006/ole">
            <p:oleObj spid="_x0000_s17412" name="Equation" r:id="rId4" imgW="622300" imgH="190500" progId="Equation.DSMT4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3886200" y="3962400"/>
          <a:ext cx="304800" cy="285750"/>
        </p:xfrm>
        <a:graphic>
          <a:graphicData uri="http://schemas.openxmlformats.org/presentationml/2006/ole">
            <p:oleObj spid="_x0000_s17411" r:id="rId5" imgW="152400" imgH="139700" progId="Equation.2">
              <p:embed/>
            </p:oleObj>
          </a:graphicData>
        </a:graphic>
      </p:graphicFrame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200400" y="3886200"/>
            <a:ext cx="4452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denotes the null event, the event </a:t>
            </a:r>
          </a:p>
          <a:p>
            <a:pPr eaLnBrk="1" hangingPunct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that cannot occur.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81000" y="1524000"/>
            <a:ext cx="8305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Probability of an event A is a number between 0 and 1. It represents the chance the event A occurs when the related experiment is performed.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534400" cy="990600"/>
          </a:xfrm>
        </p:spPr>
        <p:txBody>
          <a:bodyPr/>
          <a:lstStyle/>
          <a:p>
            <a:r>
              <a:rPr lang="en-US" sz="3600"/>
              <a:t>Computing Probability of an 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11FA8-F01F-4E2E-8FB6-D5D69228E2CD}" type="slidenum">
              <a:rPr lang="en-US"/>
              <a:pPr/>
              <a:t>22</a:t>
            </a:fld>
            <a:endParaRPr lang="en-US"/>
          </a:p>
        </p:txBody>
      </p:sp>
      <p:sp>
        <p:nvSpPr>
          <p:cNvPr id="95235" name="Rectangle 1027"/>
          <p:cNvSpPr>
            <a:spLocks noChangeArrowheads="1"/>
          </p:cNvSpPr>
          <p:nvPr/>
        </p:nvSpPr>
        <p:spPr bwMode="auto">
          <a:xfrm>
            <a:off x="609600" y="1676400"/>
            <a:ext cx="7772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Two methods: 	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1.  Method of analysis of experiment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		2.  Method of relative frequency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95236" name="Rectangle 1028"/>
          <p:cNvSpPr>
            <a:spLocks noChangeArrowheads="1"/>
          </p:cNvSpPr>
          <p:nvPr/>
        </p:nvSpPr>
        <p:spPr bwMode="auto">
          <a:xfrm>
            <a:off x="533400" y="3124200"/>
            <a:ext cx="74676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tabLst>
                <a:tab pos="461963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Method of Analysis is explained in steps in the following example.</a:t>
            </a:r>
          </a:p>
          <a:p>
            <a:pPr eaLnBrk="1" hangingPunct="1">
              <a:spcBef>
                <a:spcPct val="50000"/>
              </a:spcBef>
              <a:tabLst>
                <a:tab pos="461963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eaLnBrk="1" hangingPunct="1">
              <a:spcBef>
                <a:spcPct val="50000"/>
              </a:spcBef>
              <a:tabLst>
                <a:tab pos="461963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 card is drawn from a deck.  What is the probability the card has a number (not a picture)? </a:t>
            </a: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  <a:tabLst>
                <a:tab pos="461963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US" sz="3600"/>
              <a:t>Computing probability- Method of analysis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DA753-2FE9-4388-9589-28A28904CBA0}" type="slidenum">
              <a:rPr lang="en-US"/>
              <a:pPr/>
              <a:t>23</a:t>
            </a:fld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8600" y="3048000"/>
            <a:ext cx="83820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Step 2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Assign weights to the elements to reflect their chance 			of occurrence.</a:t>
            </a:r>
            <a:endParaRPr lang="en-US" sz="2400">
              <a:latin typeface="Times New Roman" pitchFamily="18" charset="0"/>
            </a:endParaRPr>
          </a:p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We could assign the following weights to the outcomes 			from our knowledge of the experiment.</a:t>
            </a:r>
          </a:p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    </a:t>
            </a:r>
            <a:endParaRPr lang="en-US" sz="2000">
              <a:latin typeface="Times New Roman" pitchFamily="18" charset="0"/>
            </a:endParaRPr>
          </a:p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{9/52, 	4/52,	9/52,	4/52,	9/52,	4/52,	9/52,	4/52}</a:t>
            </a:r>
            <a:endParaRPr lang="en-US" sz="2000">
              <a:latin typeface="Times New Roman" pitchFamily="18" charset="0"/>
            </a:endParaRPr>
          </a:p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S = {HN, 	HP, 	CN, 	CP, 	DN, 	DP, 	SN, 	  SP} </a:t>
            </a:r>
            <a:endParaRPr lang="en-US" sz="2000">
              <a:latin typeface="Times New Roman" pitchFamily="18" charset="0"/>
            </a:endParaRPr>
          </a:p>
          <a:p>
            <a:pPr indent="-228600">
              <a:tabLst>
                <a:tab pos="461963" algn="l"/>
              </a:tabLst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5800" y="1371600"/>
            <a:ext cx="81772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u="sng">
                <a:latin typeface="Times New Roman" pitchFamily="18" charset="0"/>
                <a:cs typeface="Times New Roman" pitchFamily="18" charset="0"/>
              </a:rPr>
              <a:t>Step 1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Formulate S</a:t>
            </a: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S = {Hearts Number, Hearts Picture, Clubs Number, Clubs Picture, 	Diamond Number, Diamond Picture, Spade 	Number, Spade Picture}</a:t>
            </a:r>
            <a:endParaRPr lang="en-US" sz="2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144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3600"/>
              <a:t>Computing</a:t>
            </a:r>
            <a:r>
              <a:rPr lang="en-US" sz="2900"/>
              <a:t> </a:t>
            </a:r>
            <a:r>
              <a:rPr lang="en-US" sz="3600"/>
              <a:t>probability-Method</a:t>
            </a:r>
            <a:r>
              <a:rPr lang="en-US" sz="2900"/>
              <a:t> </a:t>
            </a:r>
            <a:r>
              <a:rPr lang="en-US" sz="3600"/>
              <a:t>of analysis</a:t>
            </a:r>
            <a:r>
              <a:rPr lang="en-US" sz="2900"/>
              <a:t> </a:t>
            </a:r>
            <a:r>
              <a:rPr lang="en-US" sz="3600"/>
              <a:t>(contd.)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7BB7-FC2D-4365-8BD5-0D62059EEE33}" type="slidenum">
              <a:rPr lang="en-US"/>
              <a:pPr/>
              <a:t>24</a:t>
            </a:fld>
            <a:endParaRPr lang="en-US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381000" y="2667000"/>
            <a:ext cx="8229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u="sng">
                <a:latin typeface="Times New Roman" pitchFamily="18" charset="0"/>
                <a:cs typeface="Times New Roman" pitchFamily="18" charset="0"/>
              </a:rPr>
              <a:t>Step 3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 Calculate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 = Sum of weights of elements in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>
              <a:latin typeface="Palatino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event A:  {the card is a number} = {HN, CN, DN, SN} </a:t>
            </a: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			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Therefore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 = 9/52 +9/52+9/52+9/52 = 36/52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34400" cy="1219200"/>
          </a:xfrm>
        </p:spPr>
        <p:txBody>
          <a:bodyPr/>
          <a:lstStyle/>
          <a:p>
            <a:r>
              <a:rPr lang="en-US" sz="3600"/>
              <a:t>Computing probability- a special case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457F-4304-4001-8672-FA21968C3DE4}" type="slidenum">
              <a:rPr lang="en-US"/>
              <a:pPr/>
              <a:t>25</a:t>
            </a:fld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1000" y="14478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the sample space of an experiment consists of elements that are all equally likely, then: </a:t>
            </a:r>
            <a:r>
              <a:rPr lang="en-US" sz="2400">
                <a:latin typeface="Times New Roman" pitchFamily="18" charset="0"/>
              </a:rPr>
              <a:t>	 </a:t>
            </a: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819400" y="2362200"/>
          <a:ext cx="2743200" cy="681038"/>
        </p:xfrm>
        <a:graphic>
          <a:graphicData uri="http://schemas.openxmlformats.org/presentationml/2006/ole">
            <p:oleObj spid="_x0000_s19459" r:id="rId3" imgW="1586811" imgH="393529" progId="Equation.3">
              <p:embed/>
            </p:oleObj>
          </a:graphicData>
        </a:graphic>
      </p:graphicFrame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2971800"/>
            <a:ext cx="83820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eaLnBrk="1" hangingPunct="1"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a coin is tossed three times, what is the probability that all tosses will show the same face?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 = {HHH, HHT, HTH, THH, HTT, THT, TTH, TTT}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000" dirty="0">
                <a:latin typeface="Times New Roman" pitchFamily="18" charset="0"/>
              </a:rPr>
              <a:t>The elements are equally likely.</a:t>
            </a:r>
          </a:p>
          <a:p>
            <a:pPr>
              <a:tabLst>
                <a:tab pos="228600" algn="l"/>
                <a:tab pos="571500" algn="l"/>
              </a:tabLst>
            </a:pPr>
            <a:endParaRPr lang="en-US" sz="20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000" dirty="0">
                <a:latin typeface="Times New Roman" pitchFamily="18" charset="0"/>
              </a:rPr>
              <a:t>If A is the event that all tosses have the same face, </a:t>
            </a:r>
          </a:p>
          <a:p>
            <a:pPr>
              <a:tabLst>
                <a:tab pos="228600" algn="l"/>
                <a:tab pos="571500" algn="l"/>
              </a:tabLst>
            </a:pPr>
            <a:r>
              <a:rPr lang="en-US" sz="2000" dirty="0">
                <a:latin typeface="Times New Roman" pitchFamily="18" charset="0"/>
              </a:rPr>
              <a:t>then A = {HHH, TTT}</a:t>
            </a:r>
          </a:p>
          <a:p>
            <a:pPr>
              <a:tabLst>
                <a:tab pos="228600" algn="l"/>
                <a:tab pos="571500" algn="l"/>
              </a:tabLst>
            </a:pPr>
            <a:r>
              <a:rPr lang="en-US" sz="2000" dirty="0">
                <a:latin typeface="Times New Roman" pitchFamily="18" charset="0"/>
              </a:rPr>
              <a:t>			</a:t>
            </a:r>
            <a:r>
              <a:rPr lang="en-US" sz="2000" dirty="0" smtClean="0">
                <a:latin typeface="Times New Roman" pitchFamily="18" charset="0"/>
              </a:rPr>
              <a:t>P(A</a:t>
            </a:r>
            <a:r>
              <a:rPr lang="en-US" sz="2000" dirty="0">
                <a:latin typeface="Times New Roman" pitchFamily="18" charset="0"/>
              </a:rPr>
              <a:t>) = 2/8 = 1/4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sz="3600"/>
              <a:t>Computing probability - relative frequency method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76EB-E39E-4491-BC59-2933D4747449}" type="slidenum">
              <a:rPr lang="en-US"/>
              <a:pPr/>
              <a:t>26</a:t>
            </a:fld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1000" y="1981200"/>
            <a:ext cx="8229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Perform the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experiment N number of times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event A occurs n times out of N, then relative frequency of A:</a:t>
            </a:r>
          </a:p>
          <a:p>
            <a:pPr eaLnBrk="1" hangingPunct="1">
              <a:tabLst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571500" algn="l"/>
              </a:tabLst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30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n/N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tabLst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Then,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tabLst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is,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P(A)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given by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30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provided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large.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571500" algn="l"/>
              </a:tabLst>
            </a:pP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819400" y="3895725"/>
          <a:ext cx="3581400" cy="450850"/>
        </p:xfrm>
        <a:graphic>
          <a:graphicData uri="http://schemas.openxmlformats.org/presentationml/2006/ole">
            <p:oleObj spid="_x0000_s20483" r:id="rId3" imgW="1358900" imgH="17780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1028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144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3600"/>
              <a:t>Computing probability-relative frequency method (contd.)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441F7-C5BD-41B4-9D82-BBEE15FDB982}" type="slidenum">
              <a:rPr lang="en-US"/>
              <a:pPr/>
              <a:t>27</a:t>
            </a:fld>
            <a:endParaRPr lang="en-US"/>
          </a:p>
        </p:txBody>
      </p:sp>
      <p:sp>
        <p:nvSpPr>
          <p:cNvPr id="102403" name="Rectangle 1027"/>
          <p:cNvSpPr>
            <a:spLocks noChangeArrowheads="1"/>
          </p:cNvSpPr>
          <p:nvPr/>
        </p:nvSpPr>
        <p:spPr bwMode="auto">
          <a:xfrm>
            <a:off x="457200" y="1600200"/>
            <a:ext cx="8229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5715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 2.7: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Data on number of students from different regions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college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engineering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tabLst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5715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5715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5715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5715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P(student comes from Chicago) =  65/100 =  0.65.</a:t>
            </a:r>
            <a:endParaRPr lang="en-US" sz="2000" dirty="0">
              <a:latin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000" dirty="0">
                <a:latin typeface="Times New Roman" pitchFamily="18" charset="0"/>
              </a:rPr>
              <a:t>	P(student is girl and is from Ill. outside Chicago) = 10/100 = 0.1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tabLst>
                <a:tab pos="57150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100 trials large enough?  How large is large?</a:t>
            </a: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1095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90800"/>
            <a:ext cx="68580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58200" cy="1066800"/>
          </a:xfrm>
        </p:spPr>
        <p:txBody>
          <a:bodyPr/>
          <a:lstStyle/>
          <a:p>
            <a:r>
              <a:rPr lang="en-US" sz="3600"/>
              <a:t>Theorems on Probability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D7A1-C85D-418C-BF93-D2AF633C8F51}" type="slidenum">
              <a:rPr lang="en-US"/>
              <a:pPr/>
              <a:t>28</a:t>
            </a:fld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362325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Addition Theorem of Probability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81000" y="37338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are mutually exclusive, i.e., there are no common elements between them, 			, and</a:t>
            </a:r>
            <a:r>
              <a:rPr lang="en-US" sz="2400">
                <a:latin typeface="Times New Roman" pitchFamily="18" charset="0"/>
              </a:rPr>
              <a:t>	 </a:t>
            </a: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3810000" y="4191000"/>
          <a:ext cx="2057400" cy="406400"/>
        </p:xfrm>
        <a:graphic>
          <a:graphicData uri="http://schemas.openxmlformats.org/presentationml/2006/ole">
            <p:oleObj spid="_x0000_s21511" r:id="rId3" imgW="723900" imgH="139700" progId="Equation.3">
              <p:embed/>
            </p:oleObj>
          </a:graphicData>
        </a:graphic>
      </p:graphicFrame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1905000" y="5181600"/>
          <a:ext cx="3600450" cy="384175"/>
        </p:xfrm>
        <a:graphic>
          <a:graphicData uri="http://schemas.openxmlformats.org/presentationml/2006/ole">
            <p:oleObj spid="_x0000_s21518" r:id="rId4" imgW="1282700" imgH="139700" progId="Equation.3">
              <p:embed/>
            </p:oleObj>
          </a:graphicData>
        </a:graphic>
      </p:graphicFrame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1524000" y="2743200"/>
          <a:ext cx="5486400" cy="409575"/>
        </p:xfrm>
        <a:graphic>
          <a:graphicData uri="http://schemas.openxmlformats.org/presentationml/2006/ole">
            <p:oleObj spid="_x0000_s21520" r:id="rId5" imgW="1879600" imgH="139700" progId="Equation.3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Rectangle 1030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14400"/>
          </a:xfrm>
          <a:noFill/>
          <a:ln/>
        </p:spPr>
        <p:txBody>
          <a:bodyPr/>
          <a:lstStyle/>
          <a:p>
            <a:r>
              <a:rPr lang="en-US" sz="3600"/>
              <a:t>Theorems on Probability (contd.)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6C8D3-703F-4046-B891-95037218F6F9}" type="slidenum">
              <a:rPr lang="en-US"/>
              <a:pPr/>
              <a:t>29</a:t>
            </a:fld>
            <a:endParaRPr lang="en-US"/>
          </a:p>
        </p:txBody>
      </p:sp>
      <p:sp>
        <p:nvSpPr>
          <p:cNvPr id="103427" name="Rectangle 1027"/>
          <p:cNvSpPr>
            <a:spLocks noChangeArrowheads="1"/>
          </p:cNvSpPr>
          <p:nvPr/>
        </p:nvSpPr>
        <p:spPr bwMode="auto">
          <a:xfrm>
            <a:off x="457200" y="1905000"/>
            <a:ext cx="815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A</a:t>
            </a:r>
            <a:r>
              <a:rPr lang="en-US" sz="2400" baseline="-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2400" baseline="-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 …, A</a:t>
            </a:r>
            <a:r>
              <a:rPr lang="en-US" sz="2400" baseline="-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are all mutually exclusive events, then</a:t>
            </a:r>
          </a:p>
          <a:p>
            <a:pPr eaLnBrk="1" hangingPunct="1">
              <a:tabLst>
                <a:tab pos="571500" algn="l"/>
              </a:tabLst>
            </a:pPr>
            <a:endParaRPr lang="en-US" sz="2400">
              <a:latin typeface="Times New Roman" pitchFamily="18" charset="0"/>
            </a:endParaRPr>
          </a:p>
          <a:p>
            <a:pPr>
              <a:tabLst>
                <a:tab pos="571500" algn="l"/>
              </a:tabLst>
            </a:pPr>
            <a:r>
              <a:rPr lang="en-US" sz="2400">
                <a:latin typeface="Times New Roman" pitchFamily="18" charset="0"/>
              </a:rPr>
              <a:t>		 </a:t>
            </a:r>
          </a:p>
        </p:txBody>
      </p:sp>
      <p:sp>
        <p:nvSpPr>
          <p:cNvPr id="103428" name="Rectangle 1028"/>
          <p:cNvSpPr>
            <a:spLocks noChangeArrowheads="1"/>
          </p:cNvSpPr>
          <p:nvPr/>
        </p:nvSpPr>
        <p:spPr bwMode="auto">
          <a:xfrm>
            <a:off x="381000" y="3352800"/>
            <a:ext cx="8229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Complement Theorem of Probability 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i="1" dirty="0">
                <a:latin typeface="Times New Roman" pitchFamily="18" charset="0"/>
              </a:rPr>
              <a:t>		P(A</a:t>
            </a:r>
            <a:r>
              <a:rPr lang="en-US" sz="2400" i="1" baseline="30000" dirty="0">
                <a:latin typeface="Times New Roman" pitchFamily="18" charset="0"/>
              </a:rPr>
              <a:t>c</a:t>
            </a:r>
            <a:r>
              <a:rPr lang="en-US" sz="2400" i="1" dirty="0">
                <a:latin typeface="Times New Roman" pitchFamily="18" charset="0"/>
              </a:rPr>
              <a:t>) = 1 – P(A)</a:t>
            </a:r>
          </a:p>
          <a:p>
            <a:pPr eaLnBrk="1" hangingPunct="1"/>
            <a:endParaRPr lang="en-US" sz="2400" i="1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In many situations we may be interested in the Event A, but it will be easier to compute the probability of the Event </a:t>
            </a:r>
            <a:r>
              <a:rPr lang="en-US" sz="2400" i="1" dirty="0">
                <a:latin typeface="Times New Roman" pitchFamily="18" charset="0"/>
              </a:rPr>
              <a:t>A</a:t>
            </a:r>
            <a:r>
              <a:rPr lang="en-US" sz="2400" baseline="30000" dirty="0">
                <a:latin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</a:rPr>
              <a:t>.  Then this theorem is useful.</a:t>
            </a:r>
          </a:p>
        </p:txBody>
      </p:sp>
      <p:graphicFrame>
        <p:nvGraphicFramePr>
          <p:cNvPr id="103429" name="Object 1029"/>
          <p:cNvGraphicFramePr>
            <a:graphicFrameLocks noChangeAspect="1"/>
          </p:cNvGraphicFramePr>
          <p:nvPr/>
        </p:nvGraphicFramePr>
        <p:xfrm>
          <a:off x="762000" y="2590800"/>
          <a:ext cx="7543800" cy="377825"/>
        </p:xfrm>
        <a:graphic>
          <a:graphicData uri="http://schemas.openxmlformats.org/presentationml/2006/ole">
            <p:oleObj spid="_x0000_s103429" r:id="rId3" imgW="2971800" imgH="15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838200"/>
          </a:xfrm>
        </p:spPr>
        <p:txBody>
          <a:bodyPr>
            <a:normAutofit fontScale="90000"/>
          </a:bodyPr>
          <a:lstStyle/>
          <a:p>
            <a:r>
              <a:rPr lang="en-US" sz="3600"/>
              <a:t>Major Statistical Methods Used in Quality Engineering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5DB1-598F-409B-B23F-EE22D3A24BEE}" type="slidenum">
              <a:rPr lang="en-US"/>
              <a:pPr/>
              <a:t>3</a:t>
            </a:fld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33400" y="1524000"/>
            <a:ext cx="86106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Control charts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Used for controlling processes so they produce products 		of uniform quality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3048000"/>
            <a:ext cx="80772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Tx/>
              <a:buAutoNum type="arabicPeriod" startAt="2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Sampling plans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Used for determining acceptability of lots based on 	samples taken 	from them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33400" y="4495800"/>
            <a:ext cx="8077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spcBef>
                <a:spcPct val="50000"/>
              </a:spcBef>
              <a:buFontTx/>
              <a:buAutoNum type="arabicPeriod" startAt="3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Designed experiments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Used for determining the best combination of process 	parameter levels to obtain desired levels of quality 	characteristics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3" name="Rectangle 1029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58200" cy="1066800"/>
          </a:xfrm>
          <a:noFill/>
          <a:ln/>
        </p:spPr>
        <p:txBody>
          <a:bodyPr/>
          <a:lstStyle/>
          <a:p>
            <a:r>
              <a:rPr lang="en-US" sz="3600"/>
              <a:t>Theorems on Probability (contd.)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DD31-8D6F-4D2B-BF82-9801BB96B02D}" type="slidenum">
              <a:rPr lang="en-US"/>
              <a:pPr/>
              <a:t>30</a:t>
            </a:fld>
            <a:endParaRPr lang="en-US"/>
          </a:p>
        </p:txBody>
      </p:sp>
      <p:sp>
        <p:nvSpPr>
          <p:cNvPr id="104451" name="Rectangle 1027"/>
          <p:cNvSpPr>
            <a:spLocks noChangeArrowheads="1"/>
          </p:cNvSpPr>
          <p:nvPr/>
        </p:nvSpPr>
        <p:spPr bwMode="auto">
          <a:xfrm>
            <a:off x="914400" y="1371600"/>
            <a:ext cx="7315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Conditional  Probability 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04452" name="Object 1028"/>
          <p:cNvGraphicFramePr>
            <a:graphicFrameLocks noChangeAspect="1"/>
          </p:cNvGraphicFramePr>
          <p:nvPr/>
        </p:nvGraphicFramePr>
        <p:xfrm>
          <a:off x="4267200" y="1600200"/>
          <a:ext cx="2362200" cy="706438"/>
        </p:xfrm>
        <a:graphic>
          <a:graphicData uri="http://schemas.openxmlformats.org/presentationml/2006/ole">
            <p:oleObj spid="_x0000_s104452" r:id="rId3" imgW="1092200" imgH="330200" progId="Equation.3">
              <p:embed/>
            </p:oleObj>
          </a:graphicData>
        </a:graphic>
      </p:graphicFrame>
      <p:sp>
        <p:nvSpPr>
          <p:cNvPr id="104458" name="Rectangle 1034"/>
          <p:cNvSpPr>
            <a:spLocks noChangeArrowheads="1"/>
          </p:cNvSpPr>
          <p:nvPr/>
        </p:nvSpPr>
        <p:spPr bwMode="auto">
          <a:xfrm>
            <a:off x="228600" y="2590800"/>
            <a:ext cx="84582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57200"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Example 2.11: Find the probability that, when two dice are 	thrown, the total equals 6, given one of the numbers is 3.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eaLnBrk="1" hangingPunct="1"/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indent="457200"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Define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 {total equals 6}	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{one of the numbers is 3}</a:t>
            </a:r>
          </a:p>
        </p:txBody>
      </p:sp>
      <p:pic>
        <p:nvPicPr>
          <p:cNvPr id="104457" name="Picture 10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191000"/>
            <a:ext cx="2628900" cy="1879600"/>
          </a:xfrm>
          <a:prstGeom prst="rect">
            <a:avLst/>
          </a:prstGeom>
          <a:noFill/>
        </p:spPr>
      </p:pic>
      <p:sp>
        <p:nvSpPr>
          <p:cNvPr id="104459" name="Rectangle 1035"/>
          <p:cNvSpPr>
            <a:spLocks noChangeArrowheads="1"/>
          </p:cNvSpPr>
          <p:nvPr/>
        </p:nvSpPr>
        <p:spPr bwMode="auto">
          <a:xfrm>
            <a:off x="609600" y="31242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>
                <a:latin typeface="Times New Roman" pitchFamily="18" charset="0"/>
                <a:cs typeface="Times New Roman" pitchFamily="18" charset="0"/>
              </a:rPr>
            </a:br>
            <a:endParaRPr lang="en-US" sz="2000">
              <a:latin typeface="Times New Roman" pitchFamily="18" charset="0"/>
            </a:endParaRPr>
          </a:p>
        </p:txBody>
      </p:sp>
      <p:graphicFrame>
        <p:nvGraphicFramePr>
          <p:cNvPr id="104456" name="Object 1032"/>
          <p:cNvGraphicFramePr>
            <a:graphicFrameLocks noChangeAspect="1"/>
          </p:cNvGraphicFramePr>
          <p:nvPr/>
        </p:nvGraphicFramePr>
        <p:xfrm>
          <a:off x="4572000" y="4724400"/>
          <a:ext cx="3810000" cy="636588"/>
        </p:xfrm>
        <a:graphic>
          <a:graphicData uri="http://schemas.openxmlformats.org/presentationml/2006/ole">
            <p:oleObj spid="_x0000_s104456" r:id="rId5" imgW="1930400" imgH="330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Theorems of probability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865D4-0295-493E-903C-46243D424F8F}" type="slidenum">
              <a:rPr lang="en-US"/>
              <a:pPr/>
              <a:t>31</a:t>
            </a:fld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1910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990600" y="1676400"/>
            <a:ext cx="7772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Independent Events:</a:t>
            </a: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If A and B are independent, </a:t>
            </a: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P(A|B) = P(A)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and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P(B|A) = P(B)</a:t>
            </a:r>
            <a:endParaRPr lang="en-US" sz="2400" i="1">
              <a:latin typeface="Times New Roman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1066800" y="3276600"/>
            <a:ext cx="6858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Multiplication Theorems of Probability: 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A and B are any two events in a sample space,</a:t>
            </a:r>
          </a:p>
          <a:p>
            <a:pPr>
              <a:tabLst>
                <a:tab pos="228600" algn="l"/>
                <a:tab pos="571500" algn="l"/>
              </a:tabLst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066800" y="4953000"/>
            <a:ext cx="7086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>
                <a:latin typeface="Times New Roman" pitchFamily="18" charset="0"/>
              </a:rPr>
              <a:t>If A and B are </a:t>
            </a:r>
            <a:r>
              <a:rPr lang="en-US" sz="2400">
                <a:latin typeface="Times New Roman" pitchFamily="18" charset="0"/>
              </a:rPr>
              <a:t>independent</a:t>
            </a:r>
            <a:r>
              <a:rPr lang="en-US" sz="2000">
                <a:latin typeface="Times New Roman" pitchFamily="18" charset="0"/>
              </a:rPr>
              <a:t> </a:t>
            </a:r>
          </a:p>
          <a:p>
            <a:pPr eaLnBrk="1" hangingPunct="1"/>
            <a:endParaRPr lang="en-US" sz="2000">
              <a:latin typeface="Times New Roman" pitchFamily="18" charset="0"/>
            </a:endParaRPr>
          </a:p>
          <a:p>
            <a:pPr eaLnBrk="1" hangingPunct="1"/>
            <a:endParaRPr lang="en-US" sz="2000">
              <a:latin typeface="Times New Roman" pitchFamily="18" charset="0"/>
            </a:endParaRPr>
          </a:p>
        </p:txBody>
      </p:sp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2743200" y="4206875"/>
          <a:ext cx="3124200" cy="334963"/>
        </p:xfrm>
        <a:graphic>
          <a:graphicData uri="http://schemas.openxmlformats.org/presentationml/2006/ole">
            <p:oleObj spid="_x0000_s22541" r:id="rId3" imgW="1320800" imgH="139700" progId="Equation.3">
              <p:embed/>
            </p:oleObj>
          </a:graphicData>
        </a:graphic>
      </p:graphicFrame>
      <p:graphicFrame>
        <p:nvGraphicFramePr>
          <p:cNvPr id="22543" name="Object 15"/>
          <p:cNvGraphicFramePr>
            <a:graphicFrameLocks noChangeAspect="1"/>
          </p:cNvGraphicFramePr>
          <p:nvPr/>
        </p:nvGraphicFramePr>
        <p:xfrm>
          <a:off x="2895600" y="5502275"/>
          <a:ext cx="3048000" cy="403225"/>
        </p:xfrm>
        <a:graphic>
          <a:graphicData uri="http://schemas.openxmlformats.org/presentationml/2006/ole">
            <p:oleObj spid="_x0000_s22543" name="Equation" r:id="rId4" imgW="15490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Independent events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5D05-B197-4B2A-9DBD-BE742CA8DCAF}" type="slidenum">
              <a:rPr lang="en-US"/>
              <a:pPr/>
              <a:t>32</a:t>
            </a:fld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81000" y="1600200"/>
            <a:ext cx="8153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2.13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box contains 7 black balls and 5 white balls.  Two balls are drawn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with replacement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What is the probability both are black?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Let 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 the event 1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fall is black.  Then P(B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= 7/12</a:t>
            </a:r>
            <a:endParaRPr lang="en-US" sz="2400" dirty="0">
              <a:latin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Let 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 the event 2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ball is black.  Then P(B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= 7/12 </a:t>
            </a:r>
          </a:p>
          <a:p>
            <a:pPr>
              <a:tabLst>
                <a:tab pos="228600" algn="l"/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228600" algn="l"/>
                <a:tab pos="5715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	(because of independence) </a:t>
            </a:r>
          </a:p>
          <a:p>
            <a:pPr>
              <a:tabLst>
                <a:tab pos="228600" algn="l"/>
                <a:tab pos="571500" algn="l"/>
              </a:tabLst>
            </a:pP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2057400" y="4191000"/>
          <a:ext cx="4724400" cy="993064"/>
        </p:xfrm>
        <a:graphic>
          <a:graphicData uri="http://schemas.openxmlformats.org/presentationml/2006/ole">
            <p:oleObj spid="_x0000_s24579" r:id="rId3" imgW="2349500" imgH="495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  <a:noFill/>
          <a:ln/>
        </p:spPr>
        <p:txBody>
          <a:bodyPr/>
          <a:lstStyle/>
          <a:p>
            <a:r>
              <a:rPr lang="en-US" sz="3600"/>
              <a:t>Independent events (contd.)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2F7C-24F1-42BA-B848-449BD0EA7611}" type="slidenum">
              <a:rPr lang="en-US"/>
              <a:pPr/>
              <a:t>33</a:t>
            </a:fld>
            <a:endParaRPr lang="en-US"/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381000" y="1371600"/>
            <a:ext cx="80772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Example 2.14</a:t>
            </a: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box contains 7 black balls and 5 white balls.  If two balls are drawn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without replacement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what is the probability both are black?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Let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 the event 1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ball is black: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= 7/12</a:t>
            </a: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Let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be the event 2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ball is black.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not independent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We have to use conditional probability: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= 6/11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6262" name="Object 6"/>
          <p:cNvGraphicFramePr>
            <a:graphicFrameLocks noChangeAspect="1"/>
          </p:cNvGraphicFramePr>
          <p:nvPr/>
        </p:nvGraphicFramePr>
        <p:xfrm>
          <a:off x="1447800" y="5410200"/>
          <a:ext cx="6019800" cy="609600"/>
        </p:xfrm>
        <a:graphic>
          <a:graphicData uri="http://schemas.openxmlformats.org/presentationml/2006/ole">
            <p:oleObj spid="_x0000_s96262" r:id="rId3" imgW="2933700" imgH="355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Theorem on Total Probability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F13-C065-4711-9AAE-18255F779456}" type="slidenum">
              <a:rPr lang="en-US"/>
              <a:pPr/>
              <a:t>34</a:t>
            </a:fld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" y="1371600"/>
            <a:ext cx="8153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Theorem on Total Probability</a:t>
            </a: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Let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 .........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be partitions of a sample space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such that  	 		and 		 = ø (null set)  for any pair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and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(see diagram below). </a:t>
            </a:r>
          </a:p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is an event of interest, then: </a:t>
            </a:r>
          </a:p>
          <a:p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</a:rPr>
              <a:t>)  =  </a:t>
            </a:r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</a:rPr>
              <a:t> | </a:t>
            </a:r>
            <a:r>
              <a:rPr lang="en-US" sz="2400" i="1">
                <a:latin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) </a:t>
            </a:r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) + </a:t>
            </a:r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</a:rPr>
              <a:t> | </a:t>
            </a:r>
            <a:r>
              <a:rPr lang="en-US" sz="2400" i="1">
                <a:latin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)  </a:t>
            </a:r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) + .....+ </a:t>
            </a:r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</a:rPr>
              <a:t> | </a:t>
            </a:r>
            <a:r>
              <a:rPr lang="en-US" sz="2400" i="1">
                <a:latin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</a:rPr>
              <a:t>)</a:t>
            </a:r>
            <a:r>
              <a:rPr lang="en-US" sz="2400" i="1">
                <a:latin typeface="Times New Roman" pitchFamily="18" charset="0"/>
              </a:rPr>
              <a:t>P</a:t>
            </a:r>
            <a:r>
              <a:rPr lang="en-US" sz="2400">
                <a:latin typeface="Times New Roman" pitchFamily="18" charset="0"/>
              </a:rPr>
              <a:t>(</a:t>
            </a:r>
            <a:r>
              <a:rPr lang="en-US" sz="2400" i="1">
                <a:latin typeface="Times New Roman" pitchFamily="18" charset="0"/>
              </a:rPr>
              <a:t>B</a:t>
            </a:r>
            <a:r>
              <a:rPr lang="en-US" sz="2400" baseline="-25000">
                <a:latin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</a:rPr>
              <a:t>)</a:t>
            </a:r>
            <a:r>
              <a:rPr lang="en-US" sz="200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57200" y="2209800"/>
          <a:ext cx="2590800" cy="314325"/>
        </p:xfrm>
        <a:graphic>
          <a:graphicData uri="http://schemas.openxmlformats.org/presentationml/2006/ole">
            <p:oleObj spid="_x0000_s23556" r:id="rId3" imgW="1574800" imgH="19050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886200" y="2209800"/>
          <a:ext cx="1219200" cy="392113"/>
        </p:xfrm>
        <a:graphic>
          <a:graphicData uri="http://schemas.openxmlformats.org/presentationml/2006/ole">
            <p:oleObj spid="_x0000_s23555" r:id="rId4" imgW="508000" imgH="165100" progId="Equation.3">
              <p:embed/>
            </p:oleObj>
          </a:graphicData>
        </a:graphic>
      </p:graphicFrame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0" y="411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3048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57200" eaLnBrk="1" hangingPunct="1">
              <a:tabLst>
                <a:tab pos="228600" algn="l"/>
              </a:tabLst>
            </a:pPr>
            <a:endParaRPr lang="en-US" sz="1600">
              <a:latin typeface="Times New Roman" pitchFamily="18" charset="0"/>
            </a:endParaRP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514600" y="4267200"/>
          <a:ext cx="4038600" cy="1981200"/>
        </p:xfrm>
        <a:graphic>
          <a:graphicData uri="http://schemas.openxmlformats.org/presentationml/2006/ole">
            <p:oleObj spid="_x0000_s23561" name="Picture" r:id="rId5" imgW="2807280" imgH="143568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534400" cy="914400"/>
          </a:xfrm>
          <a:noFill/>
          <a:ln/>
        </p:spPr>
        <p:txBody>
          <a:bodyPr/>
          <a:lstStyle/>
          <a:p>
            <a:r>
              <a:rPr lang="en-US" sz="3600"/>
              <a:t>Theorem on Total Probability (contd.)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4896-284F-4DC7-B56A-62475D63220F}" type="slidenum">
              <a:rPr lang="en-US"/>
              <a:pPr/>
              <a:t>35</a:t>
            </a:fld>
            <a:endParaRPr lang="en-US"/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533400" y="1447800"/>
            <a:ext cx="822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Example 2.15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P(EE) = 0.26	P(ME) = 0.25	P(CE) = 0.18  	P(IE) = 0.12	  							P(MfG) = 0.19</a:t>
            </a:r>
            <a:endParaRPr lang="en-US" sz="20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 P(W|EE) = 0.05      P(W|ME) = 0.10      P(W|CE) = 0.08  	P(W|IE) = 0.45      						P(W| MfG) = 0.04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P(W)=P(W| EE) P(EE)+P(W| ME) P(ME)+P(W| CE) P(CE)+P(W| IE) P(IE) 						+P(W|MfG) P(MfG)</a:t>
            </a:r>
            <a:endParaRPr lang="en-US" sz="20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= (0.05)(0.26) + (0.10)(.25) + (0.08)(0.18) + (0.45)(0.12) + (0.04)(0.19)=0.114</a:t>
            </a:r>
            <a:r>
              <a:rPr lang="en-US" sz="2000">
                <a:latin typeface="Times New Roman" pitchFamily="18" charset="0"/>
              </a:rPr>
              <a:t>			 </a:t>
            </a:r>
          </a:p>
        </p:txBody>
      </p:sp>
      <p:graphicFrame>
        <p:nvGraphicFramePr>
          <p:cNvPr id="97285" name="Object 5"/>
          <p:cNvGraphicFramePr>
            <a:graphicFrameLocks noChangeAspect="1"/>
          </p:cNvGraphicFramePr>
          <p:nvPr/>
        </p:nvGraphicFramePr>
        <p:xfrm>
          <a:off x="3276600" y="4724400"/>
          <a:ext cx="3048000" cy="1771650"/>
        </p:xfrm>
        <a:graphic>
          <a:graphicData uri="http://schemas.openxmlformats.org/presentationml/2006/ole">
            <p:oleObj spid="_x0000_s97285" name="Picture" r:id="rId3" imgW="2806700" imgH="143510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Counting sample points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0294E-4C6C-4749-B54A-50F33201EFB8}" type="slidenum">
              <a:rPr lang="en-US"/>
              <a:pPr/>
              <a:t>36</a:t>
            </a:fld>
            <a:endParaRPr 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57200" y="1447800"/>
            <a:ext cx="8686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Counting sample points in the sample space: 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Multiplication theorem: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operation 1 can be performed in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ways, operation 2 in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ways, …, operation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ways, then the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operations can be performed together in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i="1" baseline="-30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x n</a:t>
            </a:r>
            <a:r>
              <a:rPr lang="en-US" sz="2400" i="1" baseline="-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x….x n</a:t>
            </a:r>
            <a:r>
              <a:rPr lang="en-US" sz="2400" i="1" baseline="-3000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number of ways.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090988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57200" y="3962400"/>
            <a:ext cx="8153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Example: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When three dies are thrown and their up-faces observed, how many sample points are there in S?</a:t>
            </a:r>
          </a:p>
          <a:p>
            <a:pPr eaLnBrk="1" hangingPunct="1"/>
            <a:endParaRPr lang="en-US" sz="2400">
              <a:latin typeface="Times New Roman" pitchFamily="18" charset="0"/>
            </a:endParaRPr>
          </a:p>
          <a:p>
            <a:pPr eaLnBrk="1" hangingPunct="1"/>
            <a:r>
              <a:rPr lang="en-US" sz="2400">
                <a:latin typeface="Times New Roman" pitchFamily="18" charset="0"/>
              </a:rPr>
              <a:t>	6 x 6 x 6 = 216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58200" cy="1066800"/>
          </a:xfrm>
          <a:noFill/>
          <a:ln/>
        </p:spPr>
        <p:txBody>
          <a:bodyPr/>
          <a:lstStyle/>
          <a:p>
            <a:r>
              <a:rPr lang="en-US" sz="3600"/>
              <a:t>Counting sample points (contd.)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6769-11D6-4CC9-AEFB-F569318884C9}" type="slidenum">
              <a:rPr lang="en-US"/>
              <a:pPr/>
              <a:t>37</a:t>
            </a:fld>
            <a:endParaRPr lang="en-US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762000" y="2014538"/>
            <a:ext cx="7772400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Permutations are arrangements.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Number permutations of n objects taken r at a time: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Combinations are just groupings.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Number of combinations of n objects taken r at a time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98308" name="Object 4"/>
          <p:cNvGraphicFramePr>
            <a:graphicFrameLocks noChangeAspect="1"/>
          </p:cNvGraphicFramePr>
          <p:nvPr/>
        </p:nvGraphicFramePr>
        <p:xfrm>
          <a:off x="3657600" y="3116263"/>
          <a:ext cx="1676400" cy="746125"/>
        </p:xfrm>
        <a:graphic>
          <a:graphicData uri="http://schemas.openxmlformats.org/presentationml/2006/ole">
            <p:oleObj spid="_x0000_s98308" r:id="rId3" imgW="876300" imgH="393700" progId="Equation.3">
              <p:embed/>
            </p:oleObj>
          </a:graphicData>
        </a:graphic>
      </p:graphicFrame>
      <p:graphicFrame>
        <p:nvGraphicFramePr>
          <p:cNvPr id="98310" name="Object 6"/>
          <p:cNvGraphicFramePr>
            <a:graphicFrameLocks noChangeAspect="1"/>
          </p:cNvGraphicFramePr>
          <p:nvPr/>
        </p:nvGraphicFramePr>
        <p:xfrm>
          <a:off x="5867400" y="5410200"/>
          <a:ext cx="1143000" cy="350838"/>
        </p:xfrm>
        <a:graphic>
          <a:graphicData uri="http://schemas.openxmlformats.org/presentationml/2006/ole">
            <p:oleObj spid="_x0000_s98310" name="Equation" r:id="rId4" imgW="558720" imgH="177480" progId="Equation.3">
              <p:embed/>
            </p:oleObj>
          </a:graphicData>
        </a:graphic>
      </p:graphicFrame>
      <p:graphicFrame>
        <p:nvGraphicFramePr>
          <p:cNvPr id="98314" name="Object 10"/>
          <p:cNvGraphicFramePr>
            <a:graphicFrameLocks noChangeAspect="1"/>
          </p:cNvGraphicFramePr>
          <p:nvPr/>
        </p:nvGraphicFramePr>
        <p:xfrm>
          <a:off x="3429000" y="5257800"/>
          <a:ext cx="2057400" cy="898525"/>
        </p:xfrm>
        <a:graphic>
          <a:graphicData uri="http://schemas.openxmlformats.org/presentationml/2006/ole">
            <p:oleObj spid="_x0000_s98314" name="Equation" r:id="rId5" imgW="977900" imgH="431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</p:spPr>
        <p:txBody>
          <a:bodyPr/>
          <a:lstStyle/>
          <a:p>
            <a:r>
              <a:rPr lang="en-US" sz="3600"/>
              <a:t>Final example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0422-400D-4333-B14A-E869B9E942E1}" type="slidenum">
              <a:rPr lang="en-US"/>
              <a:pPr/>
              <a:t>38</a:t>
            </a:fld>
            <a:endParaRPr 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33400" y="1600200"/>
            <a:ext cx="83058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Example 2.21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 box contains 20 pencils out of which 16 are good and 4 are bad.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a) How many samples of 4 can be drawn from the box?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b) How many samples of 4 are possible with exactly one defective?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tabLst>
                <a:tab pos="228600" algn="l"/>
              </a:tabLs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3078163" y="3025775"/>
          <a:ext cx="2225675" cy="795338"/>
        </p:xfrm>
        <a:graphic>
          <a:graphicData uri="http://schemas.openxmlformats.org/presentationml/2006/ole">
            <p:oleObj spid="_x0000_s26630" name="Equation" r:id="rId3" imgW="1269720" imgH="457200" progId="Equation.3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3048000" y="5105400"/>
          <a:ext cx="3000375" cy="812800"/>
        </p:xfrm>
        <a:graphic>
          <a:graphicData uri="http://schemas.openxmlformats.org/presentationml/2006/ole">
            <p:oleObj spid="_x0000_s26629" name="Equation" r:id="rId4" imgW="16761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15287" cy="669925"/>
          </a:xfrm>
          <a:noFill/>
          <a:ln/>
        </p:spPr>
        <p:txBody>
          <a:bodyPr/>
          <a:lstStyle/>
          <a:p>
            <a:r>
              <a:rPr lang="en-US" sz="3600"/>
              <a:t>Final example (contd.)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FAD25-E46D-4BFB-9AB1-F0F73399FE16}" type="slidenum">
              <a:rPr lang="en-US"/>
              <a:pPr/>
              <a:t>39</a:t>
            </a:fld>
            <a:endParaRPr lang="en-US"/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457200" y="1371600"/>
            <a:ext cx="80772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c) If a sample of 4 is drawn from the box, what is the probability that exactly one of them will be defective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P(1 defective) =</a:t>
            </a:r>
            <a:endParaRPr lang="en-US" sz="24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</p:txBody>
      </p:sp>
      <p:graphicFrame>
        <p:nvGraphicFramePr>
          <p:cNvPr id="99333" name="Object 5"/>
          <p:cNvGraphicFramePr>
            <a:graphicFrameLocks noChangeAspect="1"/>
          </p:cNvGraphicFramePr>
          <p:nvPr/>
        </p:nvGraphicFramePr>
        <p:xfrm>
          <a:off x="4648200" y="2362200"/>
          <a:ext cx="2209800" cy="1209136"/>
        </p:xfrm>
        <a:graphic>
          <a:graphicData uri="http://schemas.openxmlformats.org/presentationml/2006/ole">
            <p:oleObj spid="_x0000_s99333" name="Equation" r:id="rId3" imgW="1663560" imgH="914400" progId="Equation.3">
              <p:embed/>
            </p:oleObj>
          </a:graphicData>
        </a:graphic>
      </p:graphicFrame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457200" y="3581400"/>
            <a:ext cx="81534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d) What is the probability that a sample of 4 will have no more than 1 defective?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 (no more than 1 defective) </a:t>
            </a:r>
            <a:r>
              <a:rPr lang="en-US" sz="2400">
                <a:latin typeface="Times New Roman" pitchFamily="18" charset="0"/>
              </a:rPr>
              <a:t>= P (0 def) + P (1 def) = 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99337" name="Object 9"/>
          <p:cNvGraphicFramePr>
            <a:graphicFrameLocks noChangeAspect="1"/>
          </p:cNvGraphicFramePr>
          <p:nvPr/>
        </p:nvGraphicFramePr>
        <p:xfrm>
          <a:off x="2209800" y="5105400"/>
          <a:ext cx="4654663" cy="1262650"/>
        </p:xfrm>
        <a:graphic>
          <a:graphicData uri="http://schemas.openxmlformats.org/presentationml/2006/ole">
            <p:oleObj spid="_x0000_s99337" name="Equation" r:id="rId4" imgW="308592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100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100" b="1">
                <a:solidFill>
                  <a:schemeClr val="tx1"/>
                </a:solidFill>
                <a:cs typeface="Times New Roman" pitchFamily="18" charset="0"/>
              </a:rPr>
            </a:br>
            <a:endParaRPr lang="en-US" sz="21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D3290-224C-4203-B8C9-64DE88DB7F56}" type="slidenum">
              <a:rPr lang="en-US"/>
              <a:pPr/>
              <a:t>4</a:t>
            </a:fld>
            <a:endParaRPr lang="en-US"/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685800" y="1371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1" hangingPunct="1">
              <a:buFontTx/>
              <a:buAutoNum type="arabicPeriod" startAt="4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Regression Analysis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457200" indent="-457200"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Used for determining which cause variables affect, to 	what extent, which quality characteristics</a:t>
            </a:r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762000" y="2819400"/>
            <a:ext cx="762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Reliability engineering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	Used in understanding the factors that affect the life 	of parts and assemblies in order to increase their life </a:t>
            </a:r>
          </a:p>
        </p:txBody>
      </p:sp>
      <p:sp>
        <p:nvSpPr>
          <p:cNvPr id="90126" name="Rectangle 14"/>
          <p:cNvSpPr>
            <a:spLocks noChangeArrowheads="1"/>
          </p:cNvSpPr>
          <p:nvPr/>
        </p:nvSpPr>
        <p:spPr bwMode="auto">
          <a:xfrm>
            <a:off x="762000" y="41148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Tolerancing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Used for determining allowable variability in product 	and process variables so the products can be produced 	economically while meeting customer needs.</a:t>
            </a:r>
          </a:p>
        </p:txBody>
      </p:sp>
      <p:sp>
        <p:nvSpPr>
          <p:cNvPr id="90127" name="Rectangle 15"/>
          <p:cNvSpPr>
            <a:spLocks noChangeArrowheads="1"/>
          </p:cNvSpPr>
          <p:nvPr/>
        </p:nvSpPr>
        <p:spPr bwMode="auto">
          <a:xfrm>
            <a:off x="609600" y="381000"/>
            <a:ext cx="830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3200" dirty="0">
                <a:solidFill>
                  <a:schemeClr val="tx2"/>
                </a:solidFill>
              </a:rPr>
              <a:t>Major Statistical Methods Used in Quality </a:t>
            </a:r>
            <a:r>
              <a:rPr lang="en-US" sz="3200" dirty="0" smtClean="0">
                <a:solidFill>
                  <a:schemeClr val="tx2"/>
                </a:solidFill>
              </a:rPr>
              <a:t>				Engineering </a:t>
            </a:r>
            <a:r>
              <a:rPr lang="en-US" sz="3200" dirty="0">
                <a:solidFill>
                  <a:schemeClr val="tx2"/>
                </a:solidFill>
              </a:rPr>
              <a:t>(contd.)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382000" cy="990600"/>
          </a:xfrm>
        </p:spPr>
        <p:txBody>
          <a:bodyPr/>
          <a:lstStyle/>
          <a:p>
            <a:r>
              <a:rPr lang="en-US" sz="3600"/>
              <a:t>Three Major Sections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1582F-E8F8-4511-99E5-508A33472D5C}" type="slidenum">
              <a:rPr lang="en-US"/>
              <a:pPr/>
              <a:t>5</a:t>
            </a:fld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5800" y="1524000"/>
            <a:ext cx="736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</a:rPr>
              <a:t>Need to learn the fundamentals of probability and statistics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81000" y="2209800"/>
            <a:ext cx="822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Section I: 	The empirical methods of describing populations </a:t>
            </a: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		with variability - based on data gathered from 		populations.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81000" y="35814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Section II: 	Mathematical methods of modeling such </a:t>
            </a:r>
          </a:p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		populations using probability distributions.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381000" y="46482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imes New Roman" pitchFamily="18" charset="0"/>
                <a:cs typeface="Times New Roman" pitchFamily="18" charset="0"/>
              </a:rPr>
              <a:t>Section III: 	Mathematical methods used for inferring 			population quality from sample quality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458200" cy="1143000"/>
          </a:xfrm>
        </p:spPr>
        <p:txBody>
          <a:bodyPr/>
          <a:lstStyle/>
          <a:p>
            <a:r>
              <a:rPr lang="en-US" sz="3600" dirty="0"/>
              <a:t>Section </a:t>
            </a:r>
            <a:r>
              <a:rPr lang="en-US" sz="3600" dirty="0" smtClean="0"/>
              <a:t>I:  </a:t>
            </a:r>
            <a:r>
              <a:rPr lang="en-US" sz="3600" dirty="0"/>
              <a:t>Empirical 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AB248-900F-469F-BB65-125EA2C0075E}" type="slidenum">
              <a:rPr lang="en-US"/>
              <a:pPr/>
              <a:t>6</a:t>
            </a:fld>
            <a:endParaRPr lang="en-US"/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914400" y="2057400"/>
            <a:ext cx="74676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These are methods based on observations obtained from the populations under study.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 few terms are first explained.</a:t>
            </a: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Population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Sample, Random sample (?)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Two types of data:  	Measurement data.  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			Attribute data.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534400" cy="838200"/>
          </a:xfrm>
        </p:spPr>
        <p:txBody>
          <a:bodyPr>
            <a:normAutofit fontScale="90000"/>
          </a:bodyPr>
          <a:lstStyle/>
          <a:p>
            <a:r>
              <a:rPr lang="en-US" sz="3600"/>
              <a:t>Empirical methods for describing populations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5CDA-7667-468C-A26B-9CBA618B30E7}" type="slidenum">
              <a:rPr lang="en-US"/>
              <a:pPr/>
              <a:t>7</a:t>
            </a:fld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1000" y="1371600"/>
            <a:ext cx="822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Every population has variability in it. 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Excessive variability in a population causes poor quality and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waste. </a:t>
            </a:r>
          </a:p>
          <a:p>
            <a:pPr eaLnBrk="1" hangingPunct="1"/>
            <a:r>
              <a:rPr lang="en-US" sz="2400" dirty="0" smtClean="0">
                <a:latin typeface="Times New Roman" pitchFamily="18" charset="0"/>
              </a:rPr>
              <a:t>Example 2.1: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990600" y="6172200"/>
            <a:ext cx="7315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000" dirty="0">
                <a:latin typeface="Times New Roman" pitchFamily="18" charset="0"/>
              </a:rPr>
              <a:t>Figure 2.1 Net weight of nails in 20-lb boxes from two filling lines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95600"/>
            <a:ext cx="7696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9906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3600"/>
              <a:t>Empirical methods for describing populations (contd.)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F77B-A313-4B24-82E6-CF3BA18B6CB9}" type="slidenum">
              <a:rPr lang="en-US"/>
              <a:pPr/>
              <a:t>8</a:t>
            </a:fld>
            <a:endParaRPr lang="en-US"/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990600" y="1981200"/>
            <a:ext cx="7543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The frequency distribution is the tool used to understand and describe the variation among units in a population. 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Histogram is the sample analog of the frequency distribution of a population.  </a:t>
            </a: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endParaRPr lang="en-US" sz="24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How to make the histogram?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How to make the cumulative frequency distribution</a:t>
            </a:r>
            <a:r>
              <a:rPr lang="en-US" sz="2400" dirty="0" smtClean="0">
                <a:latin typeface="Times New Roman" pitchFamily="18" charset="0"/>
              </a:rPr>
              <a:t>?</a:t>
            </a:r>
          </a:p>
          <a:p>
            <a:pPr eaLnBrk="1" hangingPunct="1"/>
            <a:r>
              <a:rPr lang="en-US" sz="2400" dirty="0" smtClean="0">
                <a:latin typeface="Times New Roman" pitchFamily="18" charset="0"/>
              </a:rPr>
              <a:t>(Pl. read in the book)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685800"/>
          </a:xfrm>
        </p:spPr>
        <p:txBody>
          <a:bodyPr/>
          <a:lstStyle/>
          <a:p>
            <a:r>
              <a:rPr lang="en-US" sz="3600"/>
              <a:t>Histogram and Cum Freq Dist.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7D5A4-98AE-4041-BB6F-FFA6CECCE0DC}" type="slidenum">
              <a:rPr lang="en-US"/>
              <a:pPr/>
              <a:t>9</a:t>
            </a:fld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057400" y="1547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33400" y="4876800"/>
            <a:ext cx="838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2400" dirty="0">
                <a:latin typeface="Times New Roman" pitchFamily="18" charset="0"/>
              </a:rPr>
              <a:t>Quite a bit can be learned about a population by studying the Histogram and the Cum. Freq. Distribution drawn for it</a:t>
            </a:r>
            <a:r>
              <a:rPr lang="en-US" sz="2400" dirty="0" smtClean="0">
                <a:latin typeface="Times New Roman" pitchFamily="18" charset="0"/>
              </a:rPr>
              <a:t>.</a:t>
            </a:r>
          </a:p>
          <a:p>
            <a:pPr eaLnBrk="1" hangingPunct="1"/>
            <a:endParaRPr lang="en-US" sz="2400" dirty="0" smtClean="0">
              <a:latin typeface="Times New Roman" pitchFamily="18" charset="0"/>
            </a:endParaRPr>
          </a:p>
          <a:p>
            <a:pPr eaLnBrk="1" hangingPunct="1"/>
            <a:r>
              <a:rPr lang="en-US" sz="2400" dirty="0" smtClean="0">
                <a:latin typeface="Times New Roman" pitchFamily="18" charset="0"/>
              </a:rPr>
              <a:t>Especially</a:t>
            </a:r>
            <a:r>
              <a:rPr lang="en-US" sz="2400" dirty="0">
                <a:latin typeface="Times New Roman" pitchFamily="18" charset="0"/>
              </a:rPr>
              <a:t>, we can see: </a:t>
            </a:r>
            <a:r>
              <a:rPr lang="en-US" sz="2400" dirty="0" smtClean="0">
                <a:solidFill>
                  <a:schemeClr val="accent6"/>
                </a:solidFill>
                <a:latin typeface="Times New Roman" pitchFamily="18" charset="0"/>
              </a:rPr>
              <a:t>centering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</a:rPr>
              <a:t>and </a:t>
            </a:r>
            <a:r>
              <a:rPr lang="en-US" sz="2400" dirty="0">
                <a:solidFill>
                  <a:schemeClr val="accent6"/>
                </a:solidFill>
                <a:latin typeface="Times New Roman" pitchFamily="18" charset="0"/>
              </a:rPr>
              <a:t>variability</a:t>
            </a:r>
            <a:r>
              <a:rPr lang="en-US" sz="2400" dirty="0">
                <a:latin typeface="Times New Roman" pitchFamily="18" charset="0"/>
              </a:rPr>
              <a:t> of the population</a:t>
            </a:r>
          </a:p>
        </p:txBody>
      </p:sp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4180509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41977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2522</TotalTime>
  <Words>1635</Words>
  <Application>Microsoft Office PowerPoint</Application>
  <PresentationFormat>On-screen Show (4:3)</PresentationFormat>
  <Paragraphs>347</Paragraphs>
  <Slides>39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Foundry</vt:lpstr>
      <vt:lpstr>Microsoft Equation 3.0</vt:lpstr>
      <vt:lpstr>Equation</vt:lpstr>
      <vt:lpstr>Microsoft Equation 2.0</vt:lpstr>
      <vt:lpstr>Picture</vt:lpstr>
      <vt:lpstr>A First Course in  Quality Engineering – 2nd edition</vt:lpstr>
      <vt:lpstr>CHAPTER 2   STATISTICS FOR QUALITY</vt:lpstr>
      <vt:lpstr>Major Statistical Methods Used in Quality Engineering</vt:lpstr>
      <vt:lpstr>            </vt:lpstr>
      <vt:lpstr>Three Major Sections</vt:lpstr>
      <vt:lpstr>Section I:  Empirical methods</vt:lpstr>
      <vt:lpstr>Empirical methods for describing populations</vt:lpstr>
      <vt:lpstr>Empirical methods for describing populations (contd.)</vt:lpstr>
      <vt:lpstr>Histogram and Cum Freq Dist.</vt:lpstr>
      <vt:lpstr>Examples of using a histogram</vt:lpstr>
      <vt:lpstr>Examples of using histogram (contd.)</vt:lpstr>
      <vt:lpstr>Numerical Methods for Describing Populations </vt:lpstr>
      <vt:lpstr>Population parameter vs. sample statistics</vt:lpstr>
      <vt:lpstr>Stem &amp; Leaf Diagram</vt:lpstr>
      <vt:lpstr>Box and Whisker plots</vt:lpstr>
      <vt:lpstr>Other numerical measures to describe populations</vt:lpstr>
      <vt:lpstr>Mathematical Models for describing populations</vt:lpstr>
      <vt:lpstr>Probability</vt:lpstr>
      <vt:lpstr>Probability (contd.)</vt:lpstr>
      <vt:lpstr>Probability (contd.)</vt:lpstr>
      <vt:lpstr>Definition of probability</vt:lpstr>
      <vt:lpstr>Computing Probability of an event</vt:lpstr>
      <vt:lpstr>Computing probability- Method of analysis</vt:lpstr>
      <vt:lpstr>Computing probability-Method of analysis (contd.)</vt:lpstr>
      <vt:lpstr>Computing probability- a special case</vt:lpstr>
      <vt:lpstr>Computing probability - relative frequency method</vt:lpstr>
      <vt:lpstr>Computing probability-relative frequency method (contd.)</vt:lpstr>
      <vt:lpstr>Theorems on Probability</vt:lpstr>
      <vt:lpstr>Theorems on Probability (contd.)</vt:lpstr>
      <vt:lpstr>Theorems on Probability (contd.)</vt:lpstr>
      <vt:lpstr>Theorems of probability</vt:lpstr>
      <vt:lpstr>Independent events</vt:lpstr>
      <vt:lpstr>Independent events (contd.)</vt:lpstr>
      <vt:lpstr>Theorem on Total Probability</vt:lpstr>
      <vt:lpstr>Theorem on Total Probability (contd.)</vt:lpstr>
      <vt:lpstr>Counting sample points</vt:lpstr>
      <vt:lpstr>Counting sample points (contd.)</vt:lpstr>
      <vt:lpstr>Final example</vt:lpstr>
      <vt:lpstr>Final example (contd.)</vt:lpstr>
    </vt:vector>
  </TitlesOfParts>
  <Company>Bradley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 STATISTICS FOR QUALITY</dc:title>
  <dc:creator>ksk</dc:creator>
  <cp:lastModifiedBy>Windows User</cp:lastModifiedBy>
  <cp:revision>89</cp:revision>
  <dcterms:created xsi:type="dcterms:W3CDTF">2002-06-10T16:56:38Z</dcterms:created>
  <dcterms:modified xsi:type="dcterms:W3CDTF">2011-12-19T16:23:50Z</dcterms:modified>
</cp:coreProperties>
</file>