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1"/>
  </p:sldMasterIdLst>
  <p:notesMasterIdLst>
    <p:notesMasterId r:id="rId40"/>
  </p:notesMasterIdLst>
  <p:handoutMasterIdLst>
    <p:handoutMasterId r:id="rId41"/>
  </p:handoutMasterIdLst>
  <p:sldIdLst>
    <p:sldId id="344" r:id="rId2"/>
    <p:sldId id="306" r:id="rId3"/>
    <p:sldId id="336" r:id="rId4"/>
    <p:sldId id="307" r:id="rId5"/>
    <p:sldId id="337" r:id="rId6"/>
    <p:sldId id="343" r:id="rId7"/>
    <p:sldId id="308" r:id="rId8"/>
    <p:sldId id="309" r:id="rId9"/>
    <p:sldId id="345" r:id="rId10"/>
    <p:sldId id="310" r:id="rId11"/>
    <p:sldId id="311" r:id="rId12"/>
    <p:sldId id="312" r:id="rId13"/>
    <p:sldId id="313" r:id="rId14"/>
    <p:sldId id="314" r:id="rId15"/>
    <p:sldId id="315" r:id="rId16"/>
    <p:sldId id="316" r:id="rId17"/>
    <p:sldId id="338" r:id="rId18"/>
    <p:sldId id="339" r:id="rId19"/>
    <p:sldId id="318" r:id="rId20"/>
    <p:sldId id="319" r:id="rId21"/>
    <p:sldId id="340" r:id="rId22"/>
    <p:sldId id="320" r:id="rId23"/>
    <p:sldId id="321" r:id="rId24"/>
    <p:sldId id="322" r:id="rId25"/>
    <p:sldId id="323" r:id="rId26"/>
    <p:sldId id="324" r:id="rId27"/>
    <p:sldId id="341" r:id="rId28"/>
    <p:sldId id="335" r:id="rId29"/>
    <p:sldId id="325" r:id="rId30"/>
    <p:sldId id="326" r:id="rId31"/>
    <p:sldId id="327" r:id="rId32"/>
    <p:sldId id="328" r:id="rId33"/>
    <p:sldId id="329" r:id="rId34"/>
    <p:sldId id="330" r:id="rId35"/>
    <p:sldId id="331" r:id="rId36"/>
    <p:sldId id="332" r:id="rId37"/>
    <p:sldId id="333" r:id="rId38"/>
    <p:sldId id="334" r:id="rId3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6699FF"/>
    <a:srgbClr val="CCCCFF"/>
    <a:srgbClr val="0099FF"/>
    <a:srgbClr val="969696"/>
    <a:srgbClr val="C0C0C0"/>
    <a:srgbClr val="FFCC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6" autoAdjust="0"/>
    <p:restoredTop sz="94684" autoAdjust="0"/>
  </p:normalViewPr>
  <p:slideViewPr>
    <p:cSldViewPr>
      <p:cViewPr>
        <p:scale>
          <a:sx n="75" d="100"/>
          <a:sy n="75" d="100"/>
        </p:scale>
        <p:origin x="-100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36.wmf"/><Relationship Id="rId4" Type="http://schemas.openxmlformats.org/officeDocument/2006/relationships/image" Target="../media/image43.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60.wmf"/><Relationship Id="rId1" Type="http://schemas.openxmlformats.org/officeDocument/2006/relationships/image" Target="../media/image59.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4.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image" Target="../media/image15.wmf"/><Relationship Id="rId7" Type="http://schemas.openxmlformats.org/officeDocument/2006/relationships/image" Target="../media/image19.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5" Type="http://schemas.openxmlformats.org/officeDocument/2006/relationships/image" Target="../media/image26.wmf"/><Relationship Id="rId4"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16.wmf"/><Relationship Id="rId1" Type="http://schemas.openxmlformats.org/officeDocument/2006/relationships/image" Target="../media/image27.wmf"/><Relationship Id="rId5" Type="http://schemas.openxmlformats.org/officeDocument/2006/relationships/image" Target="../media/image30.wmf"/><Relationship Id="rId4" Type="http://schemas.openxmlformats.org/officeDocument/2006/relationships/image" Target="../media/image29.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5" Type="http://schemas.openxmlformats.org/officeDocument/2006/relationships/image" Target="../media/image39.wmf"/><Relationship Id="rId4" Type="http://schemas.openxmlformats.org/officeDocument/2006/relationships/image" Target="../media/image3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r>
              <a:rPr lang="en-US"/>
              <a:t>A First Course in Quality Engineering by        K. S. Krishnamoorthi, ISBN 0-13-147201-1. Pearson Education, Inc., Upper Saddle River, NJ.</a:t>
            </a:r>
          </a:p>
        </p:txBody>
      </p:sp>
      <p:sp>
        <p:nvSpPr>
          <p:cNvPr id="2867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endParaRPr lang="en-US"/>
          </a:p>
        </p:txBody>
      </p:sp>
      <p:sp>
        <p:nvSpPr>
          <p:cNvPr id="2867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r>
              <a:rPr lang="en-US"/>
              <a:t>© 2006 by Pearson Education, Inc. All rights reserved.</a:t>
            </a:r>
          </a:p>
        </p:txBody>
      </p:sp>
      <p:sp>
        <p:nvSpPr>
          <p:cNvPr id="2867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8" charset="0"/>
              </a:defRPr>
            </a:lvl1pPr>
          </a:lstStyle>
          <a:p>
            <a:fld id="{8ABF920D-7DB8-486C-9A7B-29FECBBB0CAF}"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r>
              <a:rPr lang="en-US"/>
              <a:t>A First Course in Quality Engineering by        K. S. Krishnamoorthi, ISBN 0-13-147201-1. Pearson Education, Inc., Upper Saddle River, NJ.</a:t>
            </a:r>
          </a:p>
        </p:txBody>
      </p:sp>
      <p:sp>
        <p:nvSpPr>
          <p:cNvPr id="296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r>
              <a:rPr lang="en-US"/>
              <a:t>© 2006 by Pearson Education, Inc. All rights reserved.</a:t>
            </a:r>
          </a:p>
        </p:txBody>
      </p:sp>
      <p:sp>
        <p:nvSpPr>
          <p:cNvPr id="297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8" charset="0"/>
              </a:defRPr>
            </a:lvl1pPr>
          </a:lstStyle>
          <a:p>
            <a:fld id="{7461CA69-9746-4851-B91A-99048DB4ED9D}" type="slidenum">
              <a:rPr lang="en-US"/>
              <a:pPr/>
              <a:t>‹#›</a:t>
            </a:fld>
            <a:endParaRPr lang="en-US"/>
          </a:p>
        </p:txBody>
      </p:sp>
    </p:spTree>
  </p:cSld>
  <p:clrMap bg1="lt1" tx1="dk1" bg2="lt2" tx2="dk2" accent1="accent1" accent2="accent2" accent3="accent3" accent4="accent4" accent5="accent5" accent6="accent6" hlink="hlink" folHlink="folHlink"/>
  <p:hf dt="0"/>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 First Course in Quality Engineering by        K. S. Krishnamoorthi, ISBN 0-13-147201-1. Pearson Education, Inc., Upper Saddle River, NJ.</a:t>
            </a:r>
          </a:p>
        </p:txBody>
      </p:sp>
      <p:sp>
        <p:nvSpPr>
          <p:cNvPr id="6" name="Rectangle 6"/>
          <p:cNvSpPr>
            <a:spLocks noGrp="1" noChangeArrowheads="1"/>
          </p:cNvSpPr>
          <p:nvPr>
            <p:ph type="ftr" sz="quarter" idx="4"/>
          </p:nvPr>
        </p:nvSpPr>
        <p:spPr>
          <a:ln/>
        </p:spPr>
        <p:txBody>
          <a:bodyPr/>
          <a:lstStyle/>
          <a:p>
            <a:r>
              <a:rPr lang="en-US"/>
              <a:t>© 2006 by Pearson Education, Inc. All rights reserved.</a:t>
            </a:r>
          </a:p>
        </p:txBody>
      </p:sp>
      <p:sp>
        <p:nvSpPr>
          <p:cNvPr id="7" name="Rectangle 7"/>
          <p:cNvSpPr>
            <a:spLocks noGrp="1" noChangeArrowheads="1"/>
          </p:cNvSpPr>
          <p:nvPr>
            <p:ph type="sldNum" sz="quarter" idx="5"/>
          </p:nvPr>
        </p:nvSpPr>
        <p:spPr>
          <a:ln/>
        </p:spPr>
        <p:txBody>
          <a:bodyPr/>
          <a:lstStyle/>
          <a:p>
            <a:fld id="{0700EB3D-7097-48AE-9C1B-8688ACC55329}" type="slidenum">
              <a:rPr lang="en-US"/>
              <a:pPr/>
              <a:t>1</a:t>
            </a:fld>
            <a:endParaRPr lang="en-US"/>
          </a:p>
        </p:txBody>
      </p:sp>
      <p:sp>
        <p:nvSpPr>
          <p:cNvPr id="194562" name="Rectangle 2"/>
          <p:cNvSpPr>
            <a:spLocks noGrp="1" noRot="1" noChangeAspect="1" noChangeArrowheads="1" noTextEdit="1"/>
          </p:cNvSpPr>
          <p:nvPr>
            <p:ph type="sldImg"/>
          </p:nvPr>
        </p:nvSpPr>
        <p:spPr>
          <a:xfrm>
            <a:off x="1143000" y="687388"/>
            <a:ext cx="4572000" cy="3429000"/>
          </a:xfrm>
          <a:ln/>
        </p:spPr>
      </p:sp>
      <p:sp>
        <p:nvSpPr>
          <p:cNvPr id="194563" name="Rectangle 3"/>
          <p:cNvSpPr>
            <a:spLocks noGrp="1" noChangeArrowheads="1"/>
          </p:cNvSpPr>
          <p:nvPr>
            <p:ph type="body" idx="1"/>
          </p:nvPr>
        </p:nvSpPr>
        <p:spPr>
          <a:xfrm>
            <a:off x="915988" y="4572000"/>
            <a:ext cx="5026025" cy="4114800"/>
          </a:xfrm>
        </p:spPr>
        <p:txBody>
          <a:bodyPr/>
          <a:lstStyle/>
          <a:p>
            <a:endParaRPr lang="en-US"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 First Course in Quality Engineering by        K. S. Krishnamoorthi, ISBN 0-13-147201-1. Pearson Education, Inc., Upper Saddle River, NJ.</a:t>
            </a:r>
          </a:p>
        </p:txBody>
      </p:sp>
      <p:sp>
        <p:nvSpPr>
          <p:cNvPr id="6" name="Rectangle 6"/>
          <p:cNvSpPr>
            <a:spLocks noGrp="1" noChangeArrowheads="1"/>
          </p:cNvSpPr>
          <p:nvPr>
            <p:ph type="ftr" sz="quarter" idx="4"/>
          </p:nvPr>
        </p:nvSpPr>
        <p:spPr>
          <a:ln/>
        </p:spPr>
        <p:txBody>
          <a:bodyPr/>
          <a:lstStyle/>
          <a:p>
            <a:r>
              <a:rPr lang="en-US"/>
              <a:t>© 2006 by Pearson Education, Inc. All rights reserved.</a:t>
            </a:r>
          </a:p>
        </p:txBody>
      </p:sp>
      <p:sp>
        <p:nvSpPr>
          <p:cNvPr id="7" name="Rectangle 7"/>
          <p:cNvSpPr>
            <a:spLocks noGrp="1" noChangeArrowheads="1"/>
          </p:cNvSpPr>
          <p:nvPr>
            <p:ph type="sldNum" sz="quarter" idx="5"/>
          </p:nvPr>
        </p:nvSpPr>
        <p:spPr>
          <a:ln/>
        </p:spPr>
        <p:txBody>
          <a:bodyPr/>
          <a:lstStyle/>
          <a:p>
            <a:fld id="{3E1FC0F7-E33C-465E-863C-1BF03A358016}" type="slidenum">
              <a:rPr lang="en-US"/>
              <a:pPr/>
              <a:t>2</a:t>
            </a:fld>
            <a:endParaRPr lang="en-US"/>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AB2DE80-E743-409B-87D3-7F43BD0A978B}"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r>
              <a:rPr lang="en-US" smtClean="0"/>
              <a:t>© 2006 by Pearson Education, Inc. All rights reserved.</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 2006 by Pearson Education, Inc. All rights reserved.</a:t>
            </a:r>
            <a:endParaRPr lang="en-US"/>
          </a:p>
        </p:txBody>
      </p:sp>
      <p:sp>
        <p:nvSpPr>
          <p:cNvPr id="6" name="Slide Number Placeholder 5"/>
          <p:cNvSpPr>
            <a:spLocks noGrp="1"/>
          </p:cNvSpPr>
          <p:nvPr>
            <p:ph type="sldNum" sz="quarter" idx="12"/>
          </p:nvPr>
        </p:nvSpPr>
        <p:spPr/>
        <p:txBody>
          <a:bodyPr/>
          <a:lstStyle>
            <a:extLst/>
          </a:lstStyle>
          <a:p>
            <a:fld id="{0606B284-3A02-40A8-8565-EB057E6CE3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 2006 by Pearson Education, Inc. All rights reserved.</a:t>
            </a:r>
            <a:endParaRPr lang="en-US"/>
          </a:p>
        </p:txBody>
      </p:sp>
      <p:sp>
        <p:nvSpPr>
          <p:cNvPr id="6" name="Slide Number Placeholder 5"/>
          <p:cNvSpPr>
            <a:spLocks noGrp="1"/>
          </p:cNvSpPr>
          <p:nvPr>
            <p:ph type="sldNum" sz="quarter" idx="12"/>
          </p:nvPr>
        </p:nvSpPr>
        <p:spPr/>
        <p:txBody>
          <a:bodyPr/>
          <a:lstStyle>
            <a:extLst/>
          </a:lstStyle>
          <a:p>
            <a:fld id="{389D0284-E828-427D-9389-66EC9BA359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 2006 by Pearson Education, Inc. All rights reserved.</a:t>
            </a:r>
            <a:endParaRPr lang="en-US"/>
          </a:p>
        </p:txBody>
      </p:sp>
      <p:sp>
        <p:nvSpPr>
          <p:cNvPr id="6" name="Slide Number Placeholder 5"/>
          <p:cNvSpPr>
            <a:spLocks noGrp="1"/>
          </p:cNvSpPr>
          <p:nvPr>
            <p:ph type="sldNum" sz="quarter" idx="12"/>
          </p:nvPr>
        </p:nvSpPr>
        <p:spPr/>
        <p:txBody>
          <a:bodyPr/>
          <a:lstStyle>
            <a:extLst/>
          </a:lstStyle>
          <a:p>
            <a:fld id="{AF0DA036-5735-46FF-A6F3-08D7B30E02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8EEAA9D-10B2-49CF-9F97-3CD02CC876E5}"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r>
              <a:rPr lang="en-US" smtClean="0"/>
              <a:t>© 2006 by Pearson Education, Inc. All rights reserved.</a:t>
            </a: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 2006 by Pearson Education, Inc. All rights reserved.</a:t>
            </a:r>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08204835-F581-446A-976B-04DF71BABFD7}"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r>
              <a:rPr lang="en-US" smtClean="0"/>
              <a:t>© 2006 by Pearson Education, Inc. All rights reserved.</a:t>
            </a:r>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23D36DEE-C53F-4D85-9507-B582493749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r>
              <a:rPr lang="en-US" smtClean="0"/>
              <a:t>© 2006 by Pearson Education, Inc. All rights reserved.</a:t>
            </a:r>
            <a:endParaRPr lang="en-US"/>
          </a:p>
        </p:txBody>
      </p:sp>
      <p:sp>
        <p:nvSpPr>
          <p:cNvPr id="5" name="Slide Number Placeholder 4"/>
          <p:cNvSpPr>
            <a:spLocks noGrp="1"/>
          </p:cNvSpPr>
          <p:nvPr>
            <p:ph type="sldNum" sz="quarter" idx="12"/>
          </p:nvPr>
        </p:nvSpPr>
        <p:spPr/>
        <p:txBody>
          <a:bodyPr/>
          <a:lstStyle>
            <a:extLst/>
          </a:lstStyle>
          <a:p>
            <a:fld id="{2A8C9E32-A9B3-4A72-ADCB-CE1160610751}"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r>
              <a:rPr lang="en-US" smtClean="0"/>
              <a:t>© 2006 by Pearson Education, Inc. All rights reserved.</a:t>
            </a:r>
            <a:endParaRPr lang="en-US"/>
          </a:p>
        </p:txBody>
      </p:sp>
      <p:sp>
        <p:nvSpPr>
          <p:cNvPr id="4" name="Slide Number Placeholder 3"/>
          <p:cNvSpPr>
            <a:spLocks noGrp="1"/>
          </p:cNvSpPr>
          <p:nvPr>
            <p:ph type="sldNum" sz="quarter" idx="12"/>
          </p:nvPr>
        </p:nvSpPr>
        <p:spPr/>
        <p:txBody>
          <a:bodyPr/>
          <a:lstStyle>
            <a:extLst/>
          </a:lstStyle>
          <a:p>
            <a:fld id="{DBF64AAD-3900-432A-9221-5A04CBAF758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3BDFB359-7C43-435C-B8F7-6556BD6E5AB0}"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r>
              <a:rPr lang="en-US" smtClean="0"/>
              <a:t>© 2006 by Pearson Education, Inc. All rights reserved.</a:t>
            </a: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7218FDE-2370-4AFF-9A73-A047BC4E4ABB}"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r>
              <a:rPr lang="en-US" smtClean="0"/>
              <a:t>© 2006 by Pearson Education, Inc. All rights reserved.</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r>
              <a:rPr lang="en-US" smtClean="0"/>
              <a:t>© 2006 by Pearson Education, Inc. All rights reserved.</a:t>
            </a:r>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5DD6A8F-A41B-45BE-8BB7-B739286F11F1}"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hd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1.bin"/><Relationship Id="rId7" Type="http://schemas.openxmlformats.org/officeDocument/2006/relationships/oleObject" Target="../embeddings/oleObject35.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34.bin"/><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1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oleObject" Target="../embeddings/oleObject36.bin"/><Relationship Id="rId7" Type="http://schemas.openxmlformats.org/officeDocument/2006/relationships/oleObject" Target="../embeddings/oleObject40.bin"/><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oleObject" Target="../embeddings/oleObject39.bin"/><Relationship Id="rId5" Type="http://schemas.openxmlformats.org/officeDocument/2006/relationships/oleObject" Target="../embeddings/oleObject38.bin"/><Relationship Id="rId4" Type="http://schemas.openxmlformats.org/officeDocument/2006/relationships/oleObject" Target="../embeddings/oleObject37.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6.xml"/><Relationship Id="rId1" Type="http://schemas.openxmlformats.org/officeDocument/2006/relationships/vmlDrawing" Target="../drawings/vmlDrawing8.vml"/><Relationship Id="rId5" Type="http://schemas.openxmlformats.org/officeDocument/2006/relationships/oleObject" Target="../embeddings/oleObject43.bin"/><Relationship Id="rId4" Type="http://schemas.openxmlformats.org/officeDocument/2006/relationships/oleObject" Target="../embeddings/oleObject42.bin"/></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oleObject" Target="../embeddings/oleObject44.bin"/><Relationship Id="rId7" Type="http://schemas.openxmlformats.org/officeDocument/2006/relationships/oleObject" Target="../embeddings/oleObject48.bin"/><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oleObject" Target="../embeddings/oleObject47.bin"/><Relationship Id="rId5" Type="http://schemas.openxmlformats.org/officeDocument/2006/relationships/oleObject" Target="../embeddings/oleObject46.bin"/><Relationship Id="rId4" Type="http://schemas.openxmlformats.org/officeDocument/2006/relationships/oleObject" Target="../embeddings/oleObject45.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49.bin"/><Relationship Id="rId7" Type="http://schemas.openxmlformats.org/officeDocument/2006/relationships/oleObject" Target="../embeddings/oleObject53.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oleObject" Target="../embeddings/oleObject52.bin"/><Relationship Id="rId5" Type="http://schemas.openxmlformats.org/officeDocument/2006/relationships/oleObject" Target="../embeddings/oleObject51.bin"/><Relationship Id="rId4" Type="http://schemas.openxmlformats.org/officeDocument/2006/relationships/oleObject" Target="../embeddings/oleObject50.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6.xml"/><Relationship Id="rId1" Type="http://schemas.openxmlformats.org/officeDocument/2006/relationships/vmlDrawing" Target="../drawings/vmlDrawing11.vml"/><Relationship Id="rId4" Type="http://schemas.openxmlformats.org/officeDocument/2006/relationships/oleObject" Target="../embeddings/oleObject55.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6.xml"/><Relationship Id="rId1" Type="http://schemas.openxmlformats.org/officeDocument/2006/relationships/vmlDrawing" Target="../drawings/vmlDrawing12.vml"/><Relationship Id="rId4" Type="http://schemas.openxmlformats.org/officeDocument/2006/relationships/oleObject" Target="../embeddings/oleObject57.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6.xml"/><Relationship Id="rId1" Type="http://schemas.openxmlformats.org/officeDocument/2006/relationships/vmlDrawing" Target="../drawings/vmlDrawing13.vml"/><Relationship Id="rId4" Type="http://schemas.openxmlformats.org/officeDocument/2006/relationships/image" Target="../media/image51.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6.xml"/><Relationship Id="rId1" Type="http://schemas.openxmlformats.org/officeDocument/2006/relationships/vmlDrawing" Target="../drawings/vmlDrawing14.vml"/><Relationship Id="rId5" Type="http://schemas.openxmlformats.org/officeDocument/2006/relationships/oleObject" Target="../embeddings/oleObject61.bin"/><Relationship Id="rId4" Type="http://schemas.openxmlformats.org/officeDocument/2006/relationships/oleObject" Target="../embeddings/oleObject60.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6.xml"/><Relationship Id="rId1" Type="http://schemas.openxmlformats.org/officeDocument/2006/relationships/vmlDrawing" Target="../drawings/vmlDrawing15.vml"/><Relationship Id="rId4" Type="http://schemas.openxmlformats.org/officeDocument/2006/relationships/image" Target="../media/image56.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6.xml"/><Relationship Id="rId1" Type="http://schemas.openxmlformats.org/officeDocument/2006/relationships/vmlDrawing" Target="../drawings/vmlDrawing16.vml"/><Relationship Id="rId4" Type="http://schemas.openxmlformats.org/officeDocument/2006/relationships/oleObject" Target="../embeddings/oleObject64.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6.xml"/><Relationship Id="rId1" Type="http://schemas.openxmlformats.org/officeDocument/2006/relationships/vmlDrawing" Target="../drawings/vmlDrawing17.vml"/><Relationship Id="rId4" Type="http://schemas.openxmlformats.org/officeDocument/2006/relationships/oleObject" Target="../embeddings/oleObject66.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http://www.weibull.com/"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6.xml"/><Relationship Id="rId1" Type="http://schemas.openxmlformats.org/officeDocument/2006/relationships/vmlDrawing" Target="../drawings/vmlDrawing18.vml"/><Relationship Id="rId4" Type="http://schemas.openxmlformats.org/officeDocument/2006/relationships/oleObject" Target="../embeddings/oleObject68.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6.xml"/><Relationship Id="rId1" Type="http://schemas.openxmlformats.org/officeDocument/2006/relationships/vmlDrawing" Target="../drawings/vmlDrawing19.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6.xml"/><Relationship Id="rId1" Type="http://schemas.openxmlformats.org/officeDocument/2006/relationships/vmlDrawing" Target="../drawings/vmlDrawing20.vml"/></Relationships>
</file>

<file path=ppt/slides/_rels/slide3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 Id="rId9"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oleObject" Target="../embeddings/oleObject15.bin"/><Relationship Id="rId7" Type="http://schemas.openxmlformats.org/officeDocument/2006/relationships/oleObject" Target="../embeddings/oleObject19.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18.bin"/><Relationship Id="rId5" Type="http://schemas.openxmlformats.org/officeDocument/2006/relationships/oleObject" Target="../embeddings/oleObject17.bin"/><Relationship Id="rId10" Type="http://schemas.openxmlformats.org/officeDocument/2006/relationships/oleObject" Target="../embeddings/oleObject22.bin"/><Relationship Id="rId4" Type="http://schemas.openxmlformats.org/officeDocument/2006/relationships/oleObject" Target="../embeddings/oleObject16.bin"/><Relationship Id="rId9" Type="http://schemas.openxmlformats.org/officeDocument/2006/relationships/oleObject" Target="../embeddings/oleObject21.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oleObject" Target="../embeddings/oleObject23.bin"/><Relationship Id="rId7" Type="http://schemas.openxmlformats.org/officeDocument/2006/relationships/oleObject" Target="../embeddings/oleObject27.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26.bin"/><Relationship Id="rId5" Type="http://schemas.openxmlformats.org/officeDocument/2006/relationships/oleObject" Target="../embeddings/oleObject25.bin"/><Relationship Id="rId10" Type="http://schemas.openxmlformats.org/officeDocument/2006/relationships/oleObject" Target="../embeddings/oleObject30.bin"/><Relationship Id="rId4" Type="http://schemas.openxmlformats.org/officeDocument/2006/relationships/oleObject" Target="../embeddings/oleObject24.bin"/><Relationship Id="rId9" Type="http://schemas.openxmlformats.org/officeDocument/2006/relationships/oleObject" Target="../embeddings/oleObject29.bin"/></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0" y="304800"/>
            <a:ext cx="8229600" cy="1143000"/>
          </a:xfrm>
        </p:spPr>
        <p:txBody>
          <a:bodyPr>
            <a:normAutofit fontScale="90000"/>
          </a:bodyPr>
          <a:lstStyle/>
          <a:p>
            <a:pPr marL="228600" algn="l"/>
            <a:r>
              <a:rPr lang="en-US" sz="4000" dirty="0">
                <a:solidFill>
                  <a:schemeClr val="tx1"/>
                </a:solidFill>
              </a:rPr>
              <a:t>A First Course in Quality </a:t>
            </a:r>
            <a:r>
              <a:rPr lang="en-US" sz="4000" dirty="0" smtClean="0">
                <a:solidFill>
                  <a:schemeClr val="tx1"/>
                </a:solidFill>
              </a:rPr>
              <a:t>Engineering – 2</a:t>
            </a:r>
            <a:r>
              <a:rPr lang="en-US" sz="4000" baseline="30000" dirty="0" smtClean="0">
                <a:solidFill>
                  <a:schemeClr val="tx1"/>
                </a:solidFill>
              </a:rPr>
              <a:t>nd</a:t>
            </a:r>
            <a:r>
              <a:rPr lang="en-US" sz="4000" dirty="0" smtClean="0">
                <a:solidFill>
                  <a:schemeClr val="tx1"/>
                </a:solidFill>
              </a:rPr>
              <a:t> edition</a:t>
            </a:r>
            <a:endParaRPr lang="en-US" sz="4000" dirty="0"/>
          </a:p>
        </p:txBody>
      </p:sp>
      <p:sp>
        <p:nvSpPr>
          <p:cNvPr id="5" name="Slide Number Placeholder 2"/>
          <p:cNvSpPr>
            <a:spLocks noGrp="1"/>
          </p:cNvSpPr>
          <p:nvPr>
            <p:ph type="sldNum" sz="quarter" idx="12"/>
          </p:nvPr>
        </p:nvSpPr>
        <p:spPr/>
        <p:txBody>
          <a:bodyPr/>
          <a:lstStyle/>
          <a:p>
            <a:fld id="{79D42279-A1AF-4FE2-B647-D0B5A78E0C72}" type="slidenum">
              <a:rPr lang="en-US"/>
              <a:pPr/>
              <a:t>1</a:t>
            </a:fld>
            <a:endParaRPr lang="en-US"/>
          </a:p>
        </p:txBody>
      </p:sp>
      <p:sp>
        <p:nvSpPr>
          <p:cNvPr id="193539" name="Rectangle 3"/>
          <p:cNvSpPr>
            <a:spLocks noChangeArrowheads="1"/>
          </p:cNvSpPr>
          <p:nvPr/>
        </p:nvSpPr>
        <p:spPr bwMode="auto">
          <a:xfrm>
            <a:off x="990600" y="2286000"/>
            <a:ext cx="6019800" cy="1066800"/>
          </a:xfrm>
          <a:prstGeom prst="rect">
            <a:avLst/>
          </a:prstGeom>
          <a:noFill/>
          <a:ln w="9525">
            <a:noFill/>
            <a:miter lim="800000"/>
            <a:headEnd/>
            <a:tailEnd/>
          </a:ln>
          <a:effectLst/>
        </p:spPr>
        <p:txBody>
          <a:bodyPr lIns="92075" tIns="46038" rIns="92075" bIns="46038"/>
          <a:lstStyle/>
          <a:p>
            <a:pPr marL="342900" indent="6350" eaLnBrk="1" hangingPunct="1">
              <a:lnSpc>
                <a:spcPct val="90000"/>
              </a:lnSpc>
              <a:spcBef>
                <a:spcPct val="20000"/>
              </a:spcBef>
              <a:buClr>
                <a:schemeClr val="hlink"/>
              </a:buClr>
              <a:buFont typeface="Wingdings" pitchFamily="2" charset="2"/>
              <a:buNone/>
            </a:pPr>
            <a:r>
              <a:rPr lang="en-US" sz="4000" dirty="0">
                <a:effectLst>
                  <a:outerShdw blurRad="38100" dist="38100" dir="2700000" algn="tl">
                    <a:srgbClr val="000000"/>
                  </a:outerShdw>
                </a:effectLst>
              </a:rPr>
              <a:t>K.S. </a:t>
            </a:r>
            <a:r>
              <a:rPr lang="en-US" sz="4000" dirty="0" smtClean="0">
                <a:effectLst>
                  <a:outerShdw blurRad="38100" dist="38100" dir="2700000" algn="tl">
                    <a:srgbClr val="000000"/>
                  </a:outerShdw>
                </a:effectLst>
              </a:rPr>
              <a:t>Krishnamoorthi</a:t>
            </a:r>
          </a:p>
          <a:p>
            <a:pPr marL="342900" indent="6350" eaLnBrk="1" hangingPunct="1">
              <a:lnSpc>
                <a:spcPct val="90000"/>
              </a:lnSpc>
              <a:spcBef>
                <a:spcPct val="20000"/>
              </a:spcBef>
              <a:buClr>
                <a:schemeClr val="hlink"/>
              </a:buClr>
              <a:buFont typeface="Wingdings" pitchFamily="2" charset="2"/>
              <a:buNone/>
            </a:pPr>
            <a:r>
              <a:rPr lang="en-US" sz="2800" dirty="0" smtClean="0">
                <a:effectLst>
                  <a:outerShdw blurRad="38100" dist="38100" dir="2700000" algn="tl">
                    <a:srgbClr val="000000"/>
                  </a:outerShdw>
                </a:effectLst>
              </a:rPr>
              <a:t>With V. Ram Krishnamoorthi</a:t>
            </a:r>
            <a:endParaRPr lang="en-US" sz="2800" dirty="0">
              <a:effectLst>
                <a:outerShdw blurRad="38100" dist="38100" dir="2700000" algn="tl">
                  <a:srgbClr val="000000"/>
                </a:outerShdw>
              </a:effectLst>
            </a:endParaRPr>
          </a:p>
          <a:p>
            <a:pPr marL="342900" indent="6350" eaLnBrk="1" hangingPunct="1">
              <a:lnSpc>
                <a:spcPct val="90000"/>
              </a:lnSpc>
              <a:spcBef>
                <a:spcPct val="20000"/>
              </a:spcBef>
              <a:buClr>
                <a:schemeClr val="hlink"/>
              </a:buClr>
              <a:buFont typeface="Wingdings" pitchFamily="2" charset="2"/>
              <a:buNone/>
            </a:pPr>
            <a:endParaRPr lang="en-US" sz="2800" dirty="0">
              <a:effectLst>
                <a:outerShdw blurRad="38100" dist="38100" dir="2700000" algn="tl">
                  <a:srgbClr val="000000"/>
                </a:outerShdw>
              </a:effectLst>
            </a:endParaRPr>
          </a:p>
        </p:txBody>
      </p:sp>
      <p:sp>
        <p:nvSpPr>
          <p:cNvPr id="193541" name="Text Box 5"/>
          <p:cNvSpPr txBox="1">
            <a:spLocks noChangeArrowheads="1"/>
          </p:cNvSpPr>
          <p:nvPr/>
        </p:nvSpPr>
        <p:spPr bwMode="auto">
          <a:xfrm>
            <a:off x="381000" y="4495800"/>
            <a:ext cx="8763000" cy="579438"/>
          </a:xfrm>
          <a:prstGeom prst="rect">
            <a:avLst/>
          </a:prstGeom>
          <a:noFill/>
          <a:ln w="9525">
            <a:noFill/>
            <a:miter lim="800000"/>
            <a:headEnd/>
            <a:tailEnd/>
          </a:ln>
          <a:effectLst/>
        </p:spPr>
        <p:txBody>
          <a:bodyPr wrap="square">
            <a:spAutoFit/>
          </a:bodyPr>
          <a:lstStyle/>
          <a:p>
            <a:pPr algn="ctr"/>
            <a:r>
              <a:rPr lang="en-US" sz="3200" dirty="0">
                <a:effectLst>
                  <a:outerShdw blurRad="38100" dist="38100" dir="2700000" algn="tl">
                    <a:srgbClr val="000000"/>
                  </a:outerShdw>
                </a:effectLst>
              </a:rPr>
              <a:t>Chapter </a:t>
            </a:r>
            <a:r>
              <a:rPr lang="en-US" sz="3200" dirty="0" smtClean="0">
                <a:effectLst>
                  <a:outerShdw blurRad="38100" dist="38100" dir="2700000" algn="tl">
                    <a:srgbClr val="000000"/>
                  </a:outerShdw>
                </a:effectLst>
              </a:rPr>
              <a:t>2 :  </a:t>
            </a:r>
            <a:r>
              <a:rPr lang="en-US" sz="3200" dirty="0">
                <a:effectLst>
                  <a:outerShdw blurRad="38100" dist="38100" dir="2700000" algn="tl">
                    <a:srgbClr val="000000"/>
                  </a:outerShdw>
                </a:effectLst>
              </a:rPr>
              <a:t>Statistics for Quality - </a:t>
            </a:r>
            <a:r>
              <a:rPr lang="en-US" sz="3200" dirty="0" smtClean="0">
                <a:effectLst>
                  <a:outerShdw blurRad="38100" dist="38100" dir="2700000" algn="tl">
                    <a:srgbClr val="000000"/>
                  </a:outerShdw>
                </a:effectLst>
              </a:rPr>
              <a:t> Part 3</a:t>
            </a:r>
            <a:endParaRPr lang="en-US" sz="3200" dirty="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3538"/>
                                        </p:tgtEl>
                                        <p:attrNameLst>
                                          <p:attrName>style.visibility</p:attrName>
                                        </p:attrNameLst>
                                      </p:cBhvr>
                                      <p:to>
                                        <p:strVal val="visible"/>
                                      </p:to>
                                    </p:set>
                                    <p:anim calcmode="lin" valueType="num">
                                      <p:cBhvr additive="base">
                                        <p:cTn id="7" dur="500" fill="hold"/>
                                        <p:tgtEl>
                                          <p:spTgt spid="193538"/>
                                        </p:tgtEl>
                                        <p:attrNameLst>
                                          <p:attrName>ppt_x</p:attrName>
                                        </p:attrNameLst>
                                      </p:cBhvr>
                                      <p:tavLst>
                                        <p:tav tm="0">
                                          <p:val>
                                            <p:strVal val="0-#ppt_w/2"/>
                                          </p:val>
                                        </p:tav>
                                        <p:tav tm="100000">
                                          <p:val>
                                            <p:strVal val="#ppt_x"/>
                                          </p:val>
                                        </p:tav>
                                      </p:tavLst>
                                    </p:anim>
                                    <p:anim calcmode="lin" valueType="num">
                                      <p:cBhvr additive="base">
                                        <p:cTn id="8" dur="500" fill="hold"/>
                                        <p:tgtEl>
                                          <p:spTgt spid="1935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3539">
                                            <p:txEl>
                                              <p:pRg st="0" end="0"/>
                                            </p:txEl>
                                          </p:spTgt>
                                        </p:tgtEl>
                                        <p:attrNameLst>
                                          <p:attrName>style.visibility</p:attrName>
                                        </p:attrNameLst>
                                      </p:cBhvr>
                                      <p:to>
                                        <p:strVal val="visible"/>
                                      </p:to>
                                    </p:set>
                                    <p:anim calcmode="lin" valueType="num">
                                      <p:cBhvr additive="base">
                                        <p:cTn id="13" dur="500" fill="hold"/>
                                        <p:tgtEl>
                                          <p:spTgt spid="19353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3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3539">
                                            <p:txEl>
                                              <p:pRg st="1" end="1"/>
                                            </p:txEl>
                                          </p:spTgt>
                                        </p:tgtEl>
                                        <p:attrNameLst>
                                          <p:attrName>style.visibility</p:attrName>
                                        </p:attrNameLst>
                                      </p:cBhvr>
                                      <p:to>
                                        <p:strVal val="visible"/>
                                      </p:to>
                                    </p:set>
                                    <p:anim calcmode="lin" valueType="num">
                                      <p:cBhvr additive="base">
                                        <p:cTn id="19" dur="500" fill="hold"/>
                                        <p:tgtEl>
                                          <p:spTgt spid="19353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353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8" grpId="0" autoUpdateAnimBg="0"/>
      <p:bldP spid="193539"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228600" y="533400"/>
            <a:ext cx="8915400" cy="762000"/>
          </a:xfrm>
        </p:spPr>
        <p:txBody>
          <a:bodyPr/>
          <a:lstStyle/>
          <a:p>
            <a:pPr algn="l"/>
            <a:r>
              <a:rPr lang="en-US" sz="3600" dirty="0"/>
              <a:t>C.I. For population mean – an example</a:t>
            </a:r>
          </a:p>
        </p:txBody>
      </p:sp>
      <p:sp>
        <p:nvSpPr>
          <p:cNvPr id="11" name="Slide Number Placeholder 2"/>
          <p:cNvSpPr>
            <a:spLocks noGrp="1"/>
          </p:cNvSpPr>
          <p:nvPr>
            <p:ph type="sldNum" sz="quarter" idx="12"/>
          </p:nvPr>
        </p:nvSpPr>
        <p:spPr/>
        <p:txBody>
          <a:bodyPr/>
          <a:lstStyle/>
          <a:p>
            <a:fld id="{61FBA800-4B5E-4ED0-AF0A-A1A7EA12BC8A}" type="slidenum">
              <a:rPr lang="en-US"/>
              <a:pPr/>
              <a:t>10</a:t>
            </a:fld>
            <a:endParaRPr lang="en-US"/>
          </a:p>
        </p:txBody>
      </p:sp>
      <p:sp>
        <p:nvSpPr>
          <p:cNvPr id="62472" name="Rectangle 8"/>
          <p:cNvSpPr>
            <a:spLocks noChangeArrowheads="1"/>
          </p:cNvSpPr>
          <p:nvPr/>
        </p:nvSpPr>
        <p:spPr bwMode="auto">
          <a:xfrm>
            <a:off x="685800" y="1524000"/>
            <a:ext cx="8077200" cy="2647950"/>
          </a:xfrm>
          <a:prstGeom prst="rect">
            <a:avLst/>
          </a:prstGeom>
          <a:noFill/>
          <a:ln w="9525">
            <a:noFill/>
            <a:miter lim="800000"/>
            <a:headEnd/>
            <a:tailEnd/>
          </a:ln>
          <a:effectLst/>
        </p:spPr>
        <p:txBody>
          <a:bodyPr>
            <a:spAutoFit/>
          </a:bodyPr>
          <a:lstStyle/>
          <a:p>
            <a:pPr eaLnBrk="1" hangingPunct="1">
              <a:tabLst>
                <a:tab pos="0" algn="l"/>
                <a:tab pos="228600" algn="l"/>
              </a:tabLst>
            </a:pPr>
            <a:r>
              <a:rPr lang="en-US" sz="2400" dirty="0">
                <a:latin typeface="Times New Roman" pitchFamily="18" charset="0"/>
                <a:cs typeface="Times New Roman" pitchFamily="18" charset="0"/>
              </a:rPr>
              <a:t>Need a 99% C.I. for the mean turbidity in (all) the bottles of fabric softener filled in a line. </a:t>
            </a:r>
            <a:r>
              <a:rPr lang="en-US" sz="2400" i="1" dirty="0">
                <a:latin typeface="Symbol" pitchFamily="18" charset="2"/>
              </a:rPr>
              <a:t>s</a:t>
            </a:r>
            <a:r>
              <a:rPr lang="en-US" sz="2400" dirty="0">
                <a:latin typeface="Times New Roman" pitchFamily="18" charset="0"/>
                <a:cs typeface="Times New Roman" pitchFamily="18" charset="0"/>
              </a:rPr>
              <a:t> is known to be = 0.3.</a:t>
            </a:r>
          </a:p>
          <a:p>
            <a:pPr eaLnBrk="1" hangingPunct="1">
              <a:tabLst>
                <a:tab pos="0" algn="l"/>
                <a:tab pos="228600" algn="l"/>
              </a:tabLst>
            </a:pPr>
            <a:r>
              <a:rPr lang="en-US" sz="2400" dirty="0">
                <a:latin typeface="Times New Roman" pitchFamily="18" charset="0"/>
                <a:cs typeface="Times New Roman" pitchFamily="18" charset="0"/>
              </a:rPr>
              <a:t> 	</a:t>
            </a:r>
          </a:p>
          <a:p>
            <a:pPr eaLnBrk="1" hangingPunct="1">
              <a:tabLst>
                <a:tab pos="0" algn="l"/>
                <a:tab pos="228600" algn="l"/>
              </a:tabLst>
            </a:pPr>
            <a:r>
              <a:rPr lang="en-US" sz="2400" dirty="0">
                <a:latin typeface="Times New Roman" pitchFamily="18" charset="0"/>
                <a:cs typeface="Times New Roman" pitchFamily="18" charset="0"/>
              </a:rPr>
              <a:t>A sample of 4 bottles gave: </a:t>
            </a:r>
            <a:r>
              <a:rPr lang="en-US" sz="2400" dirty="0">
                <a:latin typeface="Times New Roman" pitchFamily="18" charset="0"/>
              </a:rPr>
              <a:t>12.6, 13.4, 12.8, 13.2</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ppm</a:t>
            </a:r>
            <a:r>
              <a:rPr lang="en-US" sz="2400" dirty="0">
                <a:latin typeface="Times New Roman" pitchFamily="18" charset="0"/>
                <a:cs typeface="Times New Roman" pitchFamily="18" charset="0"/>
              </a:rPr>
              <a:t>.</a:t>
            </a:r>
          </a:p>
          <a:p>
            <a:pPr eaLnBrk="1" hangingPunct="1">
              <a:tabLst>
                <a:tab pos="0" algn="l"/>
                <a:tab pos="228600" algn="l"/>
              </a:tabLst>
            </a:pPr>
            <a:endParaRPr lang="en-US" sz="2400" dirty="0">
              <a:latin typeface="Times New Roman" pitchFamily="18" charset="0"/>
            </a:endParaRPr>
          </a:p>
          <a:p>
            <a:pPr>
              <a:tabLst>
                <a:tab pos="0" algn="l"/>
                <a:tab pos="228600" algn="l"/>
              </a:tabLst>
            </a:pPr>
            <a:r>
              <a:rPr lang="en-US" sz="2400" dirty="0">
                <a:latin typeface="Times New Roman" pitchFamily="18" charset="0"/>
                <a:cs typeface="Times New Roman" pitchFamily="18" charset="0"/>
              </a:rPr>
              <a:t>							</a:t>
            </a:r>
          </a:p>
          <a:p>
            <a:pPr>
              <a:tabLst>
                <a:tab pos="0" algn="l"/>
                <a:tab pos="228600" algn="l"/>
              </a:tabLst>
            </a:pPr>
            <a:r>
              <a:rPr lang="en-US" sz="2400" dirty="0">
                <a:latin typeface="Times New Roman" pitchFamily="18" charset="0"/>
                <a:cs typeface="Times New Roman" pitchFamily="18" charset="0"/>
              </a:rPr>
              <a:t>						</a:t>
            </a:r>
            <a:endParaRPr lang="en-US" sz="2400" dirty="0">
              <a:latin typeface="Times New Roman" pitchFamily="18" charset="0"/>
            </a:endParaRPr>
          </a:p>
        </p:txBody>
      </p:sp>
      <p:graphicFrame>
        <p:nvGraphicFramePr>
          <p:cNvPr id="62471" name="Object 7"/>
          <p:cNvGraphicFramePr>
            <a:graphicFrameLocks noChangeAspect="1"/>
          </p:cNvGraphicFramePr>
          <p:nvPr/>
        </p:nvGraphicFramePr>
        <p:xfrm>
          <a:off x="1447800" y="3124200"/>
          <a:ext cx="3200400" cy="382588"/>
        </p:xfrm>
        <a:graphic>
          <a:graphicData uri="http://schemas.openxmlformats.org/presentationml/2006/ole">
            <p:oleObj spid="_x0000_s62471" name="Equation" r:id="rId3" imgW="1815840" imgH="215640" progId="Equation.3">
              <p:embed/>
            </p:oleObj>
          </a:graphicData>
        </a:graphic>
      </p:graphicFrame>
      <p:graphicFrame>
        <p:nvGraphicFramePr>
          <p:cNvPr id="62470" name="Object 6"/>
          <p:cNvGraphicFramePr>
            <a:graphicFrameLocks noChangeAspect="1"/>
          </p:cNvGraphicFramePr>
          <p:nvPr/>
        </p:nvGraphicFramePr>
        <p:xfrm>
          <a:off x="5562600" y="3048000"/>
          <a:ext cx="1676400" cy="439738"/>
        </p:xfrm>
        <a:graphic>
          <a:graphicData uri="http://schemas.openxmlformats.org/presentationml/2006/ole">
            <p:oleObj spid="_x0000_s62470" r:id="rId4" imgW="762000" imgH="203200" progId="Equation.2">
              <p:embed/>
            </p:oleObj>
          </a:graphicData>
        </a:graphic>
      </p:graphicFrame>
      <p:graphicFrame>
        <p:nvGraphicFramePr>
          <p:cNvPr id="62469" name="Object 5"/>
          <p:cNvGraphicFramePr>
            <a:graphicFrameLocks noChangeAspect="1"/>
          </p:cNvGraphicFramePr>
          <p:nvPr/>
        </p:nvGraphicFramePr>
        <p:xfrm>
          <a:off x="2743200" y="3505200"/>
          <a:ext cx="2857500" cy="423863"/>
        </p:xfrm>
        <a:graphic>
          <a:graphicData uri="http://schemas.openxmlformats.org/presentationml/2006/ole">
            <p:oleObj spid="_x0000_s62469" name="Equation" r:id="rId5" imgW="1485720" imgH="215640" progId="Equation.3">
              <p:embed/>
            </p:oleObj>
          </a:graphicData>
        </a:graphic>
      </p:graphicFrame>
      <p:graphicFrame>
        <p:nvGraphicFramePr>
          <p:cNvPr id="62468" name="Object 4"/>
          <p:cNvGraphicFramePr>
            <a:graphicFrameLocks noChangeAspect="1"/>
          </p:cNvGraphicFramePr>
          <p:nvPr/>
        </p:nvGraphicFramePr>
        <p:xfrm>
          <a:off x="2209800" y="4038600"/>
          <a:ext cx="5562600" cy="442913"/>
        </p:xfrm>
        <a:graphic>
          <a:graphicData uri="http://schemas.openxmlformats.org/presentationml/2006/ole">
            <p:oleObj spid="_x0000_s62468" r:id="rId6" imgW="3022600" imgH="241300" progId="Equation.3">
              <p:embed/>
            </p:oleObj>
          </a:graphicData>
        </a:graphic>
      </p:graphicFrame>
      <p:graphicFrame>
        <p:nvGraphicFramePr>
          <p:cNvPr id="62467" name="Object 3"/>
          <p:cNvGraphicFramePr>
            <a:graphicFrameLocks noChangeAspect="1"/>
          </p:cNvGraphicFramePr>
          <p:nvPr/>
        </p:nvGraphicFramePr>
        <p:xfrm>
          <a:off x="2503488" y="4676775"/>
          <a:ext cx="1928812" cy="476250"/>
        </p:xfrm>
        <a:graphic>
          <a:graphicData uri="http://schemas.openxmlformats.org/presentationml/2006/ole">
            <p:oleObj spid="_x0000_s62467" name="Equation" r:id="rId7" imgW="1015920" imgH="253800" progId="Equation.DSMT4">
              <p:embed/>
            </p:oleObj>
          </a:graphicData>
        </a:graphic>
      </p:graphicFrame>
      <p:sp>
        <p:nvSpPr>
          <p:cNvPr id="62473" name="Text Box 9"/>
          <p:cNvSpPr txBox="1">
            <a:spLocks noChangeArrowheads="1"/>
          </p:cNvSpPr>
          <p:nvPr/>
        </p:nvSpPr>
        <p:spPr bwMode="auto">
          <a:xfrm>
            <a:off x="685800" y="5562600"/>
            <a:ext cx="6783388" cy="457200"/>
          </a:xfrm>
          <a:prstGeom prst="rect">
            <a:avLst/>
          </a:prstGeom>
          <a:noFill/>
          <a:ln w="9525">
            <a:noFill/>
            <a:miter lim="800000"/>
            <a:headEnd/>
            <a:tailEnd/>
          </a:ln>
          <a:effectLst/>
        </p:spPr>
        <p:txBody>
          <a:bodyPr wrap="none">
            <a:spAutoFit/>
          </a:bodyPr>
          <a:lstStyle/>
          <a:p>
            <a:pPr eaLnBrk="1" hangingPunct="1"/>
            <a:r>
              <a:rPr lang="en-US" sz="2400">
                <a:latin typeface="Times New Roman" pitchFamily="18" charset="0"/>
              </a:rPr>
              <a:t>What is the interpretation for this confidence interval?</a:t>
            </a:r>
          </a:p>
        </p:txBody>
      </p:sp>
      <p:sp>
        <p:nvSpPr>
          <p:cNvPr id="62474" name="Text Box 10"/>
          <p:cNvSpPr txBox="1">
            <a:spLocks noChangeArrowheads="1"/>
          </p:cNvSpPr>
          <p:nvPr/>
        </p:nvSpPr>
        <p:spPr bwMode="auto">
          <a:xfrm>
            <a:off x="762000" y="4038600"/>
            <a:ext cx="1452563" cy="396875"/>
          </a:xfrm>
          <a:prstGeom prst="rect">
            <a:avLst/>
          </a:prstGeom>
          <a:noFill/>
          <a:ln w="9525">
            <a:noFill/>
            <a:miter lim="800000"/>
            <a:headEnd/>
            <a:tailEnd/>
          </a:ln>
          <a:effectLst/>
        </p:spPr>
        <p:txBody>
          <a:bodyPr wrap="none">
            <a:spAutoFit/>
          </a:bodyPr>
          <a:lstStyle/>
          <a:p>
            <a:pPr eaLnBrk="1" hangingPunct="1"/>
            <a:r>
              <a:rPr lang="en-US" sz="2000">
                <a:latin typeface="Times New Roman" pitchFamily="18" charset="0"/>
              </a:rPr>
              <a:t>99% C.I. for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228600" y="533400"/>
            <a:ext cx="8915400" cy="762000"/>
          </a:xfrm>
        </p:spPr>
        <p:txBody>
          <a:bodyPr/>
          <a:lstStyle/>
          <a:p>
            <a:pPr algn="l"/>
            <a:r>
              <a:rPr lang="en-US" sz="3600" dirty="0"/>
              <a:t>C.I. for </a:t>
            </a:r>
            <a:r>
              <a:rPr lang="en-US" sz="3600" dirty="0">
                <a:latin typeface="Symbol" pitchFamily="18" charset="2"/>
              </a:rPr>
              <a:t>m</a:t>
            </a:r>
            <a:r>
              <a:rPr lang="en-US" sz="3600" dirty="0"/>
              <a:t> when </a:t>
            </a:r>
            <a:r>
              <a:rPr lang="en-US" sz="3600" dirty="0">
                <a:latin typeface="Symbol" pitchFamily="18" charset="2"/>
              </a:rPr>
              <a:t>s</a:t>
            </a:r>
            <a:r>
              <a:rPr lang="en-US" sz="3600" dirty="0"/>
              <a:t> is not known </a:t>
            </a:r>
          </a:p>
        </p:txBody>
      </p:sp>
      <p:sp>
        <p:nvSpPr>
          <p:cNvPr id="14" name="Slide Number Placeholder 2"/>
          <p:cNvSpPr>
            <a:spLocks noGrp="1"/>
          </p:cNvSpPr>
          <p:nvPr>
            <p:ph type="sldNum" sz="quarter" idx="12"/>
          </p:nvPr>
        </p:nvSpPr>
        <p:spPr/>
        <p:txBody>
          <a:bodyPr/>
          <a:lstStyle/>
          <a:p>
            <a:fld id="{47915FC9-9FBE-4439-A584-984897334C7A}" type="slidenum">
              <a:rPr lang="en-US"/>
              <a:pPr/>
              <a:t>11</a:t>
            </a:fld>
            <a:endParaRPr lang="en-US"/>
          </a:p>
        </p:txBody>
      </p:sp>
      <p:sp>
        <p:nvSpPr>
          <p:cNvPr id="63492" name="Rectangle 4"/>
          <p:cNvSpPr>
            <a:spLocks noChangeArrowheads="1"/>
          </p:cNvSpPr>
          <p:nvPr/>
        </p:nvSpPr>
        <p:spPr bwMode="auto">
          <a:xfrm>
            <a:off x="838200" y="1524000"/>
            <a:ext cx="7391400" cy="1187450"/>
          </a:xfrm>
          <a:prstGeom prst="rect">
            <a:avLst/>
          </a:prstGeom>
          <a:noFill/>
          <a:ln w="9525">
            <a:noFill/>
            <a:miter lim="800000"/>
            <a:headEnd/>
            <a:tailEnd/>
          </a:ln>
          <a:effectLst/>
        </p:spPr>
        <p:txBody>
          <a:bodyPr>
            <a:spAutoFit/>
          </a:bodyPr>
          <a:lstStyle/>
          <a:p>
            <a:pPr eaLnBrk="1" hangingPunct="1">
              <a:tabLst>
                <a:tab pos="-57150" algn="l"/>
              </a:tabLst>
            </a:pPr>
            <a:r>
              <a:rPr lang="en-US" sz="2400" dirty="0">
                <a:latin typeface="Times New Roman" pitchFamily="18" charset="0"/>
                <a:cs typeface="Times New Roman" pitchFamily="18" charset="0"/>
              </a:rPr>
              <a:t>the C.I. is created from the fact that the statistic   </a:t>
            </a:r>
          </a:p>
          <a:p>
            <a:pPr eaLnBrk="1" hangingPunct="1">
              <a:tabLst>
                <a:tab pos="-57150" algn="l"/>
              </a:tabLst>
            </a:pPr>
            <a:endParaRPr lang="en-US" sz="2400" dirty="0">
              <a:latin typeface="Times New Roman" pitchFamily="18" charset="0"/>
              <a:cs typeface="Times New Roman" pitchFamily="18" charset="0"/>
            </a:endParaRPr>
          </a:p>
          <a:p>
            <a:pPr eaLnBrk="1" hangingPunct="1">
              <a:tabLst>
                <a:tab pos="-57150" algn="l"/>
              </a:tabLst>
            </a:pPr>
            <a:r>
              <a:rPr lang="en-US" sz="2400" dirty="0">
                <a:latin typeface="Times New Roman" pitchFamily="18" charset="0"/>
                <a:cs typeface="Times New Roman" pitchFamily="18" charset="0"/>
              </a:rPr>
              <a:t>has the </a:t>
            </a:r>
            <a:r>
              <a:rPr lang="en-US" sz="2400" i="1" dirty="0">
                <a:latin typeface="Times New Roman" pitchFamily="18" charset="0"/>
                <a:cs typeface="Times New Roman" pitchFamily="18" charset="0"/>
              </a:rPr>
              <a:t>t</a:t>
            </a:r>
            <a:r>
              <a:rPr lang="en-US" sz="2400" dirty="0">
                <a:latin typeface="Times New Roman" pitchFamily="18" charset="0"/>
                <a:cs typeface="Times New Roman" pitchFamily="18" charset="0"/>
              </a:rPr>
              <a:t>-distribution with (</a:t>
            </a:r>
            <a:r>
              <a:rPr lang="en-US" sz="2400" i="1" dirty="0">
                <a:latin typeface="Times New Roman" pitchFamily="18" charset="0"/>
                <a:cs typeface="Times New Roman" pitchFamily="18" charset="0"/>
              </a:rPr>
              <a:t>n</a:t>
            </a:r>
            <a:r>
              <a:rPr lang="en-US" sz="2400" dirty="0">
                <a:latin typeface="Times New Roman" pitchFamily="18" charset="0"/>
                <a:cs typeface="Times New Roman" pitchFamily="18" charset="0"/>
              </a:rPr>
              <a:t>-1) degrees of freedom.</a:t>
            </a:r>
            <a:endParaRPr lang="en-US" sz="2400" dirty="0">
              <a:latin typeface="Times New Roman" pitchFamily="18" charset="0"/>
            </a:endParaRPr>
          </a:p>
        </p:txBody>
      </p:sp>
      <p:graphicFrame>
        <p:nvGraphicFramePr>
          <p:cNvPr id="63491" name="Object 3"/>
          <p:cNvGraphicFramePr>
            <a:graphicFrameLocks noChangeAspect="1"/>
          </p:cNvGraphicFramePr>
          <p:nvPr/>
        </p:nvGraphicFramePr>
        <p:xfrm>
          <a:off x="6934200" y="1447800"/>
          <a:ext cx="914400" cy="781050"/>
        </p:xfrm>
        <a:graphic>
          <a:graphicData uri="http://schemas.openxmlformats.org/presentationml/2006/ole">
            <p:oleObj spid="_x0000_s63491" r:id="rId3" imgW="520700" imgH="444500" progId="Equation.3">
              <p:embed/>
            </p:oleObj>
          </a:graphicData>
        </a:graphic>
      </p:graphicFrame>
      <p:sp>
        <p:nvSpPr>
          <p:cNvPr id="63495" name="Rectangle 7"/>
          <p:cNvSpPr>
            <a:spLocks noChangeArrowheads="1"/>
          </p:cNvSpPr>
          <p:nvPr/>
        </p:nvSpPr>
        <p:spPr bwMode="auto">
          <a:xfrm>
            <a:off x="762000" y="2590800"/>
            <a:ext cx="7467600" cy="822325"/>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A  	    100% C.I. for </a:t>
            </a:r>
            <a:r>
              <a:rPr lang="en-US" sz="2400">
                <a:latin typeface="Symbol" pitchFamily="18" charset="2"/>
              </a:rPr>
              <a:t>m</a:t>
            </a:r>
            <a:r>
              <a:rPr lang="en-US" sz="2400">
                <a:latin typeface="Times New Roman" pitchFamily="18" charset="0"/>
              </a:rPr>
              <a:t>  of a  population that is normally distributed is given by: 	  </a:t>
            </a:r>
          </a:p>
        </p:txBody>
      </p:sp>
      <p:graphicFrame>
        <p:nvGraphicFramePr>
          <p:cNvPr id="63494" name="Object 6"/>
          <p:cNvGraphicFramePr>
            <a:graphicFrameLocks noChangeAspect="1"/>
          </p:cNvGraphicFramePr>
          <p:nvPr/>
        </p:nvGraphicFramePr>
        <p:xfrm>
          <a:off x="1219200" y="2667000"/>
          <a:ext cx="838200" cy="373063"/>
        </p:xfrm>
        <a:graphic>
          <a:graphicData uri="http://schemas.openxmlformats.org/presentationml/2006/ole">
            <p:oleObj spid="_x0000_s63494" r:id="rId4" imgW="431800" imgH="190500" progId="Equation.2">
              <p:embed/>
            </p:oleObj>
          </a:graphicData>
        </a:graphic>
      </p:graphicFrame>
      <p:graphicFrame>
        <p:nvGraphicFramePr>
          <p:cNvPr id="63493" name="Object 5"/>
          <p:cNvGraphicFramePr>
            <a:graphicFrameLocks noChangeAspect="1"/>
          </p:cNvGraphicFramePr>
          <p:nvPr/>
        </p:nvGraphicFramePr>
        <p:xfrm>
          <a:off x="1720851" y="3620020"/>
          <a:ext cx="4070350" cy="607493"/>
        </p:xfrm>
        <a:graphic>
          <a:graphicData uri="http://schemas.openxmlformats.org/presentationml/2006/ole">
            <p:oleObj spid="_x0000_s63493" name="Equation" r:id="rId5" imgW="1955520" imgH="253800" progId="Equation.3">
              <p:embed/>
            </p:oleObj>
          </a:graphicData>
        </a:graphic>
      </p:graphicFrame>
      <p:sp>
        <p:nvSpPr>
          <p:cNvPr id="63498" name="Rectangle 10"/>
          <p:cNvSpPr>
            <a:spLocks noChangeArrowheads="1"/>
          </p:cNvSpPr>
          <p:nvPr/>
        </p:nvSpPr>
        <p:spPr bwMode="auto">
          <a:xfrm>
            <a:off x="4953000" y="4419600"/>
            <a:ext cx="1371600" cy="457200"/>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  is such </a:t>
            </a:r>
          </a:p>
        </p:txBody>
      </p:sp>
      <p:graphicFrame>
        <p:nvGraphicFramePr>
          <p:cNvPr id="63497" name="Object 9"/>
          <p:cNvGraphicFramePr>
            <a:graphicFrameLocks noChangeAspect="1"/>
          </p:cNvGraphicFramePr>
          <p:nvPr/>
        </p:nvGraphicFramePr>
        <p:xfrm>
          <a:off x="4586288" y="4367213"/>
          <a:ext cx="503237" cy="554037"/>
        </p:xfrm>
        <a:graphic>
          <a:graphicData uri="http://schemas.openxmlformats.org/presentationml/2006/ole">
            <p:oleObj spid="_x0000_s63497" name="Equation" r:id="rId6" imgW="215640" imgH="241200" progId="Equation.3">
              <p:embed/>
            </p:oleObj>
          </a:graphicData>
        </a:graphic>
      </p:graphicFrame>
      <p:graphicFrame>
        <p:nvGraphicFramePr>
          <p:cNvPr id="63496" name="Object 8"/>
          <p:cNvGraphicFramePr>
            <a:graphicFrameLocks noChangeAspect="1"/>
          </p:cNvGraphicFramePr>
          <p:nvPr/>
        </p:nvGraphicFramePr>
        <p:xfrm>
          <a:off x="6161088" y="4430713"/>
          <a:ext cx="1925637" cy="422275"/>
        </p:xfrm>
        <a:graphic>
          <a:graphicData uri="http://schemas.openxmlformats.org/presentationml/2006/ole">
            <p:oleObj spid="_x0000_s63496" name="Equation" r:id="rId7" imgW="1117440" imgH="241200" progId="Equation.3">
              <p:embed/>
            </p:oleObj>
          </a:graphicData>
        </a:graphic>
      </p:graphicFrame>
      <p:sp>
        <p:nvSpPr>
          <p:cNvPr id="63500" name="Rectangle 12"/>
          <p:cNvSpPr>
            <a:spLocks noChangeArrowheads="1"/>
          </p:cNvSpPr>
          <p:nvPr/>
        </p:nvSpPr>
        <p:spPr bwMode="auto">
          <a:xfrm>
            <a:off x="838200" y="6248400"/>
            <a:ext cx="3505200" cy="336550"/>
          </a:xfrm>
          <a:prstGeom prst="rect">
            <a:avLst/>
          </a:prstGeom>
          <a:noFill/>
          <a:ln w="9525">
            <a:noFill/>
            <a:miter lim="800000"/>
            <a:headEnd/>
            <a:tailEnd/>
          </a:ln>
          <a:effectLst/>
        </p:spPr>
        <p:txBody>
          <a:bodyPr>
            <a:spAutoFit/>
          </a:bodyPr>
          <a:lstStyle/>
          <a:p>
            <a:pPr eaLnBrk="1" hangingPunct="1"/>
            <a:r>
              <a:rPr lang="en-US" sz="1600" dirty="0">
                <a:latin typeface="Times New Roman" pitchFamily="18" charset="0"/>
              </a:rPr>
              <a:t>Figure </a:t>
            </a:r>
            <a:r>
              <a:rPr lang="en-US" sz="1600" dirty="0" smtClean="0">
                <a:latin typeface="Times New Roman" pitchFamily="18" charset="0"/>
              </a:rPr>
              <a:t>2.16  </a:t>
            </a:r>
            <a:r>
              <a:rPr lang="en-US" sz="1600" dirty="0">
                <a:latin typeface="Times New Roman" pitchFamily="18" charset="0"/>
              </a:rPr>
              <a:t>Example of a </a:t>
            </a:r>
            <a:r>
              <a:rPr lang="en-US" sz="1600" i="1" dirty="0">
                <a:latin typeface="Times New Roman" pitchFamily="18" charset="0"/>
              </a:rPr>
              <a:t>t</a:t>
            </a:r>
            <a:r>
              <a:rPr lang="en-US" sz="1600" dirty="0">
                <a:latin typeface="Times New Roman" pitchFamily="18" charset="0"/>
              </a:rPr>
              <a:t>-distribution </a:t>
            </a:r>
          </a:p>
        </p:txBody>
      </p:sp>
      <p:sp>
        <p:nvSpPr>
          <p:cNvPr id="63501" name="Text Box 13"/>
          <p:cNvSpPr txBox="1">
            <a:spLocks noChangeArrowheads="1"/>
          </p:cNvSpPr>
          <p:nvPr/>
        </p:nvSpPr>
        <p:spPr bwMode="auto">
          <a:xfrm>
            <a:off x="6019800" y="3608388"/>
            <a:ext cx="1004888" cy="457200"/>
          </a:xfrm>
          <a:prstGeom prst="rect">
            <a:avLst/>
          </a:prstGeom>
          <a:noFill/>
          <a:ln w="9525">
            <a:noFill/>
            <a:miter lim="800000"/>
            <a:headEnd/>
            <a:tailEnd/>
          </a:ln>
          <a:effectLst/>
        </p:spPr>
        <p:txBody>
          <a:bodyPr wrap="none">
            <a:spAutoFit/>
          </a:bodyPr>
          <a:lstStyle/>
          <a:p>
            <a:pPr eaLnBrk="1" hangingPunct="1"/>
            <a:r>
              <a:rPr lang="en-US" sz="2400">
                <a:latin typeface="Times New Roman" pitchFamily="18" charset="0"/>
              </a:rPr>
              <a:t>,where</a:t>
            </a:r>
          </a:p>
        </p:txBody>
      </p:sp>
      <p:pic>
        <p:nvPicPr>
          <p:cNvPr id="2" name="Picture 12"/>
          <p:cNvPicPr>
            <a:picLocks noChangeAspect="1" noChangeArrowheads="1"/>
          </p:cNvPicPr>
          <p:nvPr/>
        </p:nvPicPr>
        <p:blipFill>
          <a:blip r:embed="rId8" cstate="print"/>
          <a:srcRect/>
          <a:stretch>
            <a:fillRect/>
          </a:stretch>
        </p:blipFill>
        <p:spPr bwMode="auto">
          <a:xfrm>
            <a:off x="1066800" y="4495800"/>
            <a:ext cx="3352799" cy="1619869"/>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228600" y="457200"/>
            <a:ext cx="8763000" cy="838200"/>
          </a:xfrm>
        </p:spPr>
        <p:txBody>
          <a:bodyPr>
            <a:noAutofit/>
          </a:bodyPr>
          <a:lstStyle/>
          <a:p>
            <a:pPr algn="l"/>
            <a:r>
              <a:rPr lang="en-US" sz="3200" dirty="0"/>
              <a:t>C.I. for </a:t>
            </a:r>
            <a:r>
              <a:rPr lang="en-US" sz="3200" dirty="0">
                <a:latin typeface="Symbol" pitchFamily="18" charset="2"/>
              </a:rPr>
              <a:t>m</a:t>
            </a:r>
            <a:r>
              <a:rPr lang="en-US" sz="3200" dirty="0"/>
              <a:t> when </a:t>
            </a:r>
            <a:r>
              <a:rPr lang="en-US" sz="3200" dirty="0">
                <a:latin typeface="Symbol" pitchFamily="18" charset="2"/>
              </a:rPr>
              <a:t>s</a:t>
            </a:r>
            <a:r>
              <a:rPr lang="en-US" sz="3200" dirty="0"/>
              <a:t> is not known-an example</a:t>
            </a:r>
          </a:p>
        </p:txBody>
      </p:sp>
      <p:sp>
        <p:nvSpPr>
          <p:cNvPr id="8" name="Slide Number Placeholder 2"/>
          <p:cNvSpPr>
            <a:spLocks noGrp="1"/>
          </p:cNvSpPr>
          <p:nvPr>
            <p:ph type="sldNum" sz="quarter" idx="12"/>
          </p:nvPr>
        </p:nvSpPr>
        <p:spPr/>
        <p:txBody>
          <a:bodyPr/>
          <a:lstStyle/>
          <a:p>
            <a:fld id="{88215D8B-3A7F-480A-8AAB-E35865BF878E}" type="slidenum">
              <a:rPr lang="en-US"/>
              <a:pPr/>
              <a:t>12</a:t>
            </a:fld>
            <a:endParaRPr lang="en-US"/>
          </a:p>
        </p:txBody>
      </p:sp>
      <p:sp>
        <p:nvSpPr>
          <p:cNvPr id="64518" name="Rectangle 6"/>
          <p:cNvSpPr>
            <a:spLocks noChangeArrowheads="1"/>
          </p:cNvSpPr>
          <p:nvPr/>
        </p:nvSpPr>
        <p:spPr bwMode="auto">
          <a:xfrm>
            <a:off x="609600" y="1447800"/>
            <a:ext cx="8534400" cy="1917700"/>
          </a:xfrm>
          <a:prstGeom prst="rect">
            <a:avLst/>
          </a:prstGeom>
          <a:noFill/>
          <a:ln w="9525">
            <a:noFill/>
            <a:miter lim="800000"/>
            <a:headEnd/>
            <a:tailEnd/>
          </a:ln>
          <a:effectLst/>
        </p:spPr>
        <p:txBody>
          <a:bodyPr>
            <a:spAutoFit/>
          </a:bodyPr>
          <a:lstStyle/>
          <a:p>
            <a:pPr eaLnBrk="1" hangingPunct="1">
              <a:tabLst>
                <a:tab pos="228600" algn="l"/>
              </a:tabLst>
            </a:pPr>
            <a:r>
              <a:rPr lang="en-US" sz="2400" dirty="0">
                <a:latin typeface="Times New Roman" pitchFamily="18" charset="0"/>
                <a:cs typeface="Times New Roman" pitchFamily="18" charset="0"/>
              </a:rPr>
              <a:t>Example 2.37</a:t>
            </a:r>
            <a:endParaRPr lang="en-US" sz="2400" dirty="0">
              <a:latin typeface="Times New Roman" pitchFamily="18" charset="0"/>
            </a:endParaRPr>
          </a:p>
          <a:p>
            <a:pPr>
              <a:tabLst>
                <a:tab pos="228600" algn="l"/>
              </a:tabLst>
            </a:pPr>
            <a:r>
              <a:rPr lang="en-US" sz="2400" dirty="0">
                <a:latin typeface="Times New Roman" pitchFamily="18" charset="0"/>
                <a:cs typeface="Times New Roman" pitchFamily="18" charset="0"/>
              </a:rPr>
              <a:t>Four measurements of turbidity in bottles of fabric softener from a filling line are: 12.6, 13.4, 12.8, 13.2.  Set up a 99% C.I. for average turbidity in the bottles of fabric softener.   Assume normal distribution. The </a:t>
            </a:r>
            <a:r>
              <a:rPr lang="en-US" sz="2400" dirty="0">
                <a:latin typeface="Symbol" pitchFamily="18" charset="2"/>
              </a:rPr>
              <a:t>s</a:t>
            </a:r>
            <a:r>
              <a:rPr lang="en-US" sz="2400" dirty="0">
                <a:latin typeface="Times New Roman" pitchFamily="18" charset="0"/>
                <a:cs typeface="Times New Roman" pitchFamily="18" charset="0"/>
              </a:rPr>
              <a:t> is not known.</a:t>
            </a:r>
            <a:endParaRPr lang="en-US" sz="2400" dirty="0">
              <a:latin typeface="Times New Roman" pitchFamily="18" charset="0"/>
            </a:endParaRPr>
          </a:p>
        </p:txBody>
      </p:sp>
      <p:graphicFrame>
        <p:nvGraphicFramePr>
          <p:cNvPr id="64517" name="Object 5"/>
          <p:cNvGraphicFramePr>
            <a:graphicFrameLocks noChangeAspect="1"/>
          </p:cNvGraphicFramePr>
          <p:nvPr/>
        </p:nvGraphicFramePr>
        <p:xfrm>
          <a:off x="2133600" y="3505200"/>
          <a:ext cx="1295400" cy="303213"/>
        </p:xfrm>
        <a:graphic>
          <a:graphicData uri="http://schemas.openxmlformats.org/presentationml/2006/ole">
            <p:oleObj spid="_x0000_s64517" r:id="rId3" imgW="774700" imgH="177800" progId="Equation.2">
              <p:embed/>
            </p:oleObj>
          </a:graphicData>
        </a:graphic>
      </p:graphicFrame>
      <p:graphicFrame>
        <p:nvGraphicFramePr>
          <p:cNvPr id="64516" name="Object 4"/>
          <p:cNvGraphicFramePr>
            <a:graphicFrameLocks noChangeAspect="1"/>
          </p:cNvGraphicFramePr>
          <p:nvPr/>
        </p:nvGraphicFramePr>
        <p:xfrm>
          <a:off x="5791200" y="3429000"/>
          <a:ext cx="990600" cy="304800"/>
        </p:xfrm>
        <a:graphic>
          <a:graphicData uri="http://schemas.openxmlformats.org/presentationml/2006/ole">
            <p:oleObj spid="_x0000_s64516" r:id="rId4" imgW="571500" imgH="177800" progId="Equation.2">
              <p:embed/>
            </p:oleObj>
          </a:graphicData>
        </a:graphic>
      </p:graphicFrame>
      <p:graphicFrame>
        <p:nvGraphicFramePr>
          <p:cNvPr id="64515" name="Object 3"/>
          <p:cNvGraphicFramePr>
            <a:graphicFrameLocks noChangeAspect="1"/>
          </p:cNvGraphicFramePr>
          <p:nvPr/>
        </p:nvGraphicFramePr>
        <p:xfrm>
          <a:off x="2514600" y="4648200"/>
          <a:ext cx="2971800" cy="527050"/>
        </p:xfrm>
        <a:graphic>
          <a:graphicData uri="http://schemas.openxmlformats.org/presentationml/2006/ole">
            <p:oleObj spid="_x0000_s64515" r:id="rId5" imgW="1562100" imgH="279400" progId="Equation.2">
              <p:embed/>
            </p:oleObj>
          </a:graphicData>
        </a:graphic>
      </p:graphicFrame>
      <p:sp>
        <p:nvSpPr>
          <p:cNvPr id="64520" name="Text Box 8"/>
          <p:cNvSpPr txBox="1">
            <a:spLocks noChangeArrowheads="1"/>
          </p:cNvSpPr>
          <p:nvPr/>
        </p:nvSpPr>
        <p:spPr bwMode="auto">
          <a:xfrm>
            <a:off x="762000" y="3429000"/>
            <a:ext cx="8382000" cy="2286000"/>
          </a:xfrm>
          <a:prstGeom prst="rect">
            <a:avLst/>
          </a:prstGeom>
          <a:noFill/>
          <a:ln w="9525">
            <a:noFill/>
            <a:miter lim="800000"/>
            <a:headEnd/>
            <a:tailEnd/>
          </a:ln>
          <a:effectLst/>
        </p:spPr>
        <p:txBody>
          <a:bodyPr>
            <a:spAutoFit/>
          </a:bodyPr>
          <a:lstStyle/>
          <a:p>
            <a:r>
              <a:rPr lang="en-US" sz="2000" i="1">
                <a:latin typeface="Times New Roman" pitchFamily="18" charset="0"/>
                <a:cs typeface="Times New Roman" pitchFamily="18" charset="0"/>
              </a:rPr>
              <a:t>n</a:t>
            </a:r>
            <a:r>
              <a:rPr lang="en-US" sz="2000">
                <a:latin typeface="Times New Roman" pitchFamily="18" charset="0"/>
                <a:cs typeface="Times New Roman" pitchFamily="18" charset="0"/>
              </a:rPr>
              <a:t> - 1 = 3                      	t </a:t>
            </a:r>
            <a:r>
              <a:rPr lang="en-US" sz="2000" baseline="-25000">
                <a:latin typeface="Times New Roman" pitchFamily="18" charset="0"/>
                <a:cs typeface="Times New Roman" pitchFamily="18" charset="0"/>
              </a:rPr>
              <a:t>0.005, 3</a:t>
            </a:r>
            <a:r>
              <a:rPr lang="en-US" sz="2000">
                <a:latin typeface="Times New Roman" pitchFamily="18" charset="0"/>
                <a:cs typeface="Times New Roman" pitchFamily="18" charset="0"/>
              </a:rPr>
              <a:t> = 5.841		</a:t>
            </a:r>
          </a:p>
          <a:p>
            <a:endParaRPr lang="en-US" sz="2000">
              <a:latin typeface="Times New Roman" pitchFamily="18" charset="0"/>
              <a:cs typeface="Times New Roman" pitchFamily="18" charset="0"/>
            </a:endParaRPr>
          </a:p>
          <a:p>
            <a:r>
              <a:rPr lang="en-US" sz="2000" i="1">
                <a:latin typeface="Times New Roman" pitchFamily="18" charset="0"/>
                <a:cs typeface="Times New Roman" pitchFamily="18" charset="0"/>
              </a:rPr>
              <a:t>s</a:t>
            </a:r>
            <a:r>
              <a:rPr lang="en-US" sz="2000">
                <a:latin typeface="Times New Roman" pitchFamily="18" charset="0"/>
                <a:cs typeface="Times New Roman" pitchFamily="18" charset="0"/>
              </a:rPr>
              <a:t> = 0.366 (calculated from sample observations)</a:t>
            </a:r>
            <a:endParaRPr lang="en-US" sz="2000">
              <a:latin typeface="Times New Roman" pitchFamily="18" charset="0"/>
            </a:endParaRPr>
          </a:p>
          <a:p>
            <a:r>
              <a:rPr lang="en-US" sz="2000">
                <a:latin typeface="Times New Roman" pitchFamily="18" charset="0"/>
                <a:cs typeface="Times New Roman" pitchFamily="18" charset="0"/>
              </a:rPr>
              <a:t>	</a:t>
            </a:r>
          </a:p>
          <a:p>
            <a:r>
              <a:rPr lang="en-US" sz="2000">
                <a:latin typeface="Times New Roman" pitchFamily="18" charset="0"/>
                <a:cs typeface="Times New Roman" pitchFamily="18" charset="0"/>
              </a:rPr>
              <a:t>99% C.I. =	 </a:t>
            </a:r>
            <a:r>
              <a:rPr lang="en-US" sz="2000">
                <a:latin typeface="Times New Roman" pitchFamily="18" charset="0"/>
              </a:rPr>
              <a:t>				</a:t>
            </a:r>
            <a:r>
              <a:rPr lang="en-US" sz="2000">
                <a:latin typeface="Times New Roman" pitchFamily="18" charset="0"/>
                <a:cs typeface="Times New Roman" pitchFamily="18" charset="0"/>
              </a:rPr>
              <a:t>= [11.93, 14.06]</a:t>
            </a:r>
          </a:p>
          <a:p>
            <a:endParaRPr lang="en-US" sz="2000">
              <a:latin typeface="Times New Roman" pitchFamily="18" charset="0"/>
              <a:cs typeface="Times New Roman" pitchFamily="18" charset="0"/>
            </a:endParaRPr>
          </a:p>
          <a:p>
            <a:r>
              <a:rPr lang="en-US" sz="2400">
                <a:latin typeface="Times New Roman" pitchFamily="18" charset="0"/>
                <a:cs typeface="Times New Roman" pitchFamily="18" charset="0"/>
              </a:rPr>
              <a:t>Compare this interval with the one obtained for the </a:t>
            </a:r>
            <a:r>
              <a:rPr lang="en-US" sz="2400">
                <a:solidFill>
                  <a:schemeClr val="tx2"/>
                </a:solidFill>
                <a:latin typeface="Symbol" pitchFamily="18" charset="2"/>
              </a:rPr>
              <a:t>s</a:t>
            </a:r>
            <a:r>
              <a:rPr lang="en-US" sz="2400">
                <a:latin typeface="Times New Roman" pitchFamily="18" charset="0"/>
                <a:cs typeface="Times New Roman" pitchFamily="18" charset="0"/>
              </a:rPr>
              <a:t> known case.</a:t>
            </a:r>
            <a:endParaRPr lang="en-US" sz="2400">
              <a:latin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979488" y="471488"/>
            <a:ext cx="7510462" cy="261937"/>
          </a:xfrm>
        </p:spPr>
        <p:txBody>
          <a:bodyPr>
            <a:normAutofit fontScale="90000"/>
          </a:bodyPr>
          <a:lstStyle/>
          <a:p>
            <a:r>
              <a:rPr lang="en-US" sz="3200">
                <a:cs typeface="Times New Roman" pitchFamily="18" charset="0"/>
              </a:rPr>
              <a:t/>
            </a:r>
            <a:br>
              <a:rPr lang="en-US" sz="3200">
                <a:cs typeface="Times New Roman" pitchFamily="18" charset="0"/>
              </a:rPr>
            </a:br>
            <a:endParaRPr lang="en-US" sz="3200"/>
          </a:p>
        </p:txBody>
      </p:sp>
      <p:sp>
        <p:nvSpPr>
          <p:cNvPr id="13" name="Slide Number Placeholder 2"/>
          <p:cNvSpPr>
            <a:spLocks noGrp="1"/>
          </p:cNvSpPr>
          <p:nvPr>
            <p:ph type="sldNum" sz="quarter" idx="12"/>
          </p:nvPr>
        </p:nvSpPr>
        <p:spPr/>
        <p:txBody>
          <a:bodyPr/>
          <a:lstStyle/>
          <a:p>
            <a:fld id="{8AAAECBB-EB05-4C15-94A0-96981A464B00}" type="slidenum">
              <a:rPr lang="en-US"/>
              <a:pPr/>
              <a:t>13</a:t>
            </a:fld>
            <a:endParaRPr lang="en-US"/>
          </a:p>
        </p:txBody>
      </p:sp>
      <p:graphicFrame>
        <p:nvGraphicFramePr>
          <p:cNvPr id="65539" name="Object 3"/>
          <p:cNvGraphicFramePr>
            <a:graphicFrameLocks noChangeAspect="1"/>
          </p:cNvGraphicFramePr>
          <p:nvPr/>
        </p:nvGraphicFramePr>
        <p:xfrm>
          <a:off x="1676400" y="838200"/>
          <a:ext cx="381000" cy="361950"/>
        </p:xfrm>
        <a:graphic>
          <a:graphicData uri="http://schemas.openxmlformats.org/presentationml/2006/ole">
            <p:oleObj spid="_x0000_s65539" r:id="rId3" imgW="190500" imgH="177800" progId="Equation.2">
              <p:embed/>
            </p:oleObj>
          </a:graphicData>
        </a:graphic>
      </p:graphicFrame>
      <p:sp>
        <p:nvSpPr>
          <p:cNvPr id="65543" name="Rectangle 7"/>
          <p:cNvSpPr>
            <a:spLocks noChangeArrowheads="1"/>
          </p:cNvSpPr>
          <p:nvPr/>
        </p:nvSpPr>
        <p:spPr bwMode="auto">
          <a:xfrm>
            <a:off x="533400" y="1524000"/>
            <a:ext cx="8077200" cy="1261884"/>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A (1- </a:t>
            </a:r>
            <a:r>
              <a:rPr lang="en-US" sz="2400" dirty="0">
                <a:latin typeface="Symbol" pitchFamily="18" charset="2"/>
              </a:rPr>
              <a:t>a</a:t>
            </a:r>
            <a:r>
              <a:rPr lang="en-US" sz="2400" dirty="0">
                <a:latin typeface="Times New Roman" pitchFamily="18" charset="0"/>
                <a:cs typeface="Times New Roman" pitchFamily="18" charset="0"/>
              </a:rPr>
              <a:t> )100% C.I. for the variance     of a normal </a:t>
            </a:r>
            <a:r>
              <a:rPr lang="en-US" sz="2800" dirty="0">
                <a:latin typeface="Times New Roman" pitchFamily="18" charset="0"/>
                <a:cs typeface="Times New Roman" pitchFamily="18" charset="0"/>
              </a:rPr>
              <a:t>population</a:t>
            </a:r>
            <a:r>
              <a:rPr lang="en-US" sz="2400" dirty="0">
                <a:latin typeface="Times New Roman" pitchFamily="18" charset="0"/>
                <a:cs typeface="Times New Roman" pitchFamily="18" charset="0"/>
              </a:rPr>
              <a:t> is given by:</a:t>
            </a:r>
            <a:endParaRPr lang="en-US" sz="2400" dirty="0">
              <a:latin typeface="Times New Roman" pitchFamily="18" charset="0"/>
            </a:endParaRPr>
          </a:p>
          <a:p>
            <a:r>
              <a:rPr lang="en-US" sz="2400" dirty="0">
                <a:latin typeface="Times New Roman" pitchFamily="18" charset="0"/>
              </a:rPr>
              <a:t>		 </a:t>
            </a:r>
          </a:p>
        </p:txBody>
      </p:sp>
      <p:graphicFrame>
        <p:nvGraphicFramePr>
          <p:cNvPr id="65542" name="Object 6"/>
          <p:cNvGraphicFramePr>
            <a:graphicFrameLocks noChangeAspect="1"/>
          </p:cNvGraphicFramePr>
          <p:nvPr/>
        </p:nvGraphicFramePr>
        <p:xfrm>
          <a:off x="4953000" y="1676400"/>
          <a:ext cx="381000" cy="323850"/>
        </p:xfrm>
        <a:graphic>
          <a:graphicData uri="http://schemas.openxmlformats.org/presentationml/2006/ole">
            <p:oleObj spid="_x0000_s65542" r:id="rId4" imgW="190500" imgH="165100" progId="Equation.3">
              <p:embed/>
            </p:oleObj>
          </a:graphicData>
        </a:graphic>
      </p:graphicFrame>
      <p:graphicFrame>
        <p:nvGraphicFramePr>
          <p:cNvPr id="65541" name="Object 5"/>
          <p:cNvGraphicFramePr>
            <a:graphicFrameLocks noChangeAspect="1"/>
          </p:cNvGraphicFramePr>
          <p:nvPr/>
        </p:nvGraphicFramePr>
        <p:xfrm>
          <a:off x="3200400" y="2209800"/>
          <a:ext cx="2286000" cy="812800"/>
        </p:xfrm>
        <a:graphic>
          <a:graphicData uri="http://schemas.openxmlformats.org/presentationml/2006/ole">
            <p:oleObj spid="_x0000_s65541" r:id="rId5" imgW="1333500" imgH="469900" progId="Equation.3">
              <p:embed/>
            </p:oleObj>
          </a:graphicData>
        </a:graphic>
      </p:graphicFrame>
      <p:sp>
        <p:nvSpPr>
          <p:cNvPr id="65546" name="Rectangle 10"/>
          <p:cNvSpPr>
            <a:spLocks noChangeArrowheads="1"/>
          </p:cNvSpPr>
          <p:nvPr/>
        </p:nvSpPr>
        <p:spPr bwMode="auto">
          <a:xfrm>
            <a:off x="609600" y="3200400"/>
            <a:ext cx="8001000" cy="396875"/>
          </a:xfrm>
          <a:prstGeom prst="rect">
            <a:avLst/>
          </a:prstGeom>
          <a:noFill/>
          <a:ln w="9525">
            <a:noFill/>
            <a:miter lim="800000"/>
            <a:headEnd/>
            <a:tailEnd/>
          </a:ln>
          <a:effectLst/>
        </p:spPr>
        <p:txBody>
          <a:bodyPr>
            <a:spAutoFit/>
          </a:bodyPr>
          <a:lstStyle/>
          <a:p>
            <a:pPr eaLnBrk="1" hangingPunct="1"/>
            <a:r>
              <a:rPr lang="en-US" sz="2000">
                <a:latin typeface="Times New Roman" pitchFamily="18" charset="0"/>
              </a:rPr>
              <a:t>where </a:t>
            </a:r>
            <a:r>
              <a:rPr lang="en-US" sz="2000" i="1">
                <a:latin typeface="Times New Roman" pitchFamily="18" charset="0"/>
              </a:rPr>
              <a:t>S</a:t>
            </a:r>
            <a:r>
              <a:rPr lang="en-US" sz="2000" i="1" baseline="30000">
                <a:latin typeface="Times New Roman" pitchFamily="18" charset="0"/>
              </a:rPr>
              <a:t>2</a:t>
            </a:r>
            <a:r>
              <a:rPr lang="en-US" sz="2000">
                <a:latin typeface="Times New Roman" pitchFamily="18" charset="0"/>
              </a:rPr>
              <a:t> is the sample variance, </a:t>
            </a:r>
            <a:r>
              <a:rPr lang="en-US" sz="2000" i="1">
                <a:latin typeface="Times New Roman" pitchFamily="18" charset="0"/>
              </a:rPr>
              <a:t>n</a:t>
            </a:r>
            <a:r>
              <a:rPr lang="en-US" sz="2000">
                <a:latin typeface="Times New Roman" pitchFamily="18" charset="0"/>
              </a:rPr>
              <a:t> the sample size, and  	    is such that  </a:t>
            </a:r>
          </a:p>
        </p:txBody>
      </p:sp>
      <p:graphicFrame>
        <p:nvGraphicFramePr>
          <p:cNvPr id="65545" name="Object 9"/>
          <p:cNvGraphicFramePr>
            <a:graphicFrameLocks noChangeAspect="1"/>
          </p:cNvGraphicFramePr>
          <p:nvPr/>
        </p:nvGraphicFramePr>
        <p:xfrm>
          <a:off x="6400800" y="3200400"/>
          <a:ext cx="914400" cy="446088"/>
        </p:xfrm>
        <a:graphic>
          <a:graphicData uri="http://schemas.openxmlformats.org/presentationml/2006/ole">
            <p:oleObj spid="_x0000_s65545" r:id="rId6" imgW="406400" imgH="203200" progId="Equation.3">
              <p:embed/>
            </p:oleObj>
          </a:graphicData>
        </a:graphic>
      </p:graphicFrame>
      <p:graphicFrame>
        <p:nvGraphicFramePr>
          <p:cNvPr id="65544" name="Object 8"/>
          <p:cNvGraphicFramePr>
            <a:graphicFrameLocks noChangeAspect="1"/>
          </p:cNvGraphicFramePr>
          <p:nvPr/>
        </p:nvGraphicFramePr>
        <p:xfrm>
          <a:off x="5334000" y="3654425"/>
          <a:ext cx="2438400" cy="385763"/>
        </p:xfrm>
        <a:graphic>
          <a:graphicData uri="http://schemas.openxmlformats.org/presentationml/2006/ole">
            <p:oleObj spid="_x0000_s65544" r:id="rId7" imgW="1422400" imgH="228600" progId="Equation.3">
              <p:embed/>
            </p:oleObj>
          </a:graphicData>
        </a:graphic>
      </p:graphicFrame>
      <p:sp>
        <p:nvSpPr>
          <p:cNvPr id="65548" name="Rectangle 12"/>
          <p:cNvSpPr>
            <a:spLocks noChangeArrowheads="1"/>
          </p:cNvSpPr>
          <p:nvPr/>
        </p:nvSpPr>
        <p:spPr bwMode="auto">
          <a:xfrm>
            <a:off x="1752600" y="6019800"/>
            <a:ext cx="4800600" cy="336550"/>
          </a:xfrm>
          <a:prstGeom prst="rect">
            <a:avLst/>
          </a:prstGeom>
          <a:noFill/>
          <a:ln w="9525">
            <a:noFill/>
            <a:miter lim="800000"/>
            <a:headEnd/>
            <a:tailEnd/>
          </a:ln>
          <a:effectLst/>
        </p:spPr>
        <p:txBody>
          <a:bodyPr>
            <a:spAutoFit/>
          </a:bodyPr>
          <a:lstStyle/>
          <a:p>
            <a:pPr eaLnBrk="1" hangingPunct="1"/>
            <a:r>
              <a:rPr lang="en-US" sz="1600" dirty="0">
                <a:latin typeface="Times New Roman" pitchFamily="18" charset="0"/>
              </a:rPr>
              <a:t>Figure </a:t>
            </a:r>
            <a:r>
              <a:rPr lang="en-US" sz="1600" dirty="0" smtClean="0">
                <a:latin typeface="Times New Roman" pitchFamily="18" charset="0"/>
              </a:rPr>
              <a:t>2.17  </a:t>
            </a:r>
            <a:r>
              <a:rPr lang="en-US" sz="1600" dirty="0">
                <a:latin typeface="Times New Roman" pitchFamily="18" charset="0"/>
              </a:rPr>
              <a:t>Example of a Chi-Square Distribution </a:t>
            </a:r>
          </a:p>
        </p:txBody>
      </p:sp>
      <p:sp>
        <p:nvSpPr>
          <p:cNvPr id="65549" name="Rectangle 13"/>
          <p:cNvSpPr>
            <a:spLocks noChangeArrowheads="1"/>
          </p:cNvSpPr>
          <p:nvPr/>
        </p:nvSpPr>
        <p:spPr bwMode="auto">
          <a:xfrm>
            <a:off x="228600" y="685800"/>
            <a:ext cx="8915400" cy="641350"/>
          </a:xfrm>
          <a:prstGeom prst="rect">
            <a:avLst/>
          </a:prstGeom>
          <a:noFill/>
          <a:ln w="9525">
            <a:noFill/>
            <a:miter lim="800000"/>
            <a:headEnd/>
            <a:tailEnd/>
          </a:ln>
          <a:effectLst/>
        </p:spPr>
        <p:txBody>
          <a:bodyPr wrap="square">
            <a:spAutoFit/>
          </a:bodyPr>
          <a:lstStyle/>
          <a:p>
            <a:pPr eaLnBrk="1" hangingPunct="1"/>
            <a:r>
              <a:rPr lang="en-US" sz="3600" dirty="0">
                <a:solidFill>
                  <a:schemeClr val="tx2"/>
                </a:solidFill>
                <a:latin typeface="Times New Roman" pitchFamily="18" charset="0"/>
                <a:cs typeface="Times New Roman" pitchFamily="18" charset="0"/>
              </a:rPr>
              <a:t>C.I. for    	of a normal population</a:t>
            </a:r>
            <a:endParaRPr lang="en-US" sz="3600" dirty="0">
              <a:solidFill>
                <a:schemeClr val="tx2"/>
              </a:solidFill>
              <a:latin typeface="Times New Roman" pitchFamily="18" charset="0"/>
            </a:endParaRPr>
          </a:p>
        </p:txBody>
      </p:sp>
      <p:pic>
        <p:nvPicPr>
          <p:cNvPr id="2" name="Picture 10"/>
          <p:cNvPicPr>
            <a:picLocks noChangeAspect="1" noChangeArrowheads="1"/>
          </p:cNvPicPr>
          <p:nvPr/>
        </p:nvPicPr>
        <p:blipFill>
          <a:blip r:embed="rId8" cstate="print"/>
          <a:srcRect/>
          <a:stretch>
            <a:fillRect/>
          </a:stretch>
        </p:blipFill>
        <p:spPr bwMode="auto">
          <a:xfrm>
            <a:off x="1752600" y="3810000"/>
            <a:ext cx="3276600" cy="190015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1027"/>
          <p:cNvSpPr>
            <a:spLocks noGrp="1" noChangeArrowheads="1"/>
          </p:cNvSpPr>
          <p:nvPr>
            <p:ph type="title"/>
          </p:nvPr>
        </p:nvSpPr>
        <p:spPr>
          <a:xfrm>
            <a:off x="228600" y="381000"/>
            <a:ext cx="8763000" cy="838200"/>
          </a:xfrm>
          <a:noFill/>
          <a:ln/>
        </p:spPr>
        <p:txBody>
          <a:bodyPr>
            <a:normAutofit fontScale="90000"/>
          </a:bodyPr>
          <a:lstStyle/>
          <a:p>
            <a:pPr algn="l"/>
            <a:r>
              <a:rPr lang="en-US" sz="3600" dirty="0">
                <a:cs typeface="Times New Roman" pitchFamily="18" charset="0"/>
              </a:rPr>
              <a:t>C.I. for    of a normal population-example</a:t>
            </a:r>
            <a:endParaRPr lang="en-US" sz="3600" dirty="0"/>
          </a:p>
        </p:txBody>
      </p:sp>
      <p:sp>
        <p:nvSpPr>
          <p:cNvPr id="11" name="Slide Number Placeholder 2"/>
          <p:cNvSpPr>
            <a:spLocks noGrp="1"/>
          </p:cNvSpPr>
          <p:nvPr>
            <p:ph type="sldNum" sz="quarter" idx="12"/>
          </p:nvPr>
        </p:nvSpPr>
        <p:spPr/>
        <p:txBody>
          <a:bodyPr/>
          <a:lstStyle/>
          <a:p>
            <a:fld id="{33292CE8-6450-49F9-87E3-AAFEDA681C8A}" type="slidenum">
              <a:rPr lang="en-US"/>
              <a:pPr/>
              <a:t>14</a:t>
            </a:fld>
            <a:endParaRPr lang="en-US"/>
          </a:p>
        </p:txBody>
      </p:sp>
      <p:graphicFrame>
        <p:nvGraphicFramePr>
          <p:cNvPr id="66564" name="Object 1028"/>
          <p:cNvGraphicFramePr>
            <a:graphicFrameLocks noChangeAspect="1"/>
          </p:cNvGraphicFramePr>
          <p:nvPr/>
        </p:nvGraphicFramePr>
        <p:xfrm>
          <a:off x="1600200" y="533400"/>
          <a:ext cx="381000" cy="323850"/>
        </p:xfrm>
        <a:graphic>
          <a:graphicData uri="http://schemas.openxmlformats.org/presentationml/2006/ole">
            <p:oleObj spid="_x0000_s66564" r:id="rId3" imgW="190500" imgH="165100" progId="Equation.3">
              <p:embed/>
            </p:oleObj>
          </a:graphicData>
        </a:graphic>
      </p:graphicFrame>
      <p:sp>
        <p:nvSpPr>
          <p:cNvPr id="66569" name="Rectangle 1033"/>
          <p:cNvSpPr>
            <a:spLocks noChangeArrowheads="1"/>
          </p:cNvSpPr>
          <p:nvPr/>
        </p:nvSpPr>
        <p:spPr bwMode="auto">
          <a:xfrm>
            <a:off x="457200" y="2667000"/>
            <a:ext cx="8153400" cy="2530475"/>
          </a:xfrm>
          <a:prstGeom prst="rect">
            <a:avLst/>
          </a:prstGeom>
          <a:noFill/>
          <a:ln w="9525">
            <a:noFill/>
            <a:miter lim="800000"/>
            <a:headEnd/>
            <a:tailEnd/>
          </a:ln>
          <a:effectLst/>
        </p:spPr>
        <p:txBody>
          <a:bodyPr>
            <a:spAutoFit/>
          </a:bodyPr>
          <a:lstStyle/>
          <a:p>
            <a:pPr eaLnBrk="1" hangingPunct="1">
              <a:tabLst>
                <a:tab pos="228600" algn="l"/>
              </a:tabLst>
            </a:pPr>
            <a:r>
              <a:rPr lang="en-US" sz="2000">
                <a:latin typeface="Times New Roman" pitchFamily="18" charset="0"/>
                <a:cs typeface="Times New Roman" pitchFamily="18" charset="0"/>
              </a:rPr>
              <a:t>	</a:t>
            </a:r>
            <a:r>
              <a:rPr lang="en-US" sz="2000">
                <a:latin typeface="Symbol" pitchFamily="18" charset="2"/>
              </a:rPr>
              <a:t>a</a:t>
            </a:r>
            <a:r>
              <a:rPr lang="en-US" sz="2000">
                <a:latin typeface="Times New Roman" pitchFamily="18" charset="0"/>
                <a:cs typeface="Times New Roman" pitchFamily="18" charset="0"/>
              </a:rPr>
              <a:t>/2= 0.005		s</a:t>
            </a:r>
            <a:r>
              <a:rPr lang="en-US" sz="2000" baseline="30000">
                <a:latin typeface="Times New Roman" pitchFamily="18" charset="0"/>
                <a:cs typeface="Times New Roman" pitchFamily="18" charset="0"/>
              </a:rPr>
              <a:t>2 </a:t>
            </a:r>
            <a:r>
              <a:rPr lang="en-US" sz="2000">
                <a:latin typeface="Times New Roman" pitchFamily="18" charset="0"/>
                <a:cs typeface="Times New Roman" pitchFamily="18" charset="0"/>
              </a:rPr>
              <a:t>= 0.133 (calculated from the sample)</a:t>
            </a:r>
            <a:endParaRPr lang="en-US" sz="2000">
              <a:latin typeface="Times New Roman" pitchFamily="18" charset="0"/>
            </a:endParaRPr>
          </a:p>
          <a:p>
            <a:pPr>
              <a:tabLst>
                <a:tab pos="228600" algn="l"/>
              </a:tabLst>
            </a:pPr>
            <a:r>
              <a:rPr lang="en-US" sz="2000">
                <a:latin typeface="Times New Roman" pitchFamily="18" charset="0"/>
                <a:cs typeface="Times New Roman" pitchFamily="18" charset="0"/>
              </a:rPr>
              <a:t>	</a:t>
            </a:r>
          </a:p>
          <a:p>
            <a:pPr>
              <a:tabLst>
                <a:tab pos="228600" algn="l"/>
              </a:tabLst>
            </a:pPr>
            <a:r>
              <a:rPr lang="en-US" sz="2000">
                <a:latin typeface="Times New Roman" pitchFamily="18" charset="0"/>
                <a:cs typeface="Times New Roman" pitchFamily="18" charset="0"/>
              </a:rPr>
              <a:t>	From the tables, 	</a:t>
            </a:r>
            <a:r>
              <a:rPr lang="en-US" sz="2000" baseline="-25000">
                <a:latin typeface="Times New Roman" pitchFamily="18" charset="0"/>
                <a:cs typeface="Times New Roman" pitchFamily="18" charset="0"/>
              </a:rPr>
              <a:t>0.005,3</a:t>
            </a:r>
            <a:r>
              <a:rPr lang="en-US" sz="2000">
                <a:latin typeface="Times New Roman" pitchFamily="18" charset="0"/>
                <a:cs typeface="Times New Roman" pitchFamily="18" charset="0"/>
              </a:rPr>
              <a:t> = 12.838		</a:t>
            </a:r>
            <a:r>
              <a:rPr lang="en-US" sz="2000" baseline="-25000">
                <a:latin typeface="Times New Roman" pitchFamily="18" charset="0"/>
                <a:cs typeface="Times New Roman" pitchFamily="18" charset="0"/>
              </a:rPr>
              <a:t>0.995,3</a:t>
            </a:r>
            <a:r>
              <a:rPr lang="en-US" sz="2000">
                <a:latin typeface="Times New Roman" pitchFamily="18" charset="0"/>
                <a:cs typeface="Times New Roman" pitchFamily="18" charset="0"/>
              </a:rPr>
              <a:t> = 0.0717</a:t>
            </a:r>
            <a:endParaRPr lang="en-US" sz="2000">
              <a:latin typeface="Times New Roman" pitchFamily="18" charset="0"/>
            </a:endParaRPr>
          </a:p>
          <a:p>
            <a:pPr>
              <a:tabLst>
                <a:tab pos="228600" algn="l"/>
              </a:tabLst>
            </a:pPr>
            <a:r>
              <a:rPr lang="en-US" sz="2000">
                <a:latin typeface="Times New Roman" pitchFamily="18" charset="0"/>
                <a:cs typeface="Times New Roman" pitchFamily="18" charset="0"/>
              </a:rPr>
              <a:t> </a:t>
            </a:r>
            <a:endParaRPr lang="en-US" sz="2000">
              <a:latin typeface="Times New Roman" pitchFamily="18" charset="0"/>
            </a:endParaRPr>
          </a:p>
          <a:p>
            <a:pPr>
              <a:tabLst>
                <a:tab pos="228600" algn="l"/>
              </a:tabLst>
            </a:pPr>
            <a:r>
              <a:rPr lang="en-US" sz="2000">
                <a:latin typeface="Times New Roman" pitchFamily="18" charset="0"/>
                <a:cs typeface="Times New Roman" pitchFamily="18" charset="0"/>
              </a:rPr>
              <a:t>	99% C.I. for     				= [ 0.031, 5.56]</a:t>
            </a:r>
            <a:endParaRPr lang="en-US" sz="2000">
              <a:latin typeface="Times New Roman" pitchFamily="18" charset="0"/>
            </a:endParaRPr>
          </a:p>
          <a:p>
            <a:pPr>
              <a:tabLst>
                <a:tab pos="228600" algn="l"/>
              </a:tabLst>
            </a:pPr>
            <a:r>
              <a:rPr lang="en-US" sz="2000">
                <a:latin typeface="Times New Roman" pitchFamily="18" charset="0"/>
                <a:cs typeface="Times New Roman" pitchFamily="18" charset="0"/>
              </a:rPr>
              <a:t> </a:t>
            </a:r>
            <a:endParaRPr lang="en-US" sz="2000">
              <a:latin typeface="Times New Roman" pitchFamily="18" charset="0"/>
            </a:endParaRPr>
          </a:p>
          <a:p>
            <a:pPr>
              <a:tabLst>
                <a:tab pos="228600" algn="l"/>
              </a:tabLst>
            </a:pPr>
            <a:r>
              <a:rPr lang="en-US" sz="2000">
                <a:latin typeface="Times New Roman" pitchFamily="18" charset="0"/>
              </a:rPr>
              <a:t>	</a:t>
            </a:r>
          </a:p>
          <a:p>
            <a:pPr>
              <a:tabLst>
                <a:tab pos="228600" algn="l"/>
              </a:tabLst>
            </a:pPr>
            <a:r>
              <a:rPr lang="en-US" sz="2000">
                <a:latin typeface="Times New Roman" pitchFamily="18" charset="0"/>
              </a:rPr>
              <a:t>	99% C.I. for  </a:t>
            </a:r>
            <a:r>
              <a:rPr lang="en-US" sz="2000">
                <a:latin typeface="Symbol" pitchFamily="18" charset="2"/>
              </a:rPr>
              <a:t>s</a:t>
            </a:r>
            <a:r>
              <a:rPr lang="en-US" sz="2000">
                <a:latin typeface="Times New Roman" pitchFamily="18" charset="0"/>
              </a:rPr>
              <a:t>   = </a:t>
            </a:r>
          </a:p>
        </p:txBody>
      </p:sp>
      <p:graphicFrame>
        <p:nvGraphicFramePr>
          <p:cNvPr id="66568" name="Object 1032"/>
          <p:cNvGraphicFramePr>
            <a:graphicFrameLocks noChangeAspect="1"/>
          </p:cNvGraphicFramePr>
          <p:nvPr/>
        </p:nvGraphicFramePr>
        <p:xfrm>
          <a:off x="2895600" y="3200400"/>
          <a:ext cx="381000" cy="381000"/>
        </p:xfrm>
        <a:graphic>
          <a:graphicData uri="http://schemas.openxmlformats.org/presentationml/2006/ole">
            <p:oleObj spid="_x0000_s66568" r:id="rId4" imgW="190500" imgH="190500" progId="Equation.3">
              <p:embed/>
            </p:oleObj>
          </a:graphicData>
        </a:graphic>
      </p:graphicFrame>
      <p:graphicFrame>
        <p:nvGraphicFramePr>
          <p:cNvPr id="66567" name="Object 1031"/>
          <p:cNvGraphicFramePr>
            <a:graphicFrameLocks noChangeAspect="1"/>
          </p:cNvGraphicFramePr>
          <p:nvPr/>
        </p:nvGraphicFramePr>
        <p:xfrm>
          <a:off x="5638800" y="3200400"/>
          <a:ext cx="457200" cy="457200"/>
        </p:xfrm>
        <a:graphic>
          <a:graphicData uri="http://schemas.openxmlformats.org/presentationml/2006/ole">
            <p:oleObj spid="_x0000_s66567" r:id="rId5" imgW="190500" imgH="190500" progId="Equation.3">
              <p:embed/>
            </p:oleObj>
          </a:graphicData>
        </a:graphic>
      </p:graphicFrame>
      <p:graphicFrame>
        <p:nvGraphicFramePr>
          <p:cNvPr id="66566" name="Object 1030"/>
          <p:cNvGraphicFramePr>
            <a:graphicFrameLocks noChangeAspect="1"/>
          </p:cNvGraphicFramePr>
          <p:nvPr/>
        </p:nvGraphicFramePr>
        <p:xfrm>
          <a:off x="2362200" y="3848100"/>
          <a:ext cx="2438400" cy="606425"/>
        </p:xfrm>
        <a:graphic>
          <a:graphicData uri="http://schemas.openxmlformats.org/presentationml/2006/ole">
            <p:oleObj spid="_x0000_s66566" r:id="rId6" imgW="1651000" imgH="406400" progId="Equation.3">
              <p:embed/>
            </p:oleObj>
          </a:graphicData>
        </a:graphic>
      </p:graphicFrame>
      <p:graphicFrame>
        <p:nvGraphicFramePr>
          <p:cNvPr id="66565" name="Object 1029"/>
          <p:cNvGraphicFramePr>
            <a:graphicFrameLocks noChangeAspect="1"/>
          </p:cNvGraphicFramePr>
          <p:nvPr/>
        </p:nvGraphicFramePr>
        <p:xfrm>
          <a:off x="2819400" y="4800600"/>
          <a:ext cx="3048000" cy="428625"/>
        </p:xfrm>
        <a:graphic>
          <a:graphicData uri="http://schemas.openxmlformats.org/presentationml/2006/ole">
            <p:oleObj spid="_x0000_s66565" r:id="rId7" imgW="1828800" imgH="254000" progId="Equation.2">
              <p:embed/>
            </p:oleObj>
          </a:graphicData>
        </a:graphic>
      </p:graphicFrame>
      <p:sp>
        <p:nvSpPr>
          <p:cNvPr id="66570" name="Text Box 1034"/>
          <p:cNvSpPr txBox="1">
            <a:spLocks noChangeArrowheads="1"/>
          </p:cNvSpPr>
          <p:nvPr/>
        </p:nvSpPr>
        <p:spPr bwMode="auto">
          <a:xfrm>
            <a:off x="1219200" y="5562600"/>
            <a:ext cx="4649788" cy="457200"/>
          </a:xfrm>
          <a:prstGeom prst="rect">
            <a:avLst/>
          </a:prstGeom>
          <a:noFill/>
          <a:ln w="9525">
            <a:noFill/>
            <a:miter lim="800000"/>
            <a:headEnd/>
            <a:tailEnd/>
          </a:ln>
          <a:effectLst/>
        </p:spPr>
        <p:txBody>
          <a:bodyPr wrap="none">
            <a:spAutoFit/>
          </a:bodyPr>
          <a:lstStyle/>
          <a:p>
            <a:pPr eaLnBrk="1" hangingPunct="1"/>
            <a:r>
              <a:rPr lang="en-US" sz="2400">
                <a:latin typeface="Times New Roman" pitchFamily="18" charset="0"/>
              </a:rPr>
              <a:t>Compare this with a 95% C.I. For </a:t>
            </a:r>
            <a:r>
              <a:rPr lang="en-US" sz="2400">
                <a:latin typeface="Symbol" pitchFamily="18" charset="2"/>
              </a:rPr>
              <a:t>s</a:t>
            </a:r>
            <a:r>
              <a:rPr lang="en-US" sz="2400">
                <a:latin typeface="Times New Roman" pitchFamily="18" charset="0"/>
              </a:rPr>
              <a:t> </a:t>
            </a:r>
          </a:p>
        </p:txBody>
      </p:sp>
      <p:sp>
        <p:nvSpPr>
          <p:cNvPr id="66571" name="Text Box 1035"/>
          <p:cNvSpPr txBox="1">
            <a:spLocks noChangeArrowheads="1"/>
          </p:cNvSpPr>
          <p:nvPr/>
        </p:nvSpPr>
        <p:spPr bwMode="auto">
          <a:xfrm>
            <a:off x="457200" y="1447800"/>
            <a:ext cx="8458200" cy="118745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Set up a 99% C.I. for the standard deviation </a:t>
            </a:r>
            <a:r>
              <a:rPr lang="en-US" sz="2400" dirty="0">
                <a:latin typeface="Symbol" pitchFamily="18" charset="2"/>
              </a:rPr>
              <a:t>s</a:t>
            </a:r>
            <a:r>
              <a:rPr lang="en-US" sz="2400" dirty="0">
                <a:latin typeface="Times New Roman" pitchFamily="18" charset="0"/>
                <a:cs typeface="Times New Roman" pitchFamily="18" charset="0"/>
              </a:rPr>
              <a:t> of turbidity in bottles of cloth softener, if a sample of 4 bottles gave measurements:  </a:t>
            </a:r>
          </a:p>
          <a:p>
            <a:pPr eaLnBrk="1" hangingPunct="1"/>
            <a:r>
              <a:rPr lang="en-US" sz="2400" dirty="0">
                <a:latin typeface="Times New Roman" pitchFamily="18" charset="0"/>
                <a:cs typeface="Times New Roman" pitchFamily="18" charset="0"/>
              </a:rPr>
              <a:t>12.6, 13.4, 12.8, and 13.2.  Assume normality.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228600" y="457200"/>
            <a:ext cx="8686800" cy="914400"/>
          </a:xfrm>
        </p:spPr>
        <p:txBody>
          <a:bodyPr/>
          <a:lstStyle/>
          <a:p>
            <a:pPr algn="l"/>
            <a:r>
              <a:rPr lang="en-US" sz="3600" dirty="0"/>
              <a:t>Hypothesis Testing</a:t>
            </a:r>
          </a:p>
        </p:txBody>
      </p:sp>
      <p:sp>
        <p:nvSpPr>
          <p:cNvPr id="7" name="Slide Number Placeholder 2"/>
          <p:cNvSpPr>
            <a:spLocks noGrp="1"/>
          </p:cNvSpPr>
          <p:nvPr>
            <p:ph type="sldNum" sz="quarter" idx="12"/>
          </p:nvPr>
        </p:nvSpPr>
        <p:spPr/>
        <p:txBody>
          <a:bodyPr/>
          <a:lstStyle/>
          <a:p>
            <a:fld id="{8C074073-8A9B-48D1-BE00-EBD86F51A2AA}" type="slidenum">
              <a:rPr lang="en-US"/>
              <a:pPr/>
              <a:t>15</a:t>
            </a:fld>
            <a:endParaRPr lang="en-US"/>
          </a:p>
        </p:txBody>
      </p:sp>
      <p:sp>
        <p:nvSpPr>
          <p:cNvPr id="67598" name="Text Box 14"/>
          <p:cNvSpPr txBox="1">
            <a:spLocks noChangeArrowheads="1"/>
          </p:cNvSpPr>
          <p:nvPr/>
        </p:nvSpPr>
        <p:spPr bwMode="auto">
          <a:xfrm>
            <a:off x="838200" y="1447800"/>
            <a:ext cx="7559675" cy="1187450"/>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cs typeface="Times New Roman" pitchFamily="18" charset="0"/>
              </a:rPr>
              <a:t>Two hypotheses are proposed: </a:t>
            </a:r>
          </a:p>
          <a:p>
            <a:pPr eaLnBrk="1" hangingPunct="1"/>
            <a:r>
              <a:rPr lang="en-US" sz="2400">
                <a:latin typeface="Times New Roman" pitchFamily="18" charset="0"/>
                <a:cs typeface="Times New Roman" pitchFamily="18" charset="0"/>
              </a:rPr>
              <a:t>		</a:t>
            </a:r>
            <a:r>
              <a:rPr lang="en-US" sz="2400" u="sng">
                <a:latin typeface="Times New Roman" pitchFamily="18" charset="0"/>
                <a:cs typeface="Times New Roman" pitchFamily="18" charset="0"/>
              </a:rPr>
              <a:t>Null hypothesis</a:t>
            </a:r>
            <a:r>
              <a:rPr lang="en-US" sz="2400">
                <a:latin typeface="Times New Roman" pitchFamily="18" charset="0"/>
                <a:cs typeface="Times New Roman" pitchFamily="18" charset="0"/>
              </a:rPr>
              <a:t> denoted by H</a:t>
            </a:r>
            <a:r>
              <a:rPr lang="en-US" sz="2400" baseline="-25000">
                <a:latin typeface="Times New Roman" pitchFamily="18" charset="0"/>
                <a:cs typeface="Times New Roman" pitchFamily="18" charset="0"/>
              </a:rPr>
              <a:t>0</a:t>
            </a:r>
            <a:r>
              <a:rPr lang="en-US" sz="2400">
                <a:latin typeface="Times New Roman" pitchFamily="18" charset="0"/>
                <a:cs typeface="Times New Roman" pitchFamily="18" charset="0"/>
              </a:rPr>
              <a:t>.</a:t>
            </a:r>
            <a:endParaRPr lang="en-US" sz="2400">
              <a:latin typeface="Times New Roman" pitchFamily="18" charset="0"/>
            </a:endParaRPr>
          </a:p>
          <a:p>
            <a:r>
              <a:rPr lang="en-US" sz="2400">
                <a:latin typeface="Times New Roman" pitchFamily="18" charset="0"/>
                <a:cs typeface="Times New Roman" pitchFamily="18" charset="0"/>
              </a:rPr>
              <a:t> </a:t>
            </a:r>
            <a:r>
              <a:rPr lang="en-US" sz="2400">
                <a:latin typeface="Times New Roman" pitchFamily="18" charset="0"/>
              </a:rPr>
              <a:t>		</a:t>
            </a:r>
            <a:r>
              <a:rPr lang="en-US" sz="2400" u="sng">
                <a:latin typeface="Times New Roman" pitchFamily="18" charset="0"/>
              </a:rPr>
              <a:t>Alternative hypothesis </a:t>
            </a:r>
            <a:r>
              <a:rPr lang="en-US" sz="2400">
                <a:latin typeface="Times New Roman" pitchFamily="18" charset="0"/>
              </a:rPr>
              <a:t>denoted by H</a:t>
            </a:r>
            <a:r>
              <a:rPr lang="en-US" sz="2400" baseline="-25000">
                <a:latin typeface="Times New Roman" pitchFamily="18" charset="0"/>
              </a:rPr>
              <a:t>1</a:t>
            </a:r>
          </a:p>
        </p:txBody>
      </p:sp>
      <p:sp>
        <p:nvSpPr>
          <p:cNvPr id="67599" name="Text Box 15"/>
          <p:cNvSpPr txBox="1">
            <a:spLocks noChangeArrowheads="1"/>
          </p:cNvSpPr>
          <p:nvPr/>
        </p:nvSpPr>
        <p:spPr bwMode="auto">
          <a:xfrm>
            <a:off x="838200" y="2895600"/>
            <a:ext cx="7086600" cy="822325"/>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The hypotheses are complementary to each other.  </a:t>
            </a:r>
          </a:p>
          <a:p>
            <a:pPr eaLnBrk="1" hangingPunct="1"/>
            <a:r>
              <a:rPr lang="en-US" sz="2400">
                <a:latin typeface="Times New Roman" pitchFamily="18" charset="0"/>
              </a:rPr>
              <a:t>If one is true, other is not true and vice versa.</a:t>
            </a:r>
          </a:p>
        </p:txBody>
      </p:sp>
      <p:sp>
        <p:nvSpPr>
          <p:cNvPr id="67600" name="Text Box 16"/>
          <p:cNvSpPr txBox="1">
            <a:spLocks noChangeArrowheads="1"/>
          </p:cNvSpPr>
          <p:nvPr/>
        </p:nvSpPr>
        <p:spPr bwMode="auto">
          <a:xfrm>
            <a:off x="838200" y="4648200"/>
            <a:ext cx="8056563" cy="1187450"/>
          </a:xfrm>
          <a:prstGeom prst="rect">
            <a:avLst/>
          </a:prstGeom>
          <a:noFill/>
          <a:ln w="9525">
            <a:noFill/>
            <a:miter lim="800000"/>
            <a:headEnd/>
            <a:tailEnd/>
          </a:ln>
          <a:effectLst/>
        </p:spPr>
        <p:txBody>
          <a:bodyPr wrap="none">
            <a:spAutoFit/>
          </a:bodyPr>
          <a:lstStyle/>
          <a:p>
            <a:pPr eaLnBrk="1" hangingPunct="1"/>
            <a:r>
              <a:rPr lang="en-US" sz="2400">
                <a:latin typeface="Times New Roman" pitchFamily="18" charset="0"/>
                <a:cs typeface="Times New Roman" pitchFamily="18" charset="0"/>
              </a:rPr>
              <a:t>Possible Errors</a:t>
            </a:r>
          </a:p>
          <a:p>
            <a:pPr eaLnBrk="1" hangingPunct="1"/>
            <a:r>
              <a:rPr lang="en-US" sz="2400" u="sng">
                <a:latin typeface="Times New Roman" pitchFamily="18" charset="0"/>
                <a:cs typeface="Times New Roman" pitchFamily="18" charset="0"/>
              </a:rPr>
              <a:t>Type-I error </a:t>
            </a:r>
            <a:r>
              <a:rPr lang="en-US" sz="2400">
                <a:latin typeface="Times New Roman" pitchFamily="18" charset="0"/>
                <a:cs typeface="Times New Roman" pitchFamily="18" charset="0"/>
              </a:rPr>
              <a:t>occurs if H</a:t>
            </a:r>
            <a:r>
              <a:rPr lang="en-US" sz="2400" baseline="-25000">
                <a:latin typeface="Times New Roman" pitchFamily="18" charset="0"/>
                <a:cs typeface="Times New Roman" pitchFamily="18" charset="0"/>
              </a:rPr>
              <a:t>0</a:t>
            </a:r>
            <a:r>
              <a:rPr lang="en-US" sz="2400">
                <a:latin typeface="Times New Roman" pitchFamily="18" charset="0"/>
                <a:cs typeface="Times New Roman" pitchFamily="18" charset="0"/>
              </a:rPr>
              <a:t> is declared false when in fact it is true.</a:t>
            </a:r>
            <a:endParaRPr lang="en-US" sz="2400">
              <a:latin typeface="Times New Roman" pitchFamily="18" charset="0"/>
            </a:endParaRPr>
          </a:p>
          <a:p>
            <a:r>
              <a:rPr lang="en-US" sz="2400" u="sng">
                <a:latin typeface="Times New Roman" pitchFamily="18" charset="0"/>
                <a:cs typeface="Times New Roman" pitchFamily="18" charset="0"/>
              </a:rPr>
              <a:t>Type-II error </a:t>
            </a:r>
            <a:r>
              <a:rPr lang="en-US" sz="2400">
                <a:latin typeface="Times New Roman" pitchFamily="18" charset="0"/>
                <a:cs typeface="Times New Roman" pitchFamily="18" charset="0"/>
              </a:rPr>
              <a:t>occurs if H</a:t>
            </a:r>
            <a:r>
              <a:rPr lang="en-US" sz="2400" baseline="-25000">
                <a:latin typeface="Times New Roman" pitchFamily="18" charset="0"/>
                <a:cs typeface="Times New Roman" pitchFamily="18" charset="0"/>
              </a:rPr>
              <a:t>0 </a:t>
            </a:r>
            <a:r>
              <a:rPr lang="en-US" sz="2400">
                <a:latin typeface="Times New Roman" pitchFamily="18" charset="0"/>
                <a:cs typeface="Times New Roman" pitchFamily="18" charset="0"/>
              </a:rPr>
              <a:t>is declared true when in fact it is false.</a:t>
            </a:r>
            <a:endParaRPr lang="en-US" sz="2400">
              <a:latin typeface="Times New Roman" pitchFamily="18" charset="0"/>
            </a:endParaRPr>
          </a:p>
        </p:txBody>
      </p:sp>
      <p:sp>
        <p:nvSpPr>
          <p:cNvPr id="67601" name="Text Box 17"/>
          <p:cNvSpPr txBox="1">
            <a:spLocks noChangeArrowheads="1"/>
          </p:cNvSpPr>
          <p:nvPr/>
        </p:nvSpPr>
        <p:spPr bwMode="auto">
          <a:xfrm>
            <a:off x="838200" y="4038600"/>
            <a:ext cx="7226300" cy="457200"/>
          </a:xfrm>
          <a:prstGeom prst="rect">
            <a:avLst/>
          </a:prstGeom>
          <a:noFill/>
          <a:ln w="9525">
            <a:noFill/>
            <a:miter lim="800000"/>
            <a:headEnd/>
            <a:tailEnd/>
          </a:ln>
          <a:effectLst/>
        </p:spPr>
        <p:txBody>
          <a:bodyPr wrap="none">
            <a:spAutoFit/>
          </a:bodyPr>
          <a:lstStyle/>
          <a:p>
            <a:pPr eaLnBrk="1" hangingPunct="1"/>
            <a:r>
              <a:rPr lang="en-US" sz="2400">
                <a:latin typeface="Times New Roman" pitchFamily="18" charset="0"/>
              </a:rPr>
              <a:t>The statement to be affirmed is placed in the Alt. Hyp. H</a:t>
            </a:r>
            <a:r>
              <a:rPr lang="en-US" sz="2400" baseline="-25000">
                <a:latin typeface="Times New Roman" pitchFamily="18" charset="0"/>
              </a:rPr>
              <a:t>1</a:t>
            </a:r>
            <a:endParaRPr lang="en-US" sz="2400">
              <a:latin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228600" y="457200"/>
            <a:ext cx="8686800" cy="914400"/>
          </a:xfrm>
        </p:spPr>
        <p:txBody>
          <a:bodyPr/>
          <a:lstStyle/>
          <a:p>
            <a:pPr algn="l"/>
            <a:r>
              <a:rPr lang="en-US" sz="3600" dirty="0">
                <a:solidFill>
                  <a:schemeClr val="tx1"/>
                </a:solidFill>
              </a:rPr>
              <a:t>Outcomes of a Statistical Test </a:t>
            </a:r>
          </a:p>
        </p:txBody>
      </p:sp>
      <p:sp>
        <p:nvSpPr>
          <p:cNvPr id="11" name="Slide Number Placeholder 2"/>
          <p:cNvSpPr>
            <a:spLocks noGrp="1"/>
          </p:cNvSpPr>
          <p:nvPr>
            <p:ph type="sldNum" sz="quarter" idx="12"/>
          </p:nvPr>
        </p:nvSpPr>
        <p:spPr/>
        <p:txBody>
          <a:bodyPr/>
          <a:lstStyle/>
          <a:p>
            <a:fld id="{049A0502-3B2A-48F4-9B4E-9B148767518E}" type="slidenum">
              <a:rPr lang="en-US"/>
              <a:pPr/>
              <a:t>16</a:t>
            </a:fld>
            <a:endParaRPr lang="en-US"/>
          </a:p>
        </p:txBody>
      </p:sp>
      <p:sp>
        <p:nvSpPr>
          <p:cNvPr id="68617" name="Rectangle 9"/>
          <p:cNvSpPr>
            <a:spLocks noChangeArrowheads="1"/>
          </p:cNvSpPr>
          <p:nvPr/>
        </p:nvSpPr>
        <p:spPr bwMode="auto">
          <a:xfrm>
            <a:off x="381000" y="1371600"/>
            <a:ext cx="8534400" cy="2835275"/>
          </a:xfrm>
          <a:prstGeom prst="rect">
            <a:avLst/>
          </a:prstGeom>
          <a:noFill/>
          <a:ln w="9525">
            <a:noFill/>
            <a:miter lim="800000"/>
            <a:headEnd/>
            <a:tailEnd/>
          </a:ln>
          <a:effectLst/>
        </p:spPr>
        <p:txBody>
          <a:bodyPr>
            <a:spAutoFit/>
          </a:bodyPr>
          <a:lstStyle/>
          <a:p>
            <a:pPr indent="457200" eaLnBrk="1" hangingPunct="1">
              <a:tabLst>
                <a:tab pos="571500" algn="l"/>
              </a:tabLst>
            </a:pPr>
            <a:r>
              <a:rPr lang="en-US" sz="2000" dirty="0">
                <a:latin typeface="Times New Roman" pitchFamily="18" charset="0"/>
                <a:cs typeface="Times New Roman" pitchFamily="18" charset="0"/>
              </a:rPr>
              <a:t>							The test declares H</a:t>
            </a:r>
            <a:r>
              <a:rPr lang="en-US" sz="2000" baseline="-30000" dirty="0">
                <a:latin typeface="Times New Roman" pitchFamily="18" charset="0"/>
                <a:cs typeface="Times New Roman" pitchFamily="18" charset="0"/>
              </a:rPr>
              <a:t>0</a:t>
            </a:r>
            <a:endParaRPr lang="en-US" sz="2000" dirty="0">
              <a:latin typeface="Times New Roman" pitchFamily="18" charset="0"/>
            </a:endParaRPr>
          </a:p>
          <a:p>
            <a:pPr indent="457200">
              <a:tabLst>
                <a:tab pos="571500" algn="l"/>
              </a:tabLst>
            </a:pPr>
            <a:r>
              <a:rPr lang="en-US" sz="2000" dirty="0">
                <a:latin typeface="Times New Roman" pitchFamily="18" charset="0"/>
                <a:cs typeface="Times New Roman" pitchFamily="18" charset="0"/>
              </a:rPr>
              <a:t>						true	   		not true</a:t>
            </a:r>
            <a:endParaRPr lang="en-US" sz="2000" dirty="0">
              <a:latin typeface="Times New Roman" pitchFamily="18" charset="0"/>
            </a:endParaRPr>
          </a:p>
          <a:p>
            <a:pPr indent="457200">
              <a:tabLst>
                <a:tab pos="571500" algn="l"/>
              </a:tabLst>
            </a:pPr>
            <a:r>
              <a:rPr lang="en-US" sz="2000" dirty="0">
                <a:latin typeface="Times New Roman" pitchFamily="18" charset="0"/>
                <a:cs typeface="Times New Roman" pitchFamily="18" charset="0"/>
              </a:rPr>
              <a:t>		</a:t>
            </a:r>
          </a:p>
          <a:p>
            <a:pPr indent="457200">
              <a:tabLst>
                <a:tab pos="571500" algn="l"/>
              </a:tabLst>
            </a:pPr>
            <a:r>
              <a:rPr lang="en-US" sz="2000" dirty="0">
                <a:latin typeface="Times New Roman" pitchFamily="18" charset="0"/>
                <a:cs typeface="Times New Roman" pitchFamily="18" charset="0"/>
              </a:rPr>
              <a:t> 				true 		 OK		     Error-Type I</a:t>
            </a:r>
          </a:p>
          <a:p>
            <a:pPr indent="457200">
              <a:tabLst>
                <a:tab pos="571500" algn="l"/>
              </a:tabLst>
            </a:pPr>
            <a:endParaRPr lang="en-US" sz="2000" dirty="0">
              <a:latin typeface="Times New Roman" pitchFamily="18" charset="0"/>
              <a:cs typeface="Times New Roman" pitchFamily="18" charset="0"/>
            </a:endParaRPr>
          </a:p>
          <a:p>
            <a:pPr indent="457200">
              <a:tabLst>
                <a:tab pos="571500" algn="l"/>
              </a:tabLst>
            </a:pPr>
            <a:r>
              <a:rPr lang="en-US" sz="2000" dirty="0">
                <a:latin typeface="Times New Roman" pitchFamily="18" charset="0"/>
                <a:cs typeface="Times New Roman" pitchFamily="18" charset="0"/>
              </a:rPr>
              <a:t>In reality H</a:t>
            </a:r>
            <a:r>
              <a:rPr lang="en-US" sz="2000" baseline="-30000" dirty="0">
                <a:latin typeface="Times New Roman" pitchFamily="18" charset="0"/>
                <a:cs typeface="Times New Roman" pitchFamily="18" charset="0"/>
              </a:rPr>
              <a:t>0</a:t>
            </a:r>
            <a:r>
              <a:rPr lang="en-US" sz="2000" dirty="0">
                <a:latin typeface="Times New Roman" pitchFamily="18" charset="0"/>
                <a:cs typeface="Times New Roman" pitchFamily="18" charset="0"/>
              </a:rPr>
              <a:t> is 	</a:t>
            </a:r>
            <a:endParaRPr lang="en-US" sz="2000" dirty="0">
              <a:latin typeface="Times New Roman" pitchFamily="18" charset="0"/>
            </a:endParaRPr>
          </a:p>
          <a:p>
            <a:pPr indent="457200">
              <a:tabLst>
                <a:tab pos="571500" algn="l"/>
              </a:tabLst>
            </a:pPr>
            <a:endParaRPr lang="en-US" sz="2000" dirty="0">
              <a:latin typeface="Times New Roman" pitchFamily="18" charset="0"/>
            </a:endParaRPr>
          </a:p>
          <a:p>
            <a:pPr indent="457200">
              <a:tabLst>
                <a:tab pos="571500" algn="l"/>
              </a:tabLst>
            </a:pPr>
            <a:r>
              <a:rPr lang="en-US" sz="2000" dirty="0">
                <a:latin typeface="Times New Roman" pitchFamily="18" charset="0"/>
                <a:cs typeface="Times New Roman" pitchFamily="18" charset="0"/>
              </a:rPr>
              <a:t>		 		 not true 	 	Error-Type II 		 OK 		</a:t>
            </a:r>
            <a:endParaRPr lang="en-US" sz="2000" dirty="0">
              <a:latin typeface="Times New Roman" pitchFamily="18" charset="0"/>
            </a:endParaRPr>
          </a:p>
        </p:txBody>
      </p:sp>
      <p:sp>
        <p:nvSpPr>
          <p:cNvPr id="68622" name="Line 14"/>
          <p:cNvSpPr>
            <a:spLocks noChangeShapeType="1"/>
          </p:cNvSpPr>
          <p:nvPr/>
        </p:nvSpPr>
        <p:spPr bwMode="auto">
          <a:xfrm>
            <a:off x="4495800" y="1752600"/>
            <a:ext cx="4114800" cy="0"/>
          </a:xfrm>
          <a:prstGeom prst="line">
            <a:avLst/>
          </a:prstGeom>
          <a:noFill/>
          <a:ln w="9525">
            <a:solidFill>
              <a:schemeClr val="tx1"/>
            </a:solidFill>
            <a:round/>
            <a:headEnd/>
            <a:tailEnd/>
          </a:ln>
          <a:effectLst/>
        </p:spPr>
        <p:txBody>
          <a:bodyPr/>
          <a:lstStyle/>
          <a:p>
            <a:endParaRPr lang="en-US"/>
          </a:p>
        </p:txBody>
      </p:sp>
      <p:sp>
        <p:nvSpPr>
          <p:cNvPr id="68623" name="Line 15"/>
          <p:cNvSpPr>
            <a:spLocks noChangeShapeType="1"/>
          </p:cNvSpPr>
          <p:nvPr/>
        </p:nvSpPr>
        <p:spPr bwMode="auto">
          <a:xfrm>
            <a:off x="4495800" y="1752600"/>
            <a:ext cx="0" cy="2209800"/>
          </a:xfrm>
          <a:prstGeom prst="line">
            <a:avLst/>
          </a:prstGeom>
          <a:noFill/>
          <a:ln w="9525">
            <a:solidFill>
              <a:schemeClr val="tx1"/>
            </a:solidFill>
            <a:round/>
            <a:headEnd/>
            <a:tailEnd/>
          </a:ln>
          <a:effectLst/>
        </p:spPr>
        <p:txBody>
          <a:bodyPr/>
          <a:lstStyle/>
          <a:p>
            <a:endParaRPr lang="en-US"/>
          </a:p>
        </p:txBody>
      </p:sp>
      <p:sp>
        <p:nvSpPr>
          <p:cNvPr id="68624" name="Line 16"/>
          <p:cNvSpPr>
            <a:spLocks noChangeShapeType="1"/>
          </p:cNvSpPr>
          <p:nvPr/>
        </p:nvSpPr>
        <p:spPr bwMode="auto">
          <a:xfrm>
            <a:off x="4495800" y="3962400"/>
            <a:ext cx="4114800" cy="0"/>
          </a:xfrm>
          <a:prstGeom prst="line">
            <a:avLst/>
          </a:prstGeom>
          <a:noFill/>
          <a:ln w="9525">
            <a:solidFill>
              <a:schemeClr val="tx1"/>
            </a:solidFill>
            <a:round/>
            <a:headEnd/>
            <a:tailEnd/>
          </a:ln>
          <a:effectLst/>
        </p:spPr>
        <p:txBody>
          <a:bodyPr/>
          <a:lstStyle/>
          <a:p>
            <a:endParaRPr lang="en-US"/>
          </a:p>
        </p:txBody>
      </p:sp>
      <p:sp>
        <p:nvSpPr>
          <p:cNvPr id="68625" name="Line 17"/>
          <p:cNvSpPr>
            <a:spLocks noChangeShapeType="1"/>
          </p:cNvSpPr>
          <p:nvPr/>
        </p:nvSpPr>
        <p:spPr bwMode="auto">
          <a:xfrm>
            <a:off x="8610600" y="1752600"/>
            <a:ext cx="0" cy="2209800"/>
          </a:xfrm>
          <a:prstGeom prst="line">
            <a:avLst/>
          </a:prstGeom>
          <a:noFill/>
          <a:ln w="9525">
            <a:solidFill>
              <a:schemeClr val="tx1"/>
            </a:solidFill>
            <a:round/>
            <a:headEnd/>
            <a:tailEnd/>
          </a:ln>
          <a:effectLst/>
        </p:spPr>
        <p:txBody>
          <a:bodyPr/>
          <a:lstStyle/>
          <a:p>
            <a:endParaRPr lang="en-US"/>
          </a:p>
        </p:txBody>
      </p:sp>
      <p:sp>
        <p:nvSpPr>
          <p:cNvPr id="68626" name="Line 18"/>
          <p:cNvSpPr>
            <a:spLocks noChangeShapeType="1"/>
          </p:cNvSpPr>
          <p:nvPr/>
        </p:nvSpPr>
        <p:spPr bwMode="auto">
          <a:xfrm>
            <a:off x="4495800" y="2819400"/>
            <a:ext cx="4114800" cy="0"/>
          </a:xfrm>
          <a:prstGeom prst="line">
            <a:avLst/>
          </a:prstGeom>
          <a:noFill/>
          <a:ln w="9525">
            <a:solidFill>
              <a:schemeClr val="tx1"/>
            </a:solidFill>
            <a:round/>
            <a:headEnd/>
            <a:tailEnd/>
          </a:ln>
          <a:effectLst/>
        </p:spPr>
        <p:txBody>
          <a:bodyPr/>
          <a:lstStyle/>
          <a:p>
            <a:endParaRPr lang="en-US"/>
          </a:p>
        </p:txBody>
      </p:sp>
      <p:sp>
        <p:nvSpPr>
          <p:cNvPr id="68627" name="Line 19"/>
          <p:cNvSpPr>
            <a:spLocks noChangeShapeType="1"/>
          </p:cNvSpPr>
          <p:nvPr/>
        </p:nvSpPr>
        <p:spPr bwMode="auto">
          <a:xfrm>
            <a:off x="6553200" y="1752600"/>
            <a:ext cx="0" cy="2209800"/>
          </a:xfrm>
          <a:prstGeom prst="line">
            <a:avLst/>
          </a:prstGeom>
          <a:noFill/>
          <a:ln w="9525">
            <a:solidFill>
              <a:schemeClr val="tx1"/>
            </a:solidFill>
            <a:round/>
            <a:headEnd/>
            <a:tailEnd/>
          </a:ln>
          <a:effectLst/>
        </p:spPr>
        <p:txBody>
          <a:bodyPr/>
          <a:lstStyle/>
          <a:p>
            <a:endParaRPr lang="en-US"/>
          </a:p>
        </p:txBody>
      </p:sp>
      <p:sp>
        <p:nvSpPr>
          <p:cNvPr id="68628" name="Rectangle 20"/>
          <p:cNvSpPr>
            <a:spLocks noChangeArrowheads="1"/>
          </p:cNvSpPr>
          <p:nvPr/>
        </p:nvSpPr>
        <p:spPr bwMode="auto">
          <a:xfrm>
            <a:off x="838200" y="4419600"/>
            <a:ext cx="7315200" cy="1552575"/>
          </a:xfrm>
          <a:prstGeom prst="rect">
            <a:avLst/>
          </a:prstGeom>
          <a:noFill/>
          <a:ln w="9525">
            <a:noFill/>
            <a:miter lim="800000"/>
            <a:headEnd/>
            <a:tailEnd/>
          </a:ln>
          <a:effectLst/>
        </p:spPr>
        <p:txBody>
          <a:bodyPr>
            <a:spAutoFit/>
          </a:bodyPr>
          <a:lstStyle/>
          <a:p>
            <a:r>
              <a:rPr lang="en-US" sz="2400" dirty="0">
                <a:latin typeface="Times New Roman" pitchFamily="18" charset="0"/>
                <a:cs typeface="Times New Roman" pitchFamily="18" charset="0"/>
              </a:rPr>
              <a:t>Probability of Type I error is denoted by </a:t>
            </a:r>
            <a:r>
              <a:rPr lang="en-US" sz="2400" dirty="0">
                <a:latin typeface="Symbol" pitchFamily="18" charset="2"/>
              </a:rPr>
              <a:t>a</a:t>
            </a:r>
            <a:r>
              <a:rPr lang="en-US" sz="2400" dirty="0">
                <a:latin typeface="Times New Roman" pitchFamily="18" charset="0"/>
                <a:cs typeface="Times New Roman" pitchFamily="18" charset="0"/>
              </a:rPr>
              <a:t> and is also called the </a:t>
            </a:r>
            <a:r>
              <a:rPr lang="en-US" sz="2400" u="sng" dirty="0">
                <a:latin typeface="Times New Roman" pitchFamily="18" charset="0"/>
                <a:cs typeface="Times New Roman" pitchFamily="18" charset="0"/>
              </a:rPr>
              <a:t>level of significance</a:t>
            </a:r>
            <a:r>
              <a:rPr lang="en-US" sz="2400" dirty="0">
                <a:latin typeface="Times New Roman" pitchFamily="18" charset="0"/>
                <a:cs typeface="Times New Roman" pitchFamily="18" charset="0"/>
              </a:rPr>
              <a:t>.</a:t>
            </a:r>
            <a:endParaRPr lang="en-US" sz="2400" dirty="0">
              <a:latin typeface="Times New Roman" pitchFamily="18" charset="0"/>
            </a:endParaRPr>
          </a:p>
          <a:p>
            <a:r>
              <a:rPr lang="en-US" sz="2400" dirty="0">
                <a:latin typeface="Times New Roman" pitchFamily="18" charset="0"/>
              </a:rPr>
              <a:t>Probability of Type II error is denoted by </a:t>
            </a:r>
            <a:r>
              <a:rPr lang="en-US" sz="2400" dirty="0">
                <a:latin typeface="Symbol" pitchFamily="18" charset="2"/>
              </a:rPr>
              <a:t>b,</a:t>
            </a:r>
            <a:r>
              <a:rPr lang="en-US" sz="2400" dirty="0">
                <a:latin typeface="Times New Roman" pitchFamily="18" charset="0"/>
              </a:rPr>
              <a:t> and (1- </a:t>
            </a:r>
            <a:r>
              <a:rPr lang="en-US" sz="2400" dirty="0">
                <a:latin typeface="Symbol" pitchFamily="18" charset="2"/>
              </a:rPr>
              <a:t>b</a:t>
            </a:r>
            <a:r>
              <a:rPr lang="en-US" sz="2400" dirty="0">
                <a:latin typeface="Times New Roman" pitchFamily="18" charset="0"/>
              </a:rPr>
              <a:t>) is called the </a:t>
            </a:r>
            <a:r>
              <a:rPr lang="en-US" sz="2400" u="sng" dirty="0">
                <a:latin typeface="Times New Roman" pitchFamily="18" charset="0"/>
              </a:rPr>
              <a:t>power</a:t>
            </a:r>
            <a:r>
              <a:rPr lang="en-US" sz="2400" dirty="0">
                <a:latin typeface="Times New Roman" pitchFamily="18" charset="0"/>
              </a:rPr>
              <a:t> of the test.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0" y="609600"/>
            <a:ext cx="9144000" cy="914400"/>
          </a:xfrm>
        </p:spPr>
        <p:txBody>
          <a:bodyPr/>
          <a:lstStyle/>
          <a:p>
            <a:pPr algn="l"/>
            <a:r>
              <a:rPr lang="en-US" sz="3600" dirty="0"/>
              <a:t>Designing a test</a:t>
            </a:r>
          </a:p>
        </p:txBody>
      </p:sp>
      <p:sp>
        <p:nvSpPr>
          <p:cNvPr id="6" name="Slide Number Placeholder 2"/>
          <p:cNvSpPr>
            <a:spLocks noGrp="1"/>
          </p:cNvSpPr>
          <p:nvPr>
            <p:ph type="sldNum" sz="quarter" idx="12"/>
          </p:nvPr>
        </p:nvSpPr>
        <p:spPr/>
        <p:txBody>
          <a:bodyPr/>
          <a:lstStyle/>
          <a:p>
            <a:fld id="{F95746F6-3446-4C18-9D9A-CFB3EC2D2914}" type="slidenum">
              <a:rPr lang="en-US"/>
              <a:pPr/>
              <a:t>17</a:t>
            </a:fld>
            <a:endParaRPr lang="en-US"/>
          </a:p>
        </p:txBody>
      </p:sp>
      <p:sp>
        <p:nvSpPr>
          <p:cNvPr id="92164" name="Rectangle 4"/>
          <p:cNvSpPr>
            <a:spLocks noChangeArrowheads="1"/>
          </p:cNvSpPr>
          <p:nvPr/>
        </p:nvSpPr>
        <p:spPr bwMode="auto">
          <a:xfrm>
            <a:off x="838200" y="1752600"/>
            <a:ext cx="8305800" cy="1187450"/>
          </a:xfrm>
          <a:prstGeom prst="rect">
            <a:avLst/>
          </a:prstGeom>
          <a:noFill/>
          <a:ln w="9525">
            <a:noFill/>
            <a:miter lim="800000"/>
            <a:headEnd/>
            <a:tailEnd/>
          </a:ln>
          <a:effectLst/>
        </p:spPr>
        <p:txBody>
          <a:bodyPr>
            <a:spAutoFit/>
          </a:bodyPr>
          <a:lstStyle/>
          <a:p>
            <a:pPr>
              <a:spcBef>
                <a:spcPct val="50000"/>
              </a:spcBef>
            </a:pPr>
            <a:r>
              <a:rPr lang="en-US" sz="2400">
                <a:latin typeface="Times New Roman" pitchFamily="18" charset="0"/>
              </a:rPr>
              <a:t>T</a:t>
            </a:r>
            <a:r>
              <a:rPr lang="en-US" sz="2400">
                <a:latin typeface="Times New Roman" pitchFamily="18" charset="0"/>
                <a:cs typeface="Times New Roman" pitchFamily="18" charset="0"/>
              </a:rPr>
              <a:t>he test procedure is designed in such a way that the probability of the Type I error occurring is contained within a specified, small value </a:t>
            </a:r>
            <a:r>
              <a:rPr lang="en-US" sz="2400">
                <a:latin typeface="Symbol" pitchFamily="18" charset="2"/>
                <a:cs typeface="Times New Roman" pitchFamily="18" charset="0"/>
              </a:rPr>
              <a:t>a</a:t>
            </a:r>
            <a:r>
              <a:rPr lang="en-US" sz="2400">
                <a:latin typeface="Times New Roman" pitchFamily="18" charset="0"/>
                <a:cs typeface="Times New Roman" pitchFamily="18" charset="0"/>
              </a:rPr>
              <a:t>.</a:t>
            </a:r>
          </a:p>
        </p:txBody>
      </p:sp>
      <p:sp>
        <p:nvSpPr>
          <p:cNvPr id="92165" name="Text Box 5"/>
          <p:cNvSpPr txBox="1">
            <a:spLocks noChangeArrowheads="1"/>
          </p:cNvSpPr>
          <p:nvPr/>
        </p:nvSpPr>
        <p:spPr bwMode="auto">
          <a:xfrm>
            <a:off x="838200" y="3200400"/>
            <a:ext cx="8305800" cy="1552575"/>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For every test, we choose a test statistic that provides the relationship between an estimator and the parameter about which hypotheses are proposed.  The distribution of the test statistic will be known.</a:t>
            </a:r>
          </a:p>
        </p:txBody>
      </p:sp>
      <p:sp>
        <p:nvSpPr>
          <p:cNvPr id="92167" name="Rectangle 7"/>
          <p:cNvSpPr>
            <a:spLocks noChangeArrowheads="1"/>
          </p:cNvSpPr>
          <p:nvPr/>
        </p:nvSpPr>
        <p:spPr bwMode="auto">
          <a:xfrm>
            <a:off x="838200" y="4953000"/>
            <a:ext cx="8534400" cy="1187450"/>
          </a:xfrm>
          <a:prstGeom prst="rect">
            <a:avLst/>
          </a:prstGeom>
          <a:noFill/>
          <a:ln w="9525">
            <a:noFill/>
            <a:miter lim="800000"/>
            <a:headEnd/>
            <a:tailEnd/>
          </a:ln>
          <a:effectLst/>
        </p:spPr>
        <p:txBody>
          <a:bodyPr>
            <a:spAutoFit/>
          </a:bodyPr>
          <a:lstStyle/>
          <a:p>
            <a:pPr>
              <a:spcBef>
                <a:spcPct val="50000"/>
              </a:spcBef>
            </a:pPr>
            <a:r>
              <a:rPr lang="en-US" sz="2400">
                <a:latin typeface="Times New Roman" pitchFamily="18" charset="0"/>
                <a:cs typeface="Times New Roman" pitchFamily="18" charset="0"/>
              </a:rPr>
              <a:t>Designing the test consists of identifying the </a:t>
            </a:r>
            <a:r>
              <a:rPr lang="en-US" sz="2400" u="sng">
                <a:latin typeface="Times New Roman" pitchFamily="18" charset="0"/>
                <a:cs typeface="Times New Roman" pitchFamily="18" charset="0"/>
              </a:rPr>
              <a:t>Critical Region (CR),</a:t>
            </a:r>
            <a:r>
              <a:rPr lang="en-US" sz="2400">
                <a:latin typeface="Times New Roman" pitchFamily="18" charset="0"/>
                <a:cs typeface="Times New Roman" pitchFamily="18" charset="0"/>
              </a:rPr>
              <a:t> the Critical Region being the set of observed values of the test statistic that will lead to rejection of the null hypothesis.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228600" y="381000"/>
            <a:ext cx="8763000" cy="914400"/>
          </a:xfrm>
        </p:spPr>
        <p:txBody>
          <a:bodyPr/>
          <a:lstStyle/>
          <a:p>
            <a:pPr algn="l"/>
            <a:r>
              <a:rPr lang="en-US" sz="3600" dirty="0"/>
              <a:t>The Testing Procedure</a:t>
            </a:r>
          </a:p>
        </p:txBody>
      </p:sp>
      <p:sp>
        <p:nvSpPr>
          <p:cNvPr id="4" name="Slide Number Placeholder 2"/>
          <p:cNvSpPr>
            <a:spLocks noGrp="1"/>
          </p:cNvSpPr>
          <p:nvPr>
            <p:ph type="sldNum" sz="quarter" idx="12"/>
          </p:nvPr>
        </p:nvSpPr>
        <p:spPr/>
        <p:txBody>
          <a:bodyPr/>
          <a:lstStyle/>
          <a:p>
            <a:fld id="{7B80D126-5196-40C5-A3B2-12BA2AE41E00}" type="slidenum">
              <a:rPr lang="en-US"/>
              <a:pPr/>
              <a:t>18</a:t>
            </a:fld>
            <a:endParaRPr lang="en-US"/>
          </a:p>
        </p:txBody>
      </p:sp>
      <p:sp>
        <p:nvSpPr>
          <p:cNvPr id="93188" name="Rectangle 4"/>
          <p:cNvSpPr>
            <a:spLocks noChangeArrowheads="1"/>
          </p:cNvSpPr>
          <p:nvPr/>
        </p:nvSpPr>
        <p:spPr bwMode="auto">
          <a:xfrm>
            <a:off x="838200" y="1225689"/>
            <a:ext cx="7696200" cy="5632311"/>
          </a:xfrm>
          <a:prstGeom prst="rect">
            <a:avLst/>
          </a:prstGeom>
          <a:noFill/>
          <a:ln w="9525">
            <a:noFill/>
            <a:miter lim="800000"/>
            <a:headEnd/>
            <a:tailEnd/>
          </a:ln>
          <a:effectLst/>
        </p:spPr>
        <p:txBody>
          <a:bodyPr>
            <a:spAutoFit/>
          </a:bodyPr>
          <a:lstStyle/>
          <a:p>
            <a:pPr marL="457200" indent="-457200" eaLnBrk="1" hangingPunct="1">
              <a:spcBef>
                <a:spcPct val="50000"/>
              </a:spcBef>
            </a:pPr>
            <a:r>
              <a:rPr lang="en-US" sz="2400" dirty="0">
                <a:latin typeface="Times New Roman" pitchFamily="18" charset="0"/>
                <a:cs typeface="Times New Roman" pitchFamily="18" charset="0"/>
              </a:rPr>
              <a:t>The </a:t>
            </a:r>
            <a:r>
              <a:rPr lang="en-US" sz="2400" dirty="0" smtClean="0">
                <a:latin typeface="Times New Roman" pitchFamily="18" charset="0"/>
                <a:cs typeface="Times New Roman" pitchFamily="18" charset="0"/>
              </a:rPr>
              <a:t>steps in </a:t>
            </a:r>
            <a:r>
              <a:rPr lang="en-US" sz="2400" dirty="0">
                <a:latin typeface="Times New Roman" pitchFamily="18" charset="0"/>
                <a:cs typeface="Times New Roman" pitchFamily="18" charset="0"/>
              </a:rPr>
              <a:t>hypothesis </a:t>
            </a:r>
            <a:r>
              <a:rPr lang="en-US" sz="2400" dirty="0" smtClean="0">
                <a:latin typeface="Times New Roman" pitchFamily="18" charset="0"/>
                <a:cs typeface="Times New Roman" pitchFamily="18" charset="0"/>
              </a:rPr>
              <a:t>testing:</a:t>
            </a:r>
            <a:endParaRPr lang="en-US" sz="2400" dirty="0">
              <a:latin typeface="Times New Roman" pitchFamily="18" charset="0"/>
            </a:endParaRPr>
          </a:p>
          <a:p>
            <a:pPr marL="457200" indent="-457200" eaLnBrk="1" hangingPunct="1">
              <a:spcBef>
                <a:spcPct val="50000"/>
              </a:spcBef>
            </a:pPr>
            <a:r>
              <a:rPr lang="en-US" sz="2400" dirty="0" smtClean="0">
                <a:latin typeface="Times New Roman" pitchFamily="18" charset="0"/>
                <a:cs typeface="Times New Roman" pitchFamily="18" charset="0"/>
              </a:rPr>
              <a:t>1.  	Set </a:t>
            </a:r>
            <a:r>
              <a:rPr lang="en-US" sz="2400" dirty="0">
                <a:latin typeface="Times New Roman" pitchFamily="18" charset="0"/>
                <a:cs typeface="Times New Roman" pitchFamily="18" charset="0"/>
              </a:rPr>
              <a:t>up H</a:t>
            </a:r>
            <a:r>
              <a:rPr lang="en-US" sz="2400" baseline="-25000" dirty="0">
                <a:latin typeface="Times New Roman" pitchFamily="18" charset="0"/>
                <a:cs typeface="Times New Roman" pitchFamily="18" charset="0"/>
              </a:rPr>
              <a:t>0</a:t>
            </a:r>
            <a:endParaRPr lang="en-US" sz="2400" baseline="-25000" dirty="0">
              <a:latin typeface="Times New Roman" pitchFamily="18" charset="0"/>
            </a:endParaRPr>
          </a:p>
          <a:p>
            <a:pPr marL="457200" indent="-457200">
              <a:spcBef>
                <a:spcPct val="50000"/>
              </a:spcBef>
            </a:pPr>
            <a:r>
              <a:rPr lang="en-US" sz="2400" dirty="0">
                <a:latin typeface="Times New Roman" pitchFamily="18" charset="0"/>
                <a:cs typeface="Times New Roman" pitchFamily="18" charset="0"/>
              </a:rPr>
              <a:t>2.	Select an appropriate 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endParaRPr lang="en-US" sz="2400" dirty="0">
              <a:latin typeface="Times New Roman" pitchFamily="18" charset="0"/>
            </a:endParaRPr>
          </a:p>
          <a:p>
            <a:pPr marL="457200" indent="-457200">
              <a:spcBef>
                <a:spcPct val="50000"/>
              </a:spcBef>
            </a:pPr>
            <a:r>
              <a:rPr lang="en-US" sz="2400" dirty="0">
                <a:latin typeface="Times New Roman" pitchFamily="18" charset="0"/>
                <a:cs typeface="Times New Roman" pitchFamily="18" charset="0"/>
              </a:rPr>
              <a:t>3.	Choose a level of significance</a:t>
            </a:r>
            <a:endParaRPr lang="en-US" sz="2400" dirty="0">
              <a:latin typeface="Times New Roman" pitchFamily="18" charset="0"/>
            </a:endParaRPr>
          </a:p>
          <a:p>
            <a:pPr marL="457200" indent="-457200">
              <a:spcBef>
                <a:spcPct val="50000"/>
              </a:spcBef>
            </a:pPr>
            <a:r>
              <a:rPr lang="en-US" sz="2400" dirty="0">
                <a:latin typeface="Times New Roman" pitchFamily="18" charset="0"/>
                <a:cs typeface="Times New Roman" pitchFamily="18" charset="0"/>
              </a:rPr>
              <a:t>4.	Choose an appropriate test statistic</a:t>
            </a:r>
            <a:endParaRPr lang="en-US" sz="2400" dirty="0">
              <a:latin typeface="Times New Roman" pitchFamily="18" charset="0"/>
            </a:endParaRPr>
          </a:p>
          <a:p>
            <a:pPr marL="457200" indent="-457200">
              <a:spcBef>
                <a:spcPct val="50000"/>
              </a:spcBef>
            </a:pPr>
            <a:r>
              <a:rPr lang="en-US" sz="2400" dirty="0">
                <a:latin typeface="Times New Roman" pitchFamily="18" charset="0"/>
                <a:cs typeface="Times New Roman" pitchFamily="18" charset="0"/>
              </a:rPr>
              <a:t>5.   Design the test by specifying the critical region (C.R.)</a:t>
            </a:r>
            <a:endParaRPr lang="en-US" sz="2400" dirty="0">
              <a:latin typeface="Palatino" pitchFamily="18" charset="0"/>
            </a:endParaRPr>
          </a:p>
          <a:p>
            <a:pPr marL="457200" indent="-457200">
              <a:spcBef>
                <a:spcPct val="50000"/>
              </a:spcBef>
            </a:pPr>
            <a:r>
              <a:rPr lang="en-US" sz="2400" dirty="0">
                <a:latin typeface="Times New Roman" pitchFamily="18" charset="0"/>
                <a:cs typeface="Times New Roman" pitchFamily="18" charset="0"/>
              </a:rPr>
              <a:t>6.   Select a sample from the population(</a:t>
            </a:r>
            <a:r>
              <a:rPr lang="en-US" sz="2400" i="1" dirty="0">
                <a:latin typeface="Times New Roman" pitchFamily="18" charset="0"/>
                <a:cs typeface="Times New Roman" pitchFamily="18" charset="0"/>
              </a:rPr>
              <a:t>s</a:t>
            </a:r>
            <a:r>
              <a:rPr lang="en-US" sz="2400" dirty="0">
                <a:latin typeface="Times New Roman" pitchFamily="18" charset="0"/>
                <a:cs typeface="Times New Roman" pitchFamily="18" charset="0"/>
              </a:rPr>
              <a:t>) and compute the value of the test statistic</a:t>
            </a:r>
            <a:endParaRPr lang="en-US" sz="2400" dirty="0">
              <a:latin typeface="Times New Roman" pitchFamily="18" charset="0"/>
            </a:endParaRPr>
          </a:p>
          <a:p>
            <a:pPr marL="457200" indent="-457200">
              <a:spcBef>
                <a:spcPct val="50000"/>
              </a:spcBef>
            </a:pPr>
            <a:r>
              <a:rPr lang="en-US" sz="2400" dirty="0">
                <a:latin typeface="Times New Roman" pitchFamily="18" charset="0"/>
                <a:cs typeface="Times New Roman" pitchFamily="18" charset="0"/>
              </a:rPr>
              <a:t>7.   If the observed value of the test statistic is in CR 	reject 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otherwise do not </a:t>
            </a:r>
            <a:r>
              <a:rPr lang="en-US" sz="2400" dirty="0" smtClean="0">
                <a:latin typeface="Times New Roman" pitchFamily="18" charset="0"/>
                <a:cs typeface="Times New Roman" pitchFamily="18" charset="0"/>
              </a:rPr>
              <a:t>reject</a:t>
            </a:r>
          </a:p>
          <a:p>
            <a:pPr marL="457200" indent="-457200">
              <a:spcBef>
                <a:spcPct val="50000"/>
              </a:spcBef>
            </a:pPr>
            <a:r>
              <a:rPr lang="en-US" sz="2400" dirty="0" smtClean="0">
                <a:latin typeface="Times New Roman" pitchFamily="18" charset="0"/>
              </a:rPr>
              <a:t>8</a:t>
            </a:r>
            <a:r>
              <a:rPr lang="en-US" sz="2400" dirty="0">
                <a:latin typeface="Times New Roman" pitchFamily="18" charset="0"/>
              </a:rPr>
              <a:t>.  	Interpret the results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28600" y="533400"/>
            <a:ext cx="8763000" cy="914400"/>
          </a:xfrm>
        </p:spPr>
        <p:txBody>
          <a:bodyPr/>
          <a:lstStyle/>
          <a:p>
            <a:pPr algn="l"/>
            <a:r>
              <a:rPr lang="en-US" sz="3600"/>
              <a:t>An Example of Hypothesis Testing</a:t>
            </a:r>
          </a:p>
        </p:txBody>
      </p:sp>
      <p:sp>
        <p:nvSpPr>
          <p:cNvPr id="6" name="Slide Number Placeholder 2"/>
          <p:cNvSpPr>
            <a:spLocks noGrp="1"/>
          </p:cNvSpPr>
          <p:nvPr>
            <p:ph type="sldNum" sz="quarter" idx="12"/>
          </p:nvPr>
        </p:nvSpPr>
        <p:spPr/>
        <p:txBody>
          <a:bodyPr/>
          <a:lstStyle/>
          <a:p>
            <a:fld id="{C9733E68-84D4-4A91-B541-2D25619DFFA2}" type="slidenum">
              <a:rPr lang="en-US"/>
              <a:pPr/>
              <a:t>19</a:t>
            </a:fld>
            <a:endParaRPr lang="en-US"/>
          </a:p>
        </p:txBody>
      </p:sp>
      <p:sp>
        <p:nvSpPr>
          <p:cNvPr id="70663" name="Rectangle 7"/>
          <p:cNvSpPr>
            <a:spLocks noChangeArrowheads="1"/>
          </p:cNvSpPr>
          <p:nvPr/>
        </p:nvSpPr>
        <p:spPr bwMode="auto">
          <a:xfrm>
            <a:off x="533400" y="1295400"/>
            <a:ext cx="8305800" cy="5262979"/>
          </a:xfrm>
          <a:prstGeom prst="rect">
            <a:avLst/>
          </a:prstGeom>
          <a:noFill/>
          <a:ln w="9525">
            <a:noFill/>
            <a:miter lim="800000"/>
            <a:headEnd/>
            <a:tailEnd/>
          </a:ln>
          <a:effectLst/>
        </p:spPr>
        <p:txBody>
          <a:bodyPr>
            <a:spAutoFit/>
          </a:bodyPr>
          <a:lstStyle/>
          <a:p>
            <a:pPr indent="228600" eaLnBrk="1" hangingPunct="1">
              <a:tabLst>
                <a:tab pos="571500" algn="l"/>
              </a:tabLst>
            </a:pPr>
            <a:endParaRPr lang="en-US" sz="2400" dirty="0" smtClean="0">
              <a:latin typeface="Times New Roman" pitchFamily="18" charset="0"/>
              <a:cs typeface="Times New Roman" pitchFamily="18" charset="0"/>
            </a:endParaRPr>
          </a:p>
          <a:p>
            <a:pPr indent="228600" eaLnBrk="1" hangingPunct="1">
              <a:tabLst>
                <a:tab pos="571500" algn="l"/>
              </a:tabLst>
            </a:pPr>
            <a:r>
              <a:rPr lang="en-US" sz="2400" dirty="0" smtClean="0">
                <a:latin typeface="Times New Roman" pitchFamily="18" charset="0"/>
                <a:cs typeface="Times New Roman" pitchFamily="18" charset="0"/>
              </a:rPr>
              <a:t>Test </a:t>
            </a:r>
            <a:r>
              <a:rPr lang="en-US" sz="2400" dirty="0">
                <a:latin typeface="Times New Roman" pitchFamily="18" charset="0"/>
                <a:cs typeface="Times New Roman" pitchFamily="18" charset="0"/>
              </a:rPr>
              <a:t>Concerning the Mean </a:t>
            </a:r>
            <a:r>
              <a:rPr lang="en-US" sz="2400" i="1" dirty="0">
                <a:latin typeface="Symbol" pitchFamily="18" charset="2"/>
              </a:rPr>
              <a:t>m</a:t>
            </a:r>
            <a:r>
              <a:rPr lang="en-US" sz="2400" dirty="0">
                <a:latin typeface="Times New Roman" pitchFamily="18" charset="0"/>
                <a:cs typeface="Times New Roman" pitchFamily="18" charset="0"/>
              </a:rPr>
              <a:t> of a normal population when </a:t>
            </a:r>
            <a:r>
              <a:rPr lang="en-US" sz="2400" i="1" dirty="0">
                <a:latin typeface="Symbol" pitchFamily="18" charset="2"/>
              </a:rPr>
              <a:t>s</a:t>
            </a:r>
            <a:r>
              <a:rPr lang="en-US" sz="2400" dirty="0">
                <a:latin typeface="Times New Roman" pitchFamily="18" charset="0"/>
                <a:cs typeface="Times New Roman" pitchFamily="18" charset="0"/>
              </a:rPr>
              <a:t> is 	known</a:t>
            </a:r>
            <a:endParaRPr lang="en-US" sz="2400" dirty="0">
              <a:latin typeface="Times New Roman" pitchFamily="18" charset="0"/>
            </a:endParaRPr>
          </a:p>
          <a:p>
            <a:pPr indent="228600">
              <a:tabLst>
                <a:tab pos="571500" algn="l"/>
              </a:tabLst>
            </a:pPr>
            <a:r>
              <a:rPr lang="en-US" sz="2400" dirty="0">
                <a:latin typeface="Times New Roman" pitchFamily="18" charset="0"/>
                <a:cs typeface="Times New Roman" pitchFamily="18" charset="0"/>
              </a:rPr>
              <a:t>	</a:t>
            </a:r>
            <a:endParaRPr lang="en-US" sz="2400" dirty="0">
              <a:latin typeface="Times New Roman" pitchFamily="18" charset="0"/>
            </a:endParaRPr>
          </a:p>
          <a:p>
            <a:pPr indent="228600">
              <a:tabLst>
                <a:tab pos="571500" algn="l"/>
              </a:tabLst>
            </a:pP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a:t>
            </a:r>
            <a:r>
              <a:rPr lang="en-US" sz="2400" dirty="0">
                <a:latin typeface="Symbol" pitchFamily="18" charset="2"/>
              </a:rPr>
              <a:t>m</a:t>
            </a:r>
            <a:r>
              <a:rPr lang="en-US" sz="2400" dirty="0">
                <a:latin typeface="Times New Roman" pitchFamily="18" charset="0"/>
                <a:cs typeface="Times New Roman" pitchFamily="18" charset="0"/>
              </a:rPr>
              <a:t> = </a:t>
            </a:r>
            <a:r>
              <a:rPr lang="en-US" sz="2400" dirty="0">
                <a:latin typeface="Symbol" pitchFamily="18" charset="2"/>
              </a:rPr>
              <a:t>m</a:t>
            </a:r>
            <a:r>
              <a:rPr lang="en-US" sz="2400" baseline="-25000" dirty="0">
                <a:latin typeface="Times New Roman" pitchFamily="18" charset="0"/>
                <a:cs typeface="Times New Roman" pitchFamily="18" charset="0"/>
              </a:rPr>
              <a:t>0 </a:t>
            </a:r>
            <a:r>
              <a:rPr lang="en-US" sz="2400" dirty="0">
                <a:latin typeface="Times New Roman" pitchFamily="18" charset="0"/>
                <a:cs typeface="Times New Roman" pitchFamily="18" charset="0"/>
              </a:rPr>
              <a:t> (Hypothesize that the mean equals a number </a:t>
            </a:r>
            <a:r>
              <a:rPr lang="en-US" sz="2400"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a:t>
            </a:r>
            <a:endParaRPr lang="en-US" sz="2400" dirty="0">
              <a:latin typeface="Times New Roman" pitchFamily="18" charset="0"/>
            </a:endParaRPr>
          </a:p>
          <a:p>
            <a:pPr indent="228600">
              <a:tabLst>
                <a:tab pos="571500" algn="l"/>
              </a:tabLst>
            </a:pP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dirty="0">
                <a:latin typeface="Symbol" pitchFamily="18" charset="2"/>
              </a:rPr>
              <a:t>m</a:t>
            </a:r>
            <a:r>
              <a:rPr lang="en-US" sz="2400" dirty="0">
                <a:latin typeface="Times New Roman" pitchFamily="18" charset="0"/>
                <a:cs typeface="Times New Roman" pitchFamily="18" charset="0"/>
              </a:rPr>
              <a:t> &gt; </a:t>
            </a:r>
            <a:r>
              <a:rPr lang="en-US" sz="2400" dirty="0">
                <a:latin typeface="Symbol" pitchFamily="18" charset="2"/>
              </a:rPr>
              <a:t>m</a:t>
            </a:r>
            <a:r>
              <a:rPr lang="en-US" sz="2400" baseline="-25000" dirty="0">
                <a:latin typeface="Times New Roman" pitchFamily="18" charset="0"/>
                <a:cs typeface="Times New Roman" pitchFamily="18" charset="0"/>
              </a:rPr>
              <a:t>0 </a:t>
            </a:r>
            <a:r>
              <a:rPr lang="en-US" sz="2400" dirty="0">
                <a:latin typeface="Times New Roman" pitchFamily="18" charset="0"/>
                <a:cs typeface="Times New Roman" pitchFamily="18" charset="0"/>
              </a:rPr>
              <a:t> (The alternate hypothesis is: if the mean is not 				equal to </a:t>
            </a:r>
            <a:r>
              <a:rPr lang="en-US" sz="2400"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it must be greater than </a:t>
            </a:r>
            <a:r>
              <a:rPr lang="en-US" sz="2400"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a:t>
            </a:r>
          </a:p>
          <a:p>
            <a:pPr indent="228600">
              <a:tabLst>
                <a:tab pos="571500" algn="l"/>
              </a:tabLst>
            </a:pPr>
            <a:r>
              <a:rPr lang="en-US" sz="2400" dirty="0">
                <a:latin typeface="Times New Roman" pitchFamily="18" charset="0"/>
                <a:cs typeface="Times New Roman" pitchFamily="18" charset="0"/>
              </a:rPr>
              <a:t>	</a:t>
            </a:r>
          </a:p>
          <a:p>
            <a:pPr indent="228600">
              <a:tabLst>
                <a:tab pos="571500" algn="l"/>
              </a:tabLst>
            </a:pPr>
            <a:r>
              <a:rPr lang="en-US" sz="2400" dirty="0">
                <a:latin typeface="Times New Roman" pitchFamily="18" charset="0"/>
                <a:cs typeface="Times New Roman" pitchFamily="18" charset="0"/>
              </a:rPr>
              <a:t>	Test-Statistic:      		</a:t>
            </a:r>
          </a:p>
          <a:p>
            <a:pPr indent="228600">
              <a:tabLst>
                <a:tab pos="571500" algn="l"/>
              </a:tabLst>
            </a:pPr>
            <a:endParaRPr lang="en-US" sz="2400" dirty="0">
              <a:latin typeface="Times New Roman" pitchFamily="18" charset="0"/>
              <a:cs typeface="Times New Roman" pitchFamily="18" charset="0"/>
            </a:endParaRPr>
          </a:p>
          <a:p>
            <a:pPr indent="228600">
              <a:tabLst>
                <a:tab pos="571500" algn="l"/>
              </a:tabLst>
            </a:pPr>
            <a:r>
              <a:rPr lang="en-US" sz="2400" dirty="0">
                <a:latin typeface="Times New Roman" pitchFamily="18" charset="0"/>
                <a:cs typeface="Times New Roman" pitchFamily="18" charset="0"/>
              </a:rPr>
              <a:t>This test-statistic relates the sample average 	  to the 	population mean </a:t>
            </a:r>
            <a:r>
              <a:rPr lang="en-US" sz="2400" i="1" dirty="0">
                <a:latin typeface="Symbol" pitchFamily="18" charset="2"/>
              </a:rPr>
              <a:t>m</a:t>
            </a:r>
            <a:r>
              <a:rPr lang="en-US" sz="2400" dirty="0">
                <a:latin typeface="Times New Roman" pitchFamily="18" charset="0"/>
                <a:cs typeface="Times New Roman" pitchFamily="18" charset="0"/>
              </a:rPr>
              <a:t>, and its distribution is known to be the </a:t>
            </a:r>
          </a:p>
          <a:p>
            <a:pPr indent="228600">
              <a:tabLst>
                <a:tab pos="571500" algn="l"/>
              </a:tabLst>
            </a:pPr>
            <a:r>
              <a:rPr lang="en-US" sz="2400" dirty="0">
                <a:latin typeface="Times New Roman" pitchFamily="18" charset="0"/>
                <a:cs typeface="Times New Roman" pitchFamily="18" charset="0"/>
              </a:rPr>
              <a:t>	</a:t>
            </a:r>
            <a:r>
              <a:rPr lang="en-US" sz="2400" i="1" dirty="0">
                <a:latin typeface="Times New Roman" pitchFamily="18" charset="0"/>
              </a:rPr>
              <a:t>N</a:t>
            </a:r>
            <a:r>
              <a:rPr lang="en-US" sz="2400" dirty="0">
                <a:latin typeface="Times New Roman" pitchFamily="18" charset="0"/>
              </a:rPr>
              <a:t>(0, 1). </a:t>
            </a:r>
            <a:r>
              <a:rPr lang="en-US" sz="2400" dirty="0">
                <a:latin typeface="Times New Roman" pitchFamily="18" charset="0"/>
                <a:cs typeface="Times New Roman" pitchFamily="18" charset="0"/>
              </a:rPr>
              <a:t>distribution</a:t>
            </a:r>
            <a:endParaRPr lang="en-US" sz="2400" dirty="0">
              <a:latin typeface="Times New Roman" pitchFamily="18" charset="0"/>
            </a:endParaRPr>
          </a:p>
          <a:p>
            <a:pPr indent="228600">
              <a:tabLst>
                <a:tab pos="571500" algn="l"/>
              </a:tabLst>
            </a:pPr>
            <a:r>
              <a:rPr lang="en-US" sz="2400" dirty="0">
                <a:latin typeface="Times New Roman" pitchFamily="18" charset="0"/>
                <a:cs typeface="Times New Roman" pitchFamily="18" charset="0"/>
              </a:rPr>
              <a:t> </a:t>
            </a:r>
          </a:p>
        </p:txBody>
      </p:sp>
      <p:graphicFrame>
        <p:nvGraphicFramePr>
          <p:cNvPr id="70662" name="Object 6"/>
          <p:cNvGraphicFramePr>
            <a:graphicFrameLocks noChangeAspect="1"/>
          </p:cNvGraphicFramePr>
          <p:nvPr/>
        </p:nvGraphicFramePr>
        <p:xfrm>
          <a:off x="3124200" y="4114800"/>
          <a:ext cx="1809750" cy="792163"/>
        </p:xfrm>
        <a:graphic>
          <a:graphicData uri="http://schemas.openxmlformats.org/presentationml/2006/ole">
            <p:oleObj spid="_x0000_s70662" name="Equation" r:id="rId3" imgW="1028520" imgH="444240" progId="Equation.3">
              <p:embed/>
            </p:oleObj>
          </a:graphicData>
        </a:graphic>
      </p:graphicFrame>
      <p:graphicFrame>
        <p:nvGraphicFramePr>
          <p:cNvPr id="70661" name="Object 5"/>
          <p:cNvGraphicFramePr>
            <a:graphicFrameLocks noChangeAspect="1"/>
          </p:cNvGraphicFramePr>
          <p:nvPr/>
        </p:nvGraphicFramePr>
        <p:xfrm>
          <a:off x="6477000" y="5029200"/>
          <a:ext cx="361950" cy="381000"/>
        </p:xfrm>
        <a:graphic>
          <a:graphicData uri="http://schemas.openxmlformats.org/presentationml/2006/ole">
            <p:oleObj spid="_x0000_s70661" r:id="rId4" imgW="177646" imgH="190335" progId="Equation.3">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050"/>
          <p:cNvSpPr>
            <a:spLocks noGrp="1" noChangeArrowheads="1"/>
          </p:cNvSpPr>
          <p:nvPr>
            <p:ph type="title"/>
          </p:nvPr>
        </p:nvSpPr>
        <p:spPr>
          <a:xfrm>
            <a:off x="0" y="457200"/>
            <a:ext cx="9144000" cy="914400"/>
          </a:xfrm>
        </p:spPr>
        <p:txBody>
          <a:bodyPr>
            <a:normAutofit fontScale="90000"/>
          </a:bodyPr>
          <a:lstStyle/>
          <a:p>
            <a:r>
              <a:rPr lang="en-US" sz="3500" dirty="0"/>
              <a:t>Inference </a:t>
            </a:r>
            <a:r>
              <a:rPr lang="en-US" sz="3600" dirty="0"/>
              <a:t>of</a:t>
            </a:r>
            <a:r>
              <a:rPr lang="en-US" sz="3500" dirty="0"/>
              <a:t> </a:t>
            </a:r>
            <a:r>
              <a:rPr lang="en-US" sz="3600" dirty="0"/>
              <a:t>Population</a:t>
            </a:r>
            <a:r>
              <a:rPr lang="en-US" sz="3500" dirty="0"/>
              <a:t> </a:t>
            </a:r>
            <a:r>
              <a:rPr lang="en-US" sz="3600" dirty="0"/>
              <a:t>Quality</a:t>
            </a:r>
            <a:r>
              <a:rPr lang="en-US" sz="3500" dirty="0"/>
              <a:t> from Sample</a:t>
            </a:r>
          </a:p>
        </p:txBody>
      </p:sp>
      <p:sp>
        <p:nvSpPr>
          <p:cNvPr id="5" name="Slide Number Placeholder 2"/>
          <p:cNvSpPr>
            <a:spLocks noGrp="1"/>
          </p:cNvSpPr>
          <p:nvPr>
            <p:ph type="sldNum" sz="quarter" idx="12"/>
          </p:nvPr>
        </p:nvSpPr>
        <p:spPr/>
        <p:txBody>
          <a:bodyPr/>
          <a:lstStyle/>
          <a:p>
            <a:fld id="{6AEB24EF-F45B-4E69-BCF2-0655C9BCF900}" type="slidenum">
              <a:rPr lang="en-US"/>
              <a:pPr/>
              <a:t>2</a:t>
            </a:fld>
            <a:endParaRPr lang="en-US"/>
          </a:p>
        </p:txBody>
      </p:sp>
      <p:sp>
        <p:nvSpPr>
          <p:cNvPr id="58372" name="Rectangle 2052"/>
          <p:cNvSpPr>
            <a:spLocks noChangeArrowheads="1"/>
          </p:cNvSpPr>
          <p:nvPr/>
        </p:nvSpPr>
        <p:spPr bwMode="auto">
          <a:xfrm>
            <a:off x="685800" y="1600200"/>
            <a:ext cx="7924800" cy="4381500"/>
          </a:xfrm>
          <a:prstGeom prst="rect">
            <a:avLst/>
          </a:prstGeom>
          <a:noFill/>
          <a:ln w="9525">
            <a:noFill/>
            <a:miter lim="800000"/>
            <a:headEnd/>
            <a:tailEnd/>
          </a:ln>
          <a:effectLst/>
        </p:spPr>
        <p:txBody>
          <a:bodyPr lIns="0" tIns="0" rIns="0" bIns="0">
            <a:spAutoFit/>
          </a:bodyPr>
          <a:lstStyle/>
          <a:p>
            <a:pPr eaLnBrk="1" hangingPunct="1"/>
            <a:r>
              <a:rPr lang="en-US" sz="2400" u="sng" dirty="0">
                <a:latin typeface="Times New Roman" pitchFamily="18" charset="0"/>
                <a:cs typeface="Times New Roman" pitchFamily="18" charset="0"/>
              </a:rPr>
              <a:t>Definitions</a:t>
            </a:r>
          </a:p>
          <a:p>
            <a:pPr eaLnBrk="1" hangingPunct="1"/>
            <a:endParaRPr lang="en-US" sz="2400" dirty="0">
              <a:latin typeface="Times New Roman" pitchFamily="18" charset="0"/>
              <a:cs typeface="Times New Roman" pitchFamily="18" charset="0"/>
            </a:endParaRPr>
          </a:p>
          <a:p>
            <a:r>
              <a:rPr lang="en-US" sz="2400" dirty="0">
                <a:latin typeface="Times New Roman" pitchFamily="18" charset="0"/>
              </a:rPr>
              <a:t>A </a:t>
            </a:r>
            <a:r>
              <a:rPr lang="en-US" sz="2400" u="sng" dirty="0">
                <a:latin typeface="Times New Roman" pitchFamily="18" charset="0"/>
              </a:rPr>
              <a:t>statistic</a:t>
            </a:r>
            <a:r>
              <a:rPr lang="en-US" sz="2400" i="1" dirty="0">
                <a:latin typeface="Times New Roman" pitchFamily="18" charset="0"/>
              </a:rPr>
              <a:t> </a:t>
            </a:r>
            <a:r>
              <a:rPr lang="en-US" sz="2400" dirty="0">
                <a:latin typeface="Times New Roman" pitchFamily="18" charset="0"/>
              </a:rPr>
              <a:t>is a function of observations from a sample.</a:t>
            </a:r>
          </a:p>
          <a:p>
            <a:endParaRPr lang="en-US" sz="2400" dirty="0">
              <a:latin typeface="Times New Roman" pitchFamily="18" charset="0"/>
            </a:endParaRPr>
          </a:p>
          <a:p>
            <a:r>
              <a:rPr lang="en-US" sz="2400" dirty="0">
                <a:latin typeface="Times New Roman" pitchFamily="18" charset="0"/>
                <a:cs typeface="Times New Roman" pitchFamily="18" charset="0"/>
              </a:rPr>
              <a:t>Sample average       , range </a:t>
            </a:r>
            <a:r>
              <a:rPr lang="en-US" sz="2400" i="1" dirty="0">
                <a:latin typeface="Times New Roman" pitchFamily="18" charset="0"/>
                <a:cs typeface="Times New Roman" pitchFamily="18" charset="0"/>
              </a:rPr>
              <a:t>R</a:t>
            </a:r>
            <a:r>
              <a:rPr lang="en-US" sz="2400" dirty="0">
                <a:latin typeface="Times New Roman" pitchFamily="18" charset="0"/>
                <a:cs typeface="Times New Roman" pitchFamily="18" charset="0"/>
              </a:rPr>
              <a:t>, standard deviation </a:t>
            </a:r>
            <a:r>
              <a:rPr lang="en-US" sz="2400" i="1" dirty="0">
                <a:latin typeface="Times New Roman" pitchFamily="18" charset="0"/>
                <a:cs typeface="Times New Roman" pitchFamily="18" charset="0"/>
              </a:rPr>
              <a:t>S</a:t>
            </a:r>
            <a:r>
              <a:rPr lang="en-US" sz="2400" dirty="0">
                <a:latin typeface="Times New Roman" pitchFamily="18" charset="0"/>
                <a:cs typeface="Times New Roman" pitchFamily="18" charset="0"/>
              </a:rPr>
              <a:t>, and the largest value </a:t>
            </a:r>
            <a:r>
              <a:rPr lang="en-US" sz="2400" i="1" dirty="0" err="1">
                <a:latin typeface="Times New Roman" pitchFamily="18" charset="0"/>
                <a:cs typeface="Times New Roman" pitchFamily="18" charset="0"/>
              </a:rPr>
              <a:t>X</a:t>
            </a:r>
            <a:r>
              <a:rPr lang="en-US" sz="2400" baseline="-25000" dirty="0" err="1">
                <a:latin typeface="Times New Roman" pitchFamily="18" charset="0"/>
                <a:cs typeface="Times New Roman" pitchFamily="18" charset="0"/>
              </a:rPr>
              <a:t>max</a:t>
            </a:r>
            <a:r>
              <a:rPr lang="en-US" sz="2400" dirty="0">
                <a:latin typeface="Times New Roman" pitchFamily="18" charset="0"/>
                <a:cs typeface="Times New Roman" pitchFamily="18" charset="0"/>
              </a:rPr>
              <a:t>, etc., are examples of a statistic.  </a:t>
            </a:r>
          </a:p>
          <a:p>
            <a:endParaRPr lang="en-US"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A statistic is a random variable because it is a function of random variables.</a:t>
            </a:r>
            <a:endParaRPr lang="en-US" sz="2400" dirty="0">
              <a:latin typeface="Times New Roman" pitchFamily="18" charset="0"/>
            </a:endParaRPr>
          </a:p>
          <a:p>
            <a:endParaRPr lang="en-US" sz="2400" dirty="0">
              <a:latin typeface="Times New Roman" pitchFamily="18" charset="0"/>
            </a:endParaRPr>
          </a:p>
          <a:p>
            <a:r>
              <a:rPr lang="en-US" sz="2400" dirty="0">
                <a:latin typeface="Times New Roman" pitchFamily="18" charset="0"/>
              </a:rPr>
              <a:t>When we say we want to make inference about the quality of a population, it means we want to know its distribution.</a:t>
            </a:r>
          </a:p>
        </p:txBody>
      </p:sp>
      <p:graphicFrame>
        <p:nvGraphicFramePr>
          <p:cNvPr id="58373" name="Object 2053"/>
          <p:cNvGraphicFramePr>
            <a:graphicFrameLocks noChangeAspect="1"/>
          </p:cNvGraphicFramePr>
          <p:nvPr/>
        </p:nvGraphicFramePr>
        <p:xfrm>
          <a:off x="2743200" y="3124200"/>
          <a:ext cx="287338" cy="304800"/>
        </p:xfrm>
        <a:graphic>
          <a:graphicData uri="http://schemas.openxmlformats.org/presentationml/2006/ole">
            <p:oleObj spid="_x0000_s58373" name="Equation" r:id="rId4" imgW="152400" imgH="165100" progId="Equation.DSMT4">
              <p:embed/>
            </p:oleObj>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228600" y="533400"/>
            <a:ext cx="8763000" cy="990600"/>
          </a:xfrm>
        </p:spPr>
        <p:txBody>
          <a:bodyPr/>
          <a:lstStyle/>
          <a:p>
            <a:pPr algn="l"/>
            <a:r>
              <a:rPr lang="en-US" sz="3600" dirty="0"/>
              <a:t>Designing a Test - an example</a:t>
            </a:r>
          </a:p>
        </p:txBody>
      </p:sp>
      <p:sp>
        <p:nvSpPr>
          <p:cNvPr id="4" name="Slide Number Placeholder 2"/>
          <p:cNvSpPr>
            <a:spLocks noGrp="1"/>
          </p:cNvSpPr>
          <p:nvPr>
            <p:ph type="sldNum" sz="quarter" idx="12"/>
          </p:nvPr>
        </p:nvSpPr>
        <p:spPr/>
        <p:txBody>
          <a:bodyPr/>
          <a:lstStyle/>
          <a:p>
            <a:fld id="{431949CE-05EF-4966-A001-849E7285A2CC}" type="slidenum">
              <a:rPr lang="en-US"/>
              <a:pPr/>
              <a:t>20</a:t>
            </a:fld>
            <a:endParaRPr lang="en-US"/>
          </a:p>
        </p:txBody>
      </p:sp>
      <p:sp>
        <p:nvSpPr>
          <p:cNvPr id="71683" name="Rectangle 3"/>
          <p:cNvSpPr>
            <a:spLocks noChangeArrowheads="1"/>
          </p:cNvSpPr>
          <p:nvPr/>
        </p:nvSpPr>
        <p:spPr bwMode="auto">
          <a:xfrm>
            <a:off x="685800" y="1905000"/>
            <a:ext cx="8458200" cy="4291013"/>
          </a:xfrm>
          <a:prstGeom prst="rect">
            <a:avLst/>
          </a:prstGeom>
          <a:noFill/>
          <a:ln w="9525">
            <a:noFill/>
            <a:miter lim="800000"/>
            <a:headEnd/>
            <a:tailEnd/>
          </a:ln>
          <a:effectLst/>
        </p:spPr>
        <p:txBody>
          <a:bodyPr>
            <a:spAutoFit/>
          </a:bodyPr>
          <a:lstStyle/>
          <a:p>
            <a:pPr>
              <a:spcBef>
                <a:spcPct val="50000"/>
              </a:spcBef>
            </a:pPr>
            <a:r>
              <a:rPr lang="en-US" sz="2400" dirty="0">
                <a:latin typeface="Times New Roman" pitchFamily="18" charset="0"/>
                <a:cs typeface="Times New Roman" pitchFamily="18" charset="0"/>
              </a:rPr>
              <a:t>Choosing the Critical Region: </a:t>
            </a:r>
          </a:p>
          <a:p>
            <a:pPr>
              <a:spcBef>
                <a:spcPct val="50000"/>
              </a:spcBef>
            </a:pPr>
            <a:r>
              <a:rPr lang="en-US" sz="2400" dirty="0">
                <a:latin typeface="Times New Roman" pitchFamily="18" charset="0"/>
                <a:cs typeface="Times New Roman" pitchFamily="18" charset="0"/>
              </a:rPr>
              <a:t>The alternate hypothesis determines where the C.R. is located. </a:t>
            </a:r>
          </a:p>
          <a:p>
            <a:pPr>
              <a:spcBef>
                <a:spcPct val="50000"/>
              </a:spcBef>
            </a:pPr>
            <a:r>
              <a:rPr lang="en-US" sz="2400" dirty="0">
                <a:latin typeface="Times New Roman" pitchFamily="18" charset="0"/>
                <a:cs typeface="Times New Roman" pitchFamily="18" charset="0"/>
              </a:rPr>
              <a:t>With the given 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we will reject 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in favor of 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if </a:t>
            </a:r>
            <a:r>
              <a:rPr lang="en-US" sz="2400" baseline="-25000" dirty="0">
                <a:latin typeface="Times New Roman" pitchFamily="18" charset="0"/>
                <a:cs typeface="Times New Roman" pitchFamily="18" charset="0"/>
              </a:rPr>
              <a:t> </a:t>
            </a:r>
            <a:r>
              <a:rPr lang="en-US" sz="2400" i="1" dirty="0" err="1">
                <a:latin typeface="Times New Roman" pitchFamily="18" charset="0"/>
                <a:cs typeface="Times New Roman" pitchFamily="18" charset="0"/>
              </a:rPr>
              <a:t>Z</a:t>
            </a:r>
            <a:r>
              <a:rPr lang="en-US" sz="2400" baseline="-25000" dirty="0" err="1">
                <a:latin typeface="Times New Roman" pitchFamily="18" charset="0"/>
                <a:cs typeface="Times New Roman" pitchFamily="18" charset="0"/>
              </a:rPr>
              <a:t>obs</a:t>
            </a:r>
            <a:r>
              <a:rPr lang="en-US" sz="2400" dirty="0">
                <a:latin typeface="Times New Roman" pitchFamily="18" charset="0"/>
                <a:cs typeface="Times New Roman" pitchFamily="18" charset="0"/>
              </a:rPr>
              <a:t> is too large.</a:t>
            </a:r>
            <a:endParaRPr lang="en-US" sz="2400" baseline="-25000" dirty="0">
              <a:latin typeface="Times New Roman" pitchFamily="18" charset="0"/>
              <a:cs typeface="Times New Roman" pitchFamily="18" charset="0"/>
            </a:endParaRPr>
          </a:p>
          <a:p>
            <a:pPr>
              <a:spcBef>
                <a:spcPct val="50000"/>
              </a:spcBef>
            </a:pPr>
            <a:r>
              <a:rPr lang="en-US" sz="2400" dirty="0">
                <a:latin typeface="Times New Roman" pitchFamily="18" charset="0"/>
                <a:cs typeface="Times New Roman" pitchFamily="18" charset="0"/>
              </a:rPr>
              <a:t>We need to draw a line to decide how large a value of </a:t>
            </a:r>
            <a:r>
              <a:rPr lang="en-US" sz="2400" dirty="0" err="1">
                <a:latin typeface="Times New Roman" pitchFamily="18" charset="0"/>
                <a:cs typeface="Times New Roman" pitchFamily="18" charset="0"/>
              </a:rPr>
              <a:t>Z</a:t>
            </a:r>
            <a:r>
              <a:rPr lang="en-US" sz="2400" baseline="-25000" dirty="0" err="1">
                <a:latin typeface="Times New Roman" pitchFamily="18" charset="0"/>
                <a:cs typeface="Times New Roman" pitchFamily="18" charset="0"/>
              </a:rPr>
              <a:t>obs</a:t>
            </a:r>
            <a:r>
              <a:rPr lang="en-US" sz="2400" baseline="-25000" dirty="0">
                <a:latin typeface="Times New Roman" pitchFamily="18" charset="0"/>
                <a:cs typeface="Times New Roman" pitchFamily="18" charset="0"/>
              </a:rPr>
              <a:t> </a:t>
            </a:r>
            <a:r>
              <a:rPr lang="en-US" sz="2400" dirty="0">
                <a:latin typeface="Times New Roman" pitchFamily="18" charset="0"/>
                <a:cs typeface="Times New Roman" pitchFamily="18" charset="0"/>
              </a:rPr>
              <a:t>is too large.</a:t>
            </a:r>
          </a:p>
          <a:p>
            <a:pPr>
              <a:spcBef>
                <a:spcPct val="50000"/>
              </a:spcBef>
            </a:pPr>
            <a:r>
              <a:rPr lang="en-US" sz="2400" dirty="0">
                <a:latin typeface="Times New Roman" pitchFamily="18" charset="0"/>
                <a:cs typeface="Times New Roman" pitchFamily="18" charset="0"/>
              </a:rPr>
              <a:t>We draw the line at </a:t>
            </a:r>
            <a:r>
              <a:rPr lang="en-US" sz="2400" i="1" dirty="0" err="1">
                <a:latin typeface="Times New Roman" pitchFamily="18" charset="0"/>
                <a:cs typeface="Times New Roman" pitchFamily="18" charset="0"/>
              </a:rPr>
              <a:t>Z</a:t>
            </a:r>
            <a:r>
              <a:rPr lang="en-US" sz="2400" dirty="0" err="1">
                <a:latin typeface="Symbol" pitchFamily="18" charset="2"/>
              </a:rPr>
              <a:t>a</a:t>
            </a:r>
            <a:r>
              <a:rPr lang="en-US" sz="2400" dirty="0">
                <a:latin typeface="Times New Roman" pitchFamily="18" charset="0"/>
                <a:cs typeface="Times New Roman" pitchFamily="18" charset="0"/>
              </a:rPr>
              <a:t> so that the probability of Type I error  is limited to </a:t>
            </a:r>
            <a:r>
              <a:rPr lang="en-US" sz="2400" dirty="0">
                <a:latin typeface="Symbol" pitchFamily="18" charset="2"/>
              </a:rPr>
              <a:t>a</a:t>
            </a:r>
            <a:r>
              <a:rPr lang="en-US" sz="2400" dirty="0">
                <a:latin typeface="Times New Roman" pitchFamily="18" charset="0"/>
                <a:cs typeface="Times New Roman" pitchFamily="18" charset="0"/>
              </a:rPr>
              <a:t>.  </a:t>
            </a:r>
          </a:p>
          <a:p>
            <a:pPr>
              <a:spcBef>
                <a:spcPct val="50000"/>
              </a:spcBef>
            </a:pPr>
            <a:endParaRPr lang="en-US" sz="2400" dirty="0">
              <a:latin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152400" y="533400"/>
            <a:ext cx="8763000" cy="990600"/>
          </a:xfrm>
        </p:spPr>
        <p:txBody>
          <a:bodyPr/>
          <a:lstStyle/>
          <a:p>
            <a:pPr algn="l"/>
            <a:r>
              <a:rPr lang="en-US" sz="3600" dirty="0"/>
              <a:t>Choosing the Critical Region</a:t>
            </a:r>
          </a:p>
        </p:txBody>
      </p:sp>
      <p:sp>
        <p:nvSpPr>
          <p:cNvPr id="7" name="Slide Number Placeholder 2"/>
          <p:cNvSpPr>
            <a:spLocks noGrp="1"/>
          </p:cNvSpPr>
          <p:nvPr>
            <p:ph type="sldNum" sz="quarter" idx="12"/>
          </p:nvPr>
        </p:nvSpPr>
        <p:spPr/>
        <p:txBody>
          <a:bodyPr/>
          <a:lstStyle/>
          <a:p>
            <a:fld id="{AA842E58-4046-4279-BC07-5B3E94C4701E}" type="slidenum">
              <a:rPr lang="en-US"/>
              <a:pPr/>
              <a:t>21</a:t>
            </a:fld>
            <a:endParaRPr lang="en-US"/>
          </a:p>
        </p:txBody>
      </p:sp>
      <p:sp>
        <p:nvSpPr>
          <p:cNvPr id="94212" name="Rectangle 4"/>
          <p:cNvSpPr>
            <a:spLocks noChangeArrowheads="1"/>
          </p:cNvSpPr>
          <p:nvPr/>
        </p:nvSpPr>
        <p:spPr bwMode="auto">
          <a:xfrm>
            <a:off x="838200" y="1524000"/>
            <a:ext cx="8305800" cy="1370013"/>
          </a:xfrm>
          <a:prstGeom prst="rect">
            <a:avLst/>
          </a:prstGeom>
          <a:noFill/>
          <a:ln w="9525">
            <a:noFill/>
            <a:miter lim="800000"/>
            <a:headEnd/>
            <a:tailEnd/>
          </a:ln>
          <a:effectLst/>
        </p:spPr>
        <p:txBody>
          <a:bodyPr>
            <a:spAutoFit/>
          </a:bodyPr>
          <a:lstStyle/>
          <a:p>
            <a:pPr>
              <a:spcBef>
                <a:spcPct val="50000"/>
              </a:spcBef>
            </a:pPr>
            <a:r>
              <a:rPr lang="en-US" sz="2400" i="1">
                <a:latin typeface="Times New Roman" pitchFamily="18" charset="0"/>
                <a:cs typeface="Times New Roman" pitchFamily="18" charset="0"/>
              </a:rPr>
              <a:t>Z</a:t>
            </a:r>
            <a:r>
              <a:rPr lang="en-US" sz="2400" baseline="-25000">
                <a:latin typeface="Symbol" pitchFamily="18" charset="2"/>
              </a:rPr>
              <a:t>a</a:t>
            </a:r>
            <a:r>
              <a:rPr lang="en-US" sz="2400">
                <a:latin typeface="Times New Roman" pitchFamily="18" charset="0"/>
                <a:cs typeface="Times New Roman" pitchFamily="18" charset="0"/>
              </a:rPr>
              <a:t> is called the critical value of the statistic. </a:t>
            </a:r>
          </a:p>
          <a:p>
            <a:pPr>
              <a:spcBef>
                <a:spcPct val="50000"/>
              </a:spcBef>
            </a:pPr>
            <a:r>
              <a:rPr lang="en-US" sz="2400">
                <a:latin typeface="Times New Roman" pitchFamily="18" charset="0"/>
                <a:cs typeface="Times New Roman" pitchFamily="18" charset="0"/>
              </a:rPr>
              <a:t>The values in the distribution of the test statistic beyond </a:t>
            </a:r>
            <a:r>
              <a:rPr lang="en-US" sz="2400" i="1">
                <a:latin typeface="Times New Roman" pitchFamily="18" charset="0"/>
                <a:cs typeface="Times New Roman" pitchFamily="18" charset="0"/>
              </a:rPr>
              <a:t>Z</a:t>
            </a:r>
            <a:r>
              <a:rPr lang="en-US" sz="2400" baseline="-25000">
                <a:latin typeface="Symbol" pitchFamily="18" charset="2"/>
              </a:rPr>
              <a:t>a</a:t>
            </a:r>
            <a:r>
              <a:rPr lang="en-US" sz="2400">
                <a:latin typeface="Times New Roman" pitchFamily="18" charset="0"/>
                <a:cs typeface="Times New Roman" pitchFamily="18" charset="0"/>
              </a:rPr>
              <a:t> constitute the Critical Region  </a:t>
            </a:r>
            <a:endParaRPr lang="en-US" sz="2400">
              <a:latin typeface="Times New Roman" pitchFamily="18" charset="0"/>
            </a:endParaRPr>
          </a:p>
        </p:txBody>
      </p:sp>
      <p:sp>
        <p:nvSpPr>
          <p:cNvPr id="94213" name="Rectangle 5"/>
          <p:cNvSpPr>
            <a:spLocks noChangeArrowheads="1"/>
          </p:cNvSpPr>
          <p:nvPr/>
        </p:nvSpPr>
        <p:spPr bwMode="auto">
          <a:xfrm>
            <a:off x="1143000" y="6096000"/>
            <a:ext cx="7086600" cy="396875"/>
          </a:xfrm>
          <a:prstGeom prst="rect">
            <a:avLst/>
          </a:prstGeom>
          <a:noFill/>
          <a:ln w="9525">
            <a:noFill/>
            <a:miter lim="800000"/>
            <a:headEnd/>
            <a:tailEnd/>
          </a:ln>
          <a:effectLst/>
        </p:spPr>
        <p:txBody>
          <a:bodyPr>
            <a:spAutoFit/>
          </a:bodyPr>
          <a:lstStyle/>
          <a:p>
            <a:pPr>
              <a:spcBef>
                <a:spcPct val="50000"/>
              </a:spcBef>
            </a:pPr>
            <a:r>
              <a:rPr lang="en-US" sz="2000" dirty="0">
                <a:latin typeface="Times New Roman" pitchFamily="18" charset="0"/>
              </a:rPr>
              <a:t>Figure </a:t>
            </a:r>
            <a:r>
              <a:rPr lang="en-US" sz="2000" dirty="0" smtClean="0">
                <a:latin typeface="Times New Roman" pitchFamily="18" charset="0"/>
              </a:rPr>
              <a:t>2.19 </a:t>
            </a:r>
            <a:r>
              <a:rPr lang="en-US" sz="2000" dirty="0">
                <a:latin typeface="Times New Roman" pitchFamily="18" charset="0"/>
              </a:rPr>
              <a:t>Critical region in the distribution of the test statistics</a:t>
            </a:r>
          </a:p>
        </p:txBody>
      </p:sp>
      <p:sp>
        <p:nvSpPr>
          <p:cNvPr id="94214" name="Rectangle 6"/>
          <p:cNvSpPr>
            <a:spLocks noChangeArrowheads="1"/>
          </p:cNvSpPr>
          <p:nvPr/>
        </p:nvSpPr>
        <p:spPr bwMode="auto">
          <a:xfrm>
            <a:off x="1981200" y="2971800"/>
            <a:ext cx="3505200" cy="457200"/>
          </a:xfrm>
          <a:prstGeom prst="rect">
            <a:avLst/>
          </a:prstGeom>
          <a:noFill/>
          <a:ln w="9525">
            <a:noFill/>
            <a:miter lim="800000"/>
            <a:headEnd/>
            <a:tailEnd/>
          </a:ln>
          <a:effectLst/>
        </p:spPr>
        <p:txBody>
          <a:bodyPr>
            <a:spAutoFit/>
          </a:bodyPr>
          <a:lstStyle/>
          <a:p>
            <a:pPr>
              <a:spcBef>
                <a:spcPct val="50000"/>
              </a:spcBef>
            </a:pPr>
            <a:r>
              <a:rPr lang="en-US" sz="2400" dirty="0">
                <a:latin typeface="Times New Roman" pitchFamily="18" charset="0"/>
                <a:cs typeface="Times New Roman" pitchFamily="18" charset="0"/>
              </a:rPr>
              <a:t>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a:t>
            </a:r>
            <a:r>
              <a:rPr lang="en-US" sz="2400" i="1" dirty="0">
                <a:latin typeface="Symbol" pitchFamily="18" charset="2"/>
              </a:rPr>
              <a:t>m</a:t>
            </a:r>
            <a:r>
              <a:rPr lang="en-US" sz="2400" dirty="0">
                <a:latin typeface="Times New Roman" pitchFamily="18" charset="0"/>
                <a:cs typeface="Times New Roman" pitchFamily="18" charset="0"/>
              </a:rPr>
              <a:t> = </a:t>
            </a:r>
            <a:r>
              <a:rPr lang="en-US" sz="2400" i="1" dirty="0">
                <a:latin typeface="Symbol" pitchFamily="18" charset="2"/>
              </a:rPr>
              <a:t>m</a:t>
            </a:r>
            <a:r>
              <a:rPr lang="en-US" sz="2400" baseline="-25000" dirty="0">
                <a:latin typeface="Times New Roman" pitchFamily="18" charset="0"/>
                <a:cs typeface="Times New Roman" pitchFamily="18" charset="0"/>
              </a:rPr>
              <a:t>0 	</a:t>
            </a:r>
            <a:r>
              <a:rPr lang="en-US" sz="2400" dirty="0">
                <a:latin typeface="Times New Roman" pitchFamily="18" charset="0"/>
                <a:cs typeface="Times New Roman" pitchFamily="18" charset="0"/>
              </a:rPr>
              <a:t>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i="1" dirty="0">
                <a:latin typeface="Symbol" pitchFamily="18" charset="2"/>
              </a:rPr>
              <a:t>m</a:t>
            </a:r>
            <a:r>
              <a:rPr lang="en-US" sz="2400" i="1" dirty="0">
                <a:latin typeface="Times New Roman" pitchFamily="18" charset="0"/>
                <a:cs typeface="Times New Roman" pitchFamily="18" charset="0"/>
              </a:rPr>
              <a:t> </a:t>
            </a:r>
            <a:r>
              <a:rPr lang="en-US" sz="2400" dirty="0">
                <a:latin typeface="Times New Roman" pitchFamily="18" charset="0"/>
                <a:cs typeface="Times New Roman" pitchFamily="18" charset="0"/>
              </a:rPr>
              <a:t>&gt; </a:t>
            </a:r>
            <a:r>
              <a:rPr lang="en-US" sz="2400" i="1" dirty="0">
                <a:latin typeface="Symbol" pitchFamily="18" charset="2"/>
              </a:rPr>
              <a:t>m</a:t>
            </a:r>
            <a:r>
              <a:rPr lang="en-US" sz="2400" baseline="-25000" dirty="0">
                <a:latin typeface="Times New Roman" pitchFamily="18" charset="0"/>
                <a:cs typeface="Times New Roman" pitchFamily="18" charset="0"/>
              </a:rPr>
              <a:t>0</a:t>
            </a:r>
          </a:p>
        </p:txBody>
      </p:sp>
      <p:pic>
        <p:nvPicPr>
          <p:cNvPr id="105473" name="Picture 1"/>
          <p:cNvPicPr>
            <a:picLocks noChangeAspect="1" noChangeArrowheads="1"/>
          </p:cNvPicPr>
          <p:nvPr/>
        </p:nvPicPr>
        <p:blipFill>
          <a:blip r:embed="rId2" cstate="print"/>
          <a:srcRect/>
          <a:stretch>
            <a:fillRect/>
          </a:stretch>
        </p:blipFill>
        <p:spPr bwMode="auto">
          <a:xfrm>
            <a:off x="2133600" y="3657600"/>
            <a:ext cx="3276600" cy="2324941"/>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152400" y="381000"/>
            <a:ext cx="8839200" cy="914400"/>
          </a:xfrm>
        </p:spPr>
        <p:txBody>
          <a:bodyPr/>
          <a:lstStyle/>
          <a:p>
            <a:pPr algn="l"/>
            <a:r>
              <a:rPr lang="en-US" sz="3600" dirty="0"/>
              <a:t>Three Possible Alternate Hypotheses</a:t>
            </a:r>
          </a:p>
        </p:txBody>
      </p:sp>
      <p:sp>
        <p:nvSpPr>
          <p:cNvPr id="12" name="Slide Number Placeholder 2"/>
          <p:cNvSpPr>
            <a:spLocks noGrp="1"/>
          </p:cNvSpPr>
          <p:nvPr>
            <p:ph type="sldNum" sz="quarter" idx="12"/>
          </p:nvPr>
        </p:nvSpPr>
        <p:spPr/>
        <p:txBody>
          <a:bodyPr/>
          <a:lstStyle/>
          <a:p>
            <a:fld id="{92BCB30B-DE7E-4CF7-A53F-9E6EF0D86075}" type="slidenum">
              <a:rPr lang="en-US"/>
              <a:pPr/>
              <a:t>22</a:t>
            </a:fld>
            <a:endParaRPr lang="en-US"/>
          </a:p>
        </p:txBody>
      </p:sp>
      <p:sp>
        <p:nvSpPr>
          <p:cNvPr id="72710" name="Rectangle 6"/>
          <p:cNvSpPr>
            <a:spLocks noChangeArrowheads="1"/>
          </p:cNvSpPr>
          <p:nvPr/>
        </p:nvSpPr>
        <p:spPr bwMode="auto">
          <a:xfrm>
            <a:off x="381000" y="1642408"/>
            <a:ext cx="8382000" cy="1938992"/>
          </a:xfrm>
          <a:prstGeom prst="rect">
            <a:avLst/>
          </a:prstGeom>
          <a:noFill/>
          <a:ln w="9525">
            <a:noFill/>
            <a:miter lim="800000"/>
            <a:headEnd/>
            <a:tailEnd/>
          </a:ln>
          <a:effectLst/>
        </p:spPr>
        <p:txBody>
          <a:bodyPr>
            <a:spAutoFit/>
          </a:bodyPr>
          <a:lstStyle/>
          <a:p>
            <a:pPr eaLnBrk="1" hangingPunct="1">
              <a:tabLst>
                <a:tab pos="228600" algn="l"/>
              </a:tabLst>
            </a:pPr>
            <a:r>
              <a:rPr lang="en-US" sz="2400" dirty="0">
                <a:latin typeface="Times New Roman" pitchFamily="18" charset="0"/>
                <a:cs typeface="Times New Roman" pitchFamily="18" charset="0"/>
              </a:rPr>
              <a:t>	Case 1. 		Case 2. 		 	Case 3. </a:t>
            </a:r>
          </a:p>
          <a:p>
            <a:pPr eaLnBrk="1" hangingPunct="1">
              <a:tabLst>
                <a:tab pos="228600" algn="l"/>
              </a:tabLst>
            </a:pP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a:t>
            </a:r>
            <a:r>
              <a:rPr lang="en-US" sz="2400" i="1" dirty="0">
                <a:latin typeface="Symbol" pitchFamily="18" charset="2"/>
              </a:rPr>
              <a:t>m</a:t>
            </a:r>
            <a:r>
              <a:rPr lang="en-US" sz="2400" dirty="0">
                <a:latin typeface="Times New Roman" pitchFamily="18" charset="0"/>
                <a:cs typeface="Times New Roman" pitchFamily="18" charset="0"/>
              </a:rPr>
              <a:t> = </a:t>
            </a:r>
            <a:r>
              <a:rPr lang="en-US" sz="2400" i="1"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a:t>
            </a:r>
            <a:r>
              <a:rPr lang="en-US" sz="2400" i="1" dirty="0">
                <a:latin typeface="Symbol" pitchFamily="18" charset="2"/>
              </a:rPr>
              <a:t>m</a:t>
            </a:r>
            <a:r>
              <a:rPr lang="en-US" sz="2400" dirty="0">
                <a:latin typeface="Times New Roman" pitchFamily="18" charset="0"/>
                <a:cs typeface="Times New Roman" pitchFamily="18" charset="0"/>
              </a:rPr>
              <a:t> = </a:t>
            </a:r>
            <a:r>
              <a:rPr lang="en-US" sz="2400" i="1"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a:t>
            </a:r>
            <a:r>
              <a:rPr lang="en-US" sz="2400" i="1" dirty="0">
                <a:latin typeface="Symbol" pitchFamily="18" charset="2"/>
              </a:rPr>
              <a:t>m</a:t>
            </a:r>
            <a:r>
              <a:rPr lang="en-US" sz="2400" dirty="0">
                <a:latin typeface="Times New Roman" pitchFamily="18" charset="0"/>
                <a:cs typeface="Times New Roman" pitchFamily="18" charset="0"/>
              </a:rPr>
              <a:t> = </a:t>
            </a:r>
            <a:r>
              <a:rPr lang="en-US" sz="2400" i="1" dirty="0">
                <a:latin typeface="Symbol" pitchFamily="18" charset="2"/>
              </a:rPr>
              <a:t>m</a:t>
            </a:r>
            <a:r>
              <a:rPr lang="en-US" sz="2400" baseline="-25000" dirty="0">
                <a:latin typeface="Times New Roman" pitchFamily="18" charset="0"/>
                <a:cs typeface="Times New Roman" pitchFamily="18" charset="0"/>
              </a:rPr>
              <a:t>0</a:t>
            </a:r>
            <a:endParaRPr lang="en-US" sz="2400" baseline="-25000" dirty="0">
              <a:latin typeface="Times New Roman" pitchFamily="18" charset="0"/>
            </a:endParaRPr>
          </a:p>
          <a:p>
            <a:pPr>
              <a:tabLst>
                <a:tab pos="228600" algn="l"/>
              </a:tabLst>
            </a:pP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i="1" dirty="0">
                <a:latin typeface="Symbol" pitchFamily="18" charset="2"/>
              </a:rPr>
              <a:t>m</a:t>
            </a:r>
            <a:r>
              <a:rPr lang="en-US" sz="2400" dirty="0">
                <a:latin typeface="Times New Roman" pitchFamily="18" charset="0"/>
                <a:cs typeface="Times New Roman" pitchFamily="18" charset="0"/>
              </a:rPr>
              <a:t> &lt; </a:t>
            </a:r>
            <a:r>
              <a:rPr lang="en-US" sz="2400" i="1"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i="1" dirty="0">
                <a:latin typeface="Symbol" pitchFamily="18" charset="2"/>
              </a:rPr>
              <a:t>m</a:t>
            </a:r>
            <a:r>
              <a:rPr lang="en-US" sz="2400" dirty="0">
                <a:latin typeface="Times New Roman" pitchFamily="18" charset="0"/>
                <a:cs typeface="Times New Roman" pitchFamily="18" charset="0"/>
              </a:rPr>
              <a:t> &gt; </a:t>
            </a:r>
            <a:r>
              <a:rPr lang="en-US" sz="2400" i="1"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i="1" dirty="0">
                <a:latin typeface="Symbol" pitchFamily="18" charset="2"/>
              </a:rPr>
              <a:t>m</a:t>
            </a:r>
            <a:r>
              <a:rPr lang="en-US" sz="2400" dirty="0">
                <a:latin typeface="Times New Roman" pitchFamily="18" charset="0"/>
                <a:cs typeface="Times New Roman" pitchFamily="18" charset="0"/>
              </a:rPr>
              <a:t> ≠ </a:t>
            </a:r>
            <a:r>
              <a:rPr lang="en-US" sz="2400" i="1" dirty="0" smtClean="0">
                <a:latin typeface="Symbol" pitchFamily="18" charset="2"/>
              </a:rPr>
              <a:t>m</a:t>
            </a:r>
            <a:r>
              <a:rPr lang="en-US" sz="2400" baseline="-25000" dirty="0" smtClean="0">
                <a:latin typeface="Times New Roman" pitchFamily="18" charset="0"/>
                <a:cs typeface="Times New Roman" pitchFamily="18" charset="0"/>
              </a:rPr>
              <a:t>0</a:t>
            </a:r>
            <a:endParaRPr lang="en-US" sz="2400" dirty="0">
              <a:latin typeface="Times New Roman" pitchFamily="18" charset="0"/>
            </a:endParaRPr>
          </a:p>
          <a:p>
            <a:pPr>
              <a:tabLst>
                <a:tab pos="228600" algn="l"/>
              </a:tabLst>
            </a:pPr>
            <a:r>
              <a:rPr lang="en-US" sz="2400" dirty="0">
                <a:latin typeface="Times New Roman" pitchFamily="18" charset="0"/>
                <a:cs typeface="Times New Roman" pitchFamily="18" charset="0"/>
              </a:rPr>
              <a:t>The test statistic will be the same for all three cases; however the location of C.R. will differ as shown in Figure </a:t>
            </a:r>
            <a:r>
              <a:rPr lang="en-US" sz="2400" dirty="0" smtClean="0">
                <a:latin typeface="Times New Roman" pitchFamily="18" charset="0"/>
                <a:cs typeface="Times New Roman" pitchFamily="18" charset="0"/>
              </a:rPr>
              <a:t>2.22.</a:t>
            </a:r>
            <a:endParaRPr lang="en-US" sz="2400" dirty="0">
              <a:latin typeface="Times New Roman" pitchFamily="18" charset="0"/>
              <a:cs typeface="Times New Roman" pitchFamily="18" charset="0"/>
            </a:endParaRPr>
          </a:p>
        </p:txBody>
      </p:sp>
      <p:sp>
        <p:nvSpPr>
          <p:cNvPr id="72711" name="Rectangle 7"/>
          <p:cNvSpPr>
            <a:spLocks noChangeArrowheads="1"/>
          </p:cNvSpPr>
          <p:nvPr/>
        </p:nvSpPr>
        <p:spPr bwMode="auto">
          <a:xfrm>
            <a:off x="0" y="3582988"/>
            <a:ext cx="9144000" cy="260350"/>
          </a:xfrm>
          <a:prstGeom prst="rect">
            <a:avLst/>
          </a:prstGeom>
          <a:noFill/>
          <a:ln w="9525">
            <a:noFill/>
            <a:miter lim="800000"/>
            <a:headEnd/>
            <a:tailEnd/>
          </a:ln>
          <a:effectLst/>
        </p:spPr>
        <p:txBody>
          <a:bodyPr>
            <a:spAutoFit/>
          </a:bodyPr>
          <a:lstStyle/>
          <a:p>
            <a:pPr eaLnBrk="1" hangingPunct="1"/>
            <a:r>
              <a:rPr lang="en-US" sz="1100">
                <a:latin typeface="Times New Roman" pitchFamily="18" charset="0"/>
                <a:cs typeface="Times New Roman" pitchFamily="18" charset="0"/>
              </a:rPr>
              <a:t>	</a:t>
            </a:r>
            <a:endParaRPr lang="en-US" sz="2400">
              <a:latin typeface="Times New Roman" pitchFamily="18" charset="0"/>
            </a:endParaRPr>
          </a:p>
        </p:txBody>
      </p:sp>
      <p:sp>
        <p:nvSpPr>
          <p:cNvPr id="72712" name="Rectangle 8"/>
          <p:cNvSpPr>
            <a:spLocks noChangeArrowheads="1"/>
          </p:cNvSpPr>
          <p:nvPr/>
        </p:nvSpPr>
        <p:spPr bwMode="auto">
          <a:xfrm>
            <a:off x="0" y="3843338"/>
            <a:ext cx="9144000" cy="260350"/>
          </a:xfrm>
          <a:prstGeom prst="rect">
            <a:avLst/>
          </a:prstGeom>
          <a:noFill/>
          <a:ln w="9525">
            <a:noFill/>
            <a:miter lim="800000"/>
            <a:headEnd/>
            <a:tailEnd/>
          </a:ln>
          <a:effectLst/>
        </p:spPr>
        <p:txBody>
          <a:bodyPr>
            <a:spAutoFit/>
          </a:bodyPr>
          <a:lstStyle/>
          <a:p>
            <a:pPr eaLnBrk="1" hangingPunct="1"/>
            <a:r>
              <a:rPr lang="en-US" sz="1100">
                <a:latin typeface="Times New Roman" pitchFamily="18" charset="0"/>
                <a:cs typeface="Times New Roman" pitchFamily="18" charset="0"/>
              </a:rPr>
              <a:t>	</a:t>
            </a:r>
            <a:endParaRPr lang="en-US" sz="2400">
              <a:latin typeface="Times New Roman" pitchFamily="18" charset="0"/>
            </a:endParaRPr>
          </a:p>
        </p:txBody>
      </p:sp>
      <p:sp>
        <p:nvSpPr>
          <p:cNvPr id="72713" name="Text Box 9"/>
          <p:cNvSpPr txBox="1">
            <a:spLocks noChangeArrowheads="1"/>
          </p:cNvSpPr>
          <p:nvPr/>
        </p:nvSpPr>
        <p:spPr bwMode="auto">
          <a:xfrm>
            <a:off x="685800" y="6172200"/>
            <a:ext cx="7404100" cy="396875"/>
          </a:xfrm>
          <a:prstGeom prst="rect">
            <a:avLst/>
          </a:prstGeom>
          <a:noFill/>
          <a:ln w="9525">
            <a:noFill/>
            <a:miter lim="800000"/>
            <a:headEnd/>
            <a:tailEnd/>
          </a:ln>
          <a:effectLst/>
        </p:spPr>
        <p:txBody>
          <a:bodyPr wrap="none">
            <a:spAutoFit/>
          </a:bodyPr>
          <a:lstStyle/>
          <a:p>
            <a:r>
              <a:rPr lang="en-US" sz="2000" dirty="0">
                <a:latin typeface="Times New Roman" pitchFamily="18" charset="0"/>
                <a:cs typeface="Times New Roman" pitchFamily="18" charset="0"/>
              </a:rPr>
              <a:t>Figure </a:t>
            </a:r>
            <a:r>
              <a:rPr lang="en-US" sz="2000" dirty="0" smtClean="0">
                <a:latin typeface="Times New Roman" pitchFamily="18" charset="0"/>
                <a:cs typeface="Times New Roman" pitchFamily="18" charset="0"/>
              </a:rPr>
              <a:t>2.22 </a:t>
            </a:r>
            <a:r>
              <a:rPr lang="en-US" sz="2000" dirty="0">
                <a:latin typeface="Times New Roman" pitchFamily="18" charset="0"/>
                <a:cs typeface="Times New Roman" pitchFamily="18" charset="0"/>
              </a:rPr>
              <a:t>: Alternate Hypotheses and corresponding Critical Regions</a:t>
            </a:r>
            <a:endParaRPr lang="en-US" sz="2000" dirty="0">
              <a:latin typeface="Times New Roman" pitchFamily="18" charset="0"/>
            </a:endParaRPr>
          </a:p>
        </p:txBody>
      </p:sp>
      <p:pic>
        <p:nvPicPr>
          <p:cNvPr id="2" name="Picture 4"/>
          <p:cNvPicPr>
            <a:picLocks noChangeAspect="1" noChangeArrowheads="1"/>
          </p:cNvPicPr>
          <p:nvPr/>
        </p:nvPicPr>
        <p:blipFill>
          <a:blip r:embed="rId2" cstate="print"/>
          <a:srcRect/>
          <a:stretch>
            <a:fillRect/>
          </a:stretch>
        </p:blipFill>
        <p:spPr bwMode="auto">
          <a:xfrm>
            <a:off x="381000" y="3733800"/>
            <a:ext cx="8382000" cy="2392407"/>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152400" y="457200"/>
            <a:ext cx="8839200" cy="990600"/>
          </a:xfrm>
        </p:spPr>
        <p:txBody>
          <a:bodyPr/>
          <a:lstStyle/>
          <a:p>
            <a:pPr algn="l"/>
            <a:r>
              <a:rPr lang="en-US" sz="3600" dirty="0"/>
              <a:t>Test for the Mean-An Example</a:t>
            </a:r>
          </a:p>
        </p:txBody>
      </p:sp>
      <p:sp>
        <p:nvSpPr>
          <p:cNvPr id="8" name="Slide Number Placeholder 2"/>
          <p:cNvSpPr>
            <a:spLocks noGrp="1"/>
          </p:cNvSpPr>
          <p:nvPr>
            <p:ph type="sldNum" sz="quarter" idx="12"/>
          </p:nvPr>
        </p:nvSpPr>
        <p:spPr/>
        <p:txBody>
          <a:bodyPr/>
          <a:lstStyle/>
          <a:p>
            <a:fld id="{68E99BC9-E427-4911-9897-1F6D22A0413A}" type="slidenum">
              <a:rPr lang="en-US"/>
              <a:pPr/>
              <a:t>23</a:t>
            </a:fld>
            <a:endParaRPr lang="en-US"/>
          </a:p>
        </p:txBody>
      </p:sp>
      <p:sp>
        <p:nvSpPr>
          <p:cNvPr id="73733" name="Rectangle 5"/>
          <p:cNvSpPr>
            <a:spLocks noChangeArrowheads="1"/>
          </p:cNvSpPr>
          <p:nvPr/>
        </p:nvSpPr>
        <p:spPr bwMode="auto">
          <a:xfrm>
            <a:off x="533400" y="3048000"/>
            <a:ext cx="8610600" cy="1616075"/>
          </a:xfrm>
          <a:prstGeom prst="rect">
            <a:avLst/>
          </a:prstGeom>
          <a:noFill/>
          <a:ln w="9525">
            <a:noFill/>
            <a:miter lim="800000"/>
            <a:headEnd/>
            <a:tailEnd/>
          </a:ln>
          <a:effectLst/>
        </p:spPr>
        <p:txBody>
          <a:bodyPr>
            <a:spAutoFit/>
          </a:bodyPr>
          <a:lstStyle/>
          <a:p>
            <a:pPr indent="228600" eaLnBrk="1" hangingPunct="1">
              <a:tabLst>
                <a:tab pos="228600" algn="l"/>
              </a:tabLst>
            </a:pPr>
            <a:r>
              <a:rPr lang="en-US" sz="2000">
                <a:latin typeface="Times New Roman" pitchFamily="18" charset="0"/>
                <a:cs typeface="Times New Roman" pitchFamily="18" charset="0"/>
              </a:rPr>
              <a:t>H</a:t>
            </a:r>
            <a:r>
              <a:rPr lang="en-US" sz="2000" baseline="-25000">
                <a:latin typeface="Times New Roman" pitchFamily="18" charset="0"/>
                <a:cs typeface="Times New Roman" pitchFamily="18" charset="0"/>
              </a:rPr>
              <a:t>0</a:t>
            </a:r>
            <a:r>
              <a:rPr lang="en-US" sz="2000">
                <a:latin typeface="Times New Roman" pitchFamily="18" charset="0"/>
                <a:cs typeface="Times New Roman" pitchFamily="18" charset="0"/>
              </a:rPr>
              <a:t>:  </a:t>
            </a:r>
            <a:r>
              <a:rPr lang="en-US" sz="2000">
                <a:latin typeface="Symbol" pitchFamily="18" charset="2"/>
              </a:rPr>
              <a:t>m</a:t>
            </a:r>
            <a:r>
              <a:rPr lang="en-US" sz="2000">
                <a:latin typeface="Times New Roman" pitchFamily="18" charset="0"/>
                <a:cs typeface="Times New Roman" pitchFamily="18" charset="0"/>
              </a:rPr>
              <a:t> = 10  	H</a:t>
            </a:r>
            <a:r>
              <a:rPr lang="en-US" sz="2000" baseline="-25000">
                <a:latin typeface="Times New Roman" pitchFamily="18" charset="0"/>
                <a:cs typeface="Times New Roman" pitchFamily="18" charset="0"/>
              </a:rPr>
              <a:t>1</a:t>
            </a:r>
            <a:r>
              <a:rPr lang="en-US" sz="2000">
                <a:latin typeface="Times New Roman" pitchFamily="18" charset="0"/>
                <a:cs typeface="Times New Roman" pitchFamily="18" charset="0"/>
              </a:rPr>
              <a:t>:  </a:t>
            </a:r>
            <a:r>
              <a:rPr lang="en-US" sz="2000">
                <a:latin typeface="Symbol" pitchFamily="18" charset="2"/>
              </a:rPr>
              <a:t>m</a:t>
            </a:r>
            <a:r>
              <a:rPr lang="en-US" sz="2000">
                <a:latin typeface="Times New Roman" pitchFamily="18" charset="0"/>
                <a:cs typeface="Times New Roman" pitchFamily="18" charset="0"/>
              </a:rPr>
              <a:t> &gt; 10</a:t>
            </a:r>
            <a:r>
              <a:rPr lang="en-US" sz="2000">
                <a:latin typeface="Times New Roman" pitchFamily="18" charset="0"/>
              </a:rPr>
              <a:t>	T</a:t>
            </a:r>
            <a:r>
              <a:rPr lang="en-US" sz="2000">
                <a:latin typeface="Times New Roman" pitchFamily="18" charset="0"/>
                <a:cs typeface="Times New Roman" pitchFamily="18" charset="0"/>
              </a:rPr>
              <a:t>est Statistic:  </a:t>
            </a:r>
          </a:p>
          <a:p>
            <a:pPr indent="228600">
              <a:tabLst>
                <a:tab pos="228600" algn="l"/>
              </a:tabLst>
            </a:pPr>
            <a:endParaRPr lang="en-US" sz="2000">
              <a:latin typeface="Times New Roman" pitchFamily="18" charset="0"/>
            </a:endParaRPr>
          </a:p>
          <a:p>
            <a:pPr indent="228600">
              <a:tabLst>
                <a:tab pos="228600" algn="l"/>
              </a:tabLst>
            </a:pPr>
            <a:r>
              <a:rPr lang="en-US" sz="2000">
                <a:latin typeface="Times New Roman" pitchFamily="18" charset="0"/>
                <a:cs typeface="Times New Roman" pitchFamily="18" charset="0"/>
              </a:rPr>
              <a:t>Critical region : </a:t>
            </a:r>
            <a:r>
              <a:rPr lang="en-US" sz="2000" i="1">
                <a:latin typeface="Times New Roman" pitchFamily="18" charset="0"/>
                <a:cs typeface="Times New Roman" pitchFamily="18" charset="0"/>
              </a:rPr>
              <a:t>Z</a:t>
            </a:r>
            <a:r>
              <a:rPr lang="en-US" sz="2000" baseline="-25000">
                <a:latin typeface="Times New Roman" pitchFamily="18" charset="0"/>
                <a:cs typeface="Times New Roman" pitchFamily="18" charset="0"/>
              </a:rPr>
              <a:t>obs</a:t>
            </a:r>
            <a:r>
              <a:rPr lang="en-US" sz="2000">
                <a:latin typeface="Times New Roman" pitchFamily="18" charset="0"/>
                <a:cs typeface="Times New Roman" pitchFamily="18" charset="0"/>
              </a:rPr>
              <a:t> &gt; </a:t>
            </a:r>
            <a:r>
              <a:rPr lang="en-US" sz="2000" i="1">
                <a:latin typeface="Times New Roman" pitchFamily="18" charset="0"/>
                <a:cs typeface="Times New Roman" pitchFamily="18" charset="0"/>
              </a:rPr>
              <a:t>Z</a:t>
            </a:r>
            <a:r>
              <a:rPr lang="en-US" sz="2000" baseline="-25000">
                <a:latin typeface="Symbol" pitchFamily="18" charset="2"/>
              </a:rPr>
              <a:t>a</a:t>
            </a:r>
            <a:r>
              <a:rPr lang="en-US" sz="2000">
                <a:latin typeface="Times New Roman" pitchFamily="18" charset="0"/>
                <a:cs typeface="Times New Roman" pitchFamily="18" charset="0"/>
              </a:rPr>
              <a:t> = </a:t>
            </a:r>
            <a:r>
              <a:rPr lang="en-US" sz="2000" i="1">
                <a:latin typeface="Times New Roman" pitchFamily="18" charset="0"/>
                <a:cs typeface="Times New Roman" pitchFamily="18" charset="0"/>
              </a:rPr>
              <a:t>Z</a:t>
            </a:r>
            <a:r>
              <a:rPr lang="en-US" sz="2000" baseline="-20000">
                <a:latin typeface="Times New Roman" pitchFamily="18" charset="0"/>
                <a:cs typeface="Times New Roman" pitchFamily="18" charset="0"/>
              </a:rPr>
              <a:t>.01</a:t>
            </a:r>
            <a:r>
              <a:rPr lang="en-US" sz="2000">
                <a:latin typeface="Times New Roman" pitchFamily="18" charset="0"/>
                <a:cs typeface="Times New Roman" pitchFamily="18" charset="0"/>
              </a:rPr>
              <a:t> = 2.326. </a:t>
            </a:r>
          </a:p>
          <a:p>
            <a:pPr indent="228600">
              <a:tabLst>
                <a:tab pos="228600" algn="l"/>
              </a:tabLst>
            </a:pPr>
            <a:endParaRPr lang="en-US" sz="2000">
              <a:latin typeface="Times New Roman" pitchFamily="18" charset="0"/>
              <a:cs typeface="Times New Roman" pitchFamily="18" charset="0"/>
            </a:endParaRPr>
          </a:p>
          <a:p>
            <a:pPr indent="228600">
              <a:tabLst>
                <a:tab pos="228600" algn="l"/>
              </a:tabLst>
            </a:pPr>
            <a:r>
              <a:rPr lang="en-US" sz="2000">
                <a:latin typeface="Times New Roman" pitchFamily="18" charset="0"/>
                <a:cs typeface="Times New Roman" pitchFamily="18" charset="0"/>
              </a:rPr>
              <a:t>The observed value of the test statistics: </a:t>
            </a:r>
            <a:endParaRPr lang="en-US" sz="2000">
              <a:latin typeface="Times New Roman" pitchFamily="18" charset="0"/>
            </a:endParaRPr>
          </a:p>
        </p:txBody>
      </p:sp>
      <p:graphicFrame>
        <p:nvGraphicFramePr>
          <p:cNvPr id="73732" name="Object 4"/>
          <p:cNvGraphicFramePr>
            <a:graphicFrameLocks noChangeAspect="1"/>
          </p:cNvGraphicFramePr>
          <p:nvPr/>
        </p:nvGraphicFramePr>
        <p:xfrm>
          <a:off x="5867400" y="2819400"/>
          <a:ext cx="1133475" cy="754063"/>
        </p:xfrm>
        <a:graphic>
          <a:graphicData uri="http://schemas.openxmlformats.org/presentationml/2006/ole">
            <p:oleObj spid="_x0000_s73732" name="Equation" r:id="rId3" imgW="672840" imgH="444240" progId="Equation.3">
              <p:embed/>
            </p:oleObj>
          </a:graphicData>
        </a:graphic>
      </p:graphicFrame>
      <p:graphicFrame>
        <p:nvGraphicFramePr>
          <p:cNvPr id="73731" name="Object 3"/>
          <p:cNvGraphicFramePr>
            <a:graphicFrameLocks noChangeAspect="1"/>
          </p:cNvGraphicFramePr>
          <p:nvPr/>
        </p:nvGraphicFramePr>
        <p:xfrm>
          <a:off x="5181600" y="3962400"/>
          <a:ext cx="2368550" cy="796925"/>
        </p:xfrm>
        <a:graphic>
          <a:graphicData uri="http://schemas.openxmlformats.org/presentationml/2006/ole">
            <p:oleObj spid="_x0000_s73731" name="Equation" r:id="rId4" imgW="1282680" imgH="431640" progId="Equation.3">
              <p:embed/>
            </p:oleObj>
          </a:graphicData>
        </a:graphic>
      </p:graphicFrame>
      <p:sp>
        <p:nvSpPr>
          <p:cNvPr id="73734" name="Text Box 6"/>
          <p:cNvSpPr txBox="1">
            <a:spLocks noChangeArrowheads="1"/>
          </p:cNvSpPr>
          <p:nvPr/>
        </p:nvSpPr>
        <p:spPr bwMode="auto">
          <a:xfrm>
            <a:off x="685800" y="1447800"/>
            <a:ext cx="8458200" cy="167640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Example:</a:t>
            </a:r>
            <a:endParaRPr lang="en-US" sz="2400" dirty="0">
              <a:latin typeface="Times New Roman" pitchFamily="18" charset="0"/>
            </a:endParaRPr>
          </a:p>
          <a:p>
            <a:r>
              <a:rPr lang="en-US" sz="2000" dirty="0">
                <a:latin typeface="Times New Roman" pitchFamily="18" charset="0"/>
                <a:cs typeface="Times New Roman" pitchFamily="18" charset="0"/>
              </a:rPr>
              <a:t>A supplier of nylon rope claims their new product has average strength greater than 10 kg.  A sample of 16 rope pieces gave an average of 10.2 kg.  If the standard deviation of the strength is known to be 0.5 kg, test the hypothesis </a:t>
            </a:r>
            <a:r>
              <a:rPr lang="en-US" sz="2000" dirty="0">
                <a:latin typeface="Symbol" pitchFamily="18" charset="2"/>
              </a:rPr>
              <a:t>m</a:t>
            </a:r>
            <a:r>
              <a:rPr lang="en-US" sz="2000" dirty="0">
                <a:latin typeface="Times New Roman" pitchFamily="18" charset="0"/>
                <a:cs typeface="Times New Roman" pitchFamily="18" charset="0"/>
              </a:rPr>
              <a:t> = 10 vs. </a:t>
            </a:r>
            <a:r>
              <a:rPr lang="en-US" sz="2000" dirty="0">
                <a:latin typeface="Symbol" pitchFamily="18" charset="2"/>
              </a:rPr>
              <a:t>m</a:t>
            </a:r>
            <a:r>
              <a:rPr lang="en-US" sz="2000" dirty="0">
                <a:latin typeface="Times New Roman" pitchFamily="18" charset="0"/>
                <a:cs typeface="Times New Roman" pitchFamily="18" charset="0"/>
              </a:rPr>
              <a:t> &gt; 10. Use </a:t>
            </a:r>
            <a:r>
              <a:rPr lang="en-US" sz="2000" dirty="0">
                <a:latin typeface="Symbol" pitchFamily="18" charset="2"/>
              </a:rPr>
              <a:t>a=</a:t>
            </a:r>
            <a:r>
              <a:rPr lang="en-US" sz="2000" dirty="0">
                <a:latin typeface="Times New Roman" pitchFamily="18" charset="0"/>
                <a:cs typeface="Times New Roman" pitchFamily="18" charset="0"/>
              </a:rPr>
              <a:t>0.01.</a:t>
            </a:r>
          </a:p>
        </p:txBody>
      </p:sp>
      <p:sp>
        <p:nvSpPr>
          <p:cNvPr id="73735" name="Text Box 7"/>
          <p:cNvSpPr txBox="1">
            <a:spLocks noChangeArrowheads="1"/>
          </p:cNvSpPr>
          <p:nvPr/>
        </p:nvSpPr>
        <p:spPr bwMode="auto">
          <a:xfrm>
            <a:off x="762000" y="5181600"/>
            <a:ext cx="7924800" cy="1006475"/>
          </a:xfrm>
          <a:prstGeom prst="rect">
            <a:avLst/>
          </a:prstGeom>
          <a:noFill/>
          <a:ln w="9525">
            <a:noFill/>
            <a:miter lim="800000"/>
            <a:headEnd/>
            <a:tailEnd/>
          </a:ln>
          <a:effectLst/>
        </p:spPr>
        <p:txBody>
          <a:bodyPr>
            <a:spAutoFit/>
          </a:bodyPr>
          <a:lstStyle/>
          <a:p>
            <a:pPr eaLnBrk="1" hangingPunct="1"/>
            <a:r>
              <a:rPr lang="en-US" sz="2000">
                <a:latin typeface="Times New Roman" pitchFamily="18" charset="0"/>
              </a:rPr>
              <a:t>The </a:t>
            </a:r>
            <a:r>
              <a:rPr lang="en-US" sz="2000" i="1">
                <a:latin typeface="Times New Roman" pitchFamily="18" charset="0"/>
              </a:rPr>
              <a:t>Z</a:t>
            </a:r>
            <a:r>
              <a:rPr lang="en-US" sz="2000" baseline="-25000">
                <a:latin typeface="Times New Roman" pitchFamily="18" charset="0"/>
              </a:rPr>
              <a:t>obs</a:t>
            </a:r>
            <a:r>
              <a:rPr lang="en-US" sz="2000">
                <a:latin typeface="Times New Roman" pitchFamily="18" charset="0"/>
              </a:rPr>
              <a:t> is not in the C.R. and the null hypothesis is not rejected.  The mean strength of the population of nylon ropes is not greater than 10 kg.  The supplier’s claim is not valid.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304800" y="457200"/>
            <a:ext cx="8686800" cy="1066800"/>
          </a:xfrm>
        </p:spPr>
        <p:txBody>
          <a:bodyPr>
            <a:normAutofit fontScale="90000"/>
          </a:bodyPr>
          <a:lstStyle/>
          <a:p>
            <a:pPr algn="l"/>
            <a:r>
              <a:rPr lang="en-US" sz="3600"/>
              <a:t>Test Concerning the Mean </a:t>
            </a:r>
            <a:r>
              <a:rPr lang="en-US" sz="3600">
                <a:latin typeface="Symbol" pitchFamily="18" charset="2"/>
              </a:rPr>
              <a:t>m</a:t>
            </a:r>
            <a:r>
              <a:rPr lang="en-US" sz="3600"/>
              <a:t> When</a:t>
            </a:r>
            <a:r>
              <a:rPr lang="en-US" sz="3600">
                <a:latin typeface="Symbol" pitchFamily="18" charset="2"/>
              </a:rPr>
              <a:t> s</a:t>
            </a:r>
            <a:r>
              <a:rPr lang="en-US" sz="3600"/>
              <a:t> is Not Known </a:t>
            </a:r>
          </a:p>
        </p:txBody>
      </p:sp>
      <p:sp>
        <p:nvSpPr>
          <p:cNvPr id="13" name="Slide Number Placeholder 2"/>
          <p:cNvSpPr>
            <a:spLocks noGrp="1"/>
          </p:cNvSpPr>
          <p:nvPr>
            <p:ph type="sldNum" sz="quarter" idx="12"/>
          </p:nvPr>
        </p:nvSpPr>
        <p:spPr/>
        <p:txBody>
          <a:bodyPr/>
          <a:lstStyle/>
          <a:p>
            <a:fld id="{AA9E743D-5833-4667-9015-43262D9F1474}" type="slidenum">
              <a:rPr lang="en-US"/>
              <a:pPr/>
              <a:t>24</a:t>
            </a:fld>
            <a:endParaRPr lang="en-US"/>
          </a:p>
        </p:txBody>
      </p:sp>
      <p:sp>
        <p:nvSpPr>
          <p:cNvPr id="74759" name="Rectangle 7"/>
          <p:cNvSpPr>
            <a:spLocks noChangeArrowheads="1"/>
          </p:cNvSpPr>
          <p:nvPr/>
        </p:nvSpPr>
        <p:spPr bwMode="auto">
          <a:xfrm>
            <a:off x="304800" y="1447800"/>
            <a:ext cx="8534400" cy="2308324"/>
          </a:xfrm>
          <a:prstGeom prst="rect">
            <a:avLst/>
          </a:prstGeom>
          <a:noFill/>
          <a:ln w="9525">
            <a:noFill/>
            <a:miter lim="800000"/>
            <a:headEnd/>
            <a:tailEnd/>
          </a:ln>
          <a:effectLst/>
        </p:spPr>
        <p:txBody>
          <a:bodyPr>
            <a:spAutoFit/>
          </a:bodyPr>
          <a:lstStyle/>
          <a:p>
            <a:pPr indent="457200" eaLnBrk="1" hangingPunct="1">
              <a:tabLst>
                <a:tab pos="228600" algn="l"/>
              </a:tabLst>
            </a:pPr>
            <a:r>
              <a:rPr lang="en-US" sz="2400" dirty="0">
                <a:latin typeface="Times New Roman" pitchFamily="18" charset="0"/>
                <a:cs typeface="Times New Roman" pitchFamily="18" charset="0"/>
              </a:rPr>
              <a:t>There are again three possible alternate hypotheses.</a:t>
            </a:r>
            <a:endParaRPr lang="en-US" sz="2400" dirty="0">
              <a:latin typeface="Times New Roman" pitchFamily="18" charset="0"/>
            </a:endParaRPr>
          </a:p>
          <a:p>
            <a:pPr indent="457200">
              <a:tabLst>
                <a:tab pos="228600" algn="l"/>
              </a:tabLst>
            </a:pPr>
            <a:r>
              <a:rPr lang="en-US" sz="2400" dirty="0">
                <a:latin typeface="Times New Roman" pitchFamily="18" charset="0"/>
                <a:cs typeface="Times New Roman" pitchFamily="18" charset="0"/>
              </a:rPr>
              <a:t>Case 1.			 Case 2.		 Case 3.</a:t>
            </a:r>
          </a:p>
          <a:p>
            <a:pPr indent="457200">
              <a:tabLst>
                <a:tab pos="228600" algn="l"/>
              </a:tabLst>
            </a:pPr>
            <a:r>
              <a:rPr lang="en-US" sz="2400" dirty="0">
                <a:latin typeface="Times New Roman" pitchFamily="18" charset="0"/>
                <a:cs typeface="Times New Roman" pitchFamily="18" charset="0"/>
              </a:rPr>
              <a:t>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a:t>
            </a:r>
            <a:r>
              <a:rPr lang="en-US" sz="2400" dirty="0">
                <a:latin typeface="Symbol" pitchFamily="18" charset="2"/>
              </a:rPr>
              <a:t>m</a:t>
            </a:r>
            <a:r>
              <a:rPr lang="en-US" sz="2400" dirty="0">
                <a:latin typeface="Times New Roman" pitchFamily="18" charset="0"/>
                <a:cs typeface="Times New Roman" pitchFamily="18" charset="0"/>
              </a:rPr>
              <a:t> = </a:t>
            </a:r>
            <a:r>
              <a:rPr lang="en-US" sz="2400"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a:t>
            </a:r>
            <a:r>
              <a:rPr lang="en-US" sz="2400" dirty="0">
                <a:latin typeface="Symbol" pitchFamily="18" charset="2"/>
              </a:rPr>
              <a:t>m</a:t>
            </a:r>
            <a:r>
              <a:rPr lang="en-US" sz="2400" dirty="0">
                <a:latin typeface="Times New Roman" pitchFamily="18" charset="0"/>
                <a:cs typeface="Times New Roman" pitchFamily="18" charset="0"/>
              </a:rPr>
              <a:t> = </a:t>
            </a:r>
            <a:r>
              <a:rPr lang="en-US" sz="2400"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a:t>
            </a:r>
            <a:r>
              <a:rPr lang="en-US" sz="2400" dirty="0">
                <a:latin typeface="Symbol" pitchFamily="18" charset="2"/>
              </a:rPr>
              <a:t>m</a:t>
            </a:r>
            <a:r>
              <a:rPr lang="en-US" sz="2400" dirty="0">
                <a:latin typeface="Times New Roman" pitchFamily="18" charset="0"/>
                <a:cs typeface="Times New Roman" pitchFamily="18" charset="0"/>
              </a:rPr>
              <a:t> = </a:t>
            </a:r>
            <a:r>
              <a:rPr lang="en-US" sz="2400" dirty="0">
                <a:latin typeface="Symbol" pitchFamily="18" charset="2"/>
              </a:rPr>
              <a:t>m</a:t>
            </a:r>
            <a:r>
              <a:rPr lang="en-US" sz="2400" baseline="-25000" dirty="0">
                <a:latin typeface="Times New Roman" pitchFamily="18" charset="0"/>
                <a:cs typeface="Times New Roman" pitchFamily="18" charset="0"/>
              </a:rPr>
              <a:t>0</a:t>
            </a:r>
            <a:endParaRPr lang="en-US" sz="2400" baseline="-25000" dirty="0">
              <a:latin typeface="Times New Roman" pitchFamily="18" charset="0"/>
            </a:endParaRPr>
          </a:p>
          <a:p>
            <a:pPr indent="457200">
              <a:tabLst>
                <a:tab pos="228600" algn="l"/>
              </a:tabLst>
            </a:pPr>
            <a:r>
              <a:rPr lang="en-US" sz="2400" dirty="0">
                <a:latin typeface="Times New Roman" pitchFamily="18" charset="0"/>
                <a:cs typeface="Times New Roman" pitchFamily="18" charset="0"/>
              </a:rPr>
              <a:t>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dirty="0">
                <a:latin typeface="Symbol" pitchFamily="18" charset="2"/>
              </a:rPr>
              <a:t>m</a:t>
            </a:r>
            <a:r>
              <a:rPr lang="en-US" sz="2400" dirty="0">
                <a:latin typeface="Times New Roman" pitchFamily="18" charset="0"/>
                <a:cs typeface="Times New Roman" pitchFamily="18" charset="0"/>
              </a:rPr>
              <a:t> &lt; </a:t>
            </a:r>
            <a:r>
              <a:rPr lang="en-US" sz="2400"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dirty="0">
                <a:latin typeface="Symbol" pitchFamily="18" charset="2"/>
              </a:rPr>
              <a:t>m</a:t>
            </a:r>
            <a:r>
              <a:rPr lang="en-US" sz="2400" dirty="0">
                <a:latin typeface="Times New Roman" pitchFamily="18" charset="0"/>
                <a:cs typeface="Times New Roman" pitchFamily="18" charset="0"/>
              </a:rPr>
              <a:t> &gt; </a:t>
            </a:r>
            <a:r>
              <a:rPr lang="en-US" sz="2400"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dirty="0">
                <a:latin typeface="Symbol" pitchFamily="18" charset="2"/>
              </a:rPr>
              <a:t>m</a:t>
            </a:r>
            <a:r>
              <a:rPr lang="en-US" sz="2400" dirty="0">
                <a:latin typeface="Times New Roman" pitchFamily="18" charset="0"/>
                <a:cs typeface="Times New Roman" pitchFamily="18" charset="0"/>
              </a:rPr>
              <a:t> ≠ </a:t>
            </a:r>
            <a:r>
              <a:rPr lang="en-US" sz="2400" dirty="0">
                <a:latin typeface="Symbol" pitchFamily="18" charset="2"/>
              </a:rPr>
              <a:t>m</a:t>
            </a:r>
            <a:r>
              <a:rPr lang="en-US" sz="2400" baseline="-25000" dirty="0">
                <a:latin typeface="Times New Roman" pitchFamily="18" charset="0"/>
                <a:cs typeface="Times New Roman" pitchFamily="18" charset="0"/>
              </a:rPr>
              <a:t>0</a:t>
            </a:r>
            <a:endParaRPr lang="en-US" sz="2400" baseline="-25000" dirty="0">
              <a:latin typeface="Times New Roman" pitchFamily="18" charset="0"/>
            </a:endParaRPr>
          </a:p>
          <a:p>
            <a:pPr indent="457200">
              <a:tabLst>
                <a:tab pos="228600" algn="l"/>
              </a:tabLst>
            </a:pPr>
            <a:endParaRPr lang="en-US" sz="2400" dirty="0" smtClean="0">
              <a:latin typeface="Times New Roman" pitchFamily="18" charset="0"/>
              <a:cs typeface="Times New Roman" pitchFamily="18" charset="0"/>
            </a:endParaRPr>
          </a:p>
          <a:p>
            <a:pPr indent="457200">
              <a:tabLst>
                <a:tab pos="228600" algn="l"/>
              </a:tabLst>
            </a:pPr>
            <a:r>
              <a:rPr lang="en-US" sz="2400" dirty="0" smtClean="0">
                <a:latin typeface="Times New Roman" pitchFamily="18" charset="0"/>
                <a:cs typeface="Times New Roman" pitchFamily="18" charset="0"/>
              </a:rPr>
              <a:t>Test </a:t>
            </a:r>
            <a:r>
              <a:rPr lang="en-US" sz="2400" dirty="0">
                <a:latin typeface="Times New Roman" pitchFamily="18" charset="0"/>
                <a:cs typeface="Times New Roman" pitchFamily="18" charset="0"/>
              </a:rPr>
              <a:t>Statistic:  </a:t>
            </a:r>
          </a:p>
        </p:txBody>
      </p:sp>
      <p:graphicFrame>
        <p:nvGraphicFramePr>
          <p:cNvPr id="74758" name="Object 6"/>
          <p:cNvGraphicFramePr>
            <a:graphicFrameLocks noChangeAspect="1"/>
          </p:cNvGraphicFramePr>
          <p:nvPr/>
        </p:nvGraphicFramePr>
        <p:xfrm>
          <a:off x="2667000" y="3048000"/>
          <a:ext cx="1144607" cy="661988"/>
        </p:xfrm>
        <a:graphic>
          <a:graphicData uri="http://schemas.openxmlformats.org/presentationml/2006/ole">
            <p:oleObj spid="_x0000_s74758" name="Equation" r:id="rId3" imgW="774360" imgH="444240" progId="Equation.3">
              <p:embed/>
            </p:oleObj>
          </a:graphicData>
        </a:graphic>
      </p:graphicFrame>
      <p:sp>
        <p:nvSpPr>
          <p:cNvPr id="74760" name="Rectangle 8"/>
          <p:cNvSpPr>
            <a:spLocks noChangeArrowheads="1"/>
          </p:cNvSpPr>
          <p:nvPr/>
        </p:nvSpPr>
        <p:spPr bwMode="auto">
          <a:xfrm>
            <a:off x="0" y="3919538"/>
            <a:ext cx="9144000" cy="260350"/>
          </a:xfrm>
          <a:prstGeom prst="rect">
            <a:avLst/>
          </a:prstGeom>
          <a:noFill/>
          <a:ln w="9525">
            <a:noFill/>
            <a:miter lim="800000"/>
            <a:headEnd/>
            <a:tailEnd/>
          </a:ln>
          <a:effectLst/>
        </p:spPr>
        <p:txBody>
          <a:bodyPr>
            <a:spAutoFit/>
          </a:bodyPr>
          <a:lstStyle/>
          <a:p>
            <a:pPr eaLnBrk="1" hangingPunct="1"/>
            <a:r>
              <a:rPr lang="en-US" sz="1100">
                <a:latin typeface="Times New Roman" pitchFamily="18" charset="0"/>
                <a:cs typeface="Times New Roman" pitchFamily="18" charset="0"/>
              </a:rPr>
              <a:t>	</a:t>
            </a:r>
            <a:endParaRPr lang="en-US" sz="2400">
              <a:latin typeface="Times New Roman" pitchFamily="18" charset="0"/>
            </a:endParaRPr>
          </a:p>
        </p:txBody>
      </p:sp>
      <p:sp>
        <p:nvSpPr>
          <p:cNvPr id="74761" name="Rectangle 9"/>
          <p:cNvSpPr>
            <a:spLocks noChangeArrowheads="1"/>
          </p:cNvSpPr>
          <p:nvPr/>
        </p:nvSpPr>
        <p:spPr bwMode="auto">
          <a:xfrm>
            <a:off x="0" y="4179888"/>
            <a:ext cx="9144000" cy="260350"/>
          </a:xfrm>
          <a:prstGeom prst="rect">
            <a:avLst/>
          </a:prstGeom>
          <a:noFill/>
          <a:ln w="9525">
            <a:noFill/>
            <a:miter lim="800000"/>
            <a:headEnd/>
            <a:tailEnd/>
          </a:ln>
          <a:effectLst/>
        </p:spPr>
        <p:txBody>
          <a:bodyPr>
            <a:spAutoFit/>
          </a:bodyPr>
          <a:lstStyle/>
          <a:p>
            <a:pPr eaLnBrk="1" hangingPunct="1"/>
            <a:r>
              <a:rPr lang="en-US" sz="1100">
                <a:latin typeface="Times New Roman" pitchFamily="18" charset="0"/>
                <a:cs typeface="Times New Roman" pitchFamily="18" charset="0"/>
              </a:rPr>
              <a:t>	</a:t>
            </a:r>
            <a:endParaRPr lang="en-US" sz="2400">
              <a:latin typeface="Times New Roman" pitchFamily="18" charset="0"/>
            </a:endParaRPr>
          </a:p>
        </p:txBody>
      </p:sp>
      <p:sp>
        <p:nvSpPr>
          <p:cNvPr id="74762" name="Text Box 10"/>
          <p:cNvSpPr txBox="1">
            <a:spLocks noChangeArrowheads="1"/>
          </p:cNvSpPr>
          <p:nvPr/>
        </p:nvSpPr>
        <p:spPr bwMode="auto">
          <a:xfrm>
            <a:off x="1066800" y="6172200"/>
            <a:ext cx="6850063" cy="396875"/>
          </a:xfrm>
          <a:prstGeom prst="rect">
            <a:avLst/>
          </a:prstGeom>
          <a:noFill/>
          <a:ln w="9525">
            <a:noFill/>
            <a:miter lim="800000"/>
            <a:headEnd/>
            <a:tailEnd/>
          </a:ln>
          <a:effectLst/>
        </p:spPr>
        <p:txBody>
          <a:bodyPr wrap="none">
            <a:spAutoFit/>
          </a:bodyPr>
          <a:lstStyle/>
          <a:p>
            <a:r>
              <a:rPr lang="en-US" sz="2000" dirty="0">
                <a:latin typeface="Times New Roman" pitchFamily="18" charset="0"/>
              </a:rPr>
              <a:t>Figure </a:t>
            </a:r>
            <a:r>
              <a:rPr lang="en-US" sz="2000" dirty="0" smtClean="0">
                <a:latin typeface="Times New Roman" pitchFamily="18" charset="0"/>
              </a:rPr>
              <a:t>2.23: </a:t>
            </a:r>
            <a:r>
              <a:rPr lang="en-US" sz="2000" dirty="0">
                <a:latin typeface="Times New Roman" pitchFamily="18" charset="0"/>
              </a:rPr>
              <a:t>Critical Regions for tests for </a:t>
            </a:r>
            <a:r>
              <a:rPr lang="en-US" sz="2000" dirty="0">
                <a:latin typeface="Symbol" pitchFamily="18" charset="2"/>
              </a:rPr>
              <a:t>m</a:t>
            </a:r>
            <a:r>
              <a:rPr lang="en-US" sz="2000" dirty="0">
                <a:latin typeface="Times New Roman" pitchFamily="18" charset="0"/>
              </a:rPr>
              <a:t> when </a:t>
            </a:r>
            <a:r>
              <a:rPr lang="en-US" sz="2000" dirty="0">
                <a:latin typeface="Symbol" pitchFamily="18" charset="2"/>
              </a:rPr>
              <a:t>s</a:t>
            </a:r>
            <a:r>
              <a:rPr lang="en-US" sz="2000" dirty="0">
                <a:latin typeface="Times New Roman" pitchFamily="18" charset="0"/>
              </a:rPr>
              <a:t> is not known </a:t>
            </a:r>
          </a:p>
        </p:txBody>
      </p:sp>
      <p:sp>
        <p:nvSpPr>
          <p:cNvPr id="74764" name="Text Box 12"/>
          <p:cNvSpPr txBox="1">
            <a:spLocks noChangeArrowheads="1"/>
          </p:cNvSpPr>
          <p:nvPr/>
        </p:nvSpPr>
        <p:spPr bwMode="auto">
          <a:xfrm>
            <a:off x="609600" y="3657600"/>
            <a:ext cx="7712075" cy="461665"/>
          </a:xfrm>
          <a:prstGeom prst="rect">
            <a:avLst/>
          </a:prstGeom>
          <a:noFill/>
          <a:ln w="9525">
            <a:noFill/>
            <a:miter lim="800000"/>
            <a:headEnd/>
            <a:tailEnd/>
          </a:ln>
          <a:effectLst/>
        </p:spPr>
        <p:txBody>
          <a:bodyPr>
            <a:spAutoFit/>
          </a:bodyPr>
          <a:lstStyle/>
          <a:p>
            <a:r>
              <a:rPr lang="en-US" sz="2400" dirty="0">
                <a:latin typeface="Times New Roman" pitchFamily="18" charset="0"/>
                <a:cs typeface="Times New Roman" pitchFamily="18" charset="0"/>
              </a:rPr>
              <a:t>The critical regions: </a:t>
            </a:r>
            <a:endParaRPr lang="en-US" sz="2400" dirty="0">
              <a:latin typeface="Times New Roman" pitchFamily="18" charset="0"/>
            </a:endParaRPr>
          </a:p>
        </p:txBody>
      </p:sp>
      <p:pic>
        <p:nvPicPr>
          <p:cNvPr id="2" name="Picture 7"/>
          <p:cNvPicPr>
            <a:picLocks noChangeAspect="1" noChangeArrowheads="1"/>
          </p:cNvPicPr>
          <p:nvPr/>
        </p:nvPicPr>
        <p:blipFill>
          <a:blip r:embed="rId4" cstate="print"/>
          <a:srcRect/>
          <a:stretch>
            <a:fillRect/>
          </a:stretch>
        </p:blipFill>
        <p:spPr bwMode="auto">
          <a:xfrm>
            <a:off x="990600" y="4114800"/>
            <a:ext cx="7467600" cy="207664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title"/>
          </p:nvPr>
        </p:nvSpPr>
        <p:spPr>
          <a:xfrm>
            <a:off x="0" y="533400"/>
            <a:ext cx="9144000" cy="914400"/>
          </a:xfrm>
          <a:noFill/>
          <a:ln/>
        </p:spPr>
        <p:txBody>
          <a:bodyPr/>
          <a:lstStyle/>
          <a:p>
            <a:pPr algn="l"/>
            <a:r>
              <a:rPr lang="en-US" sz="3600" dirty="0"/>
              <a:t>Test for the Mean </a:t>
            </a:r>
            <a:r>
              <a:rPr lang="en-US" sz="3600" i="1" dirty="0">
                <a:latin typeface="Symbol" pitchFamily="18" charset="2"/>
              </a:rPr>
              <a:t>m</a:t>
            </a:r>
            <a:r>
              <a:rPr lang="en-US" sz="3600" dirty="0"/>
              <a:t> When</a:t>
            </a:r>
            <a:r>
              <a:rPr lang="en-US" sz="3600" dirty="0">
                <a:latin typeface="Symbol" pitchFamily="18" charset="2"/>
              </a:rPr>
              <a:t> </a:t>
            </a:r>
            <a:r>
              <a:rPr lang="en-US" sz="3600" i="1" dirty="0">
                <a:latin typeface="Symbol" pitchFamily="18" charset="2"/>
              </a:rPr>
              <a:t>s</a:t>
            </a:r>
            <a:r>
              <a:rPr lang="en-US" sz="3600" dirty="0"/>
              <a:t> is Not Known-</a:t>
            </a:r>
          </a:p>
        </p:txBody>
      </p:sp>
      <p:sp>
        <p:nvSpPr>
          <p:cNvPr id="10" name="Slide Number Placeholder 2"/>
          <p:cNvSpPr>
            <a:spLocks noGrp="1"/>
          </p:cNvSpPr>
          <p:nvPr>
            <p:ph type="sldNum" sz="quarter" idx="12"/>
          </p:nvPr>
        </p:nvSpPr>
        <p:spPr/>
        <p:txBody>
          <a:bodyPr/>
          <a:lstStyle/>
          <a:p>
            <a:fld id="{AB0EC752-0D7D-49C0-B811-59E74130941C}" type="slidenum">
              <a:rPr lang="en-US"/>
              <a:pPr/>
              <a:t>25</a:t>
            </a:fld>
            <a:endParaRPr lang="en-US"/>
          </a:p>
        </p:txBody>
      </p:sp>
      <p:sp>
        <p:nvSpPr>
          <p:cNvPr id="75783" name="Rectangle 7"/>
          <p:cNvSpPr>
            <a:spLocks noChangeArrowheads="1"/>
          </p:cNvSpPr>
          <p:nvPr/>
        </p:nvSpPr>
        <p:spPr bwMode="auto">
          <a:xfrm>
            <a:off x="762000" y="3429000"/>
            <a:ext cx="8153400" cy="1616075"/>
          </a:xfrm>
          <a:prstGeom prst="rect">
            <a:avLst/>
          </a:prstGeom>
          <a:noFill/>
          <a:ln w="9525">
            <a:noFill/>
            <a:miter lim="800000"/>
            <a:headEnd/>
            <a:tailEnd/>
          </a:ln>
          <a:effectLst/>
        </p:spPr>
        <p:txBody>
          <a:bodyPr>
            <a:spAutoFit/>
          </a:bodyPr>
          <a:lstStyle/>
          <a:p>
            <a:pPr>
              <a:tabLst>
                <a:tab pos="228600" algn="l"/>
              </a:tabLst>
            </a:pPr>
            <a:r>
              <a:rPr lang="en-US" sz="2000" dirty="0">
                <a:latin typeface="Times New Roman" pitchFamily="18" charset="0"/>
                <a:cs typeface="Times New Roman" pitchFamily="18" charset="0"/>
              </a:rPr>
              <a:t>			= </a:t>
            </a:r>
            <a:r>
              <a:rPr lang="en-US" sz="2000" dirty="0" smtClean="0">
                <a:latin typeface="Times New Roman" pitchFamily="18" charset="0"/>
                <a:cs typeface="Times New Roman" pitchFamily="18" charset="0"/>
              </a:rPr>
              <a:t>1.868</a:t>
            </a:r>
            <a:r>
              <a:rPr lang="en-US" sz="2000" dirty="0">
                <a:latin typeface="Times New Roman" pitchFamily="18" charset="0"/>
                <a:cs typeface="Times New Roman" pitchFamily="18" charset="0"/>
              </a:rPr>
              <a:t>	s = </a:t>
            </a:r>
            <a:r>
              <a:rPr lang="en-US" sz="2000" dirty="0" smtClean="0">
                <a:latin typeface="Times New Roman" pitchFamily="18" charset="0"/>
                <a:cs typeface="Times New Roman" pitchFamily="18" charset="0"/>
              </a:rPr>
              <a:t>0.104 (computed from sample data)</a:t>
            </a:r>
            <a:endParaRPr lang="en-US" sz="2000" dirty="0">
              <a:latin typeface="Times New Roman" pitchFamily="18" charset="0"/>
            </a:endParaRPr>
          </a:p>
          <a:p>
            <a:pPr>
              <a:tabLst>
                <a:tab pos="228600" algn="l"/>
              </a:tabLst>
            </a:pPr>
            <a:endParaRPr lang="en-US" sz="2000" dirty="0">
              <a:latin typeface="Times New Roman" pitchFamily="18" charset="0"/>
              <a:cs typeface="Times New Roman" pitchFamily="18" charset="0"/>
            </a:endParaRPr>
          </a:p>
          <a:p>
            <a:pPr>
              <a:tabLst>
                <a:tab pos="228600" algn="l"/>
              </a:tabLst>
            </a:pPr>
            <a:r>
              <a:rPr lang="en-US" sz="2000" dirty="0">
                <a:latin typeface="Times New Roman" pitchFamily="18" charset="0"/>
                <a:cs typeface="Times New Roman" pitchFamily="18" charset="0"/>
              </a:rPr>
              <a:t>	Test Statistic:  </a:t>
            </a:r>
            <a:r>
              <a:rPr lang="en-US" sz="2000" dirty="0">
                <a:latin typeface="Times New Roman" pitchFamily="18" charset="0"/>
              </a:rPr>
              <a:t>		</a:t>
            </a:r>
            <a:r>
              <a:rPr lang="en-US" sz="2000" dirty="0" smtClean="0">
                <a:latin typeface="Times New Roman" pitchFamily="18" charset="0"/>
              </a:rPr>
              <a:t>	</a:t>
            </a:r>
            <a:r>
              <a:rPr lang="en-US" sz="2000" dirty="0" smtClean="0">
                <a:latin typeface="Times New Roman" pitchFamily="18" charset="0"/>
                <a:cs typeface="Times New Roman" pitchFamily="18" charset="0"/>
              </a:rPr>
              <a:t>C.R</a:t>
            </a:r>
            <a:r>
              <a:rPr lang="en-US" sz="2000" dirty="0">
                <a:latin typeface="Times New Roman" pitchFamily="18" charset="0"/>
                <a:cs typeface="Times New Roman" pitchFamily="18" charset="0"/>
              </a:rPr>
              <a:t>.: </a:t>
            </a:r>
            <a:r>
              <a:rPr lang="en-US" sz="2000" i="1" dirty="0">
                <a:latin typeface="Times New Roman" pitchFamily="18" charset="0"/>
                <a:cs typeface="Times New Roman" pitchFamily="18" charset="0"/>
              </a:rPr>
              <a:t>Observed t</a:t>
            </a:r>
            <a:r>
              <a:rPr lang="en-US" sz="2000" i="1" baseline="-30000" dirty="0">
                <a:latin typeface="Times New Roman" pitchFamily="18" charset="0"/>
                <a:cs typeface="Times New Roman" pitchFamily="18" charset="0"/>
              </a:rPr>
              <a:t>4</a:t>
            </a:r>
            <a:r>
              <a:rPr lang="en-US" sz="2000" baseline="-30000" dirty="0">
                <a:latin typeface="Times New Roman" pitchFamily="18" charset="0"/>
                <a:cs typeface="Times New Roman" pitchFamily="18" charset="0"/>
              </a:rPr>
              <a:t> </a:t>
            </a:r>
            <a:r>
              <a:rPr lang="en-US" sz="2000" dirty="0">
                <a:latin typeface="Times New Roman" pitchFamily="18" charset="0"/>
                <a:cs typeface="Times New Roman" pitchFamily="18" charset="0"/>
              </a:rPr>
              <a:t>&lt; -</a:t>
            </a:r>
            <a:r>
              <a:rPr lang="en-US" sz="2000" i="1" dirty="0">
                <a:latin typeface="Times New Roman" pitchFamily="18" charset="0"/>
                <a:cs typeface="Times New Roman" pitchFamily="18" charset="0"/>
              </a:rPr>
              <a:t>t</a:t>
            </a:r>
            <a:r>
              <a:rPr lang="en-US" sz="2000" dirty="0">
                <a:latin typeface="Times New Roman" pitchFamily="18" charset="0"/>
                <a:cs typeface="Times New Roman" pitchFamily="18" charset="0"/>
              </a:rPr>
              <a:t> </a:t>
            </a:r>
            <a:r>
              <a:rPr lang="en-US" sz="2000" baseline="-25000" dirty="0">
                <a:latin typeface="Times New Roman" pitchFamily="18" charset="0"/>
                <a:cs typeface="Times New Roman" pitchFamily="18" charset="0"/>
              </a:rPr>
              <a:t>0.05,4</a:t>
            </a:r>
            <a:r>
              <a:rPr lang="en-US" sz="2000" dirty="0">
                <a:latin typeface="Times New Roman" pitchFamily="18" charset="0"/>
                <a:cs typeface="Times New Roman" pitchFamily="18" charset="0"/>
              </a:rPr>
              <a:t>  =  –2.132 </a:t>
            </a:r>
          </a:p>
          <a:p>
            <a:pPr>
              <a:tabLst>
                <a:tab pos="228600" algn="l"/>
              </a:tabLst>
            </a:pPr>
            <a:r>
              <a:rPr lang="en-US" sz="2000" dirty="0">
                <a:latin typeface="Times New Roman" pitchFamily="18" charset="0"/>
                <a:cs typeface="Times New Roman" pitchFamily="18" charset="0"/>
              </a:rPr>
              <a:t>	</a:t>
            </a:r>
          </a:p>
          <a:p>
            <a:pPr>
              <a:tabLst>
                <a:tab pos="228600" algn="l"/>
              </a:tabLst>
            </a:pPr>
            <a:r>
              <a:rPr lang="en-US" sz="2000" dirty="0">
                <a:latin typeface="Times New Roman" pitchFamily="18" charset="0"/>
                <a:cs typeface="Times New Roman" pitchFamily="18" charset="0"/>
              </a:rPr>
              <a:t>	The observed value of </a:t>
            </a:r>
            <a:r>
              <a:rPr lang="en-US" sz="2000" i="1" dirty="0">
                <a:latin typeface="Times New Roman" pitchFamily="18" charset="0"/>
                <a:cs typeface="Times New Roman" pitchFamily="18" charset="0"/>
              </a:rPr>
              <a:t>t</a:t>
            </a:r>
            <a:r>
              <a:rPr lang="en-US" sz="2000" baseline="-30000" dirty="0">
                <a:latin typeface="Times New Roman" pitchFamily="18" charset="0"/>
                <a:cs typeface="Times New Roman" pitchFamily="18" charset="0"/>
              </a:rPr>
              <a:t>4</a:t>
            </a:r>
            <a:r>
              <a:rPr lang="en-US" sz="2000" dirty="0">
                <a:latin typeface="Times New Roman" pitchFamily="18" charset="0"/>
                <a:cs typeface="Times New Roman" pitchFamily="18" charset="0"/>
              </a:rPr>
              <a:t>: 	</a:t>
            </a:r>
            <a:endParaRPr lang="en-US" sz="2000" dirty="0">
              <a:latin typeface="Times New Roman" pitchFamily="18" charset="0"/>
            </a:endParaRPr>
          </a:p>
        </p:txBody>
      </p:sp>
      <p:graphicFrame>
        <p:nvGraphicFramePr>
          <p:cNvPr id="75782" name="Object 6"/>
          <p:cNvGraphicFramePr>
            <a:graphicFrameLocks noChangeAspect="1"/>
          </p:cNvGraphicFramePr>
          <p:nvPr/>
        </p:nvGraphicFramePr>
        <p:xfrm>
          <a:off x="2209800" y="3505200"/>
          <a:ext cx="287338" cy="304800"/>
        </p:xfrm>
        <a:graphic>
          <a:graphicData uri="http://schemas.openxmlformats.org/presentationml/2006/ole">
            <p:oleObj spid="_x0000_s75782" r:id="rId3" imgW="152400" imgH="165100" progId="Equation.2">
              <p:embed/>
            </p:oleObj>
          </a:graphicData>
        </a:graphic>
      </p:graphicFrame>
      <p:graphicFrame>
        <p:nvGraphicFramePr>
          <p:cNvPr id="75781" name="Object 5"/>
          <p:cNvGraphicFramePr>
            <a:graphicFrameLocks noChangeAspect="1"/>
          </p:cNvGraphicFramePr>
          <p:nvPr/>
        </p:nvGraphicFramePr>
        <p:xfrm>
          <a:off x="2514600" y="3886200"/>
          <a:ext cx="1054100" cy="779463"/>
        </p:xfrm>
        <a:graphic>
          <a:graphicData uri="http://schemas.openxmlformats.org/presentationml/2006/ole">
            <p:oleObj spid="_x0000_s75781" name="Equation" r:id="rId4" imgW="609480" imgH="444240" progId="Equation.3">
              <p:embed/>
            </p:oleObj>
          </a:graphicData>
        </a:graphic>
      </p:graphicFrame>
      <p:graphicFrame>
        <p:nvGraphicFramePr>
          <p:cNvPr id="75780" name="Object 4"/>
          <p:cNvGraphicFramePr>
            <a:graphicFrameLocks noChangeAspect="1"/>
          </p:cNvGraphicFramePr>
          <p:nvPr/>
        </p:nvGraphicFramePr>
        <p:xfrm>
          <a:off x="3941763" y="4562475"/>
          <a:ext cx="2613025" cy="739775"/>
        </p:xfrm>
        <a:graphic>
          <a:graphicData uri="http://schemas.openxmlformats.org/presentationml/2006/ole">
            <p:oleObj spid="_x0000_s75780" name="Equation" r:id="rId5" imgW="1574640" imgH="444240" progId="Equation.DSMT4">
              <p:embed/>
            </p:oleObj>
          </a:graphicData>
        </a:graphic>
      </p:graphicFrame>
      <p:sp>
        <p:nvSpPr>
          <p:cNvPr id="75784" name="Text Box 8"/>
          <p:cNvSpPr txBox="1">
            <a:spLocks noChangeArrowheads="1"/>
          </p:cNvSpPr>
          <p:nvPr/>
        </p:nvSpPr>
        <p:spPr bwMode="auto">
          <a:xfrm>
            <a:off x="990600" y="1371600"/>
            <a:ext cx="8001000" cy="1311275"/>
          </a:xfrm>
          <a:prstGeom prst="rect">
            <a:avLst/>
          </a:prstGeom>
          <a:noFill/>
          <a:ln w="9525">
            <a:noFill/>
            <a:miter lim="800000"/>
            <a:headEnd/>
            <a:tailEnd/>
          </a:ln>
          <a:effectLst/>
        </p:spPr>
        <p:txBody>
          <a:bodyPr>
            <a:spAutoFit/>
          </a:bodyPr>
          <a:lstStyle/>
          <a:p>
            <a:pPr eaLnBrk="1" hangingPunct="1"/>
            <a:r>
              <a:rPr lang="en-US" sz="2000" dirty="0">
                <a:latin typeface="Times New Roman" pitchFamily="18" charset="0"/>
                <a:cs typeface="Times New Roman" pitchFamily="18" charset="0"/>
              </a:rPr>
              <a:t>Example:  The amount of ash in a box of sugar should be less than 2 grams according to a manufacturer's claim.  Lab analysis of 5 boxes gave  the following results: 1.80, </a:t>
            </a:r>
            <a:r>
              <a:rPr lang="en-US" sz="2000" dirty="0" smtClean="0">
                <a:latin typeface="Times New Roman" pitchFamily="18" charset="0"/>
                <a:cs typeface="Times New Roman" pitchFamily="18" charset="0"/>
              </a:rPr>
              <a:t>1.92, 1.84, </a:t>
            </a:r>
            <a:r>
              <a:rPr lang="en-US" sz="2000" dirty="0">
                <a:latin typeface="Times New Roman" pitchFamily="18" charset="0"/>
                <a:cs typeface="Times New Roman" pitchFamily="18" charset="0"/>
              </a:rPr>
              <a:t>2.02, </a:t>
            </a:r>
            <a:r>
              <a:rPr lang="en-US" sz="2000" dirty="0" smtClean="0">
                <a:latin typeface="Times New Roman" pitchFamily="18" charset="0"/>
                <a:cs typeface="Times New Roman" pitchFamily="18" charset="0"/>
              </a:rPr>
              <a:t>1.76 </a:t>
            </a:r>
            <a:r>
              <a:rPr lang="en-US" sz="2000" dirty="0">
                <a:latin typeface="Times New Roman" pitchFamily="18" charset="0"/>
                <a:cs typeface="Times New Roman" pitchFamily="18" charset="0"/>
              </a:rPr>
              <a:t>grams. Is the ash content in the boxes is less than 2 </a:t>
            </a:r>
            <a:r>
              <a:rPr lang="en-US" sz="2000" dirty="0" err="1">
                <a:latin typeface="Times New Roman" pitchFamily="18" charset="0"/>
                <a:cs typeface="Times New Roman" pitchFamily="18" charset="0"/>
              </a:rPr>
              <a:t>gms</a:t>
            </a:r>
            <a:r>
              <a:rPr lang="en-US" sz="2000" dirty="0">
                <a:latin typeface="Times New Roman" pitchFamily="18" charset="0"/>
                <a:cs typeface="Times New Roman" pitchFamily="18" charset="0"/>
              </a:rPr>
              <a:t> as claimed? Use </a:t>
            </a:r>
            <a:r>
              <a:rPr lang="en-US" sz="2000" dirty="0">
                <a:latin typeface="Symbol" pitchFamily="18" charset="2"/>
              </a:rPr>
              <a:t>a</a:t>
            </a:r>
            <a:r>
              <a:rPr lang="en-US" sz="2000" dirty="0">
                <a:latin typeface="Times New Roman" pitchFamily="18" charset="0"/>
                <a:cs typeface="Times New Roman" pitchFamily="18" charset="0"/>
              </a:rPr>
              <a:t> = 0.05.</a:t>
            </a:r>
          </a:p>
        </p:txBody>
      </p:sp>
      <p:sp>
        <p:nvSpPr>
          <p:cNvPr id="75785" name="Text Box 9"/>
          <p:cNvSpPr txBox="1">
            <a:spLocks noChangeArrowheads="1"/>
          </p:cNvSpPr>
          <p:nvPr/>
        </p:nvSpPr>
        <p:spPr bwMode="auto">
          <a:xfrm>
            <a:off x="990600" y="2590800"/>
            <a:ext cx="8153400" cy="701675"/>
          </a:xfrm>
          <a:prstGeom prst="rect">
            <a:avLst/>
          </a:prstGeom>
          <a:noFill/>
          <a:ln w="9525">
            <a:noFill/>
            <a:miter lim="800000"/>
            <a:headEnd/>
            <a:tailEnd/>
          </a:ln>
          <a:effectLst/>
        </p:spPr>
        <p:txBody>
          <a:bodyPr>
            <a:spAutoFit/>
          </a:bodyPr>
          <a:lstStyle/>
          <a:p>
            <a:r>
              <a:rPr lang="en-US" sz="2000">
                <a:latin typeface="Times New Roman" pitchFamily="18" charset="0"/>
                <a:cs typeface="Times New Roman" pitchFamily="18" charset="0"/>
              </a:rPr>
              <a:t>H</a:t>
            </a:r>
            <a:r>
              <a:rPr lang="en-US" sz="2000" baseline="-25000">
                <a:latin typeface="Times New Roman" pitchFamily="18" charset="0"/>
                <a:cs typeface="Times New Roman" pitchFamily="18" charset="0"/>
              </a:rPr>
              <a:t>0</a:t>
            </a:r>
            <a:r>
              <a:rPr lang="en-US" sz="2000">
                <a:latin typeface="Times New Roman" pitchFamily="18" charset="0"/>
                <a:cs typeface="Times New Roman" pitchFamily="18" charset="0"/>
              </a:rPr>
              <a:t>: </a:t>
            </a:r>
            <a:r>
              <a:rPr lang="en-US" sz="2000">
                <a:latin typeface="Symbol" pitchFamily="18" charset="2"/>
              </a:rPr>
              <a:t>m</a:t>
            </a:r>
            <a:r>
              <a:rPr lang="en-US" sz="2000">
                <a:latin typeface="Times New Roman" pitchFamily="18" charset="0"/>
                <a:cs typeface="Times New Roman" pitchFamily="18" charset="0"/>
              </a:rPr>
              <a:t> = 2</a:t>
            </a:r>
            <a:endParaRPr lang="en-US" sz="2000">
              <a:latin typeface="Times New Roman" pitchFamily="18" charset="0"/>
            </a:endParaRPr>
          </a:p>
          <a:p>
            <a:r>
              <a:rPr lang="en-US" sz="2000">
                <a:latin typeface="Times New Roman" pitchFamily="18" charset="0"/>
                <a:cs typeface="Times New Roman" pitchFamily="18" charset="0"/>
              </a:rPr>
              <a:t>H</a:t>
            </a:r>
            <a:r>
              <a:rPr lang="en-US" sz="2000" baseline="-25000">
                <a:latin typeface="Times New Roman" pitchFamily="18" charset="0"/>
                <a:cs typeface="Times New Roman" pitchFamily="18" charset="0"/>
              </a:rPr>
              <a:t>1</a:t>
            </a:r>
            <a:r>
              <a:rPr lang="en-US" sz="2000">
                <a:latin typeface="Times New Roman" pitchFamily="18" charset="0"/>
                <a:cs typeface="Times New Roman" pitchFamily="18" charset="0"/>
              </a:rPr>
              <a:t>: </a:t>
            </a:r>
            <a:r>
              <a:rPr lang="en-US" sz="2000">
                <a:latin typeface="Symbol" pitchFamily="18" charset="2"/>
              </a:rPr>
              <a:t>m</a:t>
            </a:r>
            <a:r>
              <a:rPr lang="en-US" sz="2000">
                <a:latin typeface="Times New Roman" pitchFamily="18" charset="0"/>
                <a:cs typeface="Times New Roman" pitchFamily="18" charset="0"/>
              </a:rPr>
              <a:t>&lt; 2 (Notice that the claim is in the alternative hypothesis.)</a:t>
            </a:r>
          </a:p>
        </p:txBody>
      </p:sp>
      <p:sp>
        <p:nvSpPr>
          <p:cNvPr id="75786" name="Text Box 10"/>
          <p:cNvSpPr txBox="1">
            <a:spLocks noChangeArrowheads="1"/>
          </p:cNvSpPr>
          <p:nvPr/>
        </p:nvSpPr>
        <p:spPr bwMode="auto">
          <a:xfrm>
            <a:off x="1066800" y="5334000"/>
            <a:ext cx="6934200" cy="1006475"/>
          </a:xfrm>
          <a:prstGeom prst="rect">
            <a:avLst/>
          </a:prstGeom>
          <a:noFill/>
          <a:ln w="9525">
            <a:noFill/>
            <a:miter lim="800000"/>
            <a:headEnd/>
            <a:tailEnd/>
          </a:ln>
          <a:effectLst/>
        </p:spPr>
        <p:txBody>
          <a:bodyPr>
            <a:spAutoFit/>
          </a:bodyPr>
          <a:lstStyle/>
          <a:p>
            <a:pPr eaLnBrk="1" hangingPunct="1"/>
            <a:r>
              <a:rPr lang="en-US" sz="2000" i="1" dirty="0" err="1">
                <a:latin typeface="Times New Roman" pitchFamily="18" charset="0"/>
              </a:rPr>
              <a:t>t</a:t>
            </a:r>
            <a:r>
              <a:rPr lang="en-US" sz="2000" baseline="-25000" dirty="0" err="1">
                <a:latin typeface="Times New Roman" pitchFamily="18" charset="0"/>
              </a:rPr>
              <a:t>obs</a:t>
            </a:r>
            <a:r>
              <a:rPr lang="en-US" sz="2000" b="1" i="1" dirty="0">
                <a:latin typeface="Times New Roman" pitchFamily="18" charset="0"/>
              </a:rPr>
              <a:t> is </a:t>
            </a:r>
            <a:r>
              <a:rPr lang="en-US" sz="2000" dirty="0" smtClean="0">
                <a:latin typeface="Times New Roman" pitchFamily="18" charset="0"/>
              </a:rPr>
              <a:t>in </a:t>
            </a:r>
            <a:r>
              <a:rPr lang="en-US" sz="2000" dirty="0">
                <a:latin typeface="Times New Roman" pitchFamily="18" charset="0"/>
              </a:rPr>
              <a:t>C.R. =&gt; </a:t>
            </a:r>
            <a:r>
              <a:rPr lang="en-US" sz="2000" dirty="0" smtClean="0">
                <a:latin typeface="Times New Roman" pitchFamily="18" charset="0"/>
              </a:rPr>
              <a:t> </a:t>
            </a:r>
            <a:r>
              <a:rPr lang="en-US" sz="2000" dirty="0">
                <a:latin typeface="Times New Roman" pitchFamily="18" charset="0"/>
              </a:rPr>
              <a:t>R</a:t>
            </a:r>
            <a:r>
              <a:rPr lang="en-US" sz="2000" dirty="0" smtClean="0">
                <a:latin typeface="Times New Roman" pitchFamily="18" charset="0"/>
              </a:rPr>
              <a:t>eject </a:t>
            </a:r>
            <a:r>
              <a:rPr lang="en-US" sz="2000" dirty="0">
                <a:latin typeface="Times New Roman" pitchFamily="18" charset="0"/>
              </a:rPr>
              <a:t>H</a:t>
            </a:r>
            <a:r>
              <a:rPr lang="en-US" sz="2000" baseline="-25000" dirty="0">
                <a:latin typeface="Times New Roman" pitchFamily="18" charset="0"/>
              </a:rPr>
              <a:t>0</a:t>
            </a:r>
            <a:r>
              <a:rPr lang="en-US" sz="2000" dirty="0">
                <a:latin typeface="Times New Roman" pitchFamily="18" charset="0"/>
              </a:rPr>
              <a:t> </a:t>
            </a:r>
          </a:p>
          <a:p>
            <a:pPr eaLnBrk="1" hangingPunct="1">
              <a:buFont typeface="Symbol" pitchFamily="18" charset="2"/>
              <a:buChar char="Þ"/>
            </a:pPr>
            <a:r>
              <a:rPr lang="en-US" sz="2000" dirty="0">
                <a:latin typeface="Times New Roman" pitchFamily="18" charset="0"/>
              </a:rPr>
              <a:t>Mean ash content </a:t>
            </a:r>
            <a:r>
              <a:rPr lang="en-US" sz="2000" i="1" dirty="0">
                <a:latin typeface="Times New Roman" pitchFamily="18" charset="0"/>
              </a:rPr>
              <a:t>is</a:t>
            </a:r>
            <a:r>
              <a:rPr lang="en-US" sz="2000" dirty="0">
                <a:latin typeface="Times New Roman" pitchFamily="18" charset="0"/>
              </a:rPr>
              <a:t> </a:t>
            </a:r>
            <a:r>
              <a:rPr lang="en-US" sz="2000" dirty="0" smtClean="0">
                <a:latin typeface="Times New Roman" pitchFamily="18" charset="0"/>
              </a:rPr>
              <a:t>than </a:t>
            </a:r>
            <a:r>
              <a:rPr lang="en-US" sz="2000" dirty="0">
                <a:latin typeface="Times New Roman" pitchFamily="18" charset="0"/>
              </a:rPr>
              <a:t>2 grams. </a:t>
            </a:r>
          </a:p>
          <a:p>
            <a:pPr eaLnBrk="1" hangingPunct="1">
              <a:buFont typeface="Symbol" pitchFamily="18" charset="2"/>
              <a:buChar char="Þ"/>
            </a:pPr>
            <a:r>
              <a:rPr lang="en-US" sz="2000" dirty="0">
                <a:latin typeface="Times New Roman" pitchFamily="18" charset="0"/>
              </a:rPr>
              <a:t> The manufacturer's claim is </a:t>
            </a:r>
            <a:r>
              <a:rPr lang="en-US" sz="2000" dirty="0" smtClean="0">
                <a:latin typeface="Times New Roman" pitchFamily="18" charset="0"/>
              </a:rPr>
              <a:t>valid</a:t>
            </a:r>
            <a:r>
              <a:rPr lang="en-US" sz="2000" dirty="0">
                <a:latin typeface="Times New Roman" pitchFamily="18" charset="0"/>
              </a:rPr>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228600" y="381000"/>
            <a:ext cx="8915400" cy="990600"/>
          </a:xfrm>
        </p:spPr>
        <p:txBody>
          <a:bodyPr>
            <a:normAutofit fontScale="90000"/>
          </a:bodyPr>
          <a:lstStyle/>
          <a:p>
            <a:pPr algn="l"/>
            <a:r>
              <a:rPr lang="en-US" sz="3600" dirty="0"/>
              <a:t>Test for Difference of Two Means- </a:t>
            </a:r>
            <a:r>
              <a:rPr lang="en-US" sz="3600" dirty="0" err="1">
                <a:latin typeface="Symbol" pitchFamily="18" charset="2"/>
              </a:rPr>
              <a:t>s</a:t>
            </a:r>
            <a:r>
              <a:rPr lang="en-US" sz="3600" dirty="0" err="1"/>
              <a:t>'s</a:t>
            </a:r>
            <a:r>
              <a:rPr lang="en-US" sz="3600" dirty="0"/>
              <a:t> are Known </a:t>
            </a:r>
          </a:p>
        </p:txBody>
      </p:sp>
      <p:sp>
        <p:nvSpPr>
          <p:cNvPr id="11" name="Slide Number Placeholder 2"/>
          <p:cNvSpPr>
            <a:spLocks noGrp="1"/>
          </p:cNvSpPr>
          <p:nvPr>
            <p:ph type="sldNum" sz="quarter" idx="12"/>
          </p:nvPr>
        </p:nvSpPr>
        <p:spPr/>
        <p:txBody>
          <a:bodyPr/>
          <a:lstStyle/>
          <a:p>
            <a:fld id="{DE7EF81D-8E3D-4D06-95A8-819F601AD32F}" type="slidenum">
              <a:rPr lang="en-US"/>
              <a:pPr/>
              <a:t>26</a:t>
            </a:fld>
            <a:endParaRPr lang="en-US"/>
          </a:p>
        </p:txBody>
      </p:sp>
      <p:sp>
        <p:nvSpPr>
          <p:cNvPr id="76807" name="Rectangle 7"/>
          <p:cNvSpPr>
            <a:spLocks noChangeArrowheads="1"/>
          </p:cNvSpPr>
          <p:nvPr/>
        </p:nvSpPr>
        <p:spPr bwMode="auto">
          <a:xfrm>
            <a:off x="381000" y="3810000"/>
            <a:ext cx="8305800" cy="2282825"/>
          </a:xfrm>
          <a:prstGeom prst="rect">
            <a:avLst/>
          </a:prstGeom>
          <a:noFill/>
          <a:ln w="9525">
            <a:noFill/>
            <a:miter lim="800000"/>
            <a:headEnd/>
            <a:tailEnd/>
          </a:ln>
          <a:effectLst/>
        </p:spPr>
        <p:txBody>
          <a:bodyPr>
            <a:spAutoFit/>
          </a:bodyPr>
          <a:lstStyle/>
          <a:p>
            <a:pPr indent="457200">
              <a:tabLst>
                <a:tab pos="228600" algn="l"/>
              </a:tabLst>
            </a:pPr>
            <a:r>
              <a:rPr lang="en-US" sz="2400">
                <a:latin typeface="Times New Roman" pitchFamily="18" charset="0"/>
                <a:cs typeface="Times New Roman" pitchFamily="18" charset="0"/>
              </a:rPr>
              <a:t>Critical Regions corresponding to the three cases of alternate 		hypotheses are shown in Figure 2.22.</a:t>
            </a:r>
          </a:p>
          <a:p>
            <a:pPr indent="457200">
              <a:tabLst>
                <a:tab pos="228600" algn="l"/>
              </a:tabLst>
            </a:pPr>
            <a:r>
              <a:rPr lang="en-US" sz="2400">
                <a:latin typeface="Times New Roman" pitchFamily="18" charset="0"/>
                <a:cs typeface="Times New Roman" pitchFamily="18" charset="0"/>
              </a:rPr>
              <a:t>Case 1:			Case 2:			Case 3:</a:t>
            </a:r>
            <a:endParaRPr lang="en-US" sz="2400">
              <a:latin typeface="Times New Roman" pitchFamily="18" charset="0"/>
            </a:endParaRPr>
          </a:p>
          <a:p>
            <a:pPr indent="457200">
              <a:tabLst>
                <a:tab pos="228600" algn="l"/>
              </a:tabLst>
            </a:pPr>
            <a:r>
              <a:rPr lang="en-US" sz="2400">
                <a:latin typeface="Times New Roman" pitchFamily="18" charset="0"/>
                <a:cs typeface="Times New Roman" pitchFamily="18" charset="0"/>
              </a:rPr>
              <a:t>	</a:t>
            </a:r>
          </a:p>
          <a:p>
            <a:pPr indent="457200">
              <a:tabLst>
                <a:tab pos="228600" algn="l"/>
              </a:tabLst>
            </a:pPr>
            <a:endParaRPr lang="en-US" sz="2400">
              <a:latin typeface="Times New Roman" pitchFamily="18" charset="0"/>
              <a:cs typeface="Times New Roman" pitchFamily="18" charset="0"/>
            </a:endParaRPr>
          </a:p>
          <a:p>
            <a:pPr indent="457200">
              <a:tabLst>
                <a:tab pos="228600" algn="l"/>
              </a:tabLst>
            </a:pPr>
            <a:endParaRPr lang="en-US" sz="2400">
              <a:latin typeface="Times New Roman" pitchFamily="18" charset="0"/>
            </a:endParaRPr>
          </a:p>
        </p:txBody>
      </p:sp>
      <p:graphicFrame>
        <p:nvGraphicFramePr>
          <p:cNvPr id="76806" name="Object 6"/>
          <p:cNvGraphicFramePr>
            <a:graphicFrameLocks noChangeAspect="1"/>
          </p:cNvGraphicFramePr>
          <p:nvPr/>
        </p:nvGraphicFramePr>
        <p:xfrm>
          <a:off x="2898128" y="2895600"/>
          <a:ext cx="2032648" cy="1033463"/>
        </p:xfrm>
        <a:graphic>
          <a:graphicData uri="http://schemas.openxmlformats.org/presentationml/2006/ole">
            <p:oleObj spid="_x0000_s76806" name="Equation" r:id="rId3" imgW="1358640" imgH="685800" progId="Equation.3">
              <p:embed/>
            </p:oleObj>
          </a:graphicData>
        </a:graphic>
      </p:graphicFrame>
      <p:sp>
        <p:nvSpPr>
          <p:cNvPr id="76810" name="Text Box 10"/>
          <p:cNvSpPr txBox="1">
            <a:spLocks noChangeArrowheads="1"/>
          </p:cNvSpPr>
          <p:nvPr/>
        </p:nvSpPr>
        <p:spPr bwMode="auto">
          <a:xfrm>
            <a:off x="762000" y="1447800"/>
            <a:ext cx="7976094" cy="1200329"/>
          </a:xfrm>
          <a:prstGeom prst="rect">
            <a:avLst/>
          </a:prstGeom>
          <a:noFill/>
          <a:ln w="9525">
            <a:noFill/>
            <a:miter lim="800000"/>
            <a:headEnd/>
            <a:tailEnd/>
          </a:ln>
          <a:effectLst/>
        </p:spPr>
        <p:txBody>
          <a:bodyPr wrap="none">
            <a:spAutoFit/>
          </a:bodyPr>
          <a:lstStyle/>
          <a:p>
            <a:pPr eaLnBrk="1" hangingPunct="1"/>
            <a:r>
              <a:rPr lang="en-US" sz="2400" dirty="0">
                <a:latin typeface="Times New Roman" pitchFamily="18" charset="0"/>
                <a:cs typeface="Times New Roman" pitchFamily="18" charset="0"/>
              </a:rPr>
              <a:t>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a:t>
            </a:r>
            <a:r>
              <a:rPr lang="en-US" sz="2400" dirty="0">
                <a:latin typeface="Symbol" pitchFamily="18" charset="2"/>
              </a:rPr>
              <a:t>m</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dirty="0">
                <a:latin typeface="Symbol" pitchFamily="18" charset="2"/>
              </a:rPr>
              <a:t>m</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 = 0  (i.e., no difference between the two pop</a:t>
            </a:r>
            <a:r>
              <a:rPr lang="en-US" sz="2400" dirty="0" smtClean="0">
                <a:latin typeface="Times New Roman" pitchFamily="18" charset="0"/>
                <a:cs typeface="Times New Roman" pitchFamily="18" charset="0"/>
              </a:rPr>
              <a:t>. means</a:t>
            </a:r>
            <a:r>
              <a:rPr lang="en-US" sz="2400" dirty="0">
                <a:latin typeface="Times New Roman" pitchFamily="18" charset="0"/>
                <a:cs typeface="Times New Roman" pitchFamily="18" charset="0"/>
              </a:rPr>
              <a:t>)</a:t>
            </a:r>
          </a:p>
          <a:p>
            <a:r>
              <a:rPr lang="en-US" sz="2400" dirty="0" smtClean="0">
                <a:latin typeface="Times New Roman" pitchFamily="18" charset="0"/>
                <a:cs typeface="Times New Roman" pitchFamily="18" charset="0"/>
              </a:rPr>
              <a:t>Case </a:t>
            </a:r>
            <a:r>
              <a:rPr lang="en-US" sz="2400" dirty="0">
                <a:latin typeface="Times New Roman" pitchFamily="18" charset="0"/>
                <a:cs typeface="Times New Roman" pitchFamily="18" charset="0"/>
              </a:rPr>
              <a:t>1:				Case 2:			Case 3:</a:t>
            </a:r>
            <a:endParaRPr lang="en-US" sz="2400" dirty="0">
              <a:latin typeface="Times New Roman" pitchFamily="18" charset="0"/>
            </a:endParaRPr>
          </a:p>
          <a:p>
            <a:r>
              <a:rPr lang="en-US" sz="2400" dirty="0">
                <a:latin typeface="Times New Roman" pitchFamily="18" charset="0"/>
                <a:cs typeface="Times New Roman" pitchFamily="18" charset="0"/>
              </a:rPr>
              <a:t>H1: </a:t>
            </a:r>
            <a:r>
              <a:rPr lang="en-US" sz="2400" dirty="0">
                <a:latin typeface="Symbol" pitchFamily="18" charset="2"/>
              </a:rPr>
              <a:t>m</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a:t>
            </a:r>
            <a:r>
              <a:rPr lang="en-US" sz="2400" dirty="0">
                <a:latin typeface="Symbol" pitchFamily="18" charset="2"/>
              </a:rPr>
              <a:t> m</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 &lt; 0			</a:t>
            </a:r>
            <a:r>
              <a:rPr lang="en-US" sz="2400" dirty="0">
                <a:latin typeface="Symbol" pitchFamily="18" charset="2"/>
              </a:rPr>
              <a:t>m</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dirty="0">
                <a:latin typeface="Symbol" pitchFamily="18" charset="2"/>
              </a:rPr>
              <a:t>m</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 &gt; 0		</a:t>
            </a:r>
            <a:r>
              <a:rPr lang="en-US" sz="2400" dirty="0">
                <a:latin typeface="Symbol" pitchFamily="18" charset="2"/>
              </a:rPr>
              <a:t>m</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dirty="0">
                <a:latin typeface="Symbol" pitchFamily="18" charset="2"/>
              </a:rPr>
              <a:t>m</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 ≠ 0</a:t>
            </a:r>
            <a:endParaRPr lang="en-US" sz="2400" dirty="0">
              <a:latin typeface="Times New Roman" pitchFamily="18" charset="0"/>
            </a:endParaRPr>
          </a:p>
        </p:txBody>
      </p:sp>
      <p:sp>
        <p:nvSpPr>
          <p:cNvPr id="76811" name="Text Box 11"/>
          <p:cNvSpPr txBox="1">
            <a:spLocks noChangeArrowheads="1"/>
          </p:cNvSpPr>
          <p:nvPr/>
        </p:nvSpPr>
        <p:spPr bwMode="auto">
          <a:xfrm>
            <a:off x="1143000" y="3352800"/>
            <a:ext cx="6416675" cy="822325"/>
          </a:xfrm>
          <a:prstGeom prst="rect">
            <a:avLst/>
          </a:prstGeom>
          <a:noFill/>
          <a:ln w="9525">
            <a:noFill/>
            <a:miter lim="800000"/>
            <a:headEnd/>
            <a:tailEnd/>
          </a:ln>
          <a:effectLst/>
        </p:spPr>
        <p:txBody>
          <a:bodyPr>
            <a:spAutoFit/>
          </a:bodyPr>
          <a:lstStyle/>
          <a:p>
            <a:r>
              <a:rPr lang="en-US" sz="2400">
                <a:latin typeface="Times New Roman" pitchFamily="18" charset="0"/>
                <a:cs typeface="Times New Roman" pitchFamily="18" charset="0"/>
              </a:rPr>
              <a:t>Test Statistic: </a:t>
            </a:r>
            <a:endParaRPr lang="en-US" sz="2400">
              <a:latin typeface="Times New Roman" pitchFamily="18" charset="0"/>
            </a:endParaRPr>
          </a:p>
          <a:p>
            <a:endParaRPr lang="en-US" sz="2400">
              <a:latin typeface="Times New Roman" pitchFamily="18" charset="0"/>
            </a:endParaRPr>
          </a:p>
        </p:txBody>
      </p:sp>
      <p:sp>
        <p:nvSpPr>
          <p:cNvPr id="76812" name="Text Box 12"/>
          <p:cNvSpPr txBox="1">
            <a:spLocks noChangeArrowheads="1"/>
          </p:cNvSpPr>
          <p:nvPr/>
        </p:nvSpPr>
        <p:spPr bwMode="auto">
          <a:xfrm>
            <a:off x="609600" y="6248400"/>
            <a:ext cx="7747000" cy="396875"/>
          </a:xfrm>
          <a:prstGeom prst="rect">
            <a:avLst/>
          </a:prstGeom>
          <a:noFill/>
          <a:ln w="9525">
            <a:noFill/>
            <a:miter lim="800000"/>
            <a:headEnd/>
            <a:tailEnd/>
          </a:ln>
          <a:effectLst/>
        </p:spPr>
        <p:txBody>
          <a:bodyPr wrap="none">
            <a:spAutoFit/>
          </a:bodyPr>
          <a:lstStyle/>
          <a:p>
            <a:pPr eaLnBrk="1" hangingPunct="1"/>
            <a:r>
              <a:rPr lang="en-US" sz="2000" dirty="0">
                <a:latin typeface="Times New Roman" pitchFamily="18" charset="0"/>
              </a:rPr>
              <a:t>Figure </a:t>
            </a:r>
            <a:r>
              <a:rPr lang="en-US" sz="2000" dirty="0" smtClean="0">
                <a:latin typeface="Times New Roman" pitchFamily="18" charset="0"/>
              </a:rPr>
              <a:t>2.25  </a:t>
            </a:r>
            <a:r>
              <a:rPr lang="en-US" sz="2000" dirty="0">
                <a:latin typeface="Times New Roman" pitchFamily="18" charset="0"/>
              </a:rPr>
              <a:t>Critical regions for hypotheses about difference of two means</a:t>
            </a:r>
          </a:p>
        </p:txBody>
      </p:sp>
      <p:pic>
        <p:nvPicPr>
          <p:cNvPr id="76808" name="Picture 8"/>
          <p:cNvPicPr>
            <a:picLocks noChangeAspect="1" noChangeArrowheads="1"/>
          </p:cNvPicPr>
          <p:nvPr/>
        </p:nvPicPr>
        <p:blipFill>
          <a:blip r:embed="rId4" cstate="print"/>
          <a:srcRect/>
          <a:stretch>
            <a:fillRect/>
          </a:stretch>
        </p:blipFill>
        <p:spPr bwMode="auto">
          <a:xfrm>
            <a:off x="609600" y="4953000"/>
            <a:ext cx="8001000" cy="1262768"/>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Rectangle 4"/>
          <p:cNvSpPr>
            <a:spLocks noGrp="1" noChangeArrowheads="1"/>
          </p:cNvSpPr>
          <p:nvPr>
            <p:ph type="title"/>
          </p:nvPr>
        </p:nvSpPr>
        <p:spPr>
          <a:xfrm>
            <a:off x="228600" y="381000"/>
            <a:ext cx="9144000" cy="990600"/>
          </a:xfrm>
          <a:noFill/>
          <a:ln/>
        </p:spPr>
        <p:txBody>
          <a:bodyPr>
            <a:normAutofit fontScale="90000"/>
          </a:bodyPr>
          <a:lstStyle/>
          <a:p>
            <a:pPr algn="l"/>
            <a:r>
              <a:rPr lang="en-US" sz="3600" dirty="0"/>
              <a:t>Test for Difference of Two Means- </a:t>
            </a:r>
            <a:r>
              <a:rPr lang="en-US" sz="3600" dirty="0" err="1">
                <a:latin typeface="Symbol" pitchFamily="18" charset="2"/>
              </a:rPr>
              <a:t>s</a:t>
            </a:r>
            <a:r>
              <a:rPr lang="en-US" sz="3600" dirty="0" err="1"/>
              <a:t>'s</a:t>
            </a:r>
            <a:r>
              <a:rPr lang="en-US" sz="3600" dirty="0"/>
              <a:t> Known - Example</a:t>
            </a:r>
          </a:p>
        </p:txBody>
      </p:sp>
      <p:sp>
        <p:nvSpPr>
          <p:cNvPr id="6" name="Slide Number Placeholder 2"/>
          <p:cNvSpPr>
            <a:spLocks noGrp="1"/>
          </p:cNvSpPr>
          <p:nvPr>
            <p:ph type="sldNum" sz="quarter" idx="12"/>
          </p:nvPr>
        </p:nvSpPr>
        <p:spPr/>
        <p:txBody>
          <a:bodyPr/>
          <a:lstStyle/>
          <a:p>
            <a:fld id="{F7176D66-979C-4336-BA12-7476D55423D1}" type="slidenum">
              <a:rPr lang="en-US"/>
              <a:pPr/>
              <a:t>27</a:t>
            </a:fld>
            <a:endParaRPr lang="en-US"/>
          </a:p>
        </p:txBody>
      </p:sp>
      <p:sp>
        <p:nvSpPr>
          <p:cNvPr id="95237" name="Rectangle 5"/>
          <p:cNvSpPr>
            <a:spLocks noChangeArrowheads="1"/>
          </p:cNvSpPr>
          <p:nvPr/>
        </p:nvSpPr>
        <p:spPr bwMode="auto">
          <a:xfrm>
            <a:off x="381000" y="1219201"/>
            <a:ext cx="8534400" cy="5447645"/>
          </a:xfrm>
          <a:prstGeom prst="rect">
            <a:avLst/>
          </a:prstGeom>
          <a:noFill/>
          <a:ln w="9525">
            <a:noFill/>
            <a:miter lim="800000"/>
            <a:headEnd/>
            <a:tailEnd/>
          </a:ln>
          <a:effectLst/>
        </p:spPr>
        <p:txBody>
          <a:bodyPr wrap="square">
            <a:spAutoFit/>
          </a:bodyPr>
          <a:lstStyle/>
          <a:p>
            <a:pPr eaLnBrk="1" hangingPunct="1">
              <a:spcBef>
                <a:spcPct val="50000"/>
              </a:spcBef>
            </a:pPr>
            <a:r>
              <a:rPr lang="en-US" sz="2400" dirty="0">
                <a:latin typeface="Times New Roman" pitchFamily="18" charset="0"/>
                <a:cs typeface="Times New Roman" pitchFamily="18" charset="0"/>
              </a:rPr>
              <a:t>Test the hypothesis that male and female workers in this factory earn equal pay against the alternate that they don't, at </a:t>
            </a:r>
            <a:r>
              <a:rPr lang="en-US" sz="2400" i="1" dirty="0">
                <a:latin typeface="Symbol" pitchFamily="18" charset="2"/>
              </a:rPr>
              <a:t>a </a:t>
            </a:r>
            <a:r>
              <a:rPr lang="en-US" sz="2400" dirty="0">
                <a:latin typeface="Times New Roman" pitchFamily="18" charset="0"/>
                <a:cs typeface="Times New Roman" pitchFamily="18" charset="0"/>
              </a:rPr>
              <a:t>= 0.01.</a:t>
            </a:r>
            <a:endParaRPr lang="en-US" sz="2400" dirty="0">
              <a:latin typeface="Times New Roman" pitchFamily="18" charset="0"/>
            </a:endParaRPr>
          </a:p>
          <a:p>
            <a:pPr>
              <a:spcBef>
                <a:spcPct val="50000"/>
              </a:spcBef>
            </a:pPr>
            <a:r>
              <a:rPr lang="en-US" sz="2400" dirty="0">
                <a:latin typeface="Times New Roman" pitchFamily="18" charset="0"/>
                <a:cs typeface="Times New Roman" pitchFamily="18" charset="0"/>
              </a:rPr>
              <a:t>	</a:t>
            </a:r>
            <a:r>
              <a:rPr lang="en-US" sz="2400" u="sng" dirty="0">
                <a:latin typeface="Times New Roman" pitchFamily="18" charset="0"/>
                <a:cs typeface="Times New Roman" pitchFamily="18" charset="0"/>
              </a:rPr>
              <a:t>Male workers</a:t>
            </a:r>
            <a:r>
              <a:rPr lang="en-US" sz="2400" dirty="0">
                <a:latin typeface="Times New Roman" pitchFamily="18" charset="0"/>
                <a:cs typeface="Times New Roman" pitchFamily="18" charset="0"/>
              </a:rPr>
              <a:t> 				</a:t>
            </a:r>
            <a:r>
              <a:rPr lang="en-US" sz="2400" u="sng" dirty="0">
                <a:latin typeface="Times New Roman" pitchFamily="18" charset="0"/>
                <a:cs typeface="Times New Roman" pitchFamily="18" charset="0"/>
              </a:rPr>
              <a:t>Female workers</a:t>
            </a:r>
            <a:endParaRPr lang="en-US" sz="2400" dirty="0">
              <a:latin typeface="Times New Roman" pitchFamily="18" charset="0"/>
            </a:endParaRPr>
          </a:p>
          <a:p>
            <a:pPr>
              <a:spcBef>
                <a:spcPct val="50000"/>
              </a:spcBef>
            </a:pPr>
            <a:r>
              <a:rPr lang="en-US" sz="2400" dirty="0">
                <a:latin typeface="Times New Roman" pitchFamily="18" charset="0"/>
                <a:cs typeface="Times New Roman" pitchFamily="18" charset="0"/>
              </a:rPr>
              <a:t>	 = 35,000				 = 34,600</a:t>
            </a:r>
            <a:endParaRPr lang="en-US" sz="2400" dirty="0">
              <a:latin typeface="Times New Roman" pitchFamily="18" charset="0"/>
            </a:endParaRPr>
          </a:p>
          <a:p>
            <a:pPr>
              <a:spcBef>
                <a:spcPct val="50000"/>
              </a:spcBef>
            </a:pPr>
            <a:r>
              <a:rPr lang="en-US" sz="2400" dirty="0">
                <a:latin typeface="Times New Roman" pitchFamily="18" charset="0"/>
                <a:cs typeface="Times New Roman" pitchFamily="18" charset="0"/>
              </a:rPr>
              <a:t>	</a:t>
            </a:r>
            <a:r>
              <a:rPr lang="en-US" sz="2400" i="1" dirty="0">
                <a:latin typeface="Times New Roman" pitchFamily="18" charset="0"/>
                <a:cs typeface="Times New Roman" pitchFamily="18" charset="0"/>
              </a:rPr>
              <a:t>s</a:t>
            </a:r>
            <a:r>
              <a:rPr lang="en-US" sz="2400" i="1" baseline="-30000" dirty="0">
                <a:latin typeface="Times New Roman" pitchFamily="18" charset="0"/>
                <a:cs typeface="Times New Roman" pitchFamily="18" charset="0"/>
              </a:rPr>
              <a:t>1</a:t>
            </a:r>
            <a:r>
              <a:rPr lang="en-US" sz="2400" dirty="0">
                <a:latin typeface="Times New Roman" pitchFamily="18" charset="0"/>
                <a:cs typeface="Times New Roman" pitchFamily="18" charset="0"/>
              </a:rPr>
              <a:t> = 1200				</a:t>
            </a:r>
            <a:r>
              <a:rPr lang="en-US" sz="2400" i="1" dirty="0">
                <a:latin typeface="Times New Roman" pitchFamily="18" charset="0"/>
                <a:cs typeface="Times New Roman" pitchFamily="18" charset="0"/>
              </a:rPr>
              <a:t>s</a:t>
            </a:r>
            <a:r>
              <a:rPr lang="en-US" sz="2400" i="1" baseline="-30000" dirty="0">
                <a:latin typeface="Times New Roman" pitchFamily="18" charset="0"/>
                <a:cs typeface="Times New Roman" pitchFamily="18" charset="0"/>
              </a:rPr>
              <a:t>2</a:t>
            </a:r>
            <a:r>
              <a:rPr lang="en-US" sz="2400" dirty="0">
                <a:latin typeface="Times New Roman" pitchFamily="18" charset="0"/>
                <a:cs typeface="Times New Roman" pitchFamily="18" charset="0"/>
              </a:rPr>
              <a:t> =1800</a:t>
            </a:r>
            <a:endParaRPr lang="en-US" sz="2400" dirty="0">
              <a:latin typeface="Times New Roman" pitchFamily="18" charset="0"/>
            </a:endParaRPr>
          </a:p>
          <a:p>
            <a:pPr>
              <a:spcBef>
                <a:spcPct val="50000"/>
              </a:spcBef>
            </a:pPr>
            <a:r>
              <a:rPr lang="en-US" sz="2400" dirty="0">
                <a:latin typeface="Times New Roman" pitchFamily="18" charset="0"/>
                <a:cs typeface="Times New Roman" pitchFamily="18" charset="0"/>
              </a:rPr>
              <a:t>	</a:t>
            </a:r>
            <a:r>
              <a:rPr lang="en-US" sz="2400" i="1" dirty="0">
                <a:latin typeface="Times New Roman" pitchFamily="18" charset="0"/>
                <a:cs typeface="Times New Roman" pitchFamily="18" charset="0"/>
              </a:rPr>
              <a:t>n</a:t>
            </a:r>
            <a:r>
              <a:rPr lang="en-US" sz="2400" i="1" baseline="-30000" dirty="0">
                <a:latin typeface="Times New Roman" pitchFamily="18" charset="0"/>
                <a:cs typeface="Times New Roman" pitchFamily="18" charset="0"/>
              </a:rPr>
              <a:t>1</a:t>
            </a:r>
            <a:r>
              <a:rPr lang="en-US" sz="2400" dirty="0">
                <a:latin typeface="Times New Roman" pitchFamily="18" charset="0"/>
                <a:cs typeface="Times New Roman" pitchFamily="18" charset="0"/>
              </a:rPr>
              <a:t> = </a:t>
            </a:r>
            <a:r>
              <a:rPr lang="en-US" sz="2400" dirty="0" smtClean="0">
                <a:latin typeface="Times New Roman" pitchFamily="18" charset="0"/>
                <a:cs typeface="Times New Roman" pitchFamily="18" charset="0"/>
              </a:rPr>
              <a:t>10</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r>
              <a:rPr lang="en-US" sz="2400" i="1" dirty="0">
                <a:latin typeface="Times New Roman" pitchFamily="18" charset="0"/>
                <a:cs typeface="Times New Roman" pitchFamily="18" charset="0"/>
              </a:rPr>
              <a:t>n</a:t>
            </a:r>
            <a:r>
              <a:rPr lang="en-US" sz="2400" i="1" baseline="-30000" dirty="0">
                <a:latin typeface="Times New Roman" pitchFamily="18" charset="0"/>
                <a:cs typeface="Times New Roman" pitchFamily="18" charset="0"/>
              </a:rPr>
              <a:t>2</a:t>
            </a:r>
            <a:r>
              <a:rPr lang="en-US" sz="2400" dirty="0">
                <a:latin typeface="Times New Roman" pitchFamily="18" charset="0"/>
                <a:cs typeface="Times New Roman" pitchFamily="18" charset="0"/>
              </a:rPr>
              <a:t> = </a:t>
            </a:r>
            <a:r>
              <a:rPr lang="en-US" sz="2400" dirty="0" smtClean="0">
                <a:latin typeface="Times New Roman" pitchFamily="18" charset="0"/>
                <a:cs typeface="Times New Roman" pitchFamily="18" charset="0"/>
              </a:rPr>
              <a:t>8</a:t>
            </a:r>
            <a:endParaRPr lang="en-US" sz="2400" dirty="0">
              <a:latin typeface="Times New Roman" pitchFamily="18" charset="0"/>
              <a:cs typeface="Times New Roman" pitchFamily="18" charset="0"/>
            </a:endParaRPr>
          </a:p>
          <a:p>
            <a:pPr>
              <a:spcBef>
                <a:spcPct val="50000"/>
              </a:spcBef>
            </a:pP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a:t>
            </a:r>
            <a:r>
              <a:rPr lang="en-US" sz="2400" i="1" dirty="0">
                <a:latin typeface="Symbol" pitchFamily="18" charset="2"/>
              </a:rPr>
              <a:t>m</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i="1" dirty="0">
                <a:latin typeface="Symbol" pitchFamily="18" charset="2"/>
              </a:rPr>
              <a:t>m</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 = 0 </a:t>
            </a:r>
          </a:p>
          <a:p>
            <a:pPr>
              <a:spcBef>
                <a:spcPct val="50000"/>
              </a:spcBef>
            </a:pPr>
            <a:r>
              <a:rPr lang="en-US" sz="2400" dirty="0">
                <a:latin typeface="Times New Roman" pitchFamily="18" charset="0"/>
                <a:cs typeface="Times New Roman" pitchFamily="18" charset="0"/>
              </a:rPr>
              <a:t>			H</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a:t>
            </a:r>
            <a:r>
              <a:rPr lang="en-US" sz="2400" i="1" dirty="0">
                <a:latin typeface="Symbol" pitchFamily="18" charset="2"/>
              </a:rPr>
              <a:t>m</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a:t>
            </a:r>
            <a:r>
              <a:rPr lang="en-US" sz="2400" dirty="0">
                <a:latin typeface="Symbol" pitchFamily="18" charset="2"/>
              </a:rPr>
              <a:t> </a:t>
            </a:r>
            <a:r>
              <a:rPr lang="en-US" sz="2400" i="1" dirty="0">
                <a:latin typeface="Symbol" pitchFamily="18" charset="2"/>
              </a:rPr>
              <a:t>m</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 ≠ 0 		</a:t>
            </a:r>
            <a:endParaRPr lang="en-US" sz="2400" dirty="0">
              <a:latin typeface="Times New Roman" pitchFamily="18" charset="0"/>
            </a:endParaRPr>
          </a:p>
          <a:p>
            <a:pPr>
              <a:spcBef>
                <a:spcPct val="50000"/>
              </a:spcBef>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two-sided alternate hypothesis is chosen because there is no reason to believe the difference in average will be positive or </a:t>
            </a:r>
            <a:r>
              <a:rPr lang="en-US" sz="2400" dirty="0" smtClean="0">
                <a:latin typeface="Times New Roman" pitchFamily="18" charset="0"/>
                <a:cs typeface="Times New Roman" pitchFamily="18" charset="0"/>
              </a:rPr>
              <a:t>negative</a:t>
            </a:r>
            <a:r>
              <a:rPr lang="en-US" sz="2400" dirty="0">
                <a:latin typeface="Times New Roman" pitchFamily="18" charset="0"/>
                <a:cs typeface="Times New Roman" pitchFamily="18" charset="0"/>
              </a:rPr>
              <a:t>.</a:t>
            </a:r>
          </a:p>
        </p:txBody>
      </p:sp>
      <p:graphicFrame>
        <p:nvGraphicFramePr>
          <p:cNvPr id="95238" name="Object 6"/>
          <p:cNvGraphicFramePr>
            <a:graphicFrameLocks noChangeAspect="1"/>
          </p:cNvGraphicFramePr>
          <p:nvPr/>
        </p:nvGraphicFramePr>
        <p:xfrm>
          <a:off x="990600" y="2743200"/>
          <a:ext cx="290513" cy="304800"/>
        </p:xfrm>
        <a:graphic>
          <a:graphicData uri="http://schemas.openxmlformats.org/presentationml/2006/ole">
            <p:oleObj spid="_x0000_s95238" r:id="rId3" imgW="190500" imgH="203200" progId="Equation.2">
              <p:embed/>
            </p:oleObj>
          </a:graphicData>
        </a:graphic>
      </p:graphicFrame>
      <p:graphicFrame>
        <p:nvGraphicFramePr>
          <p:cNvPr id="95239" name="Object 7"/>
          <p:cNvGraphicFramePr>
            <a:graphicFrameLocks noChangeAspect="1"/>
          </p:cNvGraphicFramePr>
          <p:nvPr/>
        </p:nvGraphicFramePr>
        <p:xfrm>
          <a:off x="5486400" y="2819400"/>
          <a:ext cx="304800" cy="304800"/>
        </p:xfrm>
        <a:graphic>
          <a:graphicData uri="http://schemas.openxmlformats.org/presentationml/2006/ole">
            <p:oleObj spid="_x0000_s95239" r:id="rId4" imgW="203200" imgH="203200" progId="Equation.2">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5" name="Rectangle 11"/>
          <p:cNvSpPr>
            <a:spLocks noGrp="1" noChangeArrowheads="1"/>
          </p:cNvSpPr>
          <p:nvPr>
            <p:ph type="title"/>
          </p:nvPr>
        </p:nvSpPr>
        <p:spPr>
          <a:xfrm>
            <a:off x="228600" y="381000"/>
            <a:ext cx="8686800" cy="990600"/>
          </a:xfrm>
          <a:noFill/>
          <a:ln/>
        </p:spPr>
        <p:txBody>
          <a:bodyPr>
            <a:normAutofit fontScale="90000"/>
          </a:bodyPr>
          <a:lstStyle/>
          <a:p>
            <a:pPr algn="l"/>
            <a:r>
              <a:rPr lang="en-US" sz="3600"/>
              <a:t>Test for Difference of Two Means- </a:t>
            </a:r>
            <a:r>
              <a:rPr lang="en-US" sz="3600">
                <a:latin typeface="Symbol" pitchFamily="18" charset="2"/>
              </a:rPr>
              <a:t>s</a:t>
            </a:r>
            <a:r>
              <a:rPr lang="en-US" sz="3600"/>
              <a:t>'s Known – Example (contd.)</a:t>
            </a:r>
          </a:p>
        </p:txBody>
      </p:sp>
      <p:sp>
        <p:nvSpPr>
          <p:cNvPr id="8" name="Slide Number Placeholder 2"/>
          <p:cNvSpPr>
            <a:spLocks noGrp="1"/>
          </p:cNvSpPr>
          <p:nvPr>
            <p:ph type="sldNum" sz="quarter" idx="12"/>
          </p:nvPr>
        </p:nvSpPr>
        <p:spPr/>
        <p:txBody>
          <a:bodyPr/>
          <a:lstStyle/>
          <a:p>
            <a:fld id="{FBCFF85A-6A32-43DB-A1C8-0909F6A0FEDC}" type="slidenum">
              <a:rPr lang="en-US"/>
              <a:pPr/>
              <a:t>28</a:t>
            </a:fld>
            <a:endParaRPr lang="en-US"/>
          </a:p>
        </p:txBody>
      </p:sp>
      <p:sp>
        <p:nvSpPr>
          <p:cNvPr id="88072" name="Rectangle 8"/>
          <p:cNvSpPr>
            <a:spLocks noChangeArrowheads="1"/>
          </p:cNvSpPr>
          <p:nvPr/>
        </p:nvSpPr>
        <p:spPr bwMode="auto">
          <a:xfrm>
            <a:off x="457200" y="1676400"/>
            <a:ext cx="8229600" cy="3743325"/>
          </a:xfrm>
          <a:prstGeom prst="rect">
            <a:avLst/>
          </a:prstGeom>
          <a:noFill/>
          <a:ln w="9525">
            <a:noFill/>
            <a:miter lim="800000"/>
            <a:headEnd/>
            <a:tailEnd/>
          </a:ln>
          <a:effectLst/>
        </p:spPr>
        <p:txBody>
          <a:bodyPr>
            <a:spAutoFit/>
          </a:bodyPr>
          <a:lstStyle/>
          <a:p>
            <a:pPr indent="228600">
              <a:tabLst>
                <a:tab pos="228600" algn="l"/>
              </a:tabLst>
            </a:pPr>
            <a:r>
              <a:rPr lang="en-US" sz="2400">
                <a:latin typeface="Times New Roman" pitchFamily="18" charset="0"/>
                <a:cs typeface="Times New Roman" pitchFamily="18" charset="0"/>
              </a:rPr>
              <a:t>Test Statistic: 			</a:t>
            </a:r>
          </a:p>
          <a:p>
            <a:pPr indent="228600">
              <a:tabLst>
                <a:tab pos="228600" algn="l"/>
              </a:tabLst>
            </a:pPr>
            <a:endParaRPr lang="en-US" sz="2400">
              <a:latin typeface="Times New Roman" pitchFamily="18" charset="0"/>
              <a:cs typeface="Times New Roman" pitchFamily="18" charset="0"/>
            </a:endParaRPr>
          </a:p>
          <a:p>
            <a:pPr indent="228600">
              <a:tabLst>
                <a:tab pos="228600" algn="l"/>
              </a:tabLst>
            </a:pPr>
            <a:endParaRPr lang="en-US" sz="2400">
              <a:latin typeface="Times New Roman" pitchFamily="18" charset="0"/>
              <a:cs typeface="Times New Roman" pitchFamily="18" charset="0"/>
            </a:endParaRPr>
          </a:p>
          <a:p>
            <a:pPr indent="228600">
              <a:tabLst>
                <a:tab pos="228600" algn="l"/>
              </a:tabLst>
            </a:pPr>
            <a:r>
              <a:rPr lang="en-US" sz="2400">
                <a:latin typeface="Times New Roman" pitchFamily="18" charset="0"/>
                <a:cs typeface="Times New Roman" pitchFamily="18" charset="0"/>
              </a:rPr>
              <a:t>C.R.: Values of </a:t>
            </a:r>
            <a:r>
              <a:rPr lang="en-US" sz="2400" i="1">
                <a:latin typeface="Times New Roman" pitchFamily="18" charset="0"/>
                <a:cs typeface="Times New Roman" pitchFamily="18" charset="0"/>
              </a:rPr>
              <a:t>Z</a:t>
            </a:r>
            <a:r>
              <a:rPr lang="en-US" sz="2400" baseline="-25000">
                <a:latin typeface="Times New Roman" pitchFamily="18" charset="0"/>
                <a:cs typeface="Times New Roman" pitchFamily="18" charset="0"/>
              </a:rPr>
              <a:t>obs</a:t>
            </a:r>
            <a:r>
              <a:rPr lang="en-US" sz="2400">
                <a:latin typeface="Times New Roman" pitchFamily="18" charset="0"/>
                <a:cs typeface="Times New Roman" pitchFamily="18" charset="0"/>
              </a:rPr>
              <a:t> &gt; </a:t>
            </a:r>
            <a:r>
              <a:rPr lang="en-US" sz="2400" i="1">
                <a:latin typeface="Times New Roman" pitchFamily="18" charset="0"/>
                <a:cs typeface="Times New Roman" pitchFamily="18" charset="0"/>
              </a:rPr>
              <a:t>z</a:t>
            </a:r>
            <a:r>
              <a:rPr lang="en-US" sz="2400" baseline="-30000">
                <a:latin typeface="Symbol" pitchFamily="18" charset="2"/>
              </a:rPr>
              <a:t>a</a:t>
            </a:r>
            <a:r>
              <a:rPr lang="en-US" sz="2400" baseline="-30000">
                <a:latin typeface="Times New Roman" pitchFamily="18" charset="0"/>
                <a:cs typeface="Times New Roman" pitchFamily="18" charset="0"/>
              </a:rPr>
              <a:t>/2</a:t>
            </a:r>
            <a:r>
              <a:rPr lang="en-US" sz="2400">
                <a:latin typeface="Times New Roman" pitchFamily="18" charset="0"/>
                <a:cs typeface="Times New Roman" pitchFamily="18" charset="0"/>
              </a:rPr>
              <a:t> or </a:t>
            </a:r>
            <a:r>
              <a:rPr lang="en-US" sz="2400" i="1">
                <a:latin typeface="Times New Roman" pitchFamily="18" charset="0"/>
                <a:cs typeface="Times New Roman" pitchFamily="18" charset="0"/>
              </a:rPr>
              <a:t>Z</a:t>
            </a:r>
            <a:r>
              <a:rPr lang="en-US" sz="2400" baseline="-25000">
                <a:latin typeface="Times New Roman" pitchFamily="18" charset="0"/>
                <a:cs typeface="Times New Roman" pitchFamily="18" charset="0"/>
              </a:rPr>
              <a:t>obs</a:t>
            </a:r>
            <a:r>
              <a:rPr lang="en-US" sz="2400">
                <a:latin typeface="Times New Roman" pitchFamily="18" charset="0"/>
                <a:cs typeface="Times New Roman" pitchFamily="18" charset="0"/>
              </a:rPr>
              <a:t> &lt; –</a:t>
            </a:r>
            <a:r>
              <a:rPr lang="en-US" sz="2400" i="1">
                <a:latin typeface="Times New Roman" pitchFamily="18" charset="0"/>
                <a:cs typeface="Times New Roman" pitchFamily="18" charset="0"/>
              </a:rPr>
              <a:t>z</a:t>
            </a:r>
            <a:r>
              <a:rPr lang="en-US" sz="2400" baseline="-30000">
                <a:latin typeface="Symbol" pitchFamily="18" charset="2"/>
              </a:rPr>
              <a:t>a</a:t>
            </a:r>
            <a:r>
              <a:rPr lang="en-US" sz="2400" baseline="-30000">
                <a:latin typeface="Times New Roman" pitchFamily="18" charset="0"/>
                <a:cs typeface="Times New Roman" pitchFamily="18" charset="0"/>
              </a:rPr>
              <a:t>/2</a:t>
            </a:r>
          </a:p>
          <a:p>
            <a:pPr indent="228600">
              <a:tabLst>
                <a:tab pos="228600" algn="l"/>
              </a:tabLst>
            </a:pPr>
            <a:endParaRPr lang="en-US" sz="2400">
              <a:latin typeface="Times New Roman" pitchFamily="18" charset="0"/>
            </a:endParaRPr>
          </a:p>
          <a:p>
            <a:pPr indent="228600">
              <a:tabLst>
                <a:tab pos="228600" algn="l"/>
              </a:tabLst>
            </a:pPr>
            <a:r>
              <a:rPr lang="en-US" sz="2400">
                <a:latin typeface="Times New Roman" pitchFamily="18" charset="0"/>
                <a:cs typeface="Times New Roman" pitchFamily="18" charset="0"/>
              </a:rPr>
              <a:t>Z</a:t>
            </a:r>
            <a:r>
              <a:rPr lang="en-US" sz="2400" baseline="-30000">
                <a:latin typeface="Symbol" pitchFamily="18" charset="2"/>
              </a:rPr>
              <a:t>a</a:t>
            </a:r>
            <a:r>
              <a:rPr lang="en-US" sz="2400" baseline="-30000">
                <a:latin typeface="Times New Roman" pitchFamily="18" charset="0"/>
                <a:cs typeface="Times New Roman" pitchFamily="18" charset="0"/>
              </a:rPr>
              <a:t>/2</a:t>
            </a:r>
            <a:r>
              <a:rPr lang="en-US" sz="2400">
                <a:latin typeface="Times New Roman" pitchFamily="18" charset="0"/>
                <a:cs typeface="Times New Roman" pitchFamily="18" charset="0"/>
              </a:rPr>
              <a:t> = Z</a:t>
            </a:r>
            <a:r>
              <a:rPr lang="en-US" sz="2400" baseline="-30000">
                <a:latin typeface="Times New Roman" pitchFamily="18" charset="0"/>
                <a:cs typeface="Times New Roman" pitchFamily="18" charset="0"/>
              </a:rPr>
              <a:t>0.005 </a:t>
            </a:r>
            <a:r>
              <a:rPr lang="en-US" sz="2400">
                <a:latin typeface="Times New Roman" pitchFamily="18" charset="0"/>
                <a:cs typeface="Times New Roman" pitchFamily="18" charset="0"/>
              </a:rPr>
              <a:t>= 2.575 (from Normal tables)</a:t>
            </a:r>
          </a:p>
          <a:p>
            <a:pPr indent="228600">
              <a:tabLst>
                <a:tab pos="228600" algn="l"/>
              </a:tabLst>
            </a:pPr>
            <a:endParaRPr lang="en-US" sz="2400">
              <a:latin typeface="Times New Roman" pitchFamily="18" charset="0"/>
              <a:cs typeface="Times New Roman" pitchFamily="18" charset="0"/>
            </a:endParaRPr>
          </a:p>
          <a:p>
            <a:pPr indent="228600">
              <a:tabLst>
                <a:tab pos="228600" algn="l"/>
              </a:tabLst>
            </a:pPr>
            <a:r>
              <a:rPr lang="en-US" sz="2400">
                <a:latin typeface="Times New Roman" pitchFamily="18" charset="0"/>
                <a:cs typeface="Times New Roman" pitchFamily="18" charset="0"/>
              </a:rPr>
              <a:t>	</a:t>
            </a:r>
            <a:endParaRPr lang="en-US" sz="2400">
              <a:latin typeface="Times New Roman" pitchFamily="18" charset="0"/>
            </a:endParaRPr>
          </a:p>
          <a:p>
            <a:pPr indent="228600">
              <a:tabLst>
                <a:tab pos="228600" algn="l"/>
              </a:tabLst>
            </a:pPr>
            <a:endParaRPr lang="en-US" sz="2400">
              <a:latin typeface="Times New Roman" pitchFamily="18" charset="0"/>
              <a:cs typeface="Times New Roman" pitchFamily="18" charset="0"/>
            </a:endParaRPr>
          </a:p>
          <a:p>
            <a:pPr indent="228600">
              <a:tabLst>
                <a:tab pos="228600" algn="l"/>
              </a:tabLst>
            </a:pPr>
            <a:r>
              <a:rPr lang="en-US" sz="2400">
                <a:latin typeface="Times New Roman" pitchFamily="18" charset="0"/>
                <a:cs typeface="Times New Roman" pitchFamily="18" charset="0"/>
              </a:rPr>
              <a:t>	</a:t>
            </a:r>
            <a:endParaRPr lang="en-US" sz="2400">
              <a:latin typeface="Times New Roman" pitchFamily="18" charset="0"/>
            </a:endParaRPr>
          </a:p>
        </p:txBody>
      </p:sp>
      <p:graphicFrame>
        <p:nvGraphicFramePr>
          <p:cNvPr id="88069" name="Object 5"/>
          <p:cNvGraphicFramePr>
            <a:graphicFrameLocks noChangeAspect="1"/>
          </p:cNvGraphicFramePr>
          <p:nvPr/>
        </p:nvGraphicFramePr>
        <p:xfrm>
          <a:off x="2362200" y="1600200"/>
          <a:ext cx="1752600" cy="1008063"/>
        </p:xfrm>
        <a:graphic>
          <a:graphicData uri="http://schemas.openxmlformats.org/presentationml/2006/ole">
            <p:oleObj spid="_x0000_s88069" r:id="rId3" imgW="1193800" imgH="685800" progId="Equation.2">
              <p:embed/>
            </p:oleObj>
          </a:graphicData>
        </a:graphic>
      </p:graphicFrame>
      <p:graphicFrame>
        <p:nvGraphicFramePr>
          <p:cNvPr id="88068" name="Object 4"/>
          <p:cNvGraphicFramePr>
            <a:graphicFrameLocks noChangeAspect="1"/>
          </p:cNvGraphicFramePr>
          <p:nvPr/>
        </p:nvGraphicFramePr>
        <p:xfrm>
          <a:off x="1900238" y="4038600"/>
          <a:ext cx="3589337" cy="1000125"/>
        </p:xfrm>
        <a:graphic>
          <a:graphicData uri="http://schemas.openxmlformats.org/presentationml/2006/ole">
            <p:oleObj spid="_x0000_s88068" name="Equation" r:id="rId4" imgW="2501640" imgH="698400" progId="Equation.DSMT4">
              <p:embed/>
            </p:oleObj>
          </a:graphicData>
        </a:graphic>
      </p:graphicFrame>
      <p:sp>
        <p:nvSpPr>
          <p:cNvPr id="88074" name="Text Box 10"/>
          <p:cNvSpPr txBox="1">
            <a:spLocks noChangeArrowheads="1"/>
          </p:cNvSpPr>
          <p:nvPr/>
        </p:nvSpPr>
        <p:spPr bwMode="auto">
          <a:xfrm>
            <a:off x="1355725" y="269875"/>
            <a:ext cx="184150" cy="457200"/>
          </a:xfrm>
          <a:prstGeom prst="rect">
            <a:avLst/>
          </a:prstGeom>
          <a:noFill/>
          <a:ln w="9525">
            <a:noFill/>
            <a:miter lim="800000"/>
            <a:headEnd/>
            <a:tailEnd/>
          </a:ln>
          <a:effectLst/>
        </p:spPr>
        <p:txBody>
          <a:bodyPr wrap="none">
            <a:spAutoFit/>
          </a:bodyPr>
          <a:lstStyle/>
          <a:p>
            <a:pPr eaLnBrk="1" hangingPunct="1"/>
            <a:endParaRPr lang="en-US" sz="2400">
              <a:latin typeface="Times New Roman" pitchFamily="18" charset="0"/>
            </a:endParaRPr>
          </a:p>
        </p:txBody>
      </p:sp>
      <p:sp>
        <p:nvSpPr>
          <p:cNvPr id="88076" name="Text Box 12"/>
          <p:cNvSpPr txBox="1">
            <a:spLocks noChangeArrowheads="1"/>
          </p:cNvSpPr>
          <p:nvPr/>
        </p:nvSpPr>
        <p:spPr bwMode="auto">
          <a:xfrm>
            <a:off x="609600" y="5029200"/>
            <a:ext cx="8001000" cy="1187450"/>
          </a:xfrm>
          <a:prstGeom prst="rect">
            <a:avLst/>
          </a:prstGeom>
          <a:noFill/>
          <a:ln w="9525">
            <a:noFill/>
            <a:miter lim="800000"/>
            <a:headEnd/>
            <a:tailEnd/>
          </a:ln>
          <a:effectLst/>
        </p:spPr>
        <p:txBody>
          <a:bodyPr>
            <a:spAutoFit/>
          </a:bodyPr>
          <a:lstStyle/>
          <a:p>
            <a:r>
              <a:rPr lang="en-US" sz="2400" i="1">
                <a:latin typeface="Times New Roman" pitchFamily="18" charset="0"/>
                <a:cs typeface="Times New Roman" pitchFamily="18" charset="0"/>
              </a:rPr>
              <a:t>Z</a:t>
            </a:r>
            <a:r>
              <a:rPr lang="en-US" sz="2400" baseline="-25000">
                <a:latin typeface="Times New Roman" pitchFamily="18" charset="0"/>
                <a:cs typeface="Times New Roman" pitchFamily="18" charset="0"/>
              </a:rPr>
              <a:t>obs</a:t>
            </a:r>
            <a:r>
              <a:rPr lang="en-US" sz="2400">
                <a:latin typeface="Times New Roman" pitchFamily="18" charset="0"/>
                <a:cs typeface="Times New Roman" pitchFamily="18" charset="0"/>
              </a:rPr>
              <a:t> is not in the critical region.  Hence do not reject H</a:t>
            </a:r>
            <a:r>
              <a:rPr lang="en-US" sz="2400" baseline="-25000">
                <a:latin typeface="Times New Roman" pitchFamily="18" charset="0"/>
                <a:cs typeface="Times New Roman" pitchFamily="18" charset="0"/>
              </a:rPr>
              <a:t>0</a:t>
            </a:r>
            <a:r>
              <a:rPr lang="en-US" sz="2400">
                <a:latin typeface="Times New Roman" pitchFamily="18" charset="0"/>
                <a:cs typeface="Times New Roman" pitchFamily="18" charset="0"/>
              </a:rPr>
              <a:t>.  </a:t>
            </a:r>
            <a:endParaRPr lang="en-US" sz="2400">
              <a:latin typeface="Times New Roman" pitchFamily="18" charset="0"/>
            </a:endParaRPr>
          </a:p>
          <a:p>
            <a:r>
              <a:rPr lang="en-US" sz="2400">
                <a:latin typeface="Times New Roman" pitchFamily="18" charset="0"/>
                <a:cs typeface="Times New Roman" pitchFamily="18" charset="0"/>
              </a:rPr>
              <a:t>There is no significant difference between the salaries of male and female workers.  </a:t>
            </a:r>
            <a:endParaRPr lang="en-US" sz="2400">
              <a:latin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228600" y="381000"/>
            <a:ext cx="8686800" cy="914400"/>
          </a:xfrm>
        </p:spPr>
        <p:txBody>
          <a:bodyPr>
            <a:normAutofit fontScale="90000"/>
          </a:bodyPr>
          <a:lstStyle/>
          <a:p>
            <a:pPr algn="l"/>
            <a:r>
              <a:rPr lang="en-US" sz="3600" dirty="0"/>
              <a:t>Many Other Models for Testing Hypothesis</a:t>
            </a:r>
          </a:p>
        </p:txBody>
      </p:sp>
      <p:sp>
        <p:nvSpPr>
          <p:cNvPr id="8" name="Slide Number Placeholder 2"/>
          <p:cNvSpPr>
            <a:spLocks noGrp="1"/>
          </p:cNvSpPr>
          <p:nvPr>
            <p:ph type="sldNum" sz="quarter" idx="12"/>
          </p:nvPr>
        </p:nvSpPr>
        <p:spPr/>
        <p:txBody>
          <a:bodyPr/>
          <a:lstStyle/>
          <a:p>
            <a:fld id="{D96F976A-B557-4A0A-8FBF-00FFE506C71B}" type="slidenum">
              <a:rPr lang="en-US"/>
              <a:pPr/>
              <a:t>29</a:t>
            </a:fld>
            <a:endParaRPr lang="en-US"/>
          </a:p>
        </p:txBody>
      </p:sp>
      <p:sp>
        <p:nvSpPr>
          <p:cNvPr id="77827" name="Rectangle 3"/>
          <p:cNvSpPr>
            <a:spLocks noChangeArrowheads="1"/>
          </p:cNvSpPr>
          <p:nvPr/>
        </p:nvSpPr>
        <p:spPr bwMode="auto">
          <a:xfrm>
            <a:off x="609600" y="5181600"/>
            <a:ext cx="8077200" cy="118745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There are also testing procedures that do not require normality assumption.  These are known as distribution-free tests or non-parametric tests. </a:t>
            </a:r>
            <a:endParaRPr lang="en-US" sz="2400" dirty="0">
              <a:latin typeface="Times New Roman" pitchFamily="18" charset="0"/>
            </a:endParaRPr>
          </a:p>
        </p:txBody>
      </p:sp>
      <p:sp>
        <p:nvSpPr>
          <p:cNvPr id="77828" name="Text Box 4"/>
          <p:cNvSpPr txBox="1">
            <a:spLocks noChangeArrowheads="1"/>
          </p:cNvSpPr>
          <p:nvPr/>
        </p:nvSpPr>
        <p:spPr bwMode="auto">
          <a:xfrm>
            <a:off x="533400" y="1524000"/>
            <a:ext cx="7083425" cy="457200"/>
          </a:xfrm>
          <a:prstGeom prst="rect">
            <a:avLst/>
          </a:prstGeom>
          <a:noFill/>
          <a:ln w="9525">
            <a:noFill/>
            <a:miter lim="800000"/>
            <a:headEnd/>
            <a:tailEnd/>
          </a:ln>
          <a:effectLst/>
        </p:spPr>
        <p:txBody>
          <a:bodyPr wrap="none">
            <a:spAutoFit/>
          </a:bodyPr>
          <a:lstStyle/>
          <a:p>
            <a:pPr eaLnBrk="1" hangingPunct="1"/>
            <a:r>
              <a:rPr lang="en-US" sz="2400" dirty="0">
                <a:latin typeface="Times New Roman" pitchFamily="18" charset="0"/>
                <a:cs typeface="Times New Roman" pitchFamily="18" charset="0"/>
              </a:rPr>
              <a:t>There are models that can be used to test hypotheses for:</a:t>
            </a:r>
          </a:p>
        </p:txBody>
      </p:sp>
      <p:sp>
        <p:nvSpPr>
          <p:cNvPr id="77829" name="Text Box 5"/>
          <p:cNvSpPr txBox="1">
            <a:spLocks noChangeArrowheads="1"/>
          </p:cNvSpPr>
          <p:nvPr/>
        </p:nvSpPr>
        <p:spPr bwMode="auto">
          <a:xfrm>
            <a:off x="533400" y="2057400"/>
            <a:ext cx="8305800" cy="118745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Difference of two means when population standard deviations are</a:t>
            </a:r>
          </a:p>
          <a:p>
            <a:pPr eaLnBrk="1" hangingPunct="1"/>
            <a:r>
              <a:rPr lang="en-US" sz="2400" dirty="0">
                <a:latin typeface="Times New Roman" pitchFamily="18" charset="0"/>
                <a:cs typeface="Times New Roman" pitchFamily="18" charset="0"/>
              </a:rPr>
              <a:t> not known and sample sizes are small.  We then use a test statistic that has </a:t>
            </a:r>
            <a:r>
              <a:rPr lang="en-US" sz="2400" i="1" dirty="0">
                <a:latin typeface="Times New Roman" pitchFamily="18" charset="0"/>
                <a:cs typeface="Times New Roman" pitchFamily="18" charset="0"/>
              </a:rPr>
              <a:t>t</a:t>
            </a:r>
            <a:r>
              <a:rPr lang="en-US" sz="2400" dirty="0">
                <a:latin typeface="Times New Roman" pitchFamily="18" charset="0"/>
                <a:cs typeface="Times New Roman" pitchFamily="18" charset="0"/>
              </a:rPr>
              <a:t> distribution.</a:t>
            </a:r>
          </a:p>
        </p:txBody>
      </p:sp>
      <p:sp>
        <p:nvSpPr>
          <p:cNvPr id="77830" name="Text Box 6"/>
          <p:cNvSpPr txBox="1">
            <a:spLocks noChangeArrowheads="1"/>
          </p:cNvSpPr>
          <p:nvPr/>
        </p:nvSpPr>
        <p:spPr bwMode="auto">
          <a:xfrm>
            <a:off x="609600" y="3276600"/>
            <a:ext cx="8534400" cy="822325"/>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The model to test the hypothesis about population variance uses a test statistic that has </a:t>
            </a:r>
            <a:r>
              <a:rPr lang="en-US" sz="2400" dirty="0">
                <a:latin typeface="Symbol" pitchFamily="18" charset="2"/>
              </a:rPr>
              <a:t>c</a:t>
            </a:r>
            <a:r>
              <a:rPr lang="en-US" sz="2400" dirty="0">
                <a:latin typeface="Times New Roman" pitchFamily="18" charset="0"/>
                <a:cs typeface="Times New Roman" pitchFamily="18" charset="0"/>
              </a:rPr>
              <a:t>2 distribution.</a:t>
            </a:r>
          </a:p>
        </p:txBody>
      </p:sp>
      <p:sp>
        <p:nvSpPr>
          <p:cNvPr id="77831" name="Text Box 7"/>
          <p:cNvSpPr txBox="1">
            <a:spLocks noChangeArrowheads="1"/>
          </p:cNvSpPr>
          <p:nvPr/>
        </p:nvSpPr>
        <p:spPr bwMode="auto">
          <a:xfrm>
            <a:off x="609600" y="4267200"/>
            <a:ext cx="7712075" cy="822325"/>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The model to test the hypothesis about ratio of two variances uses a test statistic that has F distribution.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4"/>
          <p:cNvSpPr>
            <a:spLocks noGrp="1" noChangeArrowheads="1"/>
          </p:cNvSpPr>
          <p:nvPr>
            <p:ph type="title"/>
          </p:nvPr>
        </p:nvSpPr>
        <p:spPr>
          <a:xfrm>
            <a:off x="228600" y="304800"/>
            <a:ext cx="8915400" cy="1066800"/>
          </a:xfrm>
          <a:noFill/>
          <a:ln/>
        </p:spPr>
        <p:txBody>
          <a:bodyPr>
            <a:normAutofit fontScale="90000"/>
          </a:bodyPr>
          <a:lstStyle/>
          <a:p>
            <a:pPr algn="l"/>
            <a:r>
              <a:rPr lang="en-US" sz="3600" dirty="0"/>
              <a:t>Inference of Population Quality from Sample (</a:t>
            </a:r>
            <a:r>
              <a:rPr lang="en-US" sz="3600" dirty="0" err="1"/>
              <a:t>contd</a:t>
            </a:r>
            <a:r>
              <a:rPr lang="en-US" sz="3600" dirty="0"/>
              <a:t>)</a:t>
            </a:r>
          </a:p>
        </p:txBody>
      </p:sp>
      <p:sp>
        <p:nvSpPr>
          <p:cNvPr id="4" name="Slide Number Placeholder 2"/>
          <p:cNvSpPr>
            <a:spLocks noGrp="1"/>
          </p:cNvSpPr>
          <p:nvPr>
            <p:ph type="sldNum" sz="quarter" idx="12"/>
          </p:nvPr>
        </p:nvSpPr>
        <p:spPr/>
        <p:txBody>
          <a:bodyPr/>
          <a:lstStyle/>
          <a:p>
            <a:fld id="{39BE5D98-5146-4AD3-8BC5-35B603C9A150}" type="slidenum">
              <a:rPr lang="en-US"/>
              <a:pPr/>
              <a:t>3</a:t>
            </a:fld>
            <a:endParaRPr lang="en-US"/>
          </a:p>
        </p:txBody>
      </p:sp>
      <p:sp>
        <p:nvSpPr>
          <p:cNvPr id="90117" name="Text Box 5"/>
          <p:cNvSpPr txBox="1">
            <a:spLocks noChangeArrowheads="1"/>
          </p:cNvSpPr>
          <p:nvPr/>
        </p:nvSpPr>
        <p:spPr bwMode="auto">
          <a:xfrm>
            <a:off x="762000" y="1905000"/>
            <a:ext cx="8153400" cy="4291013"/>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If we assume that the population we are dealing  with is normally distributed, we just need to know the two parameters </a:t>
            </a:r>
            <a:r>
              <a:rPr lang="en-US" sz="2400" i="1">
                <a:latin typeface="Symbol" pitchFamily="18" charset="2"/>
              </a:rPr>
              <a:t>m</a:t>
            </a:r>
            <a:r>
              <a:rPr lang="en-US" sz="2400">
                <a:latin typeface="Times New Roman" pitchFamily="18" charset="0"/>
              </a:rPr>
              <a:t> and </a:t>
            </a:r>
            <a:r>
              <a:rPr lang="en-US" sz="2400" i="1">
                <a:latin typeface="Symbol" pitchFamily="18" charset="2"/>
              </a:rPr>
              <a:t>s</a:t>
            </a:r>
            <a:r>
              <a:rPr lang="en-US" sz="2400">
                <a:latin typeface="Times New Roman" pitchFamily="18" charset="0"/>
              </a:rPr>
              <a:t> of the population.  </a:t>
            </a:r>
          </a:p>
          <a:p>
            <a:pPr eaLnBrk="1" hangingPunct="1"/>
            <a:endParaRPr lang="en-US" sz="2400">
              <a:latin typeface="Times New Roman" pitchFamily="18" charset="0"/>
            </a:endParaRPr>
          </a:p>
          <a:p>
            <a:pPr eaLnBrk="1" hangingPunct="1"/>
            <a:r>
              <a:rPr lang="en-US" sz="2400">
                <a:latin typeface="Times New Roman" pitchFamily="18" charset="0"/>
              </a:rPr>
              <a:t>The exact values of the parameters are never known so we estimate them using the statistics from samples.</a:t>
            </a:r>
          </a:p>
          <a:p>
            <a:pPr eaLnBrk="1" hangingPunct="1"/>
            <a:endParaRPr lang="en-US" sz="2400">
              <a:latin typeface="Times New Roman" pitchFamily="18" charset="0"/>
            </a:endParaRPr>
          </a:p>
          <a:p>
            <a:pPr eaLnBrk="1" hangingPunct="1"/>
            <a:r>
              <a:rPr lang="en-US" sz="2400">
                <a:latin typeface="Times New Roman" pitchFamily="18" charset="0"/>
              </a:rPr>
              <a:t>A statistic that is chosen to estimate a parameter is called an </a:t>
            </a:r>
            <a:r>
              <a:rPr lang="en-US" sz="2400" u="sng">
                <a:latin typeface="Times New Roman" pitchFamily="18" charset="0"/>
              </a:rPr>
              <a:t>estimator</a:t>
            </a:r>
            <a:r>
              <a:rPr lang="en-US" sz="2400">
                <a:latin typeface="Times New Roman" pitchFamily="18" charset="0"/>
              </a:rPr>
              <a:t> for the parameter.</a:t>
            </a:r>
          </a:p>
          <a:p>
            <a:pPr>
              <a:spcBef>
                <a:spcPct val="50000"/>
              </a:spcBef>
            </a:pPr>
            <a:r>
              <a:rPr lang="en-US" sz="2400">
                <a:latin typeface="Times New Roman" pitchFamily="18" charset="0"/>
              </a:rPr>
              <a:t>Certain criteria are used to select a "good" estimator from available candidates of estimators for a parameter.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152400" y="609600"/>
            <a:ext cx="8991600" cy="914400"/>
          </a:xfrm>
        </p:spPr>
        <p:txBody>
          <a:bodyPr>
            <a:normAutofit fontScale="90000"/>
          </a:bodyPr>
          <a:lstStyle/>
          <a:p>
            <a:pPr algn="l"/>
            <a:r>
              <a:rPr lang="en-US" sz="3600" dirty="0"/>
              <a:t>Testing for the Distribution of a Population</a:t>
            </a:r>
          </a:p>
        </p:txBody>
      </p:sp>
      <p:sp>
        <p:nvSpPr>
          <p:cNvPr id="8" name="Slide Number Placeholder 2"/>
          <p:cNvSpPr>
            <a:spLocks noGrp="1"/>
          </p:cNvSpPr>
          <p:nvPr>
            <p:ph type="sldNum" sz="quarter" idx="12"/>
          </p:nvPr>
        </p:nvSpPr>
        <p:spPr/>
        <p:txBody>
          <a:bodyPr/>
          <a:lstStyle/>
          <a:p>
            <a:fld id="{43E57ED4-E048-4B55-AD1E-23AF4BAF4377}" type="slidenum">
              <a:rPr lang="en-US"/>
              <a:pPr/>
              <a:t>30</a:t>
            </a:fld>
            <a:endParaRPr lang="en-US"/>
          </a:p>
        </p:txBody>
      </p:sp>
      <p:sp>
        <p:nvSpPr>
          <p:cNvPr id="78851" name="Rectangle 3"/>
          <p:cNvSpPr>
            <a:spLocks noChangeArrowheads="1"/>
          </p:cNvSpPr>
          <p:nvPr/>
        </p:nvSpPr>
        <p:spPr bwMode="auto">
          <a:xfrm>
            <a:off x="685800" y="5638800"/>
            <a:ext cx="7772400" cy="457200"/>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cs typeface="Times New Roman" pitchFamily="18" charset="0"/>
              </a:rPr>
              <a:t>The procedure is described below using an example.</a:t>
            </a:r>
            <a:endParaRPr lang="en-US" sz="2400">
              <a:latin typeface="Times New Roman" pitchFamily="18" charset="0"/>
            </a:endParaRPr>
          </a:p>
        </p:txBody>
      </p:sp>
      <p:sp>
        <p:nvSpPr>
          <p:cNvPr id="78852" name="Text Box 4"/>
          <p:cNvSpPr txBox="1">
            <a:spLocks noChangeArrowheads="1"/>
          </p:cNvSpPr>
          <p:nvPr/>
        </p:nvSpPr>
        <p:spPr bwMode="auto">
          <a:xfrm>
            <a:off x="685800" y="1828800"/>
            <a:ext cx="8229600" cy="45720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Use of Normal Probability Plot</a:t>
            </a:r>
            <a:endParaRPr lang="en-US" sz="2400" dirty="0">
              <a:latin typeface="Times New Roman" pitchFamily="18" charset="0"/>
            </a:endParaRPr>
          </a:p>
        </p:txBody>
      </p:sp>
      <p:sp>
        <p:nvSpPr>
          <p:cNvPr id="78853" name="Text Box 5"/>
          <p:cNvSpPr txBox="1">
            <a:spLocks noChangeArrowheads="1"/>
          </p:cNvSpPr>
          <p:nvPr/>
        </p:nvSpPr>
        <p:spPr bwMode="auto">
          <a:xfrm>
            <a:off x="685800" y="2514600"/>
            <a:ext cx="8286750" cy="822325"/>
          </a:xfrm>
          <a:prstGeom prst="rect">
            <a:avLst/>
          </a:prstGeom>
          <a:noFill/>
          <a:ln w="9525">
            <a:noFill/>
            <a:miter lim="800000"/>
            <a:headEnd/>
            <a:tailEnd/>
          </a:ln>
          <a:effectLst/>
        </p:spPr>
        <p:txBody>
          <a:bodyPr wrap="none">
            <a:spAutoFit/>
          </a:bodyPr>
          <a:lstStyle/>
          <a:p>
            <a:pPr eaLnBrk="1" hangingPunct="1"/>
            <a:r>
              <a:rPr lang="en-US" sz="2400" dirty="0">
                <a:latin typeface="Times New Roman" pitchFamily="18" charset="0"/>
                <a:cs typeface="Times New Roman" pitchFamily="18" charset="0"/>
              </a:rPr>
              <a:t>Normal probability plotting involves plotting the Cum. Distr. </a:t>
            </a:r>
          </a:p>
          <a:p>
            <a:pPr eaLnBrk="1" hangingPunct="1"/>
            <a:r>
              <a:rPr lang="en-US" sz="2400" dirty="0">
                <a:latin typeface="Times New Roman" pitchFamily="18" charset="0"/>
                <a:cs typeface="Times New Roman" pitchFamily="18" charset="0"/>
              </a:rPr>
              <a:t>of the data on specially designed Normal Probability Paper (NPP).</a:t>
            </a:r>
          </a:p>
        </p:txBody>
      </p:sp>
      <p:sp>
        <p:nvSpPr>
          <p:cNvPr id="78854" name="Text Box 6"/>
          <p:cNvSpPr txBox="1">
            <a:spLocks noChangeArrowheads="1"/>
          </p:cNvSpPr>
          <p:nvPr/>
        </p:nvSpPr>
        <p:spPr bwMode="auto">
          <a:xfrm>
            <a:off x="725488" y="3352800"/>
            <a:ext cx="8418512" cy="822325"/>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The NPP has been designed in such a way that if the data had come</a:t>
            </a:r>
          </a:p>
          <a:p>
            <a:pPr eaLnBrk="1" hangingPunct="1"/>
            <a:r>
              <a:rPr lang="en-US" sz="2400" dirty="0">
                <a:latin typeface="Times New Roman" pitchFamily="18" charset="0"/>
                <a:cs typeface="Times New Roman" pitchFamily="18" charset="0"/>
              </a:rPr>
              <a:t>from a normal population, the Cum. Distr. will plot as a </a:t>
            </a:r>
            <a:r>
              <a:rPr lang="en-US" sz="2400" dirty="0" err="1">
                <a:latin typeface="Times New Roman" pitchFamily="18" charset="0"/>
                <a:cs typeface="Times New Roman" pitchFamily="18" charset="0"/>
              </a:rPr>
              <a:t>st</a:t>
            </a:r>
            <a:r>
              <a:rPr lang="en-US" sz="2400" dirty="0">
                <a:latin typeface="Times New Roman" pitchFamily="18" charset="0"/>
                <a:cs typeface="Times New Roman" pitchFamily="18" charset="0"/>
              </a:rPr>
              <a:t>. line.</a:t>
            </a:r>
          </a:p>
        </p:txBody>
      </p:sp>
      <p:sp>
        <p:nvSpPr>
          <p:cNvPr id="78855" name="Text Box 7"/>
          <p:cNvSpPr txBox="1">
            <a:spLocks noChangeArrowheads="1"/>
          </p:cNvSpPr>
          <p:nvPr/>
        </p:nvSpPr>
        <p:spPr bwMode="auto">
          <a:xfrm>
            <a:off x="758825" y="4343400"/>
            <a:ext cx="8385175" cy="1187450"/>
          </a:xfrm>
          <a:prstGeom prst="rect">
            <a:avLst/>
          </a:prstGeom>
          <a:noFill/>
          <a:ln w="9525">
            <a:noFill/>
            <a:miter lim="800000"/>
            <a:headEnd/>
            <a:tailEnd/>
          </a:ln>
          <a:effectLst/>
        </p:spPr>
        <p:txBody>
          <a:bodyPr wrap="none">
            <a:spAutoFit/>
          </a:bodyPr>
          <a:lstStyle/>
          <a:p>
            <a:pPr eaLnBrk="1" hangingPunct="1"/>
            <a:r>
              <a:rPr lang="en-US" sz="2400" dirty="0">
                <a:latin typeface="Times New Roman" pitchFamily="18" charset="0"/>
                <a:cs typeface="Times New Roman" pitchFamily="18" charset="0"/>
              </a:rPr>
              <a:t>Conversely, if the Cum. Distr. of a set of data plots as a straight</a:t>
            </a:r>
          </a:p>
          <a:p>
            <a:pPr eaLnBrk="1" hangingPunct="1"/>
            <a:r>
              <a:rPr lang="en-US" sz="2400" dirty="0">
                <a:latin typeface="Times New Roman" pitchFamily="18" charset="0"/>
                <a:cs typeface="Times New Roman" pitchFamily="18" charset="0"/>
              </a:rPr>
              <a:t>line on a NPP, then we conclude that the data comes from a normal</a:t>
            </a:r>
          </a:p>
          <a:p>
            <a:pPr eaLnBrk="1" hangingPunct="1"/>
            <a:r>
              <a:rPr lang="en-US" sz="2400" dirty="0">
                <a:latin typeface="Times New Roman" pitchFamily="18" charset="0"/>
                <a:cs typeface="Times New Roman" pitchFamily="18" charset="0"/>
              </a:rPr>
              <a:t>population.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Slide Number Placeholder 2"/>
          <p:cNvSpPr>
            <a:spLocks noGrp="1"/>
          </p:cNvSpPr>
          <p:nvPr>
            <p:ph type="sldNum" sz="quarter" idx="12"/>
          </p:nvPr>
        </p:nvSpPr>
        <p:spPr/>
        <p:txBody>
          <a:bodyPr/>
          <a:lstStyle/>
          <a:p>
            <a:fld id="{9BE77AB9-D6EC-4A4C-91D6-F52A154142D7}" type="slidenum">
              <a:rPr lang="en-US"/>
              <a:pPr/>
              <a:t>31</a:t>
            </a:fld>
            <a:endParaRPr lang="en-US"/>
          </a:p>
        </p:txBody>
      </p:sp>
      <p:sp>
        <p:nvSpPr>
          <p:cNvPr id="79879" name="Rectangle 7"/>
          <p:cNvSpPr>
            <a:spLocks noChangeArrowheads="1"/>
          </p:cNvSpPr>
          <p:nvPr/>
        </p:nvSpPr>
        <p:spPr bwMode="auto">
          <a:xfrm>
            <a:off x="685800" y="304800"/>
            <a:ext cx="7772400" cy="830997"/>
          </a:xfrm>
          <a:prstGeom prst="rect">
            <a:avLst/>
          </a:prstGeom>
          <a:noFill/>
          <a:ln w="9525">
            <a:noFill/>
            <a:miter lim="800000"/>
            <a:headEnd/>
            <a:tailEnd/>
          </a:ln>
          <a:effectLst/>
        </p:spPr>
        <p:txBody>
          <a:bodyPr wrap="square">
            <a:spAutoFit/>
          </a:bodyPr>
          <a:lstStyle/>
          <a:p>
            <a:pPr eaLnBrk="1" hangingPunct="1"/>
            <a:r>
              <a:rPr lang="en-US" sz="2400" dirty="0">
                <a:latin typeface="Times New Roman" pitchFamily="18" charset="0"/>
                <a:cs typeface="Times New Roman" pitchFamily="18" charset="0"/>
              </a:rPr>
              <a:t>Table </a:t>
            </a:r>
            <a:r>
              <a:rPr lang="en-US" sz="2400" dirty="0" smtClean="0">
                <a:latin typeface="Times New Roman" pitchFamily="18" charset="0"/>
                <a:cs typeface="Times New Roman" pitchFamily="18" charset="0"/>
              </a:rPr>
              <a:t>2.3 </a:t>
            </a:r>
            <a:r>
              <a:rPr lang="en-US" sz="2400" dirty="0">
                <a:latin typeface="Times New Roman" pitchFamily="18" charset="0"/>
                <a:cs typeface="Times New Roman" pitchFamily="18" charset="0"/>
              </a:rPr>
              <a:t>Frequency distribution, Cum. Freq. distribution</a:t>
            </a:r>
            <a:endParaRPr lang="en-US" sz="2400" dirty="0">
              <a:latin typeface="Times New Roman" pitchFamily="18" charset="0"/>
            </a:endParaRPr>
          </a:p>
          <a:p>
            <a:endParaRPr lang="en-US" sz="2400" dirty="0">
              <a:latin typeface="Times New Roman" pitchFamily="18" charset="0"/>
            </a:endParaRPr>
          </a:p>
        </p:txBody>
      </p:sp>
      <p:sp>
        <p:nvSpPr>
          <p:cNvPr id="79890" name="Rectangle 18"/>
          <p:cNvSpPr>
            <a:spLocks noChangeArrowheads="1"/>
          </p:cNvSpPr>
          <p:nvPr/>
        </p:nvSpPr>
        <p:spPr bwMode="auto">
          <a:xfrm>
            <a:off x="0" y="1524000"/>
            <a:ext cx="285750" cy="625475"/>
          </a:xfrm>
          <a:prstGeom prst="rect">
            <a:avLst/>
          </a:prstGeom>
          <a:noFill/>
          <a:ln w="9525">
            <a:noFill/>
            <a:miter lim="800000"/>
            <a:headEnd/>
            <a:tailEnd/>
          </a:ln>
          <a:effectLst/>
        </p:spPr>
        <p:txBody>
          <a:bodyPr>
            <a:spAutoFit/>
          </a:bodyPr>
          <a:lstStyle/>
          <a:p>
            <a:pPr eaLnBrk="1" hangingPunct="1"/>
            <a:r>
              <a:rPr lang="en-US" sz="1100">
                <a:latin typeface="Times New Roman" pitchFamily="18" charset="0"/>
                <a:cs typeface="Times New Roman" pitchFamily="18" charset="0"/>
              </a:rPr>
              <a:t>1</a:t>
            </a:r>
            <a:endParaRPr lang="en-US" sz="1200">
              <a:latin typeface="Times New Roman" pitchFamily="18" charset="0"/>
            </a:endParaRPr>
          </a:p>
          <a:p>
            <a:endParaRPr lang="en-US" sz="2400">
              <a:latin typeface="Times New Roman" pitchFamily="18" charset="0"/>
            </a:endParaRPr>
          </a:p>
        </p:txBody>
      </p:sp>
      <p:pic>
        <p:nvPicPr>
          <p:cNvPr id="115713" name="Picture 1"/>
          <p:cNvPicPr>
            <a:picLocks noChangeAspect="1" noChangeArrowheads="1"/>
          </p:cNvPicPr>
          <p:nvPr/>
        </p:nvPicPr>
        <p:blipFill>
          <a:blip r:embed="rId2" cstate="print"/>
          <a:srcRect/>
          <a:stretch>
            <a:fillRect/>
          </a:stretch>
        </p:blipFill>
        <p:spPr bwMode="auto">
          <a:xfrm>
            <a:off x="914400" y="990600"/>
            <a:ext cx="7315200" cy="502385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2"/>
          </p:nvPr>
        </p:nvSpPr>
        <p:spPr/>
        <p:txBody>
          <a:bodyPr/>
          <a:lstStyle/>
          <a:p>
            <a:fld id="{7B439CA4-ECEE-46CF-8940-86C6B3740DFA}" type="slidenum">
              <a:rPr lang="en-US"/>
              <a:pPr/>
              <a:t>32</a:t>
            </a:fld>
            <a:endParaRPr lang="en-US"/>
          </a:p>
        </p:txBody>
      </p:sp>
      <p:sp>
        <p:nvSpPr>
          <p:cNvPr id="80900" name="Rectangle 4"/>
          <p:cNvSpPr>
            <a:spLocks noChangeArrowheads="1"/>
          </p:cNvSpPr>
          <p:nvPr/>
        </p:nvSpPr>
        <p:spPr bwMode="auto">
          <a:xfrm>
            <a:off x="2076450" y="228600"/>
            <a:ext cx="9144000" cy="0"/>
          </a:xfrm>
          <a:prstGeom prst="rect">
            <a:avLst/>
          </a:prstGeom>
          <a:noFill/>
          <a:ln w="9525">
            <a:noFill/>
            <a:miter lim="800000"/>
            <a:headEnd/>
            <a:tailEnd/>
          </a:ln>
          <a:effectLst/>
        </p:spPr>
        <p:txBody>
          <a:bodyPr>
            <a:spAutoFit/>
          </a:bodyPr>
          <a:lstStyle/>
          <a:p>
            <a:endParaRPr lang="en-US"/>
          </a:p>
        </p:txBody>
      </p:sp>
      <p:sp>
        <p:nvSpPr>
          <p:cNvPr id="80901" name="Rectangle 5"/>
          <p:cNvSpPr>
            <a:spLocks noChangeArrowheads="1"/>
          </p:cNvSpPr>
          <p:nvPr/>
        </p:nvSpPr>
        <p:spPr bwMode="auto">
          <a:xfrm>
            <a:off x="304800" y="3214688"/>
            <a:ext cx="2667000" cy="1631216"/>
          </a:xfrm>
          <a:prstGeom prst="rect">
            <a:avLst/>
          </a:prstGeom>
          <a:noFill/>
          <a:ln w="9525">
            <a:noFill/>
            <a:miter lim="800000"/>
            <a:headEnd/>
            <a:tailEnd/>
          </a:ln>
          <a:effectLst/>
        </p:spPr>
        <p:txBody>
          <a:bodyPr wrap="square">
            <a:spAutoFit/>
          </a:bodyPr>
          <a:lstStyle/>
          <a:p>
            <a:pPr marL="0" lvl="4"/>
            <a:r>
              <a:rPr lang="en-US" sz="2000" dirty="0">
                <a:latin typeface="Times New Roman" pitchFamily="18" charset="0"/>
                <a:cs typeface="Times New Roman" pitchFamily="18" charset="0"/>
              </a:rPr>
              <a:t>Figure </a:t>
            </a:r>
            <a:r>
              <a:rPr lang="en-US" sz="2000" dirty="0" smtClean="0">
                <a:latin typeface="Times New Roman" pitchFamily="18" charset="0"/>
                <a:cs typeface="Times New Roman" pitchFamily="18" charset="0"/>
              </a:rPr>
              <a:t>2.27  </a:t>
            </a:r>
            <a:r>
              <a:rPr lang="en-US" sz="2000" dirty="0">
                <a:latin typeface="Times New Roman" pitchFamily="18" charset="0"/>
                <a:cs typeface="Times New Roman" pitchFamily="18" charset="0"/>
              </a:rPr>
              <a:t>Example of </a:t>
            </a:r>
            <a:r>
              <a:rPr lang="en-US" sz="2000" dirty="0" smtClean="0">
                <a:latin typeface="Times New Roman" pitchFamily="18" charset="0"/>
                <a:cs typeface="Times New Roman" pitchFamily="18" charset="0"/>
              </a:rPr>
              <a:t>a  </a:t>
            </a:r>
            <a:r>
              <a:rPr lang="en-US" sz="2000" dirty="0">
                <a:latin typeface="Times New Roman" pitchFamily="18" charset="0"/>
                <a:cs typeface="Times New Roman" pitchFamily="18" charset="0"/>
              </a:rPr>
              <a:t>Normal Probability Plot using </a:t>
            </a:r>
            <a:r>
              <a:rPr lang="en-US" sz="2000" dirty="0" smtClean="0">
                <a:latin typeface="Times New Roman" pitchFamily="18" charset="0"/>
                <a:cs typeface="Times New Roman" pitchFamily="18" charset="0"/>
              </a:rPr>
              <a:t>commercially </a:t>
            </a:r>
            <a:r>
              <a:rPr lang="en-US" sz="2000" dirty="0">
                <a:latin typeface="Times New Roman" pitchFamily="18" charset="0"/>
                <a:cs typeface="Times New Roman" pitchFamily="18" charset="0"/>
              </a:rPr>
              <a:t>available </a:t>
            </a:r>
            <a:r>
              <a:rPr lang="en-US" sz="2000" dirty="0" smtClean="0">
                <a:latin typeface="Times New Roman" pitchFamily="18" charset="0"/>
                <a:cs typeface="Times New Roman" pitchFamily="18" charset="0"/>
              </a:rPr>
              <a:t>NPP </a:t>
            </a:r>
            <a:r>
              <a:rPr lang="en-US" dirty="0" smtClean="0"/>
              <a:t>From </a:t>
            </a:r>
            <a:r>
              <a:rPr lang="en-US" u="sng" dirty="0" smtClean="0">
                <a:hlinkClick r:id="rId2"/>
              </a:rPr>
              <a:t>www.Weibull.com</a:t>
            </a:r>
            <a:endParaRPr lang="en-US" sz="2000" dirty="0">
              <a:latin typeface="Times New Roman" pitchFamily="18" charset="0"/>
            </a:endParaRPr>
          </a:p>
        </p:txBody>
      </p:sp>
      <p:pic>
        <p:nvPicPr>
          <p:cNvPr id="2" name="Picture 4"/>
          <p:cNvPicPr>
            <a:picLocks noChangeAspect="1" noChangeArrowheads="1"/>
          </p:cNvPicPr>
          <p:nvPr/>
        </p:nvPicPr>
        <p:blipFill>
          <a:blip r:embed="rId3" cstate="print"/>
          <a:srcRect/>
          <a:stretch>
            <a:fillRect/>
          </a:stretch>
        </p:blipFill>
        <p:spPr bwMode="auto">
          <a:xfrm>
            <a:off x="3048000" y="304800"/>
            <a:ext cx="4343401" cy="6007878"/>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228600" y="457200"/>
            <a:ext cx="9144000" cy="762000"/>
          </a:xfrm>
        </p:spPr>
        <p:txBody>
          <a:bodyPr/>
          <a:lstStyle/>
          <a:p>
            <a:pPr algn="l"/>
            <a:r>
              <a:rPr lang="en-US" sz="3600" dirty="0">
                <a:solidFill>
                  <a:schemeClr val="tx1"/>
                </a:solidFill>
              </a:rPr>
              <a:t>Normal Probability Plot on the Computer </a:t>
            </a:r>
          </a:p>
        </p:txBody>
      </p:sp>
      <p:sp>
        <p:nvSpPr>
          <p:cNvPr id="9" name="Slide Number Placeholder 2"/>
          <p:cNvSpPr>
            <a:spLocks noGrp="1"/>
          </p:cNvSpPr>
          <p:nvPr>
            <p:ph type="sldNum" sz="quarter" idx="12"/>
          </p:nvPr>
        </p:nvSpPr>
        <p:spPr/>
        <p:txBody>
          <a:bodyPr/>
          <a:lstStyle/>
          <a:p>
            <a:fld id="{4EE37254-9009-498A-9559-01EA9DD89340}" type="slidenum">
              <a:rPr lang="en-US"/>
              <a:pPr/>
              <a:t>33</a:t>
            </a:fld>
            <a:endParaRPr lang="en-US"/>
          </a:p>
        </p:txBody>
      </p:sp>
      <p:sp>
        <p:nvSpPr>
          <p:cNvPr id="81925" name="Rectangle 5"/>
          <p:cNvSpPr>
            <a:spLocks noChangeArrowheads="1"/>
          </p:cNvSpPr>
          <p:nvPr/>
        </p:nvSpPr>
        <p:spPr bwMode="auto">
          <a:xfrm>
            <a:off x="838200" y="2667000"/>
            <a:ext cx="8077200" cy="118745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rPr>
              <a:t>To calculate the mean rank, the data is first arranged in an ascending order.  Then the mean rank of the observation that has the </a:t>
            </a:r>
            <a:r>
              <a:rPr lang="en-US" sz="2400" i="1" dirty="0" err="1">
                <a:latin typeface="Times New Roman" pitchFamily="18" charset="0"/>
              </a:rPr>
              <a:t>i</a:t>
            </a:r>
            <a:r>
              <a:rPr lang="en-US" sz="2400" dirty="0" err="1">
                <a:latin typeface="Times New Roman" pitchFamily="18" charset="0"/>
              </a:rPr>
              <a:t>th</a:t>
            </a:r>
            <a:r>
              <a:rPr lang="en-US" sz="2400" dirty="0">
                <a:latin typeface="Times New Roman" pitchFamily="18" charset="0"/>
              </a:rPr>
              <a:t>  rank in the data = 		. </a:t>
            </a:r>
          </a:p>
        </p:txBody>
      </p:sp>
      <p:graphicFrame>
        <p:nvGraphicFramePr>
          <p:cNvPr id="81924" name="Object 4"/>
          <p:cNvGraphicFramePr>
            <a:graphicFrameLocks noChangeAspect="1"/>
          </p:cNvGraphicFramePr>
          <p:nvPr/>
        </p:nvGraphicFramePr>
        <p:xfrm>
          <a:off x="3962400" y="3429000"/>
          <a:ext cx="685800" cy="517525"/>
        </p:xfrm>
        <a:graphic>
          <a:graphicData uri="http://schemas.openxmlformats.org/presentationml/2006/ole">
            <p:oleObj spid="_x0000_s81924" r:id="rId3" imgW="469900" imgH="355600" progId="Equation.3">
              <p:embed/>
            </p:oleObj>
          </a:graphicData>
        </a:graphic>
      </p:graphicFrame>
      <p:sp>
        <p:nvSpPr>
          <p:cNvPr id="81927" name="Rectangle 7"/>
          <p:cNvSpPr>
            <a:spLocks noChangeArrowheads="1"/>
          </p:cNvSpPr>
          <p:nvPr/>
        </p:nvSpPr>
        <p:spPr bwMode="auto">
          <a:xfrm>
            <a:off x="838200" y="3810000"/>
            <a:ext cx="8305800" cy="822325"/>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rPr>
              <a:t>Another formula used to estimate the cum. probs. is the median rank, calculated using the formula </a:t>
            </a:r>
          </a:p>
        </p:txBody>
      </p:sp>
      <p:graphicFrame>
        <p:nvGraphicFramePr>
          <p:cNvPr id="81926" name="Object 6"/>
          <p:cNvGraphicFramePr>
            <a:graphicFrameLocks noChangeAspect="1"/>
          </p:cNvGraphicFramePr>
          <p:nvPr/>
        </p:nvGraphicFramePr>
        <p:xfrm>
          <a:off x="5105400" y="4191000"/>
          <a:ext cx="762000" cy="552450"/>
        </p:xfrm>
        <a:graphic>
          <a:graphicData uri="http://schemas.openxmlformats.org/presentationml/2006/ole">
            <p:oleObj spid="_x0000_s81926" r:id="rId4" imgW="482600" imgH="355600" progId="Equation.3">
              <p:embed/>
            </p:oleObj>
          </a:graphicData>
        </a:graphic>
      </p:graphicFrame>
      <p:sp>
        <p:nvSpPr>
          <p:cNvPr id="81928" name="Rectangle 8"/>
          <p:cNvSpPr>
            <a:spLocks noChangeArrowheads="1"/>
          </p:cNvSpPr>
          <p:nvPr/>
        </p:nvSpPr>
        <p:spPr bwMode="auto">
          <a:xfrm>
            <a:off x="914400" y="4876800"/>
            <a:ext cx="7924800" cy="1616075"/>
          </a:xfrm>
          <a:prstGeom prst="rect">
            <a:avLst/>
          </a:prstGeom>
          <a:noFill/>
          <a:ln w="9525">
            <a:noFill/>
            <a:miter lim="800000"/>
            <a:headEnd/>
            <a:tailEnd/>
          </a:ln>
          <a:effectLst/>
        </p:spPr>
        <p:txBody>
          <a:bodyPr>
            <a:spAutoFit/>
          </a:bodyPr>
          <a:lstStyle/>
          <a:p>
            <a:pPr marL="457200" indent="-457200" eaLnBrk="1" hangingPunct="1"/>
            <a:r>
              <a:rPr lang="en-US" sz="2000">
                <a:latin typeface="Times New Roman" pitchFamily="18" charset="0"/>
                <a:cs typeface="Times New Roman" pitchFamily="18" charset="0"/>
              </a:rPr>
              <a:t>Value	Rank in data 	  Mean rank(x100)	Median rank (x100)</a:t>
            </a:r>
            <a:endParaRPr lang="en-US" sz="2000">
              <a:latin typeface="Times New Roman" pitchFamily="18" charset="0"/>
            </a:endParaRPr>
          </a:p>
          <a:p>
            <a:pPr marL="457200" indent="-457200"/>
            <a:r>
              <a:rPr lang="en-US" sz="2000">
                <a:latin typeface="Times New Roman" pitchFamily="18" charset="0"/>
                <a:cs typeface="Times New Roman" pitchFamily="18" charset="0"/>
              </a:rPr>
              <a:t>175			1		0.995			0.697</a:t>
            </a:r>
            <a:endParaRPr lang="en-US" sz="2000">
              <a:latin typeface="Times New Roman" pitchFamily="18" charset="0"/>
            </a:endParaRPr>
          </a:p>
          <a:p>
            <a:pPr marL="457200" indent="-457200"/>
            <a:r>
              <a:rPr lang="en-US" sz="2000">
                <a:latin typeface="Times New Roman" pitchFamily="18" charset="0"/>
                <a:cs typeface="Times New Roman" pitchFamily="18" charset="0"/>
              </a:rPr>
              <a:t>187			2		1.99			1.69</a:t>
            </a:r>
            <a:endParaRPr lang="en-US" sz="2000">
              <a:latin typeface="Times New Roman" pitchFamily="18" charset="0"/>
            </a:endParaRPr>
          </a:p>
          <a:p>
            <a:pPr marL="457200" indent="-457200">
              <a:buFontTx/>
              <a:buAutoNum type="arabicPlain" startAt="197"/>
            </a:pPr>
            <a:r>
              <a:rPr lang="en-US" sz="2000">
                <a:latin typeface="Times New Roman" pitchFamily="18" charset="0"/>
                <a:cs typeface="Times New Roman" pitchFamily="18" charset="0"/>
              </a:rPr>
              <a:t>   		3		2.985			2.69</a:t>
            </a:r>
          </a:p>
          <a:p>
            <a:pPr marL="457200" indent="-457200"/>
            <a:r>
              <a:rPr lang="en-US" sz="2000">
                <a:latin typeface="Times New Roman" pitchFamily="18" charset="0"/>
              </a:rPr>
              <a:t>----			----		-----			-----</a:t>
            </a:r>
          </a:p>
        </p:txBody>
      </p:sp>
      <p:sp>
        <p:nvSpPr>
          <p:cNvPr id="81929" name="Text Box 9"/>
          <p:cNvSpPr txBox="1">
            <a:spLocks noChangeArrowheads="1"/>
          </p:cNvSpPr>
          <p:nvPr/>
        </p:nvSpPr>
        <p:spPr bwMode="auto">
          <a:xfrm>
            <a:off x="828675" y="1295400"/>
            <a:ext cx="8395247" cy="1200329"/>
          </a:xfrm>
          <a:prstGeom prst="rect">
            <a:avLst/>
          </a:prstGeom>
          <a:noFill/>
          <a:ln w="9525">
            <a:noFill/>
            <a:miter lim="800000"/>
            <a:headEnd/>
            <a:tailEnd/>
          </a:ln>
          <a:effectLst/>
        </p:spPr>
        <p:txBody>
          <a:bodyPr wrap="none">
            <a:spAutoFit/>
          </a:bodyPr>
          <a:lstStyle/>
          <a:p>
            <a:pPr eaLnBrk="1" hangingPunct="1"/>
            <a:r>
              <a:rPr lang="en-US" sz="2400" dirty="0" smtClean="0">
                <a:latin typeface="Times New Roman" pitchFamily="18" charset="0"/>
              </a:rPr>
              <a:t>A </a:t>
            </a:r>
            <a:r>
              <a:rPr lang="en-US" sz="2400" dirty="0">
                <a:latin typeface="Times New Roman" pitchFamily="18" charset="0"/>
              </a:rPr>
              <a:t>computer program calculates the cumulative probabilities for</a:t>
            </a:r>
          </a:p>
          <a:p>
            <a:pPr eaLnBrk="1" hangingPunct="1"/>
            <a:r>
              <a:rPr lang="en-US" sz="2400" dirty="0">
                <a:latin typeface="Times New Roman" pitchFamily="18" charset="0"/>
              </a:rPr>
              <a:t> individual values using what are called the mean rank of the value</a:t>
            </a:r>
          </a:p>
          <a:p>
            <a:pPr eaLnBrk="1" hangingPunct="1"/>
            <a:r>
              <a:rPr lang="en-US" sz="2400" dirty="0">
                <a:latin typeface="Times New Roman" pitchFamily="18" charset="0"/>
              </a:rPr>
              <a:t> in the data.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5"/>
          <p:cNvSpPr>
            <a:spLocks noGrp="1" noChangeArrowheads="1"/>
          </p:cNvSpPr>
          <p:nvPr>
            <p:ph type="title"/>
          </p:nvPr>
        </p:nvSpPr>
        <p:spPr>
          <a:xfrm>
            <a:off x="304800" y="457200"/>
            <a:ext cx="8839200" cy="762000"/>
          </a:xfrm>
          <a:noFill/>
          <a:ln/>
        </p:spPr>
        <p:txBody>
          <a:bodyPr/>
          <a:lstStyle/>
          <a:p>
            <a:pPr algn="l"/>
            <a:r>
              <a:rPr lang="en-US" sz="3600" dirty="0"/>
              <a:t>Normal Probability Plot on the Computer </a:t>
            </a:r>
          </a:p>
        </p:txBody>
      </p:sp>
      <p:sp>
        <p:nvSpPr>
          <p:cNvPr id="5" name="Slide Number Placeholder 2"/>
          <p:cNvSpPr>
            <a:spLocks noGrp="1"/>
          </p:cNvSpPr>
          <p:nvPr>
            <p:ph type="sldNum" sz="quarter" idx="12"/>
          </p:nvPr>
        </p:nvSpPr>
        <p:spPr/>
        <p:txBody>
          <a:bodyPr/>
          <a:lstStyle/>
          <a:p>
            <a:fld id="{F9C5C737-B346-4785-A11A-702D4618DA2D}" type="slidenum">
              <a:rPr lang="en-US"/>
              <a:pPr/>
              <a:t>34</a:t>
            </a:fld>
            <a:endParaRPr lang="en-US"/>
          </a:p>
        </p:txBody>
      </p:sp>
      <p:sp>
        <p:nvSpPr>
          <p:cNvPr id="82948" name="Rectangle 4"/>
          <p:cNvSpPr>
            <a:spLocks noChangeArrowheads="1"/>
          </p:cNvSpPr>
          <p:nvPr/>
        </p:nvSpPr>
        <p:spPr bwMode="auto">
          <a:xfrm>
            <a:off x="0" y="5943600"/>
            <a:ext cx="9144000" cy="396875"/>
          </a:xfrm>
          <a:prstGeom prst="rect">
            <a:avLst/>
          </a:prstGeom>
          <a:noFill/>
          <a:ln w="9525">
            <a:noFill/>
            <a:miter lim="800000"/>
            <a:headEnd/>
            <a:tailEnd/>
          </a:ln>
          <a:effectLst/>
        </p:spPr>
        <p:txBody>
          <a:bodyPr>
            <a:spAutoFit/>
          </a:bodyPr>
          <a:lstStyle/>
          <a:p>
            <a:pPr eaLnBrk="1" hangingPunct="1"/>
            <a:r>
              <a:rPr lang="en-US" sz="2000" dirty="0">
                <a:latin typeface="Times New Roman" pitchFamily="18" charset="0"/>
              </a:rPr>
              <a:t>Figure </a:t>
            </a:r>
            <a:r>
              <a:rPr lang="en-US" sz="2000" dirty="0" smtClean="0">
                <a:latin typeface="Times New Roman" pitchFamily="18" charset="0"/>
              </a:rPr>
              <a:t>2.28 </a:t>
            </a:r>
            <a:r>
              <a:rPr lang="en-US" sz="2000" dirty="0">
                <a:latin typeface="Times New Roman" pitchFamily="18" charset="0"/>
              </a:rPr>
              <a:t>Normal probability plot produced by Minitab software for data in Table 2.1 </a:t>
            </a:r>
          </a:p>
        </p:txBody>
      </p:sp>
      <p:graphicFrame>
        <p:nvGraphicFramePr>
          <p:cNvPr id="82947" name="Object 3"/>
          <p:cNvGraphicFramePr>
            <a:graphicFrameLocks noChangeAspect="1"/>
          </p:cNvGraphicFramePr>
          <p:nvPr/>
        </p:nvGraphicFramePr>
        <p:xfrm>
          <a:off x="1676400" y="1371600"/>
          <a:ext cx="6172200" cy="4616450"/>
        </p:xfrm>
        <a:graphic>
          <a:graphicData uri="http://schemas.openxmlformats.org/presentationml/2006/ole">
            <p:oleObj spid="_x0000_s82947" r:id="rId3" imgW="5087099" imgH="3725481" progId="">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04800" y="457200"/>
            <a:ext cx="8839200" cy="914400"/>
          </a:xfrm>
        </p:spPr>
        <p:txBody>
          <a:bodyPr/>
          <a:lstStyle/>
          <a:p>
            <a:pPr algn="l"/>
            <a:r>
              <a:rPr lang="en-US" sz="3600" dirty="0"/>
              <a:t>Goodness-of-fit Tests </a:t>
            </a:r>
          </a:p>
        </p:txBody>
      </p:sp>
      <p:sp>
        <p:nvSpPr>
          <p:cNvPr id="7" name="Slide Number Placeholder 2"/>
          <p:cNvSpPr>
            <a:spLocks noGrp="1"/>
          </p:cNvSpPr>
          <p:nvPr>
            <p:ph type="sldNum" sz="quarter" idx="12"/>
          </p:nvPr>
        </p:nvSpPr>
        <p:spPr/>
        <p:txBody>
          <a:bodyPr/>
          <a:lstStyle/>
          <a:p>
            <a:fld id="{A3C0EEA6-FFDE-4975-AF00-7F0510A7074D}" type="slidenum">
              <a:rPr lang="en-US"/>
              <a:pPr/>
              <a:t>35</a:t>
            </a:fld>
            <a:endParaRPr lang="en-US"/>
          </a:p>
        </p:txBody>
      </p:sp>
      <p:sp>
        <p:nvSpPr>
          <p:cNvPr id="83971" name="Rectangle 3"/>
          <p:cNvSpPr>
            <a:spLocks noChangeArrowheads="1"/>
          </p:cNvSpPr>
          <p:nvPr/>
        </p:nvSpPr>
        <p:spPr bwMode="auto">
          <a:xfrm>
            <a:off x="762000" y="1447800"/>
            <a:ext cx="8001000" cy="118745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rPr>
              <a:t>There are several goodness of fit tests such as the Chi-square </a:t>
            </a:r>
            <a:r>
              <a:rPr lang="en-US" sz="2400" dirty="0" err="1">
                <a:latin typeface="Times New Roman" pitchFamily="18" charset="0"/>
              </a:rPr>
              <a:t>g.f</a:t>
            </a:r>
            <a:r>
              <a:rPr lang="en-US" sz="2400" dirty="0">
                <a:latin typeface="Times New Roman" pitchFamily="18" charset="0"/>
              </a:rPr>
              <a:t>. test, </a:t>
            </a:r>
            <a:r>
              <a:rPr lang="en-US" sz="2400" dirty="0" err="1">
                <a:latin typeface="Times New Roman" pitchFamily="18" charset="0"/>
              </a:rPr>
              <a:t>Kolmogorov</a:t>
            </a:r>
            <a:r>
              <a:rPr lang="en-US" sz="2400" dirty="0">
                <a:latin typeface="Times New Roman" pitchFamily="18" charset="0"/>
              </a:rPr>
              <a:t>-Smirnov </a:t>
            </a:r>
            <a:r>
              <a:rPr lang="en-US" sz="2400" dirty="0" err="1">
                <a:latin typeface="Times New Roman" pitchFamily="18" charset="0"/>
              </a:rPr>
              <a:t>g.f</a:t>
            </a:r>
            <a:r>
              <a:rPr lang="en-US" sz="2400" dirty="0">
                <a:latin typeface="Times New Roman" pitchFamily="18" charset="0"/>
              </a:rPr>
              <a:t>. test and Anderson-Darling </a:t>
            </a:r>
            <a:r>
              <a:rPr lang="en-US" sz="2400" dirty="0" err="1">
                <a:latin typeface="Times New Roman" pitchFamily="18" charset="0"/>
              </a:rPr>
              <a:t>g.f</a:t>
            </a:r>
            <a:r>
              <a:rPr lang="en-US" sz="2400" dirty="0">
                <a:latin typeface="Times New Roman" pitchFamily="18" charset="0"/>
              </a:rPr>
              <a:t>. test, etc. </a:t>
            </a:r>
          </a:p>
        </p:txBody>
      </p:sp>
      <p:sp>
        <p:nvSpPr>
          <p:cNvPr id="83973" name="Text Box 5"/>
          <p:cNvSpPr txBox="1">
            <a:spLocks noChangeArrowheads="1"/>
          </p:cNvSpPr>
          <p:nvPr/>
        </p:nvSpPr>
        <p:spPr bwMode="auto">
          <a:xfrm>
            <a:off x="762000" y="2667000"/>
            <a:ext cx="8382000" cy="1187450"/>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A goodness of fit in general obtains a quantity to measure the total</a:t>
            </a:r>
          </a:p>
          <a:p>
            <a:pPr eaLnBrk="1" hangingPunct="1"/>
            <a:r>
              <a:rPr lang="en-US" sz="2400">
                <a:latin typeface="Times New Roman" pitchFamily="18" charset="0"/>
              </a:rPr>
              <a:t>deviation of the actual cumulative distribution of the data from the</a:t>
            </a:r>
          </a:p>
          <a:p>
            <a:pPr eaLnBrk="1" hangingPunct="1"/>
            <a:r>
              <a:rPr lang="en-US" sz="2400">
                <a:latin typeface="Times New Roman" pitchFamily="18" charset="0"/>
              </a:rPr>
              <a:t>hypothesized cumulative distribution.</a:t>
            </a:r>
          </a:p>
        </p:txBody>
      </p:sp>
      <p:sp>
        <p:nvSpPr>
          <p:cNvPr id="83974" name="Text Box 6"/>
          <p:cNvSpPr txBox="1">
            <a:spLocks noChangeArrowheads="1"/>
          </p:cNvSpPr>
          <p:nvPr/>
        </p:nvSpPr>
        <p:spPr bwMode="auto">
          <a:xfrm>
            <a:off x="762000" y="4114800"/>
            <a:ext cx="8229600" cy="1187450"/>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This is done by computing the total of the distances between the actual and hypothesized distributions at several points within the range of data.</a:t>
            </a:r>
          </a:p>
        </p:txBody>
      </p:sp>
      <p:sp>
        <p:nvSpPr>
          <p:cNvPr id="83976" name="Text Box 8"/>
          <p:cNvSpPr txBox="1">
            <a:spLocks noChangeArrowheads="1"/>
          </p:cNvSpPr>
          <p:nvPr/>
        </p:nvSpPr>
        <p:spPr bwMode="auto">
          <a:xfrm>
            <a:off x="762000" y="5562600"/>
            <a:ext cx="8077200" cy="822325"/>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If the total deviation is “too large,” then the hypothesis about that particular distribution is rejected.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228600" y="457200"/>
            <a:ext cx="9144000" cy="914400"/>
          </a:xfrm>
        </p:spPr>
        <p:txBody>
          <a:bodyPr/>
          <a:lstStyle/>
          <a:p>
            <a:pPr algn="l"/>
            <a:r>
              <a:rPr lang="en-US" sz="3600" dirty="0"/>
              <a:t>Chi-squared Goodness-of-fit Test </a:t>
            </a:r>
          </a:p>
        </p:txBody>
      </p:sp>
      <p:sp>
        <p:nvSpPr>
          <p:cNvPr id="7" name="Slide Number Placeholder 2"/>
          <p:cNvSpPr>
            <a:spLocks noGrp="1"/>
          </p:cNvSpPr>
          <p:nvPr>
            <p:ph type="sldNum" sz="quarter" idx="12"/>
          </p:nvPr>
        </p:nvSpPr>
        <p:spPr/>
        <p:txBody>
          <a:bodyPr/>
          <a:lstStyle/>
          <a:p>
            <a:fld id="{87811F91-5176-4141-9E24-4BF7CC942101}" type="slidenum">
              <a:rPr lang="en-US"/>
              <a:pPr/>
              <a:t>36</a:t>
            </a:fld>
            <a:endParaRPr lang="en-US"/>
          </a:p>
        </p:txBody>
      </p:sp>
      <p:sp>
        <p:nvSpPr>
          <p:cNvPr id="84996" name="Rectangle 4"/>
          <p:cNvSpPr>
            <a:spLocks noChangeArrowheads="1"/>
          </p:cNvSpPr>
          <p:nvPr/>
        </p:nvSpPr>
        <p:spPr bwMode="auto">
          <a:xfrm>
            <a:off x="685800" y="5029200"/>
            <a:ext cx="8229600" cy="118745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rPr>
              <a:t>This quantity is known to follow the Chi-squared distribution with (</a:t>
            </a:r>
            <a:r>
              <a:rPr lang="en-US" sz="2400" i="1" dirty="0">
                <a:latin typeface="Times New Roman" pitchFamily="18" charset="0"/>
              </a:rPr>
              <a:t>p </a:t>
            </a:r>
            <a:r>
              <a:rPr lang="en-US" sz="2400" dirty="0">
                <a:latin typeface="Times New Roman" pitchFamily="18" charset="0"/>
              </a:rPr>
              <a:t>- 1) degrees of freedom, where </a:t>
            </a:r>
            <a:r>
              <a:rPr lang="en-US" sz="2400" i="1" dirty="0">
                <a:latin typeface="Times New Roman" pitchFamily="18" charset="0"/>
              </a:rPr>
              <a:t>p</a:t>
            </a:r>
            <a:r>
              <a:rPr lang="en-US" sz="2400" dirty="0">
                <a:latin typeface="Times New Roman" pitchFamily="18" charset="0"/>
              </a:rPr>
              <a:t> is the number of cells into which the data have been tallied. </a:t>
            </a:r>
          </a:p>
        </p:txBody>
      </p:sp>
      <p:graphicFrame>
        <p:nvGraphicFramePr>
          <p:cNvPr id="84995" name="Object 3"/>
          <p:cNvGraphicFramePr>
            <a:graphicFrameLocks noChangeAspect="1"/>
          </p:cNvGraphicFramePr>
          <p:nvPr/>
        </p:nvGraphicFramePr>
        <p:xfrm>
          <a:off x="3429000" y="2743200"/>
          <a:ext cx="1676400" cy="900113"/>
        </p:xfrm>
        <a:graphic>
          <a:graphicData uri="http://schemas.openxmlformats.org/presentationml/2006/ole">
            <p:oleObj spid="_x0000_s84995" r:id="rId3" imgW="762000" imgH="406400" progId="Equation.3">
              <p:embed/>
            </p:oleObj>
          </a:graphicData>
        </a:graphic>
      </p:graphicFrame>
      <p:sp>
        <p:nvSpPr>
          <p:cNvPr id="84997" name="Text Box 5"/>
          <p:cNvSpPr txBox="1">
            <a:spLocks noChangeArrowheads="1"/>
          </p:cNvSpPr>
          <p:nvPr/>
        </p:nvSpPr>
        <p:spPr bwMode="auto">
          <a:xfrm>
            <a:off x="685800" y="1524000"/>
            <a:ext cx="7864475" cy="118745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rPr>
              <a:t>As an example, the Chi-squared goodness-of-fit test is done by grouping the data into cells, as for making a histogram, and calculating a quantity  to measure the total deviation.</a:t>
            </a:r>
          </a:p>
        </p:txBody>
      </p:sp>
      <p:sp>
        <p:nvSpPr>
          <p:cNvPr id="84998" name="Text Box 6"/>
          <p:cNvSpPr txBox="1">
            <a:spLocks noChangeArrowheads="1"/>
          </p:cNvSpPr>
          <p:nvPr/>
        </p:nvSpPr>
        <p:spPr bwMode="auto">
          <a:xfrm>
            <a:off x="685800" y="3657600"/>
            <a:ext cx="8093075" cy="118745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rPr>
              <a:t>In this, </a:t>
            </a:r>
            <a:r>
              <a:rPr lang="en-US" sz="2400" dirty="0" err="1">
                <a:latin typeface="Times New Roman" pitchFamily="18" charset="0"/>
              </a:rPr>
              <a:t>a</a:t>
            </a:r>
            <a:r>
              <a:rPr lang="en-US" sz="2400" baseline="-30000" dirty="0" err="1">
                <a:latin typeface="Times New Roman" pitchFamily="18" charset="0"/>
              </a:rPr>
              <a:t>i</a:t>
            </a:r>
            <a:r>
              <a:rPr lang="en-US" sz="2400" dirty="0">
                <a:latin typeface="Times New Roman" pitchFamily="18" charset="0"/>
              </a:rPr>
              <a:t> represents actual number of observations in each cell and </a:t>
            </a:r>
            <a:r>
              <a:rPr lang="en-US" sz="2400" dirty="0" err="1">
                <a:latin typeface="Times New Roman" pitchFamily="18" charset="0"/>
              </a:rPr>
              <a:t>e</a:t>
            </a:r>
            <a:r>
              <a:rPr lang="en-US" sz="2400" baseline="-30000" dirty="0" err="1">
                <a:latin typeface="Times New Roman" pitchFamily="18" charset="0"/>
              </a:rPr>
              <a:t>i</a:t>
            </a:r>
            <a:r>
              <a:rPr lang="en-US" sz="2400" dirty="0">
                <a:latin typeface="Times New Roman" pitchFamily="18" charset="0"/>
              </a:rPr>
              <a:t> represents the expected number of observations in each cell if the distribution were normal.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Grp="1" noChangeArrowheads="1"/>
          </p:cNvSpPr>
          <p:nvPr>
            <p:ph type="title"/>
          </p:nvPr>
        </p:nvSpPr>
        <p:spPr>
          <a:xfrm>
            <a:off x="685800" y="0"/>
            <a:ext cx="7772400" cy="762000"/>
          </a:xfrm>
          <a:noFill/>
          <a:ln/>
        </p:spPr>
        <p:txBody>
          <a:bodyPr>
            <a:normAutofit fontScale="90000"/>
          </a:bodyPr>
          <a:lstStyle/>
          <a:p>
            <a:r>
              <a:rPr lang="en-US" sz="3200"/>
              <a:t> Chi-squared Goodness-of-fit Test - Example</a:t>
            </a:r>
          </a:p>
        </p:txBody>
      </p:sp>
      <p:sp>
        <p:nvSpPr>
          <p:cNvPr id="300" name="Slide Number Placeholder 2"/>
          <p:cNvSpPr>
            <a:spLocks noGrp="1"/>
          </p:cNvSpPr>
          <p:nvPr>
            <p:ph type="sldNum" sz="quarter" idx="12"/>
          </p:nvPr>
        </p:nvSpPr>
        <p:spPr/>
        <p:txBody>
          <a:bodyPr/>
          <a:lstStyle/>
          <a:p>
            <a:fld id="{D9666402-A262-4036-9FAA-0DFCD28A51BF}" type="slidenum">
              <a:rPr lang="en-US"/>
              <a:pPr/>
              <a:t>37</a:t>
            </a:fld>
            <a:endParaRPr lang="en-US"/>
          </a:p>
        </p:txBody>
      </p:sp>
      <p:sp>
        <p:nvSpPr>
          <p:cNvPr id="86020" name="Rectangle 4"/>
          <p:cNvSpPr>
            <a:spLocks noChangeArrowheads="1"/>
          </p:cNvSpPr>
          <p:nvPr/>
        </p:nvSpPr>
        <p:spPr bwMode="auto">
          <a:xfrm>
            <a:off x="4479925" y="3048000"/>
            <a:ext cx="1920875" cy="762000"/>
          </a:xfrm>
          <a:prstGeom prst="rect">
            <a:avLst/>
          </a:prstGeom>
          <a:noFill/>
          <a:ln w="9525">
            <a:noFill/>
            <a:miter lim="800000"/>
            <a:headEnd/>
            <a:tailEnd/>
          </a:ln>
          <a:effectLst/>
        </p:spPr>
        <p:txBody>
          <a:bodyPr>
            <a:spAutoFit/>
          </a:bodyPr>
          <a:lstStyle/>
          <a:p>
            <a:pPr eaLnBrk="1" hangingPunct="1"/>
            <a:endParaRPr lang="en-US" sz="4400">
              <a:solidFill>
                <a:schemeClr val="tx2"/>
              </a:solidFill>
              <a:latin typeface="Times New Roman" pitchFamily="18" charset="0"/>
            </a:endParaRPr>
          </a:p>
        </p:txBody>
      </p:sp>
      <p:sp>
        <p:nvSpPr>
          <p:cNvPr id="86021" name="Rectangle 5"/>
          <p:cNvSpPr>
            <a:spLocks noChangeArrowheads="1"/>
          </p:cNvSpPr>
          <p:nvPr/>
        </p:nvSpPr>
        <p:spPr bwMode="auto">
          <a:xfrm>
            <a:off x="4479925" y="3048000"/>
            <a:ext cx="184150" cy="762000"/>
          </a:xfrm>
          <a:prstGeom prst="rect">
            <a:avLst/>
          </a:prstGeom>
          <a:noFill/>
          <a:ln w="9525">
            <a:noFill/>
            <a:miter lim="800000"/>
            <a:headEnd/>
            <a:tailEnd/>
          </a:ln>
          <a:effectLst/>
        </p:spPr>
        <p:txBody>
          <a:bodyPr wrap="none">
            <a:spAutoFit/>
          </a:bodyPr>
          <a:lstStyle/>
          <a:p>
            <a:pPr eaLnBrk="1" hangingPunct="1"/>
            <a:endParaRPr lang="en-US" sz="4400">
              <a:solidFill>
                <a:schemeClr val="tx2"/>
              </a:solidFill>
              <a:latin typeface="Times New Roman" pitchFamily="18" charset="0"/>
            </a:endParaRPr>
          </a:p>
        </p:txBody>
      </p:sp>
      <p:pic>
        <p:nvPicPr>
          <p:cNvPr id="119810" name="Picture 2"/>
          <p:cNvPicPr>
            <a:picLocks noChangeAspect="1" noChangeArrowheads="1"/>
          </p:cNvPicPr>
          <p:nvPr/>
        </p:nvPicPr>
        <p:blipFill>
          <a:blip r:embed="rId2" cstate="print"/>
          <a:srcRect/>
          <a:stretch>
            <a:fillRect/>
          </a:stretch>
        </p:blipFill>
        <p:spPr bwMode="auto">
          <a:xfrm>
            <a:off x="685800" y="1600200"/>
            <a:ext cx="8024812" cy="4102717"/>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533400" y="457200"/>
            <a:ext cx="8305800" cy="990600"/>
          </a:xfrm>
        </p:spPr>
        <p:txBody>
          <a:bodyPr/>
          <a:lstStyle/>
          <a:p>
            <a:pPr algn="l"/>
            <a:r>
              <a:rPr lang="en-US" sz="3600" dirty="0"/>
              <a:t>P-Value</a:t>
            </a:r>
          </a:p>
        </p:txBody>
      </p:sp>
      <p:sp>
        <p:nvSpPr>
          <p:cNvPr id="29" name="Slide Number Placeholder 2"/>
          <p:cNvSpPr>
            <a:spLocks noGrp="1"/>
          </p:cNvSpPr>
          <p:nvPr>
            <p:ph type="sldNum" sz="quarter" idx="12"/>
          </p:nvPr>
        </p:nvSpPr>
        <p:spPr/>
        <p:txBody>
          <a:bodyPr/>
          <a:lstStyle/>
          <a:p>
            <a:fld id="{5AEFA364-EDBF-48B1-9675-5812D6B0B7AE}" type="slidenum">
              <a:rPr lang="en-US"/>
              <a:pPr/>
              <a:t>38</a:t>
            </a:fld>
            <a:endParaRPr lang="en-US"/>
          </a:p>
        </p:txBody>
      </p:sp>
      <p:sp>
        <p:nvSpPr>
          <p:cNvPr id="87087" name="Text Box 47"/>
          <p:cNvSpPr txBox="1">
            <a:spLocks noChangeArrowheads="1"/>
          </p:cNvSpPr>
          <p:nvPr/>
        </p:nvSpPr>
        <p:spPr bwMode="auto">
          <a:xfrm>
            <a:off x="1736725" y="4510088"/>
            <a:ext cx="3919663" cy="400110"/>
          </a:xfrm>
          <a:prstGeom prst="rect">
            <a:avLst/>
          </a:prstGeom>
          <a:noFill/>
          <a:ln w="9525">
            <a:noFill/>
            <a:miter lim="800000"/>
            <a:headEnd/>
            <a:tailEnd/>
          </a:ln>
          <a:effectLst/>
        </p:spPr>
        <p:txBody>
          <a:bodyPr wrap="none">
            <a:spAutoFit/>
          </a:bodyPr>
          <a:lstStyle/>
          <a:p>
            <a:pPr eaLnBrk="1" hangingPunct="1"/>
            <a:r>
              <a:rPr lang="en-US" sz="2000" dirty="0">
                <a:latin typeface="Times New Roman" pitchFamily="18" charset="0"/>
              </a:rPr>
              <a:t>Figure </a:t>
            </a:r>
            <a:r>
              <a:rPr lang="en-US" sz="2000" dirty="0" smtClean="0">
                <a:latin typeface="Times New Roman" pitchFamily="18" charset="0"/>
              </a:rPr>
              <a:t>2.29  </a:t>
            </a:r>
            <a:r>
              <a:rPr lang="en-US" sz="2000" dirty="0">
                <a:latin typeface="Times New Roman" pitchFamily="18" charset="0"/>
              </a:rPr>
              <a:t>Meaning of </a:t>
            </a:r>
            <a:r>
              <a:rPr lang="en-US" sz="2000" dirty="0" smtClean="0">
                <a:latin typeface="Times New Roman" pitchFamily="18" charset="0"/>
              </a:rPr>
              <a:t>the </a:t>
            </a:r>
            <a:r>
              <a:rPr lang="en-US" sz="2000" i="1" dirty="0" smtClean="0">
                <a:latin typeface="Times New Roman" pitchFamily="18" charset="0"/>
              </a:rPr>
              <a:t>P</a:t>
            </a:r>
            <a:r>
              <a:rPr lang="en-US" sz="2000" dirty="0" smtClean="0">
                <a:latin typeface="Times New Roman" pitchFamily="18" charset="0"/>
              </a:rPr>
              <a:t>-value</a:t>
            </a:r>
            <a:endParaRPr lang="en-US" sz="2000" dirty="0">
              <a:latin typeface="Times New Roman" pitchFamily="18" charset="0"/>
            </a:endParaRPr>
          </a:p>
        </p:txBody>
      </p:sp>
      <p:pic>
        <p:nvPicPr>
          <p:cNvPr id="118786" name="Picture 2"/>
          <p:cNvPicPr>
            <a:picLocks noChangeAspect="1" noChangeArrowheads="1"/>
          </p:cNvPicPr>
          <p:nvPr/>
        </p:nvPicPr>
        <p:blipFill>
          <a:blip r:embed="rId2" cstate="print"/>
          <a:srcRect/>
          <a:stretch>
            <a:fillRect/>
          </a:stretch>
        </p:blipFill>
        <p:spPr bwMode="auto">
          <a:xfrm>
            <a:off x="762000" y="1905000"/>
            <a:ext cx="8048625" cy="239819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28600" y="457200"/>
            <a:ext cx="9144000" cy="762000"/>
          </a:xfrm>
        </p:spPr>
        <p:txBody>
          <a:bodyPr/>
          <a:lstStyle/>
          <a:p>
            <a:pPr algn="l"/>
            <a:r>
              <a:rPr lang="en-US" sz="3600" dirty="0"/>
              <a:t>Selecting an Estimator</a:t>
            </a:r>
          </a:p>
        </p:txBody>
      </p:sp>
      <p:sp>
        <p:nvSpPr>
          <p:cNvPr id="14" name="Slide Number Placeholder 2"/>
          <p:cNvSpPr>
            <a:spLocks noGrp="1"/>
          </p:cNvSpPr>
          <p:nvPr>
            <p:ph type="sldNum" sz="quarter" idx="12"/>
          </p:nvPr>
        </p:nvSpPr>
        <p:spPr/>
        <p:txBody>
          <a:bodyPr/>
          <a:lstStyle/>
          <a:p>
            <a:fld id="{4605DAD4-C2A4-46AF-A5FE-D2FE6E98D95D}" type="slidenum">
              <a:rPr lang="en-US"/>
              <a:pPr/>
              <a:t>4</a:t>
            </a:fld>
            <a:endParaRPr lang="en-US"/>
          </a:p>
        </p:txBody>
      </p:sp>
      <p:sp>
        <p:nvSpPr>
          <p:cNvPr id="59395" name="Text Box 3"/>
          <p:cNvSpPr txBox="1">
            <a:spLocks noChangeArrowheads="1"/>
          </p:cNvSpPr>
          <p:nvPr/>
        </p:nvSpPr>
        <p:spPr bwMode="auto">
          <a:xfrm>
            <a:off x="838200" y="1447800"/>
            <a:ext cx="8001000" cy="1187450"/>
          </a:xfrm>
          <a:prstGeom prst="rect">
            <a:avLst/>
          </a:prstGeom>
          <a:noFill/>
          <a:ln w="9525">
            <a:noFill/>
            <a:miter lim="800000"/>
            <a:headEnd/>
            <a:tailEnd/>
          </a:ln>
          <a:effectLst/>
        </p:spPr>
        <p:txBody>
          <a:bodyPr>
            <a:spAutoFit/>
          </a:bodyPr>
          <a:lstStyle/>
          <a:p>
            <a:pPr eaLnBrk="1" hangingPunct="1"/>
            <a:r>
              <a:rPr lang="en-US" sz="2400" dirty="0" err="1">
                <a:latin typeface="Times New Roman" pitchFamily="18" charset="0"/>
              </a:rPr>
              <a:t>Unbiasedness</a:t>
            </a:r>
            <a:r>
              <a:rPr lang="en-US" sz="2400" dirty="0">
                <a:latin typeface="Times New Roman" pitchFamily="18" charset="0"/>
              </a:rPr>
              <a:t>:  </a:t>
            </a:r>
          </a:p>
          <a:p>
            <a:pPr eaLnBrk="1" hangingPunct="1"/>
            <a:r>
              <a:rPr lang="en-US" sz="2400" dirty="0">
                <a:latin typeface="Times New Roman" pitchFamily="18" charset="0"/>
              </a:rPr>
              <a:t>An estimator that, on the average, equals the values of the parameter is called an unbiased estimator for that parameter.</a:t>
            </a:r>
          </a:p>
        </p:txBody>
      </p:sp>
      <p:sp>
        <p:nvSpPr>
          <p:cNvPr id="59400" name="Rectangle 8"/>
          <p:cNvSpPr>
            <a:spLocks noChangeArrowheads="1"/>
          </p:cNvSpPr>
          <p:nvPr/>
        </p:nvSpPr>
        <p:spPr bwMode="auto">
          <a:xfrm>
            <a:off x="762000" y="2667000"/>
            <a:ext cx="8229600" cy="457200"/>
          </a:xfrm>
          <a:prstGeom prst="rect">
            <a:avLst/>
          </a:prstGeom>
          <a:noFill/>
          <a:ln w="9525">
            <a:noFill/>
            <a:miter lim="800000"/>
            <a:headEnd/>
            <a:tailEnd/>
          </a:ln>
          <a:effectLst/>
        </p:spPr>
        <p:txBody>
          <a:bodyPr>
            <a:spAutoFit/>
          </a:bodyPr>
          <a:lstStyle/>
          <a:p>
            <a:pPr eaLnBrk="1" hangingPunct="1"/>
            <a:r>
              <a:rPr lang="en-US" sz="2400" i="1">
                <a:latin typeface="Times New Roman" pitchFamily="18" charset="0"/>
              </a:rPr>
              <a:t>E</a:t>
            </a:r>
            <a:r>
              <a:rPr lang="en-US" sz="2400">
                <a:latin typeface="Times New Roman" pitchFamily="18" charset="0"/>
              </a:rPr>
              <a:t>(	) =	 ,  </a:t>
            </a:r>
            <a:r>
              <a:rPr lang="en-US" sz="2400" i="1">
                <a:latin typeface="Times New Roman" pitchFamily="18" charset="0"/>
              </a:rPr>
              <a:t>E</a:t>
            </a:r>
            <a:r>
              <a:rPr lang="en-US" sz="2400">
                <a:latin typeface="Times New Roman" pitchFamily="18" charset="0"/>
              </a:rPr>
              <a:t>(</a:t>
            </a:r>
            <a:r>
              <a:rPr lang="en-US" sz="2400" i="1">
                <a:latin typeface="Times New Roman" pitchFamily="18" charset="0"/>
              </a:rPr>
              <a:t>M</a:t>
            </a:r>
            <a:r>
              <a:rPr lang="en-US" sz="2400">
                <a:latin typeface="Times New Roman" pitchFamily="18" charset="0"/>
              </a:rPr>
              <a:t>) =  	, and </a:t>
            </a:r>
            <a:r>
              <a:rPr lang="en-US" sz="2400" i="1">
                <a:latin typeface="Times New Roman" pitchFamily="18" charset="0"/>
              </a:rPr>
              <a:t>E</a:t>
            </a:r>
            <a:r>
              <a:rPr lang="en-US" sz="2400">
                <a:latin typeface="Times New Roman" pitchFamily="18" charset="0"/>
              </a:rPr>
              <a:t>(</a:t>
            </a:r>
            <a:r>
              <a:rPr lang="en-US" sz="2400" i="1">
                <a:latin typeface="Times New Roman" pitchFamily="18" charset="0"/>
              </a:rPr>
              <a:t>S</a:t>
            </a:r>
            <a:r>
              <a:rPr lang="en-US" sz="2400" i="1" baseline="30000">
                <a:latin typeface="Times New Roman" pitchFamily="18" charset="0"/>
              </a:rPr>
              <a:t>2</a:t>
            </a:r>
            <a:r>
              <a:rPr lang="en-US" sz="2400">
                <a:latin typeface="Times New Roman" pitchFamily="18" charset="0"/>
              </a:rPr>
              <a:t>) = 	. </a:t>
            </a:r>
          </a:p>
        </p:txBody>
      </p:sp>
      <p:graphicFrame>
        <p:nvGraphicFramePr>
          <p:cNvPr id="59399" name="Object 7"/>
          <p:cNvGraphicFramePr>
            <a:graphicFrameLocks noChangeAspect="1"/>
          </p:cNvGraphicFramePr>
          <p:nvPr/>
        </p:nvGraphicFramePr>
        <p:xfrm>
          <a:off x="1295400" y="2743200"/>
          <a:ext cx="304800" cy="304800"/>
        </p:xfrm>
        <a:graphic>
          <a:graphicData uri="http://schemas.openxmlformats.org/presentationml/2006/ole">
            <p:oleObj spid="_x0000_s59399" r:id="rId3" imgW="139700" imgH="139700" progId="Equation.3">
              <p:embed/>
            </p:oleObj>
          </a:graphicData>
        </a:graphic>
      </p:graphicFrame>
      <p:graphicFrame>
        <p:nvGraphicFramePr>
          <p:cNvPr id="59396" name="Object 4"/>
          <p:cNvGraphicFramePr>
            <a:graphicFrameLocks noChangeAspect="1"/>
          </p:cNvGraphicFramePr>
          <p:nvPr/>
        </p:nvGraphicFramePr>
        <p:xfrm>
          <a:off x="6096001" y="2658894"/>
          <a:ext cx="381000" cy="389106"/>
        </p:xfrm>
        <a:graphic>
          <a:graphicData uri="http://schemas.openxmlformats.org/presentationml/2006/ole">
            <p:oleObj spid="_x0000_s59396" name="Equation" r:id="rId4" imgW="203040" imgH="203040" progId="Equation.3">
              <p:embed/>
            </p:oleObj>
          </a:graphicData>
        </a:graphic>
      </p:graphicFrame>
      <p:graphicFrame>
        <p:nvGraphicFramePr>
          <p:cNvPr id="59401" name="Object 9"/>
          <p:cNvGraphicFramePr>
            <a:graphicFrameLocks noChangeAspect="1"/>
          </p:cNvGraphicFramePr>
          <p:nvPr/>
        </p:nvGraphicFramePr>
        <p:xfrm>
          <a:off x="2286000" y="2743200"/>
          <a:ext cx="304800" cy="304800"/>
        </p:xfrm>
        <a:graphic>
          <a:graphicData uri="http://schemas.openxmlformats.org/presentationml/2006/ole">
            <p:oleObj spid="_x0000_s59401" name="Equation" r:id="rId5" imgW="139700" imgH="139700" progId="Equation.DSMT4">
              <p:embed/>
            </p:oleObj>
          </a:graphicData>
        </a:graphic>
      </p:graphicFrame>
      <p:sp>
        <p:nvSpPr>
          <p:cNvPr id="59402" name="Rectangle 10"/>
          <p:cNvSpPr>
            <a:spLocks noChangeArrowheads="1"/>
          </p:cNvSpPr>
          <p:nvPr/>
        </p:nvSpPr>
        <p:spPr bwMode="auto">
          <a:xfrm>
            <a:off x="762000" y="4648200"/>
            <a:ext cx="7924800" cy="1569660"/>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rPr>
              <a:t>Minimum Variance:  </a:t>
            </a:r>
          </a:p>
          <a:p>
            <a:pPr eaLnBrk="1" hangingPunct="1"/>
            <a:r>
              <a:rPr lang="en-US" sz="2400" dirty="0">
                <a:latin typeface="Times New Roman" pitchFamily="18" charset="0"/>
              </a:rPr>
              <a:t>If there are several unbiased estimators available to estimate a parameter, then choose the one that has the least amount of variance among all the unbiased estimators.  </a:t>
            </a:r>
          </a:p>
        </p:txBody>
      </p:sp>
      <p:sp>
        <p:nvSpPr>
          <p:cNvPr id="59411" name="Text Box 19"/>
          <p:cNvSpPr txBox="1">
            <a:spLocks noChangeArrowheads="1"/>
          </p:cNvSpPr>
          <p:nvPr/>
        </p:nvSpPr>
        <p:spPr bwMode="auto">
          <a:xfrm>
            <a:off x="762000" y="3352800"/>
            <a:ext cx="8169275" cy="1200329"/>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rPr>
              <a:t>So, the sample average 	and the sample median </a:t>
            </a:r>
            <a:r>
              <a:rPr lang="en-US" sz="2400" i="1" dirty="0">
                <a:latin typeface="Times New Roman" pitchFamily="18" charset="0"/>
              </a:rPr>
              <a:t>M </a:t>
            </a:r>
            <a:r>
              <a:rPr lang="en-US" sz="2400" dirty="0">
                <a:latin typeface="Times New Roman" pitchFamily="18" charset="0"/>
              </a:rPr>
              <a:t>are </a:t>
            </a:r>
          </a:p>
          <a:p>
            <a:pPr eaLnBrk="1" hangingPunct="1"/>
            <a:r>
              <a:rPr lang="en-US" sz="2400" dirty="0">
                <a:latin typeface="Times New Roman" pitchFamily="18" charset="0"/>
              </a:rPr>
              <a:t>unbiased estimators for       and the sample variance </a:t>
            </a:r>
            <a:r>
              <a:rPr lang="en-US" sz="2400" i="1" dirty="0">
                <a:latin typeface="Times New Roman" pitchFamily="18" charset="0"/>
              </a:rPr>
              <a:t>S</a:t>
            </a:r>
            <a:r>
              <a:rPr lang="en-US" sz="2400" i="1" baseline="30000" dirty="0">
                <a:latin typeface="Times New Roman" pitchFamily="18" charset="0"/>
              </a:rPr>
              <a:t>2 </a:t>
            </a:r>
            <a:r>
              <a:rPr lang="en-US" sz="2400" dirty="0">
                <a:latin typeface="Times New Roman" pitchFamily="18" charset="0"/>
              </a:rPr>
              <a:t>is </a:t>
            </a:r>
          </a:p>
          <a:p>
            <a:pPr eaLnBrk="1" hangingPunct="1"/>
            <a:r>
              <a:rPr lang="en-US" sz="2400" dirty="0">
                <a:latin typeface="Times New Roman" pitchFamily="18" charset="0"/>
              </a:rPr>
              <a:t>unbiased for	</a:t>
            </a:r>
            <a:r>
              <a:rPr lang="en-US" sz="2400" dirty="0" smtClean="0">
                <a:latin typeface="Times New Roman" pitchFamily="18" charset="0"/>
              </a:rPr>
              <a:t>   .</a:t>
            </a:r>
            <a:endParaRPr lang="en-US" sz="2400" baseline="30000" dirty="0">
              <a:latin typeface="Times New Roman" pitchFamily="18" charset="0"/>
            </a:endParaRPr>
          </a:p>
        </p:txBody>
      </p:sp>
      <p:graphicFrame>
        <p:nvGraphicFramePr>
          <p:cNvPr id="59415" name="Object 23"/>
          <p:cNvGraphicFramePr>
            <a:graphicFrameLocks noChangeAspect="1"/>
          </p:cNvGraphicFramePr>
          <p:nvPr/>
        </p:nvGraphicFramePr>
        <p:xfrm>
          <a:off x="3962400" y="2819400"/>
          <a:ext cx="304800" cy="304800"/>
        </p:xfrm>
        <a:graphic>
          <a:graphicData uri="http://schemas.openxmlformats.org/presentationml/2006/ole">
            <p:oleObj spid="_x0000_s59415" name="Equation" r:id="rId6" imgW="139700" imgH="139700" progId="Equation.DSMT4">
              <p:embed/>
            </p:oleObj>
          </a:graphicData>
        </a:graphic>
      </p:graphicFrame>
      <p:graphicFrame>
        <p:nvGraphicFramePr>
          <p:cNvPr id="59416" name="Object 24"/>
          <p:cNvGraphicFramePr>
            <a:graphicFrameLocks noChangeAspect="1"/>
          </p:cNvGraphicFramePr>
          <p:nvPr/>
        </p:nvGraphicFramePr>
        <p:xfrm>
          <a:off x="3886200" y="3429000"/>
          <a:ext cx="304800" cy="304800"/>
        </p:xfrm>
        <a:graphic>
          <a:graphicData uri="http://schemas.openxmlformats.org/presentationml/2006/ole">
            <p:oleObj spid="_x0000_s59416" r:id="rId7" imgW="139700" imgH="139700" progId="Equation.3">
              <p:embed/>
            </p:oleObj>
          </a:graphicData>
        </a:graphic>
      </p:graphicFrame>
      <p:graphicFrame>
        <p:nvGraphicFramePr>
          <p:cNvPr id="59417" name="Object 25"/>
          <p:cNvGraphicFramePr>
            <a:graphicFrameLocks noChangeAspect="1"/>
          </p:cNvGraphicFramePr>
          <p:nvPr/>
        </p:nvGraphicFramePr>
        <p:xfrm>
          <a:off x="3810000" y="3810000"/>
          <a:ext cx="304800" cy="304800"/>
        </p:xfrm>
        <a:graphic>
          <a:graphicData uri="http://schemas.openxmlformats.org/presentationml/2006/ole">
            <p:oleObj spid="_x0000_s59417" name="Equation" r:id="rId8" imgW="139700" imgH="139700" progId="Equation.DSMT4">
              <p:embed/>
            </p:oleObj>
          </a:graphicData>
        </a:graphic>
      </p:graphicFrame>
      <p:graphicFrame>
        <p:nvGraphicFramePr>
          <p:cNvPr id="59418" name="Object 26"/>
          <p:cNvGraphicFramePr>
            <a:graphicFrameLocks noChangeAspect="1"/>
          </p:cNvGraphicFramePr>
          <p:nvPr/>
        </p:nvGraphicFramePr>
        <p:xfrm>
          <a:off x="2438400" y="4114800"/>
          <a:ext cx="381000" cy="388937"/>
        </p:xfrm>
        <a:graphic>
          <a:graphicData uri="http://schemas.openxmlformats.org/presentationml/2006/ole">
            <p:oleObj spid="_x0000_s59418" name="Equation" r:id="rId9" imgW="203040" imgH="203040" progId="Equation.3">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5" name="Rectangle 9"/>
          <p:cNvSpPr>
            <a:spLocks noGrp="1" noChangeArrowheads="1"/>
          </p:cNvSpPr>
          <p:nvPr>
            <p:ph type="title"/>
          </p:nvPr>
        </p:nvSpPr>
        <p:spPr>
          <a:xfrm>
            <a:off x="228600" y="457200"/>
            <a:ext cx="9144000" cy="914400"/>
          </a:xfrm>
          <a:noFill/>
          <a:ln/>
        </p:spPr>
        <p:txBody>
          <a:bodyPr/>
          <a:lstStyle/>
          <a:p>
            <a:pPr algn="l"/>
            <a:r>
              <a:rPr lang="en-US" sz="3600" dirty="0"/>
              <a:t>Selecting an Estimator (contd.)</a:t>
            </a:r>
          </a:p>
        </p:txBody>
      </p:sp>
      <p:sp>
        <p:nvSpPr>
          <p:cNvPr id="9" name="Slide Number Placeholder 2"/>
          <p:cNvSpPr>
            <a:spLocks noGrp="1"/>
          </p:cNvSpPr>
          <p:nvPr>
            <p:ph type="sldNum" sz="quarter" idx="12"/>
          </p:nvPr>
        </p:nvSpPr>
        <p:spPr/>
        <p:txBody>
          <a:bodyPr/>
          <a:lstStyle/>
          <a:p>
            <a:fld id="{528C09C6-8702-4972-ABBA-E5E2C5C4BEE1}" type="slidenum">
              <a:rPr lang="en-US"/>
              <a:pPr/>
              <a:t>5</a:t>
            </a:fld>
            <a:endParaRPr lang="en-US"/>
          </a:p>
        </p:txBody>
      </p:sp>
      <p:sp>
        <p:nvSpPr>
          <p:cNvPr id="91139" name="Text Box 3"/>
          <p:cNvSpPr txBox="1">
            <a:spLocks noChangeArrowheads="1"/>
          </p:cNvSpPr>
          <p:nvPr/>
        </p:nvSpPr>
        <p:spPr bwMode="auto">
          <a:xfrm>
            <a:off x="735013" y="1676400"/>
            <a:ext cx="8408987" cy="1552575"/>
          </a:xfrm>
          <a:prstGeom prst="rect">
            <a:avLst/>
          </a:prstGeom>
          <a:noFill/>
          <a:ln w="9525">
            <a:noFill/>
            <a:miter lim="800000"/>
            <a:headEnd/>
            <a:tailEnd/>
          </a:ln>
          <a:effectLst/>
        </p:spPr>
        <p:txBody>
          <a:bodyPr wrap="none">
            <a:spAutoFit/>
          </a:bodyPr>
          <a:lstStyle/>
          <a:p>
            <a:pPr eaLnBrk="1" hangingPunct="1"/>
            <a:r>
              <a:rPr lang="en-US" sz="2400" dirty="0">
                <a:latin typeface="Times New Roman" pitchFamily="18" charset="0"/>
              </a:rPr>
              <a:t>The MVUB</a:t>
            </a:r>
          </a:p>
          <a:p>
            <a:pPr eaLnBrk="1" hangingPunct="1"/>
            <a:r>
              <a:rPr lang="en-US" sz="2400" dirty="0">
                <a:latin typeface="Times New Roman" pitchFamily="18" charset="0"/>
              </a:rPr>
              <a:t>The UB estimator that has the least amount of variability among</a:t>
            </a:r>
          </a:p>
          <a:p>
            <a:pPr eaLnBrk="1" hangingPunct="1"/>
            <a:r>
              <a:rPr lang="en-US" sz="2400" dirty="0">
                <a:latin typeface="Times New Roman" pitchFamily="18" charset="0"/>
              </a:rPr>
              <a:t>All UB estimators for a parameter is called the Minimum Variance </a:t>
            </a:r>
          </a:p>
          <a:p>
            <a:pPr eaLnBrk="1" hangingPunct="1"/>
            <a:r>
              <a:rPr lang="en-US" sz="2400" dirty="0">
                <a:latin typeface="Times New Roman" pitchFamily="18" charset="0"/>
              </a:rPr>
              <a:t>Unbiased estimator (MVUB) for that parameter.</a:t>
            </a:r>
          </a:p>
        </p:txBody>
      </p:sp>
      <p:graphicFrame>
        <p:nvGraphicFramePr>
          <p:cNvPr id="91141" name="Object 5"/>
          <p:cNvGraphicFramePr>
            <a:graphicFrameLocks noChangeAspect="1"/>
          </p:cNvGraphicFramePr>
          <p:nvPr/>
        </p:nvGraphicFramePr>
        <p:xfrm>
          <a:off x="2819400" y="4876800"/>
          <a:ext cx="457200" cy="457200"/>
        </p:xfrm>
        <a:graphic>
          <a:graphicData uri="http://schemas.openxmlformats.org/presentationml/2006/ole">
            <p:oleObj spid="_x0000_s91141" name="Equation" r:id="rId3" imgW="139700" imgH="139700" progId="Equation.DSMT4">
              <p:embed/>
            </p:oleObj>
          </a:graphicData>
        </a:graphic>
      </p:graphicFrame>
      <p:graphicFrame>
        <p:nvGraphicFramePr>
          <p:cNvPr id="91142" name="Object 6"/>
          <p:cNvGraphicFramePr>
            <a:graphicFrameLocks noChangeAspect="1"/>
          </p:cNvGraphicFramePr>
          <p:nvPr/>
        </p:nvGraphicFramePr>
        <p:xfrm>
          <a:off x="2819400" y="5334000"/>
          <a:ext cx="447675" cy="457200"/>
        </p:xfrm>
        <a:graphic>
          <a:graphicData uri="http://schemas.openxmlformats.org/presentationml/2006/ole">
            <p:oleObj spid="_x0000_s91142" name="Equation" r:id="rId4" imgW="203040" imgH="203040" progId="Equation.3">
              <p:embed/>
            </p:oleObj>
          </a:graphicData>
        </a:graphic>
      </p:graphicFrame>
      <p:graphicFrame>
        <p:nvGraphicFramePr>
          <p:cNvPr id="91143" name="Object 7"/>
          <p:cNvGraphicFramePr>
            <a:graphicFrameLocks noChangeAspect="1"/>
          </p:cNvGraphicFramePr>
          <p:nvPr/>
        </p:nvGraphicFramePr>
        <p:xfrm>
          <a:off x="6477000" y="4876800"/>
          <a:ext cx="381000" cy="381000"/>
        </p:xfrm>
        <a:graphic>
          <a:graphicData uri="http://schemas.openxmlformats.org/presentationml/2006/ole">
            <p:oleObj spid="_x0000_s91143" r:id="rId5" imgW="139700" imgH="139700" progId="Equation.3">
              <p:embed/>
            </p:oleObj>
          </a:graphicData>
        </a:graphic>
      </p:graphicFrame>
      <p:sp>
        <p:nvSpPr>
          <p:cNvPr id="91144" name="Rectangle 8"/>
          <p:cNvSpPr>
            <a:spLocks noChangeArrowheads="1"/>
          </p:cNvSpPr>
          <p:nvPr/>
        </p:nvSpPr>
        <p:spPr bwMode="auto">
          <a:xfrm>
            <a:off x="6553200" y="5334000"/>
            <a:ext cx="438150" cy="457200"/>
          </a:xfrm>
          <a:prstGeom prst="rect">
            <a:avLst/>
          </a:prstGeom>
          <a:noFill/>
          <a:ln w="9525">
            <a:noFill/>
            <a:miter lim="800000"/>
            <a:headEnd/>
            <a:tailEnd/>
          </a:ln>
          <a:effectLst/>
        </p:spPr>
        <p:txBody>
          <a:bodyPr wrap="none">
            <a:spAutoFit/>
          </a:bodyPr>
          <a:lstStyle/>
          <a:p>
            <a:pPr eaLnBrk="1" hangingPunct="1"/>
            <a:r>
              <a:rPr lang="en-US" sz="2400" i="1" dirty="0">
                <a:latin typeface="Times New Roman" pitchFamily="18" charset="0"/>
              </a:rPr>
              <a:t>S</a:t>
            </a:r>
            <a:r>
              <a:rPr lang="en-US" sz="2400" i="1" baseline="30000" dirty="0">
                <a:latin typeface="Times New Roman" pitchFamily="18" charset="0"/>
              </a:rPr>
              <a:t>2</a:t>
            </a:r>
          </a:p>
        </p:txBody>
      </p:sp>
      <p:sp>
        <p:nvSpPr>
          <p:cNvPr id="91147" name="Text Box 11"/>
          <p:cNvSpPr txBox="1">
            <a:spLocks noChangeArrowheads="1"/>
          </p:cNvSpPr>
          <p:nvPr/>
        </p:nvSpPr>
        <p:spPr bwMode="auto">
          <a:xfrm>
            <a:off x="762000" y="3352800"/>
            <a:ext cx="8156400" cy="1569660"/>
          </a:xfrm>
          <a:prstGeom prst="rect">
            <a:avLst/>
          </a:prstGeom>
          <a:noFill/>
          <a:ln w="9525">
            <a:noFill/>
            <a:miter lim="800000"/>
            <a:headEnd/>
            <a:tailEnd/>
          </a:ln>
          <a:effectLst/>
        </p:spPr>
        <p:txBody>
          <a:bodyPr wrap="none">
            <a:spAutoFit/>
          </a:bodyPr>
          <a:lstStyle/>
          <a:p>
            <a:pPr eaLnBrk="1" hangingPunct="1"/>
            <a:r>
              <a:rPr lang="en-US" sz="2400" dirty="0">
                <a:latin typeface="Times New Roman" pitchFamily="18" charset="0"/>
              </a:rPr>
              <a:t>It is known </a:t>
            </a:r>
            <a:r>
              <a:rPr lang="en-US" sz="2400" dirty="0" smtClean="0">
                <a:latin typeface="Times New Roman" pitchFamily="18" charset="0"/>
              </a:rPr>
              <a:t>that, for </a:t>
            </a:r>
            <a:r>
              <a:rPr lang="en-US" sz="2400" dirty="0">
                <a:latin typeface="Times New Roman" pitchFamily="18" charset="0"/>
              </a:rPr>
              <a:t>normal populations, the MVUBs for the two</a:t>
            </a:r>
          </a:p>
          <a:p>
            <a:pPr eaLnBrk="1" hangingPunct="1"/>
            <a:r>
              <a:rPr lang="en-US" sz="2400" dirty="0">
                <a:latin typeface="Times New Roman" pitchFamily="18" charset="0"/>
              </a:rPr>
              <a:t>Parameters are as follows:</a:t>
            </a:r>
          </a:p>
          <a:p>
            <a:pPr eaLnBrk="1" hangingPunct="1"/>
            <a:endParaRPr lang="en-US" sz="2400" dirty="0">
              <a:latin typeface="Times New Roman" pitchFamily="18" charset="0"/>
            </a:endParaRPr>
          </a:p>
          <a:p>
            <a:pPr eaLnBrk="1" hangingPunct="1"/>
            <a:r>
              <a:rPr lang="en-US" sz="2400" dirty="0">
                <a:latin typeface="Times New Roman" pitchFamily="18" charset="0"/>
              </a:rPr>
              <a:t>		Parameter			MVUB</a:t>
            </a:r>
          </a:p>
        </p:txBody>
      </p:sp>
      <p:sp>
        <p:nvSpPr>
          <p:cNvPr id="10" name="TextBox 9"/>
          <p:cNvSpPr txBox="1"/>
          <p:nvPr/>
        </p:nvSpPr>
        <p:spPr>
          <a:xfrm>
            <a:off x="990600" y="6019800"/>
            <a:ext cx="7032694" cy="646331"/>
          </a:xfrm>
          <a:prstGeom prst="rect">
            <a:avLst/>
          </a:prstGeom>
          <a:noFill/>
        </p:spPr>
        <p:txBody>
          <a:bodyPr wrap="none" rtlCol="0">
            <a:spAutoFit/>
          </a:bodyPr>
          <a:lstStyle/>
          <a:p>
            <a:r>
              <a:rPr lang="en-US" dirty="0" smtClean="0">
                <a:latin typeface="Times New Roman" pitchFamily="18" charset="0"/>
                <a:cs typeface="Times New Roman" pitchFamily="18" charset="0"/>
              </a:rPr>
              <a:t>It is for this reason that we use	and	to estimate	and</a:t>
            </a:r>
          </a:p>
          <a:p>
            <a:r>
              <a:rPr lang="en-US" dirty="0" smtClean="0">
                <a:latin typeface="Times New Roman" pitchFamily="18" charset="0"/>
                <a:cs typeface="Times New Roman" pitchFamily="18" charset="0"/>
              </a:rPr>
              <a:t>respectively in the methods we discuss below.    </a:t>
            </a:r>
            <a:endParaRPr lang="en-US" dirty="0">
              <a:latin typeface="Times New Roman" pitchFamily="18" charset="0"/>
              <a:cs typeface="Times New Roman" pitchFamily="18" charset="0"/>
            </a:endParaRPr>
          </a:p>
        </p:txBody>
      </p:sp>
      <p:graphicFrame>
        <p:nvGraphicFramePr>
          <p:cNvPr id="11" name="Object 7"/>
          <p:cNvGraphicFramePr>
            <a:graphicFrameLocks noChangeAspect="1"/>
          </p:cNvGraphicFramePr>
          <p:nvPr/>
        </p:nvGraphicFramePr>
        <p:xfrm>
          <a:off x="4343400" y="6096000"/>
          <a:ext cx="228600" cy="228600"/>
        </p:xfrm>
        <a:graphic>
          <a:graphicData uri="http://schemas.openxmlformats.org/presentationml/2006/ole">
            <p:oleObj spid="_x0000_s91144" r:id="rId6" imgW="139700" imgH="139700" progId="Equation.3">
              <p:embed/>
            </p:oleObj>
          </a:graphicData>
        </a:graphic>
      </p:graphicFrame>
      <p:sp>
        <p:nvSpPr>
          <p:cNvPr id="13" name="Rectangle 8"/>
          <p:cNvSpPr>
            <a:spLocks noChangeArrowheads="1"/>
          </p:cNvSpPr>
          <p:nvPr/>
        </p:nvSpPr>
        <p:spPr bwMode="auto">
          <a:xfrm>
            <a:off x="5181600" y="5943600"/>
            <a:ext cx="438150" cy="457200"/>
          </a:xfrm>
          <a:prstGeom prst="rect">
            <a:avLst/>
          </a:prstGeom>
          <a:noFill/>
          <a:ln w="9525">
            <a:noFill/>
            <a:miter lim="800000"/>
            <a:headEnd/>
            <a:tailEnd/>
          </a:ln>
          <a:effectLst/>
        </p:spPr>
        <p:txBody>
          <a:bodyPr wrap="none">
            <a:spAutoFit/>
          </a:bodyPr>
          <a:lstStyle/>
          <a:p>
            <a:pPr eaLnBrk="1" hangingPunct="1"/>
            <a:r>
              <a:rPr lang="en-US" sz="2400" i="1" dirty="0">
                <a:latin typeface="Times New Roman" pitchFamily="18" charset="0"/>
              </a:rPr>
              <a:t>S</a:t>
            </a:r>
            <a:r>
              <a:rPr lang="en-US" sz="2400" i="1" baseline="30000" dirty="0">
                <a:latin typeface="Times New Roman" pitchFamily="18" charset="0"/>
              </a:rPr>
              <a:t>2</a:t>
            </a:r>
          </a:p>
        </p:txBody>
      </p:sp>
      <p:graphicFrame>
        <p:nvGraphicFramePr>
          <p:cNvPr id="2" name="Object 9"/>
          <p:cNvGraphicFramePr>
            <a:graphicFrameLocks noChangeAspect="1"/>
          </p:cNvGraphicFramePr>
          <p:nvPr/>
        </p:nvGraphicFramePr>
        <p:xfrm>
          <a:off x="6934200" y="6096000"/>
          <a:ext cx="304800" cy="304800"/>
        </p:xfrm>
        <a:graphic>
          <a:graphicData uri="http://schemas.openxmlformats.org/presentationml/2006/ole">
            <p:oleObj spid="_x0000_s91145" name="Equation" r:id="rId7" imgW="139700" imgH="139700" progId="Equation.DSMT4">
              <p:embed/>
            </p:oleObj>
          </a:graphicData>
        </a:graphic>
      </p:graphicFrame>
      <p:graphicFrame>
        <p:nvGraphicFramePr>
          <p:cNvPr id="15" name="Object 6"/>
          <p:cNvGraphicFramePr>
            <a:graphicFrameLocks noChangeAspect="1"/>
          </p:cNvGraphicFramePr>
          <p:nvPr/>
        </p:nvGraphicFramePr>
        <p:xfrm>
          <a:off x="8001001" y="6011694"/>
          <a:ext cx="381000" cy="389106"/>
        </p:xfrm>
        <a:graphic>
          <a:graphicData uri="http://schemas.openxmlformats.org/presentationml/2006/ole">
            <p:oleObj spid="_x0000_s91146" name="Equation" r:id="rId8" imgW="203040" imgH="203040" progId="Equation.3">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0" y="533400"/>
            <a:ext cx="9144000" cy="838200"/>
          </a:xfrm>
        </p:spPr>
        <p:txBody>
          <a:bodyPr/>
          <a:lstStyle/>
          <a:p>
            <a:pPr algn="l"/>
            <a:r>
              <a:rPr lang="en-US" sz="3600" dirty="0"/>
              <a:t>The Point Estimate</a:t>
            </a:r>
          </a:p>
        </p:txBody>
      </p:sp>
      <p:sp>
        <p:nvSpPr>
          <p:cNvPr id="4" name="Slide Number Placeholder 2"/>
          <p:cNvSpPr>
            <a:spLocks noGrp="1"/>
          </p:cNvSpPr>
          <p:nvPr>
            <p:ph type="sldNum" sz="quarter" idx="12"/>
          </p:nvPr>
        </p:nvSpPr>
        <p:spPr/>
        <p:txBody>
          <a:bodyPr/>
          <a:lstStyle/>
          <a:p>
            <a:fld id="{8E3D8C39-D81D-4049-8DE0-9AF696DE7A83}" type="slidenum">
              <a:rPr lang="en-US"/>
              <a:pPr/>
              <a:t>6</a:t>
            </a:fld>
            <a:endParaRPr lang="en-US"/>
          </a:p>
        </p:txBody>
      </p:sp>
      <p:sp>
        <p:nvSpPr>
          <p:cNvPr id="99331" name="Rectangle 3"/>
          <p:cNvSpPr>
            <a:spLocks noChangeArrowheads="1"/>
          </p:cNvSpPr>
          <p:nvPr/>
        </p:nvSpPr>
        <p:spPr bwMode="auto">
          <a:xfrm>
            <a:off x="685800" y="1524000"/>
            <a:ext cx="8153400" cy="4473575"/>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rPr>
              <a:t>The value of an estimator observed in a single sample is called a </a:t>
            </a:r>
            <a:r>
              <a:rPr lang="en-US" sz="2400" u="sng">
                <a:latin typeface="Times New Roman" pitchFamily="18" charset="0"/>
              </a:rPr>
              <a:t>point estimate</a:t>
            </a:r>
            <a:r>
              <a:rPr lang="en-US" sz="2400">
                <a:latin typeface="Times New Roman" pitchFamily="18" charset="0"/>
              </a:rPr>
              <a:t>. </a:t>
            </a:r>
          </a:p>
          <a:p>
            <a:pPr eaLnBrk="1" hangingPunct="1"/>
            <a:endParaRPr lang="en-US" sz="2400">
              <a:latin typeface="Times New Roman" pitchFamily="18" charset="0"/>
            </a:endParaRPr>
          </a:p>
          <a:p>
            <a:pPr eaLnBrk="1" hangingPunct="1"/>
            <a:r>
              <a:rPr lang="en-US" sz="2400">
                <a:latin typeface="Times New Roman" pitchFamily="18" charset="0"/>
              </a:rPr>
              <a:t>The point estimate, being one observation of a random variable, is not of much value, especially from small size samples.</a:t>
            </a:r>
          </a:p>
          <a:p>
            <a:pPr eaLnBrk="1" hangingPunct="1"/>
            <a:endParaRPr lang="en-US" sz="2400">
              <a:latin typeface="Times New Roman" pitchFamily="18" charset="0"/>
            </a:endParaRPr>
          </a:p>
          <a:p>
            <a:pPr eaLnBrk="1" hangingPunct="1"/>
            <a:r>
              <a:rPr lang="en-US" sz="2400">
                <a:latin typeface="Times New Roman" pitchFamily="18" charset="0"/>
              </a:rPr>
              <a:t>So we resort to interval estimation where we create an interval (using the point estimate) such that the probability the parameter of interest lies in that interval is (1 – </a:t>
            </a:r>
            <a:r>
              <a:rPr lang="en-US" sz="2400">
                <a:latin typeface="Symbol" pitchFamily="18" charset="2"/>
              </a:rPr>
              <a:t>a</a:t>
            </a:r>
            <a:r>
              <a:rPr lang="en-US" sz="2400">
                <a:latin typeface="Times New Roman" pitchFamily="18" charset="0"/>
              </a:rPr>
              <a:t>).  </a:t>
            </a:r>
          </a:p>
          <a:p>
            <a:pPr eaLnBrk="1" hangingPunct="1"/>
            <a:endParaRPr lang="en-US" sz="2400">
              <a:latin typeface="Times New Roman" pitchFamily="18" charset="0"/>
            </a:endParaRPr>
          </a:p>
          <a:p>
            <a:pPr eaLnBrk="1" hangingPunct="1"/>
            <a:r>
              <a:rPr lang="en-US" sz="2400">
                <a:latin typeface="Times New Roman" pitchFamily="18" charset="0"/>
              </a:rPr>
              <a:t>We call such an interval (1 – </a:t>
            </a:r>
            <a:r>
              <a:rPr lang="en-US" sz="2400">
                <a:latin typeface="Symbol" pitchFamily="18" charset="2"/>
              </a:rPr>
              <a:t>a</a:t>
            </a:r>
            <a:r>
              <a:rPr lang="en-US" sz="2400">
                <a:latin typeface="Times New Roman" pitchFamily="18" charset="0"/>
              </a:rPr>
              <a:t>)100% confidence interval (C.I.) for the parameter.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28600" y="381000"/>
            <a:ext cx="8686800" cy="1143000"/>
          </a:xfrm>
        </p:spPr>
        <p:txBody>
          <a:bodyPr>
            <a:normAutofit fontScale="90000"/>
          </a:bodyPr>
          <a:lstStyle/>
          <a:p>
            <a:pPr algn="l"/>
            <a:r>
              <a:rPr lang="en-US" sz="3600" dirty="0"/>
              <a:t>Estimating a Parameter using Confidence Intervals</a:t>
            </a:r>
          </a:p>
        </p:txBody>
      </p:sp>
      <p:sp>
        <p:nvSpPr>
          <p:cNvPr id="12" name="Slide Number Placeholder 2"/>
          <p:cNvSpPr>
            <a:spLocks noGrp="1"/>
          </p:cNvSpPr>
          <p:nvPr>
            <p:ph type="sldNum" sz="quarter" idx="12"/>
          </p:nvPr>
        </p:nvSpPr>
        <p:spPr/>
        <p:txBody>
          <a:bodyPr/>
          <a:lstStyle/>
          <a:p>
            <a:fld id="{9037CD64-61DB-4A41-BE1F-8A6EEE00011A}" type="slidenum">
              <a:rPr lang="en-US"/>
              <a:pPr/>
              <a:t>7</a:t>
            </a:fld>
            <a:endParaRPr lang="en-US"/>
          </a:p>
        </p:txBody>
      </p:sp>
      <p:sp>
        <p:nvSpPr>
          <p:cNvPr id="60431" name="Rectangle 15"/>
          <p:cNvSpPr>
            <a:spLocks noChangeArrowheads="1"/>
          </p:cNvSpPr>
          <p:nvPr/>
        </p:nvSpPr>
        <p:spPr bwMode="auto">
          <a:xfrm>
            <a:off x="838200" y="1524000"/>
            <a:ext cx="7620000" cy="5203825"/>
          </a:xfrm>
          <a:prstGeom prst="rect">
            <a:avLst/>
          </a:prstGeom>
          <a:noFill/>
          <a:ln w="9525">
            <a:noFill/>
            <a:miter lim="800000"/>
            <a:headEnd/>
            <a:tailEnd/>
          </a:ln>
          <a:effectLst/>
        </p:spPr>
        <p:txBody>
          <a:bodyPr>
            <a:spAutoFit/>
          </a:bodyPr>
          <a:lstStyle/>
          <a:p>
            <a:pPr eaLnBrk="1" hangingPunct="1"/>
            <a:r>
              <a:rPr lang="en-US" sz="2400">
                <a:latin typeface="Times New Roman" pitchFamily="18" charset="0"/>
                <a:cs typeface="Times New Roman" pitchFamily="18" charset="0"/>
              </a:rPr>
              <a:t>Suppose we want to estimate the mean      of a normal population using sample average       as the estimator. </a:t>
            </a:r>
          </a:p>
          <a:p>
            <a:pPr eaLnBrk="1" hangingPunct="1"/>
            <a:endParaRPr lang="en-US" sz="2400">
              <a:latin typeface="Times New Roman" pitchFamily="18" charset="0"/>
              <a:cs typeface="Times New Roman" pitchFamily="18" charset="0"/>
            </a:endParaRPr>
          </a:p>
          <a:p>
            <a:pPr eaLnBrk="1" hangingPunct="1"/>
            <a:r>
              <a:rPr lang="en-US" sz="2400">
                <a:latin typeface="Times New Roman" pitchFamily="18" charset="0"/>
                <a:cs typeface="Times New Roman" pitchFamily="18" charset="0"/>
              </a:rPr>
              <a:t>Using the observed value of       an interval is created such that: </a:t>
            </a:r>
          </a:p>
          <a:p>
            <a:pPr eaLnBrk="1" hangingPunct="1"/>
            <a:endParaRPr lang="en-US" sz="2400">
              <a:latin typeface="Times New Roman" pitchFamily="18" charset="0"/>
              <a:cs typeface="Times New Roman" pitchFamily="18" charset="0"/>
            </a:endParaRPr>
          </a:p>
          <a:p>
            <a:pPr eaLnBrk="1" hangingPunct="1"/>
            <a:r>
              <a:rPr lang="en-US" sz="2400">
                <a:latin typeface="Times New Roman" pitchFamily="18" charset="0"/>
                <a:cs typeface="Times New Roman" pitchFamily="18" charset="0"/>
              </a:rPr>
              <a:t>The interval               	       is called a 100% confidence interval for    .		  </a:t>
            </a:r>
          </a:p>
          <a:p>
            <a:pPr eaLnBrk="1" hangingPunct="1"/>
            <a:endParaRPr lang="en-US" sz="2400">
              <a:latin typeface="Times New Roman" pitchFamily="18" charset="0"/>
              <a:cs typeface="Times New Roman" pitchFamily="18" charset="0"/>
            </a:endParaRPr>
          </a:p>
          <a:p>
            <a:pPr eaLnBrk="1" hangingPunct="1"/>
            <a:r>
              <a:rPr lang="en-US" sz="2400">
                <a:latin typeface="Times New Roman" pitchFamily="18" charset="0"/>
                <a:cs typeface="Times New Roman" pitchFamily="18" charset="0"/>
              </a:rPr>
              <a:t>	is called the confidence coefficient. </a:t>
            </a:r>
          </a:p>
          <a:p>
            <a:pPr eaLnBrk="1" hangingPunct="1"/>
            <a:endParaRPr lang="en-US" sz="2400">
              <a:latin typeface="Times New Roman" pitchFamily="18" charset="0"/>
              <a:cs typeface="Times New Roman" pitchFamily="18" charset="0"/>
            </a:endParaRPr>
          </a:p>
          <a:p>
            <a:pPr eaLnBrk="1" hangingPunct="1"/>
            <a:r>
              <a:rPr lang="en-US" sz="2400">
                <a:latin typeface="Times New Roman" pitchFamily="18" charset="0"/>
                <a:cs typeface="Times New Roman" pitchFamily="18" charset="0"/>
              </a:rPr>
              <a:t>The value of  </a:t>
            </a:r>
            <a:r>
              <a:rPr lang="en-US" sz="2400" i="1">
                <a:latin typeface="Times New Roman" pitchFamily="18" charset="0"/>
                <a:cs typeface="Times New Roman" pitchFamily="18" charset="0"/>
              </a:rPr>
              <a:t>k</a:t>
            </a:r>
            <a:r>
              <a:rPr lang="en-US" sz="2400">
                <a:latin typeface="Times New Roman" pitchFamily="18" charset="0"/>
                <a:cs typeface="Times New Roman" pitchFamily="18" charset="0"/>
              </a:rPr>
              <a:t>  is determined from the distribution of the estimator    .</a:t>
            </a:r>
            <a:endParaRPr lang="en-US" sz="2400">
              <a:latin typeface="Times New Roman" pitchFamily="18" charset="0"/>
            </a:endParaRPr>
          </a:p>
          <a:p>
            <a:endParaRPr lang="en-US" sz="2400">
              <a:latin typeface="Times New Roman" pitchFamily="18" charset="0"/>
            </a:endParaRPr>
          </a:p>
        </p:txBody>
      </p:sp>
      <p:graphicFrame>
        <p:nvGraphicFramePr>
          <p:cNvPr id="60430" name="Object 14"/>
          <p:cNvGraphicFramePr>
            <a:graphicFrameLocks noChangeAspect="1"/>
          </p:cNvGraphicFramePr>
          <p:nvPr/>
        </p:nvGraphicFramePr>
        <p:xfrm>
          <a:off x="2362200" y="4191000"/>
          <a:ext cx="304800" cy="304800"/>
        </p:xfrm>
        <a:graphic>
          <a:graphicData uri="http://schemas.openxmlformats.org/presentationml/2006/ole">
            <p:oleObj spid="_x0000_s60430" r:id="rId3" imgW="139700" imgH="139700" progId="Equation.2">
              <p:embed/>
            </p:oleObj>
          </a:graphicData>
        </a:graphic>
      </p:graphicFrame>
      <p:graphicFrame>
        <p:nvGraphicFramePr>
          <p:cNvPr id="60429" name="Object 13"/>
          <p:cNvGraphicFramePr>
            <a:graphicFrameLocks noChangeAspect="1"/>
          </p:cNvGraphicFramePr>
          <p:nvPr/>
        </p:nvGraphicFramePr>
        <p:xfrm>
          <a:off x="4419600" y="2590800"/>
          <a:ext cx="344488" cy="387350"/>
        </p:xfrm>
        <a:graphic>
          <a:graphicData uri="http://schemas.openxmlformats.org/presentationml/2006/ole">
            <p:oleObj spid="_x0000_s60429" name="Equation" r:id="rId4" imgW="177480" imgH="203040" progId="Equation.3">
              <p:embed/>
            </p:oleObj>
          </a:graphicData>
        </a:graphic>
      </p:graphicFrame>
      <p:graphicFrame>
        <p:nvGraphicFramePr>
          <p:cNvPr id="60427" name="Object 11"/>
          <p:cNvGraphicFramePr>
            <a:graphicFrameLocks noChangeAspect="1"/>
          </p:cNvGraphicFramePr>
          <p:nvPr/>
        </p:nvGraphicFramePr>
        <p:xfrm>
          <a:off x="2109788" y="5907088"/>
          <a:ext cx="344487" cy="387350"/>
        </p:xfrm>
        <a:graphic>
          <a:graphicData uri="http://schemas.openxmlformats.org/presentationml/2006/ole">
            <p:oleObj spid="_x0000_s60427" name="Equation" r:id="rId5" imgW="177480" imgH="203040" progId="Equation.3">
              <p:embed/>
            </p:oleObj>
          </a:graphicData>
        </a:graphic>
      </p:graphicFrame>
      <p:graphicFrame>
        <p:nvGraphicFramePr>
          <p:cNvPr id="60425" name="Object 9"/>
          <p:cNvGraphicFramePr>
            <a:graphicFrameLocks noChangeAspect="1"/>
          </p:cNvGraphicFramePr>
          <p:nvPr/>
        </p:nvGraphicFramePr>
        <p:xfrm>
          <a:off x="2514600" y="3124200"/>
          <a:ext cx="3444875" cy="447675"/>
        </p:xfrm>
        <a:graphic>
          <a:graphicData uri="http://schemas.openxmlformats.org/presentationml/2006/ole">
            <p:oleObj spid="_x0000_s60425" name="Equation" r:id="rId6" imgW="1638000" imgH="215640" progId="Equation.3">
              <p:embed/>
            </p:oleObj>
          </a:graphicData>
        </a:graphic>
      </p:graphicFrame>
      <p:graphicFrame>
        <p:nvGraphicFramePr>
          <p:cNvPr id="60424" name="Object 8"/>
          <p:cNvGraphicFramePr>
            <a:graphicFrameLocks noChangeAspect="1"/>
          </p:cNvGraphicFramePr>
          <p:nvPr/>
        </p:nvGraphicFramePr>
        <p:xfrm>
          <a:off x="990600" y="4876800"/>
          <a:ext cx="755650" cy="392113"/>
        </p:xfrm>
        <a:graphic>
          <a:graphicData uri="http://schemas.openxmlformats.org/presentationml/2006/ole">
            <p:oleObj spid="_x0000_s60424" name="Equation" r:id="rId7" imgW="419040" imgH="215640" progId="Equation.3">
              <p:embed/>
            </p:oleObj>
          </a:graphicData>
        </a:graphic>
      </p:graphicFrame>
      <p:graphicFrame>
        <p:nvGraphicFramePr>
          <p:cNvPr id="60423" name="Object 7"/>
          <p:cNvGraphicFramePr>
            <a:graphicFrameLocks noChangeAspect="1"/>
          </p:cNvGraphicFramePr>
          <p:nvPr/>
        </p:nvGraphicFramePr>
        <p:xfrm>
          <a:off x="2514600" y="3733800"/>
          <a:ext cx="1600200" cy="455613"/>
        </p:xfrm>
        <a:graphic>
          <a:graphicData uri="http://schemas.openxmlformats.org/presentationml/2006/ole">
            <p:oleObj spid="_x0000_s60423" name="Equation" r:id="rId8" imgW="761760" imgH="215640" progId="Equation.3">
              <p:embed/>
            </p:oleObj>
          </a:graphicData>
        </a:graphic>
      </p:graphicFrame>
      <p:graphicFrame>
        <p:nvGraphicFramePr>
          <p:cNvPr id="60421" name="Object 5"/>
          <p:cNvGraphicFramePr>
            <a:graphicFrameLocks noChangeAspect="1"/>
          </p:cNvGraphicFramePr>
          <p:nvPr/>
        </p:nvGraphicFramePr>
        <p:xfrm>
          <a:off x="5715000" y="1676400"/>
          <a:ext cx="304800" cy="304800"/>
        </p:xfrm>
        <a:graphic>
          <a:graphicData uri="http://schemas.openxmlformats.org/presentationml/2006/ole">
            <p:oleObj spid="_x0000_s60421" r:id="rId9" imgW="139700" imgH="139700" progId="Equation.2">
              <p:embed/>
            </p:oleObj>
          </a:graphicData>
        </a:graphic>
      </p:graphicFrame>
      <p:graphicFrame>
        <p:nvGraphicFramePr>
          <p:cNvPr id="60420" name="Object 4"/>
          <p:cNvGraphicFramePr>
            <a:graphicFrameLocks noChangeAspect="1"/>
          </p:cNvGraphicFramePr>
          <p:nvPr/>
        </p:nvGraphicFramePr>
        <p:xfrm>
          <a:off x="5005388" y="1957388"/>
          <a:ext cx="334962" cy="352425"/>
        </p:xfrm>
        <a:graphic>
          <a:graphicData uri="http://schemas.openxmlformats.org/presentationml/2006/ole">
            <p:oleObj spid="_x0000_s60420" name="Equation" r:id="rId10" imgW="177480" imgH="190440" progId="Equation.3">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228600" y="381000"/>
            <a:ext cx="8686800" cy="914400"/>
          </a:xfrm>
        </p:spPr>
        <p:txBody>
          <a:bodyPr>
            <a:normAutofit fontScale="90000"/>
          </a:bodyPr>
          <a:lstStyle/>
          <a:p>
            <a:pPr algn="l"/>
            <a:r>
              <a:rPr lang="en-US" sz="3600" dirty="0"/>
              <a:t>C.I. for the </a:t>
            </a:r>
            <a:r>
              <a:rPr lang="en-US" sz="3600" i="1" dirty="0"/>
              <a:t>µ</a:t>
            </a:r>
            <a:r>
              <a:rPr lang="en-US" sz="3600" dirty="0"/>
              <a:t> of a Normal Population when </a:t>
            </a:r>
            <a:r>
              <a:rPr lang="en-US" sz="3600" i="1" dirty="0">
                <a:latin typeface="Symbol" pitchFamily="18" charset="2"/>
              </a:rPr>
              <a:t>s</a:t>
            </a:r>
            <a:r>
              <a:rPr lang="en-US" sz="3600" dirty="0"/>
              <a:t> is known </a:t>
            </a:r>
          </a:p>
        </p:txBody>
      </p:sp>
      <p:sp>
        <p:nvSpPr>
          <p:cNvPr id="13" name="Slide Number Placeholder 2"/>
          <p:cNvSpPr>
            <a:spLocks noGrp="1"/>
          </p:cNvSpPr>
          <p:nvPr>
            <p:ph type="sldNum" sz="quarter" idx="12"/>
          </p:nvPr>
        </p:nvSpPr>
        <p:spPr/>
        <p:txBody>
          <a:bodyPr/>
          <a:lstStyle/>
          <a:p>
            <a:fld id="{E2A4BDC2-D759-4B04-ADF2-75E19CF03063}" type="slidenum">
              <a:rPr lang="en-US"/>
              <a:pPr/>
              <a:t>8</a:t>
            </a:fld>
            <a:endParaRPr lang="en-US"/>
          </a:p>
        </p:txBody>
      </p:sp>
      <p:sp>
        <p:nvSpPr>
          <p:cNvPr id="61448" name="Rectangle 8"/>
          <p:cNvSpPr>
            <a:spLocks noChangeArrowheads="1"/>
          </p:cNvSpPr>
          <p:nvPr/>
        </p:nvSpPr>
        <p:spPr bwMode="auto">
          <a:xfrm>
            <a:off x="609600" y="1676400"/>
            <a:ext cx="8001000" cy="3108543"/>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If the population has 		, the average has  	</a:t>
            </a:r>
          </a:p>
          <a:p>
            <a:pPr eaLnBrk="1" hangingPunct="1"/>
            <a:r>
              <a:rPr lang="en-US" sz="2400" dirty="0">
                <a:latin typeface="Times New Roman" pitchFamily="18" charset="0"/>
                <a:cs typeface="Times New Roman" pitchFamily="18" charset="0"/>
              </a:rPr>
              <a:t>where </a:t>
            </a:r>
            <a:r>
              <a:rPr lang="en-US" sz="2400" i="1" dirty="0">
                <a:latin typeface="Times New Roman" pitchFamily="18" charset="0"/>
                <a:cs typeface="Times New Roman" pitchFamily="18" charset="0"/>
              </a:rPr>
              <a:t>n</a:t>
            </a:r>
            <a:r>
              <a:rPr lang="en-US" sz="2400" dirty="0">
                <a:latin typeface="Times New Roman" pitchFamily="18" charset="0"/>
                <a:cs typeface="Times New Roman" pitchFamily="18" charset="0"/>
              </a:rPr>
              <a:t> is the sample size. </a:t>
            </a:r>
          </a:p>
          <a:p>
            <a:pPr eaLnBrk="1" hangingPunct="1"/>
            <a:endParaRPr lang="en-US" sz="2400" dirty="0">
              <a:latin typeface="Times New Roman" pitchFamily="18" charset="0"/>
              <a:cs typeface="Times New Roman" pitchFamily="18" charset="0"/>
            </a:endParaRPr>
          </a:p>
          <a:p>
            <a:pPr eaLnBrk="1" hangingPunct="1"/>
            <a:r>
              <a:rPr lang="en-US" sz="2400" dirty="0">
                <a:latin typeface="Times New Roman" pitchFamily="18" charset="0"/>
                <a:cs typeface="Times New Roman" pitchFamily="18" charset="0"/>
              </a:rPr>
              <a:t>		Then  </a:t>
            </a:r>
          </a:p>
          <a:p>
            <a:pPr eaLnBrk="1" hangingPunct="1"/>
            <a:endParaRPr lang="en-US" sz="2400" dirty="0">
              <a:latin typeface="Times New Roman" pitchFamily="18" charset="0"/>
            </a:endParaRPr>
          </a:p>
          <a:p>
            <a:pPr eaLnBrk="1" hangingPunct="1"/>
            <a:endParaRPr lang="en-US" sz="2400" dirty="0">
              <a:latin typeface="Times New Roman" pitchFamily="18" charset="0"/>
            </a:endParaRPr>
          </a:p>
          <a:p>
            <a:pPr eaLnBrk="1" hangingPunct="1"/>
            <a:r>
              <a:rPr lang="en-US" sz="2400" dirty="0">
                <a:latin typeface="Times New Roman" pitchFamily="18" charset="0"/>
                <a:cs typeface="Times New Roman" pitchFamily="18" charset="0"/>
              </a:rPr>
              <a:t>Using this result, the   	     100% C.I. for </a:t>
            </a:r>
            <a:r>
              <a:rPr lang="en-US" sz="2400" dirty="0">
                <a:latin typeface="Symbol" pitchFamily="18" charset="2"/>
              </a:rPr>
              <a:t>m</a:t>
            </a:r>
            <a:r>
              <a:rPr lang="en-US" sz="2400" dirty="0">
                <a:latin typeface="Times New Roman" pitchFamily="18" charset="0"/>
                <a:cs typeface="Times New Roman" pitchFamily="18" charset="0"/>
              </a:rPr>
              <a:t> is obtained as:</a:t>
            </a:r>
            <a:endParaRPr lang="en-US" sz="2400" dirty="0">
              <a:latin typeface="Times New Roman" pitchFamily="18" charset="0"/>
            </a:endParaRPr>
          </a:p>
          <a:p>
            <a:endParaRPr lang="en-US" sz="2400" dirty="0">
              <a:latin typeface="Times New Roman" pitchFamily="18" charset="0"/>
            </a:endParaRPr>
          </a:p>
        </p:txBody>
      </p:sp>
      <p:graphicFrame>
        <p:nvGraphicFramePr>
          <p:cNvPr id="61447" name="Object 7"/>
          <p:cNvGraphicFramePr>
            <a:graphicFrameLocks noChangeAspect="1"/>
          </p:cNvGraphicFramePr>
          <p:nvPr/>
        </p:nvGraphicFramePr>
        <p:xfrm>
          <a:off x="3276600" y="1676400"/>
          <a:ext cx="1066800" cy="444500"/>
        </p:xfrm>
        <a:graphic>
          <a:graphicData uri="http://schemas.openxmlformats.org/presentationml/2006/ole">
            <p:oleObj spid="_x0000_s61447" r:id="rId3" imgW="571500" imgH="241300" progId="Equation.2">
              <p:embed/>
            </p:oleObj>
          </a:graphicData>
        </a:graphic>
      </p:graphicFrame>
      <p:graphicFrame>
        <p:nvGraphicFramePr>
          <p:cNvPr id="61445" name="Object 5"/>
          <p:cNvGraphicFramePr>
            <a:graphicFrameLocks noChangeAspect="1"/>
          </p:cNvGraphicFramePr>
          <p:nvPr/>
        </p:nvGraphicFramePr>
        <p:xfrm>
          <a:off x="6477000" y="1676400"/>
          <a:ext cx="1447800" cy="469900"/>
        </p:xfrm>
        <a:graphic>
          <a:graphicData uri="http://schemas.openxmlformats.org/presentationml/2006/ole">
            <p:oleObj spid="_x0000_s61445" r:id="rId4" imgW="736600" imgH="241300" progId="Equation.2">
              <p:embed/>
            </p:oleObj>
          </a:graphicData>
        </a:graphic>
      </p:graphicFrame>
      <p:graphicFrame>
        <p:nvGraphicFramePr>
          <p:cNvPr id="61444" name="Object 4"/>
          <p:cNvGraphicFramePr>
            <a:graphicFrameLocks noChangeAspect="1"/>
          </p:cNvGraphicFramePr>
          <p:nvPr/>
        </p:nvGraphicFramePr>
        <p:xfrm>
          <a:off x="3505200" y="2667000"/>
          <a:ext cx="1828800" cy="760413"/>
        </p:xfrm>
        <a:graphic>
          <a:graphicData uri="http://schemas.openxmlformats.org/presentationml/2006/ole">
            <p:oleObj spid="_x0000_s61444" r:id="rId5" imgW="1079500" imgH="444500" progId="Equation.2">
              <p:embed/>
            </p:oleObj>
          </a:graphicData>
        </a:graphic>
      </p:graphicFrame>
      <p:sp>
        <p:nvSpPr>
          <p:cNvPr id="61452" name="Rectangle 12"/>
          <p:cNvSpPr>
            <a:spLocks noChangeArrowheads="1"/>
          </p:cNvSpPr>
          <p:nvPr/>
        </p:nvSpPr>
        <p:spPr bwMode="auto">
          <a:xfrm>
            <a:off x="685800" y="5257800"/>
            <a:ext cx="7924800" cy="830997"/>
          </a:xfrm>
          <a:prstGeom prst="rect">
            <a:avLst/>
          </a:prstGeom>
          <a:noFill/>
          <a:ln w="9525">
            <a:noFill/>
            <a:miter lim="800000"/>
            <a:headEnd/>
            <a:tailEnd/>
          </a:ln>
          <a:effectLst/>
        </p:spPr>
        <p:txBody>
          <a:bodyPr>
            <a:spAutoFit/>
          </a:bodyPr>
          <a:lstStyle/>
          <a:p>
            <a:pPr eaLnBrk="1" hangingPunct="1"/>
            <a:r>
              <a:rPr lang="en-US" sz="2400" dirty="0">
                <a:latin typeface="Times New Roman" pitchFamily="18" charset="0"/>
                <a:cs typeface="Times New Roman" pitchFamily="18" charset="0"/>
              </a:rPr>
              <a:t>Where 		is the known standard deviation and	</a:t>
            </a:r>
            <a:r>
              <a:rPr lang="en-US" sz="2400" dirty="0">
                <a:latin typeface="Times New Roman" pitchFamily="18" charset="0"/>
              </a:rPr>
              <a:t>	is  such that		</a:t>
            </a:r>
            <a:r>
              <a:rPr lang="en-US" sz="2400" dirty="0" smtClean="0">
                <a:latin typeface="Times New Roman" pitchFamily="18" charset="0"/>
              </a:rPr>
              <a:t>	.  (See figure in next slide)</a:t>
            </a:r>
            <a:r>
              <a:rPr lang="en-US" sz="2400" dirty="0">
                <a:latin typeface="Times New Roman" pitchFamily="18" charset="0"/>
              </a:rPr>
              <a:t>	</a:t>
            </a:r>
          </a:p>
        </p:txBody>
      </p:sp>
      <p:graphicFrame>
        <p:nvGraphicFramePr>
          <p:cNvPr id="61451" name="Object 11"/>
          <p:cNvGraphicFramePr>
            <a:graphicFrameLocks noChangeAspect="1"/>
          </p:cNvGraphicFramePr>
          <p:nvPr/>
        </p:nvGraphicFramePr>
        <p:xfrm>
          <a:off x="3581400" y="3962400"/>
          <a:ext cx="838200" cy="371475"/>
        </p:xfrm>
        <a:graphic>
          <a:graphicData uri="http://schemas.openxmlformats.org/presentationml/2006/ole">
            <p:oleObj spid="_x0000_s61451" r:id="rId6" imgW="431800" imgH="190500" progId="Equation.2">
              <p:embed/>
            </p:oleObj>
          </a:graphicData>
        </a:graphic>
      </p:graphicFrame>
      <p:graphicFrame>
        <p:nvGraphicFramePr>
          <p:cNvPr id="61450" name="Object 10"/>
          <p:cNvGraphicFramePr>
            <a:graphicFrameLocks noChangeAspect="1"/>
          </p:cNvGraphicFramePr>
          <p:nvPr/>
        </p:nvGraphicFramePr>
        <p:xfrm>
          <a:off x="1752600" y="5410200"/>
          <a:ext cx="381000" cy="304800"/>
        </p:xfrm>
        <a:graphic>
          <a:graphicData uri="http://schemas.openxmlformats.org/presentationml/2006/ole">
            <p:oleObj spid="_x0000_s61450" r:id="rId7" imgW="139700" imgH="114300" progId="Equation.2">
              <p:embed/>
            </p:oleObj>
          </a:graphicData>
        </a:graphic>
      </p:graphicFrame>
      <p:graphicFrame>
        <p:nvGraphicFramePr>
          <p:cNvPr id="61449" name="Object 9"/>
          <p:cNvGraphicFramePr>
            <a:graphicFrameLocks noChangeAspect="1"/>
          </p:cNvGraphicFramePr>
          <p:nvPr/>
        </p:nvGraphicFramePr>
        <p:xfrm>
          <a:off x="2362200" y="4648200"/>
          <a:ext cx="4114800" cy="546100"/>
        </p:xfrm>
        <a:graphic>
          <a:graphicData uri="http://schemas.openxmlformats.org/presentationml/2006/ole">
            <p:oleObj spid="_x0000_s61449" r:id="rId8" imgW="1892300" imgH="254000" progId="Equation.3">
              <p:embed/>
            </p:oleObj>
          </a:graphicData>
        </a:graphic>
      </p:graphicFrame>
      <p:graphicFrame>
        <p:nvGraphicFramePr>
          <p:cNvPr id="61454" name="Object 14"/>
          <p:cNvGraphicFramePr>
            <a:graphicFrameLocks noChangeAspect="1"/>
          </p:cNvGraphicFramePr>
          <p:nvPr/>
        </p:nvGraphicFramePr>
        <p:xfrm>
          <a:off x="7239000" y="5410200"/>
          <a:ext cx="457200" cy="384175"/>
        </p:xfrm>
        <a:graphic>
          <a:graphicData uri="http://schemas.openxmlformats.org/presentationml/2006/ole">
            <p:oleObj spid="_x0000_s61454" r:id="rId9" imgW="241300" imgH="203200" progId="Equation.2">
              <p:embed/>
            </p:oleObj>
          </a:graphicData>
        </a:graphic>
      </p:graphicFrame>
      <p:graphicFrame>
        <p:nvGraphicFramePr>
          <p:cNvPr id="61453" name="Object 13"/>
          <p:cNvGraphicFramePr>
            <a:graphicFrameLocks noChangeAspect="1"/>
          </p:cNvGraphicFramePr>
          <p:nvPr/>
        </p:nvGraphicFramePr>
        <p:xfrm>
          <a:off x="1981200" y="5791200"/>
          <a:ext cx="2209800" cy="371475"/>
        </p:xfrm>
        <a:graphic>
          <a:graphicData uri="http://schemas.openxmlformats.org/presentationml/2006/ole">
            <p:oleObj spid="_x0000_s61453" r:id="rId10" imgW="1130300" imgH="190500" progId="Equation.3">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A8C9E32-A9B3-4A72-ADCB-CE1160610751}" type="slidenum">
              <a:rPr lang="en-US" smtClean="0"/>
              <a:pPr/>
              <a:t>9</a:t>
            </a:fld>
            <a:endParaRPr lang="en-US"/>
          </a:p>
        </p:txBody>
      </p:sp>
      <p:pic>
        <p:nvPicPr>
          <p:cNvPr id="117762" name="Picture 2"/>
          <p:cNvPicPr>
            <a:picLocks noChangeAspect="1" noChangeArrowheads="1"/>
          </p:cNvPicPr>
          <p:nvPr/>
        </p:nvPicPr>
        <p:blipFill>
          <a:blip r:embed="rId2" cstate="print"/>
          <a:srcRect/>
          <a:stretch>
            <a:fillRect/>
          </a:stretch>
        </p:blipFill>
        <p:spPr bwMode="auto">
          <a:xfrm>
            <a:off x="2362200" y="2286000"/>
            <a:ext cx="4505325" cy="2295525"/>
          </a:xfrm>
          <a:prstGeom prst="rect">
            <a:avLst/>
          </a:prstGeom>
          <a:noFill/>
          <a:ln w="9525">
            <a:noFill/>
            <a:miter lim="800000"/>
            <a:headEnd/>
            <a:tailEnd/>
          </a:ln>
        </p:spPr>
      </p:pic>
      <p:sp>
        <p:nvSpPr>
          <p:cNvPr id="7" name="Rectangle 6"/>
          <p:cNvSpPr/>
          <p:nvPr/>
        </p:nvSpPr>
        <p:spPr>
          <a:xfrm>
            <a:off x="2514600" y="5410200"/>
            <a:ext cx="3645550" cy="369332"/>
          </a:xfrm>
          <a:prstGeom prst="rect">
            <a:avLst/>
          </a:prstGeom>
        </p:spPr>
        <p:txBody>
          <a:bodyPr wrap="none">
            <a:spAutoFit/>
          </a:bodyPr>
          <a:lstStyle/>
          <a:p>
            <a:r>
              <a:rPr lang="en-US" dirty="0" smtClean="0"/>
              <a:t>FIGURE 2.15 	Definition of </a:t>
            </a:r>
            <a:r>
              <a:rPr lang="en-US" i="1" dirty="0" err="1" smtClean="0"/>
              <a:t>z</a:t>
            </a:r>
            <a:r>
              <a:rPr lang="en-US" i="1" baseline="-25000" dirty="0" err="1" smtClean="0"/>
              <a:t>α</a:t>
            </a:r>
            <a:r>
              <a:rPr lang="en-US" i="1" baseline="-25000" dirty="0" smtClean="0"/>
              <a:t>/2</a:t>
            </a:r>
            <a:endParaRPr lang="en-US" dirty="0"/>
          </a:p>
        </p:txBody>
      </p:sp>
      <p:sp>
        <p:nvSpPr>
          <p:cNvPr id="8" name="Rectangle 2"/>
          <p:cNvSpPr>
            <a:spLocks noGrp="1" noChangeArrowheads="1"/>
          </p:cNvSpPr>
          <p:nvPr>
            <p:ph type="title"/>
          </p:nvPr>
        </p:nvSpPr>
        <p:spPr/>
        <p:txBody>
          <a:bodyPr>
            <a:normAutofit fontScale="90000"/>
          </a:bodyPr>
          <a:lstStyle/>
          <a:p>
            <a:pPr algn="l"/>
            <a:r>
              <a:rPr lang="en-US" sz="3600" dirty="0"/>
              <a:t>C.I. for the </a:t>
            </a:r>
            <a:r>
              <a:rPr lang="en-US" sz="3600" i="1" dirty="0"/>
              <a:t>µ</a:t>
            </a:r>
            <a:r>
              <a:rPr lang="en-US" sz="3600" dirty="0"/>
              <a:t> of a Normal Population when </a:t>
            </a:r>
            <a:r>
              <a:rPr lang="en-US" sz="3600" i="1" dirty="0">
                <a:latin typeface="Symbol" pitchFamily="18" charset="2"/>
              </a:rPr>
              <a:t>s</a:t>
            </a:r>
            <a:r>
              <a:rPr lang="en-US" sz="3600" dirty="0"/>
              <a:t> is known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2201</TotalTime>
  <Words>2232</Words>
  <Application>Microsoft Office PowerPoint</Application>
  <PresentationFormat>On-screen Show (4:3)</PresentationFormat>
  <Paragraphs>337</Paragraphs>
  <Slides>38</Slides>
  <Notes>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38</vt:i4>
      </vt:variant>
    </vt:vector>
  </HeadingPairs>
  <TitlesOfParts>
    <vt:vector size="42" baseType="lpstr">
      <vt:lpstr>Foundry</vt:lpstr>
      <vt:lpstr>Equation</vt:lpstr>
      <vt:lpstr>Microsoft Equation 3.0</vt:lpstr>
      <vt:lpstr>Microsoft Equation 2.0</vt:lpstr>
      <vt:lpstr>A First Course in Quality Engineering – 2nd edition</vt:lpstr>
      <vt:lpstr>Inference of Population Quality from Sample</vt:lpstr>
      <vt:lpstr>Inference of Population Quality from Sample (contd)</vt:lpstr>
      <vt:lpstr>Selecting an Estimator</vt:lpstr>
      <vt:lpstr>Selecting an Estimator (contd.)</vt:lpstr>
      <vt:lpstr>The Point Estimate</vt:lpstr>
      <vt:lpstr>Estimating a Parameter using Confidence Intervals</vt:lpstr>
      <vt:lpstr>C.I. for the µ of a Normal Population when s is known </vt:lpstr>
      <vt:lpstr>C.I. for the µ of a Normal Population when s is known </vt:lpstr>
      <vt:lpstr>C.I. For population mean – an example</vt:lpstr>
      <vt:lpstr>C.I. for m when s is not known </vt:lpstr>
      <vt:lpstr>C.I. for m when s is not known-an example</vt:lpstr>
      <vt:lpstr> </vt:lpstr>
      <vt:lpstr>C.I. for    of a normal population-example</vt:lpstr>
      <vt:lpstr>Hypothesis Testing</vt:lpstr>
      <vt:lpstr>Outcomes of a Statistical Test </vt:lpstr>
      <vt:lpstr>Designing a test</vt:lpstr>
      <vt:lpstr>The Testing Procedure</vt:lpstr>
      <vt:lpstr>An Example of Hypothesis Testing</vt:lpstr>
      <vt:lpstr>Designing a Test - an example</vt:lpstr>
      <vt:lpstr>Choosing the Critical Region</vt:lpstr>
      <vt:lpstr>Three Possible Alternate Hypotheses</vt:lpstr>
      <vt:lpstr>Test for the Mean-An Example</vt:lpstr>
      <vt:lpstr>Test Concerning the Mean m When s is Not Known </vt:lpstr>
      <vt:lpstr>Test for the Mean m When s is Not Known-</vt:lpstr>
      <vt:lpstr>Test for Difference of Two Means- s's are Known </vt:lpstr>
      <vt:lpstr>Test for Difference of Two Means- s's Known - Example</vt:lpstr>
      <vt:lpstr>Test for Difference of Two Means- s's Known – Example (contd.)</vt:lpstr>
      <vt:lpstr>Many Other Models for Testing Hypothesis</vt:lpstr>
      <vt:lpstr>Testing for the Distribution of a Population</vt:lpstr>
      <vt:lpstr>Slide 31</vt:lpstr>
      <vt:lpstr>Slide 32</vt:lpstr>
      <vt:lpstr>Normal Probability Plot on the Computer </vt:lpstr>
      <vt:lpstr>Normal Probability Plot on the Computer </vt:lpstr>
      <vt:lpstr>Goodness-of-fit Tests </vt:lpstr>
      <vt:lpstr>Chi-squared Goodness-of-fit Test </vt:lpstr>
      <vt:lpstr> Chi-squared Goodness-of-fit Test - Example</vt:lpstr>
      <vt:lpstr>P-Value</vt:lpstr>
    </vt:vector>
  </TitlesOfParts>
  <Company>Bradley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STATISTICS FOR QUALITY</dc:title>
  <dc:creator>ksk</dc:creator>
  <cp:lastModifiedBy>Windows User</cp:lastModifiedBy>
  <cp:revision>82</cp:revision>
  <dcterms:created xsi:type="dcterms:W3CDTF">2002-06-10T16:56:38Z</dcterms:created>
  <dcterms:modified xsi:type="dcterms:W3CDTF">2011-12-19T16:32:24Z</dcterms:modified>
</cp:coreProperties>
</file>