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3" r:id="rId1"/>
  </p:sldMasterIdLst>
  <p:notesMasterIdLst>
    <p:notesMasterId r:id="rId43"/>
  </p:notesMasterIdLst>
  <p:handoutMasterIdLst>
    <p:handoutMasterId r:id="rId44"/>
  </p:handoutMasterIdLst>
  <p:sldIdLst>
    <p:sldId id="263" r:id="rId2"/>
    <p:sldId id="262" r:id="rId3"/>
    <p:sldId id="258" r:id="rId4"/>
    <p:sldId id="259" r:id="rId5"/>
    <p:sldId id="260" r:id="rId6"/>
    <p:sldId id="261" r:id="rId7"/>
    <p:sldId id="264" r:id="rId8"/>
    <p:sldId id="265" r:id="rId9"/>
    <p:sldId id="298"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7" r:id="rId36"/>
    <p:sldId id="291" r:id="rId37"/>
    <p:sldId id="292" r:id="rId38"/>
    <p:sldId id="295" r:id="rId39"/>
    <p:sldId id="296" r:id="rId40"/>
    <p:sldId id="293" r:id="rId41"/>
    <p:sldId id="294"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17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image" Target="../media/image12.emf"/><Relationship Id="rId4"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image" Target="../media/image16.emf"/><Relationship Id="rId4" Type="http://schemas.openxmlformats.org/officeDocument/2006/relationships/image" Target="../media/image19.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20.emf"/><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5481D1-ECE8-0242-B862-4472B45611B7}" type="datetimeFigureOut">
              <a:rPr lang="en-US" smtClean="0"/>
              <a:pPr/>
              <a:t>6/14/2011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CFF9D9-8F71-174A-96D6-D416FC91B243}" type="slidenum">
              <a:rPr lang="en-US" smtClean="0"/>
              <a:pPr/>
              <a:t>‹#›</a:t>
            </a:fld>
            <a:endParaRPr lang="en-US"/>
          </a:p>
        </p:txBody>
      </p:sp>
    </p:spTree>
    <p:extLst>
      <p:ext uri="{BB962C8B-B14F-4D97-AF65-F5344CB8AC3E}">
        <p14:creationId xmlns="" xmlns:p14="http://schemas.microsoft.com/office/powerpoint/2010/main" val="39762857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EB2E30-5533-034D-8B80-410F27BD44B3}" type="datetimeFigureOut">
              <a:rPr lang="en-US" smtClean="0"/>
              <a:pPr/>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87151D-E016-334D-8E0F-F669140989F7}" type="slidenum">
              <a:rPr lang="en-US" smtClean="0"/>
              <a:pPr/>
              <a:t>‹#›</a:t>
            </a:fld>
            <a:endParaRPr lang="en-US"/>
          </a:p>
        </p:txBody>
      </p:sp>
    </p:spTree>
    <p:extLst>
      <p:ext uri="{BB962C8B-B14F-4D97-AF65-F5344CB8AC3E}">
        <p14:creationId xmlns="" xmlns:p14="http://schemas.microsoft.com/office/powerpoint/2010/main" val="365912689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CC77317-5FCB-B046-B15A-69B5A429695E}" type="datetime1">
              <a:rPr lang="en-US" smtClean="0"/>
              <a:pPr/>
              <a:t>6/14/2011</a:t>
            </a:fld>
            <a:endParaRPr lang="en-US"/>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D7905ED-4B59-5347-B788-0850E1BC33D0}" type="datetime1">
              <a:rPr lang="en-US" smtClean="0"/>
              <a:pPr/>
              <a:t>6/14/2011</a:t>
            </a:fld>
            <a:endParaRPr lang="en-US"/>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EC7ACB-2A2C-0842-A73B-E6ABB4B69F8C}" type="datetime1">
              <a:rPr lang="en-US" smtClean="0"/>
              <a:pPr/>
              <a:t>6/14/2011</a:t>
            </a:fld>
            <a:endParaRPr lang="en-US"/>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B49700-36E4-3744-999E-81A3070B37B1}" type="datetime1">
              <a:rPr lang="en-US" smtClean="0"/>
              <a:pPr/>
              <a:t>6/14/2011</a:t>
            </a:fld>
            <a:endParaRPr lang="en-US"/>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E54A0E-2A03-2A41-9BE6-E234778E1003}" type="datetime1">
              <a:rPr lang="en-US" smtClean="0"/>
              <a:pPr/>
              <a:t>6/14/2011</a:t>
            </a:fld>
            <a:endParaRPr lang="en-US"/>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7CB70A-1B90-6A48-806E-BE340FB60800}" type="datetime1">
              <a:rPr lang="en-US" smtClean="0"/>
              <a:pPr/>
              <a:t>6/14/2011</a:t>
            </a:fld>
            <a:endParaRPr lang="en-US"/>
          </a:p>
        </p:txBody>
      </p:sp>
      <p:sp>
        <p:nvSpPr>
          <p:cNvPr id="6" name="Footer Placeholder 5"/>
          <p:cNvSpPr>
            <a:spLocks noGrp="1"/>
          </p:cNvSpPr>
          <p:nvPr>
            <p:ph type="ftr" sz="quarter" idx="11"/>
          </p:nvPr>
        </p:nvSpPr>
        <p:spPr/>
        <p:txBody>
          <a:bodyPr/>
          <a:lstStyle/>
          <a:p>
            <a:r>
              <a:rPr lang="en-US" smtClean="0"/>
              <a:t>Computer Methods in Chemical Engineering</a:t>
            </a:r>
            <a:endParaRPr lang="en-US"/>
          </a:p>
        </p:txBody>
      </p:sp>
      <p:sp>
        <p:nvSpPr>
          <p:cNvPr id="7" name="Slide Number Placeholder 6"/>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770BFA-D799-5740-A7A8-0FD339B50612}" type="datetime1">
              <a:rPr lang="en-US" smtClean="0"/>
              <a:pPr/>
              <a:t>6/14/2011</a:t>
            </a:fld>
            <a:endParaRPr lang="en-US"/>
          </a:p>
        </p:txBody>
      </p:sp>
      <p:sp>
        <p:nvSpPr>
          <p:cNvPr id="8" name="Footer Placeholder 7"/>
          <p:cNvSpPr>
            <a:spLocks noGrp="1"/>
          </p:cNvSpPr>
          <p:nvPr>
            <p:ph type="ftr" sz="quarter" idx="11"/>
          </p:nvPr>
        </p:nvSpPr>
        <p:spPr/>
        <p:txBody>
          <a:bodyPr/>
          <a:lstStyle/>
          <a:p>
            <a:r>
              <a:rPr lang="en-US" smtClean="0"/>
              <a:t>Computer Methods in Chemical Engineering</a:t>
            </a:r>
            <a:endParaRPr lang="en-US"/>
          </a:p>
        </p:txBody>
      </p:sp>
      <p:sp>
        <p:nvSpPr>
          <p:cNvPr id="9" name="Slide Number Placeholder 8"/>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2697C8-0DAB-2148-9612-AAA6859524A6}" type="datetime1">
              <a:rPr lang="en-US" smtClean="0"/>
              <a:pPr/>
              <a:t>6/14/2011</a:t>
            </a:fld>
            <a:endParaRPr lang="en-US"/>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29747-260F-204A-A740-95C9D89285A7}" type="datetime1">
              <a:rPr lang="en-US" smtClean="0"/>
              <a:pPr/>
              <a:t>6/14/2011</a:t>
            </a:fld>
            <a:endParaRPr lang="en-US"/>
          </a:p>
        </p:txBody>
      </p:sp>
      <p:sp>
        <p:nvSpPr>
          <p:cNvPr id="3" name="Footer Placeholder 2"/>
          <p:cNvSpPr>
            <a:spLocks noGrp="1"/>
          </p:cNvSpPr>
          <p:nvPr>
            <p:ph type="ftr" sz="quarter" idx="11"/>
          </p:nvPr>
        </p:nvSpPr>
        <p:spPr/>
        <p:txBody>
          <a:bodyPr/>
          <a:lstStyle/>
          <a:p>
            <a:r>
              <a:rPr lang="en-US" smtClean="0"/>
              <a:t>Computer Methods in Chemical Engineering</a:t>
            </a:r>
            <a:endParaRPr lang="en-US"/>
          </a:p>
        </p:txBody>
      </p:sp>
      <p:sp>
        <p:nvSpPr>
          <p:cNvPr id="4" name="Slide Number Placeholder 3"/>
          <p:cNvSpPr>
            <a:spLocks noGrp="1"/>
          </p:cNvSpPr>
          <p:nvPr>
            <p:ph type="sldNum" sz="quarter" idx="12"/>
          </p:nvPr>
        </p:nvSpPr>
        <p:spPr/>
        <p:txBody>
          <a:bodyPr/>
          <a:lstStyle/>
          <a:p>
            <a:fld id="{8B80010D-35F1-134C-B7C7-8753F631F313}" type="slidenum">
              <a:rPr lang="en-US" smtClean="0"/>
              <a:pPr/>
              <a:t>‹#›</a:t>
            </a:fld>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FD3C36-1BDD-9444-907E-786D58C3F497}" type="datetime1">
              <a:rPr lang="en-US" smtClean="0"/>
              <a:pPr/>
              <a:t>6/14/2011</a:t>
            </a:fld>
            <a:endParaRPr lang="en-US"/>
          </a:p>
        </p:txBody>
      </p:sp>
      <p:sp>
        <p:nvSpPr>
          <p:cNvPr id="6" name="Footer Placeholder 5"/>
          <p:cNvSpPr>
            <a:spLocks noGrp="1"/>
          </p:cNvSpPr>
          <p:nvPr>
            <p:ph type="ftr" sz="quarter" idx="11"/>
          </p:nvPr>
        </p:nvSpPr>
        <p:spPr/>
        <p:txBody>
          <a:bodyPr/>
          <a:lstStyle/>
          <a:p>
            <a:r>
              <a:rPr lang="en-US" smtClean="0"/>
              <a:t>Computer Methods in Chemical Engineering</a:t>
            </a:r>
            <a:endParaRPr lang="en-US"/>
          </a:p>
        </p:txBody>
      </p:sp>
      <p:sp>
        <p:nvSpPr>
          <p:cNvPr id="7" name="Slide Number Placeholder 6"/>
          <p:cNvSpPr>
            <a:spLocks noGrp="1"/>
          </p:cNvSpPr>
          <p:nvPr>
            <p:ph type="sldNum" sz="quarter" idx="12"/>
          </p:nvPr>
        </p:nvSpPr>
        <p:spPr/>
        <p:txBody>
          <a:bodyPr/>
          <a:lstStyle/>
          <a:p>
            <a:fld id="{8B80010D-35F1-134C-B7C7-8753F631F313}"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9703B57-6FD0-FF4C-9037-9798C5DB38FD}" type="datetime1">
              <a:rPr lang="en-US" smtClean="0"/>
              <a:pPr/>
              <a:t>6/14/2011</a:t>
            </a:fld>
            <a:endParaRPr lang="en-US"/>
          </a:p>
        </p:txBody>
      </p:sp>
      <p:sp>
        <p:nvSpPr>
          <p:cNvPr id="9" name="Slide Number Placeholder 8"/>
          <p:cNvSpPr>
            <a:spLocks noGrp="1"/>
          </p:cNvSpPr>
          <p:nvPr>
            <p:ph type="sldNum" sz="quarter" idx="11"/>
          </p:nvPr>
        </p:nvSpPr>
        <p:spPr/>
        <p:txBody>
          <a:bodyPr/>
          <a:lstStyle/>
          <a:p>
            <a:fld id="{8B80010D-35F1-134C-B7C7-8753F631F313}" type="slidenum">
              <a:rPr lang="en-US" smtClean="0"/>
              <a:pPr/>
              <a:t>‹#›</a:t>
            </a:fld>
            <a:endParaRPr lang="en-US"/>
          </a:p>
        </p:txBody>
      </p:sp>
      <p:sp>
        <p:nvSpPr>
          <p:cNvPr id="10" name="Footer Placeholder 9"/>
          <p:cNvSpPr>
            <a:spLocks noGrp="1"/>
          </p:cNvSpPr>
          <p:nvPr>
            <p:ph type="ftr" sz="quarter" idx="12"/>
          </p:nvPr>
        </p:nvSpPr>
        <p:spPr/>
        <p:txBody>
          <a:bodyPr/>
          <a:lstStyle/>
          <a:p>
            <a:r>
              <a:rPr lang="en-US" smtClean="0"/>
              <a:t>Computer Methods in Chemical Engineering</a:t>
            </a:r>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B80010D-35F1-134C-B7C7-8753F631F313}" type="slidenum">
              <a:rPr lang="en-US" smtClean="0"/>
              <a:pPr/>
              <a:t>‹#›</a:t>
            </a:fld>
            <a:endParaRPr lang="en-US"/>
          </a:p>
        </p:txBody>
      </p:sp>
      <p:sp>
        <p:nvSpPr>
          <p:cNvPr id="5" name="Footer Placeholder 4"/>
          <p:cNvSpPr>
            <a:spLocks noGrp="1"/>
          </p:cNvSpPr>
          <p:nvPr>
            <p:ph type="ftr" sz="quarter" idx="3"/>
          </p:nvPr>
        </p:nvSpPr>
        <p:spPr>
          <a:xfrm rot="16200000">
            <a:off x="7257250" y="3719098"/>
            <a:ext cx="3026603" cy="365762"/>
          </a:xfrm>
          <a:prstGeom prst="rect">
            <a:avLst/>
          </a:prstGeom>
        </p:spPr>
        <p:txBody>
          <a:bodyPr vert="horz" lIns="91440" tIns="45720" rIns="91440" bIns="45720" rtlCol="0" anchor="ctr"/>
          <a:lstStyle>
            <a:lvl1pPr algn="r">
              <a:defRPr sz="1200">
                <a:solidFill>
                  <a:schemeClr val="bg2"/>
                </a:solidFill>
              </a:defRPr>
            </a:lvl1pPr>
          </a:lstStyle>
          <a:p>
            <a:r>
              <a:rPr lang="en-US" dirty="0" smtClean="0"/>
              <a:t>Computer Methods in Chemical Engineering</a:t>
            </a:r>
            <a:endParaRPr lang="en-US" dirty="0"/>
          </a:p>
        </p:txBody>
      </p:sp>
      <p:sp>
        <p:nvSpPr>
          <p:cNvPr id="4" name="Date Placeholder 3"/>
          <p:cNvSpPr>
            <a:spLocks noGrp="1"/>
          </p:cNvSpPr>
          <p:nvPr>
            <p:ph type="dt" sz="half" idx="2"/>
          </p:nvPr>
        </p:nvSpPr>
        <p:spPr>
          <a:xfrm rot="16200000">
            <a:off x="8080572" y="1086459"/>
            <a:ext cx="1446476" cy="492759"/>
          </a:xfrm>
          <a:prstGeom prst="rect">
            <a:avLst/>
          </a:prstGeom>
        </p:spPr>
        <p:txBody>
          <a:bodyPr vert="horz" lIns="91440" tIns="45720" rIns="91440" bIns="45720" rtlCol="0" anchor="ctr"/>
          <a:lstStyle>
            <a:lvl1pPr algn="l">
              <a:defRPr sz="1200">
                <a:solidFill>
                  <a:schemeClr val="bg2"/>
                </a:solidFill>
              </a:defRPr>
            </a:lvl1pPr>
          </a:lstStyle>
          <a:p>
            <a:fld id="{6A813FE9-4EC1-1340-B679-6EE6BF5B2561}" type="datetime1">
              <a:rPr lang="en-US" smtClean="0"/>
              <a:pPr/>
              <a:t>6/14/2011</a:t>
            </a:fld>
            <a:endParaRPr lang="en-US"/>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mc:AlternateContent xmlns:mc="http://schemas.openxmlformats.org/markup-compatibility/2006">
    <mc:Choice xmlns="" xmlns:p14="http://schemas.microsoft.com/office/powerpoint/2010/main" Requires="p14">
      <p:transition p14:dur="0"/>
    </mc:Choice>
    <mc:Fallback>
      <p:transition/>
    </mc:Fallback>
  </mc:AlternateContent>
  <p:hf hdr="0" dt="0"/>
  <p:txStyles>
    <p:titleStyle>
      <a:lvl1pPr algn="l" defTabSz="914400" rtl="0" eaLnBrk="1" latinLnBrk="0" hangingPunct="1">
        <a:spcBef>
          <a:spcPct val="0"/>
        </a:spcBef>
        <a:buNone/>
        <a:defRPr sz="4600" kern="1200" cap="none" spc="-100" baseline="0">
          <a:ln>
            <a:noFill/>
          </a:ln>
          <a:solidFill>
            <a:srgbClr val="0000FF"/>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oleObject" Target="../embeddings/oleObject14.bin"/><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 Id="rId9" Type="http://schemas.openxmlformats.org/officeDocument/2006/relationships/oleObject" Target="../embeddings/oleObject19.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22.bin"/></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Office_Word_Document4.docx"/><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Office_Word_Document5.docx"/><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Office_Word_Document6.docx"/><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Office_Word_Document7.docx"/><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Office_Word_Document3.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Chapter 2</a:t>
            </a:r>
            <a:r>
              <a:rPr lang="en-US" dirty="0"/>
              <a:t/>
            </a:r>
            <a:br>
              <a:rPr lang="en-US" dirty="0"/>
            </a:br>
            <a:endParaRPr lang="en-US" dirty="0"/>
          </a:p>
        </p:txBody>
      </p:sp>
      <p:sp>
        <p:nvSpPr>
          <p:cNvPr id="3" name="Subtitle 2"/>
          <p:cNvSpPr>
            <a:spLocks noGrp="1"/>
          </p:cNvSpPr>
          <p:nvPr>
            <p:ph type="subTitle" idx="1"/>
          </p:nvPr>
        </p:nvSpPr>
        <p:spPr/>
        <p:txBody>
          <a:bodyPr>
            <a:normAutofit/>
          </a:bodyPr>
          <a:lstStyle/>
          <a:p>
            <a:r>
              <a:rPr lang="en-US" sz="2800" b="1" cap="all" dirty="0"/>
              <a:t>Fluid Flow in pipes pumps and compressors</a:t>
            </a:r>
            <a:endParaRPr lang="en-US" sz="2800"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1</a:t>
            </a:fld>
            <a:endParaRPr lang="en-US"/>
          </a:p>
        </p:txBody>
      </p:sp>
    </p:spTree>
    <p:extLst>
      <p:ext uri="{BB962C8B-B14F-4D97-AF65-F5344CB8AC3E}">
        <p14:creationId xmlns="" xmlns:p14="http://schemas.microsoft.com/office/powerpoint/2010/main" val="274556943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Friction factor</a:t>
            </a:r>
            <a:endParaRPr lang="en-US" dirty="0"/>
          </a:p>
        </p:txBody>
      </p:sp>
      <p:sp>
        <p:nvSpPr>
          <p:cNvPr id="3" name="Content Placeholder 2"/>
          <p:cNvSpPr>
            <a:spLocks noGrp="1"/>
          </p:cNvSpPr>
          <p:nvPr>
            <p:ph idx="1"/>
          </p:nvPr>
        </p:nvSpPr>
        <p:spPr/>
        <p:txBody>
          <a:bodyPr/>
          <a:lstStyle/>
          <a:p>
            <a:r>
              <a:rPr lang="en-US" dirty="0"/>
              <a:t>The friction factor</a:t>
            </a:r>
            <a:r>
              <a:rPr lang="en-US" dirty="0" smtClean="0"/>
              <a:t>,    , </a:t>
            </a:r>
            <a:r>
              <a:rPr lang="en-US" dirty="0"/>
              <a:t>can be found from the Moody diagram (Figure 2.2) which  is based on the Colebrook equation in the turbulent regime (equation 2.12). </a:t>
            </a:r>
          </a:p>
          <a:p>
            <a:pPr marL="114300" indent="0">
              <a:buNone/>
            </a:pPr>
            <a:endParaRPr lang="en-US" dirty="0" smtClean="0"/>
          </a:p>
          <a:p>
            <a:pPr marL="114300" indent="0">
              <a:buNone/>
            </a:pPr>
            <a:endParaRPr lang="en-US" dirty="0"/>
          </a:p>
          <a:p>
            <a:pPr marL="114300" indent="0">
              <a:buNone/>
            </a:pPr>
            <a:endParaRPr lang="en-US" dirty="0" smtClean="0"/>
          </a:p>
          <a:p>
            <a:pPr marL="114300" indent="0">
              <a:buNone/>
            </a:pPr>
            <a:r>
              <a:rPr lang="en-US" dirty="0"/>
              <a:t>Alternatively, the explicit equation for the friction factor derived by </a:t>
            </a:r>
            <a:r>
              <a:rPr lang="en-US" dirty="0" err="1"/>
              <a:t>Swamee</a:t>
            </a:r>
            <a:r>
              <a:rPr lang="en-US" dirty="0"/>
              <a:t> and Jain (equation 2.13) can be solved for the absolute roughness.</a:t>
            </a:r>
          </a:p>
          <a:p>
            <a:pPr marL="114300" indent="0">
              <a:buNone/>
            </a:pP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714647899"/>
              </p:ext>
            </p:extLst>
          </p:nvPr>
        </p:nvGraphicFramePr>
        <p:xfrm>
          <a:off x="3032125" y="1739900"/>
          <a:ext cx="276225" cy="228600"/>
        </p:xfrm>
        <a:graphic>
          <a:graphicData uri="http://schemas.openxmlformats.org/presentationml/2006/ole">
            <p:oleObj spid="_x0000_s6261" name="Equation" r:id="rId3" imgW="127800" imgH="191880" progId="Equation.3">
              <p:embed/>
            </p:oleObj>
          </a:graphicData>
        </a:graphic>
      </p:graphicFrame>
      <p:graphicFrame>
        <p:nvGraphicFramePr>
          <p:cNvPr id="6" name="Object 5"/>
          <p:cNvGraphicFramePr>
            <a:graphicFrameLocks noChangeAspect="1"/>
          </p:cNvGraphicFramePr>
          <p:nvPr>
            <p:extLst>
              <p:ext uri="{D42A27DB-BD31-4B8C-83A1-F6EECF244321}">
                <p14:modId xmlns="" xmlns:p14="http://schemas.microsoft.com/office/powerpoint/2010/main" val="1178988281"/>
              </p:ext>
            </p:extLst>
          </p:nvPr>
        </p:nvGraphicFramePr>
        <p:xfrm>
          <a:off x="1056105" y="2997200"/>
          <a:ext cx="2436395" cy="685800"/>
        </p:xfrm>
        <a:graphic>
          <a:graphicData uri="http://schemas.openxmlformats.org/presentationml/2006/ole">
            <p:oleObj spid="_x0000_s6262" name="Equation" r:id="rId4" imgW="1700280" imgH="466200" progId="Equation.3">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2837062654"/>
              </p:ext>
            </p:extLst>
          </p:nvPr>
        </p:nvGraphicFramePr>
        <p:xfrm>
          <a:off x="1016000" y="5137150"/>
          <a:ext cx="2085975" cy="927100"/>
        </p:xfrm>
        <a:graphic>
          <a:graphicData uri="http://schemas.openxmlformats.org/presentationml/2006/ole">
            <p:oleObj spid="_x0000_s6263" name="Equation" r:id="rId5" imgW="1590840" imgH="694800" progId="Equation.3">
              <p:embed/>
            </p:oleObj>
          </a:graphicData>
        </a:graphic>
      </p:graphicFrame>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7" name="Slide Number Placeholder 6"/>
          <p:cNvSpPr>
            <a:spLocks noGrp="1"/>
          </p:cNvSpPr>
          <p:nvPr>
            <p:ph type="sldNum" sz="quarter" idx="12"/>
          </p:nvPr>
        </p:nvSpPr>
        <p:spPr/>
        <p:txBody>
          <a:bodyPr/>
          <a:lstStyle/>
          <a:p>
            <a:fld id="{8B80010D-35F1-134C-B7C7-8753F631F313}" type="slidenum">
              <a:rPr lang="en-US" smtClean="0"/>
              <a:pPr/>
              <a:t>10</a:t>
            </a:fld>
            <a:endParaRPr lang="en-US"/>
          </a:p>
        </p:txBody>
      </p:sp>
    </p:spTree>
    <p:extLst>
      <p:ext uri="{BB962C8B-B14F-4D97-AF65-F5344CB8AC3E}">
        <p14:creationId xmlns="" xmlns:p14="http://schemas.microsoft.com/office/powerpoint/2010/main" val="75452796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035925" cy="1143000"/>
          </a:xfrm>
        </p:spPr>
        <p:txBody>
          <a:bodyPr/>
          <a:lstStyle/>
          <a:p>
            <a:r>
              <a:rPr lang="en-US" sz="2800" b="1" dirty="0"/>
              <a:t>Figure 2.2 Moody Diagram (with permission from: S. Beck and R. Collins, University of Sheffield) </a:t>
            </a:r>
            <a:br>
              <a:rPr lang="en-US" sz="2800" b="1" dirty="0"/>
            </a:br>
            <a:endParaRPr lang="en-US" sz="2800" b="1"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11</a:t>
            </a:fld>
            <a:endParaRPr lang="en-US"/>
          </a:p>
        </p:txBody>
      </p:sp>
      <p:pic>
        <p:nvPicPr>
          <p:cNvPr id="8" name="Picture 45"/>
          <p:cNvPicPr>
            <a:picLocks noGrp="1" noChangeAspect="1" noChangeArrowheads="1"/>
          </p:cNvPicPr>
          <p:nvPr>
            <p:ph idx="1"/>
          </p:nvPr>
        </p:nvPicPr>
        <p:blipFill>
          <a:blip r:embed="rId2"/>
          <a:srcRect/>
          <a:stretch>
            <a:fillRect/>
          </a:stretch>
        </p:blipFill>
        <p:spPr bwMode="auto">
          <a:xfrm>
            <a:off x="573090" y="1600200"/>
            <a:ext cx="7388219" cy="4800600"/>
          </a:xfrm>
          <a:prstGeom prst="rect">
            <a:avLst/>
          </a:prstGeom>
          <a:noFill/>
          <a:ln w="9525">
            <a:noFill/>
            <a:miter lim="800000"/>
            <a:headEnd/>
            <a:tailEnd/>
          </a:ln>
          <a:effectLst/>
        </p:spPr>
      </p:pic>
    </p:spTree>
    <p:extLst>
      <p:ext uri="{BB962C8B-B14F-4D97-AF65-F5344CB8AC3E}">
        <p14:creationId xmlns="" xmlns:p14="http://schemas.microsoft.com/office/powerpoint/2010/main" val="303160697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 loss</a:t>
            </a:r>
            <a:endParaRPr lang="en-US" dirty="0"/>
          </a:p>
        </p:txBody>
      </p:sp>
      <p:sp>
        <p:nvSpPr>
          <p:cNvPr id="3" name="Content Placeholder 2"/>
          <p:cNvSpPr>
            <a:spLocks noGrp="1"/>
          </p:cNvSpPr>
          <p:nvPr>
            <p:ph idx="1"/>
          </p:nvPr>
        </p:nvSpPr>
        <p:spPr/>
        <p:txBody>
          <a:bodyPr/>
          <a:lstStyle/>
          <a:p>
            <a:endParaRPr lang="en-US" dirty="0" smtClean="0"/>
          </a:p>
          <a:p>
            <a:r>
              <a:rPr lang="en-US" dirty="0"/>
              <a:t>Head loss for turbulent </a:t>
            </a:r>
            <a:r>
              <a:rPr lang="en-US" dirty="0" smtClean="0"/>
              <a:t>flow,</a:t>
            </a:r>
            <a:endParaRPr lang="en-US" dirty="0"/>
          </a:p>
          <a:p>
            <a:endParaRPr lang="en-US" dirty="0" smtClean="0"/>
          </a:p>
          <a:p>
            <a:endParaRPr lang="en-US" dirty="0" smtClean="0"/>
          </a:p>
          <a:p>
            <a:r>
              <a:rPr lang="en-US" dirty="0" smtClean="0"/>
              <a:t>The </a:t>
            </a:r>
            <a:r>
              <a:rPr lang="en-US" dirty="0"/>
              <a:t>relative roughness of the pipe is </a:t>
            </a:r>
            <a:r>
              <a:rPr lang="en-US" dirty="0" smtClean="0"/>
              <a:t>      , where  </a:t>
            </a:r>
            <a:r>
              <a:rPr lang="en-US" dirty="0">
                <a:sym typeface="Symbol"/>
              </a:rPr>
              <a:t></a:t>
            </a:r>
            <a:r>
              <a:rPr lang="en-US" dirty="0"/>
              <a:t> is pipe roughness and D is the inner diameter of the pipe. The friction factor can be determined from the Moody diagram (Figure 2.2</a:t>
            </a:r>
            <a:r>
              <a:rPr lang="en-US" dirty="0" smtClean="0"/>
              <a:t>). </a:t>
            </a:r>
          </a:p>
          <a:p>
            <a:r>
              <a:rPr lang="en-US" dirty="0" smtClean="0"/>
              <a:t>The </a:t>
            </a:r>
            <a:r>
              <a:rPr lang="en-US" dirty="0"/>
              <a:t>useful power input is the amount needed to overcome the frictional losses in the </a:t>
            </a:r>
            <a:r>
              <a:rPr lang="en-US" dirty="0" smtClean="0"/>
              <a:t>pipe.</a:t>
            </a:r>
            <a:endParaRPr lang="en-US" dirty="0"/>
          </a:p>
          <a:p>
            <a:endParaRPr lang="en-US" dirty="0"/>
          </a:p>
        </p:txBody>
      </p:sp>
      <p:graphicFrame>
        <p:nvGraphicFramePr>
          <p:cNvPr id="5" name="Object 4"/>
          <p:cNvGraphicFramePr>
            <a:graphicFrameLocks noChangeAspect="1"/>
          </p:cNvGraphicFramePr>
          <p:nvPr>
            <p:extLst>
              <p:ext uri="{D42A27DB-BD31-4B8C-83A1-F6EECF244321}">
                <p14:modId xmlns="" xmlns:p14="http://schemas.microsoft.com/office/powerpoint/2010/main" val="2481056223"/>
              </p:ext>
            </p:extLst>
          </p:nvPr>
        </p:nvGraphicFramePr>
        <p:xfrm>
          <a:off x="4946650" y="3302000"/>
          <a:ext cx="526256" cy="323850"/>
        </p:xfrm>
        <a:graphic>
          <a:graphicData uri="http://schemas.openxmlformats.org/presentationml/2006/ole">
            <p:oleObj spid="_x0000_s8340" name="Equation" r:id="rId3" imgW="319680" imgH="191880" progId="Equation.3">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1479771966"/>
              </p:ext>
            </p:extLst>
          </p:nvPr>
        </p:nvGraphicFramePr>
        <p:xfrm>
          <a:off x="1151474" y="5547360"/>
          <a:ext cx="2012156" cy="619125"/>
        </p:xfrm>
        <a:graphic>
          <a:graphicData uri="http://schemas.openxmlformats.org/presentationml/2006/ole">
            <p:oleObj spid="_x0000_s8341" name="Equation" r:id="rId4" imgW="813600" imgH="237600" progId="Equation.3">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1304160210"/>
              </p:ext>
            </p:extLst>
          </p:nvPr>
        </p:nvGraphicFramePr>
        <p:xfrm>
          <a:off x="966321" y="2498725"/>
          <a:ext cx="945029" cy="698500"/>
        </p:xfrm>
        <a:graphic>
          <a:graphicData uri="http://schemas.openxmlformats.org/presentationml/2006/ole">
            <p:oleObj spid="_x0000_s8342" name="Equation" r:id="rId5" imgW="576000" imgH="420480" progId="Equation.3">
              <p:embed/>
            </p:oleObj>
          </a:graphicData>
        </a:graphic>
      </p:graphicFrame>
      <p:graphicFrame>
        <p:nvGraphicFramePr>
          <p:cNvPr id="9" name="Object 8"/>
          <p:cNvGraphicFramePr>
            <a:graphicFrameLocks noChangeAspect="1"/>
          </p:cNvGraphicFramePr>
          <p:nvPr>
            <p:extLst>
              <p:ext uri="{D42A27DB-BD31-4B8C-83A1-F6EECF244321}">
                <p14:modId xmlns="" xmlns:p14="http://schemas.microsoft.com/office/powerpoint/2010/main" val="2149301108"/>
              </p:ext>
            </p:extLst>
          </p:nvPr>
        </p:nvGraphicFramePr>
        <p:xfrm>
          <a:off x="4133849" y="2079625"/>
          <a:ext cx="333375" cy="381000"/>
        </p:xfrm>
        <a:graphic>
          <a:graphicData uri="http://schemas.openxmlformats.org/presentationml/2006/ole">
            <p:oleObj spid="_x0000_s8343" name="Equation" r:id="rId6" imgW="164520" imgH="191880" progId="Equation.3">
              <p:embed/>
            </p:oleObj>
          </a:graphicData>
        </a:graphic>
      </p:graphicFrame>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12</a:t>
            </a:fld>
            <a:endParaRPr lang="en-US"/>
          </a:p>
        </p:txBody>
      </p:sp>
    </p:spTree>
    <p:extLst>
      <p:ext uri="{BB962C8B-B14F-4D97-AF65-F5344CB8AC3E}">
        <p14:creationId xmlns="" xmlns:p14="http://schemas.microsoft.com/office/powerpoint/2010/main" val="369975211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0375" y="274638"/>
            <a:ext cx="7823200" cy="1143000"/>
          </a:xfrm>
        </p:spPr>
        <p:txBody>
          <a:bodyPr/>
          <a:lstStyle/>
          <a:p>
            <a:r>
              <a:rPr lang="en-US" sz="3600" b="1" dirty="0"/>
              <a:t>Example 2.1 Pressure drop in a horizontal pipe </a:t>
            </a:r>
            <a:endParaRPr lang="en-US" sz="3600" dirty="0"/>
          </a:p>
        </p:txBody>
      </p:sp>
      <p:sp>
        <p:nvSpPr>
          <p:cNvPr id="3" name="Content Placeholder 2"/>
          <p:cNvSpPr>
            <a:spLocks noGrp="1"/>
          </p:cNvSpPr>
          <p:nvPr>
            <p:ph idx="1"/>
          </p:nvPr>
        </p:nvSpPr>
        <p:spPr/>
        <p:txBody>
          <a:bodyPr/>
          <a:lstStyle/>
          <a:p>
            <a:pPr marL="114300" indent="0">
              <a:buNone/>
            </a:pPr>
            <a:r>
              <a:rPr lang="en-US" dirty="0" smtClean="0"/>
              <a:t>Water </a:t>
            </a:r>
            <a:r>
              <a:rPr lang="en-US" dirty="0"/>
              <a:t>is flowing in a 10 m horizontal smooth pipe at 4 m/s and 25 </a:t>
            </a:r>
            <a:r>
              <a:rPr lang="en-US" baseline="30000" dirty="0" err="1"/>
              <a:t>o</a:t>
            </a:r>
            <a:r>
              <a:rPr lang="en-US" dirty="0" err="1"/>
              <a:t>C.</a:t>
            </a:r>
            <a:r>
              <a:rPr lang="en-US" dirty="0"/>
              <a:t> The density of water is 1000 kg/m</a:t>
            </a:r>
            <a:r>
              <a:rPr lang="en-US" baseline="30000" dirty="0"/>
              <a:t>3</a:t>
            </a:r>
            <a:r>
              <a:rPr lang="en-US" baseline="30000" dirty="0">
                <a:effectLst>
                  <a:innerShdw blurRad="63500" dist="50800">
                    <a:prstClr val="black">
                      <a:alpha val="50000"/>
                    </a:prstClr>
                  </a:innerShdw>
                </a:effectLst>
              </a:rPr>
              <a:t> </a:t>
            </a:r>
            <a:r>
              <a:rPr lang="en-US" dirty="0"/>
              <a:t>and the viscosity of water is 0.001 kg/(m s). The pipe is Schedule 40, 1 in nominal diameter (2.66 cm ID). Water inlet pressure is 2 atm. Calculate pressure drop in the pipe with hand calculations and compare results with those obtained with Hysys, PROII and Aspen </a:t>
            </a:r>
            <a:r>
              <a:rPr lang="en-US" dirty="0" err="1"/>
              <a:t>softwares</a:t>
            </a:r>
            <a:r>
              <a:rPr lang="en-US" dirty="0"/>
              <a:t>. </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13</a:t>
            </a:fld>
            <a:endParaRPr lang="en-US"/>
          </a:p>
        </p:txBody>
      </p:sp>
    </p:spTree>
    <p:extLst>
      <p:ext uri="{BB962C8B-B14F-4D97-AF65-F5344CB8AC3E}">
        <p14:creationId xmlns="" xmlns:p14="http://schemas.microsoft.com/office/powerpoint/2010/main" val="212627806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907867" cy="1143000"/>
          </a:xfrm>
        </p:spPr>
        <p:txBody>
          <a:bodyPr/>
          <a:lstStyle/>
          <a:p>
            <a:r>
              <a:rPr lang="en-US" b="1" dirty="0"/>
              <a:t>Solution(Hand </a:t>
            </a:r>
            <a:r>
              <a:rPr lang="en-US" b="1" dirty="0" smtClean="0"/>
              <a:t>Calculations</a:t>
            </a:r>
            <a:r>
              <a:rPr lang="en-US" dirty="0" smtClean="0"/>
              <a:t>)</a:t>
            </a:r>
            <a:endParaRPr lang="en-US" dirty="0"/>
          </a:p>
        </p:txBody>
      </p:sp>
      <p:sp>
        <p:nvSpPr>
          <p:cNvPr id="3" name="Content Placeholder 2"/>
          <p:cNvSpPr>
            <a:spLocks noGrp="1"/>
          </p:cNvSpPr>
          <p:nvPr>
            <p:ph idx="1"/>
          </p:nvPr>
        </p:nvSpPr>
        <p:spPr>
          <a:xfrm>
            <a:off x="457200" y="1176037"/>
            <a:ext cx="7620000" cy="4800600"/>
          </a:xfrm>
        </p:spPr>
        <p:txBody>
          <a:bodyPr/>
          <a:lstStyle/>
          <a:p>
            <a:pPr marL="114300" indent="0">
              <a:buNone/>
            </a:pPr>
            <a:endParaRPr lang="en-US" dirty="0"/>
          </a:p>
          <a:p>
            <a:r>
              <a:rPr lang="en-US" dirty="0" smtClean="0"/>
              <a:t>Reynolds </a:t>
            </a:r>
            <a:r>
              <a:rPr lang="en-US" dirty="0"/>
              <a:t>number is calculated to determine the flow regime </a:t>
            </a:r>
            <a:endParaRPr lang="en-US" dirty="0" smtClean="0"/>
          </a:p>
          <a:p>
            <a:endParaRPr lang="en-US" dirty="0"/>
          </a:p>
          <a:p>
            <a:endParaRPr lang="en-US" dirty="0" smtClean="0"/>
          </a:p>
          <a:p>
            <a:r>
              <a:rPr lang="en-US" dirty="0"/>
              <a:t>Since Reynolds number is greater than 4000, the flow is turbulent. The relative roughness of the smooth pipe is:</a:t>
            </a:r>
          </a:p>
          <a:p>
            <a:endParaRPr lang="en-US" dirty="0"/>
          </a:p>
          <a:p>
            <a:pPr marL="114300" indent="0">
              <a:buNone/>
            </a:pPr>
            <a:endParaRPr lang="en-US" dirty="0" smtClean="0"/>
          </a:p>
          <a:p>
            <a:r>
              <a:rPr lang="en-US" dirty="0"/>
              <a:t>The friction factor, </a:t>
            </a:r>
            <a:r>
              <a:rPr lang="en-US" dirty="0" smtClean="0"/>
              <a:t>   ,  </a:t>
            </a:r>
            <a:r>
              <a:rPr lang="en-US" dirty="0"/>
              <a:t>can be determined from the Moody chart (Figure 2.2)</a:t>
            </a:r>
            <a:r>
              <a:rPr lang="en-US" baseline="30000" dirty="0"/>
              <a:t> </a:t>
            </a:r>
            <a:r>
              <a:rPr lang="en-US" dirty="0"/>
              <a:t>or </a:t>
            </a:r>
            <a:r>
              <a:rPr lang="en-US" dirty="0" err="1"/>
              <a:t>Swamee</a:t>
            </a:r>
            <a:r>
              <a:rPr lang="en-US" dirty="0"/>
              <a:t> and Jain alternative equation, </a:t>
            </a:r>
          </a:p>
        </p:txBody>
      </p:sp>
      <p:graphicFrame>
        <p:nvGraphicFramePr>
          <p:cNvPr id="4" name="Object 3"/>
          <p:cNvGraphicFramePr>
            <a:graphicFrameLocks noChangeAspect="1"/>
          </p:cNvGraphicFramePr>
          <p:nvPr>
            <p:extLst>
              <p:ext uri="{D42A27DB-BD31-4B8C-83A1-F6EECF244321}">
                <p14:modId xmlns="" xmlns:p14="http://schemas.microsoft.com/office/powerpoint/2010/main" val="3245314550"/>
              </p:ext>
            </p:extLst>
          </p:nvPr>
        </p:nvGraphicFramePr>
        <p:xfrm>
          <a:off x="968375" y="2034126"/>
          <a:ext cx="6281049" cy="782337"/>
        </p:xfrm>
        <a:graphic>
          <a:graphicData uri="http://schemas.openxmlformats.org/presentationml/2006/ole">
            <p:oleObj spid="_x0000_s9354" name="Equation" r:id="rId3" imgW="3556440" imgH="429480" progId="Equation.3">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898446302"/>
              </p:ext>
            </p:extLst>
          </p:nvPr>
        </p:nvGraphicFramePr>
        <p:xfrm>
          <a:off x="1078442" y="3600596"/>
          <a:ext cx="2143125" cy="730075"/>
        </p:xfrm>
        <a:graphic>
          <a:graphicData uri="http://schemas.openxmlformats.org/presentationml/2006/ole">
            <p:oleObj spid="_x0000_s9355" name="Equation" r:id="rId4" imgW="1142640" imgH="383760" progId="Equation.3">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1544460882"/>
              </p:ext>
            </p:extLst>
          </p:nvPr>
        </p:nvGraphicFramePr>
        <p:xfrm>
          <a:off x="2968923" y="4397382"/>
          <a:ext cx="364827" cy="371475"/>
        </p:xfrm>
        <a:graphic>
          <a:graphicData uri="http://schemas.openxmlformats.org/presentationml/2006/ole">
            <p:oleObj spid="_x0000_s9356" name="Equation" r:id="rId5" imgW="127800" imgH="191880" progId="Equation.3">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4294171008"/>
              </p:ext>
            </p:extLst>
          </p:nvPr>
        </p:nvGraphicFramePr>
        <p:xfrm>
          <a:off x="968376" y="5255007"/>
          <a:ext cx="4302124" cy="1110225"/>
        </p:xfrm>
        <a:graphic>
          <a:graphicData uri="http://schemas.openxmlformats.org/presentationml/2006/ole">
            <p:oleObj spid="_x0000_s9357" name="Equation" r:id="rId6" imgW="2742840" imgH="694800" progId="Equation.3">
              <p:embed/>
            </p:oleObj>
          </a:graphicData>
        </a:graphic>
      </p:graphicFrame>
      <p:sp>
        <p:nvSpPr>
          <p:cNvPr id="6" name="Footer Placeholder 5"/>
          <p:cNvSpPr>
            <a:spLocks noGrp="1"/>
          </p:cNvSpPr>
          <p:nvPr>
            <p:ph type="ftr" sz="quarter" idx="11"/>
          </p:nvPr>
        </p:nvSpPr>
        <p:spPr/>
        <p:txBody>
          <a:bodyPr/>
          <a:lstStyle/>
          <a:p>
            <a:r>
              <a:rPr lang="en-US" smtClean="0"/>
              <a:t>Computer Methods in Chemical Engineering</a:t>
            </a:r>
            <a:endParaRPr lang="en-US"/>
          </a:p>
        </p:txBody>
      </p:sp>
      <p:sp>
        <p:nvSpPr>
          <p:cNvPr id="9" name="Slide Number Placeholder 8"/>
          <p:cNvSpPr>
            <a:spLocks noGrp="1"/>
          </p:cNvSpPr>
          <p:nvPr>
            <p:ph type="sldNum" sz="quarter" idx="12"/>
          </p:nvPr>
        </p:nvSpPr>
        <p:spPr/>
        <p:txBody>
          <a:bodyPr/>
          <a:lstStyle/>
          <a:p>
            <a:fld id="{8B80010D-35F1-134C-B7C7-8753F631F313}" type="slidenum">
              <a:rPr lang="en-US" smtClean="0"/>
              <a:pPr/>
              <a:t>14</a:t>
            </a:fld>
            <a:endParaRPr lang="en-US"/>
          </a:p>
        </p:txBody>
      </p:sp>
    </p:spTree>
    <p:extLst>
      <p:ext uri="{BB962C8B-B14F-4D97-AF65-F5344CB8AC3E}">
        <p14:creationId xmlns="" xmlns:p14="http://schemas.microsoft.com/office/powerpoint/2010/main" val="113528742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836612"/>
          </a:xfrm>
        </p:spPr>
        <p:txBody>
          <a:bodyPr/>
          <a:lstStyle/>
          <a:p>
            <a:r>
              <a:rPr lang="en-US" dirty="0" smtClean="0"/>
              <a:t>Calculation of friction factor</a:t>
            </a:r>
            <a:endParaRPr lang="en-US" dirty="0"/>
          </a:p>
        </p:txBody>
      </p:sp>
      <p:sp>
        <p:nvSpPr>
          <p:cNvPr id="3" name="Content Placeholder 2"/>
          <p:cNvSpPr>
            <a:spLocks noGrp="1"/>
          </p:cNvSpPr>
          <p:nvPr>
            <p:ph idx="1"/>
          </p:nvPr>
        </p:nvSpPr>
        <p:spPr>
          <a:xfrm>
            <a:off x="409575" y="1159427"/>
            <a:ext cx="7620000" cy="4800600"/>
          </a:xfrm>
        </p:spPr>
        <p:txBody>
          <a:bodyPr/>
          <a:lstStyle/>
          <a:p>
            <a:r>
              <a:rPr lang="en-US" dirty="0"/>
              <a:t>The calculated friction factor,  </a:t>
            </a:r>
            <a:r>
              <a:rPr lang="en-US" i="1" dirty="0"/>
              <a:t>f</a:t>
            </a:r>
            <a:r>
              <a:rPr lang="en-US" dirty="0"/>
              <a:t> = 0.0176. Then the pressure </a:t>
            </a:r>
            <a:r>
              <a:rPr lang="en-US" dirty="0" smtClean="0"/>
              <a:t>drop,</a:t>
            </a:r>
          </a:p>
          <a:p>
            <a:endParaRPr lang="en-US" dirty="0"/>
          </a:p>
          <a:p>
            <a:endParaRPr lang="en-US" dirty="0" smtClean="0"/>
          </a:p>
          <a:p>
            <a:endParaRPr lang="en-US" dirty="0"/>
          </a:p>
          <a:p>
            <a:endParaRPr lang="en-US" dirty="0" smtClean="0"/>
          </a:p>
          <a:p>
            <a:r>
              <a:rPr lang="en-US" dirty="0" smtClean="0"/>
              <a:t>The head loss, </a:t>
            </a:r>
          </a:p>
          <a:p>
            <a:endParaRPr lang="en-US" dirty="0" smtClean="0"/>
          </a:p>
          <a:p>
            <a:endParaRPr lang="en-US" dirty="0"/>
          </a:p>
          <a:p>
            <a:endParaRPr lang="en-US" dirty="0" smtClean="0"/>
          </a:p>
          <a:p>
            <a:r>
              <a:rPr lang="en-US" dirty="0" smtClean="0"/>
              <a:t>The volumetric flow rate, </a:t>
            </a:r>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2757418326"/>
              </p:ext>
            </p:extLst>
          </p:nvPr>
        </p:nvGraphicFramePr>
        <p:xfrm>
          <a:off x="857250" y="1883123"/>
          <a:ext cx="3127375" cy="685452"/>
        </p:xfrm>
        <a:graphic>
          <a:graphicData uri="http://schemas.openxmlformats.org/presentationml/2006/ole">
            <p:oleObj spid="_x0000_s10444" name="Equation" r:id="rId3" imgW="1846800" imgH="393120" progId="Equation.3">
              <p:embed/>
            </p:oleObj>
          </a:graphicData>
        </a:graphic>
      </p:graphicFrame>
      <p:graphicFrame>
        <p:nvGraphicFramePr>
          <p:cNvPr id="6" name="Object 5"/>
          <p:cNvGraphicFramePr>
            <a:graphicFrameLocks noChangeAspect="1"/>
          </p:cNvGraphicFramePr>
          <p:nvPr>
            <p:extLst>
              <p:ext uri="{D42A27DB-BD31-4B8C-83A1-F6EECF244321}">
                <p14:modId xmlns="" xmlns:p14="http://schemas.microsoft.com/office/powerpoint/2010/main" val="3297789733"/>
              </p:ext>
            </p:extLst>
          </p:nvPr>
        </p:nvGraphicFramePr>
        <p:xfrm>
          <a:off x="714375" y="2695575"/>
          <a:ext cx="7646862" cy="673652"/>
        </p:xfrm>
        <a:graphic>
          <a:graphicData uri="http://schemas.openxmlformats.org/presentationml/2006/ole">
            <p:oleObj spid="_x0000_s10445" name="Equation" r:id="rId4" imgW="5320800" imgH="456840" progId="Equation.3">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1106095702"/>
              </p:ext>
            </p:extLst>
          </p:nvPr>
        </p:nvGraphicFramePr>
        <p:xfrm>
          <a:off x="824593" y="4062928"/>
          <a:ext cx="6319157" cy="747197"/>
        </p:xfrm>
        <a:graphic>
          <a:graphicData uri="http://schemas.openxmlformats.org/presentationml/2006/ole">
            <p:oleObj spid="_x0000_s10446" name="Equation" r:id="rId5" imgW="3748320" imgH="429480" progId="Equation.3">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3758984808"/>
              </p:ext>
            </p:extLst>
          </p:nvPr>
        </p:nvGraphicFramePr>
        <p:xfrm>
          <a:off x="2490788" y="3554928"/>
          <a:ext cx="350837" cy="371475"/>
        </p:xfrm>
        <a:graphic>
          <a:graphicData uri="http://schemas.openxmlformats.org/presentationml/2006/ole">
            <p:oleObj spid="_x0000_s10447" name="Equation" r:id="rId6" imgW="164520" imgH="191880" progId="Equation.3">
              <p:embed/>
            </p:oleObj>
          </a:graphicData>
        </a:graphic>
      </p:graphicFrame>
      <p:pic>
        <p:nvPicPr>
          <p:cNvPr id="9" name="Picture 8"/>
          <p:cNvPicPr>
            <a:picLocks noChangeAspect="1"/>
          </p:cNvPicPr>
          <p:nvPr/>
        </p:nvPicPr>
        <p:blipFill>
          <a:blip r:embed="rId7"/>
          <a:stretch>
            <a:fillRect/>
          </a:stretch>
        </p:blipFill>
        <p:spPr>
          <a:xfrm>
            <a:off x="4483100" y="3327400"/>
            <a:ext cx="177800" cy="203200"/>
          </a:xfrm>
          <a:prstGeom prst="rect">
            <a:avLst/>
          </a:prstGeom>
        </p:spPr>
      </p:pic>
      <p:graphicFrame>
        <p:nvGraphicFramePr>
          <p:cNvPr id="12" name="Object 11"/>
          <p:cNvGraphicFramePr>
            <a:graphicFrameLocks noChangeAspect="1"/>
          </p:cNvGraphicFramePr>
          <p:nvPr>
            <p:extLst>
              <p:ext uri="{D42A27DB-BD31-4B8C-83A1-F6EECF244321}">
                <p14:modId xmlns="" xmlns:p14="http://schemas.microsoft.com/office/powerpoint/2010/main" val="2185381662"/>
              </p:ext>
            </p:extLst>
          </p:nvPr>
        </p:nvGraphicFramePr>
        <p:xfrm>
          <a:off x="3707606" y="5175250"/>
          <a:ext cx="300037" cy="347663"/>
        </p:xfrm>
        <a:graphic>
          <a:graphicData uri="http://schemas.openxmlformats.org/presentationml/2006/ole">
            <p:oleObj spid="_x0000_s10448" name="Equation" r:id="rId8" imgW="136800" imgH="182520" progId="Equation.3">
              <p:embed/>
            </p:oleObj>
          </a:graphicData>
        </a:graphic>
      </p:graphicFrame>
      <p:graphicFrame>
        <p:nvGraphicFramePr>
          <p:cNvPr id="15" name="Object 14"/>
          <p:cNvGraphicFramePr>
            <a:graphicFrameLocks noChangeAspect="1"/>
          </p:cNvGraphicFramePr>
          <p:nvPr>
            <p:extLst>
              <p:ext uri="{D42A27DB-BD31-4B8C-83A1-F6EECF244321}">
                <p14:modId xmlns="" xmlns:p14="http://schemas.microsoft.com/office/powerpoint/2010/main" val="485256093"/>
              </p:ext>
            </p:extLst>
          </p:nvPr>
        </p:nvGraphicFramePr>
        <p:xfrm>
          <a:off x="842963" y="5613400"/>
          <a:ext cx="5048250" cy="657225"/>
        </p:xfrm>
        <a:graphic>
          <a:graphicData uri="http://schemas.openxmlformats.org/presentationml/2006/ole">
            <p:oleObj spid="_x0000_s10449" name="Equation" r:id="rId9" imgW="3108240" imgH="393120" progId="Equation.3">
              <p:embed/>
            </p:oleObj>
          </a:graphicData>
        </a:graphic>
      </p:graphicFrame>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10" name="Slide Number Placeholder 9"/>
          <p:cNvSpPr>
            <a:spLocks noGrp="1"/>
          </p:cNvSpPr>
          <p:nvPr>
            <p:ph type="sldNum" sz="quarter" idx="12"/>
          </p:nvPr>
        </p:nvSpPr>
        <p:spPr/>
        <p:txBody>
          <a:bodyPr/>
          <a:lstStyle/>
          <a:p>
            <a:fld id="{8B80010D-35F1-134C-B7C7-8753F631F313}" type="slidenum">
              <a:rPr lang="en-US" smtClean="0"/>
              <a:pPr/>
              <a:t>15</a:t>
            </a:fld>
            <a:endParaRPr lang="en-US"/>
          </a:p>
        </p:txBody>
      </p:sp>
    </p:spTree>
    <p:extLst>
      <p:ext uri="{BB962C8B-B14F-4D97-AF65-F5344CB8AC3E}">
        <p14:creationId xmlns="" xmlns:p14="http://schemas.microsoft.com/office/powerpoint/2010/main" val="65763986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power</a:t>
            </a:r>
            <a:endParaRPr lang="en-US" dirty="0"/>
          </a:p>
        </p:txBody>
      </p:sp>
      <p:sp>
        <p:nvSpPr>
          <p:cNvPr id="3" name="Content Placeholder 2"/>
          <p:cNvSpPr>
            <a:spLocks noGrp="1"/>
          </p:cNvSpPr>
          <p:nvPr>
            <p:ph idx="1"/>
          </p:nvPr>
        </p:nvSpPr>
        <p:spPr/>
        <p:txBody>
          <a:bodyPr/>
          <a:lstStyle/>
          <a:p>
            <a:r>
              <a:rPr lang="en-US" dirty="0"/>
              <a:t>The power input needed to overcome the frictional losses in the </a:t>
            </a:r>
            <a:r>
              <a:rPr lang="en-US" dirty="0" smtClean="0"/>
              <a:t>pipe,</a:t>
            </a:r>
          </a:p>
          <a:p>
            <a:endParaRPr lang="en-US" dirty="0"/>
          </a:p>
          <a:p>
            <a:endParaRPr lang="en-US" dirty="0" smtClean="0"/>
          </a:p>
          <a:p>
            <a:r>
              <a:rPr lang="en-US" dirty="0"/>
              <a:t>Therefore, useful power input in the amount of 0.12 kW is needed to overcome the frictional losses in the pipe.</a:t>
            </a:r>
          </a:p>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3123248888"/>
              </p:ext>
            </p:extLst>
          </p:nvPr>
        </p:nvGraphicFramePr>
        <p:xfrm>
          <a:off x="811959" y="2286000"/>
          <a:ext cx="7245443" cy="739775"/>
        </p:xfrm>
        <a:graphic>
          <a:graphicData uri="http://schemas.openxmlformats.org/presentationml/2006/ole">
            <p:oleObj spid="_x0000_s11303" name="Equation" r:id="rId3" imgW="4214520" imgH="420480" progId="Equation.3">
              <p:embed/>
            </p:oleObj>
          </a:graphicData>
        </a:graphic>
      </p:graphicFrame>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16</a:t>
            </a:fld>
            <a:endParaRPr lang="en-US"/>
          </a:p>
        </p:txBody>
      </p:sp>
    </p:spTree>
    <p:extLst>
      <p:ext uri="{BB962C8B-B14F-4D97-AF65-F5344CB8AC3E}">
        <p14:creationId xmlns="" xmlns:p14="http://schemas.microsoft.com/office/powerpoint/2010/main" val="182401536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Hysys </a:t>
            </a:r>
            <a:r>
              <a:rPr lang="en-US" b="1" dirty="0" smtClean="0"/>
              <a:t>Simulation</a:t>
            </a:r>
            <a:endParaRPr lang="en-US" dirty="0"/>
          </a:p>
        </p:txBody>
      </p:sp>
      <p:sp>
        <p:nvSpPr>
          <p:cNvPr id="3" name="Content Placeholder 2"/>
          <p:cNvSpPr>
            <a:spLocks noGrp="1"/>
          </p:cNvSpPr>
          <p:nvPr>
            <p:ph idx="1"/>
          </p:nvPr>
        </p:nvSpPr>
        <p:spPr/>
        <p:txBody>
          <a:bodyPr>
            <a:normAutofit lnSpcReduction="10000"/>
          </a:bodyPr>
          <a:lstStyle/>
          <a:p>
            <a:r>
              <a:rPr lang="en-US" dirty="0" smtClean="0"/>
              <a:t>In </a:t>
            </a:r>
            <a:r>
              <a:rPr lang="en-US" dirty="0"/>
              <a:t>Hysys, the pipe segment in the object palette offers three calculation modes, pressure drop, flow rate and pipe length. The appropriate mode will automatically be selected depending on the information supplied. The Hysys simulation of fluid flowing in a pipe is simulated as follows:</a:t>
            </a:r>
          </a:p>
          <a:p>
            <a:endParaRPr lang="en-US" dirty="0"/>
          </a:p>
          <a:p>
            <a:pPr lvl="0"/>
            <a:r>
              <a:rPr lang="en-US" dirty="0"/>
              <a:t>Start a new case in Hysys. </a:t>
            </a:r>
          </a:p>
          <a:p>
            <a:pPr lvl="0"/>
            <a:r>
              <a:rPr lang="en-US" dirty="0"/>
              <a:t>Use SI units, from Tools menu, </a:t>
            </a:r>
            <a:r>
              <a:rPr lang="en-US" i="1" dirty="0"/>
              <a:t>Preferences</a:t>
            </a:r>
            <a:r>
              <a:rPr lang="en-US" dirty="0"/>
              <a:t> then </a:t>
            </a:r>
            <a:r>
              <a:rPr lang="en-US" i="1" dirty="0"/>
              <a:t>Variables</a:t>
            </a:r>
            <a:r>
              <a:rPr lang="en-US" dirty="0"/>
              <a:t>. </a:t>
            </a:r>
          </a:p>
          <a:p>
            <a:pPr lvl="0"/>
            <a:r>
              <a:rPr lang="en-US" dirty="0"/>
              <a:t>Choose water as the component flowing in the pipe, and ASME STEAM as Property packages. </a:t>
            </a:r>
          </a:p>
          <a:p>
            <a:pPr lvl="0"/>
            <a:r>
              <a:rPr lang="en-US" dirty="0"/>
              <a:t>Click </a:t>
            </a:r>
            <a:r>
              <a:rPr lang="en-US" i="1" dirty="0"/>
              <a:t>Enter the simulation Environment</a:t>
            </a:r>
            <a:r>
              <a:rPr lang="en-US" dirty="0"/>
              <a:t>.</a:t>
            </a:r>
          </a:p>
          <a:p>
            <a:pPr lvl="0"/>
            <a:r>
              <a:rPr lang="en-US" dirty="0"/>
              <a:t> Select a material stream by double clicking on the blue arrow from the top of the object palette. </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17</a:t>
            </a:fld>
            <a:endParaRPr lang="en-US"/>
          </a:p>
        </p:txBody>
      </p:sp>
    </p:spTree>
    <p:extLst>
      <p:ext uri="{BB962C8B-B14F-4D97-AF65-F5344CB8AC3E}">
        <p14:creationId xmlns="" xmlns:p14="http://schemas.microsoft.com/office/powerpoint/2010/main" val="17851616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Volumetric flow rate</a:t>
            </a:r>
            <a:endParaRPr lang="en-US" dirty="0"/>
          </a:p>
        </p:txBody>
      </p:sp>
      <p:sp>
        <p:nvSpPr>
          <p:cNvPr id="3" name="Content Placeholder 2"/>
          <p:cNvSpPr>
            <a:spLocks noGrp="1"/>
          </p:cNvSpPr>
          <p:nvPr>
            <p:ph idx="1"/>
          </p:nvPr>
        </p:nvSpPr>
        <p:spPr/>
        <p:txBody>
          <a:bodyPr/>
          <a:lstStyle/>
          <a:p>
            <a:pPr lvl="0"/>
            <a:r>
              <a:rPr lang="en-US" dirty="0"/>
              <a:t>Fill in the stream Name: Feed. </a:t>
            </a:r>
          </a:p>
          <a:p>
            <a:pPr lvl="0"/>
            <a:r>
              <a:rPr lang="en-US" dirty="0"/>
              <a:t>Specify the volumetric feed rate, </a:t>
            </a:r>
            <a:r>
              <a:rPr lang="en-US" dirty="0" smtClean="0"/>
              <a:t>   , </a:t>
            </a:r>
            <a:r>
              <a:rPr lang="en-US" dirty="0"/>
              <a:t>based on the velocity of </a:t>
            </a:r>
            <a:r>
              <a:rPr lang="en-US" dirty="0" smtClean="0"/>
              <a:t>   4 </a:t>
            </a:r>
            <a:r>
              <a:rPr lang="en-US" dirty="0"/>
              <a:t>m/s, and inner pipe diameter of 0.0266 m</a:t>
            </a:r>
            <a:r>
              <a:rPr lang="en-US" dirty="0" smtClean="0"/>
              <a:t>,</a:t>
            </a:r>
          </a:p>
          <a:p>
            <a:pPr lvl="0"/>
            <a:endParaRPr lang="en-US" dirty="0"/>
          </a:p>
          <a:p>
            <a:pPr lvl="0"/>
            <a:endParaRPr lang="en-US" dirty="0" smtClean="0"/>
          </a:p>
          <a:p>
            <a:pPr lvl="0"/>
            <a:endParaRPr lang="en-US" dirty="0"/>
          </a:p>
          <a:p>
            <a:pPr lvl="0"/>
            <a:r>
              <a:rPr lang="en-US" dirty="0"/>
              <a:t>Enter values for feed pressure, temperature and volumetric flow rate (Figure 2.3).</a:t>
            </a:r>
          </a:p>
          <a:p>
            <a:pPr lvl="0"/>
            <a:r>
              <a:rPr lang="en-US" dirty="0"/>
              <a:t>In the composition menu; type in the mole fraction as 1 for water. </a:t>
            </a:r>
          </a:p>
        </p:txBody>
      </p:sp>
      <p:graphicFrame>
        <p:nvGraphicFramePr>
          <p:cNvPr id="4" name="Object 3"/>
          <p:cNvGraphicFramePr>
            <a:graphicFrameLocks noChangeAspect="1"/>
          </p:cNvGraphicFramePr>
          <p:nvPr>
            <p:extLst>
              <p:ext uri="{D42A27DB-BD31-4B8C-83A1-F6EECF244321}">
                <p14:modId xmlns="" xmlns:p14="http://schemas.microsoft.com/office/powerpoint/2010/main" val="1238351208"/>
              </p:ext>
            </p:extLst>
          </p:nvPr>
        </p:nvGraphicFramePr>
        <p:xfrm>
          <a:off x="1001752" y="2922430"/>
          <a:ext cx="4871998" cy="757003"/>
        </p:xfrm>
        <a:graphic>
          <a:graphicData uri="http://schemas.openxmlformats.org/presentationml/2006/ole">
            <p:oleObj spid="_x0000_s12356" name="Equation" r:id="rId3" imgW="3172320" imgH="484560" progId="Equation.3">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1864900700"/>
              </p:ext>
            </p:extLst>
          </p:nvPr>
        </p:nvGraphicFramePr>
        <p:xfrm>
          <a:off x="4515643" y="2096931"/>
          <a:ext cx="300037" cy="347663"/>
        </p:xfrm>
        <a:graphic>
          <a:graphicData uri="http://schemas.openxmlformats.org/presentationml/2006/ole">
            <p:oleObj spid="_x0000_s12357" name="Equation" r:id="rId4" imgW="136800" imgH="182520" progId="Equation.3">
              <p:embed/>
            </p:oleObj>
          </a:graphicData>
        </a:graphic>
      </p:graphicFrame>
      <p:sp>
        <p:nvSpPr>
          <p:cNvPr id="6" name="Footer Placeholder 5"/>
          <p:cNvSpPr>
            <a:spLocks noGrp="1"/>
          </p:cNvSpPr>
          <p:nvPr>
            <p:ph type="ftr" sz="quarter" idx="11"/>
          </p:nvPr>
        </p:nvSpPr>
        <p:spPr/>
        <p:txBody>
          <a:bodyPr/>
          <a:lstStyle/>
          <a:p>
            <a:r>
              <a:rPr lang="en-US" smtClean="0"/>
              <a:t>Computer Methods in Chemical Engineering</a:t>
            </a:r>
            <a:endParaRPr lang="en-US"/>
          </a:p>
        </p:txBody>
      </p:sp>
      <p:sp>
        <p:nvSpPr>
          <p:cNvPr id="7" name="Slide Number Placeholder 6"/>
          <p:cNvSpPr>
            <a:spLocks noGrp="1"/>
          </p:cNvSpPr>
          <p:nvPr>
            <p:ph type="sldNum" sz="quarter" idx="12"/>
          </p:nvPr>
        </p:nvSpPr>
        <p:spPr/>
        <p:txBody>
          <a:bodyPr/>
          <a:lstStyle/>
          <a:p>
            <a:fld id="{8B80010D-35F1-134C-B7C7-8753F631F313}" type="slidenum">
              <a:rPr lang="en-US" smtClean="0"/>
              <a:pPr/>
              <a:t>18</a:t>
            </a:fld>
            <a:endParaRPr lang="en-US"/>
          </a:p>
        </p:txBody>
      </p:sp>
    </p:spTree>
    <p:extLst>
      <p:ext uri="{BB962C8B-B14F-4D97-AF65-F5344CB8AC3E}">
        <p14:creationId xmlns="" xmlns:p14="http://schemas.microsoft.com/office/powerpoint/2010/main" val="217067137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845425" cy="1143000"/>
          </a:xfrm>
        </p:spPr>
        <p:txBody>
          <a:bodyPr/>
          <a:lstStyle/>
          <a:p>
            <a:r>
              <a:rPr lang="en-US" sz="3600" b="1" dirty="0"/>
              <a:t>Figure 2.3 Inlet stream conditions for example </a:t>
            </a:r>
            <a:r>
              <a:rPr lang="en-US" sz="3600" b="1" dirty="0" smtClean="0"/>
              <a:t>2.1</a:t>
            </a:r>
            <a:endParaRPr lang="en-US" sz="3600" b="1" dirty="0"/>
          </a:p>
        </p:txBody>
      </p:sp>
      <p:graphicFrame>
        <p:nvGraphicFramePr>
          <p:cNvPr id="5" name="Content Placeholder 4"/>
          <p:cNvGraphicFramePr>
            <a:graphicFrameLocks noGrp="1" noChangeAspect="1"/>
          </p:cNvGraphicFramePr>
          <p:nvPr>
            <p:ph idx="1"/>
            <p:extLst>
              <p:ext uri="{D42A27DB-BD31-4B8C-83A1-F6EECF244321}">
                <p14:modId xmlns="" xmlns:p14="http://schemas.microsoft.com/office/powerpoint/2010/main" val="2132363681"/>
              </p:ext>
            </p:extLst>
          </p:nvPr>
        </p:nvGraphicFramePr>
        <p:xfrm>
          <a:off x="2235200" y="2139950"/>
          <a:ext cx="4064000" cy="3721100"/>
        </p:xfrm>
        <a:graphic>
          <a:graphicData uri="http://schemas.openxmlformats.org/presentationml/2006/ole">
            <p:oleObj spid="_x0000_s13349" name="Document" r:id="rId3" imgW="4063850" imgH="3720963" progId="Word.Document.12">
              <p:embed/>
            </p:oleObj>
          </a:graphicData>
        </a:graphic>
      </p:graphicFrame>
      <p:sp>
        <p:nvSpPr>
          <p:cNvPr id="3" name="Footer Placeholder 2"/>
          <p:cNvSpPr>
            <a:spLocks noGrp="1"/>
          </p:cNvSpPr>
          <p:nvPr>
            <p:ph type="ftr" sz="quarter" idx="11"/>
          </p:nvPr>
        </p:nvSpPr>
        <p:spPr/>
        <p:txBody>
          <a:bodyPr/>
          <a:lstStyle/>
          <a:p>
            <a:r>
              <a:rPr lang="en-US" smtClean="0"/>
              <a:t>Computer Methods in Chemical Engineering</a:t>
            </a:r>
            <a:endParaRPr lang="en-US"/>
          </a:p>
        </p:txBody>
      </p:sp>
      <p:sp>
        <p:nvSpPr>
          <p:cNvPr id="4" name="Slide Number Placeholder 3"/>
          <p:cNvSpPr>
            <a:spLocks noGrp="1"/>
          </p:cNvSpPr>
          <p:nvPr>
            <p:ph type="sldNum" sz="quarter" idx="12"/>
          </p:nvPr>
        </p:nvSpPr>
        <p:spPr/>
        <p:txBody>
          <a:bodyPr/>
          <a:lstStyle/>
          <a:p>
            <a:fld id="{8B80010D-35F1-134C-B7C7-8753F631F313}" type="slidenum">
              <a:rPr lang="en-US" smtClean="0"/>
              <a:pPr/>
              <a:t>19</a:t>
            </a:fld>
            <a:endParaRPr lang="en-US"/>
          </a:p>
        </p:txBody>
      </p:sp>
    </p:spTree>
    <p:extLst>
      <p:ext uri="{BB962C8B-B14F-4D97-AF65-F5344CB8AC3E}">
        <p14:creationId xmlns="" xmlns:p14="http://schemas.microsoft.com/office/powerpoint/2010/main" val="284616429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78385"/>
            <a:ext cx="7092950" cy="1335088"/>
          </a:xfrm>
        </p:spPr>
        <p:txBody>
          <a:bodyPr/>
          <a:lstStyle/>
          <a:p>
            <a:r>
              <a:rPr lang="en-US" sz="3600" b="1" dirty="0">
                <a:solidFill>
                  <a:srgbClr val="0000FF"/>
                </a:solidFill>
              </a:rPr>
              <a:t>At the End of This Chapter You Should Be Able to </a:t>
            </a:r>
            <a:endParaRPr lang="en-US" sz="3600" dirty="0">
              <a:solidFill>
                <a:srgbClr val="0000FF"/>
              </a:solidFill>
            </a:endParaRPr>
          </a:p>
        </p:txBody>
      </p:sp>
      <p:sp>
        <p:nvSpPr>
          <p:cNvPr id="3" name="Subtitle 2"/>
          <p:cNvSpPr>
            <a:spLocks noGrp="1"/>
          </p:cNvSpPr>
          <p:nvPr>
            <p:ph type="subTitle" idx="1"/>
          </p:nvPr>
        </p:nvSpPr>
        <p:spPr>
          <a:xfrm>
            <a:off x="685800" y="2420937"/>
            <a:ext cx="7092950" cy="3217863"/>
          </a:xfrm>
        </p:spPr>
        <p:txBody>
          <a:bodyPr>
            <a:normAutofit fontScale="92500" lnSpcReduction="10000"/>
          </a:bodyPr>
          <a:lstStyle/>
          <a:p>
            <a:pPr marL="342900" indent="-342900">
              <a:buFont typeface="Arial"/>
              <a:buChar char="•"/>
            </a:pPr>
            <a:r>
              <a:rPr lang="en-US" b="1" dirty="0"/>
              <a:t> </a:t>
            </a:r>
            <a:r>
              <a:rPr lang="en-US" sz="2400" dirty="0" smtClean="0">
                <a:solidFill>
                  <a:srgbClr val="000000"/>
                </a:solidFill>
              </a:rPr>
              <a:t>Fully </a:t>
            </a:r>
            <a:r>
              <a:rPr lang="en-US" sz="2400" dirty="0">
                <a:solidFill>
                  <a:srgbClr val="000000"/>
                </a:solidFill>
              </a:rPr>
              <a:t>understand the type of flow regime in pipes, pumps and compressors, </a:t>
            </a:r>
          </a:p>
          <a:p>
            <a:pPr marL="342900" lvl="0" indent="-342900">
              <a:buFont typeface="Arial"/>
              <a:buChar char="•"/>
            </a:pPr>
            <a:r>
              <a:rPr lang="en-US" sz="2400" dirty="0">
                <a:solidFill>
                  <a:srgbClr val="000000"/>
                </a:solidFill>
              </a:rPr>
              <a:t>Perform hand calculations and verify their results with Hysys, Provision and Aspen simulation </a:t>
            </a:r>
            <a:r>
              <a:rPr lang="en-US" sz="2400" dirty="0" smtClean="0">
                <a:solidFill>
                  <a:srgbClr val="000000"/>
                </a:solidFill>
              </a:rPr>
              <a:t>software package. </a:t>
            </a:r>
            <a:endParaRPr lang="en-US" sz="2400" dirty="0">
              <a:solidFill>
                <a:srgbClr val="000000"/>
              </a:solidFill>
            </a:endParaRPr>
          </a:p>
          <a:p>
            <a:pPr marL="342900" lvl="0" indent="-342900">
              <a:buFont typeface="Arial"/>
              <a:buChar char="•"/>
            </a:pPr>
            <a:r>
              <a:rPr lang="en-US" sz="2400" dirty="0">
                <a:solidFill>
                  <a:srgbClr val="000000"/>
                </a:solidFill>
              </a:rPr>
              <a:t>Students will be able to determine pressure drop in pipeline, inlet pipe flow rate and pipe length. </a:t>
            </a:r>
          </a:p>
          <a:p>
            <a:pPr marL="342900" lvl="0" indent="-342900">
              <a:buFont typeface="Arial"/>
              <a:buChar char="•"/>
            </a:pPr>
            <a:r>
              <a:rPr lang="en-US" sz="2400" dirty="0">
                <a:solidFill>
                  <a:srgbClr val="000000"/>
                </a:solidFill>
              </a:rPr>
              <a:t>Determine the useful power input needed to overcome the friction losses in a pipeline. Calculate brake kW for pumps and compressors.</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2</a:t>
            </a:fld>
            <a:endParaRPr lang="en-US"/>
          </a:p>
        </p:txBody>
      </p:sp>
    </p:spTree>
    <p:extLst>
      <p:ext uri="{BB962C8B-B14F-4D97-AF65-F5344CB8AC3E}">
        <p14:creationId xmlns="" xmlns:p14="http://schemas.microsoft.com/office/powerpoint/2010/main" val="235564826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Hysys simulation </a:t>
            </a:r>
            <a:endParaRPr lang="en-US" dirty="0"/>
          </a:p>
        </p:txBody>
      </p:sp>
      <p:sp>
        <p:nvSpPr>
          <p:cNvPr id="3" name="Content Placeholder 2"/>
          <p:cNvSpPr>
            <a:spLocks noGrp="1"/>
          </p:cNvSpPr>
          <p:nvPr>
            <p:ph idx="1"/>
          </p:nvPr>
        </p:nvSpPr>
        <p:spPr/>
        <p:txBody>
          <a:bodyPr/>
          <a:lstStyle/>
          <a:p>
            <a:r>
              <a:rPr lang="en-US" sz="3600" dirty="0" smtClean="0"/>
              <a:t>Add </a:t>
            </a:r>
            <a:r>
              <a:rPr lang="en-US" sz="3600" dirty="0"/>
              <a:t>the pipe segment by double clicking on the pipe segment in the object palette.</a:t>
            </a:r>
          </a:p>
          <a:p>
            <a:r>
              <a:rPr lang="en-US" sz="3600" dirty="0" smtClean="0"/>
              <a:t>Click </a:t>
            </a:r>
            <a:r>
              <a:rPr lang="en-US" sz="3600" dirty="0"/>
              <a:t>on the </a:t>
            </a:r>
            <a:r>
              <a:rPr lang="en-US" sz="3600" i="1" dirty="0"/>
              <a:t>Rating</a:t>
            </a:r>
            <a:r>
              <a:rPr lang="en-US" sz="3600" dirty="0"/>
              <a:t> tab and click </a:t>
            </a:r>
            <a:r>
              <a:rPr lang="en-US" sz="3600" i="1" dirty="0"/>
              <a:t>Add Segment</a:t>
            </a:r>
            <a:r>
              <a:rPr lang="en-US" sz="3600" dirty="0"/>
              <a:t> button. The pipe length is 10 m, specify the Pipe Material as “smooth” by choosing this value from the drop down list see Figure 2.4</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20</a:t>
            </a:fld>
            <a:endParaRPr lang="en-US"/>
          </a:p>
        </p:txBody>
      </p:sp>
    </p:spTree>
    <p:extLst>
      <p:ext uri="{BB962C8B-B14F-4D97-AF65-F5344CB8AC3E}">
        <p14:creationId xmlns="" xmlns:p14="http://schemas.microsoft.com/office/powerpoint/2010/main" val="364879997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2.4 Length and elevation profile of the pipe in example 2.1. </a:t>
            </a:r>
          </a:p>
        </p:txBody>
      </p:sp>
      <p:graphicFrame>
        <p:nvGraphicFramePr>
          <p:cNvPr id="5" name="Content Placeholder 4"/>
          <p:cNvGraphicFramePr>
            <a:graphicFrameLocks noGrp="1" noChangeAspect="1"/>
          </p:cNvGraphicFramePr>
          <p:nvPr>
            <p:ph idx="1"/>
            <p:extLst>
              <p:ext uri="{D42A27DB-BD31-4B8C-83A1-F6EECF244321}">
                <p14:modId xmlns="" xmlns:p14="http://schemas.microsoft.com/office/powerpoint/2010/main" val="2208645054"/>
              </p:ext>
            </p:extLst>
          </p:nvPr>
        </p:nvGraphicFramePr>
        <p:xfrm>
          <a:off x="1930400" y="2406650"/>
          <a:ext cx="4673600" cy="3187700"/>
        </p:xfrm>
        <a:graphic>
          <a:graphicData uri="http://schemas.openxmlformats.org/presentationml/2006/ole">
            <p:oleObj spid="_x0000_s14373" name="Document" r:id="rId3" imgW="4673428" imgH="3187583" progId="Word.Document.12">
              <p:embed/>
            </p:oleObj>
          </a:graphicData>
        </a:graphic>
      </p:graphicFrame>
      <p:sp>
        <p:nvSpPr>
          <p:cNvPr id="3" name="Footer Placeholder 2"/>
          <p:cNvSpPr>
            <a:spLocks noGrp="1"/>
          </p:cNvSpPr>
          <p:nvPr>
            <p:ph type="ftr" sz="quarter" idx="11"/>
          </p:nvPr>
        </p:nvSpPr>
        <p:spPr/>
        <p:txBody>
          <a:bodyPr/>
          <a:lstStyle/>
          <a:p>
            <a:r>
              <a:rPr lang="en-US" smtClean="0"/>
              <a:t>Computer Methods in Chemical Engineering</a:t>
            </a:r>
            <a:endParaRPr lang="en-US"/>
          </a:p>
        </p:txBody>
      </p:sp>
      <p:sp>
        <p:nvSpPr>
          <p:cNvPr id="4" name="Slide Number Placeholder 3"/>
          <p:cNvSpPr>
            <a:spLocks noGrp="1"/>
          </p:cNvSpPr>
          <p:nvPr>
            <p:ph type="sldNum" sz="quarter" idx="12"/>
          </p:nvPr>
        </p:nvSpPr>
        <p:spPr/>
        <p:txBody>
          <a:bodyPr/>
          <a:lstStyle/>
          <a:p>
            <a:fld id="{8B80010D-35F1-134C-B7C7-8753F631F313}" type="slidenum">
              <a:rPr lang="en-US" smtClean="0"/>
              <a:pPr/>
              <a:t>21</a:t>
            </a:fld>
            <a:endParaRPr lang="en-US"/>
          </a:p>
        </p:txBody>
      </p:sp>
    </p:spTree>
    <p:extLst>
      <p:ext uri="{BB962C8B-B14F-4D97-AF65-F5344CB8AC3E}">
        <p14:creationId xmlns="" xmlns:p14="http://schemas.microsoft.com/office/powerpoint/2010/main" val="71005166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915987"/>
          </a:xfrm>
        </p:spPr>
        <p:txBody>
          <a:bodyPr/>
          <a:lstStyle/>
          <a:p>
            <a:r>
              <a:rPr lang="en-US" sz="3200" b="1" dirty="0" smtClean="0"/>
              <a:t>Selection </a:t>
            </a:r>
            <a:r>
              <a:rPr lang="en-US" sz="3200" b="1" dirty="0"/>
              <a:t>of pipe nominal diameter</a:t>
            </a:r>
            <a:r>
              <a:rPr lang="en-US" sz="3200" dirty="0"/>
              <a:t> </a:t>
            </a:r>
          </a:p>
        </p:txBody>
      </p:sp>
      <p:sp>
        <p:nvSpPr>
          <p:cNvPr id="3" name="Content Placeholder 2"/>
          <p:cNvSpPr>
            <a:spLocks noGrp="1"/>
          </p:cNvSpPr>
          <p:nvPr>
            <p:ph idx="1"/>
          </p:nvPr>
        </p:nvSpPr>
        <p:spPr>
          <a:xfrm>
            <a:off x="457200" y="873125"/>
            <a:ext cx="7620000" cy="5527675"/>
          </a:xfrm>
        </p:spPr>
        <p:txBody>
          <a:bodyPr/>
          <a:lstStyle/>
          <a:p>
            <a:pPr marL="114300" indent="0">
              <a:buNone/>
            </a:pPr>
            <a:endParaRPr lang="en-US" dirty="0"/>
          </a:p>
          <a:p>
            <a:r>
              <a:rPr lang="en-US" dirty="0" smtClean="0"/>
              <a:t>Click </a:t>
            </a:r>
            <a:r>
              <a:rPr lang="en-US" dirty="0"/>
              <a:t>on the </a:t>
            </a:r>
            <a:r>
              <a:rPr lang="en-US" i="1" dirty="0"/>
              <a:t>View Segment</a:t>
            </a:r>
            <a:r>
              <a:rPr lang="en-US" dirty="0"/>
              <a:t> button and select Schedule 40. Then click on the nominal diameter entry and select the 1 inch diameter. To choose one of the options – click on 25.4 mm (1in) and press the </a:t>
            </a:r>
            <a:r>
              <a:rPr lang="en-US" i="1" dirty="0"/>
              <a:t>Specify</a:t>
            </a:r>
            <a:r>
              <a:rPr lang="en-US" dirty="0"/>
              <a:t> button </a:t>
            </a:r>
            <a:r>
              <a:rPr lang="en-US" dirty="0" smtClean="0"/>
              <a:t>as you see in this figure: </a:t>
            </a:r>
            <a:endParaRPr lang="en-US" dirty="0"/>
          </a:p>
          <a:p>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22</a:t>
            </a:fld>
            <a:endParaRPr lang="en-US"/>
          </a:p>
        </p:txBody>
      </p:sp>
      <p:pic>
        <p:nvPicPr>
          <p:cNvPr id="15398" name="Picture 38"/>
          <p:cNvPicPr>
            <a:picLocks noChangeAspect="1" noChangeArrowheads="1"/>
          </p:cNvPicPr>
          <p:nvPr/>
        </p:nvPicPr>
        <p:blipFill>
          <a:blip r:embed="rId2"/>
          <a:srcRect/>
          <a:stretch>
            <a:fillRect/>
          </a:stretch>
        </p:blipFill>
        <p:spPr bwMode="auto">
          <a:xfrm>
            <a:off x="2453640" y="3000375"/>
            <a:ext cx="3048000" cy="3400425"/>
          </a:xfrm>
          <a:prstGeom prst="rect">
            <a:avLst/>
          </a:prstGeom>
          <a:noFill/>
          <a:ln w="9525">
            <a:noFill/>
            <a:miter lim="800000"/>
            <a:headEnd/>
            <a:tailEnd/>
          </a:ln>
          <a:effectLst/>
        </p:spPr>
      </p:pic>
    </p:spTree>
    <p:extLst>
      <p:ext uri="{BB962C8B-B14F-4D97-AF65-F5344CB8AC3E}">
        <p14:creationId xmlns="" xmlns:p14="http://schemas.microsoft.com/office/powerpoint/2010/main" val="391978011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Workbook</a:t>
            </a:r>
            <a:endParaRPr lang="en-US" dirty="0"/>
          </a:p>
        </p:txBody>
      </p:sp>
      <p:sp>
        <p:nvSpPr>
          <p:cNvPr id="3" name="Content Placeholder 2"/>
          <p:cNvSpPr>
            <a:spLocks noGrp="1"/>
          </p:cNvSpPr>
          <p:nvPr>
            <p:ph idx="1"/>
          </p:nvPr>
        </p:nvSpPr>
        <p:spPr/>
        <p:txBody>
          <a:bodyPr/>
          <a:lstStyle/>
          <a:p>
            <a:pPr>
              <a:buFont typeface="Wingdings" charset="2"/>
              <a:buChar char="v"/>
            </a:pPr>
            <a:r>
              <a:rPr lang="en-US" dirty="0" smtClean="0"/>
              <a:t> </a:t>
            </a:r>
            <a:r>
              <a:rPr lang="en-US" dirty="0"/>
              <a:t>Double click on the product stream and enter 25°C for the temperature of the product stream (isothermal operation). </a:t>
            </a:r>
          </a:p>
          <a:p>
            <a:pPr>
              <a:buFont typeface="Wingdings" charset="2"/>
              <a:buChar char="v"/>
            </a:pPr>
            <a:r>
              <a:rPr lang="en-US" dirty="0"/>
              <a:t>To display the steam summary table below the process flow diagram in the PFD area, click the </a:t>
            </a:r>
            <a:r>
              <a:rPr lang="en-US" i="1" dirty="0"/>
              <a:t>Workbook</a:t>
            </a:r>
            <a:r>
              <a:rPr lang="en-US" dirty="0"/>
              <a:t> icon in the toolbar. </a:t>
            </a:r>
            <a:endParaRPr lang="en-US" dirty="0" smtClean="0"/>
          </a:p>
          <a:p>
            <a:pPr>
              <a:buFont typeface="Wingdings" charset="2"/>
              <a:buChar char="v"/>
            </a:pPr>
            <a:r>
              <a:rPr lang="en-US" dirty="0" smtClean="0"/>
              <a:t>Once </a:t>
            </a:r>
            <a:r>
              <a:rPr lang="en-US" dirty="0"/>
              <a:t>the </a:t>
            </a:r>
            <a:r>
              <a:rPr lang="en-US" i="1" dirty="0"/>
              <a:t>Workbook</a:t>
            </a:r>
            <a:r>
              <a:rPr lang="en-US" dirty="0"/>
              <a:t> appears, from the workbook menu, click the </a:t>
            </a:r>
            <a:r>
              <a:rPr lang="en-US" i="1" dirty="0"/>
              <a:t>Setup</a:t>
            </a:r>
            <a:r>
              <a:rPr lang="en-US" dirty="0"/>
              <a:t> command, and then click the </a:t>
            </a:r>
            <a:r>
              <a:rPr lang="en-US" i="1" dirty="0"/>
              <a:t>Add</a:t>
            </a:r>
            <a:r>
              <a:rPr lang="en-US" dirty="0"/>
              <a:t> button in the workbook tabs group and select the variable needs to appear in the table. </a:t>
            </a:r>
            <a:endParaRPr lang="en-US" dirty="0" smtClean="0"/>
          </a:p>
          <a:p>
            <a:pPr>
              <a:buFont typeface="Wingdings" charset="2"/>
              <a:buChar char="v"/>
            </a:pPr>
            <a:r>
              <a:rPr lang="en-US" dirty="0" smtClean="0"/>
              <a:t>Right </a:t>
            </a:r>
            <a:r>
              <a:rPr lang="en-US" dirty="0"/>
              <a:t>click in the PFD area below the process flow diagram and click on </a:t>
            </a:r>
            <a:r>
              <a:rPr lang="en-US" i="1" dirty="0"/>
              <a:t>Add Workbook Table</a:t>
            </a:r>
            <a:r>
              <a:rPr lang="en-US" dirty="0"/>
              <a:t>, </a:t>
            </a:r>
          </a:p>
          <a:p>
            <a:pPr marL="114300" indent="0">
              <a:buNone/>
            </a:pPr>
            <a:endParaRPr lang="en-US" dirty="0"/>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23</a:t>
            </a:fld>
            <a:endParaRPr lang="en-US"/>
          </a:p>
        </p:txBody>
      </p:sp>
    </p:spTree>
    <p:extLst>
      <p:ext uri="{BB962C8B-B14F-4D97-AF65-F5344CB8AC3E}">
        <p14:creationId xmlns="" xmlns:p14="http://schemas.microsoft.com/office/powerpoint/2010/main" val="389999842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908925" cy="1143000"/>
          </a:xfrm>
        </p:spPr>
        <p:txBody>
          <a:bodyPr/>
          <a:lstStyle/>
          <a:p>
            <a:r>
              <a:rPr lang="en-US" sz="3200" b="1" dirty="0" smtClean="0"/>
              <a:t>Table </a:t>
            </a:r>
            <a:r>
              <a:rPr lang="en-US" sz="3200" b="1" dirty="0"/>
              <a:t>2.1.Roughness Factors used by HYSYS </a:t>
            </a:r>
          </a:p>
        </p:txBody>
      </p:sp>
      <p:graphicFrame>
        <p:nvGraphicFramePr>
          <p:cNvPr id="5" name="Content Placeholder 4"/>
          <p:cNvGraphicFramePr>
            <a:graphicFrameLocks noGrp="1" noChangeAspect="1"/>
          </p:cNvGraphicFramePr>
          <p:nvPr>
            <p:ph idx="1"/>
            <p:extLst>
              <p:ext uri="{D42A27DB-BD31-4B8C-83A1-F6EECF244321}">
                <p14:modId xmlns="" xmlns:p14="http://schemas.microsoft.com/office/powerpoint/2010/main" val="2118542274"/>
              </p:ext>
            </p:extLst>
          </p:nvPr>
        </p:nvGraphicFramePr>
        <p:xfrm>
          <a:off x="600074" y="2444750"/>
          <a:ext cx="7671630" cy="2364317"/>
        </p:xfrm>
        <a:graphic>
          <a:graphicData uri="http://schemas.openxmlformats.org/presentationml/2006/ole">
            <p:oleObj spid="_x0000_s16420" name="Document" r:id="rId3" imgW="5892583" imgH="1816033" progId="Word.Document.12">
              <p:embed/>
            </p:oleObj>
          </a:graphicData>
        </a:graphic>
      </p:graphicFrame>
      <p:sp>
        <p:nvSpPr>
          <p:cNvPr id="3" name="Footer Placeholder 2"/>
          <p:cNvSpPr>
            <a:spLocks noGrp="1"/>
          </p:cNvSpPr>
          <p:nvPr>
            <p:ph type="ftr" sz="quarter" idx="11"/>
          </p:nvPr>
        </p:nvSpPr>
        <p:spPr/>
        <p:txBody>
          <a:bodyPr/>
          <a:lstStyle/>
          <a:p>
            <a:r>
              <a:rPr lang="en-US" smtClean="0"/>
              <a:t>Computer Methods in Chemical Engineering</a:t>
            </a:r>
            <a:endParaRPr lang="en-US"/>
          </a:p>
        </p:txBody>
      </p:sp>
      <p:sp>
        <p:nvSpPr>
          <p:cNvPr id="4" name="Slide Number Placeholder 3"/>
          <p:cNvSpPr>
            <a:spLocks noGrp="1"/>
          </p:cNvSpPr>
          <p:nvPr>
            <p:ph type="sldNum" sz="quarter" idx="12"/>
          </p:nvPr>
        </p:nvSpPr>
        <p:spPr/>
        <p:txBody>
          <a:bodyPr/>
          <a:lstStyle/>
          <a:p>
            <a:fld id="{8B80010D-35F1-134C-B7C7-8753F631F313}" type="slidenum">
              <a:rPr lang="en-US" smtClean="0"/>
              <a:pPr/>
              <a:t>24</a:t>
            </a:fld>
            <a:endParaRPr lang="en-US"/>
          </a:p>
        </p:txBody>
      </p:sp>
    </p:spTree>
    <p:extLst>
      <p:ext uri="{BB962C8B-B14F-4D97-AF65-F5344CB8AC3E}">
        <p14:creationId xmlns="" xmlns:p14="http://schemas.microsoft.com/office/powerpoint/2010/main" val="319895805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2.6 Pipe process </a:t>
            </a:r>
            <a:r>
              <a:rPr lang="en-US" sz="3200" b="1" dirty="0" smtClean="0"/>
              <a:t>flow sheet </a:t>
            </a:r>
            <a:endParaRPr lang="en-US" sz="3200" b="1" dirty="0"/>
          </a:p>
        </p:txBody>
      </p:sp>
      <p:sp>
        <p:nvSpPr>
          <p:cNvPr id="3" name="Content Placeholder 2"/>
          <p:cNvSpPr>
            <a:spLocks noGrp="1"/>
          </p:cNvSpPr>
          <p:nvPr>
            <p:ph idx="1"/>
          </p:nvPr>
        </p:nvSpPr>
        <p:spPr/>
        <p:txBody>
          <a:bodyPr/>
          <a:lstStyle/>
          <a:p>
            <a:r>
              <a:rPr lang="en-US" dirty="0" smtClean="0"/>
              <a:t>The </a:t>
            </a:r>
            <a:r>
              <a:rPr lang="en-US" dirty="0"/>
              <a:t>result looks like </a:t>
            </a:r>
            <a:r>
              <a:rPr lang="en-US" dirty="0" smtClean="0"/>
              <a:t>the figure 2.6</a:t>
            </a:r>
            <a:endParaRPr lang="en-US" dirty="0"/>
          </a:p>
          <a:p>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25</a:t>
            </a:fld>
            <a:endParaRPr lang="en-US"/>
          </a:p>
        </p:txBody>
      </p:sp>
      <p:pic>
        <p:nvPicPr>
          <p:cNvPr id="17445" name="Picture 37"/>
          <p:cNvPicPr>
            <a:picLocks noChangeAspect="1" noChangeArrowheads="1"/>
          </p:cNvPicPr>
          <p:nvPr/>
        </p:nvPicPr>
        <p:blipFill>
          <a:blip r:embed="rId2"/>
          <a:srcRect/>
          <a:stretch>
            <a:fillRect/>
          </a:stretch>
        </p:blipFill>
        <p:spPr bwMode="auto">
          <a:xfrm>
            <a:off x="1401128" y="2606675"/>
            <a:ext cx="5610225" cy="3438525"/>
          </a:xfrm>
          <a:prstGeom prst="rect">
            <a:avLst/>
          </a:prstGeom>
          <a:noFill/>
          <a:ln w="9525">
            <a:noFill/>
            <a:miter lim="800000"/>
            <a:headEnd/>
            <a:tailEnd/>
          </a:ln>
          <a:effectLst/>
        </p:spPr>
      </p:pic>
    </p:spTree>
    <p:extLst>
      <p:ext uri="{BB962C8B-B14F-4D97-AF65-F5344CB8AC3E}">
        <p14:creationId xmlns="" xmlns:p14="http://schemas.microsoft.com/office/powerpoint/2010/main" val="56347490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2.7 Pipe Delta P </a:t>
            </a:r>
            <a:r>
              <a:rPr lang="en-US" sz="3200" b="1" dirty="0" smtClean="0"/>
              <a:t>calculated</a:t>
            </a:r>
            <a:endParaRPr lang="en-US" sz="3200" b="1" dirty="0"/>
          </a:p>
        </p:txBody>
      </p:sp>
      <p:sp>
        <p:nvSpPr>
          <p:cNvPr id="3" name="Content Placeholder 2"/>
          <p:cNvSpPr>
            <a:spLocks noGrp="1"/>
          </p:cNvSpPr>
          <p:nvPr>
            <p:ph idx="1"/>
          </p:nvPr>
        </p:nvSpPr>
        <p:spPr>
          <a:xfrm>
            <a:off x="457200" y="1417638"/>
            <a:ext cx="7620000" cy="4800600"/>
          </a:xfrm>
        </p:spPr>
        <p:txBody>
          <a:bodyPr/>
          <a:lstStyle/>
          <a:p>
            <a:r>
              <a:rPr lang="en-US" dirty="0"/>
              <a:t>While in Design page, click on the parameters, the Hysys calculated pressure drop is 51.69 </a:t>
            </a:r>
            <a:r>
              <a:rPr lang="en-US" dirty="0" err="1"/>
              <a:t>kPa</a:t>
            </a:r>
            <a:r>
              <a:rPr lang="en-US" dirty="0"/>
              <a:t> (see Figure 2.7 </a:t>
            </a:r>
          </a:p>
        </p:txBody>
      </p:sp>
      <p:graphicFrame>
        <p:nvGraphicFramePr>
          <p:cNvPr id="4" name="Object 3"/>
          <p:cNvGraphicFramePr>
            <a:graphicFrameLocks noChangeAspect="1"/>
          </p:cNvGraphicFramePr>
          <p:nvPr>
            <p:extLst>
              <p:ext uri="{D42A27DB-BD31-4B8C-83A1-F6EECF244321}">
                <p14:modId xmlns="" xmlns:p14="http://schemas.microsoft.com/office/powerpoint/2010/main" val="857843749"/>
              </p:ext>
            </p:extLst>
          </p:nvPr>
        </p:nvGraphicFramePr>
        <p:xfrm>
          <a:off x="1017391" y="2438399"/>
          <a:ext cx="6177159" cy="4213225"/>
        </p:xfrm>
        <a:graphic>
          <a:graphicData uri="http://schemas.openxmlformats.org/presentationml/2006/ole">
            <p:oleObj spid="_x0000_s18468" name="Document" r:id="rId3" imgW="4673428" imgH="3187583" progId="Word.Document.12">
              <p:embed/>
            </p:oleObj>
          </a:graphicData>
        </a:graphic>
      </p:graphicFrame>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26</a:t>
            </a:fld>
            <a:endParaRPr lang="en-US"/>
          </a:p>
        </p:txBody>
      </p:sp>
    </p:spTree>
    <p:extLst>
      <p:ext uri="{BB962C8B-B14F-4D97-AF65-F5344CB8AC3E}">
        <p14:creationId xmlns="" xmlns:p14="http://schemas.microsoft.com/office/powerpoint/2010/main" val="26858685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PRO/II </a:t>
            </a:r>
            <a:r>
              <a:rPr lang="en-US" sz="3200" b="1" dirty="0" smtClean="0"/>
              <a:t>Simulation</a:t>
            </a:r>
            <a:endParaRPr lang="en-US" sz="3200" b="1" dirty="0"/>
          </a:p>
        </p:txBody>
      </p:sp>
      <p:sp>
        <p:nvSpPr>
          <p:cNvPr id="3" name="Content Placeholder 2"/>
          <p:cNvSpPr>
            <a:spLocks noGrp="1"/>
          </p:cNvSpPr>
          <p:nvPr>
            <p:ph idx="1"/>
          </p:nvPr>
        </p:nvSpPr>
        <p:spPr/>
        <p:txBody>
          <a:bodyPr/>
          <a:lstStyle/>
          <a:p>
            <a:r>
              <a:rPr lang="en-US" dirty="0" smtClean="0"/>
              <a:t>Open </a:t>
            </a:r>
            <a:r>
              <a:rPr lang="en-US" dirty="0"/>
              <a:t>new case in Pro/II, click on the component selection icon (the benzene ring in tool bar), select water then select the steam fluid package. </a:t>
            </a:r>
            <a:endParaRPr lang="en-US" dirty="0" smtClean="0"/>
          </a:p>
          <a:p>
            <a:r>
              <a:rPr lang="en-US" dirty="0" smtClean="0"/>
              <a:t>Click </a:t>
            </a:r>
            <a:r>
              <a:rPr lang="en-US" dirty="0"/>
              <a:t>on the pipe segment in the object palette and then click anywhere in PFD area to place the pipe. </a:t>
            </a:r>
            <a:endParaRPr lang="en-US" dirty="0" smtClean="0"/>
          </a:p>
          <a:p>
            <a:r>
              <a:rPr lang="en-US" dirty="0" smtClean="0"/>
              <a:t>Click </a:t>
            </a:r>
            <a:r>
              <a:rPr lang="en-US" dirty="0"/>
              <a:t>on Stream icon in the object pallet then generate inlet (S1) and exit stream (S2). </a:t>
            </a:r>
            <a:endParaRPr lang="en-US" dirty="0" smtClean="0"/>
          </a:p>
          <a:p>
            <a:r>
              <a:rPr lang="en-US" dirty="0" smtClean="0"/>
              <a:t>Double </a:t>
            </a:r>
            <a:r>
              <a:rPr lang="en-US" dirty="0"/>
              <a:t>click on stream S1 and specify inlet temperature and pressure feed stream (Figure 2.8).</a:t>
            </a:r>
            <a:endParaRPr lang="en-US" b="1" dirty="0"/>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27</a:t>
            </a:fld>
            <a:endParaRPr lang="en-US"/>
          </a:p>
        </p:txBody>
      </p:sp>
    </p:spTree>
    <p:extLst>
      <p:ext uri="{BB962C8B-B14F-4D97-AF65-F5344CB8AC3E}">
        <p14:creationId xmlns="" xmlns:p14="http://schemas.microsoft.com/office/powerpoint/2010/main" val="34341338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2.8 Inlet stream conditions </a:t>
            </a:r>
          </a:p>
        </p:txBody>
      </p:sp>
      <p:sp>
        <p:nvSpPr>
          <p:cNvPr id="3" name="Footer Placeholder 2"/>
          <p:cNvSpPr>
            <a:spLocks noGrp="1"/>
          </p:cNvSpPr>
          <p:nvPr>
            <p:ph type="ftr" sz="quarter" idx="11"/>
          </p:nvPr>
        </p:nvSpPr>
        <p:spPr/>
        <p:txBody>
          <a:bodyPr/>
          <a:lstStyle/>
          <a:p>
            <a:r>
              <a:rPr lang="en-US" smtClean="0"/>
              <a:t>Computer Methods in Chemical Engineering</a:t>
            </a:r>
            <a:endParaRPr lang="en-US"/>
          </a:p>
        </p:txBody>
      </p:sp>
      <p:sp>
        <p:nvSpPr>
          <p:cNvPr id="4" name="Slide Number Placeholder 3"/>
          <p:cNvSpPr>
            <a:spLocks noGrp="1"/>
          </p:cNvSpPr>
          <p:nvPr>
            <p:ph type="sldNum" sz="quarter" idx="12"/>
          </p:nvPr>
        </p:nvSpPr>
        <p:spPr/>
        <p:txBody>
          <a:bodyPr/>
          <a:lstStyle/>
          <a:p>
            <a:fld id="{8B80010D-35F1-134C-B7C7-8753F631F313}" type="slidenum">
              <a:rPr lang="en-US" smtClean="0"/>
              <a:pPr/>
              <a:t>28</a:t>
            </a:fld>
            <a:endParaRPr lang="en-US"/>
          </a:p>
        </p:txBody>
      </p:sp>
      <p:pic>
        <p:nvPicPr>
          <p:cNvPr id="19492" name="Picture 36"/>
          <p:cNvPicPr>
            <a:picLocks noChangeAspect="1" noChangeArrowheads="1"/>
          </p:cNvPicPr>
          <p:nvPr/>
        </p:nvPicPr>
        <p:blipFill>
          <a:blip r:embed="rId2"/>
          <a:srcRect/>
          <a:stretch>
            <a:fillRect/>
          </a:stretch>
        </p:blipFill>
        <p:spPr bwMode="auto">
          <a:xfrm>
            <a:off x="1372553" y="1713548"/>
            <a:ext cx="5095875" cy="4162425"/>
          </a:xfrm>
          <a:prstGeom prst="rect">
            <a:avLst/>
          </a:prstGeom>
          <a:noFill/>
          <a:ln w="9525">
            <a:noFill/>
            <a:miter lim="800000"/>
            <a:headEnd/>
            <a:tailEnd/>
          </a:ln>
          <a:effectLst/>
        </p:spPr>
      </p:pic>
    </p:spTree>
    <p:extLst>
      <p:ext uri="{BB962C8B-B14F-4D97-AF65-F5344CB8AC3E}">
        <p14:creationId xmlns="" xmlns:p14="http://schemas.microsoft.com/office/powerpoint/2010/main" val="150356071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7845425" cy="944562"/>
          </a:xfrm>
        </p:spPr>
        <p:txBody>
          <a:bodyPr/>
          <a:lstStyle/>
          <a:p>
            <a:r>
              <a:rPr lang="en-US" sz="3200" b="1" dirty="0"/>
              <a:t>Figure 2.9 Pipe segment input menu </a:t>
            </a:r>
            <a:r>
              <a:rPr lang="en-US" sz="3200" b="1" dirty="0" smtClean="0"/>
              <a:t>completed</a:t>
            </a:r>
            <a:endParaRPr lang="en-US" sz="3200" b="1" dirty="0"/>
          </a:p>
        </p:txBody>
      </p:sp>
      <p:sp>
        <p:nvSpPr>
          <p:cNvPr id="3" name="Content Placeholder 2"/>
          <p:cNvSpPr>
            <a:spLocks noGrp="1"/>
          </p:cNvSpPr>
          <p:nvPr>
            <p:ph idx="1"/>
          </p:nvPr>
        </p:nvSpPr>
        <p:spPr>
          <a:xfrm>
            <a:off x="457200" y="1219200"/>
            <a:ext cx="7620000" cy="5289550"/>
          </a:xfrm>
        </p:spPr>
        <p:txBody>
          <a:bodyPr/>
          <a:lstStyle/>
          <a:p>
            <a:r>
              <a:rPr lang="en-US" dirty="0"/>
              <a:t>Click “</a:t>
            </a:r>
            <a:r>
              <a:rPr lang="en-US" dirty="0" smtClean="0"/>
              <a:t>Flow rate </a:t>
            </a:r>
            <a:r>
              <a:rPr lang="en-US" dirty="0"/>
              <a:t>and Composition” button and specify inlet flow rate and stream composition, then double click on the pipe icon in the PFD and specify nominal pipe diameter, pipe length, elevation change and K factor when available. For smooth pipe, the relative roughness is zero. See Figure </a:t>
            </a:r>
            <a:r>
              <a:rPr lang="en-US" dirty="0" smtClean="0"/>
              <a:t>2.9</a:t>
            </a:r>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29</a:t>
            </a:fld>
            <a:endParaRPr lang="en-US"/>
          </a:p>
        </p:txBody>
      </p:sp>
      <p:pic>
        <p:nvPicPr>
          <p:cNvPr id="20516" name="Picture 36"/>
          <p:cNvPicPr>
            <a:picLocks noChangeAspect="1" noChangeArrowheads="1"/>
          </p:cNvPicPr>
          <p:nvPr/>
        </p:nvPicPr>
        <p:blipFill>
          <a:blip r:embed="rId2"/>
          <a:srcRect/>
          <a:stretch>
            <a:fillRect/>
          </a:stretch>
        </p:blipFill>
        <p:spPr bwMode="auto">
          <a:xfrm>
            <a:off x="1412559" y="3039745"/>
            <a:ext cx="4930208" cy="3005455"/>
          </a:xfrm>
          <a:prstGeom prst="rect">
            <a:avLst/>
          </a:prstGeom>
          <a:noFill/>
          <a:ln w="9525">
            <a:noFill/>
            <a:miter lim="800000"/>
            <a:headEnd/>
            <a:tailEnd/>
          </a:ln>
          <a:effectLst/>
        </p:spPr>
      </p:pic>
    </p:spTree>
    <p:extLst>
      <p:ext uri="{BB962C8B-B14F-4D97-AF65-F5344CB8AC3E}">
        <p14:creationId xmlns="" xmlns:p14="http://schemas.microsoft.com/office/powerpoint/2010/main" val="50182782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125" y="333375"/>
            <a:ext cx="7234238" cy="1222375"/>
          </a:xfrm>
        </p:spPr>
        <p:txBody>
          <a:bodyPr/>
          <a:lstStyle/>
          <a:p>
            <a:r>
              <a:rPr lang="en-US" sz="3600" b="1" dirty="0" smtClean="0">
                <a:effectLst/>
                <a:latin typeface="Times New Roman"/>
                <a:cs typeface="Times New Roman"/>
              </a:rPr>
              <a:t>Flow </a:t>
            </a:r>
            <a:r>
              <a:rPr lang="en-US" sz="3600" b="1" dirty="0">
                <a:effectLst/>
                <a:latin typeface="Times New Roman"/>
                <a:cs typeface="Times New Roman"/>
              </a:rPr>
              <a:t>in pipes</a:t>
            </a:r>
            <a:endParaRPr lang="en-US" sz="3600" b="1" dirty="0">
              <a:latin typeface="Times New Roman"/>
              <a:cs typeface="Times New Roman"/>
            </a:endParaRPr>
          </a:p>
        </p:txBody>
      </p:sp>
      <p:sp>
        <p:nvSpPr>
          <p:cNvPr id="3" name="Content Placeholder 2"/>
          <p:cNvSpPr>
            <a:spLocks noGrp="1"/>
          </p:cNvSpPr>
          <p:nvPr>
            <p:ph idx="1"/>
          </p:nvPr>
        </p:nvSpPr>
        <p:spPr>
          <a:xfrm>
            <a:off x="779462" y="1555750"/>
            <a:ext cx="7581901" cy="3953436"/>
          </a:xfrm>
        </p:spPr>
        <p:txBody>
          <a:bodyPr>
            <a:normAutofit fontScale="92500" lnSpcReduction="10000"/>
          </a:bodyPr>
          <a:lstStyle/>
          <a:p>
            <a:pPr marL="0" indent="0">
              <a:buNone/>
            </a:pPr>
            <a:endParaRPr lang="en-US" dirty="0">
              <a:effectLst/>
            </a:endParaRPr>
          </a:p>
          <a:p>
            <a:r>
              <a:rPr lang="en-US" sz="2400" dirty="0">
                <a:solidFill>
                  <a:srgbClr val="000000"/>
                </a:solidFill>
                <a:effectLst/>
              </a:rPr>
              <a:t>In this section a brief summary of the most general form of Bernoulli equation for steady incompressible flows is introduced. </a:t>
            </a:r>
            <a:endParaRPr lang="en-US" sz="2400" dirty="0" smtClean="0">
              <a:solidFill>
                <a:srgbClr val="000000"/>
              </a:solidFill>
              <a:effectLst/>
            </a:endParaRPr>
          </a:p>
          <a:p>
            <a:r>
              <a:rPr lang="en-US" sz="2400" dirty="0" smtClean="0">
                <a:solidFill>
                  <a:srgbClr val="000000"/>
                </a:solidFill>
                <a:effectLst/>
              </a:rPr>
              <a:t>Bernoulli </a:t>
            </a:r>
            <a:r>
              <a:rPr lang="en-US" sz="2400" dirty="0">
                <a:solidFill>
                  <a:srgbClr val="000000"/>
                </a:solidFill>
                <a:effectLst/>
              </a:rPr>
              <a:t>equation is composed of kinetic energy, potential energy and internal energy. </a:t>
            </a:r>
            <a:endParaRPr lang="en-US" sz="2400" dirty="0" smtClean="0">
              <a:solidFill>
                <a:srgbClr val="000000"/>
              </a:solidFill>
              <a:effectLst/>
            </a:endParaRPr>
          </a:p>
          <a:p>
            <a:r>
              <a:rPr lang="en-US" sz="2400" dirty="0" smtClean="0">
                <a:solidFill>
                  <a:srgbClr val="000000"/>
                </a:solidFill>
                <a:effectLst/>
              </a:rPr>
              <a:t>The </a:t>
            </a:r>
            <a:r>
              <a:rPr lang="en-US" sz="2400" dirty="0">
                <a:solidFill>
                  <a:srgbClr val="000000"/>
                </a:solidFill>
                <a:effectLst/>
              </a:rPr>
              <a:t>energy equation is written between the inlet at point 1, and the exit of the pipeline at point 2, (Figure 2.1). </a:t>
            </a:r>
            <a:endParaRPr lang="en-US" sz="2400" dirty="0" smtClean="0">
              <a:solidFill>
                <a:srgbClr val="000000"/>
              </a:solidFill>
              <a:effectLst/>
            </a:endParaRPr>
          </a:p>
          <a:p>
            <a:r>
              <a:rPr lang="en-US" sz="2400" dirty="0" smtClean="0">
                <a:solidFill>
                  <a:srgbClr val="000000"/>
                </a:solidFill>
                <a:effectLst/>
              </a:rPr>
              <a:t>The </a:t>
            </a:r>
            <a:r>
              <a:rPr lang="en-US" sz="2400" dirty="0">
                <a:solidFill>
                  <a:srgbClr val="000000"/>
                </a:solidFill>
                <a:effectLst/>
              </a:rPr>
              <a:t>process flow diagram contains, sudden contraction (Exit of the first tank to inlet of pipe 1), two 90</a:t>
            </a:r>
            <a:r>
              <a:rPr lang="en-US" sz="2400" baseline="30000" dirty="0">
                <a:solidFill>
                  <a:srgbClr val="000000"/>
                </a:solidFill>
                <a:effectLst/>
              </a:rPr>
              <a:t>o</a:t>
            </a:r>
            <a:r>
              <a:rPr lang="en-US" sz="2400" dirty="0">
                <a:solidFill>
                  <a:srgbClr val="000000"/>
                </a:solidFill>
                <a:effectLst/>
              </a:rPr>
              <a:t> elbows, sudden expansion (exit of pipe 4 and inlet of the second tank).  </a:t>
            </a:r>
          </a:p>
          <a:p>
            <a:endParaRPr lang="en-US" dirty="0">
              <a:solidFill>
                <a:srgbClr val="000000"/>
              </a:solidFill>
            </a:endParaRPr>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a:t>
            </a:fld>
            <a:endParaRPr lang="en-US"/>
          </a:p>
        </p:txBody>
      </p:sp>
    </p:spTree>
    <p:extLst>
      <p:ext uri="{BB962C8B-B14F-4D97-AF65-F5344CB8AC3E}">
        <p14:creationId xmlns="" xmlns:p14="http://schemas.microsoft.com/office/powerpoint/2010/main" val="267290313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375" y="274638"/>
            <a:ext cx="7874000" cy="1143000"/>
          </a:xfrm>
        </p:spPr>
        <p:txBody>
          <a:bodyPr/>
          <a:lstStyle/>
          <a:p>
            <a:r>
              <a:rPr lang="en-US" sz="3200" b="1" dirty="0"/>
              <a:t>Figure 2.10 Process flowsheet of example </a:t>
            </a:r>
            <a:r>
              <a:rPr lang="en-US" sz="3200" b="1" dirty="0" smtClean="0"/>
              <a:t>2.1 </a:t>
            </a:r>
            <a:endParaRPr lang="en-US" sz="3200" b="1" dirty="0"/>
          </a:p>
        </p:txBody>
      </p:sp>
      <p:sp>
        <p:nvSpPr>
          <p:cNvPr id="3" name="Content Placeholder 2"/>
          <p:cNvSpPr>
            <a:spLocks noGrp="1"/>
          </p:cNvSpPr>
          <p:nvPr>
            <p:ph idx="1"/>
          </p:nvPr>
        </p:nvSpPr>
        <p:spPr/>
        <p:txBody>
          <a:bodyPr/>
          <a:lstStyle/>
          <a:p>
            <a:r>
              <a:rPr lang="en-US" dirty="0"/>
              <a:t>Click run or the small arrow in the tool bar. After the run is successfully converged generate the results report. The converged process flow sheet is change to blue as shown in Figure 2.10.</a:t>
            </a:r>
          </a:p>
          <a:p>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30</a:t>
            </a:fld>
            <a:endParaRPr lang="en-US"/>
          </a:p>
        </p:txBody>
      </p:sp>
      <p:pic>
        <p:nvPicPr>
          <p:cNvPr id="21541" name="Picture 37"/>
          <p:cNvPicPr>
            <a:picLocks noChangeAspect="1" noChangeArrowheads="1"/>
          </p:cNvPicPr>
          <p:nvPr/>
        </p:nvPicPr>
        <p:blipFill>
          <a:blip r:embed="rId2"/>
          <a:srcRect/>
          <a:stretch>
            <a:fillRect/>
          </a:stretch>
        </p:blipFill>
        <p:spPr bwMode="auto">
          <a:xfrm>
            <a:off x="1393508" y="3929063"/>
            <a:ext cx="5419725" cy="1000125"/>
          </a:xfrm>
          <a:prstGeom prst="rect">
            <a:avLst/>
          </a:prstGeom>
          <a:noFill/>
          <a:ln w="9525">
            <a:noFill/>
            <a:miter lim="800000"/>
            <a:headEnd/>
            <a:tailEnd/>
          </a:ln>
          <a:effectLst/>
        </p:spPr>
      </p:pic>
    </p:spTree>
    <p:extLst>
      <p:ext uri="{BB962C8B-B14F-4D97-AF65-F5344CB8AC3E}">
        <p14:creationId xmlns="" xmlns:p14="http://schemas.microsoft.com/office/powerpoint/2010/main" val="327615807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2.11 Pressure drop and stream properties of example </a:t>
            </a:r>
            <a:r>
              <a:rPr lang="en-US" sz="3200" b="1" dirty="0" smtClean="0"/>
              <a:t>2.1</a:t>
            </a:r>
            <a:endParaRPr lang="en-US" sz="3200" b="1" dirty="0"/>
          </a:p>
        </p:txBody>
      </p:sp>
      <p:sp>
        <p:nvSpPr>
          <p:cNvPr id="3" name="Content Placeholder 2"/>
          <p:cNvSpPr>
            <a:spLocks noGrp="1"/>
          </p:cNvSpPr>
          <p:nvPr>
            <p:ph idx="1"/>
          </p:nvPr>
        </p:nvSpPr>
        <p:spPr/>
        <p:txBody>
          <a:bodyPr/>
          <a:lstStyle/>
          <a:p>
            <a:r>
              <a:rPr lang="en-US" dirty="0"/>
              <a:t>Select </a:t>
            </a:r>
            <a:r>
              <a:rPr lang="en-US" i="1" dirty="0"/>
              <a:t>Generate report</a:t>
            </a:r>
            <a:r>
              <a:rPr lang="en-US" dirty="0"/>
              <a:t> under Output in the Pro/II toolbar  menu to display the results. The calculated total pressure drop is 52.1 </a:t>
            </a:r>
            <a:r>
              <a:rPr lang="en-US" dirty="0" err="1"/>
              <a:t>kPa</a:t>
            </a:r>
            <a:r>
              <a:rPr lang="en-US" dirty="0"/>
              <a:t> as shown in Figure 2.11. </a:t>
            </a:r>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31</a:t>
            </a:fld>
            <a:endParaRPr lang="en-US"/>
          </a:p>
        </p:txBody>
      </p:sp>
      <p:pic>
        <p:nvPicPr>
          <p:cNvPr id="22564" name="Picture 36"/>
          <p:cNvPicPr>
            <a:picLocks noChangeAspect="1" noChangeArrowheads="1"/>
          </p:cNvPicPr>
          <p:nvPr/>
        </p:nvPicPr>
        <p:blipFill>
          <a:blip r:embed="rId2"/>
          <a:srcRect/>
          <a:stretch>
            <a:fillRect/>
          </a:stretch>
        </p:blipFill>
        <p:spPr bwMode="auto">
          <a:xfrm>
            <a:off x="700088" y="3010535"/>
            <a:ext cx="7172325" cy="2638425"/>
          </a:xfrm>
          <a:prstGeom prst="rect">
            <a:avLst/>
          </a:prstGeom>
          <a:noFill/>
          <a:ln w="9525">
            <a:noFill/>
            <a:miter lim="800000"/>
            <a:headEnd/>
            <a:tailEnd/>
          </a:ln>
          <a:effectLst/>
        </p:spPr>
      </p:pic>
    </p:spTree>
    <p:extLst>
      <p:ext uri="{BB962C8B-B14F-4D97-AF65-F5344CB8AC3E}">
        <p14:creationId xmlns="" xmlns:p14="http://schemas.microsoft.com/office/powerpoint/2010/main" val="146074260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Aspen simulation </a:t>
            </a:r>
            <a:endParaRPr lang="en-US" sz="3200" dirty="0"/>
          </a:p>
        </p:txBody>
      </p:sp>
      <p:sp>
        <p:nvSpPr>
          <p:cNvPr id="3" name="Content Placeholder 2"/>
          <p:cNvSpPr>
            <a:spLocks noGrp="1"/>
          </p:cNvSpPr>
          <p:nvPr>
            <p:ph idx="1"/>
          </p:nvPr>
        </p:nvSpPr>
        <p:spPr>
          <a:xfrm>
            <a:off x="457200" y="1127125"/>
            <a:ext cx="7620000" cy="5273675"/>
          </a:xfrm>
        </p:spPr>
        <p:txBody>
          <a:bodyPr>
            <a:normAutofit fontScale="92500"/>
          </a:bodyPr>
          <a:lstStyle/>
          <a:p>
            <a:pPr lvl="0">
              <a:buFont typeface="Wingdings" charset="2"/>
              <a:buChar char="u"/>
            </a:pPr>
            <a:r>
              <a:rPr lang="en-US" dirty="0" smtClean="0"/>
              <a:t>Start </a:t>
            </a:r>
            <a:r>
              <a:rPr lang="en-US" dirty="0"/>
              <a:t>the Aspen program, select </a:t>
            </a:r>
            <a:r>
              <a:rPr lang="en-US" i="1" dirty="0"/>
              <a:t>Aspen Plus User Interface</a:t>
            </a:r>
            <a:endParaRPr lang="en-US" dirty="0"/>
          </a:p>
          <a:p>
            <a:pPr lvl="0">
              <a:buFont typeface="Wingdings" charset="2"/>
              <a:buChar char="u"/>
            </a:pPr>
            <a:r>
              <a:rPr lang="en-US" dirty="0"/>
              <a:t>When the </a:t>
            </a:r>
            <a:r>
              <a:rPr lang="en-US" i="1" dirty="0"/>
              <a:t>Connect to Engine</a:t>
            </a:r>
            <a:r>
              <a:rPr lang="en-US" dirty="0"/>
              <a:t> window appears, use the default Server Type </a:t>
            </a:r>
            <a:r>
              <a:rPr lang="en-US" i="1" dirty="0"/>
              <a:t>Local PC</a:t>
            </a:r>
            <a:r>
              <a:rPr lang="en-US" dirty="0"/>
              <a:t>.</a:t>
            </a:r>
          </a:p>
          <a:p>
            <a:pPr lvl="0">
              <a:buFont typeface="Wingdings" charset="2"/>
              <a:buChar char="u"/>
            </a:pPr>
            <a:r>
              <a:rPr lang="en-US" dirty="0"/>
              <a:t>Select </a:t>
            </a:r>
            <a:r>
              <a:rPr lang="en-US" i="1" dirty="0"/>
              <a:t>Pipe</a:t>
            </a:r>
            <a:r>
              <a:rPr lang="en-US" dirty="0"/>
              <a:t> under </a:t>
            </a:r>
            <a:r>
              <a:rPr lang="en-US" i="1" dirty="0"/>
              <a:t>Pressure Changes</a:t>
            </a:r>
            <a:r>
              <a:rPr lang="en-US" dirty="0"/>
              <a:t> tab from the </a:t>
            </a:r>
            <a:r>
              <a:rPr lang="en-US" i="1" dirty="0"/>
              <a:t>Equipment Model Library</a:t>
            </a:r>
            <a:r>
              <a:rPr lang="en-US" dirty="0"/>
              <a:t> and then click on the flowsheet window where you would like the piece of equipment to appear.  </a:t>
            </a:r>
          </a:p>
          <a:p>
            <a:pPr lvl="0">
              <a:buFont typeface="Wingdings" charset="2"/>
              <a:buChar char="u"/>
            </a:pPr>
            <a:r>
              <a:rPr lang="en-US" dirty="0"/>
              <a:t>To add material streams to the simulation select the material stream from the </a:t>
            </a:r>
            <a:r>
              <a:rPr lang="en-US" i="1" dirty="0"/>
              <a:t>Stream Library. </a:t>
            </a:r>
            <a:r>
              <a:rPr lang="en-US" dirty="0"/>
              <a:t>When material stream option is selected, a number of arrows will appear on each of the unit operations.  Red arrows indicate a required stream and blue arrows indicate an optional stream. </a:t>
            </a:r>
          </a:p>
          <a:p>
            <a:pPr lvl="0">
              <a:buFont typeface="Wingdings" charset="2"/>
              <a:buChar char="u"/>
            </a:pPr>
            <a:r>
              <a:rPr lang="en-US" dirty="0"/>
              <a:t>Streams can be added by clicking on the process flowsheet where one would like the stream to begin and clicking again where you would like the stream to end.  In a similar fashion to the equipment, each click will add a new stream to the process flowsheet until you click on the </a:t>
            </a:r>
            <a:r>
              <a:rPr lang="en-US" i="1" dirty="0"/>
              <a:t>Select Mode Button</a:t>
            </a:r>
            <a:r>
              <a:rPr lang="en-US" dirty="0"/>
              <a:t> (the arrow at the left button corner).  </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32</a:t>
            </a:fld>
            <a:endParaRPr lang="en-US"/>
          </a:p>
        </p:txBody>
      </p:sp>
    </p:spTree>
    <p:extLst>
      <p:ext uri="{BB962C8B-B14F-4D97-AF65-F5344CB8AC3E}">
        <p14:creationId xmlns="" xmlns:p14="http://schemas.microsoft.com/office/powerpoint/2010/main" val="208996765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2.12</a:t>
            </a:r>
            <a:br>
              <a:rPr lang="en-US" sz="3200" b="1" dirty="0"/>
            </a:br>
            <a:r>
              <a:rPr lang="en-US" sz="3200" b="1" dirty="0"/>
              <a:t>Process flow sheet of example </a:t>
            </a:r>
            <a:r>
              <a:rPr lang="en-US" sz="3200" b="1" dirty="0" smtClean="0"/>
              <a:t>2.1</a:t>
            </a:r>
            <a:endParaRPr lang="en-US" sz="3200" b="1" dirty="0"/>
          </a:p>
        </p:txBody>
      </p:sp>
      <p:sp>
        <p:nvSpPr>
          <p:cNvPr id="3" name="Content Placeholder 2"/>
          <p:cNvSpPr>
            <a:spLocks noGrp="1"/>
          </p:cNvSpPr>
          <p:nvPr>
            <p:ph idx="1"/>
          </p:nvPr>
        </p:nvSpPr>
        <p:spPr>
          <a:xfrm>
            <a:off x="457200" y="1600199"/>
            <a:ext cx="7620000" cy="4987925"/>
          </a:xfrm>
        </p:spPr>
        <p:txBody>
          <a:bodyPr>
            <a:normAutofit/>
          </a:bodyPr>
          <a:lstStyle/>
          <a:p>
            <a:pPr lvl="0">
              <a:buFont typeface="Wingdings" charset="2"/>
              <a:buChar char="u"/>
            </a:pPr>
            <a:r>
              <a:rPr lang="en-US" dirty="0"/>
              <a:t>For this example, add one streams into the pipe, and one product stream leaving the pipe.</a:t>
            </a:r>
          </a:p>
          <a:p>
            <a:pPr lvl="0">
              <a:buFont typeface="Wingdings" charset="2"/>
              <a:buChar char="u"/>
            </a:pPr>
            <a:r>
              <a:rPr lang="en-US" dirty="0"/>
              <a:t>At this point the process flowsheet should be complete and it should somewhat resemble the one shown in Figure 2.12</a:t>
            </a:r>
            <a:r>
              <a:rPr lang="en-US" dirty="0" smtClean="0"/>
              <a:t>.</a:t>
            </a:r>
            <a:endParaRPr lang="en-US" dirty="0"/>
          </a:p>
          <a:p>
            <a:endParaRPr lang="en-US" dirty="0" smtClean="0"/>
          </a:p>
          <a:p>
            <a:endParaRPr lang="en-US" dirty="0"/>
          </a:p>
          <a:p>
            <a:endParaRPr lang="en-US" dirty="0" smtClean="0"/>
          </a:p>
          <a:p>
            <a:pPr lvl="0"/>
            <a:endParaRPr lang="en-US" dirty="0" smtClean="0"/>
          </a:p>
          <a:p>
            <a:pPr marL="114300" lvl="0" indent="0">
              <a:buNone/>
            </a:pPr>
            <a:r>
              <a:rPr lang="en-US" dirty="0" smtClean="0"/>
              <a:t> </a:t>
            </a:r>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33</a:t>
            </a:fld>
            <a:endParaRPr lang="en-US"/>
          </a:p>
        </p:txBody>
      </p:sp>
      <p:pic>
        <p:nvPicPr>
          <p:cNvPr id="23589" name="Picture 37"/>
          <p:cNvPicPr>
            <a:picLocks noChangeAspect="1" noChangeArrowheads="1"/>
          </p:cNvPicPr>
          <p:nvPr/>
        </p:nvPicPr>
        <p:blipFill>
          <a:blip r:embed="rId2"/>
          <a:srcRect/>
          <a:stretch>
            <a:fillRect/>
          </a:stretch>
        </p:blipFill>
        <p:spPr bwMode="auto">
          <a:xfrm>
            <a:off x="1443990" y="3976688"/>
            <a:ext cx="5295900" cy="1095375"/>
          </a:xfrm>
          <a:prstGeom prst="rect">
            <a:avLst/>
          </a:prstGeom>
          <a:noFill/>
          <a:ln w="9525">
            <a:noFill/>
            <a:miter lim="800000"/>
            <a:headEnd/>
            <a:tailEnd/>
          </a:ln>
          <a:effectLst/>
        </p:spPr>
      </p:pic>
    </p:spTree>
    <p:extLst>
      <p:ext uri="{BB962C8B-B14F-4D97-AF65-F5344CB8AC3E}">
        <p14:creationId xmlns="" xmlns:p14="http://schemas.microsoft.com/office/powerpoint/2010/main" val="196887734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Aspen Plus</a:t>
            </a:r>
            <a:endParaRPr lang="en-US" dirty="0"/>
          </a:p>
        </p:txBody>
      </p:sp>
      <p:sp>
        <p:nvSpPr>
          <p:cNvPr id="3" name="Content Placeholder 2"/>
          <p:cNvSpPr>
            <a:spLocks noGrp="1"/>
          </p:cNvSpPr>
          <p:nvPr>
            <p:ph idx="1"/>
          </p:nvPr>
        </p:nvSpPr>
        <p:spPr/>
        <p:txBody>
          <a:bodyPr>
            <a:normAutofit/>
          </a:bodyPr>
          <a:lstStyle/>
          <a:p>
            <a:pPr lvl="0"/>
            <a:r>
              <a:rPr lang="en-US" dirty="0"/>
              <a:t>Under the </a:t>
            </a:r>
            <a:r>
              <a:rPr lang="en-US" i="1" dirty="0"/>
              <a:t>Components tab</a:t>
            </a:r>
            <a:r>
              <a:rPr lang="en-US" dirty="0"/>
              <a:t> select </a:t>
            </a:r>
            <a:r>
              <a:rPr lang="en-US" i="1" dirty="0"/>
              <a:t>water.</a:t>
            </a:r>
            <a:endParaRPr lang="en-US" dirty="0"/>
          </a:p>
          <a:p>
            <a:pPr lvl="0"/>
            <a:r>
              <a:rPr lang="en-US" dirty="0"/>
              <a:t>The user input under the </a:t>
            </a:r>
            <a:r>
              <a:rPr lang="en-US" i="1" dirty="0"/>
              <a:t>Property</a:t>
            </a:r>
            <a:r>
              <a:rPr lang="en-US" dirty="0"/>
              <a:t> tab is probably the most critical input required to run a successful simulation.  This key input is the </a:t>
            </a:r>
            <a:r>
              <a:rPr lang="en-US" i="1" dirty="0"/>
              <a:t>Base Method</a:t>
            </a:r>
            <a:r>
              <a:rPr lang="en-US" dirty="0"/>
              <a:t> found under the </a:t>
            </a:r>
            <a:r>
              <a:rPr lang="en-US" i="1" dirty="0"/>
              <a:t>Specifications</a:t>
            </a:r>
            <a:r>
              <a:rPr lang="en-US" dirty="0"/>
              <a:t> option.  The </a:t>
            </a:r>
            <a:r>
              <a:rPr lang="en-US" i="1" dirty="0"/>
              <a:t>Base Method</a:t>
            </a:r>
            <a:r>
              <a:rPr lang="en-US" dirty="0"/>
              <a:t> is the thermodynamic basis for all of the simulation calculations. Since the fluid is water select steam fluid package.</a:t>
            </a:r>
            <a:endParaRPr lang="en-US" dirty="0" smtClean="0"/>
          </a:p>
          <a:p>
            <a:endParaRPr lang="en-US" dirty="0"/>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34</a:t>
            </a:fld>
            <a:endParaRPr lang="en-US"/>
          </a:p>
        </p:txBody>
      </p:sp>
    </p:spTree>
    <p:extLst>
      <p:ext uri="{BB962C8B-B14F-4D97-AF65-F5344CB8AC3E}">
        <p14:creationId xmlns="" xmlns:p14="http://schemas.microsoft.com/office/powerpoint/2010/main" val="315615500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N button</a:t>
            </a:r>
            <a:endParaRPr lang="en-US" dirty="0"/>
          </a:p>
        </p:txBody>
      </p:sp>
      <p:sp>
        <p:nvSpPr>
          <p:cNvPr id="3" name="Content Placeholder 2"/>
          <p:cNvSpPr>
            <a:spLocks noGrp="1"/>
          </p:cNvSpPr>
          <p:nvPr>
            <p:ph idx="1"/>
          </p:nvPr>
        </p:nvSpPr>
        <p:spPr/>
        <p:txBody>
          <a:bodyPr/>
          <a:lstStyle/>
          <a:p>
            <a:pPr lvl="0"/>
            <a:r>
              <a:rPr lang="en-US" dirty="0"/>
              <a:t>Aspen has a tool in the toolbar that will automatically take the user through the required data input in a stepwise fashion.  </a:t>
            </a:r>
            <a:endParaRPr lang="en-US" dirty="0" smtClean="0"/>
          </a:p>
          <a:p>
            <a:pPr lvl="0"/>
            <a:r>
              <a:rPr lang="en-US" dirty="0" smtClean="0"/>
              <a:t>The </a:t>
            </a:r>
            <a:r>
              <a:rPr lang="en-US" dirty="0"/>
              <a:t>button that does this is the blue </a:t>
            </a:r>
            <a:r>
              <a:rPr lang="en-US" i="1" dirty="0"/>
              <a:t>N</a:t>
            </a:r>
            <a:r>
              <a:rPr lang="en-US" dirty="0"/>
              <a:t> with the arrow next to it in the tool bar, an alternative method is to double click on the material stream and specify the feed stream conditions, and then double click on the pipe segment and specify pipe conditions as shown in Figure 2.13.</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35</a:t>
            </a:fld>
            <a:endParaRPr lang="en-US"/>
          </a:p>
        </p:txBody>
      </p:sp>
    </p:spTree>
    <p:extLst>
      <p:ext uri="{BB962C8B-B14F-4D97-AF65-F5344CB8AC3E}">
        <p14:creationId xmlns="" xmlns:p14="http://schemas.microsoft.com/office/powerpoint/2010/main" val="35204913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FIGURE 2.13</a:t>
            </a:r>
            <a:r>
              <a:rPr lang="en-US" sz="3200" dirty="0"/>
              <a:t/>
            </a:r>
            <a:br>
              <a:rPr lang="en-US" sz="3200" dirty="0"/>
            </a:br>
            <a:r>
              <a:rPr lang="en-US" sz="3200" b="1" dirty="0"/>
              <a:t>Pipe length and pipe schedule </a:t>
            </a:r>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36</a:t>
            </a:fld>
            <a:endParaRPr lang="en-US"/>
          </a:p>
        </p:txBody>
      </p:sp>
      <p:pic>
        <p:nvPicPr>
          <p:cNvPr id="46082" name="Picture 2"/>
          <p:cNvPicPr>
            <a:picLocks noGrp="1" noChangeAspect="1" noChangeArrowheads="1"/>
          </p:cNvPicPr>
          <p:nvPr>
            <p:ph idx="1"/>
          </p:nvPr>
        </p:nvPicPr>
        <p:blipFill>
          <a:blip r:embed="rId2"/>
          <a:srcRect/>
          <a:stretch>
            <a:fillRect/>
          </a:stretch>
        </p:blipFill>
        <p:spPr bwMode="auto">
          <a:xfrm>
            <a:off x="906780" y="1916430"/>
            <a:ext cx="6720840" cy="4168140"/>
          </a:xfrm>
          <a:prstGeom prst="rect">
            <a:avLst/>
          </a:prstGeom>
          <a:noFill/>
          <a:ln w="9525">
            <a:noFill/>
            <a:miter lim="800000"/>
            <a:headEnd/>
            <a:tailEnd/>
          </a:ln>
          <a:effectLst/>
        </p:spPr>
      </p:pic>
    </p:spTree>
    <p:extLst>
      <p:ext uri="{BB962C8B-B14F-4D97-AF65-F5344CB8AC3E}">
        <p14:creationId xmlns="" xmlns:p14="http://schemas.microsoft.com/office/powerpoint/2010/main" val="279264910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Aspen Plus</a:t>
            </a:r>
            <a:endParaRPr lang="en-US" dirty="0"/>
          </a:p>
        </p:txBody>
      </p:sp>
      <p:sp>
        <p:nvSpPr>
          <p:cNvPr id="3" name="Content Placeholder 2"/>
          <p:cNvSpPr>
            <a:spLocks noGrp="1"/>
          </p:cNvSpPr>
          <p:nvPr>
            <p:ph idx="1"/>
          </p:nvPr>
        </p:nvSpPr>
        <p:spPr/>
        <p:txBody>
          <a:bodyPr>
            <a:normAutofit/>
          </a:bodyPr>
          <a:lstStyle/>
          <a:p>
            <a:pPr lvl="0">
              <a:buFont typeface="Wingdings" charset="2"/>
              <a:buChar char="Ø"/>
            </a:pPr>
            <a:r>
              <a:rPr lang="en-US" dirty="0"/>
              <a:t>After the feed stream is specified and pipe segment is defined the Simulation Status changes to “</a:t>
            </a:r>
            <a:r>
              <a:rPr lang="en-US" i="1" dirty="0"/>
              <a:t>Required Input Complete”.</a:t>
            </a:r>
            <a:endParaRPr lang="en-US" dirty="0"/>
          </a:p>
          <a:p>
            <a:pPr lvl="0">
              <a:buFont typeface="Wingdings" charset="2"/>
              <a:buChar char="Ø"/>
            </a:pPr>
            <a:r>
              <a:rPr lang="en-US" dirty="0"/>
              <a:t>There are a few ways to run the simulation.  The user could select either the </a:t>
            </a:r>
            <a:r>
              <a:rPr lang="en-US" i="1" dirty="0"/>
              <a:t>Next</a:t>
            </a:r>
            <a:r>
              <a:rPr lang="en-US" dirty="0"/>
              <a:t> button in the toolbar which will tell whether the required inputs are completed and ask if you would like to run the simulation.  The user can also run the simulation by selecting the </a:t>
            </a:r>
            <a:r>
              <a:rPr lang="en-US" i="1" dirty="0"/>
              <a:t>Run</a:t>
            </a:r>
            <a:r>
              <a:rPr lang="en-US" dirty="0"/>
              <a:t> button in the toolbar.  </a:t>
            </a:r>
          </a:p>
          <a:p>
            <a:pPr lvl="0">
              <a:buFont typeface="Wingdings" charset="2"/>
              <a:buChar char="Ø"/>
            </a:pPr>
            <a:r>
              <a:rPr lang="en-US" dirty="0"/>
              <a:t>After the simulation is run and converged, the </a:t>
            </a:r>
            <a:r>
              <a:rPr lang="en-US" i="1" dirty="0"/>
              <a:t>Results Summary</a:t>
            </a:r>
            <a:r>
              <a:rPr lang="en-US" dirty="0"/>
              <a:t> Tab on the </a:t>
            </a:r>
            <a:r>
              <a:rPr lang="en-US" i="1" dirty="0"/>
              <a:t>Data Browser Window</a:t>
            </a:r>
            <a:r>
              <a:rPr lang="en-US" dirty="0"/>
              <a:t> has a blue check mark.  Clicking on that tab will open up the </a:t>
            </a:r>
            <a:r>
              <a:rPr lang="en-US" i="1" dirty="0"/>
              <a:t>Run Status</a:t>
            </a:r>
            <a:r>
              <a:rPr lang="en-US" dirty="0"/>
              <a:t>.  If simulation has converged it should state “</a:t>
            </a:r>
            <a:r>
              <a:rPr lang="en-US" i="1" dirty="0"/>
              <a:t>Calculations were completed normally”. </a:t>
            </a:r>
            <a:r>
              <a:rPr lang="en-US" dirty="0"/>
              <a:t> </a:t>
            </a:r>
          </a:p>
          <a:p>
            <a:pPr marL="114300" indent="0">
              <a:buNone/>
            </a:pPr>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37</a:t>
            </a:fld>
            <a:endParaRPr lang="en-US"/>
          </a:p>
        </p:txBody>
      </p:sp>
    </p:spTree>
    <p:extLst>
      <p:ext uri="{BB962C8B-B14F-4D97-AF65-F5344CB8AC3E}">
        <p14:creationId xmlns="" xmlns:p14="http://schemas.microsoft.com/office/powerpoint/2010/main" val="36344139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Aspen Simulation .. continued</a:t>
            </a:r>
            <a:endParaRPr lang="en-US" dirty="0"/>
          </a:p>
        </p:txBody>
      </p:sp>
      <p:sp>
        <p:nvSpPr>
          <p:cNvPr id="3" name="Content Placeholder 2"/>
          <p:cNvSpPr>
            <a:spLocks noGrp="1"/>
          </p:cNvSpPr>
          <p:nvPr>
            <p:ph idx="1"/>
          </p:nvPr>
        </p:nvSpPr>
        <p:spPr/>
        <p:txBody>
          <a:bodyPr>
            <a:normAutofit/>
          </a:bodyPr>
          <a:lstStyle/>
          <a:p>
            <a:pPr lvl="0">
              <a:buFont typeface="Wingdings" charset="2"/>
              <a:buChar char="Ø"/>
            </a:pPr>
            <a:r>
              <a:rPr lang="en-US" dirty="0"/>
              <a:t>Adding stream tables to the process flowsheet is a simple process, but we will first go over some options for formatting and modifying the stream tables.  </a:t>
            </a:r>
            <a:endParaRPr lang="en-US" dirty="0" smtClean="0"/>
          </a:p>
          <a:p>
            <a:pPr lvl="0">
              <a:buFont typeface="Wingdings" charset="2"/>
              <a:buChar char="Ø"/>
            </a:pPr>
            <a:r>
              <a:rPr lang="en-US" dirty="0" smtClean="0"/>
              <a:t>On </a:t>
            </a:r>
            <a:r>
              <a:rPr lang="en-US" dirty="0"/>
              <a:t>the current screen you will see two of the options for varying the stream table: Display and Format.  </a:t>
            </a:r>
            <a:endParaRPr lang="en-US" dirty="0" smtClean="0"/>
          </a:p>
          <a:p>
            <a:pPr lvl="0">
              <a:buFont typeface="Wingdings" charset="2"/>
              <a:buChar char="Ø"/>
            </a:pPr>
            <a:r>
              <a:rPr lang="en-US" dirty="0" smtClean="0"/>
              <a:t>Under </a:t>
            </a:r>
            <a:r>
              <a:rPr lang="en-US" dirty="0"/>
              <a:t>the Display drop down menu there are two options, all streams or streams.  The streams option allows the user to choose the streams they would like presented, one by one.  </a:t>
            </a:r>
            <a:r>
              <a:rPr lang="en-US" dirty="0" smtClean="0"/>
              <a:t>.</a:t>
            </a:r>
            <a:endParaRPr lang="en-US" dirty="0"/>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38</a:t>
            </a:fld>
            <a:endParaRPr lang="en-US"/>
          </a:p>
        </p:txBody>
      </p:sp>
    </p:spTree>
    <p:extLst>
      <p:ext uri="{BB962C8B-B14F-4D97-AF65-F5344CB8AC3E}">
        <p14:creationId xmlns="" xmlns:p14="http://schemas.microsoft.com/office/powerpoint/2010/main" val="301663311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lstStyle/>
          <a:p>
            <a:pPr lvl="0">
              <a:buFont typeface="Wingdings" charset="2"/>
              <a:buChar char="Ø"/>
            </a:pPr>
            <a:r>
              <a:rPr lang="en-US" dirty="0"/>
              <a:t>Under the Format drop down menu there are a number of types of stream tables.  Each of the options presents the data in a slightly different fashion, depending on the intended application.  The CHEM_E option gives the results.  </a:t>
            </a:r>
          </a:p>
          <a:p>
            <a:pPr lvl="0">
              <a:buFont typeface="Wingdings" charset="2"/>
              <a:buChar char="Ø"/>
            </a:pPr>
            <a:r>
              <a:rPr lang="en-US" dirty="0"/>
              <a:t>To add a stream table to process flowsheet, click on the </a:t>
            </a:r>
            <a:r>
              <a:rPr lang="en-US" i="1" dirty="0"/>
              <a:t>Stream Table</a:t>
            </a:r>
            <a:r>
              <a:rPr lang="en-US" dirty="0"/>
              <a:t> button and a stream table will be added to your process flowsheet. Process flow sheet and stream results are shown in Figure 2.14</a:t>
            </a:r>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39</a:t>
            </a:fld>
            <a:endParaRPr lang="en-US"/>
          </a:p>
        </p:txBody>
      </p:sp>
    </p:spTree>
    <p:extLst>
      <p:ext uri="{BB962C8B-B14F-4D97-AF65-F5344CB8AC3E}">
        <p14:creationId xmlns="" xmlns:p14="http://schemas.microsoft.com/office/powerpoint/2010/main" val="50056277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539" y="457200"/>
            <a:ext cx="8496233" cy="1143000"/>
          </a:xfrm>
        </p:spPr>
        <p:txBody>
          <a:bodyPr>
            <a:normAutofit fontScale="90000"/>
          </a:bodyPr>
          <a:lstStyle/>
          <a:p>
            <a:r>
              <a:rPr lang="en-US" sz="3600" b="1" dirty="0">
                <a:effectLst/>
                <a:latin typeface="Times New Roman"/>
                <a:cs typeface="Times New Roman"/>
              </a:rPr>
              <a:t>Figure 2.1 Process flow diagram of piping </a:t>
            </a:r>
            <a:r>
              <a:rPr lang="en-US" sz="3600" b="1" dirty="0" smtClean="0">
                <a:effectLst/>
                <a:latin typeface="Times New Roman"/>
                <a:cs typeface="Times New Roman"/>
              </a:rPr>
              <a:t>system</a:t>
            </a:r>
            <a:endParaRPr lang="en-US" b="1" dirty="0"/>
          </a:p>
        </p:txBody>
      </p:sp>
      <p:sp>
        <p:nvSpPr>
          <p:cNvPr id="3" name="Content Placeholder 2"/>
          <p:cNvSpPr>
            <a:spLocks noGrp="1"/>
          </p:cNvSpPr>
          <p:nvPr>
            <p:ph idx="1"/>
          </p:nvPr>
        </p:nvSpPr>
        <p:spPr/>
        <p:txBody>
          <a:bodyPr/>
          <a:lstStyle/>
          <a:p>
            <a:pPr marL="0" indent="0">
              <a:buNone/>
            </a:pPr>
            <a:r>
              <a:rPr lang="en-US" dirty="0">
                <a:effectLst/>
              </a:rPr>
              <a:t> </a:t>
            </a:r>
          </a:p>
          <a:p>
            <a:pPr marL="0" indent="0">
              <a:buNone/>
            </a:pPr>
            <a:r>
              <a:rPr lang="en-US" dirty="0">
                <a:effectLst/>
              </a:rPr>
              <a:t>		</a:t>
            </a:r>
            <a:endParaRPr lang="en-US" dirty="0"/>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4</a:t>
            </a:fld>
            <a:endParaRPr lang="en-US"/>
          </a:p>
        </p:txBody>
      </p:sp>
      <p:pic>
        <p:nvPicPr>
          <p:cNvPr id="1072" name="Picture 48"/>
          <p:cNvPicPr>
            <a:picLocks noChangeAspect="1" noChangeArrowheads="1"/>
          </p:cNvPicPr>
          <p:nvPr/>
        </p:nvPicPr>
        <p:blipFill>
          <a:blip r:embed="rId2"/>
          <a:srcRect/>
          <a:stretch>
            <a:fillRect/>
          </a:stretch>
        </p:blipFill>
        <p:spPr bwMode="auto">
          <a:xfrm>
            <a:off x="1709738" y="1966913"/>
            <a:ext cx="5724525" cy="2924175"/>
          </a:xfrm>
          <a:prstGeom prst="rect">
            <a:avLst/>
          </a:prstGeom>
          <a:noFill/>
          <a:ln w="9525">
            <a:noFill/>
            <a:miter lim="800000"/>
            <a:headEnd/>
            <a:tailEnd/>
          </a:ln>
          <a:effectLst/>
        </p:spPr>
      </p:pic>
    </p:spTree>
    <p:extLst>
      <p:ext uri="{BB962C8B-B14F-4D97-AF65-F5344CB8AC3E}">
        <p14:creationId xmlns="" xmlns:p14="http://schemas.microsoft.com/office/powerpoint/2010/main" val="111536607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43000"/>
          </a:xfrm>
        </p:spPr>
        <p:txBody>
          <a:bodyPr/>
          <a:lstStyle/>
          <a:p>
            <a:r>
              <a:rPr lang="en-US" sz="3200" b="1" dirty="0"/>
              <a:t>FIGURE 2.14</a:t>
            </a:r>
            <a:br>
              <a:rPr lang="en-US" sz="3200" b="1" dirty="0"/>
            </a:br>
            <a:r>
              <a:rPr lang="en-US" sz="3200" b="1" dirty="0"/>
              <a:t>Process flow sheet and stream table conditions </a:t>
            </a:r>
          </a:p>
        </p:txBody>
      </p:sp>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40</a:t>
            </a:fld>
            <a:endParaRPr lang="en-US"/>
          </a:p>
        </p:txBody>
      </p:sp>
      <p:pic>
        <p:nvPicPr>
          <p:cNvPr id="45058" name="Picture 2"/>
          <p:cNvPicPr>
            <a:picLocks noChangeAspect="1" noChangeArrowheads="1"/>
          </p:cNvPicPr>
          <p:nvPr/>
        </p:nvPicPr>
        <p:blipFill>
          <a:blip r:embed="rId2"/>
          <a:srcRect/>
          <a:stretch>
            <a:fillRect/>
          </a:stretch>
        </p:blipFill>
        <p:spPr bwMode="auto">
          <a:xfrm>
            <a:off x="3265170" y="2159000"/>
            <a:ext cx="3619500" cy="3886200"/>
          </a:xfrm>
          <a:prstGeom prst="rect">
            <a:avLst/>
          </a:prstGeom>
          <a:noFill/>
          <a:ln w="9525">
            <a:noFill/>
            <a:miter lim="800000"/>
            <a:headEnd/>
            <a:tailEnd/>
          </a:ln>
          <a:effectLst/>
        </p:spPr>
      </p:pic>
    </p:spTree>
    <p:extLst>
      <p:ext uri="{BB962C8B-B14F-4D97-AF65-F5344CB8AC3E}">
        <p14:creationId xmlns="" xmlns:p14="http://schemas.microsoft.com/office/powerpoint/2010/main" val="260181144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Conclusion</a:t>
            </a:r>
            <a:endParaRPr lang="en-US" dirty="0"/>
          </a:p>
        </p:txBody>
      </p:sp>
      <p:sp>
        <p:nvSpPr>
          <p:cNvPr id="3" name="Content Placeholder 2"/>
          <p:cNvSpPr>
            <a:spLocks noGrp="1"/>
          </p:cNvSpPr>
          <p:nvPr>
            <p:ph idx="1"/>
          </p:nvPr>
        </p:nvSpPr>
        <p:spPr/>
        <p:txBody>
          <a:bodyPr/>
          <a:lstStyle/>
          <a:p>
            <a:pPr marL="114300" indent="0">
              <a:buNone/>
            </a:pPr>
            <a:r>
              <a:rPr lang="en-US" dirty="0" smtClean="0"/>
              <a:t>The </a:t>
            </a:r>
            <a:r>
              <a:rPr lang="en-US" dirty="0"/>
              <a:t>comparison between pressure drop values calculated by hand calculation (50.4 </a:t>
            </a:r>
            <a:r>
              <a:rPr lang="en-US" dirty="0" err="1"/>
              <a:t>kPa</a:t>
            </a:r>
            <a:r>
              <a:rPr lang="en-US" dirty="0"/>
              <a:t>), Hysys (51.69 </a:t>
            </a:r>
            <a:r>
              <a:rPr lang="en-US" dirty="0" err="1"/>
              <a:t>kPa</a:t>
            </a:r>
            <a:r>
              <a:rPr lang="en-US" dirty="0"/>
              <a:t>), PRO/II (52.1 </a:t>
            </a:r>
            <a:r>
              <a:rPr lang="en-US" dirty="0" err="1"/>
              <a:t>kPa</a:t>
            </a:r>
            <a:r>
              <a:rPr lang="en-US" dirty="0"/>
              <a:t>) and Aspen (51.51 </a:t>
            </a:r>
            <a:r>
              <a:rPr lang="en-US" dirty="0" err="1"/>
              <a:t>kPa</a:t>
            </a:r>
            <a:r>
              <a:rPr lang="en-US" dirty="0"/>
              <a:t>) reveals that there is a slight deviation between hand calculations and software simulations. The discrepancy in the hand calculation value is due to the assumption made by taking the inlet conditions in calculating Reynolds number, while the average of inlet and exit streams should be considered to have better results </a:t>
            </a:r>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41</a:t>
            </a:fld>
            <a:endParaRPr lang="en-US"/>
          </a:p>
        </p:txBody>
      </p:sp>
    </p:spTree>
    <p:extLst>
      <p:ext uri="{BB962C8B-B14F-4D97-AF65-F5344CB8AC3E}">
        <p14:creationId xmlns="" xmlns:p14="http://schemas.microsoft.com/office/powerpoint/2010/main" val="262633075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Energy equation</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7" name="Object 6"/>
          <p:cNvGraphicFramePr>
            <a:graphicFrameLocks noChangeAspect="1"/>
          </p:cNvGraphicFramePr>
          <p:nvPr>
            <p:extLst>
              <p:ext uri="{D42A27DB-BD31-4B8C-83A1-F6EECF244321}">
                <p14:modId xmlns="" xmlns:p14="http://schemas.microsoft.com/office/powerpoint/2010/main" val="914502996"/>
              </p:ext>
            </p:extLst>
          </p:nvPr>
        </p:nvGraphicFramePr>
        <p:xfrm>
          <a:off x="457200" y="1473200"/>
          <a:ext cx="7509991" cy="5212034"/>
        </p:xfrm>
        <a:graphic>
          <a:graphicData uri="http://schemas.openxmlformats.org/presentationml/2006/ole">
            <p:oleObj spid="_x0000_s2094" name="Document" r:id="rId3" imgW="5727489" imgH="3974954" progId="Word.Document.12">
              <p:embed/>
            </p:oleObj>
          </a:graphicData>
        </a:graphic>
      </p:graphicFrame>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5</a:t>
            </a:fld>
            <a:endParaRPr lang="en-US"/>
          </a:p>
        </p:txBody>
      </p:sp>
    </p:spTree>
    <p:extLst>
      <p:ext uri="{BB962C8B-B14F-4D97-AF65-F5344CB8AC3E}">
        <p14:creationId xmlns="" xmlns:p14="http://schemas.microsoft.com/office/powerpoint/2010/main" val="794973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Fittings</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 xmlns:p14="http://schemas.microsoft.com/office/powerpoint/2010/main" val="802465989"/>
              </p:ext>
            </p:extLst>
          </p:nvPr>
        </p:nvGraphicFramePr>
        <p:xfrm>
          <a:off x="341402" y="1314450"/>
          <a:ext cx="7719923" cy="5443316"/>
        </p:xfrm>
        <a:graphic>
          <a:graphicData uri="http://schemas.openxmlformats.org/presentationml/2006/ole">
            <p:oleObj spid="_x0000_s3117" name="Document" r:id="rId3" imgW="5727489" imgH="4038451" progId="Word.Document.12">
              <p:embed/>
            </p:oleObj>
          </a:graphicData>
        </a:graphic>
      </p:graphicFrame>
      <p:sp>
        <p:nvSpPr>
          <p:cNvPr id="5" name="Footer Placeholder 4"/>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6</a:t>
            </a:fld>
            <a:endParaRPr lang="en-US"/>
          </a:p>
        </p:txBody>
      </p:sp>
    </p:spTree>
    <p:extLst>
      <p:ext uri="{BB962C8B-B14F-4D97-AF65-F5344CB8AC3E}">
        <p14:creationId xmlns="" xmlns:p14="http://schemas.microsoft.com/office/powerpoint/2010/main" val="148822601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2.1.1 Laminar </a:t>
            </a:r>
            <a:r>
              <a:rPr lang="en-US" b="1" dirty="0" smtClean="0"/>
              <a:t>flow</a:t>
            </a:r>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6" name="Slide Number Placeholder 5"/>
          <p:cNvSpPr>
            <a:spLocks noGrp="1"/>
          </p:cNvSpPr>
          <p:nvPr>
            <p:ph type="sldNum" sz="quarter" idx="12"/>
          </p:nvPr>
        </p:nvSpPr>
        <p:spPr/>
        <p:txBody>
          <a:bodyPr/>
          <a:lstStyle/>
          <a:p>
            <a:fld id="{8B80010D-35F1-134C-B7C7-8753F631F313}" type="slidenum">
              <a:rPr lang="en-US" smtClean="0"/>
              <a:pPr/>
              <a:t>7</a:t>
            </a:fld>
            <a:endParaRPr lang="en-US"/>
          </a:p>
        </p:txBody>
      </p:sp>
      <p:graphicFrame>
        <p:nvGraphicFramePr>
          <p:cNvPr id="7" name="Content Placeholder 6"/>
          <p:cNvGraphicFramePr>
            <a:graphicFrameLocks noGrp="1" noChangeAspect="1"/>
          </p:cNvGraphicFramePr>
          <p:nvPr>
            <p:ph idx="1"/>
            <p:extLst>
              <p:ext uri="{D42A27DB-BD31-4B8C-83A1-F6EECF244321}">
                <p14:modId xmlns="" xmlns:p14="http://schemas.microsoft.com/office/powerpoint/2010/main" val="3956976793"/>
              </p:ext>
            </p:extLst>
          </p:nvPr>
        </p:nvGraphicFramePr>
        <p:xfrm>
          <a:off x="793761" y="1606553"/>
          <a:ext cx="6444349" cy="4929713"/>
        </p:xfrm>
        <a:graphic>
          <a:graphicData uri="http://schemas.openxmlformats.org/presentationml/2006/ole">
            <p:oleObj spid="_x0000_s4141" name="Document" r:id="rId3" imgW="5727489" imgH="4381339" progId="Word.Document.12">
              <p:embed/>
            </p:oleObj>
          </a:graphicData>
        </a:graphic>
      </p:graphicFrame>
    </p:spTree>
    <p:extLst>
      <p:ext uri="{BB962C8B-B14F-4D97-AF65-F5344CB8AC3E}">
        <p14:creationId xmlns="" xmlns:p14="http://schemas.microsoft.com/office/powerpoint/2010/main" val="190258279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2.1.2 Turbulent </a:t>
            </a:r>
            <a:r>
              <a:rPr lang="en-US" b="1" dirty="0" smtClean="0"/>
              <a:t>flow</a:t>
            </a:r>
            <a:endParaRPr lang="en-US" dirty="0"/>
          </a:p>
        </p:txBody>
      </p:sp>
      <p:sp>
        <p:nvSpPr>
          <p:cNvPr id="3" name="Content Placeholder 2"/>
          <p:cNvSpPr>
            <a:spLocks noGrp="1"/>
          </p:cNvSpPr>
          <p:nvPr>
            <p:ph idx="1"/>
          </p:nvPr>
        </p:nvSpPr>
        <p:spPr>
          <a:xfrm>
            <a:off x="457200" y="1362075"/>
            <a:ext cx="7620000" cy="4800600"/>
          </a:xfrm>
        </p:spPr>
        <p:txBody>
          <a:bodyPr>
            <a:normAutofit/>
          </a:bodyPr>
          <a:lstStyle/>
          <a:p>
            <a:pPr>
              <a:buFont typeface="Wingdings" charset="2"/>
              <a:buChar char="u"/>
            </a:pPr>
            <a:endParaRPr lang="en-US" dirty="0" smtClean="0"/>
          </a:p>
          <a:p>
            <a:r>
              <a:rPr lang="en-US" dirty="0" smtClean="0"/>
              <a:t>When </a:t>
            </a:r>
            <a:r>
              <a:rPr lang="en-US" dirty="0"/>
              <a:t>the flow is turbulent, the relationship becomes more complex and is best shown by the graph because the friction factor is a function of both Reynolds number and </a:t>
            </a:r>
            <a:r>
              <a:rPr lang="en-US" dirty="0" smtClean="0"/>
              <a:t>roughness.</a:t>
            </a:r>
          </a:p>
          <a:p>
            <a:r>
              <a:rPr lang="en-US" dirty="0" smtClean="0"/>
              <a:t>The </a:t>
            </a:r>
            <a:r>
              <a:rPr lang="en-US" dirty="0"/>
              <a:t>degree of roughness was designated as the ratio of the sand grain diameter to the pipe diameter </a:t>
            </a:r>
            <a:r>
              <a:rPr lang="en-US" dirty="0" smtClean="0"/>
              <a:t>(      )</a:t>
            </a:r>
            <a:r>
              <a:rPr lang="en-US" dirty="0"/>
              <a:t>. </a:t>
            </a:r>
            <a:endParaRPr lang="en-US" dirty="0" smtClean="0"/>
          </a:p>
        </p:txBody>
      </p:sp>
      <p:graphicFrame>
        <p:nvGraphicFramePr>
          <p:cNvPr id="4" name="Object 3"/>
          <p:cNvGraphicFramePr>
            <a:graphicFrameLocks noChangeAspect="1"/>
          </p:cNvGraphicFramePr>
          <p:nvPr>
            <p:extLst>
              <p:ext uri="{D42A27DB-BD31-4B8C-83A1-F6EECF244321}">
                <p14:modId xmlns="" xmlns:p14="http://schemas.microsoft.com/office/powerpoint/2010/main" val="4015223852"/>
              </p:ext>
            </p:extLst>
          </p:nvPr>
        </p:nvGraphicFramePr>
        <p:xfrm>
          <a:off x="5507415" y="3252249"/>
          <a:ext cx="548368" cy="295275"/>
        </p:xfrm>
        <a:graphic>
          <a:graphicData uri="http://schemas.openxmlformats.org/presentationml/2006/ole">
            <p:oleObj spid="_x0000_s5189" name="Equation" r:id="rId3" imgW="319680" imgH="164520" progId="Equation.3">
              <p:embed/>
            </p:oleObj>
          </a:graphicData>
        </a:graphic>
      </p:graphicFrame>
      <p:sp>
        <p:nvSpPr>
          <p:cNvPr id="6" name="Footer Placeholder 5"/>
          <p:cNvSpPr>
            <a:spLocks noGrp="1"/>
          </p:cNvSpPr>
          <p:nvPr>
            <p:ph type="ftr" sz="quarter" idx="11"/>
          </p:nvPr>
        </p:nvSpPr>
        <p:spPr/>
        <p:txBody>
          <a:bodyPr/>
          <a:lstStyle/>
          <a:p>
            <a:r>
              <a:rPr lang="en-US" smtClean="0"/>
              <a:t>Computer Methods in Chemical Engineering</a:t>
            </a:r>
            <a:endParaRPr lang="en-US"/>
          </a:p>
        </p:txBody>
      </p:sp>
      <p:sp>
        <p:nvSpPr>
          <p:cNvPr id="7" name="Slide Number Placeholder 6"/>
          <p:cNvSpPr>
            <a:spLocks noGrp="1"/>
          </p:cNvSpPr>
          <p:nvPr>
            <p:ph type="sldNum" sz="quarter" idx="12"/>
          </p:nvPr>
        </p:nvSpPr>
        <p:spPr/>
        <p:txBody>
          <a:bodyPr/>
          <a:lstStyle/>
          <a:p>
            <a:fld id="{8B80010D-35F1-134C-B7C7-8753F631F313}" type="slidenum">
              <a:rPr lang="en-US" smtClean="0"/>
              <a:pPr/>
              <a:t>8</a:t>
            </a:fld>
            <a:endParaRPr lang="en-US"/>
          </a:p>
        </p:txBody>
      </p:sp>
    </p:spTree>
    <p:extLst>
      <p:ext uri="{BB962C8B-B14F-4D97-AF65-F5344CB8AC3E}">
        <p14:creationId xmlns="" xmlns:p14="http://schemas.microsoft.com/office/powerpoint/2010/main" val="32715813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Reynolds number</a:t>
            </a:r>
            <a:endParaRPr lang="en-US" dirty="0"/>
          </a:p>
        </p:txBody>
      </p:sp>
      <p:sp>
        <p:nvSpPr>
          <p:cNvPr id="3" name="Content Placeholder 2"/>
          <p:cNvSpPr>
            <a:spLocks noGrp="1"/>
          </p:cNvSpPr>
          <p:nvPr>
            <p:ph idx="1"/>
          </p:nvPr>
        </p:nvSpPr>
        <p:spPr/>
        <p:txBody>
          <a:bodyPr/>
          <a:lstStyle/>
          <a:p>
            <a:r>
              <a:rPr lang="en-US" dirty="0"/>
              <a:t>The relationship between the friction factor and Reynolds number can be determined for every relative roughness. From these relationships, it is apparent that for rough pipes; the roughness is important in determining the magnitude of the friction factor. </a:t>
            </a:r>
            <a:endParaRPr lang="en-US" dirty="0" smtClean="0"/>
          </a:p>
          <a:p>
            <a:r>
              <a:rPr lang="en-US" dirty="0" smtClean="0"/>
              <a:t>At </a:t>
            </a:r>
            <a:r>
              <a:rPr lang="en-US" dirty="0"/>
              <a:t>high Reynolds number the friction factor depends entirely on roughness and the friction factor can be obtained from the rough pipe law</a:t>
            </a:r>
            <a:r>
              <a:rPr lang="en-US" dirty="0" smtClean="0"/>
              <a:t>.</a:t>
            </a:r>
          </a:p>
          <a:p>
            <a:r>
              <a:rPr lang="en-US" dirty="0" smtClean="0"/>
              <a:t>In </a:t>
            </a:r>
            <a:r>
              <a:rPr lang="en-US" dirty="0"/>
              <a:t>fully developed turbulent flow (Re &gt; 4000) in a circular pipe, the pressure drop for turbulent flow is,</a:t>
            </a:r>
          </a:p>
          <a:p>
            <a:endParaRPr lang="en-US" dirty="0"/>
          </a:p>
        </p:txBody>
      </p:sp>
      <p:sp>
        <p:nvSpPr>
          <p:cNvPr id="4" name="Footer Placeholder 3"/>
          <p:cNvSpPr>
            <a:spLocks noGrp="1"/>
          </p:cNvSpPr>
          <p:nvPr>
            <p:ph type="ftr" sz="quarter" idx="11"/>
          </p:nvPr>
        </p:nvSpPr>
        <p:spPr/>
        <p:txBody>
          <a:bodyPr/>
          <a:lstStyle/>
          <a:p>
            <a:r>
              <a:rPr lang="en-US" smtClean="0"/>
              <a:t>Computer Methods in Chemical Engineering</a:t>
            </a:r>
            <a:endParaRPr lang="en-US"/>
          </a:p>
        </p:txBody>
      </p:sp>
      <p:sp>
        <p:nvSpPr>
          <p:cNvPr id="5" name="Slide Number Placeholder 4"/>
          <p:cNvSpPr>
            <a:spLocks noGrp="1"/>
          </p:cNvSpPr>
          <p:nvPr>
            <p:ph type="sldNum" sz="quarter" idx="12"/>
          </p:nvPr>
        </p:nvSpPr>
        <p:spPr/>
        <p:txBody>
          <a:bodyPr/>
          <a:lstStyle/>
          <a:p>
            <a:fld id="{8B80010D-35F1-134C-B7C7-8753F631F313}" type="slidenum">
              <a:rPr lang="en-US" smtClean="0"/>
              <a:pPr/>
              <a:t>9</a:t>
            </a:fld>
            <a:endParaRPr lang="en-US"/>
          </a:p>
        </p:txBody>
      </p:sp>
      <p:graphicFrame>
        <p:nvGraphicFramePr>
          <p:cNvPr id="6" name="Object 5"/>
          <p:cNvGraphicFramePr>
            <a:graphicFrameLocks noChangeAspect="1"/>
          </p:cNvGraphicFramePr>
          <p:nvPr>
            <p:extLst>
              <p:ext uri="{D42A27DB-BD31-4B8C-83A1-F6EECF244321}">
                <p14:modId xmlns="" xmlns:p14="http://schemas.microsoft.com/office/powerpoint/2010/main" val="3207799511"/>
              </p:ext>
            </p:extLst>
          </p:nvPr>
        </p:nvGraphicFramePr>
        <p:xfrm>
          <a:off x="3152180" y="5413385"/>
          <a:ext cx="2092920" cy="631825"/>
        </p:xfrm>
        <a:graphic>
          <a:graphicData uri="http://schemas.openxmlformats.org/presentationml/2006/ole">
            <p:oleObj spid="_x0000_s26639" name="Equation" r:id="rId3" imgW="1334520" imgH="393120" progId="Equation.3">
              <p:embed/>
            </p:oleObj>
          </a:graphicData>
        </a:graphic>
      </p:graphicFrame>
    </p:spTree>
    <p:extLst>
      <p:ext uri="{BB962C8B-B14F-4D97-AF65-F5344CB8AC3E}">
        <p14:creationId xmlns="" xmlns:p14="http://schemas.microsoft.com/office/powerpoint/2010/main" val="337575008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Kilter">
      <a:dk1>
        <a:sysClr val="windowText" lastClr="000000"/>
      </a:dk1>
      <a:lt1>
        <a:sysClr val="window" lastClr="FFFFFF"/>
      </a:lt1>
      <a:dk2>
        <a:srgbClr val="318FC5"/>
      </a:dk2>
      <a:lt2>
        <a:srgbClr val="AEE8FB"/>
      </a:lt2>
      <a:accent1>
        <a:srgbClr val="76C5EF"/>
      </a:accent1>
      <a:accent2>
        <a:srgbClr val="FEA022"/>
      </a:accent2>
      <a:accent3>
        <a:srgbClr val="FF6700"/>
      </a:accent3>
      <a:accent4>
        <a:srgbClr val="70A525"/>
      </a:accent4>
      <a:accent5>
        <a:srgbClr val="A5D848"/>
      </a:accent5>
      <a:accent6>
        <a:srgbClr val="20768C"/>
      </a:accent6>
      <a:hlink>
        <a:srgbClr val="7AB6E8"/>
      </a:hlink>
      <a:folHlink>
        <a:srgbClr val="83B0D3"/>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335</TotalTime>
  <Words>2329</Words>
  <Application>Microsoft Office PowerPoint</Application>
  <PresentationFormat>On-screen Show (4:3)</PresentationFormat>
  <Paragraphs>231</Paragraphs>
  <Slides>41</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41</vt:i4>
      </vt:variant>
    </vt:vector>
  </HeadingPairs>
  <TitlesOfParts>
    <vt:vector size="44" baseType="lpstr">
      <vt:lpstr>Adjacency</vt:lpstr>
      <vt:lpstr>Document</vt:lpstr>
      <vt:lpstr>Equation</vt:lpstr>
      <vt:lpstr>Chapter 2 </vt:lpstr>
      <vt:lpstr>At the End of This Chapter You Should Be Able to </vt:lpstr>
      <vt:lpstr>Flow in pipes</vt:lpstr>
      <vt:lpstr>Figure 2.1 Process flow diagram of piping system</vt:lpstr>
      <vt:lpstr>Energy equation</vt:lpstr>
      <vt:lpstr>Fittings</vt:lpstr>
      <vt:lpstr>2.1.1 Laminar flow</vt:lpstr>
      <vt:lpstr>2.1.2 Turbulent flow</vt:lpstr>
      <vt:lpstr>Reynolds number</vt:lpstr>
      <vt:lpstr>Friction factor</vt:lpstr>
      <vt:lpstr>Figure 2.2 Moody Diagram (with permission from: S. Beck and R. Collins, University of Sheffield)  </vt:lpstr>
      <vt:lpstr>Head loss</vt:lpstr>
      <vt:lpstr>Example 2.1 Pressure drop in a horizontal pipe </vt:lpstr>
      <vt:lpstr>Solution(Hand Calculations)</vt:lpstr>
      <vt:lpstr>Calculation of friction factor</vt:lpstr>
      <vt:lpstr>Input power</vt:lpstr>
      <vt:lpstr>Hysys Simulation</vt:lpstr>
      <vt:lpstr>Volumetric flow rate</vt:lpstr>
      <vt:lpstr>Figure 2.3 Inlet stream conditions for example 2.1</vt:lpstr>
      <vt:lpstr>Hysys simulation </vt:lpstr>
      <vt:lpstr>Figure 2.4 Length and elevation profile of the pipe in example 2.1. </vt:lpstr>
      <vt:lpstr>Selection of pipe nominal diameter </vt:lpstr>
      <vt:lpstr>Workbook</vt:lpstr>
      <vt:lpstr>Table 2.1.Roughness Factors used by HYSYS </vt:lpstr>
      <vt:lpstr>Figure 2.6 Pipe process flow sheet </vt:lpstr>
      <vt:lpstr>Figure 2.7 Pipe Delta P calculated</vt:lpstr>
      <vt:lpstr>PRO/II Simulation</vt:lpstr>
      <vt:lpstr>Figure 2.8 Inlet stream conditions </vt:lpstr>
      <vt:lpstr>Figure 2.9 Pipe segment input menu completed</vt:lpstr>
      <vt:lpstr>Figure 2.10 Process flowsheet of example 2.1 </vt:lpstr>
      <vt:lpstr>Figure 2.11 Pressure drop and stream properties of example 2.1</vt:lpstr>
      <vt:lpstr>Aspen simulation </vt:lpstr>
      <vt:lpstr>FIGURE 2.12 Process flow sheet of example 2.1</vt:lpstr>
      <vt:lpstr>Aspen Plus</vt:lpstr>
      <vt:lpstr>Using N button</vt:lpstr>
      <vt:lpstr>FIGURE 2.13 Pipe length and pipe schedule </vt:lpstr>
      <vt:lpstr>Aspen Plus</vt:lpstr>
      <vt:lpstr>Aspen Simulation .. continued</vt:lpstr>
      <vt:lpstr>continued</vt:lpstr>
      <vt:lpstr>FIGURE 2.14 Process flow sheet and stream table conditions </vt:lpstr>
      <vt:lpstr>Conclusion</vt:lpstr>
    </vt:vector>
  </TitlesOfParts>
  <Company>UAEU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Nayef Ghasem</dc:creator>
  <cp:lastModifiedBy>nayef</cp:lastModifiedBy>
  <cp:revision>52</cp:revision>
  <dcterms:created xsi:type="dcterms:W3CDTF">2011-01-25T05:20:45Z</dcterms:created>
  <dcterms:modified xsi:type="dcterms:W3CDTF">2011-06-14T12:20:19Z</dcterms:modified>
</cp:coreProperties>
</file>