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62" r:id="rId3"/>
    <p:sldId id="371" r:id="rId4"/>
    <p:sldId id="372" r:id="rId5"/>
    <p:sldId id="364" r:id="rId6"/>
    <p:sldId id="365" r:id="rId7"/>
    <p:sldId id="366" r:id="rId8"/>
    <p:sldId id="367" r:id="rId9"/>
    <p:sldId id="368" r:id="rId10"/>
    <p:sldId id="373" r:id="rId11"/>
    <p:sldId id="374" r:id="rId12"/>
    <p:sldId id="375" r:id="rId13"/>
    <p:sldId id="376" r:id="rId14"/>
    <p:sldId id="377" r:id="rId15"/>
    <p:sldId id="378" r:id="rId16"/>
    <p:sldId id="379" r:id="rId17"/>
    <p:sldId id="383" r:id="rId18"/>
    <p:sldId id="380" r:id="rId19"/>
    <p:sldId id="381" r:id="rId20"/>
    <p:sldId id="382" r:id="rId21"/>
    <p:sldId id="369" r:id="rId22"/>
    <p:sldId id="370" r:id="rId23"/>
    <p:sldId id="384" r:id="rId24"/>
    <p:sldId id="385" r:id="rId25"/>
    <p:sldId id="386" r:id="rId26"/>
    <p:sldId id="387" r:id="rId27"/>
    <p:sldId id="388" r:id="rId28"/>
    <p:sldId id="389" r:id="rId29"/>
    <p:sldId id="390" r:id="rId30"/>
    <p:sldId id="391" r:id="rId31"/>
    <p:sldId id="392" r:id="rId32"/>
    <p:sldId id="393" r:id="rId33"/>
    <p:sldId id="394" r:id="rId34"/>
    <p:sldId id="395" r:id="rId35"/>
    <p:sldId id="396" r:id="rId36"/>
    <p:sldId id="397" r:id="rId37"/>
    <p:sldId id="398" r:id="rId38"/>
    <p:sldId id="399" r:id="rId39"/>
    <p:sldId id="401" r:id="rId40"/>
    <p:sldId id="402" r:id="rId41"/>
    <p:sldId id="403" r:id="rId42"/>
    <p:sldId id="404" r:id="rId43"/>
    <p:sldId id="405" r:id="rId44"/>
    <p:sldId id="400" r:id="rId45"/>
    <p:sldId id="406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38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71" autoAdjust="0"/>
    <p:restoredTop sz="94708" autoAdjust="0"/>
  </p:normalViewPr>
  <p:slideViewPr>
    <p:cSldViewPr>
      <p:cViewPr varScale="1">
        <p:scale>
          <a:sx n="104" d="100"/>
          <a:sy n="104" d="100"/>
        </p:scale>
        <p:origin x="-15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48" y="414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Relationship Id="rId9" Type="http://schemas.openxmlformats.org/officeDocument/2006/relationships/image" Target="../media/image5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F2D11B-D5EC-47F0-AFFB-92FAEEFF980F}" type="datetimeFigureOut">
              <a:rPr lang="en-CA" smtClean="0"/>
              <a:pPr/>
              <a:t>03/12/2012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3692A5-7830-4FB3-96A2-3DCD200D1A7B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4.bin"/><Relationship Id="rId11" Type="http://schemas.openxmlformats.org/officeDocument/2006/relationships/oleObject" Target="../embeddings/oleObject39.bin"/><Relationship Id="rId5" Type="http://schemas.openxmlformats.org/officeDocument/2006/relationships/oleObject" Target="../embeddings/oleObject33.bin"/><Relationship Id="rId10" Type="http://schemas.openxmlformats.org/officeDocument/2006/relationships/oleObject" Target="../embeddings/oleObject38.bin"/><Relationship Id="rId4" Type="http://schemas.openxmlformats.org/officeDocument/2006/relationships/oleObject" Target="../embeddings/oleObject32.bin"/><Relationship Id="rId9" Type="http://schemas.openxmlformats.org/officeDocument/2006/relationships/oleObject" Target="../embeddings/oleObject37.bin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Introduction to Linear Optimization and Extensions with MATLAB</a:t>
            </a:r>
            <a:br>
              <a:rPr lang="en-CA" dirty="0" smtClean="0"/>
            </a:br>
            <a:r>
              <a:rPr lang="en-CA" sz="3600" dirty="0" smtClean="0"/>
              <a:t>by Roy H. Kwon</a:t>
            </a:r>
            <a:endParaRPr lang="en-CA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Chapter 2</a:t>
            </a:r>
          </a:p>
          <a:p>
            <a:r>
              <a:rPr lang="en-CA" dirty="0" smtClean="0"/>
              <a:t>Geometry of Linear Programming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Geometry of the Feasible Set</a:t>
            </a:r>
            <a:endParaRPr lang="zh-CN" altLang="en-US" dirty="0"/>
          </a:p>
        </p:txBody>
      </p:sp>
      <p:pic>
        <p:nvPicPr>
          <p:cNvPr id="4" name="内容占位符 3" descr="CH2_fig6Modi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28617" y="1935163"/>
            <a:ext cx="5086766" cy="4389437"/>
          </a:xfr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644369" y="6237312"/>
          <a:ext cx="37278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78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6: Convexity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of the half space </a:t>
                      </a:r>
                      <a:r>
                        <a:rPr lang="en-US" altLang="zh-CN" sz="1500" b="0" i="1" baseline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500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sz="1500" b="0" i="1" baseline="0" dirty="0" smtClean="0">
                          <a:solidFill>
                            <a:schemeClr val="tx1"/>
                          </a:solidFill>
                        </a:rPr>
                        <a:t> ≥ 0</a:t>
                      </a:r>
                      <a:endParaRPr lang="zh-CN" altLang="en-US" sz="15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Geometry of the Feasible Set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Definition 2.4:</a:t>
            </a:r>
          </a:p>
          <a:p>
            <a:pPr>
              <a:buNone/>
            </a:pPr>
            <a:r>
              <a:rPr lang="en-US" altLang="zh-CN" sz="2400" dirty="0" smtClean="0"/>
              <a:t>    A set </a:t>
            </a:r>
            <a:r>
              <a:rPr lang="en-US" altLang="zh-CN" sz="2400" i="1" dirty="0" smtClean="0"/>
              <a:t>C </a:t>
            </a:r>
            <a:r>
              <a:rPr lang="en-US" altLang="zh-CN" sz="2400" dirty="0" smtClean="0"/>
              <a:t>∈</a:t>
            </a:r>
            <a:r>
              <a:rPr lang="en-US" altLang="zh-CN" sz="2400" i="1" dirty="0" smtClean="0"/>
              <a:t> </a:t>
            </a:r>
            <a:r>
              <a:rPr lang="en-US" altLang="zh-CN" sz="2400" i="1" dirty="0" err="1" smtClean="0"/>
              <a:t>R</a:t>
            </a:r>
            <a:r>
              <a:rPr lang="en-US" altLang="zh-CN" sz="2400" i="1" baseline="30000" dirty="0" err="1" smtClean="0"/>
              <a:t>n</a:t>
            </a:r>
            <a:r>
              <a:rPr lang="en-US" altLang="zh-CN" sz="2400" dirty="0" smtClean="0"/>
              <a:t> is said to be convex if for any </a:t>
            </a:r>
            <a:r>
              <a:rPr lang="en-US" altLang="zh-CN" sz="2400" i="1" dirty="0" smtClean="0"/>
              <a:t>x</a:t>
            </a:r>
            <a:r>
              <a:rPr lang="en-US" altLang="zh-CN" sz="2400" dirty="0" smtClean="0"/>
              <a:t> and </a:t>
            </a:r>
            <a:r>
              <a:rPr lang="en-US" altLang="zh-CN" sz="2400" i="1" dirty="0" smtClean="0"/>
              <a:t>y</a:t>
            </a:r>
            <a:r>
              <a:rPr lang="en-US" altLang="zh-CN" sz="2400" dirty="0" smtClean="0"/>
              <a:t> in </a:t>
            </a:r>
            <a:r>
              <a:rPr lang="en-US" altLang="zh-CN" sz="2400" i="1" dirty="0" smtClean="0"/>
              <a:t>C</a:t>
            </a:r>
            <a:r>
              <a:rPr lang="en-US" altLang="zh-CN" sz="2400" dirty="0" smtClean="0"/>
              <a:t> then </a:t>
            </a:r>
            <a:r>
              <a:rPr lang="el-GR" altLang="zh-CN" sz="2400" i="1" dirty="0" smtClean="0"/>
              <a:t>λ</a:t>
            </a:r>
            <a:r>
              <a:rPr lang="en-US" altLang="zh-CN" sz="2400" i="1" dirty="0" smtClean="0"/>
              <a:t>x</a:t>
            </a:r>
            <a:r>
              <a:rPr lang="en-US" altLang="zh-CN" sz="2400" dirty="0" smtClean="0"/>
              <a:t> + (1 - </a:t>
            </a:r>
            <a:r>
              <a:rPr lang="el-GR" altLang="zh-CN" sz="2400" i="1" dirty="0" smtClean="0"/>
              <a:t>λ</a:t>
            </a:r>
            <a:r>
              <a:rPr lang="en-US" altLang="zh-CN" sz="2400" dirty="0" smtClean="0"/>
              <a:t>)</a:t>
            </a:r>
            <a:r>
              <a:rPr lang="en-US" altLang="zh-CN" sz="2400" i="1" dirty="0" err="1" smtClean="0"/>
              <a:t>y</a:t>
            </a:r>
            <a:r>
              <a:rPr lang="en-US" altLang="zh-CN" sz="2400" dirty="0" err="1" smtClean="0"/>
              <a:t>∈</a:t>
            </a:r>
            <a:r>
              <a:rPr lang="en-US" altLang="zh-CN" sz="2400" i="1" dirty="0" err="1" smtClean="0"/>
              <a:t>C</a:t>
            </a:r>
            <a:r>
              <a:rPr lang="en-US" altLang="zh-CN" sz="2400" i="1" dirty="0" smtClean="0"/>
              <a:t> </a:t>
            </a:r>
            <a:r>
              <a:rPr lang="en-US" altLang="zh-CN" sz="2400" dirty="0" smtClean="0"/>
              <a:t>for all </a:t>
            </a:r>
            <a:r>
              <a:rPr lang="el-GR" altLang="zh-CN" sz="2400" i="1" dirty="0" smtClean="0"/>
              <a:t>λ</a:t>
            </a:r>
            <a:r>
              <a:rPr lang="en-US" altLang="zh-CN" sz="2400" dirty="0" smtClean="0"/>
              <a:t>∈[0, 1].</a:t>
            </a:r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zh-CN" altLang="en-US" dirty="0"/>
          </a:p>
        </p:txBody>
      </p:sp>
      <p:pic>
        <p:nvPicPr>
          <p:cNvPr id="4" name="图片 3" descr="CH2_fig7Modi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0182" y="3321272"/>
            <a:ext cx="6351999" cy="273600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644369" y="6237312"/>
          <a:ext cx="37278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78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7: Convexity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and non-convexity</a:t>
                      </a:r>
                      <a:endParaRPr lang="zh-CN" altLang="en-US" sz="15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Geometry of the Feasible Set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496000" cy="48600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Theorem 2.1:</a:t>
            </a:r>
          </a:p>
          <a:p>
            <a:pPr>
              <a:buNone/>
            </a:pPr>
            <a:r>
              <a:rPr lang="en-US" altLang="zh-CN" dirty="0" smtClean="0"/>
              <a:t>   the closed </a:t>
            </a:r>
            <a:r>
              <a:rPr lang="en-US" altLang="zh-CN" dirty="0" err="1" smtClean="0"/>
              <a:t>halfspaces</a:t>
            </a:r>
            <a:r>
              <a:rPr lang="en-US" altLang="zh-CN" dirty="0" smtClean="0"/>
              <a:t> </a:t>
            </a:r>
            <a:r>
              <a:rPr lang="en-US" altLang="zh-CN" i="1" dirty="0" smtClean="0"/>
              <a:t>H</a:t>
            </a:r>
            <a:r>
              <a:rPr lang="en-US" altLang="zh-CN" i="1" baseline="-25000" dirty="0" smtClean="0"/>
              <a:t>≤ </a:t>
            </a:r>
            <a:r>
              <a:rPr lang="en-US" altLang="zh-CN" dirty="0" smtClean="0"/>
              <a:t>and</a:t>
            </a:r>
            <a:r>
              <a:rPr lang="en-US" altLang="zh-CN" i="1" dirty="0" smtClean="0"/>
              <a:t> H</a:t>
            </a:r>
            <a:r>
              <a:rPr lang="en-US" altLang="zh-CN" i="1" baseline="-25000" dirty="0" smtClean="0"/>
              <a:t>≥</a:t>
            </a:r>
            <a:r>
              <a:rPr lang="en-US" altLang="zh-CN" dirty="0" smtClean="0"/>
              <a:t> are convex sets.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Proof: Let </a:t>
            </a:r>
            <a:r>
              <a:rPr lang="en-US" altLang="zh-CN" i="1" dirty="0" smtClean="0"/>
              <a:t>z</a:t>
            </a:r>
            <a:r>
              <a:rPr lang="en-US" altLang="zh-CN" dirty="0" smtClean="0"/>
              <a:t> = [</a:t>
            </a:r>
            <a:r>
              <a:rPr lang="en-US" altLang="zh-CN" i="1" dirty="0" smtClean="0"/>
              <a:t>z</a:t>
            </a:r>
            <a:r>
              <a:rPr lang="en-US" altLang="zh-CN" i="1" baseline="-25000" dirty="0" smtClean="0"/>
              <a:t>1</a:t>
            </a:r>
            <a:r>
              <a:rPr lang="en-US" altLang="zh-CN" i="1" dirty="0" smtClean="0"/>
              <a:t> z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]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y</a:t>
            </a:r>
            <a:r>
              <a:rPr lang="en-US" altLang="zh-CN" dirty="0" smtClean="0"/>
              <a:t> = [</a:t>
            </a:r>
            <a:r>
              <a:rPr lang="en-US" altLang="zh-CN" i="1" dirty="0" smtClean="0"/>
              <a:t>y</a:t>
            </a:r>
            <a:r>
              <a:rPr lang="en-US" altLang="zh-CN" i="1" baseline="-25000" dirty="0" smtClean="0"/>
              <a:t>1</a:t>
            </a:r>
            <a:r>
              <a:rPr lang="en-US" altLang="zh-CN" i="1" dirty="0" smtClean="0"/>
              <a:t> y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]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 be any pair of points in </a:t>
            </a:r>
            <a:r>
              <a:rPr lang="en-US" altLang="zh-CN" i="1" dirty="0" smtClean="0"/>
              <a:t>H</a:t>
            </a:r>
            <a:r>
              <a:rPr lang="en-US" altLang="zh-CN" i="1" baseline="-25000" dirty="0" smtClean="0"/>
              <a:t>≤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i="1" dirty="0" err="1" smtClean="0"/>
              <a:t>a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x</a:t>
            </a:r>
            <a:r>
              <a:rPr lang="en-US" altLang="zh-CN" i="1" dirty="0" smtClean="0"/>
              <a:t> ≤ </a:t>
            </a:r>
            <a:r>
              <a:rPr lang="el-GR" altLang="zh-CN" i="1" dirty="0" smtClean="0"/>
              <a:t>β</a:t>
            </a:r>
            <a:r>
              <a:rPr lang="en-US" altLang="zh-CN" dirty="0" smtClean="0"/>
              <a:t>}. Then consider any point on the line segment between </a:t>
            </a:r>
            <a:r>
              <a:rPr lang="en-US" altLang="zh-CN" i="1" dirty="0" smtClean="0"/>
              <a:t>z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y</a:t>
            </a:r>
            <a:r>
              <a:rPr lang="en-US" altLang="zh-CN" dirty="0" smtClean="0"/>
              <a:t> i.e. </a:t>
            </a:r>
            <a:r>
              <a:rPr lang="el-GR" altLang="zh-CN" i="1" dirty="0" smtClean="0"/>
              <a:t>λ</a:t>
            </a:r>
            <a:r>
              <a:rPr lang="en-US" altLang="zh-CN" i="1" dirty="0" smtClean="0"/>
              <a:t>z</a:t>
            </a:r>
            <a:r>
              <a:rPr lang="en-US" altLang="zh-CN" dirty="0" smtClean="0"/>
              <a:t> + (1 - </a:t>
            </a:r>
            <a:r>
              <a:rPr lang="el-GR" altLang="zh-CN" i="1" dirty="0" smtClean="0"/>
              <a:t>λ</a:t>
            </a:r>
            <a:r>
              <a:rPr lang="en-US" altLang="zh-CN" dirty="0" smtClean="0"/>
              <a:t>)</a:t>
            </a:r>
            <a:r>
              <a:rPr lang="en-US" altLang="zh-CN" i="1" dirty="0" smtClean="0"/>
              <a:t>y</a:t>
            </a:r>
            <a:r>
              <a:rPr lang="en-US" altLang="zh-CN" dirty="0" smtClean="0"/>
              <a:t> for 0 ≤ </a:t>
            </a:r>
            <a:r>
              <a:rPr lang="el-GR" altLang="zh-CN" i="1" dirty="0" smtClean="0"/>
              <a:t>λ</a:t>
            </a:r>
            <a:r>
              <a:rPr lang="en-US" altLang="zh-CN" i="1" dirty="0" smtClean="0"/>
              <a:t> ≤</a:t>
            </a:r>
            <a:r>
              <a:rPr lang="en-US" altLang="zh-CN" dirty="0" smtClean="0"/>
              <a:t> 1. Now </a:t>
            </a:r>
            <a:r>
              <a:rPr lang="en-US" altLang="zh-CN" i="1" dirty="0" err="1" smtClean="0"/>
              <a:t>a</a:t>
            </a:r>
            <a:r>
              <a:rPr lang="en-US" altLang="zh-CN" i="1" baseline="30000" dirty="0" err="1" smtClean="0"/>
              <a:t>T</a:t>
            </a:r>
            <a:r>
              <a:rPr lang="en-US" altLang="zh-CN" dirty="0" smtClean="0"/>
              <a:t>(</a:t>
            </a:r>
            <a:r>
              <a:rPr lang="el-GR" altLang="zh-CN" i="1" dirty="0" smtClean="0"/>
              <a:t>λ</a:t>
            </a:r>
            <a:r>
              <a:rPr lang="en-US" altLang="zh-CN" i="1" dirty="0" smtClean="0"/>
              <a:t>z</a:t>
            </a:r>
            <a:r>
              <a:rPr lang="en-US" altLang="zh-CN" dirty="0" smtClean="0"/>
              <a:t> + (1 - </a:t>
            </a:r>
            <a:r>
              <a:rPr lang="el-GR" altLang="zh-CN" i="1" dirty="0" smtClean="0"/>
              <a:t>λ</a:t>
            </a:r>
            <a:r>
              <a:rPr lang="en-US" altLang="zh-CN" dirty="0" smtClean="0"/>
              <a:t>)</a:t>
            </a:r>
            <a:r>
              <a:rPr lang="en-US" altLang="zh-CN" i="1" dirty="0" smtClean="0"/>
              <a:t>y</a:t>
            </a:r>
            <a:r>
              <a:rPr lang="en-US" altLang="zh-CN" dirty="0" smtClean="0"/>
              <a:t>) = </a:t>
            </a:r>
            <a:r>
              <a:rPr lang="el-GR" altLang="zh-CN" i="1" dirty="0" smtClean="0"/>
              <a:t>λ</a:t>
            </a:r>
            <a:r>
              <a:rPr lang="en-US" altLang="zh-CN" i="1" dirty="0" err="1" smtClean="0"/>
              <a:t>a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z</a:t>
            </a:r>
            <a:r>
              <a:rPr lang="en-US" altLang="zh-CN" i="1" dirty="0" smtClean="0"/>
              <a:t> + </a:t>
            </a:r>
            <a:r>
              <a:rPr lang="en-US" altLang="zh-CN" dirty="0" smtClean="0"/>
              <a:t>(1 - </a:t>
            </a:r>
            <a:r>
              <a:rPr lang="el-GR" altLang="zh-CN" i="1" dirty="0" smtClean="0"/>
              <a:t>λ</a:t>
            </a:r>
            <a:r>
              <a:rPr lang="en-US" altLang="zh-CN" dirty="0" smtClean="0"/>
              <a:t>)</a:t>
            </a:r>
            <a:r>
              <a:rPr lang="en-US" altLang="zh-CN" i="1" dirty="0" err="1" smtClean="0"/>
              <a:t>a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y</a:t>
            </a:r>
            <a:r>
              <a:rPr lang="en-US" altLang="zh-CN" dirty="0" smtClean="0"/>
              <a:t> ≤ </a:t>
            </a:r>
            <a:r>
              <a:rPr lang="el-GR" altLang="zh-CN" i="1" dirty="0" smtClean="0"/>
              <a:t>λ</a:t>
            </a:r>
            <a:r>
              <a:rPr lang="el-GR" altLang="zh-CN" sz="2800" i="1" dirty="0" smtClean="0"/>
              <a:t>β</a:t>
            </a:r>
            <a:r>
              <a:rPr lang="en-US" altLang="zh-CN" i="1" dirty="0" smtClean="0"/>
              <a:t> + </a:t>
            </a:r>
            <a:r>
              <a:rPr lang="en-US" altLang="zh-CN" dirty="0" smtClean="0"/>
              <a:t>(1 - </a:t>
            </a:r>
            <a:r>
              <a:rPr lang="el-GR" altLang="zh-CN" i="1" dirty="0" smtClean="0"/>
              <a:t>λ</a:t>
            </a:r>
            <a:r>
              <a:rPr lang="en-US" altLang="zh-CN" dirty="0" smtClean="0"/>
              <a:t>)</a:t>
            </a:r>
            <a:r>
              <a:rPr lang="el-GR" altLang="zh-CN" sz="2800" i="1" dirty="0" smtClean="0"/>
              <a:t>β</a:t>
            </a:r>
            <a:r>
              <a:rPr lang="en-US" altLang="zh-CN" sz="2800" i="1" dirty="0" smtClean="0"/>
              <a:t> = </a:t>
            </a:r>
            <a:r>
              <a:rPr lang="el-GR" altLang="zh-CN" sz="2800" i="1" dirty="0" smtClean="0"/>
              <a:t>β</a:t>
            </a:r>
            <a:r>
              <a:rPr lang="en-US" altLang="zh-CN" sz="2800" dirty="0" smtClean="0"/>
              <a:t> which is in </a:t>
            </a:r>
            <a:r>
              <a:rPr lang="en-US" altLang="zh-CN" sz="2800" i="1" dirty="0" smtClean="0"/>
              <a:t>H</a:t>
            </a:r>
            <a:r>
              <a:rPr lang="en-US" altLang="zh-CN" sz="2800" i="1" baseline="-25000" dirty="0" smtClean="0"/>
              <a:t>≤</a:t>
            </a:r>
            <a:r>
              <a:rPr lang="en-US" altLang="zh-CN" sz="2800" dirty="0" smtClean="0"/>
              <a:t>. Thus </a:t>
            </a:r>
            <a:r>
              <a:rPr lang="en-US" altLang="zh-CN" i="1" dirty="0" smtClean="0"/>
              <a:t>H</a:t>
            </a:r>
            <a:r>
              <a:rPr lang="en-US" altLang="zh-CN" i="1" baseline="-25000" dirty="0" smtClean="0"/>
              <a:t>≤</a:t>
            </a:r>
            <a:r>
              <a:rPr lang="en-US" altLang="zh-CN" dirty="0" smtClean="0"/>
              <a:t> is convex. Similar argument can be showed to </a:t>
            </a:r>
            <a:r>
              <a:rPr lang="en-US" altLang="zh-CN" i="1" dirty="0" smtClean="0"/>
              <a:t>H</a:t>
            </a:r>
            <a:r>
              <a:rPr lang="en-US" altLang="zh-CN" i="1" baseline="-25000" dirty="0" smtClean="0"/>
              <a:t>≥</a:t>
            </a:r>
            <a:r>
              <a:rPr lang="en-US" altLang="zh-CN" dirty="0" smtClean="0"/>
              <a:t> is convex. </a:t>
            </a:r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Geometry of the Feasible Set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676000" cy="4896000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Theorem 2.2:</a:t>
            </a:r>
          </a:p>
          <a:p>
            <a:pPr>
              <a:buNone/>
            </a:pPr>
            <a:r>
              <a:rPr lang="en-US" altLang="zh-CN" dirty="0" smtClean="0"/>
              <a:t>    The intersection of convex sets are convex.</a:t>
            </a:r>
          </a:p>
          <a:p>
            <a:r>
              <a:rPr lang="en-US" altLang="zh-CN" dirty="0" smtClean="0"/>
              <a:t>Proof: suppose there is an arbitrary collection of convex sets </a:t>
            </a:r>
            <a:r>
              <a:rPr lang="en-US" altLang="zh-CN" i="1" dirty="0" smtClean="0"/>
              <a:t>S</a:t>
            </a:r>
            <a:r>
              <a:rPr lang="en-US" altLang="zh-CN" i="1" baseline="-25000" dirty="0" smtClean="0"/>
              <a:t>i</a:t>
            </a:r>
            <a:r>
              <a:rPr lang="en-US" altLang="zh-CN" dirty="0" smtClean="0"/>
              <a:t> indexed by the set </a:t>
            </a:r>
            <a:r>
              <a:rPr lang="en-US" altLang="zh-CN" i="1" dirty="0" smtClean="0"/>
              <a:t>I</a:t>
            </a:r>
            <a:r>
              <a:rPr lang="en-US" altLang="zh-CN" dirty="0" smtClean="0"/>
              <a:t>. Consider the intersection     ∩</a:t>
            </a:r>
            <a:r>
              <a:rPr lang="en-US" altLang="zh-CN" i="1" baseline="-25000" dirty="0" err="1" smtClean="0"/>
              <a:t>i</a:t>
            </a:r>
            <a:r>
              <a:rPr lang="en-US" altLang="zh-CN" sz="2800" i="1" baseline="-25000" dirty="0" err="1" smtClean="0"/>
              <a:t>∈I</a:t>
            </a:r>
            <a:r>
              <a:rPr lang="en-US" altLang="zh-CN" i="1" dirty="0" err="1" smtClean="0"/>
              <a:t>S</a:t>
            </a:r>
            <a:r>
              <a:rPr lang="en-US" altLang="zh-CN" i="1" baseline="-25000" dirty="0" err="1" smtClean="0"/>
              <a:t>i</a:t>
            </a:r>
            <a:r>
              <a:rPr lang="en-US" altLang="zh-CN" dirty="0" smtClean="0"/>
              <a:t> and let x any y in this intersection. For any </a:t>
            </a:r>
            <a:r>
              <a:rPr lang="el-GR" altLang="zh-CN" sz="2800" i="1" dirty="0" smtClean="0"/>
              <a:t>λ</a:t>
            </a:r>
            <a:r>
              <a:rPr lang="en-US" altLang="zh-CN" sz="2800" dirty="0" smtClean="0"/>
              <a:t>∈[0, 1], </a:t>
            </a:r>
            <a:r>
              <a:rPr lang="en-US" altLang="zh-CN" sz="2800" i="1" dirty="0" smtClean="0"/>
              <a:t>z</a:t>
            </a:r>
            <a:r>
              <a:rPr lang="en-US" altLang="zh-CN" sz="2800" dirty="0" smtClean="0"/>
              <a:t> = </a:t>
            </a:r>
            <a:r>
              <a:rPr lang="el-GR" altLang="zh-CN" sz="2800" i="1" dirty="0" smtClean="0"/>
              <a:t>λ</a:t>
            </a:r>
            <a:r>
              <a:rPr lang="en-US" altLang="zh-CN" sz="2800" i="1" dirty="0" smtClean="0"/>
              <a:t>x</a:t>
            </a:r>
            <a:r>
              <a:rPr lang="en-US" altLang="zh-CN" sz="2800" dirty="0" smtClean="0"/>
              <a:t> + (1 - </a:t>
            </a:r>
            <a:r>
              <a:rPr lang="el-GR" altLang="zh-CN" sz="2800" i="1" dirty="0" smtClean="0"/>
              <a:t>λ</a:t>
            </a:r>
            <a:r>
              <a:rPr lang="en-US" altLang="zh-CN" sz="2800" dirty="0" smtClean="0"/>
              <a:t>)</a:t>
            </a:r>
            <a:r>
              <a:rPr lang="en-US" altLang="zh-CN" sz="2800" i="1" dirty="0" smtClean="0"/>
              <a:t>y </a:t>
            </a:r>
            <a:r>
              <a:rPr lang="en-US" altLang="zh-CN" sz="2800" dirty="0" smtClean="0"/>
              <a:t>is in every set </a:t>
            </a:r>
            <a:r>
              <a:rPr lang="en-US" altLang="zh-CN" i="1" dirty="0" smtClean="0"/>
              <a:t>S</a:t>
            </a:r>
            <a:r>
              <a:rPr lang="en-US" altLang="zh-CN" i="1" baseline="-25000" dirty="0" smtClean="0"/>
              <a:t>i</a:t>
            </a:r>
            <a:r>
              <a:rPr lang="en-US" altLang="zh-CN" dirty="0" smtClean="0"/>
              <a:t> since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y</a:t>
            </a:r>
            <a:r>
              <a:rPr lang="en-US" altLang="zh-CN" dirty="0" smtClean="0"/>
              <a:t> are in </a:t>
            </a:r>
            <a:r>
              <a:rPr lang="en-US" altLang="zh-CN" i="1" dirty="0" smtClean="0"/>
              <a:t>S</a:t>
            </a:r>
            <a:r>
              <a:rPr lang="en-US" altLang="zh-CN" i="1" baseline="-25000" dirty="0" smtClean="0"/>
              <a:t>i</a:t>
            </a:r>
            <a:r>
              <a:rPr lang="en-US" altLang="zh-CN" dirty="0" smtClean="0"/>
              <a:t> for every </a:t>
            </a:r>
            <a:r>
              <a:rPr lang="en-US" altLang="zh-CN" i="1" dirty="0" err="1" smtClean="0"/>
              <a:t>i</a:t>
            </a:r>
            <a:r>
              <a:rPr lang="en-US" altLang="zh-CN" sz="2400" i="1" dirty="0" err="1" smtClean="0"/>
              <a:t>∈I</a:t>
            </a:r>
            <a:r>
              <a:rPr lang="en-US" altLang="zh-CN" sz="2400" i="1" dirty="0" smtClean="0"/>
              <a:t> </a:t>
            </a:r>
            <a:r>
              <a:rPr lang="en-US" altLang="zh-CN" sz="2400" dirty="0" smtClean="0"/>
              <a:t>and</a:t>
            </a:r>
            <a:r>
              <a:rPr lang="en-US" altLang="zh-CN" sz="2400" i="1" dirty="0" smtClean="0"/>
              <a:t> S</a:t>
            </a:r>
            <a:r>
              <a:rPr lang="en-US" altLang="zh-CN" sz="2400" i="1" baseline="-25000" dirty="0" smtClean="0"/>
              <a:t>i</a:t>
            </a:r>
            <a:r>
              <a:rPr lang="en-US" altLang="zh-CN" sz="2400" dirty="0" smtClean="0"/>
              <a:t> is a convex set</a:t>
            </a:r>
            <a:r>
              <a:rPr lang="en-US" altLang="zh-CN" dirty="0" smtClean="0"/>
              <a:t>. Thus ∩</a:t>
            </a:r>
            <a:r>
              <a:rPr lang="en-US" altLang="zh-CN" i="1" baseline="-25000" dirty="0" err="1" smtClean="0"/>
              <a:t>i</a:t>
            </a:r>
            <a:r>
              <a:rPr lang="en-US" altLang="zh-CN" sz="2800" i="1" baseline="-25000" dirty="0" err="1" smtClean="0"/>
              <a:t>∈I</a:t>
            </a:r>
            <a:r>
              <a:rPr lang="en-US" altLang="zh-CN" i="1" dirty="0" err="1" smtClean="0"/>
              <a:t>S</a:t>
            </a:r>
            <a:r>
              <a:rPr lang="en-US" altLang="zh-CN" i="1" baseline="-25000" dirty="0" err="1" smtClean="0"/>
              <a:t>i</a:t>
            </a:r>
            <a:r>
              <a:rPr lang="en-US" altLang="zh-CN" i="1" baseline="-25000" dirty="0" smtClean="0"/>
              <a:t> </a:t>
            </a:r>
            <a:r>
              <a:rPr lang="en-US" altLang="zh-CN" dirty="0" smtClean="0"/>
              <a:t>is a convex set.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Corollary 2.1:</a:t>
            </a:r>
          </a:p>
          <a:p>
            <a:pPr>
              <a:buNone/>
            </a:pPr>
            <a:r>
              <a:rPr lang="en-US" altLang="zh-CN" dirty="0" smtClean="0"/>
              <a:t>    The feasible set of a linear programming is a convex set.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Geometry of Optimal Solutions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640000" cy="4896000"/>
          </a:xfrm>
        </p:spPr>
        <p:txBody>
          <a:bodyPr/>
          <a:lstStyle/>
          <a:p>
            <a:r>
              <a:rPr lang="en-US" altLang="zh-CN" dirty="0" smtClean="0"/>
              <a:t>Consider the linear programming (2.1). </a:t>
            </a:r>
          </a:p>
          <a:p>
            <a:r>
              <a:rPr lang="en-US" altLang="zh-CN" dirty="0" smtClean="0"/>
              <a:t>The contours of the objective function </a:t>
            </a:r>
            <a:r>
              <a:rPr lang="en-US" altLang="zh-CN" sz="2800" i="1" dirty="0" smtClean="0"/>
              <a:t>H</a:t>
            </a:r>
            <a:r>
              <a:rPr lang="en-US" altLang="zh-CN" sz="2800" dirty="0" smtClean="0"/>
              <a:t> = {</a:t>
            </a:r>
            <a:r>
              <a:rPr lang="en-US" altLang="zh-CN" sz="2800" i="1" dirty="0" smtClean="0"/>
              <a:t>x </a:t>
            </a:r>
            <a:r>
              <a:rPr lang="en-US" altLang="zh-CN" sz="2800" dirty="0" smtClean="0"/>
              <a:t>∈</a:t>
            </a:r>
            <a:r>
              <a:rPr lang="en-US" altLang="zh-CN" sz="2800" i="1" dirty="0" smtClean="0"/>
              <a:t> R</a:t>
            </a:r>
            <a:r>
              <a:rPr lang="en-US" altLang="zh-CN" sz="2800" i="1" baseline="30000" dirty="0" smtClean="0"/>
              <a:t>2</a:t>
            </a:r>
            <a:r>
              <a:rPr lang="en-US" altLang="zh-CN" sz="2800" dirty="0" smtClean="0"/>
              <a:t> | -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 - 2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2</a:t>
            </a:r>
            <a:r>
              <a:rPr lang="en-US" altLang="zh-CN" sz="2800" i="1" dirty="0" smtClean="0"/>
              <a:t> = </a:t>
            </a:r>
            <a:r>
              <a:rPr lang="el-GR" altLang="zh-CN" sz="2800" i="1" dirty="0" smtClean="0"/>
              <a:t>β</a:t>
            </a:r>
            <a:r>
              <a:rPr lang="en-US" altLang="zh-CN" sz="2800" dirty="0" smtClean="0"/>
              <a:t>} is a </a:t>
            </a:r>
            <a:r>
              <a:rPr lang="en-US" altLang="zh-CN" sz="2800" dirty="0" err="1" smtClean="0"/>
              <a:t>hyperplans</a:t>
            </a:r>
            <a:r>
              <a:rPr lang="en-US" altLang="zh-CN" sz="2800" dirty="0" smtClean="0"/>
              <a:t>.</a:t>
            </a:r>
          </a:p>
          <a:p>
            <a:r>
              <a:rPr lang="en-US" altLang="zh-CN" sz="2800" dirty="0" smtClean="0"/>
              <a:t>The negative of the gradient of the objective function i.e. –c = [1 2]</a:t>
            </a:r>
            <a:r>
              <a:rPr lang="en-US" altLang="zh-CN" sz="2800" baseline="30000" dirty="0" smtClean="0"/>
              <a:t>T</a:t>
            </a:r>
            <a:r>
              <a:rPr lang="en-US" altLang="zh-CN" sz="2800" dirty="0" smtClean="0"/>
              <a:t> is perpendicular to all such contours. </a:t>
            </a:r>
          </a:p>
          <a:p>
            <a:r>
              <a:rPr lang="en-US" altLang="zh-CN" sz="2800" dirty="0" smtClean="0"/>
              <a:t>To decrease the objective function in the direction of most rapid descent, the contours of the objective should be moved in the direction of –c while remaining perpendicular to –c.  </a:t>
            </a:r>
          </a:p>
          <a:p>
            <a:r>
              <a:rPr lang="en-US" altLang="zh-CN" dirty="0" smtClean="0"/>
              <a:t>The optimality appear at the corner point </a:t>
            </a:r>
            <a:r>
              <a:rPr lang="en-US" altLang="zh-CN" i="1" dirty="0" smtClean="0"/>
              <a:t>x*</a:t>
            </a:r>
            <a:r>
              <a:rPr lang="en-US" altLang="zh-CN" dirty="0" smtClean="0"/>
              <a:t> = </a:t>
            </a:r>
            <a:r>
              <a:rPr lang="en-US" altLang="zh-CN" sz="2400" dirty="0" smtClean="0"/>
              <a:t>[0 20]</a:t>
            </a:r>
            <a:r>
              <a:rPr lang="en-US" altLang="zh-CN" sz="2400" baseline="30000" dirty="0" smtClean="0"/>
              <a:t>T</a:t>
            </a:r>
            <a:r>
              <a:rPr lang="en-US" altLang="zh-CN" dirty="0" smtClean="0"/>
              <a:t>.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Geometry of Optimal Solutions</a:t>
            </a:r>
            <a:endParaRPr lang="zh-CN" altLang="en-US" dirty="0"/>
          </a:p>
        </p:txBody>
      </p:sp>
      <p:pic>
        <p:nvPicPr>
          <p:cNvPr id="4" name="内容占位符 3" descr="CH2_fig8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9817" y="1847875"/>
            <a:ext cx="5852583" cy="4389437"/>
          </a:xfr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411760" y="6298520"/>
          <a:ext cx="529304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304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8: </a:t>
                      </a:r>
                      <a:r>
                        <a:rPr lang="en-US" altLang="zh-CN" sz="1500" b="0" dirty="0" err="1" smtClean="0">
                          <a:solidFill>
                            <a:schemeClr val="tx1"/>
                          </a:solidFill>
                        </a:rPr>
                        <a:t>Hyperplane</a:t>
                      </a:r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 characterization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of optimality of LP (2.1)</a:t>
                      </a:r>
                      <a:endParaRPr lang="zh-CN" altLang="en-US" sz="15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76000" cy="1143000"/>
          </a:xfrm>
        </p:spPr>
        <p:txBody>
          <a:bodyPr>
            <a:noAutofit/>
          </a:bodyPr>
          <a:lstStyle/>
          <a:p>
            <a:r>
              <a:rPr lang="en-US" altLang="zh-CN" sz="4000" dirty="0" smtClean="0"/>
              <a:t>Geometric Characterization of Optimality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640000" cy="4932000"/>
          </a:xfrm>
        </p:spPr>
        <p:txBody>
          <a:bodyPr/>
          <a:lstStyle/>
          <a:p>
            <a:r>
              <a:rPr lang="en-US" altLang="zh-CN" dirty="0" smtClean="0"/>
              <a:t>Let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</a:t>
            </a:r>
            <a:r>
              <a:rPr lang="zh-CN" altLang="en-US" dirty="0" smtClean="0"/>
              <a:t>≠ ∅</a:t>
            </a:r>
            <a:r>
              <a:rPr lang="en-US" altLang="zh-CN" dirty="0" smtClean="0"/>
              <a:t> be the feasible set of a linear program and </a:t>
            </a:r>
            <a:r>
              <a:rPr lang="en-US" altLang="zh-CN" i="1" dirty="0" smtClean="0"/>
              <a:t>H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 -</a:t>
            </a:r>
            <a:r>
              <a:rPr lang="en-US" altLang="zh-CN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x</a:t>
            </a:r>
            <a:r>
              <a:rPr lang="en-US" altLang="zh-CN" dirty="0" smtClean="0"/>
              <a:t> </a:t>
            </a:r>
            <a:r>
              <a:rPr lang="en-US" altLang="zh-CN" i="1" dirty="0" smtClean="0"/>
              <a:t>= </a:t>
            </a:r>
            <a:r>
              <a:rPr lang="el-GR" altLang="zh-CN" i="1" dirty="0" smtClean="0"/>
              <a:t>β</a:t>
            </a:r>
            <a:r>
              <a:rPr lang="en-US" altLang="zh-CN" dirty="0" smtClean="0"/>
              <a:t>}. If P    </a:t>
            </a:r>
            <a:r>
              <a:rPr lang="en-US" altLang="zh-CN" i="1" dirty="0" smtClean="0"/>
              <a:t>H</a:t>
            </a:r>
            <a:r>
              <a:rPr lang="en-US" altLang="zh-CN" i="1" baseline="-25000" dirty="0" smtClean="0"/>
              <a:t>≤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|-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x</a:t>
            </a:r>
            <a:r>
              <a:rPr lang="en-US" altLang="zh-CN" i="1" dirty="0" smtClean="0"/>
              <a:t> ≤ </a:t>
            </a:r>
            <a:r>
              <a:rPr lang="el-GR" altLang="zh-CN" i="1" dirty="0" smtClean="0"/>
              <a:t>β</a:t>
            </a:r>
            <a:r>
              <a:rPr lang="en-US" altLang="zh-CN" dirty="0" smtClean="0"/>
              <a:t>} for some </a:t>
            </a:r>
            <a:r>
              <a:rPr lang="el-GR" altLang="zh-CN" i="1" dirty="0" smtClean="0"/>
              <a:t>β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R</a:t>
            </a:r>
            <a:r>
              <a:rPr lang="en-US" altLang="zh-CN" i="1" baseline="30000" dirty="0" smtClean="0"/>
              <a:t>1</a:t>
            </a:r>
            <a:r>
              <a:rPr lang="en-US" altLang="zh-CN" dirty="0" smtClean="0"/>
              <a:t>, then any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in the intersection of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H</a:t>
            </a:r>
            <a:r>
              <a:rPr lang="en-US" altLang="zh-CN" dirty="0" smtClean="0"/>
              <a:t> is an optimal solution for the linear program.</a:t>
            </a:r>
          </a:p>
          <a:p>
            <a:r>
              <a:rPr lang="en-US" altLang="zh-CN" dirty="0" smtClean="0"/>
              <a:t>Case 1: Unique Intersection</a:t>
            </a:r>
          </a:p>
          <a:p>
            <a:pPr>
              <a:buNone/>
            </a:pPr>
            <a:r>
              <a:rPr lang="en-US" altLang="zh-CN" dirty="0" smtClean="0"/>
              <a:t>   In the LP (2.1), for </a:t>
            </a:r>
            <a:r>
              <a:rPr lang="el-GR" altLang="zh-CN" i="1" dirty="0" smtClean="0"/>
              <a:t>β </a:t>
            </a:r>
            <a:r>
              <a:rPr lang="en-US" altLang="zh-CN" i="1" dirty="0" smtClean="0"/>
              <a:t>= 40 </a:t>
            </a:r>
            <a:r>
              <a:rPr lang="en-US" altLang="zh-CN" dirty="0" smtClean="0"/>
              <a:t>the feasible set P is contained in the  </a:t>
            </a:r>
            <a:r>
              <a:rPr lang="en-US" altLang="zh-CN" dirty="0" err="1" smtClean="0"/>
              <a:t>the</a:t>
            </a:r>
            <a:r>
              <a:rPr lang="en-US" altLang="zh-CN" dirty="0" smtClean="0"/>
              <a:t> half space </a:t>
            </a:r>
            <a:r>
              <a:rPr lang="en-US" altLang="zh-CN" i="1" dirty="0" smtClean="0"/>
              <a:t>H</a:t>
            </a:r>
            <a:r>
              <a:rPr lang="en-US" altLang="zh-CN" i="1" baseline="-25000" dirty="0" smtClean="0"/>
              <a:t>≤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R</a:t>
            </a:r>
            <a:r>
              <a:rPr lang="en-US" altLang="zh-CN" i="1" baseline="30000" dirty="0" smtClean="0"/>
              <a:t>2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+ 2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2</a:t>
            </a:r>
            <a:r>
              <a:rPr lang="en-US" altLang="zh-CN" sz="2400" i="1" dirty="0" smtClean="0"/>
              <a:t> </a:t>
            </a:r>
            <a:r>
              <a:rPr lang="en-US" altLang="zh-CN" i="1" dirty="0" smtClean="0"/>
              <a:t>≤ 40</a:t>
            </a:r>
            <a:r>
              <a:rPr lang="en-US" altLang="zh-CN" dirty="0" smtClean="0"/>
              <a:t>} and </a:t>
            </a:r>
            <a:r>
              <a:rPr lang="en-US" altLang="zh-CN" i="1" dirty="0" smtClean="0"/>
              <a:t>x*</a:t>
            </a:r>
            <a:r>
              <a:rPr lang="en-US" altLang="zh-CN" dirty="0" smtClean="0"/>
              <a:t> = </a:t>
            </a:r>
            <a:r>
              <a:rPr lang="en-US" altLang="zh-CN" sz="2800" dirty="0" smtClean="0"/>
              <a:t>[0 20]</a:t>
            </a:r>
            <a:r>
              <a:rPr lang="en-US" altLang="zh-CN" sz="2800" baseline="30000" dirty="0" smtClean="0"/>
              <a:t>T</a:t>
            </a:r>
            <a:r>
              <a:rPr lang="en-US" altLang="zh-CN" dirty="0" smtClean="0"/>
              <a:t> is both in P and </a:t>
            </a:r>
            <a:r>
              <a:rPr lang="en-US" altLang="zh-CN" i="1" dirty="0" smtClean="0"/>
              <a:t>H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R</a:t>
            </a:r>
            <a:r>
              <a:rPr lang="en-US" altLang="zh-CN" i="1" baseline="30000" dirty="0" smtClean="0"/>
              <a:t>2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+ 2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2</a:t>
            </a:r>
            <a:r>
              <a:rPr lang="en-US" altLang="zh-CN" sz="2400" i="1" dirty="0" smtClean="0"/>
              <a:t> </a:t>
            </a:r>
            <a:r>
              <a:rPr lang="en-US" altLang="zh-CN" i="1" dirty="0" smtClean="0"/>
              <a:t>= 40</a:t>
            </a:r>
            <a:r>
              <a:rPr lang="en-US" altLang="zh-CN" dirty="0" smtClean="0"/>
              <a:t>}, and is the only such point.</a:t>
            </a:r>
          </a:p>
          <a:p>
            <a:r>
              <a:rPr lang="en-US" altLang="zh-CN" dirty="0" smtClean="0"/>
              <a:t>The optimal is one of 4 “corner points” of feasible set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. 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4076699" y="2473970"/>
          <a:ext cx="280987" cy="234950"/>
        </p:xfrm>
        <a:graphic>
          <a:graphicData uri="http://schemas.openxmlformats.org/presentationml/2006/ole">
            <p:oleObj spid="_x0000_s1026" name="Equation" r:id="rId3" imgW="152280" imgH="126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40000" cy="1143000"/>
          </a:xfrm>
        </p:spPr>
        <p:txBody>
          <a:bodyPr>
            <a:noAutofit/>
          </a:bodyPr>
          <a:lstStyle/>
          <a:p>
            <a:r>
              <a:rPr lang="en-US" altLang="zh-CN" sz="4000" dirty="0" smtClean="0"/>
              <a:t>Geometric Characterization of Optimality</a:t>
            </a:r>
            <a:endParaRPr lang="zh-CN" altLang="en-US" sz="4000" dirty="0"/>
          </a:p>
        </p:txBody>
      </p:sp>
      <p:pic>
        <p:nvPicPr>
          <p:cNvPr id="4" name="内容占位符 3" descr="CH2_fig9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87769" y="1935163"/>
            <a:ext cx="5852583" cy="4389437"/>
          </a:xfr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051720" y="6298520"/>
          <a:ext cx="529304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304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9: Corner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points of feasible set of LP (2.1)</a:t>
                      </a:r>
                      <a:endParaRPr lang="zh-CN" altLang="en-US" sz="15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76000" cy="1143000"/>
          </a:xfrm>
        </p:spPr>
        <p:txBody>
          <a:bodyPr>
            <a:noAutofit/>
          </a:bodyPr>
          <a:lstStyle/>
          <a:p>
            <a:r>
              <a:rPr lang="en-US" altLang="zh-CN" sz="4000" dirty="0" smtClean="0"/>
              <a:t>Geometric Characterization of Optimality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676000" cy="4896000"/>
          </a:xfrm>
        </p:spPr>
        <p:txBody>
          <a:bodyPr/>
          <a:lstStyle/>
          <a:p>
            <a:r>
              <a:rPr lang="en-US" altLang="zh-CN" dirty="0" smtClean="0"/>
              <a:t>Case 2: Infinite Intersection</a:t>
            </a:r>
          </a:p>
          <a:p>
            <a:pPr>
              <a:buNone/>
            </a:pPr>
            <a:r>
              <a:rPr lang="en-US" altLang="zh-CN" dirty="0" smtClean="0"/>
              <a:t>   Consider the following LP (2.2):</a:t>
            </a:r>
          </a:p>
          <a:p>
            <a:pPr>
              <a:buNone/>
            </a:pPr>
            <a:r>
              <a:rPr lang="en-US" altLang="zh-CN" dirty="0" smtClean="0"/>
              <a:t>   </a:t>
            </a:r>
            <a:r>
              <a:rPr lang="en-US" altLang="zh-CN" sz="2400" dirty="0" smtClean="0"/>
              <a:t>minimize  -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1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   subject to 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≤ 1</a:t>
            </a:r>
          </a:p>
          <a:p>
            <a:pPr>
              <a:buNone/>
            </a:pPr>
            <a:r>
              <a:rPr lang="en-US" altLang="zh-CN" sz="2400" i="1" dirty="0" smtClean="0"/>
              <a:t>                      x</a:t>
            </a:r>
            <a:r>
              <a:rPr lang="en-US" altLang="zh-CN" sz="2400" i="1" baseline="-25000" dirty="0" smtClean="0"/>
              <a:t>2</a:t>
            </a:r>
            <a:r>
              <a:rPr lang="en-US" altLang="zh-CN" sz="2400" dirty="0" smtClean="0"/>
              <a:t> ≤ 1 </a:t>
            </a:r>
          </a:p>
          <a:p>
            <a:pPr>
              <a:buNone/>
            </a:pPr>
            <a:r>
              <a:rPr lang="en-US" altLang="zh-CN" sz="2400" i="1" dirty="0" smtClean="0"/>
              <a:t>                      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≥ 0,</a:t>
            </a:r>
            <a:r>
              <a:rPr lang="en-US" altLang="zh-CN" sz="2400" i="1" dirty="0" smtClean="0"/>
              <a:t> x</a:t>
            </a:r>
            <a:r>
              <a:rPr lang="en-US" altLang="zh-CN" sz="2400" i="1" baseline="-25000" dirty="0" smtClean="0"/>
              <a:t>2</a:t>
            </a:r>
            <a:r>
              <a:rPr lang="en-US" altLang="zh-CN" sz="2400" dirty="0" smtClean="0"/>
              <a:t> ≥ 0</a:t>
            </a:r>
            <a:endParaRPr lang="en-US" altLang="zh-CN" dirty="0" smtClean="0"/>
          </a:p>
          <a:p>
            <a:r>
              <a:rPr lang="en-US" altLang="zh-CN" dirty="0" smtClean="0"/>
              <a:t>The corner points for P are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 = (0 0)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,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 = (1 0)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,</a:t>
            </a:r>
            <a:r>
              <a:rPr lang="en-US" altLang="zh-CN" i="1" dirty="0" smtClean="0"/>
              <a:t>                  v</a:t>
            </a:r>
            <a:r>
              <a:rPr lang="en-US" altLang="zh-CN" i="1" baseline="-25000" dirty="0" smtClean="0"/>
              <a:t>3</a:t>
            </a:r>
            <a:r>
              <a:rPr lang="en-US" altLang="zh-CN" dirty="0" smtClean="0"/>
              <a:t> = (0 1)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,</a:t>
            </a:r>
            <a:r>
              <a:rPr lang="en-US" altLang="zh-CN" i="1" dirty="0" smtClean="0"/>
              <a:t> v</a:t>
            </a:r>
            <a:r>
              <a:rPr lang="en-US" altLang="zh-CN" i="1" baseline="-25000" dirty="0" smtClean="0"/>
              <a:t>4</a:t>
            </a:r>
            <a:r>
              <a:rPr lang="en-US" altLang="zh-CN" dirty="0" smtClean="0"/>
              <a:t> = (1 1)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The line between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3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4</a:t>
            </a:r>
            <a:r>
              <a:rPr lang="en-US" altLang="zh-CN" dirty="0" smtClean="0"/>
              <a:t> intersects with </a:t>
            </a:r>
            <a:r>
              <a:rPr lang="en-US" altLang="zh-CN" i="1" dirty="0" smtClean="0"/>
              <a:t>H*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R</a:t>
            </a:r>
            <a:r>
              <a:rPr lang="en-US" altLang="zh-CN" i="1" baseline="30000" dirty="0" smtClean="0"/>
              <a:t>2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</a:t>
            </a:r>
            <a:r>
              <a:rPr lang="en-US" altLang="zh-CN" i="1" dirty="0" smtClean="0"/>
              <a:t>= 1</a:t>
            </a:r>
            <a:r>
              <a:rPr lang="en-US" altLang="zh-CN" dirty="0" smtClean="0"/>
              <a:t>}, and thus all points on this line segment are optimal solutions, which is infinite.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76000" cy="1143000"/>
          </a:xfrm>
        </p:spPr>
        <p:txBody>
          <a:bodyPr>
            <a:noAutofit/>
          </a:bodyPr>
          <a:lstStyle/>
          <a:p>
            <a:r>
              <a:rPr lang="en-US" altLang="zh-CN" sz="4000" dirty="0" smtClean="0"/>
              <a:t>Geometric Characterization of Optimality</a:t>
            </a:r>
            <a:endParaRPr lang="zh-CN" altLang="en-US" sz="4000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475656" y="6298520"/>
          <a:ext cx="652151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15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10: </a:t>
                      </a:r>
                      <a:r>
                        <a:rPr lang="en-US" altLang="zh-CN" sz="1500" b="0" dirty="0" err="1" smtClean="0">
                          <a:solidFill>
                            <a:schemeClr val="tx1"/>
                          </a:solidFill>
                        </a:rPr>
                        <a:t>Hyperplane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characterization infinite optimal solutions for LP (2.2)</a:t>
                      </a:r>
                      <a:endParaRPr lang="zh-CN" altLang="en-US" sz="15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内容占位符 6" descr="CH2_fig10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25829" y="1991891"/>
            <a:ext cx="5642515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Geometry of the Feasible Set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604000" cy="4932000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Consider following </a:t>
            </a:r>
          </a:p>
          <a:p>
            <a:pPr>
              <a:buNone/>
            </a:pPr>
            <a:r>
              <a:rPr lang="en-US" altLang="zh-CN" sz="2800" dirty="0" smtClean="0"/>
              <a:t>   primal LP (2.1):</a:t>
            </a:r>
          </a:p>
          <a:p>
            <a:pPr>
              <a:buNone/>
            </a:pPr>
            <a:r>
              <a:rPr lang="en-US" altLang="zh-CN" sz="2800" dirty="0" smtClean="0"/>
              <a:t>   minimize  -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 - 2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2</a:t>
            </a:r>
            <a:endParaRPr lang="en-US" altLang="zh-CN" sz="2800" dirty="0" smtClean="0"/>
          </a:p>
          <a:p>
            <a:pPr>
              <a:buNone/>
            </a:pPr>
            <a:r>
              <a:rPr lang="en-US" altLang="zh-CN" sz="2800" dirty="0" smtClean="0"/>
              <a:t>   subject to 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 +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2</a:t>
            </a:r>
            <a:r>
              <a:rPr lang="en-US" altLang="zh-CN" sz="2800" dirty="0" smtClean="0"/>
              <a:t> ≤ 20</a:t>
            </a:r>
          </a:p>
          <a:p>
            <a:pPr>
              <a:buNone/>
            </a:pPr>
            <a:r>
              <a:rPr lang="en-US" altLang="zh-CN" sz="2800" dirty="0" smtClean="0"/>
              <a:t>                   2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 +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2</a:t>
            </a:r>
            <a:r>
              <a:rPr lang="en-US" altLang="zh-CN" sz="2800" dirty="0" smtClean="0"/>
              <a:t> ≤ 30 </a:t>
            </a:r>
          </a:p>
          <a:p>
            <a:pPr>
              <a:buNone/>
            </a:pPr>
            <a:r>
              <a:rPr lang="en-US" altLang="zh-CN" sz="2800" i="1" dirty="0" smtClean="0"/>
              <a:t>                      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 ≥ 0,</a:t>
            </a:r>
            <a:r>
              <a:rPr lang="en-US" altLang="zh-CN" sz="2800" i="1" dirty="0" smtClean="0"/>
              <a:t> x</a:t>
            </a:r>
            <a:r>
              <a:rPr lang="en-US" altLang="zh-CN" sz="2800" i="1" baseline="-25000" dirty="0" smtClean="0"/>
              <a:t>2</a:t>
            </a:r>
            <a:r>
              <a:rPr lang="en-US" altLang="zh-CN" sz="2800" dirty="0" smtClean="0"/>
              <a:t> ≥ 0</a:t>
            </a:r>
          </a:p>
          <a:p>
            <a:r>
              <a:rPr lang="en-US" altLang="zh-CN" sz="2800" dirty="0" smtClean="0"/>
              <a:t>Geometrically, </a:t>
            </a:r>
          </a:p>
          <a:p>
            <a:pPr>
              <a:buNone/>
            </a:pPr>
            <a:r>
              <a:rPr lang="en-US" altLang="zh-CN" sz="2800" dirty="0" smtClean="0"/>
              <a:t>   the feasible set P is:</a:t>
            </a:r>
          </a:p>
        </p:txBody>
      </p:sp>
      <p:pic>
        <p:nvPicPr>
          <p:cNvPr id="4" name="图片 3" descr="CH2_fig1Modi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988840"/>
            <a:ext cx="4092818" cy="424800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148064" y="6093296"/>
          <a:ext cx="347141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14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1: Graph of feasible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set of LP (2.1)</a:t>
                      </a:r>
                      <a:endParaRPr lang="zh-CN" alt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40000" cy="1143000"/>
          </a:xfrm>
        </p:spPr>
        <p:txBody>
          <a:bodyPr>
            <a:noAutofit/>
          </a:bodyPr>
          <a:lstStyle/>
          <a:p>
            <a:r>
              <a:rPr lang="en-US" altLang="zh-CN" sz="4000" dirty="0" smtClean="0"/>
              <a:t>Geometric Characterization of Optimality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Case 3: Unbounded</a:t>
            </a:r>
          </a:p>
          <a:p>
            <a:pPr>
              <a:buNone/>
            </a:pPr>
            <a:r>
              <a:rPr lang="en-US" altLang="zh-CN" dirty="0" smtClean="0"/>
              <a:t>   Consider the following LP (2.3):</a:t>
            </a:r>
          </a:p>
          <a:p>
            <a:pPr>
              <a:buNone/>
            </a:pPr>
            <a:r>
              <a:rPr lang="en-US" altLang="zh-CN" dirty="0" smtClean="0"/>
              <a:t>   minimize  -</a:t>
            </a:r>
            <a:r>
              <a:rPr lang="en-US" altLang="zh-CN" i="1" dirty="0" smtClean="0"/>
              <a:t>x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 - </a:t>
            </a:r>
            <a:r>
              <a:rPr lang="en-US" altLang="zh-CN" i="1" dirty="0" smtClean="0"/>
              <a:t>x</a:t>
            </a:r>
            <a:r>
              <a:rPr lang="en-US" altLang="zh-CN" i="1" baseline="-25000" dirty="0" smtClean="0"/>
              <a:t>2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subject to  </a:t>
            </a:r>
            <a:r>
              <a:rPr lang="en-US" altLang="zh-CN" i="1" dirty="0" smtClean="0"/>
              <a:t>x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 + </a:t>
            </a:r>
            <a:r>
              <a:rPr lang="en-US" altLang="zh-CN" i="1" dirty="0" smtClean="0"/>
              <a:t>x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 ≥ 1</a:t>
            </a:r>
          </a:p>
          <a:p>
            <a:pPr>
              <a:buNone/>
            </a:pPr>
            <a:r>
              <a:rPr lang="en-US" altLang="zh-CN" i="1" dirty="0" smtClean="0"/>
              <a:t>                      x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 ≥ 0,</a:t>
            </a:r>
            <a:r>
              <a:rPr lang="en-US" altLang="zh-CN" i="1" dirty="0" smtClean="0"/>
              <a:t> x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 ≥ 0</a:t>
            </a:r>
          </a:p>
          <a:p>
            <a:r>
              <a:rPr lang="en-US" altLang="zh-CN" dirty="0" smtClean="0"/>
              <a:t>We can see that for any positive value of </a:t>
            </a:r>
            <a:r>
              <a:rPr lang="el-GR" altLang="zh-CN" i="1" dirty="0" smtClean="0"/>
              <a:t>β</a:t>
            </a:r>
            <a:r>
              <a:rPr lang="en-US" altLang="zh-CN" dirty="0" smtClean="0"/>
              <a:t> the </a:t>
            </a:r>
            <a:r>
              <a:rPr lang="en-US" altLang="zh-CN" dirty="0" err="1" smtClean="0"/>
              <a:t>hyperplane</a:t>
            </a:r>
            <a:r>
              <a:rPr lang="en-US" altLang="zh-CN" dirty="0" smtClean="0"/>
              <a:t> </a:t>
            </a:r>
            <a:r>
              <a:rPr lang="en-US" altLang="zh-CN" i="1" dirty="0" smtClean="0"/>
              <a:t>H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R</a:t>
            </a:r>
            <a:r>
              <a:rPr lang="en-US" altLang="zh-CN" i="1" baseline="30000" dirty="0" smtClean="0"/>
              <a:t>2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+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2</a:t>
            </a:r>
            <a:r>
              <a:rPr lang="en-US" altLang="zh-CN" sz="2400" i="1" dirty="0" smtClean="0"/>
              <a:t> </a:t>
            </a:r>
            <a:r>
              <a:rPr lang="en-US" altLang="zh-CN" i="1" dirty="0" smtClean="0"/>
              <a:t>= </a:t>
            </a:r>
            <a:r>
              <a:rPr lang="el-GR" altLang="zh-CN" i="1" dirty="0" smtClean="0"/>
              <a:t>β</a:t>
            </a:r>
            <a:r>
              <a:rPr lang="en-US" altLang="zh-CN" dirty="0" smtClean="0"/>
              <a:t>} will always intersect the feasible set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R</a:t>
            </a:r>
            <a:r>
              <a:rPr lang="en-US" altLang="zh-CN" i="1" baseline="30000" dirty="0" smtClean="0"/>
              <a:t>2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+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2</a:t>
            </a:r>
            <a:r>
              <a:rPr lang="en-US" altLang="zh-CN" sz="2400" dirty="0" smtClean="0"/>
              <a:t> ≥ 1,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 ≥ 0,</a:t>
            </a:r>
            <a:r>
              <a:rPr lang="en-US" altLang="zh-CN" sz="2800" i="1" dirty="0" smtClean="0"/>
              <a:t> x</a:t>
            </a:r>
            <a:r>
              <a:rPr lang="en-US" altLang="zh-CN" sz="2800" i="1" baseline="-25000" dirty="0" smtClean="0"/>
              <a:t>2</a:t>
            </a:r>
            <a:r>
              <a:rPr lang="en-US" altLang="zh-CN" sz="2800" dirty="0" smtClean="0"/>
              <a:t> ≥ 0</a:t>
            </a:r>
            <a:r>
              <a:rPr lang="en-US" altLang="zh-CN" dirty="0" smtClean="0"/>
              <a:t>}</a:t>
            </a:r>
            <a:r>
              <a:rPr lang="en-US" altLang="zh-CN" i="1" dirty="0" smtClean="0"/>
              <a:t>.</a:t>
            </a:r>
            <a:r>
              <a:rPr lang="en-US" altLang="zh-CN" dirty="0" smtClean="0"/>
              <a:t> 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76000" cy="1143000"/>
          </a:xfrm>
        </p:spPr>
        <p:txBody>
          <a:bodyPr>
            <a:noAutofit/>
          </a:bodyPr>
          <a:lstStyle/>
          <a:p>
            <a:r>
              <a:rPr lang="en-US" altLang="zh-CN" sz="4000" dirty="0" smtClean="0"/>
              <a:t>Geometric Characterization of Optimality</a:t>
            </a:r>
            <a:endParaRPr lang="zh-CN" altLang="en-US" sz="4000" dirty="0"/>
          </a:p>
        </p:txBody>
      </p:sp>
      <p:pic>
        <p:nvPicPr>
          <p:cNvPr id="4" name="内容占位符 3" descr="CH2_fig11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55721" y="1844824"/>
            <a:ext cx="5852583" cy="4389437"/>
          </a:xfr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131840" y="6298520"/>
          <a:ext cx="271437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37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11: Unbounded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LP (2.3)</a:t>
                      </a:r>
                      <a:endParaRPr lang="zh-CN" altLang="en-US" sz="15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Extreme Points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532000" cy="4860000"/>
          </a:xfrm>
        </p:spPr>
        <p:txBody>
          <a:bodyPr/>
          <a:lstStyle/>
          <a:p>
            <a:r>
              <a:rPr lang="en-US" altLang="zh-CN" sz="2800" dirty="0" smtClean="0"/>
              <a:t>Definition 2.5:</a:t>
            </a:r>
          </a:p>
          <a:p>
            <a:pPr>
              <a:buNone/>
            </a:pPr>
            <a:r>
              <a:rPr lang="en-US" altLang="zh-CN" sz="2800" dirty="0" smtClean="0"/>
              <a:t>   A </a:t>
            </a:r>
            <a:r>
              <a:rPr lang="en-US" altLang="zh-CN" sz="2800" i="1" dirty="0" smtClean="0"/>
              <a:t>convex combination</a:t>
            </a:r>
            <a:r>
              <a:rPr lang="en-US" altLang="zh-CN" sz="2800" dirty="0" smtClean="0"/>
              <a:t> of vectors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,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2</a:t>
            </a:r>
            <a:r>
              <a:rPr lang="en-US" altLang="zh-CN" sz="2800" dirty="0" smtClean="0"/>
              <a:t>, …, </a:t>
            </a:r>
            <a:r>
              <a:rPr lang="en-US" altLang="zh-CN" sz="2800" i="1" dirty="0" err="1" smtClean="0"/>
              <a:t>x</a:t>
            </a:r>
            <a:r>
              <a:rPr lang="en-US" altLang="zh-CN" sz="2800" i="1" baseline="-25000" dirty="0" err="1" smtClean="0"/>
              <a:t>k</a:t>
            </a:r>
            <a:r>
              <a:rPr lang="en-US" altLang="zh-CN" sz="2800" i="1" baseline="-25000" dirty="0" smtClean="0"/>
              <a:t> </a:t>
            </a:r>
            <a:r>
              <a:rPr lang="en-US" altLang="zh-CN" sz="2800" dirty="0" smtClean="0"/>
              <a:t>is a linear combination             of these vectors such that </a:t>
            </a:r>
          </a:p>
          <a:p>
            <a:pPr>
              <a:buNone/>
            </a:pPr>
            <a:r>
              <a:rPr lang="en-US" altLang="zh-CN" sz="2800" dirty="0" smtClean="0"/>
              <a:t>                and </a:t>
            </a:r>
            <a:r>
              <a:rPr lang="el-GR" altLang="zh-CN" sz="2800" i="1" dirty="0" smtClean="0"/>
              <a:t>λ</a:t>
            </a:r>
            <a:r>
              <a:rPr lang="en-US" altLang="zh-CN" sz="2800" i="1" baseline="-25000" dirty="0" err="1" smtClean="0"/>
              <a:t>i</a:t>
            </a:r>
            <a:r>
              <a:rPr lang="en-US" altLang="zh-CN" sz="2800" i="1" dirty="0" smtClean="0"/>
              <a:t> ≥ 0</a:t>
            </a:r>
            <a:r>
              <a:rPr lang="en-US" altLang="zh-CN" sz="2800" dirty="0" smtClean="0"/>
              <a:t> for </a:t>
            </a:r>
            <a:r>
              <a:rPr lang="en-US" altLang="zh-CN" sz="2800" i="1" dirty="0" err="1" smtClean="0"/>
              <a:t>i</a:t>
            </a:r>
            <a:r>
              <a:rPr lang="en-US" altLang="zh-CN" sz="2800" dirty="0" smtClean="0"/>
              <a:t> = </a:t>
            </a:r>
            <a:r>
              <a:rPr lang="en-US" altLang="zh-CN" sz="2800" i="1" dirty="0" smtClean="0"/>
              <a:t>1, …, k</a:t>
            </a:r>
            <a:r>
              <a:rPr lang="en-US" altLang="zh-CN" sz="2800" dirty="0" smtClean="0"/>
              <a:t>.</a:t>
            </a:r>
          </a:p>
          <a:p>
            <a:r>
              <a:rPr lang="en-US" altLang="zh-CN" sz="2800" dirty="0" smtClean="0"/>
              <a:t>Definition 2.6:</a:t>
            </a:r>
          </a:p>
          <a:p>
            <a:pPr>
              <a:buNone/>
            </a:pPr>
            <a:r>
              <a:rPr lang="en-US" altLang="zh-CN" sz="2800" dirty="0" smtClean="0"/>
              <a:t>   Let </a:t>
            </a:r>
            <a:r>
              <a:rPr lang="en-US" altLang="zh-CN" sz="2800" i="1" dirty="0" smtClean="0"/>
              <a:t>C</a:t>
            </a:r>
            <a:r>
              <a:rPr lang="en-US" altLang="zh-CN" sz="2800" dirty="0" smtClean="0"/>
              <a:t>    </a:t>
            </a:r>
            <a:r>
              <a:rPr lang="en-US" altLang="zh-CN" sz="2800" i="1" dirty="0" err="1" smtClean="0"/>
              <a:t>R</a:t>
            </a:r>
            <a:r>
              <a:rPr lang="en-US" altLang="zh-CN" sz="2800" i="1" baseline="30000" dirty="0" err="1" smtClean="0"/>
              <a:t>n</a:t>
            </a:r>
            <a:r>
              <a:rPr lang="en-US" altLang="zh-CN" sz="2800" dirty="0" smtClean="0"/>
              <a:t> be a convex set and </a:t>
            </a:r>
            <a:r>
              <a:rPr lang="en-US" altLang="zh-CN" sz="2800" i="1" dirty="0" err="1" smtClean="0"/>
              <a:t>x</a:t>
            </a:r>
            <a:r>
              <a:rPr lang="en-US" altLang="zh-CN" sz="2800" dirty="0" err="1" smtClean="0"/>
              <a:t>∈</a:t>
            </a:r>
            <a:r>
              <a:rPr lang="en-US" altLang="zh-CN" sz="2800" i="1" dirty="0" err="1" smtClean="0"/>
              <a:t>C</a:t>
            </a:r>
            <a:r>
              <a:rPr lang="en-US" altLang="zh-CN" sz="2800" dirty="0" smtClean="0"/>
              <a:t>. A point </a:t>
            </a:r>
            <a:r>
              <a:rPr lang="en-US" altLang="zh-CN" sz="2800" i="1" dirty="0" smtClean="0"/>
              <a:t>x</a:t>
            </a:r>
            <a:r>
              <a:rPr lang="en-US" altLang="zh-CN" sz="2800" dirty="0" smtClean="0"/>
              <a:t> is an extreme point of </a:t>
            </a:r>
            <a:r>
              <a:rPr lang="en-US" altLang="zh-CN" sz="2800" i="1" dirty="0" smtClean="0"/>
              <a:t>C</a:t>
            </a:r>
            <a:r>
              <a:rPr lang="en-US" altLang="zh-CN" sz="2800" dirty="0" smtClean="0"/>
              <a:t> if it cannot be expressed a convex combination of other points in </a:t>
            </a:r>
            <a:r>
              <a:rPr lang="en-US" altLang="zh-CN" sz="2800" i="1" dirty="0" smtClean="0"/>
              <a:t>C</a:t>
            </a:r>
            <a:r>
              <a:rPr lang="en-US" altLang="zh-CN" sz="2800" dirty="0" smtClean="0"/>
              <a:t>.</a:t>
            </a:r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4776" y="2928938"/>
          <a:ext cx="871538" cy="436562"/>
        </p:xfrm>
        <a:graphic>
          <a:graphicData uri="http://schemas.openxmlformats.org/presentationml/2006/ole">
            <p:oleObj spid="_x0000_s29698" name="Equation" r:id="rId3" imgW="583920" imgH="29196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865168" y="3457578"/>
          <a:ext cx="920750" cy="400050"/>
        </p:xfrm>
        <a:graphic>
          <a:graphicData uri="http://schemas.openxmlformats.org/presentationml/2006/ole">
            <p:oleObj spid="_x0000_s29700" name="Equation" r:id="rId4" imgW="672840" imgH="29196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1633519" y="4562485"/>
          <a:ext cx="295275" cy="295275"/>
        </p:xfrm>
        <a:graphic>
          <a:graphicData uri="http://schemas.openxmlformats.org/presentationml/2006/ole">
            <p:oleObj spid="_x0000_s29701" name="Equation" r:id="rId5" imgW="152280" imgH="1522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Example: Extreme Points </a:t>
            </a:r>
            <a:endParaRPr lang="zh-CN" altLang="en-US" dirty="0"/>
          </a:p>
        </p:txBody>
      </p:sp>
      <p:pic>
        <p:nvPicPr>
          <p:cNvPr id="6" name="内容占位符 5" descr="CH2_fig12Modi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9726" y="1935163"/>
            <a:ext cx="5324548" cy="4389437"/>
          </a:xfrm>
        </p:spPr>
      </p:pic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327735" y="6298520"/>
          <a:ext cx="4387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74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12: Extreme points 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of  feasible set of 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LP (2.1)</a:t>
                      </a:r>
                      <a:endParaRPr lang="zh-CN" altLang="en-US" sz="15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Example: Extreme Points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7901014" cy="4896000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Convert LP (2.1) to standard form:</a:t>
            </a:r>
          </a:p>
          <a:p>
            <a:pPr>
              <a:buNone/>
            </a:pPr>
            <a:r>
              <a:rPr lang="en-US" altLang="zh-CN" sz="2400" dirty="0" smtClean="0"/>
              <a:t>    minimize  -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- 2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2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dirty="0" smtClean="0"/>
              <a:t>    subject to 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+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2</a:t>
            </a:r>
            <a:r>
              <a:rPr lang="en-US" altLang="zh-CN" sz="2400" dirty="0" smtClean="0"/>
              <a:t> +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3</a:t>
            </a:r>
            <a:r>
              <a:rPr lang="en-US" altLang="zh-CN" sz="2400" dirty="0" smtClean="0"/>
              <a:t>      = 20</a:t>
            </a:r>
          </a:p>
          <a:p>
            <a:pPr>
              <a:buNone/>
            </a:pPr>
            <a:r>
              <a:rPr lang="en-US" altLang="zh-CN" sz="2400" dirty="0" smtClean="0"/>
              <a:t>                    2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+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2</a:t>
            </a:r>
            <a:r>
              <a:rPr lang="en-US" altLang="zh-CN" sz="2400" dirty="0" smtClean="0"/>
              <a:t>       +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4</a:t>
            </a:r>
            <a:r>
              <a:rPr lang="en-US" altLang="zh-CN" sz="2400" dirty="0" smtClean="0"/>
              <a:t> =  30 </a:t>
            </a:r>
          </a:p>
          <a:p>
            <a:pPr>
              <a:buNone/>
            </a:pPr>
            <a:r>
              <a:rPr lang="en-US" altLang="zh-CN" sz="2400" i="1" dirty="0" smtClean="0"/>
              <a:t>                       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≥ 0,</a:t>
            </a:r>
            <a:r>
              <a:rPr lang="en-US" altLang="zh-CN" sz="2400" i="1" dirty="0" smtClean="0"/>
              <a:t> x</a:t>
            </a:r>
            <a:r>
              <a:rPr lang="en-US" altLang="zh-CN" sz="2400" i="1" baseline="-25000" dirty="0" smtClean="0"/>
              <a:t>2</a:t>
            </a:r>
            <a:r>
              <a:rPr lang="en-US" altLang="zh-CN" sz="2400" dirty="0" smtClean="0"/>
              <a:t> ≥ 0,</a:t>
            </a:r>
            <a:r>
              <a:rPr lang="en-US" altLang="zh-CN" sz="2400" i="1" dirty="0" smtClean="0"/>
              <a:t> x</a:t>
            </a:r>
            <a:r>
              <a:rPr lang="en-US" altLang="zh-CN" sz="2400" i="1" baseline="-25000" dirty="0" smtClean="0"/>
              <a:t>3</a:t>
            </a:r>
            <a:r>
              <a:rPr lang="en-US" altLang="zh-CN" sz="2400" dirty="0" smtClean="0"/>
              <a:t> ≥ 0,</a:t>
            </a:r>
            <a:r>
              <a:rPr lang="en-US" altLang="zh-CN" sz="2400" i="1" dirty="0" smtClean="0"/>
              <a:t> x</a:t>
            </a:r>
            <a:r>
              <a:rPr lang="en-US" altLang="zh-CN" sz="2400" i="1" baseline="-25000" dirty="0" smtClean="0"/>
              <a:t>4</a:t>
            </a:r>
            <a:r>
              <a:rPr lang="en-US" altLang="zh-CN" sz="2400" dirty="0" smtClean="0"/>
              <a:t> ≥ 0</a:t>
            </a:r>
          </a:p>
          <a:p>
            <a:pPr>
              <a:buNone/>
            </a:pPr>
            <a:r>
              <a:rPr lang="en-US" altLang="zh-CN" dirty="0" smtClean="0"/>
              <a:t>   where corresponding matrix entities are: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Consider the corner point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4</a:t>
            </a:r>
            <a:r>
              <a:rPr lang="en-US" altLang="zh-CN" dirty="0" smtClean="0"/>
              <a:t> = (</a:t>
            </a:r>
            <a:r>
              <a:rPr lang="en-US" altLang="zh-CN" i="1" dirty="0" smtClean="0"/>
              <a:t>x</a:t>
            </a:r>
            <a:r>
              <a:rPr lang="en-US" altLang="zh-CN" i="1" baseline="-25000" dirty="0" smtClean="0"/>
              <a:t>1</a:t>
            </a:r>
            <a:r>
              <a:rPr lang="en-US" altLang="zh-CN" i="1" dirty="0" smtClean="0"/>
              <a:t> x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)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 = (1 1)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 in (2.1) and </a:t>
            </a:r>
            <a:r>
              <a:rPr lang="en-US" altLang="zh-CN" i="1" dirty="0" smtClean="0"/>
              <a:t>z</a:t>
            </a:r>
            <a:r>
              <a:rPr lang="en-US" altLang="zh-CN" dirty="0" smtClean="0"/>
              <a:t> = (</a:t>
            </a:r>
            <a:r>
              <a:rPr lang="en-US" altLang="zh-CN" i="1" dirty="0" smtClean="0"/>
              <a:t>x</a:t>
            </a:r>
            <a:r>
              <a:rPr lang="en-US" altLang="zh-CN" i="1" baseline="-25000" dirty="0" smtClean="0"/>
              <a:t>1</a:t>
            </a:r>
            <a:r>
              <a:rPr lang="en-US" altLang="zh-CN" i="1" dirty="0" smtClean="0"/>
              <a:t> x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 </a:t>
            </a:r>
            <a:r>
              <a:rPr lang="en-US" altLang="zh-CN" i="1" dirty="0" smtClean="0"/>
              <a:t>x</a:t>
            </a:r>
            <a:r>
              <a:rPr lang="en-US" altLang="zh-CN" i="1" baseline="-25000" dirty="0" smtClean="0"/>
              <a:t>3</a:t>
            </a:r>
            <a:r>
              <a:rPr lang="en-US" altLang="zh-CN" i="1" dirty="0" smtClean="0"/>
              <a:t> x</a:t>
            </a:r>
            <a:r>
              <a:rPr lang="en-US" altLang="zh-CN" i="1" baseline="-25000" dirty="0" smtClean="0"/>
              <a:t>4</a:t>
            </a:r>
            <a:r>
              <a:rPr lang="en-US" altLang="zh-CN" dirty="0" smtClean="0"/>
              <a:t>)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 = (1 1 0 0)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 in standard form, we can see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dirty="0" smtClean="0"/>
              <a:t>   that the sub-matrix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 = [</a:t>
            </a:r>
            <a:r>
              <a:rPr lang="en-US" altLang="zh-CN" i="1" dirty="0" smtClean="0"/>
              <a:t>A</a:t>
            </a:r>
            <a:r>
              <a:rPr lang="en-US" altLang="zh-CN" i="1" baseline="-25000" dirty="0" smtClean="0"/>
              <a:t>1</a:t>
            </a:r>
            <a:r>
              <a:rPr lang="en-US" altLang="zh-CN" i="1" dirty="0" smtClean="0"/>
              <a:t> A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] =           is non-singular. 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968383" y="4500570"/>
          <a:ext cx="4746625" cy="709612"/>
        </p:xfrm>
        <a:graphic>
          <a:graphicData uri="http://schemas.openxmlformats.org/presentationml/2006/ole">
            <p:oleObj spid="_x0000_s30722" name="Equation" r:id="rId3" imgW="3060360" imgH="45720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5041907" y="6184924"/>
          <a:ext cx="601663" cy="601662"/>
        </p:xfrm>
        <a:graphic>
          <a:graphicData uri="http://schemas.openxmlformats.org/presentationml/2006/ole">
            <p:oleObj spid="_x0000_s30723" name="Equation" r:id="rId4" imgW="45720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Example: Extreme Points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Table 2.1 gives the correspondence between all extreme points and its associated sub-matrix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.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524000" y="3006422"/>
          <a:ext cx="6096000" cy="3724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508000"/>
                <a:gridCol w="508000"/>
                <a:gridCol w="508000"/>
                <a:gridCol w="508000"/>
                <a:gridCol w="2032000"/>
              </a:tblGrid>
              <a:tr h="37084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corner point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standard</a:t>
                      </a:r>
                      <a:r>
                        <a:rPr lang="en-US" altLang="zh-CN" b="0" baseline="0" dirty="0" smtClean="0">
                          <a:solidFill>
                            <a:schemeClr val="tx1"/>
                          </a:solidFill>
                        </a:rPr>
                        <a:t>  form feasible solution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altLang="zh-CN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sub-matrix 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zh-CN" alt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zh-CN" altLang="en-US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[A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A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] = [           ]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[A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A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] = [           ]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[A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A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] = [           ]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793757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[A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A</a:t>
                      </a:r>
                      <a:r>
                        <a:rPr lang="en-US" altLang="zh-CN" b="0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] = [           ]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6715140" y="4113222"/>
          <a:ext cx="619125" cy="601662"/>
        </p:xfrm>
        <a:graphic>
          <a:graphicData uri="http://schemas.openxmlformats.org/presentationml/2006/ole">
            <p:oleObj spid="_x0000_s31746" name="Equation" r:id="rId3" imgW="469800" imgH="45720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6715140" y="4714884"/>
          <a:ext cx="633413" cy="600075"/>
        </p:xfrm>
        <a:graphic>
          <a:graphicData uri="http://schemas.openxmlformats.org/presentationml/2006/ole">
            <p:oleObj spid="_x0000_s31747" name="Equation" r:id="rId4" imgW="482400" imgH="45720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6715140" y="5327668"/>
          <a:ext cx="615950" cy="601662"/>
        </p:xfrm>
        <a:graphic>
          <a:graphicData uri="http://schemas.openxmlformats.org/presentationml/2006/ole">
            <p:oleObj spid="_x0000_s31748" name="Equation" r:id="rId5" imgW="444240" imgH="45720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6715140" y="5929330"/>
          <a:ext cx="601663" cy="601662"/>
        </p:xfrm>
        <a:graphic>
          <a:graphicData uri="http://schemas.openxmlformats.org/presentationml/2006/ole">
            <p:oleObj spid="_x0000_s31749" name="Equation" r:id="rId6" imgW="45720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Extreme Points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316000" cy="4968000"/>
          </a:xfrm>
        </p:spPr>
        <p:txBody>
          <a:bodyPr/>
          <a:lstStyle/>
          <a:p>
            <a:r>
              <a:rPr lang="en-US" altLang="zh-CN" dirty="0" smtClean="0"/>
              <a:t>Theorem 2.3:</a:t>
            </a:r>
          </a:p>
          <a:p>
            <a:pPr>
              <a:buNone/>
            </a:pPr>
            <a:r>
              <a:rPr lang="en-US" altLang="zh-CN" dirty="0" smtClean="0"/>
              <a:t>    Consider a linear program in standard form where the feasible set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Ax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, </a:t>
            </a:r>
            <a:r>
              <a:rPr lang="en-US" altLang="zh-CN" sz="2800" i="1" dirty="0" smtClean="0"/>
              <a:t>x</a:t>
            </a:r>
            <a:r>
              <a:rPr lang="en-US" altLang="zh-CN" sz="2800" dirty="0" smtClean="0"/>
              <a:t> ≥ 0</a:t>
            </a:r>
            <a:r>
              <a:rPr lang="en-US" altLang="zh-CN" dirty="0" smtClean="0"/>
              <a:t>} is non-empty. A vector </a:t>
            </a:r>
            <a:r>
              <a:rPr lang="en-US" altLang="zh-CN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sz="2400" i="1" dirty="0" err="1" smtClean="0"/>
              <a:t>P</a:t>
            </a:r>
            <a:r>
              <a:rPr lang="en-US" altLang="zh-CN" sz="2400" dirty="0" smtClean="0"/>
              <a:t> is an extreme point if and only if the column of </a:t>
            </a:r>
            <a:r>
              <a:rPr lang="en-US" altLang="zh-CN" sz="2400" i="1" dirty="0" smtClean="0"/>
              <a:t>A</a:t>
            </a:r>
            <a:r>
              <a:rPr lang="en-US" altLang="zh-CN" sz="2400" dirty="0" smtClean="0"/>
              <a:t> corresponding to positive components of </a:t>
            </a:r>
            <a:r>
              <a:rPr lang="en-US" altLang="zh-CN" sz="2400" i="1" dirty="0" smtClean="0"/>
              <a:t>x</a:t>
            </a:r>
            <a:r>
              <a:rPr lang="en-US" altLang="zh-CN" sz="2400" dirty="0" smtClean="0"/>
              <a:t> are linearly independent. </a:t>
            </a:r>
            <a:endParaRPr lang="en-US" altLang="zh-CN" dirty="0" smtClean="0"/>
          </a:p>
          <a:p>
            <a:r>
              <a:rPr lang="en-US" altLang="zh-CN" dirty="0" smtClean="0"/>
              <a:t>Proof: Suppose that there are </a:t>
            </a:r>
            <a:r>
              <a:rPr lang="en-US" altLang="zh-CN" i="1" dirty="0" smtClean="0"/>
              <a:t>k</a:t>
            </a:r>
            <a:r>
              <a:rPr lang="en-US" altLang="zh-CN" dirty="0" smtClean="0"/>
              <a:t> positive components in </a:t>
            </a:r>
            <a:r>
              <a:rPr lang="en-US" altLang="zh-CN" i="1" dirty="0" err="1" smtClean="0"/>
              <a:t>x</a:t>
            </a:r>
            <a:r>
              <a:rPr lang="en-US" altLang="zh-CN" sz="2800" dirty="0" err="1" smtClean="0"/>
              <a:t>∈</a:t>
            </a:r>
            <a:r>
              <a:rPr lang="en-US" altLang="zh-CN" sz="2800" i="1" dirty="0" err="1" smtClean="0"/>
              <a:t>P</a:t>
            </a:r>
            <a:r>
              <a:rPr lang="en-US" altLang="zh-CN" sz="2800" i="1" dirty="0" smtClean="0"/>
              <a:t> </a:t>
            </a:r>
            <a:r>
              <a:rPr lang="en-US" altLang="zh-CN" dirty="0" smtClean="0"/>
              <a:t>and are positioned as the first </a:t>
            </a:r>
            <a:r>
              <a:rPr lang="en-US" altLang="zh-CN" i="1" dirty="0" smtClean="0"/>
              <a:t>k</a:t>
            </a:r>
            <a:r>
              <a:rPr lang="en-US" altLang="zh-CN" dirty="0" smtClean="0"/>
              <a:t> components of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i.e.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= [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p</a:t>
            </a:r>
            <a:r>
              <a:rPr lang="en-US" altLang="zh-CN" i="1" dirty="0" smtClean="0"/>
              <a:t> 0</a:t>
            </a:r>
            <a:r>
              <a:rPr lang="en-US" altLang="zh-CN" dirty="0" smtClean="0"/>
              <a:t>]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 where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p</a:t>
            </a:r>
            <a:r>
              <a:rPr lang="en-US" altLang="zh-CN" dirty="0" smtClean="0"/>
              <a:t> = [</a:t>
            </a:r>
            <a:r>
              <a:rPr lang="en-US" altLang="zh-CN" i="1" dirty="0" smtClean="0"/>
              <a:t>x</a:t>
            </a:r>
            <a:r>
              <a:rPr lang="en-US" altLang="zh-CN" i="1" baseline="-25000" dirty="0" smtClean="0"/>
              <a:t>1</a:t>
            </a:r>
            <a:r>
              <a:rPr lang="en-US" altLang="zh-CN" i="1" dirty="0" smtClean="0"/>
              <a:t> x</a:t>
            </a:r>
            <a:r>
              <a:rPr lang="en-US" altLang="zh-CN" i="1" baseline="-25000" dirty="0" smtClean="0"/>
              <a:t>2 …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k</a:t>
            </a:r>
            <a:r>
              <a:rPr lang="en-US" altLang="zh-CN" dirty="0" smtClean="0"/>
              <a:t>  </a:t>
            </a:r>
            <a:r>
              <a:rPr lang="en-US" altLang="zh-CN" i="1" dirty="0" smtClean="0"/>
              <a:t>0</a:t>
            </a:r>
            <a:r>
              <a:rPr lang="en-US" altLang="zh-CN" dirty="0" smtClean="0"/>
              <a:t>]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 &gt; 0. Let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 the columns of </a:t>
            </a:r>
            <a:r>
              <a:rPr lang="en-US" altLang="zh-CN" i="1" dirty="0" smtClean="0"/>
              <a:t>A</a:t>
            </a:r>
            <a:r>
              <a:rPr lang="en-US" altLang="zh-CN" dirty="0" smtClean="0"/>
              <a:t> associated with the components of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p</a:t>
            </a:r>
            <a:r>
              <a:rPr lang="en-US" altLang="zh-CN" dirty="0" smtClean="0"/>
              <a:t>, then Ax = B = b. 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Extreme Points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8960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Proof of forward direction =&gt;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sz="2400" dirty="0" smtClean="0"/>
              <a:t>Assume that </a:t>
            </a:r>
            <a:r>
              <a:rPr lang="en-US" altLang="zh-CN" sz="2400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sz="2400" i="1" dirty="0" err="1" smtClean="0"/>
              <a:t>P</a:t>
            </a:r>
            <a:r>
              <a:rPr lang="en-US" altLang="zh-CN" sz="2400" dirty="0" smtClean="0"/>
              <a:t> is an extreme point. Now suppose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 is singular (i.e. columns of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 are linear dependent), then there exists a non-zero vector  </a:t>
            </a:r>
            <a:r>
              <a:rPr lang="el-GR" altLang="zh-CN" sz="2400" i="1" dirty="0" smtClean="0"/>
              <a:t>ω</a:t>
            </a:r>
            <a:r>
              <a:rPr lang="en-US" altLang="zh-CN" sz="2400" dirty="0" smtClean="0"/>
              <a:t>  such that </a:t>
            </a:r>
            <a:r>
              <a:rPr lang="en-US" altLang="zh-CN" sz="2400" i="1" dirty="0" smtClean="0"/>
              <a:t>B</a:t>
            </a:r>
            <a:r>
              <a:rPr lang="el-GR" altLang="zh-CN" sz="2400" i="1" dirty="0" smtClean="0"/>
              <a:t>ω</a:t>
            </a:r>
            <a:r>
              <a:rPr lang="en-US" altLang="zh-CN" sz="2400" dirty="0" smtClean="0"/>
              <a:t> = 0.           For sufficiently small  </a:t>
            </a:r>
            <a:r>
              <a:rPr lang="el-GR" altLang="zh-CN" sz="2400" i="1" dirty="0" smtClean="0"/>
              <a:t>ε</a:t>
            </a:r>
            <a:r>
              <a:rPr lang="en-US" altLang="zh-CN" sz="2400" dirty="0" smtClean="0"/>
              <a:t> &gt; 0, </a:t>
            </a:r>
            <a:r>
              <a:rPr lang="en-US" altLang="zh-CN" sz="2400" i="1" dirty="0" err="1" smtClean="0"/>
              <a:t>x</a:t>
            </a:r>
            <a:r>
              <a:rPr lang="en-US" altLang="zh-CN" sz="2400" i="1" baseline="-25000" dirty="0" err="1" smtClean="0"/>
              <a:t>p</a:t>
            </a:r>
            <a:r>
              <a:rPr lang="en-US" altLang="zh-CN" sz="2400" dirty="0" smtClean="0"/>
              <a:t> +</a:t>
            </a:r>
            <a:r>
              <a:rPr lang="el-GR" altLang="zh-CN" sz="2400" i="1" dirty="0" smtClean="0"/>
              <a:t> εω</a:t>
            </a:r>
            <a:r>
              <a:rPr lang="en-US" altLang="zh-CN" sz="2400" dirty="0" smtClean="0"/>
              <a:t> &gt; 0, and </a:t>
            </a:r>
            <a:r>
              <a:rPr lang="en-US" altLang="zh-CN" sz="2400" i="1" dirty="0" err="1" smtClean="0"/>
              <a:t>x</a:t>
            </a:r>
            <a:r>
              <a:rPr lang="en-US" altLang="zh-CN" sz="2400" i="1" baseline="-25000" dirty="0" err="1" smtClean="0"/>
              <a:t>p</a:t>
            </a:r>
            <a:r>
              <a:rPr lang="en-US" altLang="zh-CN" sz="2400" dirty="0" smtClean="0"/>
              <a:t> -</a:t>
            </a:r>
            <a:r>
              <a:rPr lang="el-GR" altLang="zh-CN" sz="2400" i="1" dirty="0" smtClean="0"/>
              <a:t> εω</a:t>
            </a:r>
            <a:r>
              <a:rPr lang="en-US" altLang="zh-CN" sz="2400" dirty="0" smtClean="0"/>
              <a:t> &gt; 0.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(</a:t>
            </a:r>
            <a:r>
              <a:rPr lang="en-US" altLang="zh-CN" sz="2400" i="1" dirty="0" err="1" smtClean="0"/>
              <a:t>x</a:t>
            </a:r>
            <a:r>
              <a:rPr lang="en-US" altLang="zh-CN" sz="2400" i="1" baseline="-25000" dirty="0" err="1" smtClean="0"/>
              <a:t>p</a:t>
            </a:r>
            <a:r>
              <a:rPr lang="en-US" altLang="zh-CN" sz="2400" dirty="0" smtClean="0"/>
              <a:t> +</a:t>
            </a:r>
            <a:r>
              <a:rPr lang="el-GR" altLang="zh-CN" sz="2400" i="1" dirty="0" smtClean="0"/>
              <a:t> εω</a:t>
            </a:r>
            <a:r>
              <a:rPr lang="en-US" altLang="zh-CN" sz="2400" dirty="0" smtClean="0"/>
              <a:t>) = </a:t>
            </a:r>
            <a:r>
              <a:rPr lang="en-US" altLang="zh-CN" sz="2400" i="1" dirty="0" err="1" smtClean="0"/>
              <a:t>Bx</a:t>
            </a:r>
            <a:r>
              <a:rPr lang="en-US" altLang="zh-CN" sz="2400" i="1" baseline="-25000" dirty="0" err="1" smtClean="0"/>
              <a:t>p</a:t>
            </a:r>
            <a:r>
              <a:rPr lang="en-US" altLang="zh-CN" sz="2400" dirty="0" smtClean="0"/>
              <a:t> +</a:t>
            </a:r>
            <a:r>
              <a:rPr lang="el-GR" altLang="zh-CN" sz="2400" i="1" dirty="0" smtClean="0"/>
              <a:t> ε</a:t>
            </a:r>
            <a:r>
              <a:rPr lang="en-US" altLang="zh-CN" sz="2400" i="1" dirty="0" smtClean="0"/>
              <a:t>B</a:t>
            </a:r>
            <a:r>
              <a:rPr lang="el-GR" altLang="zh-CN" sz="2400" i="1" dirty="0" smtClean="0"/>
              <a:t>ω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 and                                           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(</a:t>
            </a:r>
            <a:r>
              <a:rPr lang="en-US" altLang="zh-CN" sz="2400" i="1" dirty="0" err="1" smtClean="0"/>
              <a:t>x</a:t>
            </a:r>
            <a:r>
              <a:rPr lang="en-US" altLang="zh-CN" sz="2400" i="1" baseline="-25000" dirty="0" err="1" smtClean="0"/>
              <a:t>p</a:t>
            </a:r>
            <a:r>
              <a:rPr lang="en-US" altLang="zh-CN" sz="2400" dirty="0" smtClean="0"/>
              <a:t> -</a:t>
            </a:r>
            <a:r>
              <a:rPr lang="el-GR" altLang="zh-CN" sz="2400" i="1" dirty="0" smtClean="0"/>
              <a:t> εω</a:t>
            </a:r>
            <a:r>
              <a:rPr lang="en-US" altLang="zh-CN" sz="2400" dirty="0" smtClean="0"/>
              <a:t>) = </a:t>
            </a:r>
            <a:r>
              <a:rPr lang="en-US" altLang="zh-CN" sz="2400" i="1" dirty="0" err="1" smtClean="0"/>
              <a:t>Bx</a:t>
            </a:r>
            <a:r>
              <a:rPr lang="en-US" altLang="zh-CN" sz="2400" i="1" baseline="-25000" dirty="0" err="1" smtClean="0"/>
              <a:t>p</a:t>
            </a:r>
            <a:r>
              <a:rPr lang="en-US" altLang="zh-CN" sz="2400" dirty="0" smtClean="0"/>
              <a:t> -</a:t>
            </a:r>
            <a:r>
              <a:rPr lang="el-GR" altLang="zh-CN" sz="2400" i="1" dirty="0" smtClean="0"/>
              <a:t> ε</a:t>
            </a:r>
            <a:r>
              <a:rPr lang="en-US" altLang="zh-CN" sz="2400" i="1" dirty="0" smtClean="0"/>
              <a:t>B</a:t>
            </a:r>
            <a:r>
              <a:rPr lang="el-GR" altLang="zh-CN" sz="2400" i="1" dirty="0" smtClean="0"/>
              <a:t>ω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. Thus the following two vectors: </a:t>
            </a:r>
          </a:p>
          <a:p>
            <a:pPr>
              <a:buNone/>
            </a:pPr>
            <a:r>
              <a:rPr lang="en-US" altLang="zh-CN" sz="2400" dirty="0" smtClean="0"/>
              <a:t>                                     </a:t>
            </a:r>
          </a:p>
          <a:p>
            <a:pPr>
              <a:buNone/>
            </a:pPr>
            <a:r>
              <a:rPr lang="en-US" altLang="zh-CN" sz="2400" dirty="0" smtClean="0"/>
              <a:t>    </a:t>
            </a:r>
          </a:p>
          <a:p>
            <a:pPr>
              <a:buNone/>
            </a:pPr>
            <a:r>
              <a:rPr lang="en-US" altLang="zh-CN" sz="2400" dirty="0" smtClean="0"/>
              <a:t>   are in the set </a:t>
            </a:r>
            <a:r>
              <a:rPr lang="en-US" altLang="zh-CN" sz="2400" i="1" dirty="0" smtClean="0"/>
              <a:t>P</a:t>
            </a:r>
            <a:r>
              <a:rPr lang="en-US" altLang="zh-CN" sz="2400" dirty="0" smtClean="0"/>
              <a:t> since </a:t>
            </a:r>
            <a:r>
              <a:rPr lang="en-US" altLang="zh-CN" sz="2400" i="1" dirty="0" err="1" smtClean="0"/>
              <a:t>Az</a:t>
            </a:r>
            <a:r>
              <a:rPr lang="en-US" altLang="zh-CN" sz="2400" i="1" baseline="30000" dirty="0" smtClean="0"/>
              <a:t>+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 and </a:t>
            </a:r>
            <a:r>
              <a:rPr lang="en-US" altLang="zh-CN" sz="2400" i="1" dirty="0" err="1" smtClean="0"/>
              <a:t>Az</a:t>
            </a:r>
            <a:r>
              <a:rPr lang="en-US" altLang="zh-CN" sz="2400" i="1" baseline="30000" dirty="0" smtClean="0"/>
              <a:t>-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. However, .5</a:t>
            </a:r>
            <a:r>
              <a:rPr lang="en-US" altLang="zh-CN" sz="2400" i="1" dirty="0" smtClean="0"/>
              <a:t>z</a:t>
            </a:r>
            <a:r>
              <a:rPr lang="en-US" altLang="zh-CN" sz="2400" i="1" baseline="30000" dirty="0" smtClean="0"/>
              <a:t>+</a:t>
            </a:r>
            <a:r>
              <a:rPr lang="en-US" altLang="zh-CN" sz="2400" i="1" dirty="0" smtClean="0"/>
              <a:t> </a:t>
            </a:r>
            <a:r>
              <a:rPr lang="en-US" altLang="zh-CN" sz="2400" dirty="0" smtClean="0"/>
              <a:t>+ .5</a:t>
            </a:r>
            <a:r>
              <a:rPr lang="en-US" altLang="zh-CN" sz="2400" i="1" dirty="0" smtClean="0"/>
              <a:t>z</a:t>
            </a:r>
            <a:r>
              <a:rPr lang="en-US" altLang="zh-CN" sz="2400" i="1" baseline="30000" dirty="0" smtClean="0"/>
              <a:t>-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x</a:t>
            </a:r>
            <a:r>
              <a:rPr lang="en-US" altLang="zh-CN" sz="2400" dirty="0" smtClean="0"/>
              <a:t> which means </a:t>
            </a:r>
            <a:r>
              <a:rPr lang="en-US" altLang="zh-CN" sz="2400" i="1" dirty="0" smtClean="0"/>
              <a:t>x</a:t>
            </a:r>
            <a:r>
              <a:rPr lang="en-US" altLang="zh-CN" sz="2400" dirty="0" smtClean="0"/>
              <a:t> is a convex combination </a:t>
            </a:r>
            <a:r>
              <a:rPr lang="en-US" altLang="zh-CN" sz="2400" i="1" dirty="0" smtClean="0"/>
              <a:t>z</a:t>
            </a:r>
            <a:r>
              <a:rPr lang="en-US" altLang="zh-CN" sz="2400" i="1" baseline="30000" dirty="0" smtClean="0"/>
              <a:t>+</a:t>
            </a:r>
            <a:r>
              <a:rPr lang="en-US" altLang="zh-CN" sz="2400" dirty="0" smtClean="0"/>
              <a:t> of and </a:t>
            </a:r>
            <a:r>
              <a:rPr lang="en-US" altLang="zh-CN" sz="2400" i="1" dirty="0" smtClean="0"/>
              <a:t>z</a:t>
            </a:r>
            <a:r>
              <a:rPr lang="en-US" altLang="zh-CN" sz="2400" i="1" baseline="30000" dirty="0" smtClean="0"/>
              <a:t>-</a:t>
            </a:r>
            <a:r>
              <a:rPr lang="en-US" altLang="zh-CN" sz="2400" dirty="0" smtClean="0"/>
              <a:t> contradicting that it is an extreme point.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387612" y="4714884"/>
          <a:ext cx="3970338" cy="892175"/>
        </p:xfrm>
        <a:graphic>
          <a:graphicData uri="http://schemas.openxmlformats.org/presentationml/2006/ole">
            <p:oleObj spid="_x0000_s32770" name="Equation" r:id="rId3" imgW="2374560" imgH="5331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Extreme Points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676000" cy="4896000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Proof of reverse direction &lt;=</a:t>
            </a:r>
          </a:p>
          <a:p>
            <a:pPr>
              <a:buNone/>
            </a:pPr>
            <a:r>
              <a:rPr lang="en-US" altLang="zh-CN" dirty="0" smtClean="0"/>
              <a:t>    Suppose that the columns of B are linearly independent and that x is not an extreme point. Then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can be written as the convex combination of two distinct points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 both in P (and different from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) i.e.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= [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p</a:t>
            </a:r>
            <a:r>
              <a:rPr lang="en-US" altLang="zh-CN" i="1" dirty="0" smtClean="0"/>
              <a:t> 0</a:t>
            </a:r>
            <a:r>
              <a:rPr lang="en-US" altLang="zh-CN" dirty="0" smtClean="0"/>
              <a:t>]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 = </a:t>
            </a:r>
            <a:r>
              <a:rPr lang="el-GR" altLang="zh-CN" i="1" dirty="0" smtClean="0"/>
              <a:t>λ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 + (1 -</a:t>
            </a:r>
            <a:r>
              <a:rPr lang="el-GR" altLang="zh-CN" i="1" dirty="0" smtClean="0"/>
              <a:t> λ</a:t>
            </a:r>
            <a:r>
              <a:rPr lang="en-US" altLang="zh-CN" dirty="0" smtClean="0"/>
              <a:t>)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 for some 0 &lt; </a:t>
            </a:r>
            <a:r>
              <a:rPr lang="el-GR" altLang="zh-CN" i="1" dirty="0" smtClean="0"/>
              <a:t>λ</a:t>
            </a:r>
            <a:r>
              <a:rPr lang="en-US" altLang="zh-CN" i="1" dirty="0" smtClean="0"/>
              <a:t> &lt; 1</a:t>
            </a:r>
            <a:r>
              <a:rPr lang="en-US" altLang="zh-CN" dirty="0" smtClean="0"/>
              <a:t>. Now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 both non-negative since they are in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and </a:t>
            </a:r>
            <a:r>
              <a:rPr lang="el-GR" altLang="zh-CN" i="1" dirty="0" smtClean="0"/>
              <a:t>λ </a:t>
            </a:r>
            <a:r>
              <a:rPr lang="en-US" altLang="zh-CN" dirty="0" smtClean="0"/>
              <a:t>is positive, so the last n - k components of</a:t>
            </a:r>
            <a:r>
              <a:rPr lang="en-US" altLang="zh-CN" i="1" dirty="0" smtClean="0"/>
              <a:t> 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 must be zeros i.e.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 can be written as</a:t>
            </a: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where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p</a:t>
            </a:r>
            <a:r>
              <a:rPr lang="en-US" altLang="zh-CN" i="1" baseline="30000" dirty="0" smtClean="0"/>
              <a:t>1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p</a:t>
            </a:r>
            <a:r>
              <a:rPr lang="en-US" altLang="zh-CN" i="1" baseline="30000" dirty="0" smtClean="0"/>
              <a:t>2</a:t>
            </a:r>
            <a:r>
              <a:rPr lang="en-US" altLang="zh-CN" dirty="0" smtClean="0"/>
              <a:t> are the first components of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.  Thus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(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-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) = </a:t>
            </a:r>
            <a:r>
              <a:rPr lang="en-US" altLang="zh-CN" i="1" dirty="0" err="1" smtClean="0"/>
              <a:t>Bx</a:t>
            </a:r>
            <a:r>
              <a:rPr lang="en-US" altLang="zh-CN" i="1" dirty="0" smtClean="0"/>
              <a:t> - Bv</a:t>
            </a:r>
            <a:r>
              <a:rPr lang="en-US" altLang="zh-CN" i="1" baseline="-25000" dirty="0" smtClean="0"/>
              <a:t>p</a:t>
            </a:r>
            <a:r>
              <a:rPr lang="en-US" altLang="zh-CN" i="1" baseline="30000" dirty="0" smtClean="0"/>
              <a:t>1</a:t>
            </a:r>
            <a:r>
              <a:rPr lang="en-US" altLang="zh-CN" dirty="0" smtClean="0"/>
              <a:t> =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 –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 = 0, but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p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-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p</a:t>
            </a:r>
            <a:r>
              <a:rPr lang="en-US" altLang="zh-CN" i="1" baseline="30000" dirty="0" smtClean="0"/>
              <a:t>1</a:t>
            </a:r>
            <a:r>
              <a:rPr lang="en-US" altLang="zh-CN" dirty="0" smtClean="0"/>
              <a:t> ≠ 0 as x ≠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. So the column of B is linearly dependent is a contradiction</a:t>
            </a: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778250" y="4921250"/>
          <a:ext cx="1979613" cy="687388"/>
        </p:xfrm>
        <a:graphic>
          <a:graphicData uri="http://schemas.openxmlformats.org/presentationml/2006/ole">
            <p:oleObj spid="_x0000_s33794" name="Equation" r:id="rId3" imgW="146016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Basic Feasible Solutions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460000" cy="4932000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Definition 2.7:</a:t>
            </a:r>
          </a:p>
          <a:p>
            <a:pPr>
              <a:buNone/>
            </a:pPr>
            <a:r>
              <a:rPr lang="en-US" altLang="zh-CN" dirty="0" smtClean="0"/>
              <a:t>   A vector </a:t>
            </a:r>
            <a:r>
              <a:rPr lang="en-US" altLang="zh-CN" sz="2800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i="1" dirty="0" err="1" smtClean="0"/>
              <a:t>P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Ax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, </a:t>
            </a:r>
            <a:r>
              <a:rPr lang="en-US" altLang="zh-CN" sz="2800" i="1" dirty="0" smtClean="0"/>
              <a:t>x</a:t>
            </a:r>
            <a:r>
              <a:rPr lang="en-US" altLang="zh-CN" sz="2800" dirty="0" smtClean="0"/>
              <a:t> ≥ 0</a:t>
            </a:r>
            <a:r>
              <a:rPr lang="en-US" altLang="zh-CN" dirty="0" smtClean="0"/>
              <a:t>} is a basic feasible solution (BFS) is there is a partition of the matrix </a:t>
            </a:r>
            <a:r>
              <a:rPr lang="en-US" altLang="zh-CN" i="1" dirty="0" smtClean="0"/>
              <a:t>A</a:t>
            </a:r>
            <a:r>
              <a:rPr lang="en-US" altLang="zh-CN" dirty="0" smtClean="0"/>
              <a:t> into an non-singular </a:t>
            </a:r>
            <a:r>
              <a:rPr lang="en-US" altLang="zh-CN" i="1" dirty="0" err="1" smtClean="0"/>
              <a:t>m</a:t>
            </a:r>
            <a:r>
              <a:rPr lang="en-US" altLang="zh-CN" sz="2400" dirty="0" err="1" smtClean="0"/>
              <a:t>×</a:t>
            </a:r>
            <a:r>
              <a:rPr lang="en-US" altLang="zh-CN" i="1" dirty="0" err="1" smtClean="0"/>
              <a:t>m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square </a:t>
            </a:r>
            <a:r>
              <a:rPr lang="en-US" altLang="zh-CN" dirty="0" err="1" smtClean="0"/>
              <a:t>submatrix</a:t>
            </a:r>
            <a:r>
              <a:rPr lang="en-US" altLang="zh-CN" dirty="0" smtClean="0"/>
              <a:t>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 and an </a:t>
            </a:r>
            <a:r>
              <a:rPr lang="en-US" altLang="zh-CN" i="1" dirty="0" smtClean="0"/>
              <a:t>m</a:t>
            </a:r>
            <a:r>
              <a:rPr lang="en-US" altLang="zh-CN" sz="2400" dirty="0" smtClean="0"/>
              <a:t>×</a:t>
            </a:r>
            <a:r>
              <a:rPr lang="en-US" altLang="zh-CN" dirty="0" smtClean="0"/>
              <a:t>(</a:t>
            </a:r>
            <a:r>
              <a:rPr lang="en-US" altLang="zh-CN" i="1" dirty="0" smtClean="0"/>
              <a:t>n </a:t>
            </a:r>
            <a:r>
              <a:rPr lang="en-US" altLang="zh-CN" dirty="0" smtClean="0"/>
              <a:t>-</a:t>
            </a:r>
            <a:r>
              <a:rPr lang="en-US" altLang="zh-CN" i="1" dirty="0" smtClean="0"/>
              <a:t> m</a:t>
            </a:r>
            <a:r>
              <a:rPr lang="en-US" altLang="zh-CN" dirty="0" smtClean="0"/>
              <a:t>) </a:t>
            </a:r>
            <a:r>
              <a:rPr lang="en-US" altLang="zh-CN" dirty="0" err="1" smtClean="0"/>
              <a:t>submatrix</a:t>
            </a:r>
            <a:r>
              <a:rPr lang="en-US" altLang="zh-CN" dirty="0" smtClean="0"/>
              <a:t> </a:t>
            </a:r>
            <a:r>
              <a:rPr lang="en-US" altLang="zh-CN" i="1" dirty="0" smtClean="0"/>
              <a:t>N</a:t>
            </a:r>
            <a:r>
              <a:rPr lang="en-US" altLang="zh-CN" dirty="0" smtClean="0"/>
              <a:t> such that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= [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B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N</a:t>
            </a:r>
            <a:r>
              <a:rPr lang="en-US" altLang="zh-CN" dirty="0" smtClean="0"/>
              <a:t>]</a:t>
            </a:r>
            <a:r>
              <a:rPr lang="en-US" altLang="zh-CN" baseline="30000" dirty="0" smtClean="0"/>
              <a:t>T</a:t>
            </a:r>
            <a:r>
              <a:rPr lang="en-US" altLang="zh-CN" dirty="0" smtClean="0"/>
              <a:t> with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B</a:t>
            </a:r>
            <a:r>
              <a:rPr lang="en-US" altLang="zh-CN" dirty="0" smtClean="0"/>
              <a:t> ≥ 0 and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N</a:t>
            </a:r>
            <a:r>
              <a:rPr lang="en-US" altLang="zh-CN" dirty="0" smtClean="0"/>
              <a:t> = 0 and </a:t>
            </a:r>
            <a:r>
              <a:rPr lang="en-US" altLang="zh-CN" i="1" dirty="0" err="1" smtClean="0"/>
              <a:t>Ax</a:t>
            </a:r>
            <a:r>
              <a:rPr lang="en-US" altLang="zh-CN" i="1" baseline="-25000" dirty="0" err="1" smtClean="0"/>
              <a:t>B</a:t>
            </a:r>
            <a:r>
              <a:rPr lang="en-US" altLang="zh-CN" dirty="0" smtClean="0"/>
              <a:t> = </a:t>
            </a:r>
            <a:r>
              <a:rPr lang="en-US" altLang="zh-CN" i="1" dirty="0" err="1" smtClean="0"/>
              <a:t>Bx</a:t>
            </a:r>
            <a:r>
              <a:rPr lang="en-US" altLang="zh-CN" i="1" baseline="-25000" dirty="0" err="1" smtClean="0"/>
              <a:t>N</a:t>
            </a:r>
            <a:r>
              <a:rPr lang="en-US" altLang="zh-CN" dirty="0" smtClean="0"/>
              <a:t> =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.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 is called the basis matrix, </a:t>
            </a:r>
            <a:r>
              <a:rPr lang="en-US" altLang="zh-CN" i="1" dirty="0" smtClean="0"/>
              <a:t>N</a:t>
            </a:r>
            <a:r>
              <a:rPr lang="en-US" altLang="zh-CN" dirty="0" smtClean="0"/>
              <a:t> is called non-basis (or non-basic) matrix,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B</a:t>
            </a:r>
            <a:r>
              <a:rPr lang="en-US" altLang="zh-CN" dirty="0" smtClean="0"/>
              <a:t> is the set of basis variables, and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N</a:t>
            </a:r>
            <a:r>
              <a:rPr lang="en-US" altLang="zh-CN" dirty="0" smtClean="0"/>
              <a:t> is the set of non-basis variables. </a:t>
            </a:r>
          </a:p>
          <a:p>
            <a:r>
              <a:rPr lang="en-US" altLang="zh-CN" dirty="0" smtClean="0"/>
              <a:t>Corollary 2.2:</a:t>
            </a:r>
          </a:p>
          <a:p>
            <a:pPr>
              <a:buNone/>
            </a:pPr>
            <a:r>
              <a:rPr lang="en-US" altLang="zh-CN" dirty="0" smtClean="0"/>
              <a:t>   A vector </a:t>
            </a:r>
            <a:r>
              <a:rPr lang="en-US" altLang="zh-CN" sz="2800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i="1" dirty="0" err="1" smtClean="0"/>
              <a:t>P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Ax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, </a:t>
            </a:r>
            <a:r>
              <a:rPr lang="en-US" altLang="zh-CN" sz="2800" i="1" dirty="0" smtClean="0"/>
              <a:t>x</a:t>
            </a:r>
            <a:r>
              <a:rPr lang="en-US" altLang="zh-CN" sz="2800" dirty="0" smtClean="0"/>
              <a:t> ≥ 0</a:t>
            </a:r>
            <a:r>
              <a:rPr lang="en-US" altLang="zh-CN" dirty="0" smtClean="0"/>
              <a:t>} is an extreme points if and only if there is some matrix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 so that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is a basic feasible solution with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 as the basis matrix.  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Geometry of the Feasible Set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7992000" cy="4824000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Definition 2.1:</a:t>
            </a:r>
          </a:p>
          <a:p>
            <a:pPr>
              <a:buNone/>
            </a:pPr>
            <a:r>
              <a:rPr lang="en-US" altLang="zh-CN" sz="2400" dirty="0" smtClean="0"/>
              <a:t>     A </a:t>
            </a:r>
            <a:r>
              <a:rPr lang="en-US" altLang="zh-CN" sz="2400" i="1" dirty="0" smtClean="0"/>
              <a:t>closed </a:t>
            </a:r>
            <a:r>
              <a:rPr lang="en-US" altLang="zh-CN" sz="2400" i="1" dirty="0" err="1" smtClean="0"/>
              <a:t>halfspace</a:t>
            </a:r>
            <a:r>
              <a:rPr lang="en-US" altLang="zh-CN" sz="2400" dirty="0" smtClean="0"/>
              <a:t> is a set of form </a:t>
            </a:r>
            <a:r>
              <a:rPr lang="en-US" altLang="zh-CN" sz="2400" i="1" dirty="0" smtClean="0"/>
              <a:t>H</a:t>
            </a:r>
            <a:r>
              <a:rPr lang="en-US" altLang="zh-CN" sz="2400" i="1" baseline="-25000" dirty="0" smtClean="0"/>
              <a:t>≤</a:t>
            </a:r>
            <a:r>
              <a:rPr lang="en-US" altLang="zh-CN" sz="2400" dirty="0" smtClean="0"/>
              <a:t> = {</a:t>
            </a:r>
            <a:r>
              <a:rPr lang="en-US" altLang="zh-CN" sz="2400" i="1" dirty="0" smtClean="0"/>
              <a:t>x </a:t>
            </a:r>
            <a:r>
              <a:rPr lang="en-US" altLang="zh-CN" sz="2400" dirty="0" smtClean="0"/>
              <a:t>∈</a:t>
            </a:r>
            <a:r>
              <a:rPr lang="en-US" altLang="zh-CN" sz="2400" i="1" dirty="0" smtClean="0"/>
              <a:t> </a:t>
            </a:r>
            <a:r>
              <a:rPr lang="en-US" altLang="zh-CN" sz="2400" i="1" dirty="0" err="1" smtClean="0"/>
              <a:t>R</a:t>
            </a:r>
            <a:r>
              <a:rPr lang="en-US" altLang="zh-CN" sz="2400" i="1" baseline="30000" dirty="0" err="1" smtClean="0"/>
              <a:t>n</a:t>
            </a:r>
            <a:r>
              <a:rPr lang="en-US" altLang="zh-CN" sz="2400" dirty="0" smtClean="0"/>
              <a:t> |</a:t>
            </a:r>
            <a:r>
              <a:rPr lang="en-US" altLang="zh-CN" sz="2400" i="1" dirty="0" err="1" smtClean="0"/>
              <a:t>a</a:t>
            </a:r>
            <a:r>
              <a:rPr lang="en-US" altLang="zh-CN" sz="2400" i="1" baseline="30000" dirty="0" err="1" smtClean="0"/>
              <a:t>T</a:t>
            </a:r>
            <a:r>
              <a:rPr lang="en-US" altLang="zh-CN" sz="2400" i="1" dirty="0" err="1" smtClean="0"/>
              <a:t>x</a:t>
            </a:r>
            <a:r>
              <a:rPr lang="en-US" altLang="zh-CN" sz="2400" i="1" dirty="0" smtClean="0"/>
              <a:t> ≤ </a:t>
            </a:r>
            <a:r>
              <a:rPr lang="el-GR" altLang="zh-CN" sz="2400" i="1" dirty="0" smtClean="0"/>
              <a:t>β</a:t>
            </a:r>
            <a:r>
              <a:rPr lang="en-US" altLang="zh-CN" sz="2400" dirty="0" smtClean="0"/>
              <a:t>} </a:t>
            </a:r>
          </a:p>
          <a:p>
            <a:pPr>
              <a:buNone/>
            </a:pPr>
            <a:r>
              <a:rPr lang="en-US" altLang="zh-CN" sz="2400" dirty="0" smtClean="0"/>
              <a:t>    or </a:t>
            </a:r>
            <a:r>
              <a:rPr lang="en-US" altLang="zh-CN" sz="2400" i="1" dirty="0" smtClean="0"/>
              <a:t>H</a:t>
            </a:r>
            <a:r>
              <a:rPr lang="en-US" altLang="zh-CN" sz="2400" i="1" baseline="-25000" dirty="0" smtClean="0"/>
              <a:t>≥</a:t>
            </a:r>
            <a:r>
              <a:rPr lang="en-US" altLang="zh-CN" sz="2400" dirty="0" smtClean="0"/>
              <a:t> = {</a:t>
            </a:r>
            <a:r>
              <a:rPr lang="en-US" altLang="zh-CN" sz="2400" i="1" dirty="0" smtClean="0"/>
              <a:t>x </a:t>
            </a:r>
            <a:r>
              <a:rPr lang="en-US" altLang="zh-CN" sz="2400" dirty="0" smtClean="0"/>
              <a:t>∈</a:t>
            </a:r>
            <a:r>
              <a:rPr lang="en-US" altLang="zh-CN" sz="2400" i="1" dirty="0" smtClean="0"/>
              <a:t> </a:t>
            </a:r>
            <a:r>
              <a:rPr lang="en-US" altLang="zh-CN" sz="2400" i="1" dirty="0" err="1" smtClean="0"/>
              <a:t>R</a:t>
            </a:r>
            <a:r>
              <a:rPr lang="en-US" altLang="zh-CN" sz="2400" i="1" baseline="30000" dirty="0" err="1" smtClean="0"/>
              <a:t>n</a:t>
            </a:r>
            <a:r>
              <a:rPr lang="en-US" altLang="zh-CN" sz="2400" dirty="0" smtClean="0"/>
              <a:t> |</a:t>
            </a:r>
            <a:r>
              <a:rPr lang="en-US" altLang="zh-CN" sz="2400" i="1" dirty="0" err="1" smtClean="0"/>
              <a:t>α</a:t>
            </a:r>
            <a:r>
              <a:rPr lang="en-US" altLang="zh-CN" sz="2400" i="1" baseline="30000" dirty="0" err="1" smtClean="0"/>
              <a:t>T</a:t>
            </a:r>
            <a:r>
              <a:rPr lang="en-US" altLang="zh-CN" sz="2400" i="1" dirty="0" err="1" smtClean="0"/>
              <a:t>x</a:t>
            </a:r>
            <a:r>
              <a:rPr lang="en-US" altLang="zh-CN" sz="2400" i="1" dirty="0" smtClean="0"/>
              <a:t> ≥ </a:t>
            </a:r>
            <a:r>
              <a:rPr lang="el-GR" altLang="zh-CN" sz="2400" i="1" dirty="0" smtClean="0"/>
              <a:t>β</a:t>
            </a:r>
            <a:r>
              <a:rPr lang="en-US" altLang="zh-CN" sz="2400" dirty="0" smtClean="0"/>
              <a:t>}.</a:t>
            </a:r>
          </a:p>
          <a:p>
            <a:pPr>
              <a:buNone/>
            </a:pPr>
            <a:endParaRPr lang="en-US" altLang="zh-CN" dirty="0" smtClean="0"/>
          </a:p>
          <a:p>
            <a:r>
              <a:rPr lang="en-US" altLang="zh-CN" dirty="0" smtClean="0"/>
              <a:t>E.g., The constraint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 +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2</a:t>
            </a:r>
            <a:r>
              <a:rPr lang="en-US" altLang="zh-CN" sz="2800" dirty="0" smtClean="0"/>
              <a:t> ≤ 20is a closed </a:t>
            </a:r>
            <a:r>
              <a:rPr lang="en-US" altLang="zh-CN" sz="2800" dirty="0" err="1" smtClean="0"/>
              <a:t>halfspace</a:t>
            </a:r>
            <a:r>
              <a:rPr lang="en-US" altLang="zh-CN" sz="2800" dirty="0" smtClean="0"/>
              <a:t> </a:t>
            </a:r>
            <a:r>
              <a:rPr lang="en-US" altLang="zh-CN" sz="2800" i="1" dirty="0" smtClean="0"/>
              <a:t>H</a:t>
            </a:r>
            <a:r>
              <a:rPr lang="en-US" altLang="zh-CN" sz="2800" i="1" baseline="-25000" dirty="0" smtClean="0"/>
              <a:t>≤</a:t>
            </a:r>
            <a:r>
              <a:rPr lang="en-US" altLang="zh-CN" sz="2800" dirty="0" smtClean="0"/>
              <a:t> where </a:t>
            </a:r>
            <a:r>
              <a:rPr lang="en-US" altLang="zh-CN" sz="2800" i="1" dirty="0" smtClean="0"/>
              <a:t>α =</a:t>
            </a:r>
            <a:r>
              <a:rPr lang="en-US" altLang="zh-CN" sz="2800" dirty="0" smtClean="0"/>
              <a:t> [1 1]</a:t>
            </a:r>
            <a:r>
              <a:rPr lang="en-US" altLang="zh-CN" sz="2800" baseline="30000" dirty="0" smtClean="0"/>
              <a:t>T</a:t>
            </a:r>
            <a:r>
              <a:rPr lang="en-US" altLang="zh-CN" sz="2800" dirty="0" smtClean="0"/>
              <a:t>, and </a:t>
            </a:r>
            <a:r>
              <a:rPr lang="el-GR" altLang="zh-CN" sz="2800" i="1" dirty="0" smtClean="0"/>
              <a:t>β </a:t>
            </a:r>
            <a:r>
              <a:rPr lang="en-US" altLang="zh-CN" sz="2800" dirty="0" smtClean="0"/>
              <a:t>= 20. 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sz="2800" dirty="0" smtClean="0"/>
              <a:t>The constraint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 ≥ 0 is a closed </a:t>
            </a:r>
            <a:r>
              <a:rPr lang="en-US" altLang="zh-CN" sz="2800" dirty="0" err="1" smtClean="0"/>
              <a:t>halfspace</a:t>
            </a:r>
            <a:endParaRPr lang="en-US" altLang="zh-CN" sz="2800" dirty="0" smtClean="0"/>
          </a:p>
          <a:p>
            <a:pPr>
              <a:buNone/>
            </a:pPr>
            <a:r>
              <a:rPr lang="en-US" altLang="zh-CN" sz="2800" dirty="0" smtClean="0"/>
              <a:t>   </a:t>
            </a:r>
            <a:r>
              <a:rPr lang="en-US" altLang="zh-CN" sz="2800" i="1" dirty="0" smtClean="0"/>
              <a:t>H</a:t>
            </a:r>
            <a:r>
              <a:rPr lang="en-US" altLang="zh-CN" sz="2800" i="1" baseline="-25000" dirty="0" smtClean="0"/>
              <a:t>≥</a:t>
            </a:r>
            <a:r>
              <a:rPr lang="en-US" altLang="zh-CN" sz="2800" dirty="0" smtClean="0"/>
              <a:t> where </a:t>
            </a:r>
            <a:r>
              <a:rPr lang="en-US" altLang="zh-CN" sz="2800" i="1" dirty="0" smtClean="0"/>
              <a:t>α =</a:t>
            </a:r>
            <a:r>
              <a:rPr lang="en-US" altLang="zh-CN" sz="2800" dirty="0" smtClean="0"/>
              <a:t> [1 0]</a:t>
            </a:r>
            <a:r>
              <a:rPr lang="en-US" altLang="zh-CN" sz="2800" baseline="30000" dirty="0" smtClean="0"/>
              <a:t>T</a:t>
            </a:r>
            <a:r>
              <a:rPr lang="en-US" altLang="zh-CN" sz="2800" dirty="0" smtClean="0"/>
              <a:t>, and </a:t>
            </a:r>
            <a:r>
              <a:rPr lang="el-GR" altLang="zh-CN" sz="2800" i="1" dirty="0" smtClean="0"/>
              <a:t>β </a:t>
            </a:r>
            <a:r>
              <a:rPr lang="en-US" altLang="zh-CN" sz="2800" dirty="0" smtClean="0"/>
              <a:t>= 0.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Example: Basic Feasible Solution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Consider LP (2.1) in standard from: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i="1" dirty="0" smtClean="0"/>
              <a:t>B</a:t>
            </a:r>
            <a:r>
              <a:rPr lang="en-US" altLang="zh-CN" dirty="0" smtClean="0"/>
              <a:t> is non-singular and so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B</a:t>
            </a:r>
            <a:r>
              <a:rPr lang="en-US" altLang="zh-CN" dirty="0" smtClean="0"/>
              <a:t> = </a:t>
            </a:r>
            <a:r>
              <a:rPr lang="en-US" altLang="zh-CN" i="1" dirty="0" smtClean="0"/>
              <a:t>B</a:t>
            </a:r>
            <a:r>
              <a:rPr lang="en-US" altLang="zh-CN" i="1" baseline="30000" dirty="0" smtClean="0"/>
              <a:t>-1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 and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N</a:t>
            </a:r>
            <a:r>
              <a:rPr lang="en-US" altLang="zh-CN" dirty="0" smtClean="0"/>
              <a:t> = </a:t>
            </a:r>
            <a:r>
              <a:rPr lang="en-US" altLang="zh-CN" i="1" dirty="0" smtClean="0"/>
              <a:t>0</a:t>
            </a:r>
            <a:r>
              <a:rPr lang="en-US" altLang="zh-CN" dirty="0" smtClean="0"/>
              <a:t> then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is a basic feasible solution.</a:t>
            </a: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855663" y="2417886"/>
          <a:ext cx="6453187" cy="1227138"/>
        </p:xfrm>
        <a:graphic>
          <a:graphicData uri="http://schemas.openxmlformats.org/presentationml/2006/ole">
            <p:oleObj spid="_x0000_s41986" name="Equation" r:id="rId3" imgW="4940280" imgH="939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Generating Basic Feasible Solution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532000" cy="4860000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Corollary 2.3:</a:t>
            </a:r>
          </a:p>
          <a:p>
            <a:pPr>
              <a:buNone/>
            </a:pPr>
            <a:r>
              <a:rPr lang="en-US" altLang="zh-CN" dirty="0" smtClean="0"/>
              <a:t>    The feasible set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Ax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, </a:t>
            </a:r>
            <a:r>
              <a:rPr lang="en-US" altLang="zh-CN" sz="2800" i="1" dirty="0" smtClean="0"/>
              <a:t>x</a:t>
            </a:r>
            <a:r>
              <a:rPr lang="en-US" altLang="zh-CN" sz="2800" dirty="0" smtClean="0"/>
              <a:t> ≥ 0</a:t>
            </a:r>
            <a:r>
              <a:rPr lang="en-US" altLang="zh-CN" dirty="0" smtClean="0"/>
              <a:t>} has at most</a:t>
            </a:r>
          </a:p>
          <a:p>
            <a:pPr>
              <a:buNone/>
            </a:pPr>
            <a:r>
              <a:rPr lang="en-US" altLang="zh-CN" dirty="0" smtClean="0"/>
              <a:t>                         extreme points. </a:t>
            </a:r>
          </a:p>
          <a:p>
            <a:r>
              <a:rPr lang="en-US" altLang="zh-CN" dirty="0" smtClean="0"/>
              <a:t>A particular choice of m columns will generate an extreme points if (1) </a:t>
            </a:r>
            <a:r>
              <a:rPr lang="en-US" altLang="zh-CN" i="1" dirty="0" smtClean="0"/>
              <a:t>B</a:t>
            </a:r>
            <a:r>
              <a:rPr lang="en-US" altLang="zh-CN" dirty="0" smtClean="0"/>
              <a:t> is non-singular (2)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B</a:t>
            </a:r>
            <a:r>
              <a:rPr lang="en-US" altLang="zh-CN" dirty="0" smtClean="0"/>
              <a:t> ≥ 0. </a:t>
            </a:r>
          </a:p>
          <a:p>
            <a:r>
              <a:rPr lang="en-US" altLang="zh-CN" dirty="0" smtClean="0"/>
              <a:t>E.g. Consider the feasible set by constraints (2.4)</a:t>
            </a:r>
          </a:p>
          <a:p>
            <a:pPr>
              <a:buNone/>
            </a:pPr>
            <a:r>
              <a:rPr lang="en-US" altLang="zh-CN" sz="2800" i="1" dirty="0" smtClean="0"/>
              <a:t>       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 +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2  </a:t>
            </a:r>
            <a:r>
              <a:rPr lang="en-US" altLang="zh-CN" sz="2800" dirty="0" smtClean="0"/>
              <a:t>≤ 1</a:t>
            </a:r>
            <a:r>
              <a:rPr lang="en-US" altLang="zh-CN" sz="2800" i="1" dirty="0" smtClean="0"/>
              <a:t>   </a:t>
            </a:r>
          </a:p>
          <a:p>
            <a:pPr>
              <a:buNone/>
            </a:pPr>
            <a:r>
              <a:rPr lang="en-US" altLang="zh-CN" sz="2800" i="1" dirty="0" smtClean="0"/>
              <a:t>       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          ≤ 1        </a:t>
            </a:r>
            <a:r>
              <a:rPr lang="en-US" altLang="zh-CN" sz="2800" dirty="0" smtClean="0">
                <a:sym typeface="Wingdings" pitchFamily="2" charset="2"/>
              </a:rPr>
              <a:t>   </a:t>
            </a:r>
            <a:endParaRPr lang="en-US" altLang="zh-CN" sz="2800" dirty="0" smtClean="0"/>
          </a:p>
          <a:p>
            <a:pPr>
              <a:buNone/>
            </a:pPr>
            <a:r>
              <a:rPr lang="en-US" altLang="zh-CN" sz="2800" i="1" dirty="0" smtClean="0"/>
              <a:t>              x</a:t>
            </a:r>
            <a:r>
              <a:rPr lang="en-US" altLang="zh-CN" sz="2800" i="1" baseline="-25000" dirty="0" smtClean="0"/>
              <a:t>2</a:t>
            </a:r>
            <a:r>
              <a:rPr lang="en-US" altLang="zh-CN" sz="2800" dirty="0" smtClean="0"/>
              <a:t> ≤ 1 </a:t>
            </a:r>
          </a:p>
          <a:p>
            <a:pPr>
              <a:buNone/>
            </a:pPr>
            <a:r>
              <a:rPr lang="en-US" altLang="zh-CN" sz="2800" i="1" dirty="0" smtClean="0"/>
              <a:t>      x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 ≥ 0,</a:t>
            </a:r>
            <a:r>
              <a:rPr lang="en-US" altLang="zh-CN" sz="2800" i="1" dirty="0" smtClean="0"/>
              <a:t> x</a:t>
            </a:r>
            <a:r>
              <a:rPr lang="en-US" altLang="zh-CN" sz="2800" i="1" baseline="-25000" dirty="0" smtClean="0"/>
              <a:t>2</a:t>
            </a:r>
            <a:r>
              <a:rPr lang="en-US" altLang="zh-CN" sz="2800" dirty="0" smtClean="0"/>
              <a:t> ≥ 0</a:t>
            </a:r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827584" y="2833117"/>
          <a:ext cx="1685925" cy="523875"/>
        </p:xfrm>
        <a:graphic>
          <a:graphicData uri="http://schemas.openxmlformats.org/presentationml/2006/ole">
            <p:oleObj spid="_x0000_s43010" name="Equation" r:id="rId3" imgW="1346040" imgH="419040" progId="Equation.DSMT4">
              <p:embed/>
            </p:oleObj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067944" y="4502616"/>
          <a:ext cx="484378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37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 + </a:t>
                      </a:r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2  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sz="2600" b="0" i="0" baseline="0" dirty="0" smtClean="0">
                          <a:solidFill>
                            <a:schemeClr val="tx1"/>
                          </a:solidFill>
                        </a:rPr>
                        <a:t>             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= 1</a:t>
                      </a:r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zh-CN" alt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              + </a:t>
                      </a:r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       = 1</a:t>
                      </a:r>
                      <a:endParaRPr lang="zh-CN" alt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       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             + </a:t>
                      </a:r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sz="2600" b="0" i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= 1</a:t>
                      </a:r>
                      <a:endParaRPr lang="zh-CN" alt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 ≥ 0,</a:t>
                      </a:r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 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 ≥ 0,</a:t>
                      </a:r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 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 ≥ 0,</a:t>
                      </a:r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 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 ≥ 0,</a:t>
                      </a:r>
                      <a:r>
                        <a:rPr lang="en-US" altLang="zh-CN" sz="2600" b="0" i="1" dirty="0" smtClean="0">
                          <a:solidFill>
                            <a:schemeClr val="tx1"/>
                          </a:solidFill>
                        </a:rPr>
                        <a:t> x</a:t>
                      </a:r>
                      <a:r>
                        <a:rPr lang="en-US" altLang="zh-CN" sz="2600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sz="2600" b="0" dirty="0" smtClean="0">
                          <a:solidFill>
                            <a:schemeClr val="tx1"/>
                          </a:solidFill>
                        </a:rPr>
                        <a:t> ≥ 0</a:t>
                      </a:r>
                      <a:endParaRPr lang="zh-CN" altLang="en-US" sz="2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Generating Basic Feasible Solution</a:t>
            </a:r>
            <a:endParaRPr lang="zh-CN" altLang="en-US" dirty="0"/>
          </a:p>
        </p:txBody>
      </p:sp>
      <p:pic>
        <p:nvPicPr>
          <p:cNvPr id="4" name="内容占位符 3" descr="CH2_fig13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411760" y="6298520"/>
          <a:ext cx="4387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74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13: Graph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of  feasible set 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(2.4)</a:t>
                      </a:r>
                      <a:endParaRPr lang="zh-CN" altLang="en-US" sz="15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Generating Basic Feasible Solution: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There are                       possible extreme points. </a:t>
            </a:r>
          </a:p>
          <a:p>
            <a:r>
              <a:rPr lang="en-US" altLang="zh-CN" sz="2400" dirty="0" smtClean="0"/>
              <a:t>Table 2.2 lists those partitions that do no result in BFS either due to infeasibility or non-negativity of basic variables. Table 2.3 lists the BFS partitions.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162696" y="1988840"/>
          <a:ext cx="1473200" cy="419100"/>
        </p:xfrm>
        <a:graphic>
          <a:graphicData uri="http://schemas.openxmlformats.org/presentationml/2006/ole">
            <p:oleObj spid="_x0000_s44034" name="Equation" r:id="rId3" imgW="1473120" imgH="419040" progId="Equation.DSMT4">
              <p:embed/>
            </p:oleObj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403648" y="3535888"/>
          <a:ext cx="6671501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6493"/>
                <a:gridCol w="935355"/>
                <a:gridCol w="1524000"/>
                <a:gridCol w="1653159"/>
                <a:gridCol w="141249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Partition </a:t>
                      </a:r>
                    </a:p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altLang="zh-CN" b="0" i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i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r>
                        <a:rPr lang="en-US" altLang="zh-CN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Basis</a:t>
                      </a:r>
                      <a:r>
                        <a:rPr lang="en-US" altLang="zh-CN" b="0" baseline="0" dirty="0" smtClean="0">
                          <a:solidFill>
                            <a:schemeClr val="tx1"/>
                          </a:solidFill>
                        </a:rPr>
                        <a:t> matrix </a:t>
                      </a:r>
                      <a:r>
                        <a:rPr lang="en-US" altLang="zh-CN" b="0" i="1" baseline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zh-CN" alt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b="0" i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= 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altLang="zh-CN" b="0" i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zh-CN" alt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baseline="0" dirty="0" smtClean="0">
                          <a:solidFill>
                            <a:schemeClr val="tx1"/>
                          </a:solidFill>
                        </a:rPr>
                        <a:t>is extreme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b="0" baseline="0" dirty="0" smtClean="0">
                          <a:solidFill>
                            <a:schemeClr val="tx1"/>
                          </a:solidFill>
                        </a:rPr>
                        <a:t> points?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i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i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B is singular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B is singular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i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b="0" i="1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 is </a:t>
                      </a:r>
                    </a:p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infeasible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3923928" y="4590008"/>
          <a:ext cx="685800" cy="711200"/>
        </p:xfrm>
        <a:graphic>
          <a:graphicData uri="http://schemas.openxmlformats.org/presentationml/2006/ole">
            <p:oleObj spid="_x0000_s44035" name="Equation" r:id="rId4" imgW="685800" imgH="71100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3923928" y="5373216"/>
          <a:ext cx="685800" cy="711200"/>
        </p:xfrm>
        <a:graphic>
          <a:graphicData uri="http://schemas.openxmlformats.org/presentationml/2006/ole">
            <p:oleObj spid="_x0000_s44036" name="Equation" r:id="rId5" imgW="685800" imgH="71100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3923928" y="6093296"/>
          <a:ext cx="685800" cy="711200"/>
        </p:xfrm>
        <a:graphic>
          <a:graphicData uri="http://schemas.openxmlformats.org/presentationml/2006/ole">
            <p:oleObj spid="_x0000_s44037" name="Equation" r:id="rId6" imgW="685800" imgH="7110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BFS: </a:t>
            </a:r>
            <a:r>
              <a:rPr lang="en-US" altLang="zh-CN" sz="5400" dirty="0" smtClean="0"/>
              <a:t>Table 2.3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/>
              <a:t> </a:t>
            </a:r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524000" y="1809576"/>
          <a:ext cx="6154674" cy="500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017"/>
                <a:gridCol w="933767"/>
                <a:gridCol w="1623378"/>
                <a:gridCol w="1029018"/>
                <a:gridCol w="141249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Partition </a:t>
                      </a:r>
                    </a:p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altLang="zh-CN" sz="1600" b="0" i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Basis</a:t>
                      </a:r>
                      <a:r>
                        <a:rPr lang="en-US" altLang="zh-CN" sz="1600" b="0" baseline="0" dirty="0" smtClean="0">
                          <a:solidFill>
                            <a:schemeClr val="tx1"/>
                          </a:solidFill>
                        </a:rPr>
                        <a:t> matrix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baseline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zh-CN" altLang="en-US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600" b="0" i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=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r>
                        <a:rPr lang="en-US" altLang="zh-CN" sz="1600" b="0" i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zh-CN" altLang="en-US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baseline="0" dirty="0" smtClean="0">
                          <a:solidFill>
                            <a:schemeClr val="tx1"/>
                          </a:solidFill>
                        </a:rPr>
                        <a:t>is extreme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600" b="0" baseline="0" dirty="0" smtClean="0">
                          <a:solidFill>
                            <a:schemeClr val="tx1"/>
                          </a:solidFill>
                        </a:rPr>
                        <a:t> points?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i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i="1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1 0 0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0 1 0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0 0 1</a:t>
                      </a:r>
                      <a:endParaRPr lang="zh-CN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0" dirty="0" smtClean="0">
                          <a:solidFill>
                            <a:schemeClr val="tx1"/>
                          </a:solidFill>
                        </a:rPr>
                        <a:t>1 1 1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1 0 0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1 1 0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0 0 1</a:t>
                      </a:r>
                      <a:endParaRPr lang="zh-CN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0" dirty="0" smtClean="0">
                          <a:solidFill>
                            <a:schemeClr val="tx1"/>
                          </a:solidFill>
                        </a:rPr>
                        <a:t>1 0 1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1 1 0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 1 0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0 0 1</a:t>
                      </a:r>
                      <a:endParaRPr lang="zh-CN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0" dirty="0" smtClean="0">
                          <a:solidFill>
                            <a:schemeClr val="tx1"/>
                          </a:solidFill>
                        </a:rPr>
                        <a:t>0 1 1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1 0 0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 1 0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1 0 1</a:t>
                      </a:r>
                      <a:endParaRPr lang="zh-CN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0" dirty="0" smtClean="0">
                          <a:solidFill>
                            <a:schemeClr val="tx1"/>
                          </a:solidFill>
                        </a:rPr>
                        <a:t>1 1 0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1 0 1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 1 0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0 0 1</a:t>
                      </a:r>
                      <a:endParaRPr lang="zh-CN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0" dirty="0" smtClean="0">
                          <a:solidFill>
                            <a:schemeClr val="tx1"/>
                          </a:solidFill>
                        </a:rPr>
                        <a:t>0 1 1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1 1 0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 0 1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0 1 0</a:t>
                      </a:r>
                      <a:endParaRPr lang="zh-CN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0" dirty="0" smtClean="0">
                          <a:solidFill>
                            <a:schemeClr val="tx1"/>
                          </a:solidFill>
                        </a:rPr>
                        <a:t>0 1 1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1 1 0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 0 0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000" b="0" baseline="0" dirty="0" smtClean="0">
                          <a:solidFill>
                            <a:schemeClr val="tx1"/>
                          </a:solidFill>
                        </a:rPr>
                        <a:t>0 1 1</a:t>
                      </a:r>
                      <a:endParaRPr lang="zh-CN" alt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600" b="0" i="0" dirty="0" smtClean="0">
                          <a:solidFill>
                            <a:schemeClr val="tx1"/>
                          </a:solidFill>
                        </a:rPr>
                        <a:t>1 0 1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US" altLang="zh-CN" sz="1600" b="0" baseline="300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双括号 5"/>
          <p:cNvSpPr/>
          <p:nvPr/>
        </p:nvSpPr>
        <p:spPr>
          <a:xfrm>
            <a:off x="4211960" y="2852936"/>
            <a:ext cx="432048" cy="432048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双括号 6"/>
          <p:cNvSpPr/>
          <p:nvPr/>
        </p:nvSpPr>
        <p:spPr>
          <a:xfrm>
            <a:off x="4211960" y="3429000"/>
            <a:ext cx="432048" cy="432048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双括号 7"/>
          <p:cNvSpPr/>
          <p:nvPr/>
        </p:nvSpPr>
        <p:spPr>
          <a:xfrm>
            <a:off x="4211960" y="4005064"/>
            <a:ext cx="432048" cy="432048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双括号 8"/>
          <p:cNvSpPr/>
          <p:nvPr/>
        </p:nvSpPr>
        <p:spPr>
          <a:xfrm>
            <a:off x="4211960" y="4581128"/>
            <a:ext cx="432048" cy="432048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双括号 9"/>
          <p:cNvSpPr/>
          <p:nvPr/>
        </p:nvSpPr>
        <p:spPr>
          <a:xfrm>
            <a:off x="4211960" y="5157192"/>
            <a:ext cx="432048" cy="432048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双括号 10"/>
          <p:cNvSpPr/>
          <p:nvPr/>
        </p:nvSpPr>
        <p:spPr>
          <a:xfrm>
            <a:off x="4211960" y="5733256"/>
            <a:ext cx="432048" cy="432048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双括号 11"/>
          <p:cNvSpPr/>
          <p:nvPr/>
        </p:nvSpPr>
        <p:spPr>
          <a:xfrm>
            <a:off x="4211960" y="6309320"/>
            <a:ext cx="432048" cy="432048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Degeneracy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604000" cy="4932000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Definition 2.8:</a:t>
            </a:r>
          </a:p>
          <a:p>
            <a:pPr>
              <a:buNone/>
            </a:pPr>
            <a:r>
              <a:rPr lang="en-US" altLang="zh-CN" dirty="0" smtClean="0"/>
              <a:t>   A basic feasible solution </a:t>
            </a:r>
            <a:r>
              <a:rPr lang="en-US" altLang="zh-CN" sz="2800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i="1" dirty="0" err="1" smtClean="0"/>
              <a:t>P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Ax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, </a:t>
            </a:r>
            <a:r>
              <a:rPr lang="en-US" altLang="zh-CN" sz="2800" i="1" dirty="0" smtClean="0"/>
              <a:t>x</a:t>
            </a:r>
            <a:r>
              <a:rPr lang="en-US" altLang="zh-CN" sz="2800" dirty="0" smtClean="0"/>
              <a:t> ≥ 0</a:t>
            </a:r>
            <a:r>
              <a:rPr lang="en-US" altLang="zh-CN" dirty="0" smtClean="0"/>
              <a:t>} is degenerate if at least one of the variables in the basic set </a:t>
            </a:r>
            <a:r>
              <a:rPr lang="en-US" altLang="zh-CN" i="1" dirty="0" err="1" smtClean="0"/>
              <a:t>x</a:t>
            </a:r>
            <a:r>
              <a:rPr lang="en-US" altLang="zh-CN" i="1" baseline="-25000" dirty="0" err="1" smtClean="0"/>
              <a:t>B</a:t>
            </a:r>
            <a:r>
              <a:rPr lang="en-US" altLang="zh-CN" dirty="0" smtClean="0"/>
              <a:t> is zero. </a:t>
            </a:r>
            <a:r>
              <a:rPr lang="en-US" altLang="zh-CN" sz="2400" i="1" dirty="0" err="1" smtClean="0"/>
              <a:t>x</a:t>
            </a:r>
            <a:r>
              <a:rPr lang="en-US" altLang="zh-CN" sz="2000" dirty="0" err="1" smtClean="0"/>
              <a:t>∈</a:t>
            </a:r>
            <a:r>
              <a:rPr lang="en-US" altLang="zh-CN" i="1" dirty="0" err="1" smtClean="0"/>
              <a:t>P</a:t>
            </a:r>
            <a:r>
              <a:rPr lang="en-US" altLang="zh-CN" dirty="0" smtClean="0"/>
              <a:t> is said to be non-degenerate if all </a:t>
            </a:r>
            <a:r>
              <a:rPr lang="en-US" altLang="zh-CN" i="1" dirty="0" smtClean="0"/>
              <a:t>m</a:t>
            </a:r>
            <a:r>
              <a:rPr lang="en-US" altLang="zh-CN" dirty="0" smtClean="0"/>
              <a:t> of the basic variables are positive.</a:t>
            </a:r>
          </a:p>
          <a:p>
            <a:r>
              <a:rPr lang="en-US" altLang="zh-CN" dirty="0" smtClean="0"/>
              <a:t>E.g. Consider (2.4) and BFS in Table 2.2 and 2.3. </a:t>
            </a:r>
          </a:p>
          <a:p>
            <a:r>
              <a:rPr lang="en-US" altLang="zh-CN" dirty="0" smtClean="0"/>
              <a:t>The BFS in row 1 of Table 2.3 is only corresponds to the extreme point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 in Figure 13.</a:t>
            </a:r>
          </a:p>
          <a:p>
            <a:r>
              <a:rPr lang="en-US" altLang="zh-CN" dirty="0" smtClean="0"/>
              <a:t>The BFS in row 2 , 3 of Table 2.3  and row 3 of Table 2.2 are all corresponds to the extreme point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 in Figure 13. However, the BFS are degeneracy as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dirty="0" smtClean="0"/>
              <a:t> is over determined by the intersection of 3 constraints.</a:t>
            </a:r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04000" cy="1143000"/>
          </a:xfrm>
        </p:spPr>
        <p:txBody>
          <a:bodyPr>
            <a:normAutofit/>
          </a:bodyPr>
          <a:lstStyle/>
          <a:p>
            <a:r>
              <a:rPr lang="en-US" altLang="zh-CN" sz="4300" dirty="0" smtClean="0"/>
              <a:t>Resolution (Representation) Theorem</a:t>
            </a:r>
            <a:endParaRPr lang="zh-CN" altLang="en-US" sz="43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For a feasible set </a:t>
            </a:r>
            <a:r>
              <a:rPr lang="en-US" altLang="zh-CN" sz="2800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i="1" dirty="0" err="1" smtClean="0"/>
              <a:t>P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Ax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, </a:t>
            </a:r>
            <a:r>
              <a:rPr lang="en-US" altLang="zh-CN" sz="2800" i="1" dirty="0" smtClean="0"/>
              <a:t>x</a:t>
            </a:r>
            <a:r>
              <a:rPr lang="en-US" altLang="zh-CN" sz="2800" dirty="0" smtClean="0"/>
              <a:t> ≥ 0</a:t>
            </a:r>
            <a:r>
              <a:rPr lang="en-US" altLang="zh-CN" dirty="0" smtClean="0"/>
              <a:t>}, a representation of any </a:t>
            </a:r>
            <a:r>
              <a:rPr lang="en-US" altLang="zh-CN" sz="2800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i="1" dirty="0" err="1" smtClean="0"/>
              <a:t>P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is sought in terms of the extreme points of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and recession directions.</a:t>
            </a:r>
          </a:p>
          <a:p>
            <a:r>
              <a:rPr lang="en-US" altLang="zh-CN" dirty="0" smtClean="0"/>
              <a:t>Case 1: P is bounded e.g. a </a:t>
            </a:r>
            <a:r>
              <a:rPr lang="en-US" altLang="zh-CN" dirty="0" err="1" smtClean="0"/>
              <a:t>polytope</a:t>
            </a:r>
            <a:r>
              <a:rPr lang="en-US" altLang="zh-CN" dirty="0" smtClean="0"/>
              <a:t> in Figure 14. </a:t>
            </a:r>
          </a:p>
          <a:p>
            <a:pPr>
              <a:buNone/>
            </a:pPr>
            <a:r>
              <a:rPr lang="en-US" altLang="zh-CN" dirty="0" smtClean="0"/>
              <a:t>   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has 5 extreme points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,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i="1" dirty="0" smtClean="0"/>
              <a:t>, v</a:t>
            </a:r>
            <a:r>
              <a:rPr lang="en-US" altLang="zh-CN" i="1" baseline="-25000" dirty="0" smtClean="0"/>
              <a:t>3</a:t>
            </a:r>
            <a:r>
              <a:rPr lang="en-US" altLang="zh-CN" i="1" dirty="0" smtClean="0"/>
              <a:t>, v</a:t>
            </a:r>
            <a:r>
              <a:rPr lang="en-US" altLang="zh-CN" i="1" baseline="-25000" dirty="0" smtClean="0"/>
              <a:t>4</a:t>
            </a:r>
            <a:r>
              <a:rPr lang="en-US" altLang="zh-CN" i="1" dirty="0" smtClean="0"/>
              <a:t>, v</a:t>
            </a:r>
            <a:r>
              <a:rPr lang="en-US" altLang="zh-CN" i="1" baseline="-25000" dirty="0" smtClean="0"/>
              <a:t>5</a:t>
            </a:r>
            <a:r>
              <a:rPr lang="en-US" altLang="zh-CN" dirty="0" smtClean="0"/>
              <a:t>.</a:t>
            </a:r>
          </a:p>
          <a:p>
            <a:pPr>
              <a:buNone/>
            </a:pPr>
            <a:r>
              <a:rPr lang="en-US" altLang="zh-CN" dirty="0" smtClean="0"/>
              <a:t>    In general,  any </a:t>
            </a:r>
            <a:r>
              <a:rPr lang="en-US" altLang="zh-CN" sz="2800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i="1" dirty="0" err="1" smtClean="0"/>
              <a:t>P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in a </a:t>
            </a:r>
            <a:r>
              <a:rPr lang="en-US" altLang="zh-CN" dirty="0" err="1" smtClean="0"/>
              <a:t>polytope</a:t>
            </a:r>
            <a:r>
              <a:rPr lang="en-US" altLang="zh-CN" dirty="0" smtClean="0"/>
              <a:t> can be represented as a combination of extreme points in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.</a:t>
            </a:r>
          </a:p>
          <a:p>
            <a:pPr>
              <a:buNone/>
            </a:pPr>
            <a:r>
              <a:rPr lang="en-US" altLang="zh-CN" dirty="0" smtClean="0"/>
              <a:t> 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532000" cy="1143000"/>
          </a:xfrm>
        </p:spPr>
        <p:txBody>
          <a:bodyPr>
            <a:noAutofit/>
          </a:bodyPr>
          <a:lstStyle/>
          <a:p>
            <a:r>
              <a:rPr lang="en-US" altLang="zh-CN" sz="4300" dirty="0" smtClean="0"/>
              <a:t>Resolution (Representation) Theorem</a:t>
            </a:r>
            <a:endParaRPr lang="zh-CN" altLang="en-US" sz="4300" dirty="0"/>
          </a:p>
        </p:txBody>
      </p:sp>
      <p:pic>
        <p:nvPicPr>
          <p:cNvPr id="4" name="内容占位符 3" descr="CH2_fig14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935163"/>
            <a:ext cx="5852583" cy="4389437"/>
          </a:xfr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411760" y="6298520"/>
          <a:ext cx="4387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74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14: A </a:t>
                      </a:r>
                      <a:r>
                        <a:rPr lang="en-US" altLang="zh-CN" sz="1500" b="0" dirty="0" err="1" smtClean="0">
                          <a:solidFill>
                            <a:schemeClr val="tx1"/>
                          </a:solidFill>
                        </a:rPr>
                        <a:t>polytope</a:t>
                      </a:r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 with 5 extreme points</a:t>
                      </a:r>
                      <a:endParaRPr lang="zh-CN" altLang="en-US" sz="15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532000" cy="1143000"/>
          </a:xfrm>
        </p:spPr>
        <p:txBody>
          <a:bodyPr>
            <a:noAutofit/>
          </a:bodyPr>
          <a:lstStyle/>
          <a:p>
            <a:r>
              <a:rPr lang="en-US" altLang="zh-CN" sz="4300" dirty="0" smtClean="0"/>
              <a:t>Resolution (Representation) Theorem</a:t>
            </a:r>
            <a:endParaRPr lang="zh-CN" altLang="en-US" sz="43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7920000" cy="4968000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Case 2: P is unbounded</a:t>
            </a:r>
          </a:p>
          <a:p>
            <a:pPr>
              <a:buNone/>
            </a:pPr>
            <a:r>
              <a:rPr lang="en-US" altLang="zh-CN" dirty="0" smtClean="0"/>
              <a:t>    Consider the following set of inequalities (2.5)</a:t>
            </a:r>
          </a:p>
          <a:p>
            <a:pPr>
              <a:buNone/>
            </a:pPr>
            <a:r>
              <a:rPr lang="en-US" altLang="zh-CN" sz="2400" i="1" dirty="0" smtClean="0"/>
              <a:t>      x</a:t>
            </a:r>
            <a:r>
              <a:rPr lang="en-US" altLang="zh-CN" sz="2400" i="1" baseline="-25000" dirty="0" smtClean="0"/>
              <a:t>2</a:t>
            </a:r>
            <a:r>
              <a:rPr lang="en-US" altLang="zh-CN" sz="2400" dirty="0" smtClean="0"/>
              <a:t> –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1  </a:t>
            </a:r>
            <a:r>
              <a:rPr lang="en-US" altLang="zh-CN" sz="2400" dirty="0" smtClean="0"/>
              <a:t>≤ 3</a:t>
            </a:r>
            <a:r>
              <a:rPr lang="en-US" altLang="zh-CN" sz="2400" i="1" dirty="0" smtClean="0"/>
              <a:t>   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2400" i="1" dirty="0" smtClean="0"/>
              <a:t>      x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 ≥ 0,</a:t>
            </a:r>
            <a:r>
              <a:rPr lang="en-US" altLang="zh-CN" sz="2400" i="1" dirty="0" smtClean="0"/>
              <a:t> x</a:t>
            </a:r>
            <a:r>
              <a:rPr lang="en-US" altLang="zh-CN" sz="2400" i="1" baseline="-25000" dirty="0" smtClean="0"/>
              <a:t>2</a:t>
            </a:r>
            <a:r>
              <a:rPr lang="en-US" altLang="zh-CN" sz="2400" dirty="0" smtClean="0"/>
              <a:t> ≥ 0</a:t>
            </a:r>
            <a:endParaRPr lang="en-US" altLang="zh-CN" dirty="0" smtClean="0"/>
          </a:p>
          <a:p>
            <a:r>
              <a:rPr lang="en-US" altLang="zh-CN" dirty="0" smtClean="0"/>
              <a:t>Definition 2.9:</a:t>
            </a:r>
          </a:p>
          <a:p>
            <a:pPr>
              <a:buNone/>
            </a:pPr>
            <a:r>
              <a:rPr lang="en-US" altLang="zh-CN" dirty="0" smtClean="0"/>
              <a:t>    A </a:t>
            </a:r>
            <a:r>
              <a:rPr lang="en-US" altLang="zh-CN" i="1" dirty="0" smtClean="0"/>
              <a:t>ray</a:t>
            </a:r>
            <a:r>
              <a:rPr lang="en-US" altLang="zh-CN" dirty="0" smtClean="0"/>
              <a:t> is a set of form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x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0</a:t>
            </a:r>
            <a:r>
              <a:rPr lang="en-US" altLang="zh-CN" sz="2400" dirty="0" smtClean="0"/>
              <a:t> + </a:t>
            </a:r>
            <a:r>
              <a:rPr lang="el-GR" altLang="zh-CN" sz="2400" i="1" dirty="0" smtClean="0"/>
              <a:t>λ</a:t>
            </a:r>
            <a:r>
              <a:rPr lang="en-US" altLang="zh-CN" sz="2400" i="1" dirty="0" smtClean="0"/>
              <a:t>d</a:t>
            </a:r>
            <a:r>
              <a:rPr lang="en-US" altLang="zh-CN" sz="2400" dirty="0" smtClean="0"/>
              <a:t>, for </a:t>
            </a:r>
            <a:r>
              <a:rPr lang="el-GR" altLang="zh-CN" sz="2800" i="1" dirty="0" smtClean="0"/>
              <a:t>λ</a:t>
            </a:r>
            <a:r>
              <a:rPr lang="en-US" altLang="zh-CN" sz="2800" dirty="0" smtClean="0"/>
              <a:t> ≥ 0</a:t>
            </a:r>
            <a:r>
              <a:rPr lang="en-US" altLang="zh-CN" dirty="0" smtClean="0"/>
              <a:t>}, where</a:t>
            </a:r>
            <a:r>
              <a:rPr lang="en-US" altLang="zh-CN" sz="2800" i="1" dirty="0" smtClean="0"/>
              <a:t> x</a:t>
            </a:r>
            <a:r>
              <a:rPr lang="en-US" altLang="zh-CN" sz="2800" i="1" baseline="-25000" dirty="0" smtClean="0"/>
              <a:t>0</a:t>
            </a:r>
            <a:r>
              <a:rPr lang="en-US" altLang="zh-CN" dirty="0" smtClean="0"/>
              <a:t> is a given point and </a:t>
            </a:r>
            <a:r>
              <a:rPr lang="en-US" altLang="zh-CN" sz="2800" i="1" dirty="0" smtClean="0"/>
              <a:t>d </a:t>
            </a:r>
            <a:r>
              <a:rPr lang="en-US" altLang="zh-CN" dirty="0" smtClean="0"/>
              <a:t>is a non-zero vector called the </a:t>
            </a:r>
            <a:r>
              <a:rPr lang="en-US" altLang="zh-CN" i="1" dirty="0" smtClean="0"/>
              <a:t>direction vector</a:t>
            </a:r>
            <a:r>
              <a:rPr lang="en-US" altLang="zh-CN" dirty="0" smtClean="0"/>
              <a:t>. </a:t>
            </a:r>
          </a:p>
          <a:p>
            <a:r>
              <a:rPr lang="en-US" altLang="zh-CN" dirty="0" smtClean="0"/>
              <a:t>Definition 2.10:</a:t>
            </a:r>
          </a:p>
          <a:p>
            <a:pPr>
              <a:buNone/>
            </a:pPr>
            <a:r>
              <a:rPr lang="en-US" altLang="zh-CN" dirty="0" smtClean="0"/>
              <a:t>    Let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be a non-empty feasible set of a LP. A non-zeros direction </a:t>
            </a:r>
            <a:r>
              <a:rPr lang="en-US" altLang="zh-CN" i="1" dirty="0" smtClean="0"/>
              <a:t>d</a:t>
            </a:r>
            <a:r>
              <a:rPr lang="en-US" altLang="zh-CN" dirty="0" smtClean="0"/>
              <a:t> is called a </a:t>
            </a:r>
            <a:r>
              <a:rPr lang="en-US" altLang="zh-CN" i="1" dirty="0" smtClean="0"/>
              <a:t>recession direction</a:t>
            </a:r>
            <a:r>
              <a:rPr lang="en-US" altLang="zh-CN" dirty="0" smtClean="0"/>
              <a:t> if for any 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0</a:t>
            </a:r>
            <a:r>
              <a:rPr lang="en-US" altLang="zh-CN" sz="2000" dirty="0" smtClean="0"/>
              <a:t>∈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the ray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sz="2800" dirty="0" smtClean="0"/>
              <a:t> </a:t>
            </a:r>
            <a:r>
              <a:rPr lang="en-US" altLang="zh-CN" sz="2800" i="1" dirty="0" smtClean="0"/>
              <a:t>x</a:t>
            </a:r>
            <a:r>
              <a:rPr lang="en-US" altLang="zh-CN" sz="2800" dirty="0" smtClean="0"/>
              <a:t> =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0</a:t>
            </a:r>
            <a:r>
              <a:rPr lang="en-US" altLang="zh-CN" sz="2800" dirty="0" smtClean="0"/>
              <a:t> + </a:t>
            </a:r>
            <a:r>
              <a:rPr lang="el-GR" altLang="zh-CN" sz="2800" i="1" dirty="0" smtClean="0"/>
              <a:t>λ</a:t>
            </a:r>
            <a:r>
              <a:rPr lang="en-US" altLang="zh-CN" sz="2800" i="1" dirty="0" smtClean="0"/>
              <a:t>d</a:t>
            </a:r>
            <a:r>
              <a:rPr lang="en-US" altLang="zh-CN" sz="2800" dirty="0" smtClean="0"/>
              <a:t>, for </a:t>
            </a:r>
            <a:r>
              <a:rPr lang="el-GR" altLang="zh-CN" sz="3200" i="1" dirty="0" smtClean="0"/>
              <a:t>λ</a:t>
            </a:r>
            <a:r>
              <a:rPr lang="en-US" altLang="zh-CN" sz="3200" dirty="0" smtClean="0"/>
              <a:t> ≥ 0</a:t>
            </a:r>
            <a:r>
              <a:rPr lang="en-US" altLang="zh-CN" dirty="0" smtClean="0"/>
              <a:t>}    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.</a:t>
            </a:r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6134100" y="6218386"/>
          <a:ext cx="280988" cy="234950"/>
        </p:xfrm>
        <a:graphic>
          <a:graphicData uri="http://schemas.openxmlformats.org/presentationml/2006/ole">
            <p:oleObj spid="_x0000_s45058" name="Equation" r:id="rId3" imgW="152280" imgH="126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88000" cy="1143000"/>
          </a:xfrm>
        </p:spPr>
        <p:txBody>
          <a:bodyPr>
            <a:noAutofit/>
          </a:bodyPr>
          <a:lstStyle/>
          <a:p>
            <a:r>
              <a:rPr lang="en-US" altLang="zh-CN" sz="4300" dirty="0" smtClean="0"/>
              <a:t>Resolution (Representation) Theorem</a:t>
            </a:r>
            <a:endParaRPr lang="zh-CN" altLang="en-US" sz="4300" dirty="0"/>
          </a:p>
        </p:txBody>
      </p:sp>
      <p:pic>
        <p:nvPicPr>
          <p:cNvPr id="4" name="内容占位符 3" descr="CH2_fig15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19883"/>
            <a:ext cx="5852583" cy="4389437"/>
          </a:xfr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411760" y="6298520"/>
          <a:ext cx="438740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74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15: Some rays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of feasible set (2.5)</a:t>
                      </a:r>
                      <a:endParaRPr lang="zh-CN" altLang="en-US" sz="15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Example: Closed </a:t>
            </a:r>
            <a:r>
              <a:rPr lang="en-US" altLang="zh-CN" dirty="0" err="1" smtClean="0"/>
              <a:t>Halfspace</a:t>
            </a:r>
            <a:endParaRPr lang="zh-CN" altLang="en-US" dirty="0"/>
          </a:p>
        </p:txBody>
      </p:sp>
      <p:pic>
        <p:nvPicPr>
          <p:cNvPr id="5" name="内容占位符 4" descr="CH2_fig2Modi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4901" y="2025240"/>
            <a:ext cx="4543123" cy="3564000"/>
          </a:xfr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96526" y="5733256"/>
          <a:ext cx="347141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14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2: Closed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500" b="0" baseline="0" dirty="0" err="1" smtClean="0">
                          <a:solidFill>
                            <a:schemeClr val="tx1"/>
                          </a:solidFill>
                        </a:rPr>
                        <a:t>Halfspace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+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≤ 20</a:t>
                      </a:r>
                      <a:endParaRPr lang="zh-CN" alt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内容占位符 3" descr="CH2_fig3Modi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988840"/>
            <a:ext cx="4230772" cy="3744000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5277046" y="5733256"/>
          <a:ext cx="347141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14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3: Closed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500" b="0" baseline="0" dirty="0" err="1" smtClean="0">
                          <a:solidFill>
                            <a:schemeClr val="tx1"/>
                          </a:solidFill>
                        </a:rPr>
                        <a:t>Halfspace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altLang="zh-CN" sz="1600" b="0" i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altLang="zh-CN" sz="1600" b="0" dirty="0" smtClean="0">
                          <a:solidFill>
                            <a:schemeClr val="tx1"/>
                          </a:solidFill>
                        </a:rPr>
                        <a:t> ≥ 0</a:t>
                      </a:r>
                      <a:endParaRPr lang="zh-CN" alt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24000" cy="1143000"/>
          </a:xfrm>
        </p:spPr>
        <p:txBody>
          <a:bodyPr>
            <a:noAutofit/>
          </a:bodyPr>
          <a:lstStyle/>
          <a:p>
            <a:r>
              <a:rPr lang="en-US" altLang="zh-CN" sz="4300" dirty="0" smtClean="0"/>
              <a:t>Resolution (Representation) Theorem</a:t>
            </a:r>
            <a:endParaRPr lang="zh-CN" altLang="en-US" sz="43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532000" cy="4896000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Theorem 2.4 (Resolution Theorem):</a:t>
            </a:r>
          </a:p>
          <a:p>
            <a:pPr>
              <a:buNone/>
            </a:pPr>
            <a:r>
              <a:rPr lang="en-US" altLang="zh-CN" dirty="0" smtClean="0"/>
              <a:t>    Let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Ax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, </a:t>
            </a:r>
            <a:r>
              <a:rPr lang="en-US" altLang="zh-CN" sz="2800" i="1" dirty="0" smtClean="0"/>
              <a:t>x</a:t>
            </a:r>
            <a:r>
              <a:rPr lang="en-US" altLang="zh-CN" sz="2800" dirty="0" smtClean="0"/>
              <a:t> ≥ 0</a:t>
            </a:r>
            <a:r>
              <a:rPr lang="en-US" altLang="zh-CN" dirty="0" smtClean="0"/>
              <a:t>} be a non-empty set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.   Let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,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i="1" dirty="0" smtClean="0"/>
              <a:t>, …, </a:t>
            </a:r>
            <a:r>
              <a:rPr lang="en-US" altLang="zh-CN" i="1" dirty="0" err="1" smtClean="0"/>
              <a:t>v</a:t>
            </a:r>
            <a:r>
              <a:rPr lang="en-US" altLang="zh-CN" i="1" baseline="-25000" dirty="0" err="1" smtClean="0"/>
              <a:t>k</a:t>
            </a:r>
            <a:r>
              <a:rPr lang="en-US" altLang="zh-CN" dirty="0" smtClean="0"/>
              <a:t> be the extreme points of P.</a:t>
            </a:r>
          </a:p>
          <a:p>
            <a:r>
              <a:rPr lang="en-US" altLang="zh-CN" dirty="0" smtClean="0"/>
              <a:t>(Case 1) If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is bounded, then any</a:t>
            </a:r>
            <a:r>
              <a:rPr lang="en-US" altLang="zh-CN" sz="2800" i="1" dirty="0" smtClean="0"/>
              <a:t> </a:t>
            </a:r>
            <a:r>
              <a:rPr lang="en-US" altLang="zh-CN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i="1" dirty="0" err="1" smtClean="0"/>
              <a:t>P</a:t>
            </a:r>
            <a:r>
              <a:rPr lang="en-US" altLang="zh-CN" dirty="0" smtClean="0"/>
              <a:t> can be represented as the convex combination of extreme points </a:t>
            </a:r>
          </a:p>
          <a:p>
            <a:pPr>
              <a:buNone/>
            </a:pPr>
            <a:r>
              <a:rPr lang="en-US" altLang="zh-CN" dirty="0" smtClean="0"/>
              <a:t>   i.e.                 for some</a:t>
            </a:r>
            <a:r>
              <a:rPr lang="en-US" altLang="zh-CN" sz="2400" dirty="0" smtClean="0"/>
              <a:t> </a:t>
            </a:r>
            <a:r>
              <a:rPr lang="el-GR" altLang="zh-CN" sz="2400" i="1" dirty="0" smtClean="0"/>
              <a:t>λ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,</a:t>
            </a:r>
            <a:r>
              <a:rPr lang="en-US" altLang="zh-CN" sz="2400" i="1" dirty="0" smtClean="0"/>
              <a:t> </a:t>
            </a:r>
            <a:r>
              <a:rPr lang="el-GR" altLang="zh-CN" sz="2400" i="1" dirty="0" smtClean="0"/>
              <a:t>λ</a:t>
            </a:r>
            <a:r>
              <a:rPr lang="en-US" altLang="zh-CN" sz="2400" i="1" baseline="-25000" dirty="0" smtClean="0"/>
              <a:t>2</a:t>
            </a:r>
            <a:r>
              <a:rPr lang="en-US" altLang="zh-CN" sz="2400" dirty="0" smtClean="0"/>
              <a:t>, …, </a:t>
            </a:r>
            <a:r>
              <a:rPr lang="el-GR" altLang="zh-CN" sz="2400" i="1" dirty="0" smtClean="0"/>
              <a:t>λ</a:t>
            </a:r>
            <a:r>
              <a:rPr lang="en-US" altLang="zh-CN" sz="2400" i="1" baseline="-25000" dirty="0" smtClean="0"/>
              <a:t>k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≥ 0</a:t>
            </a:r>
            <a:r>
              <a:rPr lang="en-US" altLang="zh-CN" sz="2400" dirty="0" smtClean="0"/>
              <a:t> </a:t>
            </a:r>
            <a:r>
              <a:rPr lang="en-US" altLang="zh-CN" dirty="0" smtClean="0"/>
              <a:t>and            .</a:t>
            </a:r>
          </a:p>
          <a:p>
            <a:r>
              <a:rPr lang="en-US" altLang="zh-CN" dirty="0" smtClean="0"/>
              <a:t>(Case 2) If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is unbounded, then there exists at least one extreme direction. Let </a:t>
            </a:r>
            <a:r>
              <a:rPr lang="en-US" altLang="zh-CN" i="1" dirty="0" smtClean="0"/>
              <a:t>d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, </a:t>
            </a:r>
            <a:r>
              <a:rPr lang="en-US" altLang="zh-CN" i="1" dirty="0" smtClean="0"/>
              <a:t>d</a:t>
            </a:r>
            <a:r>
              <a:rPr lang="en-US" altLang="zh-CN" i="1" baseline="-25000" dirty="0" smtClean="0"/>
              <a:t>2</a:t>
            </a:r>
            <a:r>
              <a:rPr lang="en-US" altLang="zh-CN" i="1" dirty="0" smtClean="0"/>
              <a:t>, …, d</a:t>
            </a:r>
            <a:r>
              <a:rPr lang="en-US" altLang="zh-CN" i="1" baseline="-25000" dirty="0" smtClean="0"/>
              <a:t>l</a:t>
            </a:r>
            <a:r>
              <a:rPr lang="en-US" altLang="zh-CN" dirty="0" smtClean="0"/>
              <a:t> be the extreme direction of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. Then any</a:t>
            </a:r>
            <a:r>
              <a:rPr lang="en-US" altLang="zh-CN" sz="2800" i="1" dirty="0" smtClean="0"/>
              <a:t> </a:t>
            </a:r>
            <a:r>
              <a:rPr lang="en-US" altLang="zh-CN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i="1" dirty="0" err="1" smtClean="0"/>
              <a:t>P</a:t>
            </a:r>
            <a:r>
              <a:rPr lang="en-US" altLang="zh-CN" dirty="0" smtClean="0"/>
              <a:t> can be represented as</a:t>
            </a:r>
          </a:p>
          <a:p>
            <a:pPr>
              <a:buNone/>
            </a:pPr>
            <a:r>
              <a:rPr lang="en-US" altLang="zh-CN" dirty="0" smtClean="0"/>
              <a:t>                                where</a:t>
            </a:r>
            <a:r>
              <a:rPr lang="en-US" altLang="zh-CN" sz="2800" dirty="0" smtClean="0"/>
              <a:t> </a:t>
            </a:r>
            <a:r>
              <a:rPr lang="el-GR" altLang="zh-CN" sz="2800" i="1" dirty="0" smtClean="0"/>
              <a:t>λ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,</a:t>
            </a:r>
            <a:r>
              <a:rPr lang="en-US" altLang="zh-CN" sz="2800" i="1" dirty="0" smtClean="0"/>
              <a:t> </a:t>
            </a:r>
            <a:r>
              <a:rPr lang="el-GR" altLang="zh-CN" sz="2800" i="1" dirty="0" smtClean="0"/>
              <a:t>λ</a:t>
            </a:r>
            <a:r>
              <a:rPr lang="en-US" altLang="zh-CN" sz="2800" i="1" baseline="-25000" dirty="0" smtClean="0"/>
              <a:t>2</a:t>
            </a:r>
            <a:r>
              <a:rPr lang="en-US" altLang="zh-CN" sz="2800" dirty="0" smtClean="0"/>
              <a:t>, …, </a:t>
            </a:r>
            <a:r>
              <a:rPr lang="el-GR" altLang="zh-CN" sz="2800" i="1" dirty="0" smtClean="0"/>
              <a:t>λ</a:t>
            </a:r>
            <a:r>
              <a:rPr lang="en-US" altLang="zh-CN" sz="2800" i="1" baseline="-25000" dirty="0" smtClean="0"/>
              <a:t>k</a:t>
            </a:r>
            <a:r>
              <a:rPr lang="en-US" altLang="zh-CN" sz="2800" dirty="0" smtClean="0"/>
              <a:t> </a:t>
            </a:r>
            <a:r>
              <a:rPr lang="en-US" altLang="zh-CN" sz="2800" i="1" dirty="0" smtClean="0"/>
              <a:t>≥ 0</a:t>
            </a:r>
            <a:r>
              <a:rPr lang="en-US" altLang="zh-CN" sz="2800" dirty="0" smtClean="0"/>
              <a:t> </a:t>
            </a:r>
            <a:r>
              <a:rPr lang="en-US" altLang="zh-CN" dirty="0" smtClean="0"/>
              <a:t>and                   </a:t>
            </a:r>
          </a:p>
          <a:p>
            <a:pPr>
              <a:buNone/>
            </a:pPr>
            <a:r>
              <a:rPr lang="en-US" altLang="zh-CN" dirty="0" smtClean="0"/>
              <a:t>    and </a:t>
            </a:r>
            <a:r>
              <a:rPr lang="el-GR" altLang="zh-CN" i="1" dirty="0" smtClean="0"/>
              <a:t>μ</a:t>
            </a:r>
            <a:r>
              <a:rPr lang="en-US" altLang="zh-CN" i="1" baseline="-25000" dirty="0" err="1" smtClean="0"/>
              <a:t>i</a:t>
            </a:r>
            <a:r>
              <a:rPr lang="en-US" altLang="zh-CN" dirty="0" smtClean="0"/>
              <a:t> ≥ 0 for </a:t>
            </a:r>
            <a:r>
              <a:rPr lang="en-US" altLang="zh-CN" i="1" dirty="0" err="1" smtClean="0"/>
              <a:t>i</a:t>
            </a:r>
            <a:r>
              <a:rPr lang="en-US" altLang="zh-CN" dirty="0" smtClean="0"/>
              <a:t> = 1, …, </a:t>
            </a:r>
            <a:r>
              <a:rPr lang="en-US" altLang="zh-CN" i="1" dirty="0" smtClean="0"/>
              <a:t>l</a:t>
            </a:r>
            <a:r>
              <a:rPr lang="en-US" altLang="zh-CN" dirty="0" smtClean="0"/>
              <a:t>.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317625" y="4005064"/>
          <a:ext cx="1190625" cy="434975"/>
        </p:xfrm>
        <a:graphic>
          <a:graphicData uri="http://schemas.openxmlformats.org/presentationml/2006/ole">
            <p:oleObj spid="_x0000_s46082" name="Equation" r:id="rId3" imgW="799920" imgH="29196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6516216" y="4077072"/>
          <a:ext cx="920750" cy="400050"/>
        </p:xfrm>
        <a:graphic>
          <a:graphicData uri="http://schemas.openxmlformats.org/presentationml/2006/ole">
            <p:oleObj spid="_x0000_s46083" name="Equation" r:id="rId4" imgW="672840" imgH="29196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827584" y="5658321"/>
          <a:ext cx="2235200" cy="434975"/>
        </p:xfrm>
        <a:graphic>
          <a:graphicData uri="http://schemas.openxmlformats.org/presentationml/2006/ole">
            <p:oleObj spid="_x0000_s46084" name="Equation" r:id="rId5" imgW="1498320" imgH="29196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7020272" y="5658321"/>
          <a:ext cx="1003300" cy="434975"/>
        </p:xfrm>
        <a:graphic>
          <a:graphicData uri="http://schemas.openxmlformats.org/presentationml/2006/ole">
            <p:oleObj spid="_x0000_s46085" name="Equation" r:id="rId6" imgW="672840" imgH="291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712000" cy="11430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Fundamental Theorem of LP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280000" cy="4860000"/>
          </a:xfrm>
        </p:spPr>
        <p:txBody>
          <a:bodyPr>
            <a:normAutofit fontScale="92500"/>
          </a:bodyPr>
          <a:lstStyle/>
          <a:p>
            <a:r>
              <a:rPr lang="en-US" altLang="zh-CN" dirty="0" smtClean="0"/>
              <a:t>Theorem 2.5:</a:t>
            </a:r>
          </a:p>
          <a:p>
            <a:pPr>
              <a:buNone/>
            </a:pPr>
            <a:r>
              <a:rPr lang="en-US" altLang="zh-CN" dirty="0" smtClean="0"/>
              <a:t>    For a feasible set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=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Ax</a:t>
            </a:r>
            <a:r>
              <a:rPr lang="en-US" altLang="zh-CN" sz="2400" dirty="0" smtClean="0"/>
              <a:t> = </a:t>
            </a:r>
            <a:r>
              <a:rPr lang="en-US" altLang="zh-CN" sz="2400" i="1" dirty="0" smtClean="0"/>
              <a:t>b</a:t>
            </a:r>
            <a:r>
              <a:rPr lang="en-US" altLang="zh-CN" sz="2400" dirty="0" smtClean="0"/>
              <a:t>, </a:t>
            </a:r>
            <a:r>
              <a:rPr lang="en-US" altLang="zh-CN" sz="2800" i="1" dirty="0" smtClean="0"/>
              <a:t>x</a:t>
            </a:r>
            <a:r>
              <a:rPr lang="en-US" altLang="zh-CN" sz="2800" dirty="0" smtClean="0"/>
              <a:t> ≥ 0</a:t>
            </a:r>
            <a:r>
              <a:rPr lang="en-US" altLang="zh-CN" dirty="0" smtClean="0"/>
              <a:t>} a non-zero vector </a:t>
            </a:r>
            <a:r>
              <a:rPr lang="en-US" altLang="zh-CN" i="1" dirty="0" smtClean="0"/>
              <a:t>d</a:t>
            </a:r>
            <a:r>
              <a:rPr lang="en-US" altLang="zh-CN" dirty="0" smtClean="0"/>
              <a:t> is a recession vector if and only if </a:t>
            </a:r>
            <a:r>
              <a:rPr lang="en-US" altLang="zh-CN" sz="2800" i="1" dirty="0" smtClean="0"/>
              <a:t>Ad</a:t>
            </a:r>
            <a:r>
              <a:rPr lang="en-US" altLang="zh-CN" sz="2800" dirty="0" smtClean="0"/>
              <a:t> = </a:t>
            </a:r>
            <a:r>
              <a:rPr lang="en-US" altLang="zh-CN" sz="2800" i="1" dirty="0" smtClean="0"/>
              <a:t>0</a:t>
            </a:r>
            <a:r>
              <a:rPr lang="en-US" altLang="zh-CN" dirty="0" smtClean="0"/>
              <a:t> and </a:t>
            </a:r>
            <a:r>
              <a:rPr lang="en-US" altLang="zh-CN" sz="2400" i="1" dirty="0" smtClean="0"/>
              <a:t>d</a:t>
            </a:r>
            <a:r>
              <a:rPr lang="en-US" altLang="zh-CN" sz="2400" dirty="0" smtClean="0"/>
              <a:t> ≥ 0</a:t>
            </a:r>
            <a:r>
              <a:rPr lang="en-US" altLang="zh-CN" dirty="0" smtClean="0"/>
              <a:t>. </a:t>
            </a:r>
          </a:p>
          <a:p>
            <a:r>
              <a:rPr lang="en-US" altLang="zh-CN" dirty="0" smtClean="0"/>
              <a:t>Corollary 2.4:</a:t>
            </a:r>
          </a:p>
          <a:p>
            <a:pPr>
              <a:buNone/>
            </a:pPr>
            <a:r>
              <a:rPr lang="en-US" altLang="zh-CN" dirty="0" smtClean="0"/>
              <a:t>   A non-negative linear combination of recession directions of a feasible set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is a recession direction of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Proof: Let </a:t>
            </a:r>
            <a:r>
              <a:rPr lang="en-US" altLang="zh-CN" i="1" dirty="0" smtClean="0"/>
              <a:t>d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, </a:t>
            </a:r>
            <a:r>
              <a:rPr lang="en-US" altLang="zh-CN" i="1" dirty="0" smtClean="0"/>
              <a:t>d</a:t>
            </a:r>
            <a:r>
              <a:rPr lang="en-US" altLang="zh-CN" i="1" baseline="-25000" dirty="0" smtClean="0"/>
              <a:t>2</a:t>
            </a:r>
            <a:r>
              <a:rPr lang="en-US" altLang="zh-CN" i="1" dirty="0" smtClean="0"/>
              <a:t>, …, d</a:t>
            </a:r>
            <a:r>
              <a:rPr lang="en-US" altLang="zh-CN" i="1" baseline="-25000" dirty="0" smtClean="0"/>
              <a:t>l</a:t>
            </a:r>
            <a:r>
              <a:rPr lang="en-US" altLang="zh-CN" dirty="0" smtClean="0"/>
              <a:t> be the recession directions of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and </a:t>
            </a:r>
          </a:p>
          <a:p>
            <a:pPr>
              <a:buNone/>
            </a:pPr>
            <a:r>
              <a:rPr lang="en-US" altLang="zh-CN" dirty="0" smtClean="0"/>
              <a:t>    let                    for </a:t>
            </a:r>
            <a:r>
              <a:rPr lang="el-GR" altLang="zh-CN" i="1" dirty="0" smtClean="0"/>
              <a:t>μ</a:t>
            </a:r>
            <a:r>
              <a:rPr lang="en-US" altLang="zh-CN" i="1" baseline="-25000" dirty="0" err="1" smtClean="0"/>
              <a:t>i</a:t>
            </a:r>
            <a:r>
              <a:rPr lang="en-US" altLang="zh-CN" dirty="0" smtClean="0"/>
              <a:t> ≥ 0 for </a:t>
            </a:r>
            <a:r>
              <a:rPr lang="en-US" altLang="zh-CN" i="1" dirty="0" err="1" smtClean="0"/>
              <a:t>i</a:t>
            </a:r>
            <a:r>
              <a:rPr lang="en-US" altLang="zh-CN" dirty="0" smtClean="0"/>
              <a:t> = 1, …, </a:t>
            </a:r>
            <a:r>
              <a:rPr lang="en-US" altLang="zh-CN" i="1" dirty="0" smtClean="0"/>
              <a:t>l</a:t>
            </a:r>
            <a:r>
              <a:rPr lang="en-US" altLang="zh-CN" dirty="0" smtClean="0"/>
              <a:t>. Since </a:t>
            </a:r>
            <a:r>
              <a:rPr lang="en-US" altLang="zh-CN" i="1" dirty="0" err="1" smtClean="0"/>
              <a:t>d</a:t>
            </a:r>
            <a:r>
              <a:rPr lang="en-US" altLang="zh-CN" i="1" baseline="-25000" dirty="0" err="1" smtClean="0"/>
              <a:t>i</a:t>
            </a:r>
            <a:r>
              <a:rPr lang="en-US" altLang="zh-CN" dirty="0" smtClean="0"/>
              <a:t> is a recession</a:t>
            </a:r>
          </a:p>
          <a:p>
            <a:pPr>
              <a:buNone/>
            </a:pPr>
            <a:r>
              <a:rPr lang="en-US" altLang="zh-CN" dirty="0" smtClean="0"/>
              <a:t>    direction by Definition 2.10.  we have that </a:t>
            </a:r>
            <a:r>
              <a:rPr lang="en-US" altLang="zh-CN" sz="2800" i="1" dirty="0" err="1" smtClean="0"/>
              <a:t>Ad</a:t>
            </a:r>
            <a:r>
              <a:rPr lang="en-US" altLang="zh-CN" sz="2800" i="1" baseline="-25000" dirty="0" err="1" smtClean="0"/>
              <a:t>i</a:t>
            </a:r>
            <a:r>
              <a:rPr lang="en-US" altLang="zh-CN" sz="2800" dirty="0" smtClean="0"/>
              <a:t> =                   </a:t>
            </a:r>
          </a:p>
          <a:p>
            <a:pPr>
              <a:buNone/>
            </a:pPr>
            <a:r>
              <a:rPr lang="en-US" altLang="zh-CN" sz="2800" dirty="0" smtClean="0"/>
              <a:t>    =                = </a:t>
            </a:r>
            <a:r>
              <a:rPr lang="en-US" altLang="zh-CN" sz="2800" i="1" dirty="0" smtClean="0"/>
              <a:t>0</a:t>
            </a:r>
            <a:r>
              <a:rPr lang="en-US" altLang="zh-CN" sz="2800" dirty="0" smtClean="0"/>
              <a:t>,</a:t>
            </a:r>
            <a:r>
              <a:rPr lang="en-US" altLang="zh-CN" dirty="0" smtClean="0"/>
              <a:t> also </a:t>
            </a:r>
            <a:r>
              <a:rPr lang="en-US" altLang="zh-CN" i="1" dirty="0" err="1" smtClean="0"/>
              <a:t>d</a:t>
            </a:r>
            <a:r>
              <a:rPr lang="en-US" altLang="zh-CN" i="1" baseline="-25000" dirty="0" err="1" smtClean="0"/>
              <a:t>i</a:t>
            </a:r>
            <a:r>
              <a:rPr lang="en-US" altLang="zh-CN" dirty="0" smtClean="0"/>
              <a:t> ≥ 0. So            </a:t>
            </a:r>
            <a:r>
              <a:rPr lang="en-US" altLang="zh-CN" sz="2400" i="1" dirty="0" smtClean="0"/>
              <a:t>    </a:t>
            </a:r>
            <a:r>
              <a:rPr lang="en-US" altLang="zh-CN" dirty="0" smtClean="0"/>
              <a:t>     ≥ 0.</a:t>
            </a:r>
          </a:p>
          <a:p>
            <a:pPr>
              <a:buNone/>
            </a:pPr>
            <a:r>
              <a:rPr lang="en-US" altLang="zh-CN" dirty="0" smtClean="0"/>
              <a:t>    Therefore , by Definition 2.10, </a:t>
            </a:r>
            <a:r>
              <a:rPr lang="en-US" altLang="zh-CN" i="1" dirty="0" smtClean="0"/>
              <a:t>d</a:t>
            </a:r>
            <a:r>
              <a:rPr lang="en-US" altLang="zh-CN" dirty="0" smtClean="0"/>
              <a:t> is a recession direction.</a:t>
            </a:r>
          </a:p>
          <a:p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256184" y="4973736"/>
          <a:ext cx="1371600" cy="471488"/>
        </p:xfrm>
        <a:graphic>
          <a:graphicData uri="http://schemas.openxmlformats.org/presentationml/2006/ole">
            <p:oleObj spid="_x0000_s49154" name="Equation" r:id="rId3" imgW="850680" imgH="29196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7092280" y="5405785"/>
          <a:ext cx="1147762" cy="471487"/>
        </p:xfrm>
        <a:graphic>
          <a:graphicData uri="http://schemas.openxmlformats.org/presentationml/2006/ole">
            <p:oleObj spid="_x0000_s49155" name="Equation" r:id="rId4" imgW="711000" imgH="29196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169765" y="5877272"/>
          <a:ext cx="1169987" cy="471488"/>
        </p:xfrm>
        <a:graphic>
          <a:graphicData uri="http://schemas.openxmlformats.org/presentationml/2006/ole">
            <p:oleObj spid="_x0000_s49156" name="Equation" r:id="rId5" imgW="723600" imgH="29196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853409" y="5909840"/>
          <a:ext cx="1374775" cy="471488"/>
        </p:xfrm>
        <a:graphic>
          <a:graphicData uri="http://schemas.openxmlformats.org/presentationml/2006/ole">
            <p:oleObj spid="_x0000_s49157" name="Equation" r:id="rId6" imgW="850680" imgH="291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Fundamental Theorem of LP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136000" cy="4389120"/>
          </a:xfrm>
        </p:spPr>
        <p:txBody>
          <a:bodyPr/>
          <a:lstStyle/>
          <a:p>
            <a:r>
              <a:rPr lang="en-US" altLang="zh-CN" dirty="0" smtClean="0"/>
              <a:t>Theorem 2.6 (Fundamental Theorem of Linear Programming):</a:t>
            </a:r>
          </a:p>
          <a:p>
            <a:pPr>
              <a:buNone/>
            </a:pPr>
            <a:r>
              <a:rPr lang="en-US" altLang="zh-CN" dirty="0" smtClean="0"/>
              <a:t>   Consider an LP in standard form and suppose that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is not-empty. </a:t>
            </a:r>
          </a:p>
          <a:p>
            <a:pPr>
              <a:buNone/>
            </a:pPr>
            <a:r>
              <a:rPr lang="en-US" altLang="zh-CN" dirty="0" smtClean="0"/>
              <a:t>   Then, either</a:t>
            </a:r>
          </a:p>
          <a:p>
            <a:pPr>
              <a:buNone/>
            </a:pPr>
            <a:r>
              <a:rPr lang="en-US" altLang="zh-CN" dirty="0" smtClean="0"/>
              <a:t>       </a:t>
            </a:r>
            <a:r>
              <a:rPr lang="en-US" altLang="zh-CN" i="1" dirty="0" smtClean="0"/>
              <a:t>the LP is unbounded over P</a:t>
            </a:r>
          </a:p>
          <a:p>
            <a:pPr>
              <a:buNone/>
            </a:pPr>
            <a:r>
              <a:rPr lang="en-US" altLang="zh-CN" dirty="0" smtClean="0"/>
              <a:t>   or</a:t>
            </a:r>
          </a:p>
          <a:p>
            <a:pPr>
              <a:buNone/>
            </a:pPr>
            <a:r>
              <a:rPr lang="en-US" altLang="zh-CN" dirty="0" smtClean="0"/>
              <a:t>      </a:t>
            </a:r>
            <a:r>
              <a:rPr lang="en-US" altLang="zh-CN" i="1" dirty="0" smtClean="0"/>
              <a:t>an optimal solution for the LP can be attainted at an    </a:t>
            </a:r>
          </a:p>
          <a:p>
            <a:pPr>
              <a:buNone/>
            </a:pPr>
            <a:r>
              <a:rPr lang="en-US" altLang="zh-CN" i="1" dirty="0" smtClean="0"/>
              <a:t>      extreme point of P.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Fundamental Theorem of LP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896000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Proof: Let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, </a:t>
            </a:r>
            <a:r>
              <a:rPr lang="en-US" altLang="zh-CN" i="1" dirty="0" smtClean="0"/>
              <a:t>v</a:t>
            </a:r>
            <a:r>
              <a:rPr lang="en-US" altLang="zh-CN" i="1" baseline="-25000" dirty="0" smtClean="0"/>
              <a:t>2</a:t>
            </a:r>
            <a:r>
              <a:rPr lang="en-US" altLang="zh-CN" i="1" dirty="0" smtClean="0"/>
              <a:t>, …, </a:t>
            </a:r>
            <a:r>
              <a:rPr lang="en-US" altLang="zh-CN" i="1" dirty="0" err="1" smtClean="0"/>
              <a:t>v</a:t>
            </a:r>
            <a:r>
              <a:rPr lang="en-US" altLang="zh-CN" i="1" baseline="-25000" dirty="0" err="1" smtClean="0"/>
              <a:t>k</a:t>
            </a:r>
            <a:r>
              <a:rPr lang="en-US" altLang="zh-CN" dirty="0" smtClean="0"/>
              <a:t> be the extreme points of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and let </a:t>
            </a:r>
            <a:r>
              <a:rPr lang="en-US" altLang="zh-CN" i="1" dirty="0" smtClean="0"/>
              <a:t>d</a:t>
            </a:r>
            <a:r>
              <a:rPr lang="en-US" altLang="zh-CN" i="1" baseline="-25000" dirty="0" smtClean="0"/>
              <a:t>1</a:t>
            </a:r>
            <a:r>
              <a:rPr lang="en-US" altLang="zh-CN" dirty="0" smtClean="0"/>
              <a:t>, </a:t>
            </a:r>
            <a:r>
              <a:rPr lang="en-US" altLang="zh-CN" i="1" dirty="0" smtClean="0"/>
              <a:t>d</a:t>
            </a:r>
            <a:r>
              <a:rPr lang="en-US" altLang="zh-CN" i="1" baseline="-25000" dirty="0" smtClean="0"/>
              <a:t>2</a:t>
            </a:r>
            <a:r>
              <a:rPr lang="en-US" altLang="zh-CN" i="1" dirty="0" smtClean="0"/>
              <a:t>, …, d</a:t>
            </a:r>
            <a:r>
              <a:rPr lang="en-US" altLang="zh-CN" i="1" baseline="-25000" dirty="0" smtClean="0"/>
              <a:t>l</a:t>
            </a:r>
            <a:r>
              <a:rPr lang="en-US" altLang="zh-CN" dirty="0" smtClean="0"/>
              <a:t> be the extreme direction of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. Then by the Resolution Theorem every point </a:t>
            </a:r>
            <a:r>
              <a:rPr lang="en-US" altLang="zh-CN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i="1" dirty="0" err="1" smtClean="0"/>
              <a:t>P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can be expressed as                          where</a:t>
            </a:r>
            <a:r>
              <a:rPr lang="en-US" altLang="zh-CN" sz="2800" dirty="0" smtClean="0"/>
              <a:t> </a:t>
            </a:r>
            <a:r>
              <a:rPr lang="el-GR" altLang="zh-CN" sz="2800" i="1" dirty="0" smtClean="0"/>
              <a:t>λ</a:t>
            </a:r>
            <a:r>
              <a:rPr lang="en-US" altLang="zh-CN" sz="2800" i="1" baseline="-25000" dirty="0" smtClean="0"/>
              <a:t>1</a:t>
            </a:r>
            <a:r>
              <a:rPr lang="en-US" altLang="zh-CN" sz="2800" dirty="0" smtClean="0"/>
              <a:t>,</a:t>
            </a:r>
            <a:r>
              <a:rPr lang="en-US" altLang="zh-CN" sz="2800" i="1" dirty="0" smtClean="0"/>
              <a:t> </a:t>
            </a:r>
            <a:r>
              <a:rPr lang="el-GR" altLang="zh-CN" sz="2800" i="1" dirty="0" smtClean="0"/>
              <a:t>λ</a:t>
            </a:r>
            <a:r>
              <a:rPr lang="en-US" altLang="zh-CN" sz="2800" i="1" baseline="-25000" dirty="0" smtClean="0"/>
              <a:t>2</a:t>
            </a:r>
            <a:r>
              <a:rPr lang="en-US" altLang="zh-CN" sz="2800" dirty="0" smtClean="0"/>
              <a:t>, …, </a:t>
            </a:r>
            <a:r>
              <a:rPr lang="el-GR" altLang="zh-CN" sz="2800" i="1" dirty="0" smtClean="0"/>
              <a:t>λ</a:t>
            </a:r>
            <a:r>
              <a:rPr lang="en-US" altLang="zh-CN" sz="2800" i="1" baseline="-25000" dirty="0" smtClean="0"/>
              <a:t>k</a:t>
            </a:r>
            <a:r>
              <a:rPr lang="en-US" altLang="zh-CN" sz="2800" dirty="0" smtClean="0"/>
              <a:t> </a:t>
            </a:r>
            <a:r>
              <a:rPr lang="en-US" altLang="zh-CN" sz="2800" i="1" dirty="0" smtClean="0"/>
              <a:t>≥ 0</a:t>
            </a:r>
            <a:r>
              <a:rPr lang="en-US" altLang="zh-CN" sz="2800" dirty="0" smtClean="0"/>
              <a:t> </a:t>
            </a:r>
            <a:r>
              <a:rPr lang="en-US" altLang="zh-CN" dirty="0" smtClean="0"/>
              <a:t>and                   </a:t>
            </a:r>
          </a:p>
          <a:p>
            <a:pPr>
              <a:buNone/>
            </a:pPr>
            <a:r>
              <a:rPr lang="en-US" altLang="zh-CN" dirty="0" smtClean="0"/>
              <a:t>    and </a:t>
            </a:r>
            <a:r>
              <a:rPr lang="el-GR" altLang="zh-CN" i="1" dirty="0" smtClean="0"/>
              <a:t>μ</a:t>
            </a:r>
            <a:r>
              <a:rPr lang="en-US" altLang="zh-CN" i="1" baseline="-25000" dirty="0" err="1" smtClean="0"/>
              <a:t>i</a:t>
            </a:r>
            <a:r>
              <a:rPr lang="en-US" altLang="zh-CN" dirty="0" smtClean="0"/>
              <a:t> ≥ 0 for </a:t>
            </a:r>
            <a:r>
              <a:rPr lang="en-US" altLang="zh-CN" i="1" dirty="0" err="1" smtClean="0"/>
              <a:t>i</a:t>
            </a:r>
            <a:r>
              <a:rPr lang="en-US" altLang="zh-CN" dirty="0" smtClean="0"/>
              <a:t> = 1, …, </a:t>
            </a:r>
            <a:r>
              <a:rPr lang="en-US" altLang="zh-CN" i="1" dirty="0" smtClean="0"/>
              <a:t>l</a:t>
            </a:r>
            <a:r>
              <a:rPr lang="en-US" altLang="zh-CN" dirty="0" smtClean="0"/>
              <a:t>. Without loss generally, let           which is a recession direction by Corollary 2.4. There are two cases:  </a:t>
            </a:r>
          </a:p>
          <a:p>
            <a:r>
              <a:rPr lang="en-US" altLang="zh-CN" dirty="0" smtClean="0"/>
              <a:t>Case (1) </a:t>
            </a:r>
            <a:r>
              <a:rPr lang="en-US" altLang="zh-CN" i="1" dirty="0" smtClean="0"/>
              <a:t>d</a:t>
            </a:r>
            <a:r>
              <a:rPr lang="en-US" altLang="zh-CN" dirty="0" smtClean="0"/>
              <a:t> is such that 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d</a:t>
            </a:r>
            <a:r>
              <a:rPr lang="en-US" altLang="zh-CN" dirty="0" smtClean="0"/>
              <a:t> &lt; 0. In this case, for any</a:t>
            </a:r>
            <a:r>
              <a:rPr lang="en-US" altLang="zh-CN" i="1" dirty="0" smtClean="0"/>
              <a:t> x</a:t>
            </a:r>
            <a:r>
              <a:rPr lang="en-US" altLang="zh-CN" i="1" baseline="-25000" dirty="0" smtClean="0"/>
              <a:t>0</a:t>
            </a:r>
            <a:r>
              <a:rPr lang="en-US" altLang="zh-CN" sz="2400" dirty="0" smtClean="0"/>
              <a:t>∈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 the ray {</a:t>
            </a:r>
            <a:r>
              <a:rPr lang="en-US" altLang="zh-CN" i="1" dirty="0" smtClean="0"/>
              <a:t>x </a:t>
            </a:r>
            <a:r>
              <a:rPr lang="en-US" altLang="zh-CN" dirty="0" smtClean="0"/>
              <a:t>∈</a:t>
            </a:r>
            <a:r>
              <a:rPr lang="en-US" altLang="zh-CN" i="1" dirty="0" smtClean="0"/>
              <a:t> </a:t>
            </a:r>
            <a:r>
              <a:rPr lang="en-US" altLang="zh-CN" i="1" dirty="0" err="1" smtClean="0"/>
              <a:t>R</a:t>
            </a:r>
            <a:r>
              <a:rPr lang="en-US" altLang="zh-CN" i="1" baseline="30000" dirty="0" err="1" smtClean="0"/>
              <a:t>n</a:t>
            </a:r>
            <a:r>
              <a:rPr lang="en-US" altLang="zh-CN" dirty="0" smtClean="0"/>
              <a:t> |</a:t>
            </a:r>
            <a:r>
              <a:rPr lang="en-US" altLang="zh-CN" sz="2800" dirty="0" smtClean="0"/>
              <a:t> </a:t>
            </a:r>
            <a:r>
              <a:rPr lang="en-US" altLang="zh-CN" sz="2800" i="1" dirty="0" smtClean="0"/>
              <a:t>x</a:t>
            </a:r>
            <a:r>
              <a:rPr lang="en-US" altLang="zh-CN" sz="2800" i="1" baseline="-25000" dirty="0" smtClean="0"/>
              <a:t>0</a:t>
            </a:r>
            <a:r>
              <a:rPr lang="en-US" altLang="zh-CN" sz="2800" dirty="0" smtClean="0"/>
              <a:t> + </a:t>
            </a:r>
            <a:r>
              <a:rPr lang="el-GR" altLang="zh-CN" sz="2800" i="1" dirty="0" smtClean="0"/>
              <a:t>λ</a:t>
            </a:r>
            <a:r>
              <a:rPr lang="en-US" altLang="zh-CN" sz="2800" i="1" dirty="0" smtClean="0"/>
              <a:t>d</a:t>
            </a:r>
            <a:r>
              <a:rPr lang="en-US" altLang="zh-CN" sz="2800" dirty="0" smtClean="0"/>
              <a:t> for </a:t>
            </a:r>
            <a:r>
              <a:rPr lang="el-GR" altLang="zh-CN" sz="3200" i="1" dirty="0" smtClean="0"/>
              <a:t>λ</a:t>
            </a:r>
            <a:r>
              <a:rPr lang="en-US" altLang="zh-CN" sz="3200" dirty="0" smtClean="0"/>
              <a:t>∈[0, 1]</a:t>
            </a:r>
            <a:r>
              <a:rPr lang="en-US" altLang="zh-CN" dirty="0" smtClean="0"/>
              <a:t>}    </a:t>
            </a:r>
            <a:r>
              <a:rPr lang="en-US" altLang="zh-CN" i="1" dirty="0" smtClean="0"/>
              <a:t>P</a:t>
            </a:r>
            <a:r>
              <a:rPr lang="en-US" altLang="zh-CN" dirty="0" smtClean="0"/>
              <a:t>, will be such that 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x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= </a:t>
            </a:r>
            <a:r>
              <a:rPr lang="en-US" altLang="zh-CN" i="1" dirty="0" smtClean="0"/>
              <a:t>c</a:t>
            </a:r>
            <a:r>
              <a:rPr lang="en-US" altLang="zh-CN" i="1" baseline="30000" dirty="0" smtClean="0"/>
              <a:t>T</a:t>
            </a:r>
            <a:r>
              <a:rPr lang="en-US" altLang="zh-CN" sz="2400" i="1" dirty="0" smtClean="0"/>
              <a:t>x</a:t>
            </a:r>
            <a:r>
              <a:rPr lang="en-US" altLang="zh-CN" sz="2400" i="1" baseline="-25000" dirty="0" smtClean="0"/>
              <a:t>0</a:t>
            </a:r>
            <a:r>
              <a:rPr lang="en-US" altLang="zh-CN" dirty="0" smtClean="0"/>
              <a:t> + </a:t>
            </a:r>
            <a:r>
              <a:rPr lang="el-GR" altLang="zh-CN" sz="2800" i="1" dirty="0" smtClean="0"/>
              <a:t>λ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sz="2400" i="1" dirty="0" err="1" smtClean="0"/>
              <a:t>d</a:t>
            </a:r>
            <a:r>
              <a:rPr lang="en-US" altLang="zh-CN" sz="2400" dirty="0" smtClean="0"/>
              <a:t> </a:t>
            </a:r>
            <a:r>
              <a:rPr lang="en-US" altLang="zh-CN" dirty="0" smtClean="0"/>
              <a:t>and this can be made to diverge towards -∞ as </a:t>
            </a:r>
            <a:r>
              <a:rPr lang="el-GR" altLang="zh-CN" i="1" dirty="0" smtClean="0"/>
              <a:t>λ</a:t>
            </a:r>
            <a:r>
              <a:rPr lang="en-US" altLang="zh-CN" i="1" dirty="0" smtClean="0">
                <a:sym typeface="Wingdings" pitchFamily="2" charset="2"/>
              </a:rPr>
              <a:t></a:t>
            </a:r>
            <a:r>
              <a:rPr lang="en-US" altLang="zh-CN" dirty="0" smtClean="0"/>
              <a:t> ∞ since 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d</a:t>
            </a:r>
            <a:r>
              <a:rPr lang="en-US" altLang="zh-CN" dirty="0" smtClean="0"/>
              <a:t> &lt; 0 and </a:t>
            </a:r>
            <a:r>
              <a:rPr lang="el-GR" altLang="zh-CN" i="1" dirty="0" smtClean="0"/>
              <a:t>λ</a:t>
            </a:r>
            <a:r>
              <a:rPr lang="en-US" altLang="zh-CN" i="1" dirty="0" smtClean="0"/>
              <a:t> </a:t>
            </a:r>
            <a:r>
              <a:rPr lang="el-GR" altLang="zh-CN" i="1" dirty="0" smtClean="0"/>
              <a:t>≥</a:t>
            </a:r>
            <a:r>
              <a:rPr lang="en-US" altLang="zh-CN" i="1" dirty="0" smtClean="0"/>
              <a:t> 0.</a:t>
            </a:r>
            <a:endParaRPr lang="en-US" altLang="zh-CN" dirty="0" smtClean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152798" y="3212976"/>
          <a:ext cx="2051050" cy="400050"/>
        </p:xfrm>
        <a:graphic>
          <a:graphicData uri="http://schemas.openxmlformats.org/presentationml/2006/ole">
            <p:oleObj spid="_x0000_s47106" name="Equation" r:id="rId3" imgW="1498320" imgH="29196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7107634" y="3212976"/>
          <a:ext cx="920750" cy="400050"/>
        </p:xfrm>
        <a:graphic>
          <a:graphicData uri="http://schemas.openxmlformats.org/presentationml/2006/ole">
            <p:oleObj spid="_x0000_s47107" name="Equation" r:id="rId4" imgW="672840" imgH="29196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7308304" y="5517232"/>
          <a:ext cx="323850" cy="269875"/>
        </p:xfrm>
        <a:graphic>
          <a:graphicData uri="http://schemas.openxmlformats.org/presentationml/2006/ole">
            <p:oleObj spid="_x0000_s47108" name="Equation" r:id="rId5" imgW="152280" imgH="126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Fundamental Theorem of LP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Case (2) </a:t>
            </a:r>
            <a:r>
              <a:rPr lang="en-US" altLang="zh-CN" i="1" dirty="0" smtClean="0"/>
              <a:t>d</a:t>
            </a:r>
            <a:r>
              <a:rPr lang="en-US" altLang="zh-CN" dirty="0" smtClean="0"/>
              <a:t> is such that 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d</a:t>
            </a:r>
            <a:r>
              <a:rPr lang="en-US" altLang="zh-CN" dirty="0" smtClean="0"/>
              <a:t> ≥ 0. So                     where</a:t>
            </a:r>
            <a:r>
              <a:rPr lang="en-US" altLang="zh-CN" sz="2400" dirty="0" smtClean="0"/>
              <a:t> </a:t>
            </a:r>
            <a:r>
              <a:rPr lang="el-GR" altLang="zh-CN" sz="2400" i="1" dirty="0" smtClean="0"/>
              <a:t>λ</a:t>
            </a:r>
            <a:r>
              <a:rPr lang="en-US" altLang="zh-CN" sz="2400" i="1" baseline="-25000" dirty="0" smtClean="0"/>
              <a:t>1</a:t>
            </a:r>
            <a:r>
              <a:rPr lang="en-US" altLang="zh-CN" sz="2400" dirty="0" smtClean="0"/>
              <a:t>,</a:t>
            </a:r>
            <a:r>
              <a:rPr lang="en-US" altLang="zh-CN" sz="2400" i="1" dirty="0" smtClean="0"/>
              <a:t> </a:t>
            </a:r>
            <a:r>
              <a:rPr lang="el-GR" altLang="zh-CN" sz="2400" i="1" dirty="0" smtClean="0"/>
              <a:t>λ</a:t>
            </a:r>
            <a:r>
              <a:rPr lang="en-US" altLang="zh-CN" sz="2400" i="1" baseline="-25000" dirty="0" smtClean="0"/>
              <a:t>2</a:t>
            </a:r>
            <a:r>
              <a:rPr lang="en-US" altLang="zh-CN" sz="2400" dirty="0" smtClean="0"/>
              <a:t>, …, </a:t>
            </a:r>
            <a:r>
              <a:rPr lang="el-GR" altLang="zh-CN" sz="2400" i="1" dirty="0" smtClean="0"/>
              <a:t>λ</a:t>
            </a:r>
            <a:r>
              <a:rPr lang="en-US" altLang="zh-CN" sz="2400" i="1" baseline="-25000" dirty="0" smtClean="0"/>
              <a:t>k</a:t>
            </a:r>
            <a:r>
              <a:rPr lang="en-US" altLang="zh-CN" sz="2400" dirty="0" smtClean="0"/>
              <a:t> </a:t>
            </a:r>
            <a:r>
              <a:rPr lang="en-US" altLang="zh-CN" sz="2400" i="1" dirty="0" smtClean="0"/>
              <a:t>≥ 0</a:t>
            </a:r>
            <a:r>
              <a:rPr lang="en-US" altLang="zh-CN" sz="2400" dirty="0" smtClean="0"/>
              <a:t> </a:t>
            </a:r>
            <a:r>
              <a:rPr lang="en-US" altLang="zh-CN" dirty="0" smtClean="0"/>
              <a:t>and             , Now let </a:t>
            </a:r>
            <a:r>
              <a:rPr lang="en-US" altLang="zh-CN" i="1" dirty="0" err="1" smtClean="0"/>
              <a:t>v</a:t>
            </a:r>
            <a:r>
              <a:rPr lang="en-US" altLang="zh-CN" i="1" baseline="-25000" dirty="0" err="1" smtClean="0"/>
              <a:t>min</a:t>
            </a:r>
            <a:r>
              <a:rPr lang="en-US" altLang="zh-CN" dirty="0" smtClean="0"/>
              <a:t> be that extreme point that result in the minimum value of 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sz="2400" i="1" dirty="0" err="1" smtClean="0"/>
              <a:t>v</a:t>
            </a:r>
            <a:r>
              <a:rPr lang="en-US" altLang="zh-CN" sz="2400" i="1" baseline="-25000" dirty="0" err="1" smtClean="0"/>
              <a:t>min</a:t>
            </a:r>
            <a:r>
              <a:rPr lang="en-US" altLang="zh-CN" dirty="0" smtClean="0"/>
              <a:t> over for </a:t>
            </a:r>
            <a:r>
              <a:rPr lang="en-US" altLang="zh-CN" i="1" dirty="0" err="1" smtClean="0"/>
              <a:t>i</a:t>
            </a:r>
            <a:r>
              <a:rPr lang="en-US" altLang="zh-CN" dirty="0" smtClean="0"/>
              <a:t> = 1, …, </a:t>
            </a:r>
            <a:r>
              <a:rPr lang="en-US" altLang="zh-CN" i="1" dirty="0" smtClean="0"/>
              <a:t>k</a:t>
            </a:r>
            <a:r>
              <a:rPr lang="en-US" altLang="zh-CN" dirty="0" smtClean="0"/>
              <a:t>. Then for any </a:t>
            </a:r>
            <a:r>
              <a:rPr lang="en-US" altLang="zh-CN" i="1" dirty="0" err="1" smtClean="0"/>
              <a:t>x</a:t>
            </a:r>
            <a:r>
              <a:rPr lang="en-US" altLang="zh-CN" sz="2400" dirty="0" err="1" smtClean="0"/>
              <a:t>∈</a:t>
            </a:r>
            <a:r>
              <a:rPr lang="en-US" altLang="zh-CN" i="1" dirty="0" err="1" smtClean="0"/>
              <a:t>P</a:t>
            </a:r>
            <a:r>
              <a:rPr lang="en-US" altLang="zh-CN" dirty="0" smtClean="0"/>
              <a:t>, 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x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= 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dirty="0" smtClean="0"/>
              <a:t>(              ) =</a:t>
            </a:r>
          </a:p>
          <a:p>
            <a:pPr>
              <a:buNone/>
            </a:pPr>
            <a:r>
              <a:rPr lang="en-US" altLang="zh-CN" dirty="0" smtClean="0"/>
              <a:t>   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dirty="0" smtClean="0"/>
              <a:t>(           ) + 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d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≥ 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dirty="0" smtClean="0"/>
              <a:t>(          ) =                ≥                        </a:t>
            </a:r>
          </a:p>
          <a:p>
            <a:pPr>
              <a:buNone/>
            </a:pPr>
            <a:r>
              <a:rPr lang="en-US" altLang="zh-CN" dirty="0" smtClean="0"/>
              <a:t>   =                   = </a:t>
            </a:r>
            <a:r>
              <a:rPr lang="en-US" altLang="zh-CN" i="1" dirty="0" err="1" smtClean="0"/>
              <a:t>c</a:t>
            </a:r>
            <a:r>
              <a:rPr lang="en-US" altLang="zh-CN" i="1" baseline="30000" dirty="0" err="1" smtClean="0"/>
              <a:t>T</a:t>
            </a:r>
            <a:r>
              <a:rPr lang="en-US" altLang="zh-CN" i="1" dirty="0" err="1" smtClean="0"/>
              <a:t>v</a:t>
            </a:r>
            <a:r>
              <a:rPr lang="en-US" altLang="zh-CN" i="1" baseline="-25000" dirty="0" err="1" smtClean="0"/>
              <a:t>min</a:t>
            </a:r>
            <a:r>
              <a:rPr lang="en-US" altLang="zh-CN" dirty="0" smtClean="0"/>
              <a:t>. Thus the minimum value for the </a:t>
            </a:r>
          </a:p>
          <a:p>
            <a:pPr>
              <a:buNone/>
            </a:pPr>
            <a:r>
              <a:rPr lang="en-US" altLang="zh-CN" dirty="0" smtClean="0"/>
              <a:t>   LP is attainted at </a:t>
            </a:r>
            <a:r>
              <a:rPr lang="en-US" altLang="zh-CN" i="1" dirty="0" err="1" smtClean="0"/>
              <a:t>v</a:t>
            </a:r>
            <a:r>
              <a:rPr lang="en-US" altLang="zh-CN" i="1" baseline="-25000" dirty="0" err="1" smtClean="0"/>
              <a:t>min</a:t>
            </a:r>
            <a:r>
              <a:rPr lang="en-US" altLang="zh-CN" dirty="0" smtClean="0"/>
              <a:t> that is an extreme point.</a:t>
            </a: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5563517" y="1985913"/>
          <a:ext cx="1528763" cy="434975"/>
        </p:xfrm>
        <a:graphic>
          <a:graphicData uri="http://schemas.openxmlformats.org/presentationml/2006/ole">
            <p:oleObj spid="_x0000_s48130" name="Equation" r:id="rId3" imgW="1028520" imgH="291960" progId="Equation.DSMT4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992636" y="2348880"/>
          <a:ext cx="1003300" cy="434975"/>
        </p:xfrm>
        <a:graphic>
          <a:graphicData uri="http://schemas.openxmlformats.org/presentationml/2006/ole">
            <p:oleObj spid="_x0000_s48131" name="Equation" r:id="rId4" imgW="672840" imgH="291960" progId="Equation.DSMT4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6616972" y="3140968"/>
          <a:ext cx="1195388" cy="436562"/>
        </p:xfrm>
        <a:graphic>
          <a:graphicData uri="http://schemas.openxmlformats.org/presentationml/2006/ole">
            <p:oleObj spid="_x0000_s48132" name="Equation" r:id="rId5" imgW="799920" imgH="291960" progId="Equation.DSMT4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5384800" y="2743200"/>
          <a:ext cx="914400" cy="198438"/>
        </p:xfrm>
        <a:graphic>
          <a:graphicData uri="http://schemas.openxmlformats.org/presentationml/2006/ole">
            <p:oleObj spid="_x0000_s48133" name="Equation" r:id="rId6" imgW="914400" imgH="198720" progId="Equation.DSMT4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1199233" y="3640509"/>
          <a:ext cx="852487" cy="436563"/>
        </p:xfrm>
        <a:graphic>
          <a:graphicData uri="http://schemas.openxmlformats.org/presentationml/2006/ole">
            <p:oleObj spid="_x0000_s48134" name="Equation" r:id="rId7" imgW="571320" imgH="291960" progId="Equation.DSMT4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3779912" y="3640509"/>
          <a:ext cx="852488" cy="436563"/>
        </p:xfrm>
        <a:graphic>
          <a:graphicData uri="http://schemas.openxmlformats.org/presentationml/2006/ole">
            <p:oleObj spid="_x0000_s48135" name="Equation" r:id="rId8" imgW="571320" imgH="291960" progId="Equation.DSMT4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5094138" y="3644900"/>
          <a:ext cx="1062038" cy="436563"/>
        </p:xfrm>
        <a:graphic>
          <a:graphicData uri="http://schemas.openxmlformats.org/presentationml/2006/ole">
            <p:oleObj spid="_x0000_s48136" name="Equation" r:id="rId9" imgW="711000" imgH="291960" progId="Equation.DSMT4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6654056" y="3641725"/>
          <a:ext cx="1230312" cy="434975"/>
        </p:xfrm>
        <a:graphic>
          <a:graphicData uri="http://schemas.openxmlformats.org/presentationml/2006/ole">
            <p:oleObj spid="_x0000_s48137" name="Equation" r:id="rId10" imgW="825480" imgH="291960" progId="Equation.DSMT4">
              <p:embed/>
            </p:oleObj>
          </a:graphicData>
        </a:graphic>
      </p:graphicFrame>
      <p:graphicFrame>
        <p:nvGraphicFramePr>
          <p:cNvPr id="12" name="对象 11"/>
          <p:cNvGraphicFramePr>
            <a:graphicFrameLocks noChangeAspect="1"/>
          </p:cNvGraphicFramePr>
          <p:nvPr/>
        </p:nvGraphicFramePr>
        <p:xfrm>
          <a:off x="1062038" y="4141788"/>
          <a:ext cx="1389062" cy="474662"/>
        </p:xfrm>
        <a:graphic>
          <a:graphicData uri="http://schemas.openxmlformats.org/presentationml/2006/ole">
            <p:oleObj spid="_x0000_s48138" name="Equation" r:id="rId11" imgW="965160" imgH="3301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Geometry of the Feasible Set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Definition 2.2:</a:t>
            </a:r>
          </a:p>
          <a:p>
            <a:pPr>
              <a:buNone/>
            </a:pPr>
            <a:r>
              <a:rPr lang="en-US" altLang="zh-CN" sz="2400" dirty="0" smtClean="0"/>
              <a:t>    A </a:t>
            </a:r>
            <a:r>
              <a:rPr lang="en-US" altLang="zh-CN" sz="2400" i="1" dirty="0" err="1" smtClean="0"/>
              <a:t>hyperplane</a:t>
            </a:r>
            <a:r>
              <a:rPr lang="en-US" altLang="zh-CN" sz="2400" dirty="0" smtClean="0"/>
              <a:t> is a set of the form </a:t>
            </a:r>
            <a:r>
              <a:rPr lang="en-US" altLang="zh-CN" sz="2400" i="1" dirty="0" smtClean="0"/>
              <a:t>H</a:t>
            </a:r>
            <a:r>
              <a:rPr lang="en-US" altLang="zh-CN" sz="2400" dirty="0" smtClean="0"/>
              <a:t> = {</a:t>
            </a:r>
            <a:r>
              <a:rPr lang="en-US" altLang="zh-CN" sz="2400" i="1" dirty="0" smtClean="0"/>
              <a:t>x </a:t>
            </a:r>
            <a:r>
              <a:rPr lang="en-US" altLang="zh-CN" sz="2400" dirty="0" smtClean="0"/>
              <a:t>∈</a:t>
            </a:r>
            <a:r>
              <a:rPr lang="en-US" altLang="zh-CN" sz="2400" i="1" dirty="0" smtClean="0"/>
              <a:t> </a:t>
            </a:r>
            <a:r>
              <a:rPr lang="en-US" altLang="zh-CN" sz="2400" i="1" dirty="0" err="1" smtClean="0"/>
              <a:t>R</a:t>
            </a:r>
            <a:r>
              <a:rPr lang="en-US" altLang="zh-CN" sz="2400" i="1" baseline="30000" dirty="0" err="1" smtClean="0"/>
              <a:t>n</a:t>
            </a:r>
            <a:r>
              <a:rPr lang="en-US" altLang="zh-CN" sz="2400" dirty="0" smtClean="0"/>
              <a:t> |</a:t>
            </a:r>
            <a:r>
              <a:rPr lang="en-US" altLang="zh-CN" sz="2400" i="1" dirty="0" err="1" smtClean="0"/>
              <a:t>a</a:t>
            </a:r>
            <a:r>
              <a:rPr lang="en-US" altLang="zh-CN" sz="2400" i="1" baseline="30000" dirty="0" err="1" smtClean="0"/>
              <a:t>T</a:t>
            </a:r>
            <a:r>
              <a:rPr lang="en-US" altLang="zh-CN" sz="2400" i="1" dirty="0" err="1" smtClean="0"/>
              <a:t>x</a:t>
            </a:r>
            <a:r>
              <a:rPr lang="en-US" altLang="zh-CN" sz="2400" i="1" dirty="0" smtClean="0"/>
              <a:t> = </a:t>
            </a:r>
            <a:r>
              <a:rPr lang="el-GR" altLang="zh-CN" sz="2400" i="1" dirty="0" smtClean="0"/>
              <a:t>β</a:t>
            </a:r>
            <a:r>
              <a:rPr lang="en-US" altLang="zh-CN" sz="2400" dirty="0" smtClean="0"/>
              <a:t>} where is </a:t>
            </a:r>
            <a:r>
              <a:rPr lang="en-US" altLang="zh-CN" sz="2400" i="1" dirty="0" smtClean="0"/>
              <a:t>a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a</a:t>
            </a:r>
            <a:r>
              <a:rPr lang="en-US" altLang="zh-CN" sz="2400" dirty="0" smtClean="0"/>
              <a:t> non-zero vector i.e. </a:t>
            </a:r>
            <a:r>
              <a:rPr lang="en-US" altLang="zh-CN" sz="2400" i="1" dirty="0" smtClean="0"/>
              <a:t>a </a:t>
            </a:r>
            <a:r>
              <a:rPr lang="en-US" altLang="zh-CN" sz="2400" dirty="0" smtClean="0"/>
              <a:t>≠ 0 and </a:t>
            </a:r>
            <a:r>
              <a:rPr lang="el-GR" altLang="zh-CN" sz="2400" i="1" dirty="0" smtClean="0"/>
              <a:t>β</a:t>
            </a:r>
            <a:r>
              <a:rPr lang="en-US" altLang="zh-CN" sz="2400" i="1" dirty="0" smtClean="0"/>
              <a:t> </a:t>
            </a:r>
            <a:r>
              <a:rPr lang="en-US" altLang="zh-CN" sz="2400" dirty="0" smtClean="0"/>
              <a:t>∈</a:t>
            </a:r>
            <a:r>
              <a:rPr lang="en-US" altLang="zh-CN" sz="2400" i="1" dirty="0" smtClean="0"/>
              <a:t> R</a:t>
            </a:r>
            <a:r>
              <a:rPr lang="en-US" altLang="zh-CN" sz="2400" i="1" baseline="30000" dirty="0" smtClean="0"/>
              <a:t>1</a:t>
            </a:r>
            <a:r>
              <a:rPr lang="en-US" altLang="zh-CN" sz="2400" dirty="0" smtClean="0"/>
              <a:t> is a scalar. </a:t>
            </a:r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Geometrically, a </a:t>
            </a:r>
            <a:r>
              <a:rPr lang="en-US" altLang="zh-CN" sz="2400" i="1" dirty="0" err="1" smtClean="0"/>
              <a:t>hyperplance</a:t>
            </a:r>
            <a:r>
              <a:rPr lang="en-US" altLang="zh-CN" sz="2400" i="1" dirty="0" smtClean="0"/>
              <a:t> H</a:t>
            </a:r>
            <a:r>
              <a:rPr lang="en-US" altLang="zh-CN" sz="2400" dirty="0" smtClean="0"/>
              <a:t> splits </a:t>
            </a:r>
            <a:r>
              <a:rPr lang="en-US" altLang="zh-CN" sz="2400" i="1" dirty="0" err="1" smtClean="0"/>
              <a:t>R</a:t>
            </a:r>
            <a:r>
              <a:rPr lang="en-US" altLang="zh-CN" sz="2400" i="1" baseline="30000" dirty="0" err="1" smtClean="0"/>
              <a:t>n</a:t>
            </a:r>
            <a:r>
              <a:rPr lang="en-US" altLang="zh-CN" sz="2400" dirty="0" smtClean="0"/>
              <a:t> into two halves. E.g. In </a:t>
            </a:r>
            <a:r>
              <a:rPr lang="en-US" altLang="zh-CN" sz="2400" i="1" dirty="0" smtClean="0"/>
              <a:t>R</a:t>
            </a:r>
            <a:r>
              <a:rPr lang="en-US" altLang="zh-CN" sz="2400" i="1" baseline="30000" dirty="0" smtClean="0"/>
              <a:t>2</a:t>
            </a:r>
            <a:r>
              <a:rPr lang="en-US" altLang="zh-CN" sz="2400" dirty="0" smtClean="0"/>
              <a:t> a </a:t>
            </a:r>
            <a:r>
              <a:rPr lang="en-US" altLang="zh-CN" sz="2400" i="1" dirty="0" err="1" smtClean="0"/>
              <a:t>hyperplance</a:t>
            </a:r>
            <a:r>
              <a:rPr lang="en-US" altLang="zh-CN" sz="2400" i="1" dirty="0" smtClean="0"/>
              <a:t> H</a:t>
            </a:r>
            <a:r>
              <a:rPr lang="en-US" altLang="zh-CN" sz="2400" dirty="0" smtClean="0"/>
              <a:t> is a line that splits the plane into two halves, In </a:t>
            </a:r>
            <a:r>
              <a:rPr lang="en-US" altLang="zh-CN" sz="2400" i="1" dirty="0" smtClean="0"/>
              <a:t>R</a:t>
            </a:r>
            <a:r>
              <a:rPr lang="en-US" altLang="zh-CN" sz="2400" i="1" baseline="30000" dirty="0" smtClean="0"/>
              <a:t>3</a:t>
            </a:r>
            <a:r>
              <a:rPr lang="en-US" altLang="zh-CN" sz="2400" dirty="0" smtClean="0"/>
              <a:t> a </a:t>
            </a:r>
            <a:r>
              <a:rPr lang="en-US" altLang="zh-CN" sz="2400" i="1" dirty="0" err="1" smtClean="0"/>
              <a:t>hyperplance</a:t>
            </a:r>
            <a:r>
              <a:rPr lang="en-US" altLang="zh-CN" sz="2400" i="1" dirty="0" smtClean="0"/>
              <a:t> H</a:t>
            </a:r>
            <a:r>
              <a:rPr lang="en-US" altLang="zh-CN" sz="2400" dirty="0" smtClean="0"/>
              <a:t> is a plane that splits the space into two halves… </a:t>
            </a:r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Example: </a:t>
            </a:r>
            <a:r>
              <a:rPr lang="en-US" altLang="zh-CN" dirty="0" err="1" smtClean="0"/>
              <a:t>Hyperplane</a:t>
            </a:r>
            <a:endParaRPr lang="zh-CN" altLang="en-US" dirty="0"/>
          </a:p>
        </p:txBody>
      </p:sp>
      <p:pic>
        <p:nvPicPr>
          <p:cNvPr id="5" name="内容占位符 4" descr="CH2_fig4Modi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3270" y="1935163"/>
            <a:ext cx="6537459" cy="4389437"/>
          </a:xfr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2468734" y="6237312"/>
          <a:ext cx="347141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141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4: </a:t>
                      </a:r>
                      <a:r>
                        <a:rPr lang="en-US" altLang="zh-CN" sz="1500" b="0" dirty="0" err="1" smtClean="0">
                          <a:solidFill>
                            <a:schemeClr val="tx1"/>
                          </a:solidFill>
                        </a:rPr>
                        <a:t>Hyperplane</a:t>
                      </a:r>
                      <a:r>
                        <a:rPr lang="en-US" altLang="zh-CN" sz="1500" b="0" baseline="0" dirty="0" smtClean="0">
                          <a:solidFill>
                            <a:schemeClr val="tx1"/>
                          </a:solidFill>
                        </a:rPr>
                        <a:t> in 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altLang="zh-CN" sz="1600" b="0" i="1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Geometry of the Feasible Set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vector </a:t>
            </a:r>
            <a:r>
              <a:rPr lang="en-US" altLang="zh-CN" sz="2800" i="1" dirty="0" smtClean="0"/>
              <a:t>a</a:t>
            </a:r>
            <a:r>
              <a:rPr lang="en-US" altLang="zh-CN" dirty="0" smtClean="0"/>
              <a:t> in the definition of </a:t>
            </a:r>
            <a:r>
              <a:rPr lang="en-US" altLang="zh-CN" dirty="0" err="1" smtClean="0"/>
              <a:t>hyperplane</a:t>
            </a:r>
            <a:r>
              <a:rPr lang="en-US" altLang="zh-CN" dirty="0" smtClean="0"/>
              <a:t> </a:t>
            </a:r>
            <a:r>
              <a:rPr lang="en-US" altLang="zh-CN" i="1" dirty="0" smtClean="0"/>
              <a:t>H</a:t>
            </a:r>
            <a:r>
              <a:rPr lang="en-US" altLang="zh-CN" dirty="0" smtClean="0"/>
              <a:t> is perpendicular to </a:t>
            </a:r>
            <a:r>
              <a:rPr lang="en-US" altLang="zh-CN" i="1" dirty="0" smtClean="0"/>
              <a:t>H</a:t>
            </a:r>
            <a:r>
              <a:rPr lang="en-US" altLang="zh-CN" dirty="0" smtClean="0"/>
              <a:t>.</a:t>
            </a:r>
            <a:r>
              <a:rPr lang="en-US" altLang="zh-CN" sz="2400" i="1" dirty="0" smtClean="0"/>
              <a:t> a</a:t>
            </a:r>
            <a:r>
              <a:rPr lang="en-US" altLang="zh-CN" dirty="0" smtClean="0"/>
              <a:t> is called the </a:t>
            </a:r>
            <a:r>
              <a:rPr lang="en-US" altLang="zh-CN" i="1" dirty="0" smtClean="0"/>
              <a:t>norm vector</a:t>
            </a:r>
            <a:r>
              <a:rPr lang="en-US" altLang="zh-CN" dirty="0" smtClean="0"/>
              <a:t> of </a:t>
            </a:r>
            <a:r>
              <a:rPr lang="en-US" altLang="zh-CN" i="1" dirty="0" smtClean="0"/>
              <a:t>H</a:t>
            </a:r>
            <a:r>
              <a:rPr lang="en-US" altLang="zh-CN" dirty="0" smtClean="0"/>
              <a:t>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Proof: Let </a:t>
            </a:r>
            <a:r>
              <a:rPr lang="en-US" altLang="zh-CN" i="1" dirty="0" smtClean="0"/>
              <a:t>z</a:t>
            </a:r>
            <a:r>
              <a:rPr lang="en-US" altLang="zh-CN" dirty="0" smtClean="0"/>
              <a:t>, </a:t>
            </a:r>
            <a:r>
              <a:rPr lang="en-US" altLang="zh-CN" i="1" dirty="0" smtClean="0"/>
              <a:t>y</a:t>
            </a:r>
            <a:r>
              <a:rPr lang="en-US" altLang="zh-CN" dirty="0" smtClean="0"/>
              <a:t> be in the </a:t>
            </a:r>
            <a:r>
              <a:rPr lang="en-US" altLang="zh-CN" i="1" dirty="0" smtClean="0"/>
              <a:t>H</a:t>
            </a:r>
            <a:r>
              <a:rPr lang="en-US" altLang="zh-CN" dirty="0" smtClean="0"/>
              <a:t>, then </a:t>
            </a:r>
            <a:r>
              <a:rPr lang="en-US" altLang="zh-CN" sz="2800" i="1" dirty="0" err="1" smtClean="0"/>
              <a:t>a</a:t>
            </a:r>
            <a:r>
              <a:rPr lang="en-US" altLang="zh-CN" sz="2800" i="1" baseline="30000" dirty="0" err="1" smtClean="0"/>
              <a:t>T</a:t>
            </a:r>
            <a:r>
              <a:rPr lang="en-US" altLang="zh-CN" sz="2800" dirty="0" smtClean="0"/>
              <a:t>(</a:t>
            </a:r>
            <a:r>
              <a:rPr lang="en-US" altLang="zh-CN" sz="2800" i="1" dirty="0" smtClean="0"/>
              <a:t>z</a:t>
            </a:r>
            <a:r>
              <a:rPr lang="en-US" altLang="zh-CN" sz="2800" dirty="0" smtClean="0"/>
              <a:t> - </a:t>
            </a:r>
            <a:r>
              <a:rPr lang="en-US" altLang="zh-CN" sz="2800" i="1" dirty="0" smtClean="0"/>
              <a:t>y</a:t>
            </a:r>
            <a:r>
              <a:rPr lang="en-US" altLang="zh-CN" sz="2800" dirty="0" smtClean="0"/>
              <a:t>)</a:t>
            </a:r>
            <a:r>
              <a:rPr lang="en-US" altLang="zh-CN" sz="2800" i="1" dirty="0" smtClean="0"/>
              <a:t> = </a:t>
            </a:r>
            <a:r>
              <a:rPr lang="en-US" altLang="zh-CN" sz="2800" i="1" dirty="0" err="1" smtClean="0"/>
              <a:t>a</a:t>
            </a:r>
            <a:r>
              <a:rPr lang="en-US" altLang="zh-CN" sz="2800" i="1" baseline="30000" dirty="0" err="1" smtClean="0"/>
              <a:t>T</a:t>
            </a:r>
            <a:r>
              <a:rPr lang="en-US" altLang="zh-CN" sz="2800" i="1" dirty="0" err="1" smtClean="0"/>
              <a:t>z</a:t>
            </a:r>
            <a:r>
              <a:rPr lang="en-US" altLang="zh-CN" sz="2800" dirty="0" smtClean="0"/>
              <a:t> - </a:t>
            </a:r>
            <a:r>
              <a:rPr lang="en-US" altLang="zh-CN" sz="2800" i="1" dirty="0" err="1" smtClean="0"/>
              <a:t>a</a:t>
            </a:r>
            <a:r>
              <a:rPr lang="en-US" altLang="zh-CN" sz="2800" i="1" baseline="30000" dirty="0" err="1" smtClean="0"/>
              <a:t>T</a:t>
            </a:r>
            <a:r>
              <a:rPr lang="en-US" altLang="zh-CN" sz="2800" i="1" dirty="0" err="1" smtClean="0"/>
              <a:t>y</a:t>
            </a:r>
            <a:r>
              <a:rPr lang="en-US" altLang="zh-CN" sz="2800" i="1" dirty="0" smtClean="0"/>
              <a:t> = 0</a:t>
            </a:r>
            <a:r>
              <a:rPr lang="en-US" altLang="zh-CN" sz="2800" dirty="0" smtClean="0"/>
              <a:t>, then the vector </a:t>
            </a:r>
            <a:r>
              <a:rPr lang="en-US" altLang="zh-CN" sz="2800" i="1" dirty="0" smtClean="0"/>
              <a:t>z</a:t>
            </a:r>
            <a:r>
              <a:rPr lang="en-US" altLang="zh-CN" sz="2800" dirty="0" smtClean="0"/>
              <a:t> - </a:t>
            </a:r>
            <a:r>
              <a:rPr lang="en-US" altLang="zh-CN" sz="2800" i="1" dirty="0" smtClean="0"/>
              <a:t>y</a:t>
            </a:r>
            <a:r>
              <a:rPr lang="en-US" altLang="zh-CN" sz="2800" dirty="0" smtClean="0"/>
              <a:t> is parallel to H, thus </a:t>
            </a:r>
            <a:r>
              <a:rPr lang="en-US" altLang="zh-CN" sz="2800" i="1" dirty="0" smtClean="0"/>
              <a:t>a</a:t>
            </a:r>
            <a:r>
              <a:rPr lang="en-US" altLang="zh-CN" dirty="0" smtClean="0"/>
              <a:t> is perpendicular to </a:t>
            </a:r>
            <a:r>
              <a:rPr lang="en-US" altLang="zh-CN" i="1" dirty="0" smtClean="0"/>
              <a:t>H</a:t>
            </a:r>
            <a:r>
              <a:rPr lang="en-US" altLang="zh-CN" dirty="0" smtClean="0"/>
              <a:t>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The -</a:t>
            </a:r>
            <a:r>
              <a:rPr lang="en-US" altLang="zh-CN" sz="2400" i="1" dirty="0" smtClean="0"/>
              <a:t>a</a:t>
            </a:r>
            <a:r>
              <a:rPr lang="en-US" altLang="zh-CN" sz="2400" dirty="0" smtClean="0"/>
              <a:t> </a:t>
            </a:r>
            <a:r>
              <a:rPr lang="en-US" altLang="zh-CN" dirty="0" smtClean="0"/>
              <a:t>vector is also perpendicular to </a:t>
            </a:r>
            <a:r>
              <a:rPr lang="en-US" altLang="zh-CN" i="1" dirty="0" smtClean="0"/>
              <a:t>H</a:t>
            </a:r>
            <a:r>
              <a:rPr lang="en-US" altLang="zh-CN" dirty="0" smtClean="0"/>
              <a:t>, but in the opposite direction to </a:t>
            </a:r>
            <a:r>
              <a:rPr lang="en-US" altLang="zh-CN" sz="2400" i="1" dirty="0" smtClean="0"/>
              <a:t>a</a:t>
            </a:r>
            <a:r>
              <a:rPr lang="en-US" altLang="zh-CN" sz="2400" dirty="0" smtClean="0"/>
              <a:t>.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Example: Perpendicular to H</a:t>
            </a:r>
            <a:endParaRPr lang="zh-CN" altLang="en-US" dirty="0"/>
          </a:p>
        </p:txBody>
      </p:sp>
      <p:pic>
        <p:nvPicPr>
          <p:cNvPr id="4" name="内容占位符 3" descr="CH2_fig5Modi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23975" y="2031454"/>
            <a:ext cx="6496050" cy="4133850"/>
          </a:xfr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468734" y="6237312"/>
          <a:ext cx="37278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78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 dirty="0" smtClean="0">
                          <a:solidFill>
                            <a:schemeClr val="tx1"/>
                          </a:solidFill>
                        </a:rPr>
                        <a:t>Figure 5: -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a and a are </a:t>
                      </a:r>
                      <a:r>
                        <a:rPr lang="en-US" altLang="zh-CN" sz="1600" b="0" i="1" dirty="0" err="1" smtClean="0">
                          <a:solidFill>
                            <a:schemeClr val="tx1"/>
                          </a:solidFill>
                        </a:rPr>
                        <a:t>perpenducular</a:t>
                      </a:r>
                      <a:r>
                        <a:rPr lang="en-US" altLang="zh-CN" sz="1600" b="0" i="1" dirty="0" smtClean="0">
                          <a:solidFill>
                            <a:schemeClr val="tx1"/>
                          </a:solidFill>
                        </a:rPr>
                        <a:t> to H</a:t>
                      </a:r>
                      <a:endParaRPr lang="zh-CN" altLang="en-US" sz="1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Geometry of the Feasible Set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352000" cy="4860000"/>
          </a:xfrm>
        </p:spPr>
        <p:txBody>
          <a:bodyPr/>
          <a:lstStyle/>
          <a:p>
            <a:r>
              <a:rPr lang="en-US" altLang="zh-CN" sz="2800" dirty="0" smtClean="0"/>
              <a:t>Definition 2.3:</a:t>
            </a:r>
          </a:p>
          <a:p>
            <a:pPr>
              <a:buNone/>
            </a:pPr>
            <a:r>
              <a:rPr lang="en-US" altLang="zh-CN" sz="2800" dirty="0" smtClean="0"/>
              <a:t>   The intersection of a finite number of closed </a:t>
            </a:r>
            <a:r>
              <a:rPr lang="en-US" altLang="zh-CN" sz="2800" dirty="0" err="1" smtClean="0"/>
              <a:t>halfspaces</a:t>
            </a:r>
            <a:r>
              <a:rPr lang="en-US" altLang="zh-CN" sz="2800" dirty="0" smtClean="0"/>
              <a:t> is called a </a:t>
            </a:r>
            <a:r>
              <a:rPr lang="en-US" altLang="zh-CN" sz="2800" i="1" dirty="0" smtClean="0"/>
              <a:t>polyhedron</a:t>
            </a:r>
            <a:r>
              <a:rPr lang="en-US" altLang="zh-CN" sz="2800" dirty="0" smtClean="0"/>
              <a:t> (or </a:t>
            </a:r>
            <a:r>
              <a:rPr lang="en-US" altLang="zh-CN" sz="2800" i="1" dirty="0" smtClean="0"/>
              <a:t>polyhedral set</a:t>
            </a:r>
            <a:r>
              <a:rPr lang="en-US" altLang="zh-CN" sz="2800" dirty="0" smtClean="0"/>
              <a:t>).  A bounded polyhedron is called </a:t>
            </a:r>
            <a:r>
              <a:rPr lang="en-US" altLang="zh-CN" sz="2800" i="1" dirty="0" err="1" smtClean="0"/>
              <a:t>polytope</a:t>
            </a:r>
            <a:r>
              <a:rPr lang="en-US" altLang="zh-CN" sz="2800" dirty="0" smtClean="0"/>
              <a:t>. </a:t>
            </a:r>
          </a:p>
          <a:p>
            <a:r>
              <a:rPr lang="en-US" altLang="zh-CN" sz="2800" dirty="0" smtClean="0"/>
              <a:t>Then the feasible set P of any linear programming is a </a:t>
            </a:r>
            <a:r>
              <a:rPr lang="en-US" altLang="zh-CN" sz="2800" dirty="0" err="1" smtClean="0"/>
              <a:t>ployhedral</a:t>
            </a:r>
            <a:r>
              <a:rPr lang="en-US" altLang="zh-CN" sz="2800" dirty="0" smtClean="0"/>
              <a:t> set. The set P of (2.1) is a </a:t>
            </a:r>
            <a:r>
              <a:rPr lang="en-US" altLang="zh-CN" sz="2800" dirty="0" err="1" smtClean="0"/>
              <a:t>polytope</a:t>
            </a:r>
            <a:r>
              <a:rPr lang="en-US" altLang="zh-CN" sz="2800" dirty="0" smtClean="0"/>
              <a:t>.</a:t>
            </a:r>
          </a:p>
          <a:p>
            <a:r>
              <a:rPr lang="en-US" altLang="zh-CN" dirty="0" smtClean="0"/>
              <a:t>Take any two points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, </a:t>
            </a:r>
            <a:r>
              <a:rPr lang="en-US" altLang="zh-CN" i="1" dirty="0" smtClean="0"/>
              <a:t>y</a:t>
            </a:r>
            <a:r>
              <a:rPr lang="en-US" altLang="zh-CN" dirty="0" smtClean="0"/>
              <a:t> from a closed </a:t>
            </a:r>
            <a:r>
              <a:rPr lang="en-US" altLang="zh-CN" dirty="0" err="1" smtClean="0"/>
              <a:t>halfspace</a:t>
            </a:r>
            <a:r>
              <a:rPr lang="en-US" altLang="zh-CN" dirty="0" smtClean="0"/>
              <a:t> </a:t>
            </a:r>
            <a:r>
              <a:rPr lang="en-US" altLang="zh-CN" sz="2800" i="1" dirty="0" smtClean="0"/>
              <a:t>H</a:t>
            </a:r>
            <a:r>
              <a:rPr lang="en-US" altLang="zh-CN" sz="2800" i="1" baseline="-25000" dirty="0" smtClean="0"/>
              <a:t>≥ </a:t>
            </a:r>
            <a:r>
              <a:rPr lang="en-US" altLang="zh-CN" dirty="0" smtClean="0"/>
              <a:t>(or </a:t>
            </a:r>
            <a:r>
              <a:rPr lang="en-US" altLang="zh-CN" sz="2800" i="1" dirty="0" smtClean="0"/>
              <a:t>H</a:t>
            </a:r>
            <a:r>
              <a:rPr lang="en-US" altLang="zh-CN" sz="2400" i="1" baseline="-25000" dirty="0" smtClean="0"/>
              <a:t>≤</a:t>
            </a:r>
            <a:r>
              <a:rPr lang="en-US" altLang="zh-CN" dirty="0" smtClean="0"/>
              <a:t>), the line segment between 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and </a:t>
            </a:r>
            <a:r>
              <a:rPr lang="en-US" altLang="zh-CN" i="1" dirty="0" smtClean="0"/>
              <a:t>y</a:t>
            </a:r>
            <a:r>
              <a:rPr lang="en-US" altLang="zh-CN" dirty="0" smtClean="0"/>
              <a:t> in </a:t>
            </a:r>
            <a:r>
              <a:rPr lang="en-US" altLang="zh-CN" sz="2800" i="1" dirty="0" smtClean="0"/>
              <a:t>C </a:t>
            </a:r>
            <a:r>
              <a:rPr lang="en-US" altLang="zh-CN" sz="2800" dirty="0" smtClean="0"/>
              <a:t>∈</a:t>
            </a:r>
            <a:r>
              <a:rPr lang="en-US" altLang="zh-CN" sz="2800" i="1" dirty="0" smtClean="0"/>
              <a:t> </a:t>
            </a:r>
            <a:r>
              <a:rPr lang="en-US" altLang="zh-CN" sz="2800" i="1" dirty="0" err="1" smtClean="0"/>
              <a:t>R</a:t>
            </a:r>
            <a:r>
              <a:rPr lang="en-US" altLang="zh-CN" sz="2800" i="1" baseline="30000" dirty="0" err="1" smtClean="0"/>
              <a:t>n</a:t>
            </a:r>
            <a:r>
              <a:rPr lang="en-US" altLang="zh-CN" dirty="0" smtClean="0"/>
              <a:t> can be expressed as </a:t>
            </a:r>
            <a:r>
              <a:rPr lang="el-GR" altLang="zh-CN" i="1" dirty="0" smtClean="0"/>
              <a:t>λ</a:t>
            </a:r>
            <a:r>
              <a:rPr lang="en-US" altLang="zh-CN" i="1" dirty="0" smtClean="0"/>
              <a:t>x</a:t>
            </a:r>
            <a:r>
              <a:rPr lang="en-US" altLang="zh-CN" dirty="0" smtClean="0"/>
              <a:t> + (1 - </a:t>
            </a:r>
            <a:r>
              <a:rPr lang="el-GR" altLang="zh-CN" i="1" dirty="0" smtClean="0"/>
              <a:t>λ</a:t>
            </a:r>
            <a:r>
              <a:rPr lang="en-US" altLang="zh-CN" dirty="0" smtClean="0"/>
              <a:t>)</a:t>
            </a:r>
            <a:r>
              <a:rPr lang="en-US" altLang="zh-CN" i="1" dirty="0" smtClean="0"/>
              <a:t>y</a:t>
            </a:r>
            <a:r>
              <a:rPr lang="en-US" altLang="zh-CN" dirty="0" smtClean="0"/>
              <a:t> for 0 ≤ </a:t>
            </a:r>
            <a:r>
              <a:rPr lang="el-GR" altLang="zh-CN" i="1" dirty="0" smtClean="0"/>
              <a:t>λ</a:t>
            </a:r>
            <a:r>
              <a:rPr lang="en-US" altLang="zh-CN" i="1" dirty="0" smtClean="0"/>
              <a:t> ≤</a:t>
            </a:r>
            <a:r>
              <a:rPr lang="en-US" altLang="zh-CN" dirty="0" smtClean="0"/>
              <a:t> 1.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8805</TotalTime>
  <Words>3718</Words>
  <Application>Microsoft Office PowerPoint</Application>
  <PresentationFormat>全屏显示(4:3)</PresentationFormat>
  <Paragraphs>356</Paragraphs>
  <Slides>45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47" baseType="lpstr">
      <vt:lpstr>Flow</vt:lpstr>
      <vt:lpstr>Equation</vt:lpstr>
      <vt:lpstr>Introduction to Linear Optimization and Extensions with MATLAB by Roy H. Kwon</vt:lpstr>
      <vt:lpstr>Geometry of the Feasible Set</vt:lpstr>
      <vt:lpstr>Geometry of the Feasible Set</vt:lpstr>
      <vt:lpstr>Example: Closed Halfspace</vt:lpstr>
      <vt:lpstr>Geometry of the Feasible Set</vt:lpstr>
      <vt:lpstr>Example: Hyperplane</vt:lpstr>
      <vt:lpstr>Geometry of the Feasible Set</vt:lpstr>
      <vt:lpstr>Example: Perpendicular to H</vt:lpstr>
      <vt:lpstr>Geometry of the Feasible Set</vt:lpstr>
      <vt:lpstr>Geometry of the Feasible Set</vt:lpstr>
      <vt:lpstr>Geometry of the Feasible Set</vt:lpstr>
      <vt:lpstr>Geometry of the Feasible Set</vt:lpstr>
      <vt:lpstr>Geometry of the Feasible Set</vt:lpstr>
      <vt:lpstr>Geometry of Optimal Solutions</vt:lpstr>
      <vt:lpstr>Geometry of Optimal Solutions</vt:lpstr>
      <vt:lpstr>Geometric Characterization of Optimality</vt:lpstr>
      <vt:lpstr>Geometric Characterization of Optimality</vt:lpstr>
      <vt:lpstr>Geometric Characterization of Optimality</vt:lpstr>
      <vt:lpstr>Geometric Characterization of Optimality</vt:lpstr>
      <vt:lpstr>Geometric Characterization of Optimality</vt:lpstr>
      <vt:lpstr>Geometric Characterization of Optimality</vt:lpstr>
      <vt:lpstr>Extreme Points</vt:lpstr>
      <vt:lpstr>Example: Extreme Points </vt:lpstr>
      <vt:lpstr>Example: Extreme Points </vt:lpstr>
      <vt:lpstr>Example: Extreme Points </vt:lpstr>
      <vt:lpstr>Extreme Points</vt:lpstr>
      <vt:lpstr>Extreme Points</vt:lpstr>
      <vt:lpstr>Extreme Points</vt:lpstr>
      <vt:lpstr>Basic Feasible Solutions</vt:lpstr>
      <vt:lpstr>Example: Basic Feasible Solution</vt:lpstr>
      <vt:lpstr>Generating Basic Feasible Solution</vt:lpstr>
      <vt:lpstr>Generating Basic Feasible Solution</vt:lpstr>
      <vt:lpstr>Generating Basic Feasible Solution: </vt:lpstr>
      <vt:lpstr>BFS: Table 2.3</vt:lpstr>
      <vt:lpstr>Degeneracy</vt:lpstr>
      <vt:lpstr>Resolution (Representation) Theorem</vt:lpstr>
      <vt:lpstr>Resolution (Representation) Theorem</vt:lpstr>
      <vt:lpstr>Resolution (Representation) Theorem</vt:lpstr>
      <vt:lpstr>Resolution (Representation) Theorem</vt:lpstr>
      <vt:lpstr>Resolution (Representation) Theorem</vt:lpstr>
      <vt:lpstr>Fundamental Theorem of LP</vt:lpstr>
      <vt:lpstr>Fundamental Theorem of LP</vt:lpstr>
      <vt:lpstr>Fundamental Theorem of LP</vt:lpstr>
      <vt:lpstr>Fundamental Theorem of LP</vt:lpstr>
      <vt:lpstr>幻灯片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Linear Optimization and Extensions with MATLAB by Roy H. Kwon</dc:title>
  <dc:creator>DaNTZIG</dc:creator>
  <cp:lastModifiedBy>dexter</cp:lastModifiedBy>
  <cp:revision>992</cp:revision>
  <dcterms:created xsi:type="dcterms:W3CDTF">2012-09-23T20:29:26Z</dcterms:created>
  <dcterms:modified xsi:type="dcterms:W3CDTF">2012-12-03T17:38:37Z</dcterms:modified>
</cp:coreProperties>
</file>