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9" r:id="rId3"/>
    <p:sldId id="280" r:id="rId4"/>
    <p:sldId id="265" r:id="rId5"/>
    <p:sldId id="282" r:id="rId6"/>
    <p:sldId id="269" r:id="rId7"/>
    <p:sldId id="276" r:id="rId8"/>
    <p:sldId id="277" r:id="rId9"/>
    <p:sldId id="278" r:id="rId10"/>
    <p:sldId id="283" r:id="rId11"/>
    <p:sldId id="271" r:id="rId12"/>
    <p:sldId id="286" r:id="rId13"/>
    <p:sldId id="284" r:id="rId14"/>
    <p:sldId id="285" r:id="rId15"/>
    <p:sldId id="268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46B3DA"/>
    <a:srgbClr val="17839D"/>
    <a:srgbClr val="1D7493"/>
    <a:srgbClr val="50C9E5"/>
    <a:srgbClr val="64C1E1"/>
    <a:srgbClr val="28C9E5"/>
    <a:srgbClr val="064771"/>
    <a:srgbClr val="002EA2"/>
    <a:srgbClr val="050BF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20E23-5046-4E25-A482-5753524B6633}" type="datetimeFigureOut">
              <a:rPr lang="en-SG" smtClean="0"/>
              <a:pPr/>
              <a:t>1/4/2013</a:t>
            </a:fld>
            <a:endParaRPr lang="en-S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2FC75-70AD-4A22-A816-13213E2C3449}" type="slidenum">
              <a:rPr lang="en-SG" smtClean="0"/>
              <a:pPr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3744345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 map of chapter</a:t>
            </a:r>
            <a:r>
              <a:rPr lang="en-US" baseline="0" dirty="0" smtClean="0"/>
              <a:t> 2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2</a:t>
            </a:fld>
            <a:endParaRPr lang="en-SG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Embodiment</a:t>
            </a:r>
            <a:r>
              <a:rPr lang="en-US" baseline="0" dirty="0" smtClean="0"/>
              <a:t> of physical architecture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12</a:t>
            </a:fld>
            <a:endParaRPr lang="en-SG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 kinds of systems (most generic description)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13</a:t>
            </a:fld>
            <a:endParaRPr lang="en-SG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Describing</a:t>
            </a:r>
            <a:r>
              <a:rPr lang="en-US" baseline="0" dirty="0" smtClean="0"/>
              <a:t> system boundaries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14</a:t>
            </a:fld>
            <a:endParaRPr lang="en-SG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Describing</a:t>
            </a:r>
            <a:r>
              <a:rPr lang="en-US" baseline="0" dirty="0" smtClean="0"/>
              <a:t> environments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15</a:t>
            </a:fld>
            <a:endParaRPr lang="en-SG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Architectural design methodologies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16</a:t>
            </a:fld>
            <a:endParaRPr lang="en-SG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</a:t>
            </a:r>
            <a:r>
              <a:rPr lang="en-US" baseline="0" dirty="0" smtClean="0"/>
              <a:t> generic methods for verifying system architectures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17</a:t>
            </a:fld>
            <a:endParaRPr lang="en-SG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Validation</a:t>
            </a:r>
            <a:r>
              <a:rPr lang="en-US" baseline="0" dirty="0" smtClean="0"/>
              <a:t> techniques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18</a:t>
            </a:fld>
            <a:endParaRPr lang="en-SG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Verification methods</a:t>
            </a:r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19</a:t>
            </a:fld>
            <a:endParaRPr lang="en-SG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 of a system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3</a:t>
            </a:fld>
            <a:endParaRPr lang="en-SG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features of an</a:t>
            </a:r>
            <a:r>
              <a:rPr lang="en-US" baseline="0" dirty="0" smtClean="0"/>
              <a:t> open system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4</a:t>
            </a:fld>
            <a:endParaRPr lang="en-SG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r>
              <a:rPr lang="en-US" baseline="0" dirty="0" smtClean="0"/>
              <a:t> of systems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5</a:t>
            </a:fld>
            <a:endParaRPr lang="en-SG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concept of ideals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6</a:t>
            </a:fld>
            <a:endParaRPr lang="en-S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 of centers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7</a:t>
            </a:fld>
            <a:endParaRPr lang="en-SG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 of unfolding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9</a:t>
            </a:fld>
            <a:endParaRPr lang="en-SG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of an open system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10</a:t>
            </a:fld>
            <a:endParaRPr lang="en-SG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 of function architecture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2FC75-70AD-4A22-A816-13213E2C3449}" type="slidenum">
              <a:rPr lang="en-SG" smtClean="0"/>
              <a:pPr/>
              <a:t>11</a:t>
            </a:fld>
            <a:endParaRPr lang="en-S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fld id="{64A526A6-FBFB-457C-9F53-7EF549C06644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 dirty="0" smtClean="0"/>
              <a:t>Copyright Britton &amp; Torvinen 2013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fld id="{64A526A6-FBFB-457C-9F53-7EF549C06644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 dirty="0" smtClean="0"/>
              <a:t>Copyright Britton &amp; Torvinen 2013</a:t>
            </a:r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 dirty="0" smtClean="0"/>
              <a:t>Copyright Britton &amp; Torvinen 2013</a:t>
            </a:r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S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 dirty="0" smtClean="0"/>
              <a:t>Copyright Britton &amp; Torvinen 2013</a:t>
            </a:r>
            <a:endParaRPr lang="en-S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 dirty="0" smtClean="0"/>
              <a:t>Copyright Britton &amp; Torvinen 2013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‹#›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 dirty="0" smtClean="0"/>
              <a:t>Copyright Britton &amp; Torvinen 2013</a:t>
            </a:r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S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SG" dirty="0" smtClean="0"/>
              <a:t>Copyright Britton &amp; Torvinen 2013</a:t>
            </a:r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7839D">
                <a:alpha val="98824"/>
              </a:srgbClr>
            </a:gs>
            <a:gs pos="40000">
              <a:srgbClr val="46B3DA"/>
            </a:gs>
            <a:gs pos="100000">
              <a:srgbClr val="064771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SG" dirty="0" smtClean="0">
                <a:solidFill>
                  <a:schemeClr val="tx1"/>
                </a:solidFill>
              </a:rPr>
              <a:t>© Britton &amp; Torvinen 2013</a:t>
            </a:r>
            <a:endParaRPr lang="en-SG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3224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4A526A6-FBFB-457C-9F53-7EF549C06644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>
              <a:lumMod val="95000"/>
            </a:schemeClr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SG" dirty="0" smtClean="0"/>
              <a:t>Chapter 2</a:t>
            </a: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SG" dirty="0" smtClean="0"/>
              <a:t>Design of System Architectures</a:t>
            </a:r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1</a:t>
            </a:fld>
            <a:endParaRPr lang="en-S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10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smtClean="0"/>
              <a:t>© Britton &amp; Torvinen 2013</a:t>
            </a:r>
            <a:endParaRPr lang="en-SG" dirty="0"/>
          </a:p>
        </p:txBody>
      </p:sp>
      <p:sp>
        <p:nvSpPr>
          <p:cNvPr id="4" name="Freeform 3"/>
          <p:cNvSpPr/>
          <p:nvPr/>
        </p:nvSpPr>
        <p:spPr>
          <a:xfrm>
            <a:off x="500212" y="310411"/>
            <a:ext cx="7888211" cy="5710877"/>
          </a:xfrm>
          <a:custGeom>
            <a:avLst/>
            <a:gdLst>
              <a:gd name="connsiteX0" fmla="*/ 1703070 w 5225415"/>
              <a:gd name="connsiteY0" fmla="*/ 327660 h 4135755"/>
              <a:gd name="connsiteX1" fmla="*/ 868680 w 5225415"/>
              <a:gd name="connsiteY1" fmla="*/ 247650 h 4135755"/>
              <a:gd name="connsiteX2" fmla="*/ 537210 w 5225415"/>
              <a:gd name="connsiteY2" fmla="*/ 830580 h 4135755"/>
              <a:gd name="connsiteX3" fmla="*/ 45720 w 5225415"/>
              <a:gd name="connsiteY3" fmla="*/ 1504950 h 4135755"/>
              <a:gd name="connsiteX4" fmla="*/ 262890 w 5225415"/>
              <a:gd name="connsiteY4" fmla="*/ 2430780 h 4135755"/>
              <a:gd name="connsiteX5" fmla="*/ 1040130 w 5225415"/>
              <a:gd name="connsiteY5" fmla="*/ 2945130 h 4135755"/>
              <a:gd name="connsiteX6" fmla="*/ 971550 w 5225415"/>
              <a:gd name="connsiteY6" fmla="*/ 3493770 h 4135755"/>
              <a:gd name="connsiteX7" fmla="*/ 1120140 w 5225415"/>
              <a:gd name="connsiteY7" fmla="*/ 4053840 h 4135755"/>
              <a:gd name="connsiteX8" fmla="*/ 3074670 w 5225415"/>
              <a:gd name="connsiteY8" fmla="*/ 3985260 h 4135755"/>
              <a:gd name="connsiteX9" fmla="*/ 3829050 w 5225415"/>
              <a:gd name="connsiteY9" fmla="*/ 4076700 h 4135755"/>
              <a:gd name="connsiteX10" fmla="*/ 4549140 w 5225415"/>
              <a:gd name="connsiteY10" fmla="*/ 3630930 h 4135755"/>
              <a:gd name="connsiteX11" fmla="*/ 5154930 w 5225415"/>
              <a:gd name="connsiteY11" fmla="*/ 2419350 h 4135755"/>
              <a:gd name="connsiteX12" fmla="*/ 4126230 w 5225415"/>
              <a:gd name="connsiteY12" fmla="*/ 1322070 h 4135755"/>
              <a:gd name="connsiteX13" fmla="*/ 4126230 w 5225415"/>
              <a:gd name="connsiteY13" fmla="*/ 213360 h 4135755"/>
              <a:gd name="connsiteX14" fmla="*/ 3337560 w 5225415"/>
              <a:gd name="connsiteY14" fmla="*/ 41910 h 4135755"/>
              <a:gd name="connsiteX15" fmla="*/ 2697480 w 5225415"/>
              <a:gd name="connsiteY15" fmla="*/ 259080 h 4135755"/>
              <a:gd name="connsiteX16" fmla="*/ 2045970 w 5225415"/>
              <a:gd name="connsiteY16" fmla="*/ 373380 h 4135755"/>
              <a:gd name="connsiteX17" fmla="*/ 1703070 w 5225415"/>
              <a:gd name="connsiteY17" fmla="*/ 327660 h 413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225415" h="4135755">
                <a:moveTo>
                  <a:pt x="1703070" y="327660"/>
                </a:moveTo>
                <a:cubicBezTo>
                  <a:pt x="1506855" y="306705"/>
                  <a:pt x="1062990" y="163830"/>
                  <a:pt x="868680" y="247650"/>
                </a:cubicBezTo>
                <a:cubicBezTo>
                  <a:pt x="674370" y="331470"/>
                  <a:pt x="674370" y="621030"/>
                  <a:pt x="537210" y="830580"/>
                </a:cubicBezTo>
                <a:cubicBezTo>
                  <a:pt x="400050" y="1040130"/>
                  <a:pt x="91440" y="1238250"/>
                  <a:pt x="45720" y="1504950"/>
                </a:cubicBezTo>
                <a:cubicBezTo>
                  <a:pt x="0" y="1771650"/>
                  <a:pt x="97155" y="2190750"/>
                  <a:pt x="262890" y="2430780"/>
                </a:cubicBezTo>
                <a:cubicBezTo>
                  <a:pt x="428625" y="2670810"/>
                  <a:pt x="922020" y="2767965"/>
                  <a:pt x="1040130" y="2945130"/>
                </a:cubicBezTo>
                <a:cubicBezTo>
                  <a:pt x="1158240" y="3122295"/>
                  <a:pt x="958215" y="3308985"/>
                  <a:pt x="971550" y="3493770"/>
                </a:cubicBezTo>
                <a:cubicBezTo>
                  <a:pt x="984885" y="3678555"/>
                  <a:pt x="769620" y="3971925"/>
                  <a:pt x="1120140" y="4053840"/>
                </a:cubicBezTo>
                <a:cubicBezTo>
                  <a:pt x="1470660" y="4135755"/>
                  <a:pt x="2623185" y="3981450"/>
                  <a:pt x="3074670" y="3985260"/>
                </a:cubicBezTo>
                <a:cubicBezTo>
                  <a:pt x="3526155" y="3989070"/>
                  <a:pt x="3583305" y="4135755"/>
                  <a:pt x="3829050" y="4076700"/>
                </a:cubicBezTo>
                <a:cubicBezTo>
                  <a:pt x="4074795" y="4017645"/>
                  <a:pt x="4328160" y="3907155"/>
                  <a:pt x="4549140" y="3630930"/>
                </a:cubicBezTo>
                <a:cubicBezTo>
                  <a:pt x="4770120" y="3354705"/>
                  <a:pt x="5225415" y="2804160"/>
                  <a:pt x="5154930" y="2419350"/>
                </a:cubicBezTo>
                <a:cubicBezTo>
                  <a:pt x="5084445" y="2034540"/>
                  <a:pt x="4297680" y="1689735"/>
                  <a:pt x="4126230" y="1322070"/>
                </a:cubicBezTo>
                <a:cubicBezTo>
                  <a:pt x="3954780" y="954405"/>
                  <a:pt x="4257675" y="426720"/>
                  <a:pt x="4126230" y="213360"/>
                </a:cubicBezTo>
                <a:cubicBezTo>
                  <a:pt x="3994785" y="0"/>
                  <a:pt x="3575685" y="34290"/>
                  <a:pt x="3337560" y="41910"/>
                </a:cubicBezTo>
                <a:cubicBezTo>
                  <a:pt x="3099435" y="49530"/>
                  <a:pt x="2912745" y="203835"/>
                  <a:pt x="2697480" y="259080"/>
                </a:cubicBezTo>
                <a:cubicBezTo>
                  <a:pt x="2482215" y="314325"/>
                  <a:pt x="2215515" y="360045"/>
                  <a:pt x="2045970" y="373380"/>
                </a:cubicBezTo>
                <a:cubicBezTo>
                  <a:pt x="1876425" y="386715"/>
                  <a:pt x="1899285" y="348615"/>
                  <a:pt x="1703070" y="32766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3401808" y="1890553"/>
            <a:ext cx="2179862" cy="2070870"/>
          </a:xfrm>
          <a:prstGeom prst="ellipse">
            <a:avLst/>
          </a:prstGeom>
          <a:solidFill>
            <a:srgbClr val="D60093"/>
          </a:solidFill>
          <a:ln w="762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3739259" y="258824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707904" y="306896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211960" y="3573016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047295" y="258710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932040" y="33569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477402" y="2455426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349160" y="3150821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Curved Connector 12"/>
          <p:cNvCxnSpPr>
            <a:stCxn id="6" idx="6"/>
            <a:endCxn id="11" idx="2"/>
          </p:cNvCxnSpPr>
          <p:nvPr/>
        </p:nvCxnSpPr>
        <p:spPr>
          <a:xfrm flipV="1">
            <a:off x="3883275" y="2527434"/>
            <a:ext cx="594127" cy="132818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7" idx="7"/>
            <a:endCxn id="11" idx="3"/>
          </p:cNvCxnSpPr>
          <p:nvPr/>
        </p:nvCxnSpPr>
        <p:spPr>
          <a:xfrm rot="5400000" flipH="1" flipV="1">
            <a:off x="3908811" y="2500369"/>
            <a:ext cx="511700" cy="667664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stCxn id="11" idx="5"/>
            <a:endCxn id="10" idx="1"/>
          </p:cNvCxnSpPr>
          <p:nvPr/>
        </p:nvCxnSpPr>
        <p:spPr>
          <a:xfrm rot="16200000" flipH="1">
            <a:off x="4376863" y="2801815"/>
            <a:ext cx="799732" cy="352804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>
            <a:stCxn id="9" idx="4"/>
            <a:endCxn id="10" idx="7"/>
          </p:cNvCxnSpPr>
          <p:nvPr/>
        </p:nvCxnSpPr>
        <p:spPr>
          <a:xfrm rot="5400000">
            <a:off x="4763651" y="3022430"/>
            <a:ext cx="646967" cy="64338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7" idx="6"/>
            <a:endCxn id="12" idx="2"/>
          </p:cNvCxnSpPr>
          <p:nvPr/>
        </p:nvCxnSpPr>
        <p:spPr>
          <a:xfrm>
            <a:off x="3851920" y="3140968"/>
            <a:ext cx="497240" cy="81861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12" idx="6"/>
            <a:endCxn id="10" idx="2"/>
          </p:cNvCxnSpPr>
          <p:nvPr/>
        </p:nvCxnSpPr>
        <p:spPr>
          <a:xfrm>
            <a:off x="4493176" y="3222829"/>
            <a:ext cx="438864" cy="206171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>
            <a:stCxn id="12" idx="4"/>
            <a:endCxn id="8" idx="0"/>
          </p:cNvCxnSpPr>
          <p:nvPr/>
        </p:nvCxnSpPr>
        <p:spPr>
          <a:xfrm rot="5400000">
            <a:off x="4213479" y="3365326"/>
            <a:ext cx="278179" cy="1372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1763688" y="18448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5868144" y="1268760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724128" y="436510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419872" y="458112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411760" y="292494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471579" y="261382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987824" y="184482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7020272" y="400506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6372200" y="328498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Curved Connector 28"/>
          <p:cNvCxnSpPr>
            <a:stCxn id="21" idx="4"/>
            <a:endCxn id="9" idx="0"/>
          </p:cNvCxnSpPr>
          <p:nvPr/>
        </p:nvCxnSpPr>
        <p:spPr>
          <a:xfrm rot="5400000">
            <a:off x="4942566" y="1589514"/>
            <a:ext cx="1174324" cy="820849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28" idx="1"/>
            <a:endCxn id="9" idx="6"/>
          </p:cNvCxnSpPr>
          <p:nvPr/>
        </p:nvCxnSpPr>
        <p:spPr>
          <a:xfrm rot="16200000" flipV="1">
            <a:off x="5468818" y="2381602"/>
            <a:ext cx="646967" cy="1201980"/>
          </a:xfrm>
          <a:prstGeom prst="curvedConnector2">
            <a:avLst/>
          </a:prstGeom>
          <a:ln w="3175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stCxn id="22" idx="0"/>
            <a:endCxn id="10" idx="5"/>
          </p:cNvCxnSpPr>
          <p:nvPr/>
        </p:nvCxnSpPr>
        <p:spPr>
          <a:xfrm rot="16200000" flipV="1">
            <a:off x="4982958" y="3551925"/>
            <a:ext cx="885187" cy="741171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27" idx="2"/>
            <a:endCxn id="22" idx="6"/>
          </p:cNvCxnSpPr>
          <p:nvPr/>
        </p:nvCxnSpPr>
        <p:spPr>
          <a:xfrm rot="10800000" flipV="1">
            <a:off x="5868144" y="4077072"/>
            <a:ext cx="1152128" cy="360040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prstDash val="lg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8" idx="3"/>
            <a:endCxn id="23" idx="7"/>
          </p:cNvCxnSpPr>
          <p:nvPr/>
        </p:nvCxnSpPr>
        <p:spPr>
          <a:xfrm rot="5400000">
            <a:off x="3434785" y="3803953"/>
            <a:ext cx="906278" cy="690254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>
            <a:stCxn id="6" idx="2"/>
            <a:endCxn id="24" idx="6"/>
          </p:cNvCxnSpPr>
          <p:nvPr/>
        </p:nvCxnSpPr>
        <p:spPr>
          <a:xfrm rot="10800000" flipV="1">
            <a:off x="2555777" y="2660252"/>
            <a:ext cx="1183483" cy="336700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>
            <a:stCxn id="24" idx="2"/>
            <a:endCxn id="25" idx="5"/>
          </p:cNvCxnSpPr>
          <p:nvPr/>
        </p:nvCxnSpPr>
        <p:spPr>
          <a:xfrm rot="10800000">
            <a:off x="1594504" y="2736748"/>
            <a:ext cx="817256" cy="260205"/>
          </a:xfrm>
          <a:prstGeom prst="curvedConnector2">
            <a:avLst/>
          </a:prstGeom>
          <a:ln w="31750">
            <a:solidFill>
              <a:schemeClr val="tx1"/>
            </a:solidFill>
            <a:prstDash val="lg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20" idx="3"/>
            <a:endCxn id="25" idx="0"/>
          </p:cNvCxnSpPr>
          <p:nvPr/>
        </p:nvCxnSpPr>
        <p:spPr>
          <a:xfrm rot="5400000">
            <a:off x="1341147" y="2170189"/>
            <a:ext cx="646073" cy="241192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prstDash val="lg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stCxn id="26" idx="4"/>
            <a:endCxn id="24" idx="0"/>
          </p:cNvCxnSpPr>
          <p:nvPr/>
        </p:nvCxnSpPr>
        <p:spPr>
          <a:xfrm rot="5400000">
            <a:off x="2303748" y="2168860"/>
            <a:ext cx="936104" cy="576064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prstDash val="lg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20" idx="5"/>
            <a:endCxn id="24" idx="1"/>
          </p:cNvCxnSpPr>
          <p:nvPr/>
        </p:nvCxnSpPr>
        <p:spPr>
          <a:xfrm rot="16200000" flipH="1">
            <a:off x="1670589" y="2183773"/>
            <a:ext cx="978286" cy="546238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prstDash val="lg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stCxn id="26" idx="2"/>
            <a:endCxn id="20" idx="6"/>
          </p:cNvCxnSpPr>
          <p:nvPr/>
        </p:nvCxnSpPr>
        <p:spPr>
          <a:xfrm rot="10800000">
            <a:off x="1907704" y="1916832"/>
            <a:ext cx="1080120" cy="12700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prstDash val="lg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6084168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Curved Connector 61"/>
          <p:cNvCxnSpPr>
            <a:stCxn id="40" idx="0"/>
            <a:endCxn id="22" idx="4"/>
          </p:cNvCxnSpPr>
          <p:nvPr/>
        </p:nvCxnSpPr>
        <p:spPr>
          <a:xfrm rot="16200000" flipV="1">
            <a:off x="5652120" y="4653136"/>
            <a:ext cx="648072" cy="360040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prstDash val="lg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123728" y="1988840"/>
            <a:ext cx="531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22</a:t>
            </a:r>
            <a:endParaRPr lang="en-GB" sz="2000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56176" y="4437112"/>
            <a:ext cx="531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22</a:t>
            </a:r>
            <a:endParaRPr lang="en-GB" sz="2000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843808" y="2924944"/>
            <a:ext cx="531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21</a:t>
            </a:r>
            <a:endParaRPr lang="en-GB" sz="2000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46200" y="3761173"/>
            <a:ext cx="531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21</a:t>
            </a:r>
            <a:endParaRPr lang="en-GB" sz="2000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92080" y="1484784"/>
            <a:ext cx="531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en-GB" sz="2000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96136" y="2420888"/>
            <a:ext cx="531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en-GB" sz="2000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436096" y="3501008"/>
            <a:ext cx="531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en-GB" sz="2000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95936" y="1988840"/>
            <a:ext cx="1039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System</a:t>
            </a:r>
            <a:endParaRPr lang="en-GB" sz="2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79912" y="5085184"/>
            <a:ext cx="1624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Environment</a:t>
            </a:r>
            <a:endParaRPr lang="en-GB" sz="2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699792" y="1052736"/>
            <a:ext cx="22108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Arial"/>
                <a:cs typeface="Arial"/>
              </a:rPr>
              <a:t>System Boundary</a:t>
            </a:r>
            <a:endParaRPr lang="en-GB" sz="20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rot="16200000" flipH="1">
            <a:off x="3714332" y="1561367"/>
            <a:ext cx="482807" cy="27798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211960" y="2708920"/>
            <a:ext cx="522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11</a:t>
            </a:r>
            <a:endParaRPr lang="en-GB" sz="2000" b="1" baseline="-25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97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Architectural Models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Concept or Function architecture </a:t>
            </a:r>
            <a:r>
              <a:rPr lang="en-US" dirty="0" smtClean="0"/>
              <a:t>– description in functional terms. </a:t>
            </a:r>
            <a:br>
              <a:rPr lang="en-US" dirty="0" smtClean="0"/>
            </a:br>
            <a:r>
              <a:rPr lang="en-US" dirty="0" smtClean="0"/>
              <a:t>Examples: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unctional flow diagrams</a:t>
            </a:r>
          </a:p>
          <a:p>
            <a:pPr lvl="1"/>
            <a:r>
              <a:rPr lang="en-US" dirty="0" smtClean="0"/>
              <a:t>Linked N</a:t>
            </a:r>
            <a:r>
              <a:rPr lang="en-US" baseline="30000" dirty="0" smtClean="0"/>
              <a:t>2</a:t>
            </a:r>
            <a:r>
              <a:rPr lang="en-US" dirty="0" smtClean="0"/>
              <a:t> diagrams</a:t>
            </a:r>
          </a:p>
          <a:p>
            <a:pPr lvl="1"/>
            <a:r>
              <a:rPr lang="en-US" dirty="0" smtClean="0"/>
              <a:t>Layer diagrams</a:t>
            </a:r>
          </a:p>
          <a:p>
            <a:pPr lvl="1"/>
            <a:r>
              <a:rPr lang="en-US" dirty="0" smtClean="0"/>
              <a:t>Tree diagrams</a:t>
            </a:r>
          </a:p>
          <a:p>
            <a:pPr lvl="1"/>
            <a:r>
              <a:rPr lang="en-US" dirty="0" smtClean="0"/>
              <a:t>Interaction Matrices</a:t>
            </a:r>
          </a:p>
          <a:p>
            <a:pPr lvl="1"/>
            <a:r>
              <a:rPr lang="en-US" dirty="0" smtClean="0"/>
              <a:t>Topological graphs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smtClean="0"/>
              <a:t>© Britton &amp; Torvinen 2013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11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xmlns="" val="202208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Architectural Models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Embodiment </a:t>
            </a:r>
            <a:r>
              <a:rPr lang="en-US" dirty="0">
                <a:solidFill>
                  <a:srgbClr val="FFFF00"/>
                </a:solidFill>
              </a:rPr>
              <a:t>or physical architecture </a:t>
            </a:r>
            <a:r>
              <a:rPr lang="en-US" dirty="0"/>
              <a:t>– description in physical </a:t>
            </a:r>
            <a:r>
              <a:rPr lang="en-US" dirty="0" smtClean="0"/>
              <a:t>terms.</a:t>
            </a:r>
            <a:br>
              <a:rPr lang="en-US" dirty="0" smtClean="0"/>
            </a:br>
            <a:r>
              <a:rPr lang="en-US" dirty="0" smtClean="0"/>
              <a:t>Examples:</a:t>
            </a:r>
            <a:endParaRPr lang="en-US" dirty="0"/>
          </a:p>
          <a:p>
            <a:pPr lvl="1"/>
            <a:r>
              <a:rPr lang="en-US" dirty="0" smtClean="0"/>
              <a:t>Flow diagrams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ree diagrams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etwork graphs</a:t>
            </a:r>
          </a:p>
          <a:p>
            <a:pPr lvl="1"/>
            <a:r>
              <a:rPr lang="en-US" dirty="0" smtClean="0"/>
              <a:t>Schematic diagrams</a:t>
            </a:r>
          </a:p>
          <a:p>
            <a:pPr lvl="1"/>
            <a:r>
              <a:rPr lang="en-US" dirty="0" smtClean="0"/>
              <a:t>Assembly diagrams</a:t>
            </a:r>
          </a:p>
          <a:p>
            <a:pPr lvl="1"/>
            <a:r>
              <a:rPr lang="en-US" dirty="0" smtClean="0"/>
              <a:t>Design matrices</a:t>
            </a:r>
          </a:p>
          <a:p>
            <a:pPr lvl="1"/>
            <a:r>
              <a:rPr lang="en-US" dirty="0" smtClean="0"/>
              <a:t>Cross-relationship charts</a:t>
            </a:r>
          </a:p>
          <a:p>
            <a:pPr lvl="1"/>
            <a:r>
              <a:rPr lang="en-US" dirty="0" smtClean="0"/>
              <a:t>Layout plans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12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1335796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13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4" name="TextBox 5"/>
          <p:cNvSpPr txBox="1"/>
          <p:nvPr/>
        </p:nvSpPr>
        <p:spPr>
          <a:xfrm>
            <a:off x="1825040" y="4365104"/>
            <a:ext cx="1410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Purposeful</a:t>
            </a:r>
            <a:endParaRPr lang="en-SG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1821737" y="5373216"/>
            <a:ext cx="1410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Purposeful</a:t>
            </a:r>
            <a:endParaRPr lang="en-SG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31640" y="1143072"/>
            <a:ext cx="2391033" cy="2213920"/>
            <a:chOff x="1392991" y="1143072"/>
            <a:chExt cx="2391033" cy="2213920"/>
          </a:xfrm>
        </p:grpSpPr>
        <p:sp>
          <p:nvSpPr>
            <p:cNvPr id="7" name="Oval 6"/>
            <p:cNvSpPr/>
            <p:nvPr/>
          </p:nvSpPr>
          <p:spPr>
            <a:xfrm>
              <a:off x="1392991" y="1143072"/>
              <a:ext cx="2391033" cy="221392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1839154" y="1842451"/>
              <a:ext cx="1498707" cy="137052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619672" y="1412776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Not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Purposeful</a:t>
            </a:r>
            <a:endParaRPr lang="en-SG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83088" y="2132856"/>
            <a:ext cx="14108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Not</a:t>
            </a:r>
          </a:p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Purposeful</a:t>
            </a:r>
            <a:endParaRPr lang="en-SG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6" y="1359096"/>
            <a:ext cx="1410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Purposeful</a:t>
            </a:r>
            <a:endParaRPr lang="en-SG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6056" y="2060848"/>
            <a:ext cx="14108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Not</a:t>
            </a:r>
          </a:p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Purposeful</a:t>
            </a:r>
            <a:endParaRPr lang="en-SG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0032" y="4437112"/>
            <a:ext cx="18812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Not Purposeful</a:t>
            </a:r>
            <a:endParaRPr lang="en-SG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6056" y="5301208"/>
            <a:ext cx="1410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Purposeful</a:t>
            </a:r>
            <a:endParaRPr lang="en-SG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7664" y="476672"/>
            <a:ext cx="1963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Deterministic</a:t>
            </a:r>
            <a:endParaRPr lang="en-SG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4048" y="476672"/>
            <a:ext cx="1497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Animated</a:t>
            </a:r>
            <a:endParaRPr lang="en-SG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32931" y="3573016"/>
            <a:ext cx="1022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Social</a:t>
            </a:r>
            <a:endParaRPr lang="en-SG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18710" y="3573016"/>
            <a:ext cx="1587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Ecological</a:t>
            </a:r>
            <a:endParaRPr lang="en-SG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6588224" y="1575120"/>
            <a:ext cx="648072" cy="144016"/>
          </a:xfrm>
          <a:prstGeom prst="line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72200" y="2276872"/>
            <a:ext cx="1027635" cy="144016"/>
          </a:xfrm>
          <a:prstGeom prst="line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36296" y="1359096"/>
            <a:ext cx="1039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System</a:t>
            </a:r>
            <a:endParaRPr lang="en-SG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08304" y="2151184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Parts of System</a:t>
            </a:r>
            <a:endParaRPr lang="en-SG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331640" y="4149080"/>
            <a:ext cx="2391033" cy="2213920"/>
            <a:chOff x="1392991" y="1143072"/>
            <a:chExt cx="2391033" cy="2213920"/>
          </a:xfrm>
        </p:grpSpPr>
        <p:sp>
          <p:nvSpPr>
            <p:cNvPr id="24" name="Oval 23"/>
            <p:cNvSpPr/>
            <p:nvPr/>
          </p:nvSpPr>
          <p:spPr>
            <a:xfrm>
              <a:off x="1392991" y="1143072"/>
              <a:ext cx="2391033" cy="221392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1839154" y="1842451"/>
              <a:ext cx="1498707" cy="137052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sz="1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72000" y="4149080"/>
            <a:ext cx="2391033" cy="2213920"/>
            <a:chOff x="1392991" y="1143072"/>
            <a:chExt cx="2391033" cy="2213920"/>
          </a:xfrm>
        </p:grpSpPr>
        <p:sp>
          <p:nvSpPr>
            <p:cNvPr id="27" name="Oval 26"/>
            <p:cNvSpPr/>
            <p:nvPr/>
          </p:nvSpPr>
          <p:spPr>
            <a:xfrm>
              <a:off x="1392991" y="1143072"/>
              <a:ext cx="2391033" cy="221392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1839154" y="1842451"/>
              <a:ext cx="1498707" cy="137052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sz="1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572000" y="1124744"/>
            <a:ext cx="2391033" cy="2213920"/>
            <a:chOff x="1392991" y="1143072"/>
            <a:chExt cx="2391033" cy="2213920"/>
          </a:xfrm>
        </p:grpSpPr>
        <p:sp>
          <p:nvSpPr>
            <p:cNvPr id="30" name="Oval 29"/>
            <p:cNvSpPr/>
            <p:nvPr/>
          </p:nvSpPr>
          <p:spPr>
            <a:xfrm>
              <a:off x="1392991" y="1143072"/>
              <a:ext cx="2391033" cy="221392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1839154" y="1842451"/>
              <a:ext cx="1498707" cy="137052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sz="16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217389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14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4" name="Rounded Rectangle 3"/>
          <p:cNvSpPr/>
          <p:nvPr/>
        </p:nvSpPr>
        <p:spPr>
          <a:xfrm>
            <a:off x="1691680" y="1772815"/>
            <a:ext cx="1967096" cy="68898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Environment</a:t>
            </a:r>
            <a:endParaRPr 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436096" y="1772816"/>
            <a:ext cx="1573278" cy="688979"/>
          </a:xfrm>
          <a:prstGeom prst="roundRect">
            <a:avLst/>
          </a:prstGeom>
          <a:solidFill>
            <a:srgbClr val="D60093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System</a:t>
            </a:r>
            <a:endParaRPr lang="en-US" sz="20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Connector 5"/>
          <p:cNvCxnSpPr>
            <a:stCxn id="4" idx="3"/>
            <a:endCxn id="5" idx="1"/>
          </p:cNvCxnSpPr>
          <p:nvPr/>
        </p:nvCxnSpPr>
        <p:spPr>
          <a:xfrm>
            <a:off x="3658776" y="2117305"/>
            <a:ext cx="1777320" cy="1"/>
          </a:xfrm>
          <a:prstGeom prst="line">
            <a:avLst/>
          </a:prstGeom>
          <a:ln w="31750">
            <a:solidFill>
              <a:srgbClr val="FFFF00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83968" y="2189313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Link</a:t>
            </a:r>
            <a:endParaRPr lang="en-US" sz="2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3053409"/>
            <a:ext cx="1505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dirty="0" smtClean="0">
                <a:latin typeface="Arial" pitchFamily="34" charset="0"/>
                <a:cs typeface="Arial" pitchFamily="34" charset="0"/>
              </a:rPr>
              <a:t>End point A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779912" y="2261321"/>
            <a:ext cx="432048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076056" y="1397225"/>
            <a:ext cx="288032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11960" y="965177"/>
            <a:ext cx="1510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dirty="0" smtClean="0">
                <a:latin typeface="Arial" pitchFamily="34" charset="0"/>
                <a:cs typeface="Arial" pitchFamily="34" charset="0"/>
              </a:rPr>
              <a:t>End point B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07904" y="1685257"/>
            <a:ext cx="531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21</a:t>
            </a:r>
            <a:endParaRPr lang="en-GB" sz="2000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8024" y="1685257"/>
            <a:ext cx="531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000" b="1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en-GB" sz="2000" b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71325" y="1685257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&amp;/or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9632" y="4437112"/>
            <a:ext cx="655272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The boundary of a system is an imaginary line, area or volume that demarcates a system from its environment. 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557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Environments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</a:t>
            </a:r>
          </a:p>
          <a:p>
            <a:r>
              <a:rPr lang="en-US" dirty="0" smtClean="0"/>
              <a:t>Hostile</a:t>
            </a:r>
          </a:p>
          <a:p>
            <a:r>
              <a:rPr lang="en-US" dirty="0" smtClean="0"/>
              <a:t>Non-cooperative</a:t>
            </a:r>
          </a:p>
          <a:p>
            <a:r>
              <a:rPr lang="en-US" dirty="0" smtClean="0"/>
              <a:t>Cooperative</a:t>
            </a:r>
          </a:p>
          <a:p>
            <a:r>
              <a:rPr lang="en-US" dirty="0" smtClean="0"/>
              <a:t>Induced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15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1044290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Design Methodologies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Normative</a:t>
            </a:r>
          </a:p>
          <a:p>
            <a:r>
              <a:rPr lang="en-US" dirty="0" smtClean="0"/>
              <a:t>Rational</a:t>
            </a:r>
          </a:p>
          <a:p>
            <a:r>
              <a:rPr lang="en-US" dirty="0" smtClean="0"/>
              <a:t>Participative</a:t>
            </a:r>
          </a:p>
          <a:p>
            <a:r>
              <a:rPr lang="en-US" dirty="0" smtClean="0"/>
              <a:t>Heuristics</a:t>
            </a:r>
          </a:p>
          <a:p>
            <a:r>
              <a:rPr lang="en-US" dirty="0" smtClean="0"/>
              <a:t>Patterns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16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607842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Verifying System Architectures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Validation:</a:t>
            </a:r>
            <a:r>
              <a:rPr lang="en-US" dirty="0" smtClean="0"/>
              <a:t> an assessment process to prove that the right system is being built; that design requirements are correct.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Verification:</a:t>
            </a:r>
            <a:r>
              <a:rPr lang="en-US" dirty="0" smtClean="0"/>
              <a:t> an assessment process to prove that the system-as-built satisfies the design requirements.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17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7106156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Market Feasibility: </a:t>
            </a:r>
            <a:r>
              <a:rPr lang="en-US" dirty="0" smtClean="0"/>
              <a:t>proving requirements are necessary.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Technical Feasibility: </a:t>
            </a:r>
            <a:r>
              <a:rPr lang="en-US" dirty="0" smtClean="0"/>
              <a:t>proving a system can be built to requirements.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Environmental Feasibility: </a:t>
            </a:r>
            <a:r>
              <a:rPr lang="en-US" dirty="0" smtClean="0"/>
              <a:t>proving a system has minimal impact on or will not harm the environment.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18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3247021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Similarity</a:t>
            </a:r>
          </a:p>
          <a:p>
            <a:r>
              <a:rPr lang="en-US" dirty="0" smtClean="0"/>
              <a:t>Analysis</a:t>
            </a:r>
          </a:p>
          <a:p>
            <a:r>
              <a:rPr lang="en-US" dirty="0" smtClean="0"/>
              <a:t>Demonstration</a:t>
            </a:r>
          </a:p>
          <a:p>
            <a:r>
              <a:rPr lang="en-US" dirty="0" smtClean="0"/>
              <a:t>Simulation</a:t>
            </a:r>
          </a:p>
          <a:p>
            <a:r>
              <a:rPr lang="en-US" dirty="0" smtClean="0"/>
              <a:t>Examination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Review of Records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19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4204551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2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pic>
        <p:nvPicPr>
          <p:cNvPr id="5" name="Picture 4" descr="Figure 2.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5191" y="0"/>
            <a:ext cx="31936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1186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3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331640" y="4653136"/>
            <a:ext cx="7056437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GB" sz="2400" dirty="0">
                <a:latin typeface="Arial"/>
                <a:cs typeface="Arial"/>
              </a:rPr>
              <a:t>A system is a set of interrelated elements (parts), each of which is related directly or indirectly to every other part, and no subset of which is unrelated to any other subset.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051720" y="764704"/>
            <a:ext cx="4784725" cy="3624263"/>
          </a:xfrm>
          <a:custGeom>
            <a:avLst/>
            <a:gdLst>
              <a:gd name="T0" fmla="*/ 1089 w 3014"/>
              <a:gd name="T1" fmla="*/ 117 h 2283"/>
              <a:gd name="T2" fmla="*/ 840 w 3014"/>
              <a:gd name="T3" fmla="*/ 148 h 2283"/>
              <a:gd name="T4" fmla="*/ 614 w 3014"/>
              <a:gd name="T5" fmla="*/ 156 h 2283"/>
              <a:gd name="T6" fmla="*/ 318 w 3014"/>
              <a:gd name="T7" fmla="*/ 109 h 2283"/>
              <a:gd name="T8" fmla="*/ 224 w 3014"/>
              <a:gd name="T9" fmla="*/ 117 h 2283"/>
              <a:gd name="T10" fmla="*/ 84 w 3014"/>
              <a:gd name="T11" fmla="*/ 179 h 2283"/>
              <a:gd name="T12" fmla="*/ 29 w 3014"/>
              <a:gd name="T13" fmla="*/ 249 h 2283"/>
              <a:gd name="T14" fmla="*/ 84 w 3014"/>
              <a:gd name="T15" fmla="*/ 545 h 2283"/>
              <a:gd name="T16" fmla="*/ 68 w 3014"/>
              <a:gd name="T17" fmla="*/ 748 h 2283"/>
              <a:gd name="T18" fmla="*/ 76 w 3014"/>
              <a:gd name="T19" fmla="*/ 935 h 2283"/>
              <a:gd name="T20" fmla="*/ 92 w 3014"/>
              <a:gd name="T21" fmla="*/ 997 h 2283"/>
              <a:gd name="T22" fmla="*/ 68 w 3014"/>
              <a:gd name="T23" fmla="*/ 1192 h 2283"/>
              <a:gd name="T24" fmla="*/ 99 w 3014"/>
              <a:gd name="T25" fmla="*/ 1309 h 2283"/>
              <a:gd name="T26" fmla="*/ 107 w 3014"/>
              <a:gd name="T27" fmla="*/ 1348 h 2283"/>
              <a:gd name="T28" fmla="*/ 138 w 3014"/>
              <a:gd name="T29" fmla="*/ 1379 h 2283"/>
              <a:gd name="T30" fmla="*/ 247 w 3014"/>
              <a:gd name="T31" fmla="*/ 1496 h 2283"/>
              <a:gd name="T32" fmla="*/ 279 w 3014"/>
              <a:gd name="T33" fmla="*/ 1512 h 2283"/>
              <a:gd name="T34" fmla="*/ 357 w 3014"/>
              <a:gd name="T35" fmla="*/ 1605 h 2283"/>
              <a:gd name="T36" fmla="*/ 388 w 3014"/>
              <a:gd name="T37" fmla="*/ 1738 h 2283"/>
              <a:gd name="T38" fmla="*/ 466 w 3014"/>
              <a:gd name="T39" fmla="*/ 1839 h 2283"/>
              <a:gd name="T40" fmla="*/ 598 w 3014"/>
              <a:gd name="T41" fmla="*/ 1987 h 2283"/>
              <a:gd name="T42" fmla="*/ 746 w 3014"/>
              <a:gd name="T43" fmla="*/ 2089 h 2283"/>
              <a:gd name="T44" fmla="*/ 809 w 3014"/>
              <a:gd name="T45" fmla="*/ 2096 h 2283"/>
              <a:gd name="T46" fmla="*/ 941 w 3014"/>
              <a:gd name="T47" fmla="*/ 2127 h 2283"/>
              <a:gd name="T48" fmla="*/ 1198 w 3014"/>
              <a:gd name="T49" fmla="*/ 2096 h 2283"/>
              <a:gd name="T50" fmla="*/ 1222 w 3014"/>
              <a:gd name="T51" fmla="*/ 2073 h 2283"/>
              <a:gd name="T52" fmla="*/ 1323 w 3014"/>
              <a:gd name="T53" fmla="*/ 2151 h 2283"/>
              <a:gd name="T54" fmla="*/ 1627 w 3014"/>
              <a:gd name="T55" fmla="*/ 2213 h 2283"/>
              <a:gd name="T56" fmla="*/ 1798 w 3014"/>
              <a:gd name="T57" fmla="*/ 2237 h 2283"/>
              <a:gd name="T58" fmla="*/ 1861 w 3014"/>
              <a:gd name="T59" fmla="*/ 2268 h 2283"/>
              <a:gd name="T60" fmla="*/ 1931 w 3014"/>
              <a:gd name="T61" fmla="*/ 2283 h 2283"/>
              <a:gd name="T62" fmla="*/ 2110 w 3014"/>
              <a:gd name="T63" fmla="*/ 2260 h 2283"/>
              <a:gd name="T64" fmla="*/ 2437 w 3014"/>
              <a:gd name="T65" fmla="*/ 2159 h 2283"/>
              <a:gd name="T66" fmla="*/ 2920 w 3014"/>
              <a:gd name="T67" fmla="*/ 1847 h 2283"/>
              <a:gd name="T68" fmla="*/ 3006 w 3014"/>
              <a:gd name="T69" fmla="*/ 1520 h 2283"/>
              <a:gd name="T70" fmla="*/ 3014 w 3014"/>
              <a:gd name="T71" fmla="*/ 545 h 2283"/>
              <a:gd name="T72" fmla="*/ 2998 w 3014"/>
              <a:gd name="T73" fmla="*/ 234 h 2283"/>
              <a:gd name="T74" fmla="*/ 2913 w 3014"/>
              <a:gd name="T75" fmla="*/ 148 h 2283"/>
              <a:gd name="T76" fmla="*/ 2827 w 3014"/>
              <a:gd name="T77" fmla="*/ 86 h 2283"/>
              <a:gd name="T78" fmla="*/ 2383 w 3014"/>
              <a:gd name="T79" fmla="*/ 62 h 2283"/>
              <a:gd name="T80" fmla="*/ 2219 w 3014"/>
              <a:gd name="T81" fmla="*/ 39 h 2283"/>
              <a:gd name="T82" fmla="*/ 2125 w 3014"/>
              <a:gd name="T83" fmla="*/ 23 h 2283"/>
              <a:gd name="T84" fmla="*/ 2055 w 3014"/>
              <a:gd name="T85" fmla="*/ 0 h 2283"/>
              <a:gd name="T86" fmla="*/ 1907 w 3014"/>
              <a:gd name="T87" fmla="*/ 8 h 2283"/>
              <a:gd name="T88" fmla="*/ 1783 w 3014"/>
              <a:gd name="T89" fmla="*/ 54 h 2283"/>
              <a:gd name="T90" fmla="*/ 1666 w 3014"/>
              <a:gd name="T91" fmla="*/ 78 h 2283"/>
              <a:gd name="T92" fmla="*/ 1299 w 3014"/>
              <a:gd name="T93" fmla="*/ 39 h 2283"/>
              <a:gd name="T94" fmla="*/ 1144 w 3014"/>
              <a:gd name="T95" fmla="*/ 70 h 2283"/>
              <a:gd name="T96" fmla="*/ 1112 w 3014"/>
              <a:gd name="T97" fmla="*/ 101 h 2283"/>
              <a:gd name="T98" fmla="*/ 1089 w 3014"/>
              <a:gd name="T99" fmla="*/ 117 h 2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014" h="2283">
                <a:moveTo>
                  <a:pt x="1089" y="117"/>
                </a:moveTo>
                <a:cubicBezTo>
                  <a:pt x="998" y="161"/>
                  <a:pt x="985" y="142"/>
                  <a:pt x="840" y="148"/>
                </a:cubicBezTo>
                <a:cubicBezTo>
                  <a:pt x="758" y="156"/>
                  <a:pt x="697" y="163"/>
                  <a:pt x="614" y="156"/>
                </a:cubicBezTo>
                <a:cubicBezTo>
                  <a:pt x="517" y="131"/>
                  <a:pt x="418" y="117"/>
                  <a:pt x="318" y="109"/>
                </a:cubicBezTo>
                <a:cubicBezTo>
                  <a:pt x="287" y="112"/>
                  <a:pt x="255" y="111"/>
                  <a:pt x="224" y="117"/>
                </a:cubicBezTo>
                <a:cubicBezTo>
                  <a:pt x="190" y="123"/>
                  <a:pt x="121" y="165"/>
                  <a:pt x="84" y="179"/>
                </a:cubicBezTo>
                <a:cubicBezTo>
                  <a:pt x="67" y="211"/>
                  <a:pt x="60" y="230"/>
                  <a:pt x="29" y="249"/>
                </a:cubicBezTo>
                <a:cubicBezTo>
                  <a:pt x="0" y="337"/>
                  <a:pt x="30" y="467"/>
                  <a:pt x="84" y="545"/>
                </a:cubicBezTo>
                <a:cubicBezTo>
                  <a:pt x="106" y="612"/>
                  <a:pt x="82" y="682"/>
                  <a:pt x="68" y="748"/>
                </a:cubicBezTo>
                <a:cubicBezTo>
                  <a:pt x="71" y="810"/>
                  <a:pt x="70" y="873"/>
                  <a:pt x="76" y="935"/>
                </a:cubicBezTo>
                <a:cubicBezTo>
                  <a:pt x="78" y="956"/>
                  <a:pt x="92" y="997"/>
                  <a:pt x="92" y="997"/>
                </a:cubicBezTo>
                <a:cubicBezTo>
                  <a:pt x="87" y="1073"/>
                  <a:pt x="77" y="1121"/>
                  <a:pt x="68" y="1192"/>
                </a:cubicBezTo>
                <a:cubicBezTo>
                  <a:pt x="87" y="1394"/>
                  <a:pt x="55" y="1209"/>
                  <a:pt x="99" y="1309"/>
                </a:cubicBezTo>
                <a:cubicBezTo>
                  <a:pt x="104" y="1321"/>
                  <a:pt x="101" y="1336"/>
                  <a:pt x="107" y="1348"/>
                </a:cubicBezTo>
                <a:cubicBezTo>
                  <a:pt x="114" y="1361"/>
                  <a:pt x="129" y="1368"/>
                  <a:pt x="138" y="1379"/>
                </a:cubicBezTo>
                <a:cubicBezTo>
                  <a:pt x="171" y="1421"/>
                  <a:pt x="204" y="1462"/>
                  <a:pt x="247" y="1496"/>
                </a:cubicBezTo>
                <a:cubicBezTo>
                  <a:pt x="256" y="1503"/>
                  <a:pt x="270" y="1504"/>
                  <a:pt x="279" y="1512"/>
                </a:cubicBezTo>
                <a:cubicBezTo>
                  <a:pt x="329" y="1553"/>
                  <a:pt x="329" y="1559"/>
                  <a:pt x="357" y="1605"/>
                </a:cubicBezTo>
                <a:cubicBezTo>
                  <a:pt x="369" y="1646"/>
                  <a:pt x="366" y="1701"/>
                  <a:pt x="388" y="1738"/>
                </a:cubicBezTo>
                <a:cubicBezTo>
                  <a:pt x="411" y="1776"/>
                  <a:pt x="441" y="1803"/>
                  <a:pt x="466" y="1839"/>
                </a:cubicBezTo>
                <a:cubicBezTo>
                  <a:pt x="486" y="1906"/>
                  <a:pt x="543" y="1950"/>
                  <a:pt x="598" y="1987"/>
                </a:cubicBezTo>
                <a:cubicBezTo>
                  <a:pt x="647" y="2020"/>
                  <a:pt x="683" y="2078"/>
                  <a:pt x="746" y="2089"/>
                </a:cubicBezTo>
                <a:cubicBezTo>
                  <a:pt x="767" y="2093"/>
                  <a:pt x="788" y="2094"/>
                  <a:pt x="809" y="2096"/>
                </a:cubicBezTo>
                <a:cubicBezTo>
                  <a:pt x="854" y="2115"/>
                  <a:pt x="892" y="2121"/>
                  <a:pt x="941" y="2127"/>
                </a:cubicBezTo>
                <a:cubicBezTo>
                  <a:pt x="1027" y="2122"/>
                  <a:pt x="1114" y="2118"/>
                  <a:pt x="1198" y="2096"/>
                </a:cubicBezTo>
                <a:cubicBezTo>
                  <a:pt x="1206" y="2088"/>
                  <a:pt x="1212" y="2068"/>
                  <a:pt x="1222" y="2073"/>
                </a:cubicBezTo>
                <a:cubicBezTo>
                  <a:pt x="1397" y="2152"/>
                  <a:pt x="1208" y="2120"/>
                  <a:pt x="1323" y="2151"/>
                </a:cubicBezTo>
                <a:cubicBezTo>
                  <a:pt x="1423" y="2177"/>
                  <a:pt x="1525" y="2196"/>
                  <a:pt x="1627" y="2213"/>
                </a:cubicBezTo>
                <a:cubicBezTo>
                  <a:pt x="1681" y="2232"/>
                  <a:pt x="1741" y="2227"/>
                  <a:pt x="1798" y="2237"/>
                </a:cubicBezTo>
                <a:cubicBezTo>
                  <a:pt x="1819" y="2247"/>
                  <a:pt x="1840" y="2258"/>
                  <a:pt x="1861" y="2268"/>
                </a:cubicBezTo>
                <a:cubicBezTo>
                  <a:pt x="1882" y="2279"/>
                  <a:pt x="1931" y="2283"/>
                  <a:pt x="1931" y="2283"/>
                </a:cubicBezTo>
                <a:cubicBezTo>
                  <a:pt x="1992" y="2276"/>
                  <a:pt x="2048" y="2266"/>
                  <a:pt x="2110" y="2260"/>
                </a:cubicBezTo>
                <a:cubicBezTo>
                  <a:pt x="2215" y="2217"/>
                  <a:pt x="2331" y="2202"/>
                  <a:pt x="2437" y="2159"/>
                </a:cubicBezTo>
                <a:cubicBezTo>
                  <a:pt x="2622" y="2085"/>
                  <a:pt x="2773" y="1975"/>
                  <a:pt x="2920" y="1847"/>
                </a:cubicBezTo>
                <a:cubicBezTo>
                  <a:pt x="2973" y="1742"/>
                  <a:pt x="2989" y="1635"/>
                  <a:pt x="3006" y="1520"/>
                </a:cubicBezTo>
                <a:cubicBezTo>
                  <a:pt x="3009" y="1195"/>
                  <a:pt x="3014" y="870"/>
                  <a:pt x="3014" y="545"/>
                </a:cubicBezTo>
                <a:cubicBezTo>
                  <a:pt x="3014" y="501"/>
                  <a:pt x="3013" y="320"/>
                  <a:pt x="2998" y="234"/>
                </a:cubicBezTo>
                <a:cubicBezTo>
                  <a:pt x="2990" y="186"/>
                  <a:pt x="2950" y="170"/>
                  <a:pt x="2913" y="148"/>
                </a:cubicBezTo>
                <a:cubicBezTo>
                  <a:pt x="2882" y="130"/>
                  <a:pt x="2862" y="91"/>
                  <a:pt x="2827" y="86"/>
                </a:cubicBezTo>
                <a:cubicBezTo>
                  <a:pt x="2665" y="62"/>
                  <a:pt x="2596" y="67"/>
                  <a:pt x="2383" y="62"/>
                </a:cubicBezTo>
                <a:cubicBezTo>
                  <a:pt x="2329" y="53"/>
                  <a:pt x="2274" y="47"/>
                  <a:pt x="2219" y="39"/>
                </a:cubicBezTo>
                <a:cubicBezTo>
                  <a:pt x="2154" y="16"/>
                  <a:pt x="2261" y="52"/>
                  <a:pt x="2125" y="23"/>
                </a:cubicBezTo>
                <a:cubicBezTo>
                  <a:pt x="2101" y="18"/>
                  <a:pt x="2079" y="6"/>
                  <a:pt x="2055" y="0"/>
                </a:cubicBezTo>
                <a:cubicBezTo>
                  <a:pt x="2006" y="3"/>
                  <a:pt x="1956" y="3"/>
                  <a:pt x="1907" y="8"/>
                </a:cubicBezTo>
                <a:cubicBezTo>
                  <a:pt x="1864" y="12"/>
                  <a:pt x="1823" y="39"/>
                  <a:pt x="1783" y="54"/>
                </a:cubicBezTo>
                <a:cubicBezTo>
                  <a:pt x="1746" y="67"/>
                  <a:pt x="1704" y="70"/>
                  <a:pt x="1666" y="78"/>
                </a:cubicBezTo>
                <a:cubicBezTo>
                  <a:pt x="1545" y="73"/>
                  <a:pt x="1416" y="78"/>
                  <a:pt x="1299" y="39"/>
                </a:cubicBezTo>
                <a:cubicBezTo>
                  <a:pt x="1225" y="44"/>
                  <a:pt x="1196" y="34"/>
                  <a:pt x="1144" y="70"/>
                </a:cubicBezTo>
                <a:cubicBezTo>
                  <a:pt x="1126" y="122"/>
                  <a:pt x="1151" y="69"/>
                  <a:pt x="1112" y="101"/>
                </a:cubicBezTo>
                <a:cubicBezTo>
                  <a:pt x="1088" y="121"/>
                  <a:pt x="1107" y="135"/>
                  <a:pt x="1089" y="117"/>
                </a:cubicBezTo>
                <a:close/>
              </a:path>
            </a:pathLst>
          </a:custGeom>
          <a:solidFill>
            <a:srgbClr val="808080"/>
          </a:solidFill>
          <a:ln w="508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2411760" y="1052736"/>
            <a:ext cx="4260850" cy="3157537"/>
            <a:chOff x="955" y="138"/>
            <a:chExt cx="4528" cy="3940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026" y="1519"/>
              <a:ext cx="815" cy="542"/>
            </a:xfrm>
            <a:custGeom>
              <a:avLst/>
              <a:gdLst>
                <a:gd name="T0" fmla="*/ 0 w 815"/>
                <a:gd name="T1" fmla="*/ 269 h 542"/>
                <a:gd name="T2" fmla="*/ 6 w 815"/>
                <a:gd name="T3" fmla="*/ 226 h 542"/>
                <a:gd name="T4" fmla="*/ 24 w 815"/>
                <a:gd name="T5" fmla="*/ 180 h 542"/>
                <a:gd name="T6" fmla="*/ 50 w 815"/>
                <a:gd name="T7" fmla="*/ 140 h 542"/>
                <a:gd name="T8" fmla="*/ 85 w 815"/>
                <a:gd name="T9" fmla="*/ 104 h 542"/>
                <a:gd name="T10" fmla="*/ 132 w 815"/>
                <a:gd name="T11" fmla="*/ 70 h 542"/>
                <a:gd name="T12" fmla="*/ 185 w 815"/>
                <a:gd name="T13" fmla="*/ 43 h 542"/>
                <a:gd name="T14" fmla="*/ 244 w 815"/>
                <a:gd name="T15" fmla="*/ 21 h 542"/>
                <a:gd name="T16" fmla="*/ 309 w 815"/>
                <a:gd name="T17" fmla="*/ 6 h 542"/>
                <a:gd name="T18" fmla="*/ 374 w 815"/>
                <a:gd name="T19" fmla="*/ 0 h 542"/>
                <a:gd name="T20" fmla="*/ 441 w 815"/>
                <a:gd name="T21" fmla="*/ 0 h 542"/>
                <a:gd name="T22" fmla="*/ 509 w 815"/>
                <a:gd name="T23" fmla="*/ 6 h 542"/>
                <a:gd name="T24" fmla="*/ 571 w 815"/>
                <a:gd name="T25" fmla="*/ 21 h 542"/>
                <a:gd name="T26" fmla="*/ 633 w 815"/>
                <a:gd name="T27" fmla="*/ 43 h 542"/>
                <a:gd name="T28" fmla="*/ 686 w 815"/>
                <a:gd name="T29" fmla="*/ 70 h 542"/>
                <a:gd name="T30" fmla="*/ 730 w 815"/>
                <a:gd name="T31" fmla="*/ 104 h 542"/>
                <a:gd name="T32" fmla="*/ 768 w 815"/>
                <a:gd name="T33" fmla="*/ 140 h 542"/>
                <a:gd name="T34" fmla="*/ 794 w 815"/>
                <a:gd name="T35" fmla="*/ 180 h 542"/>
                <a:gd name="T36" fmla="*/ 809 w 815"/>
                <a:gd name="T37" fmla="*/ 226 h 542"/>
                <a:gd name="T38" fmla="*/ 815 w 815"/>
                <a:gd name="T39" fmla="*/ 269 h 542"/>
                <a:gd name="T40" fmla="*/ 809 w 815"/>
                <a:gd name="T41" fmla="*/ 315 h 542"/>
                <a:gd name="T42" fmla="*/ 794 w 815"/>
                <a:gd name="T43" fmla="*/ 358 h 542"/>
                <a:gd name="T44" fmla="*/ 768 w 815"/>
                <a:gd name="T45" fmla="*/ 398 h 542"/>
                <a:gd name="T46" fmla="*/ 730 w 815"/>
                <a:gd name="T47" fmla="*/ 437 h 542"/>
                <a:gd name="T48" fmla="*/ 686 w 815"/>
                <a:gd name="T49" fmla="*/ 468 h 542"/>
                <a:gd name="T50" fmla="*/ 633 w 815"/>
                <a:gd name="T51" fmla="*/ 496 h 542"/>
                <a:gd name="T52" fmla="*/ 571 w 815"/>
                <a:gd name="T53" fmla="*/ 517 h 542"/>
                <a:gd name="T54" fmla="*/ 509 w 815"/>
                <a:gd name="T55" fmla="*/ 532 h 542"/>
                <a:gd name="T56" fmla="*/ 441 w 815"/>
                <a:gd name="T57" fmla="*/ 542 h 542"/>
                <a:gd name="T58" fmla="*/ 374 w 815"/>
                <a:gd name="T59" fmla="*/ 542 h 542"/>
                <a:gd name="T60" fmla="*/ 309 w 815"/>
                <a:gd name="T61" fmla="*/ 532 h 542"/>
                <a:gd name="T62" fmla="*/ 244 w 815"/>
                <a:gd name="T63" fmla="*/ 517 h 542"/>
                <a:gd name="T64" fmla="*/ 185 w 815"/>
                <a:gd name="T65" fmla="*/ 496 h 542"/>
                <a:gd name="T66" fmla="*/ 132 w 815"/>
                <a:gd name="T67" fmla="*/ 468 h 542"/>
                <a:gd name="T68" fmla="*/ 85 w 815"/>
                <a:gd name="T69" fmla="*/ 437 h 542"/>
                <a:gd name="T70" fmla="*/ 50 w 815"/>
                <a:gd name="T71" fmla="*/ 398 h 542"/>
                <a:gd name="T72" fmla="*/ 24 w 815"/>
                <a:gd name="T73" fmla="*/ 358 h 542"/>
                <a:gd name="T74" fmla="*/ 6 w 815"/>
                <a:gd name="T75" fmla="*/ 315 h 542"/>
                <a:gd name="T76" fmla="*/ 0 w 815"/>
                <a:gd name="T77" fmla="*/ 269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5" h="542">
                  <a:moveTo>
                    <a:pt x="0" y="269"/>
                  </a:moveTo>
                  <a:lnTo>
                    <a:pt x="6" y="226"/>
                  </a:lnTo>
                  <a:lnTo>
                    <a:pt x="24" y="180"/>
                  </a:lnTo>
                  <a:lnTo>
                    <a:pt x="50" y="140"/>
                  </a:lnTo>
                  <a:lnTo>
                    <a:pt x="85" y="104"/>
                  </a:lnTo>
                  <a:lnTo>
                    <a:pt x="132" y="70"/>
                  </a:lnTo>
                  <a:lnTo>
                    <a:pt x="185" y="43"/>
                  </a:lnTo>
                  <a:lnTo>
                    <a:pt x="244" y="21"/>
                  </a:lnTo>
                  <a:lnTo>
                    <a:pt x="309" y="6"/>
                  </a:lnTo>
                  <a:lnTo>
                    <a:pt x="374" y="0"/>
                  </a:lnTo>
                  <a:lnTo>
                    <a:pt x="441" y="0"/>
                  </a:lnTo>
                  <a:lnTo>
                    <a:pt x="509" y="6"/>
                  </a:lnTo>
                  <a:lnTo>
                    <a:pt x="571" y="21"/>
                  </a:lnTo>
                  <a:lnTo>
                    <a:pt x="633" y="43"/>
                  </a:lnTo>
                  <a:lnTo>
                    <a:pt x="686" y="70"/>
                  </a:lnTo>
                  <a:lnTo>
                    <a:pt x="730" y="104"/>
                  </a:lnTo>
                  <a:lnTo>
                    <a:pt x="768" y="140"/>
                  </a:lnTo>
                  <a:lnTo>
                    <a:pt x="794" y="180"/>
                  </a:lnTo>
                  <a:lnTo>
                    <a:pt x="809" y="226"/>
                  </a:lnTo>
                  <a:lnTo>
                    <a:pt x="815" y="269"/>
                  </a:lnTo>
                  <a:lnTo>
                    <a:pt x="809" y="315"/>
                  </a:lnTo>
                  <a:lnTo>
                    <a:pt x="794" y="358"/>
                  </a:lnTo>
                  <a:lnTo>
                    <a:pt x="768" y="398"/>
                  </a:lnTo>
                  <a:lnTo>
                    <a:pt x="730" y="437"/>
                  </a:lnTo>
                  <a:lnTo>
                    <a:pt x="686" y="468"/>
                  </a:lnTo>
                  <a:lnTo>
                    <a:pt x="633" y="496"/>
                  </a:lnTo>
                  <a:lnTo>
                    <a:pt x="571" y="517"/>
                  </a:lnTo>
                  <a:lnTo>
                    <a:pt x="509" y="532"/>
                  </a:lnTo>
                  <a:lnTo>
                    <a:pt x="441" y="542"/>
                  </a:lnTo>
                  <a:lnTo>
                    <a:pt x="374" y="542"/>
                  </a:lnTo>
                  <a:lnTo>
                    <a:pt x="309" y="532"/>
                  </a:lnTo>
                  <a:lnTo>
                    <a:pt x="244" y="517"/>
                  </a:lnTo>
                  <a:lnTo>
                    <a:pt x="185" y="496"/>
                  </a:lnTo>
                  <a:lnTo>
                    <a:pt x="132" y="468"/>
                  </a:lnTo>
                  <a:lnTo>
                    <a:pt x="85" y="437"/>
                  </a:lnTo>
                  <a:lnTo>
                    <a:pt x="50" y="398"/>
                  </a:lnTo>
                  <a:lnTo>
                    <a:pt x="24" y="358"/>
                  </a:lnTo>
                  <a:lnTo>
                    <a:pt x="6" y="315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00FF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941" y="2866"/>
              <a:ext cx="815" cy="539"/>
            </a:xfrm>
            <a:custGeom>
              <a:avLst/>
              <a:gdLst>
                <a:gd name="T0" fmla="*/ 0 w 815"/>
                <a:gd name="T1" fmla="*/ 269 h 539"/>
                <a:gd name="T2" fmla="*/ 6 w 815"/>
                <a:gd name="T3" fmla="*/ 223 h 539"/>
                <a:gd name="T4" fmla="*/ 24 w 815"/>
                <a:gd name="T5" fmla="*/ 180 h 539"/>
                <a:gd name="T6" fmla="*/ 50 w 815"/>
                <a:gd name="T7" fmla="*/ 141 h 539"/>
                <a:gd name="T8" fmla="*/ 85 w 815"/>
                <a:gd name="T9" fmla="*/ 104 h 539"/>
                <a:gd name="T10" fmla="*/ 132 w 815"/>
                <a:gd name="T11" fmla="*/ 70 h 539"/>
                <a:gd name="T12" fmla="*/ 185 w 815"/>
                <a:gd name="T13" fmla="*/ 43 h 539"/>
                <a:gd name="T14" fmla="*/ 244 w 815"/>
                <a:gd name="T15" fmla="*/ 21 h 539"/>
                <a:gd name="T16" fmla="*/ 309 w 815"/>
                <a:gd name="T17" fmla="*/ 6 h 539"/>
                <a:gd name="T18" fmla="*/ 374 w 815"/>
                <a:gd name="T19" fmla="*/ 0 h 539"/>
                <a:gd name="T20" fmla="*/ 441 w 815"/>
                <a:gd name="T21" fmla="*/ 0 h 539"/>
                <a:gd name="T22" fmla="*/ 509 w 815"/>
                <a:gd name="T23" fmla="*/ 6 h 539"/>
                <a:gd name="T24" fmla="*/ 571 w 815"/>
                <a:gd name="T25" fmla="*/ 21 h 539"/>
                <a:gd name="T26" fmla="*/ 630 w 815"/>
                <a:gd name="T27" fmla="*/ 43 h 539"/>
                <a:gd name="T28" fmla="*/ 683 w 815"/>
                <a:gd name="T29" fmla="*/ 70 h 539"/>
                <a:gd name="T30" fmla="*/ 730 w 815"/>
                <a:gd name="T31" fmla="*/ 104 h 539"/>
                <a:gd name="T32" fmla="*/ 765 w 815"/>
                <a:gd name="T33" fmla="*/ 141 h 539"/>
                <a:gd name="T34" fmla="*/ 794 w 815"/>
                <a:gd name="T35" fmla="*/ 180 h 539"/>
                <a:gd name="T36" fmla="*/ 809 w 815"/>
                <a:gd name="T37" fmla="*/ 223 h 539"/>
                <a:gd name="T38" fmla="*/ 815 w 815"/>
                <a:gd name="T39" fmla="*/ 269 h 539"/>
                <a:gd name="T40" fmla="*/ 809 w 815"/>
                <a:gd name="T41" fmla="*/ 315 h 539"/>
                <a:gd name="T42" fmla="*/ 794 w 815"/>
                <a:gd name="T43" fmla="*/ 358 h 539"/>
                <a:gd name="T44" fmla="*/ 765 w 815"/>
                <a:gd name="T45" fmla="*/ 398 h 539"/>
                <a:gd name="T46" fmla="*/ 730 w 815"/>
                <a:gd name="T47" fmla="*/ 438 h 539"/>
                <a:gd name="T48" fmla="*/ 683 w 815"/>
                <a:gd name="T49" fmla="*/ 468 h 539"/>
                <a:gd name="T50" fmla="*/ 630 w 815"/>
                <a:gd name="T51" fmla="*/ 496 h 539"/>
                <a:gd name="T52" fmla="*/ 571 w 815"/>
                <a:gd name="T53" fmla="*/ 517 h 539"/>
                <a:gd name="T54" fmla="*/ 509 w 815"/>
                <a:gd name="T55" fmla="*/ 532 h 539"/>
                <a:gd name="T56" fmla="*/ 441 w 815"/>
                <a:gd name="T57" fmla="*/ 539 h 539"/>
                <a:gd name="T58" fmla="*/ 374 w 815"/>
                <a:gd name="T59" fmla="*/ 539 h 539"/>
                <a:gd name="T60" fmla="*/ 309 w 815"/>
                <a:gd name="T61" fmla="*/ 532 h 539"/>
                <a:gd name="T62" fmla="*/ 244 w 815"/>
                <a:gd name="T63" fmla="*/ 517 h 539"/>
                <a:gd name="T64" fmla="*/ 185 w 815"/>
                <a:gd name="T65" fmla="*/ 496 h 539"/>
                <a:gd name="T66" fmla="*/ 132 w 815"/>
                <a:gd name="T67" fmla="*/ 468 h 539"/>
                <a:gd name="T68" fmla="*/ 85 w 815"/>
                <a:gd name="T69" fmla="*/ 438 h 539"/>
                <a:gd name="T70" fmla="*/ 50 w 815"/>
                <a:gd name="T71" fmla="*/ 398 h 539"/>
                <a:gd name="T72" fmla="*/ 24 w 815"/>
                <a:gd name="T73" fmla="*/ 358 h 539"/>
                <a:gd name="T74" fmla="*/ 6 w 815"/>
                <a:gd name="T75" fmla="*/ 315 h 539"/>
                <a:gd name="T76" fmla="*/ 0 w 815"/>
                <a:gd name="T77" fmla="*/ 26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5" h="539">
                  <a:moveTo>
                    <a:pt x="0" y="269"/>
                  </a:moveTo>
                  <a:lnTo>
                    <a:pt x="6" y="223"/>
                  </a:lnTo>
                  <a:lnTo>
                    <a:pt x="24" y="180"/>
                  </a:lnTo>
                  <a:lnTo>
                    <a:pt x="50" y="141"/>
                  </a:lnTo>
                  <a:lnTo>
                    <a:pt x="85" y="104"/>
                  </a:lnTo>
                  <a:lnTo>
                    <a:pt x="132" y="70"/>
                  </a:lnTo>
                  <a:lnTo>
                    <a:pt x="185" y="43"/>
                  </a:lnTo>
                  <a:lnTo>
                    <a:pt x="244" y="21"/>
                  </a:lnTo>
                  <a:lnTo>
                    <a:pt x="309" y="6"/>
                  </a:lnTo>
                  <a:lnTo>
                    <a:pt x="374" y="0"/>
                  </a:lnTo>
                  <a:lnTo>
                    <a:pt x="441" y="0"/>
                  </a:lnTo>
                  <a:lnTo>
                    <a:pt x="509" y="6"/>
                  </a:lnTo>
                  <a:lnTo>
                    <a:pt x="571" y="21"/>
                  </a:lnTo>
                  <a:lnTo>
                    <a:pt x="630" y="43"/>
                  </a:lnTo>
                  <a:lnTo>
                    <a:pt x="683" y="70"/>
                  </a:lnTo>
                  <a:lnTo>
                    <a:pt x="730" y="104"/>
                  </a:lnTo>
                  <a:lnTo>
                    <a:pt x="765" y="141"/>
                  </a:lnTo>
                  <a:lnTo>
                    <a:pt x="794" y="180"/>
                  </a:lnTo>
                  <a:lnTo>
                    <a:pt x="809" y="223"/>
                  </a:lnTo>
                  <a:lnTo>
                    <a:pt x="815" y="269"/>
                  </a:lnTo>
                  <a:lnTo>
                    <a:pt x="809" y="315"/>
                  </a:lnTo>
                  <a:lnTo>
                    <a:pt x="794" y="358"/>
                  </a:lnTo>
                  <a:lnTo>
                    <a:pt x="765" y="398"/>
                  </a:lnTo>
                  <a:lnTo>
                    <a:pt x="730" y="438"/>
                  </a:lnTo>
                  <a:lnTo>
                    <a:pt x="683" y="468"/>
                  </a:lnTo>
                  <a:lnTo>
                    <a:pt x="630" y="496"/>
                  </a:lnTo>
                  <a:lnTo>
                    <a:pt x="571" y="517"/>
                  </a:lnTo>
                  <a:lnTo>
                    <a:pt x="509" y="532"/>
                  </a:lnTo>
                  <a:lnTo>
                    <a:pt x="441" y="539"/>
                  </a:lnTo>
                  <a:lnTo>
                    <a:pt x="374" y="539"/>
                  </a:lnTo>
                  <a:lnTo>
                    <a:pt x="309" y="532"/>
                  </a:lnTo>
                  <a:lnTo>
                    <a:pt x="244" y="517"/>
                  </a:lnTo>
                  <a:lnTo>
                    <a:pt x="185" y="496"/>
                  </a:lnTo>
                  <a:lnTo>
                    <a:pt x="132" y="468"/>
                  </a:lnTo>
                  <a:lnTo>
                    <a:pt x="85" y="438"/>
                  </a:lnTo>
                  <a:lnTo>
                    <a:pt x="50" y="398"/>
                  </a:lnTo>
                  <a:lnTo>
                    <a:pt x="24" y="358"/>
                  </a:lnTo>
                  <a:lnTo>
                    <a:pt x="6" y="315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00FF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853" y="1519"/>
              <a:ext cx="815" cy="542"/>
            </a:xfrm>
            <a:custGeom>
              <a:avLst/>
              <a:gdLst>
                <a:gd name="T0" fmla="*/ 0 w 815"/>
                <a:gd name="T1" fmla="*/ 269 h 542"/>
                <a:gd name="T2" fmla="*/ 6 w 815"/>
                <a:gd name="T3" fmla="*/ 226 h 542"/>
                <a:gd name="T4" fmla="*/ 21 w 815"/>
                <a:gd name="T5" fmla="*/ 180 h 542"/>
                <a:gd name="T6" fmla="*/ 47 w 815"/>
                <a:gd name="T7" fmla="*/ 140 h 542"/>
                <a:gd name="T8" fmla="*/ 85 w 815"/>
                <a:gd name="T9" fmla="*/ 104 h 542"/>
                <a:gd name="T10" fmla="*/ 129 w 815"/>
                <a:gd name="T11" fmla="*/ 70 h 542"/>
                <a:gd name="T12" fmla="*/ 182 w 815"/>
                <a:gd name="T13" fmla="*/ 43 h 542"/>
                <a:gd name="T14" fmla="*/ 244 w 815"/>
                <a:gd name="T15" fmla="*/ 21 h 542"/>
                <a:gd name="T16" fmla="*/ 306 w 815"/>
                <a:gd name="T17" fmla="*/ 6 h 542"/>
                <a:gd name="T18" fmla="*/ 374 w 815"/>
                <a:gd name="T19" fmla="*/ 0 h 542"/>
                <a:gd name="T20" fmla="*/ 441 w 815"/>
                <a:gd name="T21" fmla="*/ 0 h 542"/>
                <a:gd name="T22" fmla="*/ 506 w 815"/>
                <a:gd name="T23" fmla="*/ 6 h 542"/>
                <a:gd name="T24" fmla="*/ 571 w 815"/>
                <a:gd name="T25" fmla="*/ 21 h 542"/>
                <a:gd name="T26" fmla="*/ 630 w 815"/>
                <a:gd name="T27" fmla="*/ 43 h 542"/>
                <a:gd name="T28" fmla="*/ 683 w 815"/>
                <a:gd name="T29" fmla="*/ 70 h 542"/>
                <a:gd name="T30" fmla="*/ 730 w 815"/>
                <a:gd name="T31" fmla="*/ 104 h 542"/>
                <a:gd name="T32" fmla="*/ 765 w 815"/>
                <a:gd name="T33" fmla="*/ 140 h 542"/>
                <a:gd name="T34" fmla="*/ 791 w 815"/>
                <a:gd name="T35" fmla="*/ 180 h 542"/>
                <a:gd name="T36" fmla="*/ 809 w 815"/>
                <a:gd name="T37" fmla="*/ 226 h 542"/>
                <a:gd name="T38" fmla="*/ 815 w 815"/>
                <a:gd name="T39" fmla="*/ 269 h 542"/>
                <a:gd name="T40" fmla="*/ 809 w 815"/>
                <a:gd name="T41" fmla="*/ 315 h 542"/>
                <a:gd name="T42" fmla="*/ 791 w 815"/>
                <a:gd name="T43" fmla="*/ 358 h 542"/>
                <a:gd name="T44" fmla="*/ 765 w 815"/>
                <a:gd name="T45" fmla="*/ 398 h 542"/>
                <a:gd name="T46" fmla="*/ 730 w 815"/>
                <a:gd name="T47" fmla="*/ 437 h 542"/>
                <a:gd name="T48" fmla="*/ 683 w 815"/>
                <a:gd name="T49" fmla="*/ 468 h 542"/>
                <a:gd name="T50" fmla="*/ 630 w 815"/>
                <a:gd name="T51" fmla="*/ 496 h 542"/>
                <a:gd name="T52" fmla="*/ 571 w 815"/>
                <a:gd name="T53" fmla="*/ 517 h 542"/>
                <a:gd name="T54" fmla="*/ 506 w 815"/>
                <a:gd name="T55" fmla="*/ 532 h 542"/>
                <a:gd name="T56" fmla="*/ 441 w 815"/>
                <a:gd name="T57" fmla="*/ 542 h 542"/>
                <a:gd name="T58" fmla="*/ 374 w 815"/>
                <a:gd name="T59" fmla="*/ 542 h 542"/>
                <a:gd name="T60" fmla="*/ 306 w 815"/>
                <a:gd name="T61" fmla="*/ 532 h 542"/>
                <a:gd name="T62" fmla="*/ 244 w 815"/>
                <a:gd name="T63" fmla="*/ 517 h 542"/>
                <a:gd name="T64" fmla="*/ 182 w 815"/>
                <a:gd name="T65" fmla="*/ 496 h 542"/>
                <a:gd name="T66" fmla="*/ 129 w 815"/>
                <a:gd name="T67" fmla="*/ 468 h 542"/>
                <a:gd name="T68" fmla="*/ 85 w 815"/>
                <a:gd name="T69" fmla="*/ 437 h 542"/>
                <a:gd name="T70" fmla="*/ 47 w 815"/>
                <a:gd name="T71" fmla="*/ 398 h 542"/>
                <a:gd name="T72" fmla="*/ 21 w 815"/>
                <a:gd name="T73" fmla="*/ 358 h 542"/>
                <a:gd name="T74" fmla="*/ 6 w 815"/>
                <a:gd name="T75" fmla="*/ 315 h 542"/>
                <a:gd name="T76" fmla="*/ 0 w 815"/>
                <a:gd name="T77" fmla="*/ 269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5" h="542">
                  <a:moveTo>
                    <a:pt x="0" y="269"/>
                  </a:moveTo>
                  <a:lnTo>
                    <a:pt x="6" y="226"/>
                  </a:lnTo>
                  <a:lnTo>
                    <a:pt x="21" y="180"/>
                  </a:lnTo>
                  <a:lnTo>
                    <a:pt x="47" y="140"/>
                  </a:lnTo>
                  <a:lnTo>
                    <a:pt x="85" y="104"/>
                  </a:lnTo>
                  <a:lnTo>
                    <a:pt x="129" y="70"/>
                  </a:lnTo>
                  <a:lnTo>
                    <a:pt x="182" y="43"/>
                  </a:lnTo>
                  <a:lnTo>
                    <a:pt x="244" y="21"/>
                  </a:lnTo>
                  <a:lnTo>
                    <a:pt x="306" y="6"/>
                  </a:lnTo>
                  <a:lnTo>
                    <a:pt x="374" y="0"/>
                  </a:lnTo>
                  <a:lnTo>
                    <a:pt x="441" y="0"/>
                  </a:lnTo>
                  <a:lnTo>
                    <a:pt x="506" y="6"/>
                  </a:lnTo>
                  <a:lnTo>
                    <a:pt x="571" y="21"/>
                  </a:lnTo>
                  <a:lnTo>
                    <a:pt x="630" y="43"/>
                  </a:lnTo>
                  <a:lnTo>
                    <a:pt x="683" y="70"/>
                  </a:lnTo>
                  <a:lnTo>
                    <a:pt x="730" y="104"/>
                  </a:lnTo>
                  <a:lnTo>
                    <a:pt x="765" y="140"/>
                  </a:lnTo>
                  <a:lnTo>
                    <a:pt x="791" y="180"/>
                  </a:lnTo>
                  <a:lnTo>
                    <a:pt x="809" y="226"/>
                  </a:lnTo>
                  <a:lnTo>
                    <a:pt x="815" y="269"/>
                  </a:lnTo>
                  <a:lnTo>
                    <a:pt x="809" y="315"/>
                  </a:lnTo>
                  <a:lnTo>
                    <a:pt x="791" y="358"/>
                  </a:lnTo>
                  <a:lnTo>
                    <a:pt x="765" y="398"/>
                  </a:lnTo>
                  <a:lnTo>
                    <a:pt x="730" y="437"/>
                  </a:lnTo>
                  <a:lnTo>
                    <a:pt x="683" y="468"/>
                  </a:lnTo>
                  <a:lnTo>
                    <a:pt x="630" y="496"/>
                  </a:lnTo>
                  <a:lnTo>
                    <a:pt x="571" y="517"/>
                  </a:lnTo>
                  <a:lnTo>
                    <a:pt x="506" y="532"/>
                  </a:lnTo>
                  <a:lnTo>
                    <a:pt x="441" y="542"/>
                  </a:lnTo>
                  <a:lnTo>
                    <a:pt x="374" y="542"/>
                  </a:lnTo>
                  <a:lnTo>
                    <a:pt x="306" y="532"/>
                  </a:lnTo>
                  <a:lnTo>
                    <a:pt x="244" y="517"/>
                  </a:lnTo>
                  <a:lnTo>
                    <a:pt x="182" y="496"/>
                  </a:lnTo>
                  <a:lnTo>
                    <a:pt x="129" y="468"/>
                  </a:lnTo>
                  <a:lnTo>
                    <a:pt x="85" y="437"/>
                  </a:lnTo>
                  <a:lnTo>
                    <a:pt x="47" y="398"/>
                  </a:lnTo>
                  <a:lnTo>
                    <a:pt x="21" y="358"/>
                  </a:lnTo>
                  <a:lnTo>
                    <a:pt x="6" y="315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FF00FF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411" y="897"/>
              <a:ext cx="430" cy="432"/>
            </a:xfrm>
            <a:custGeom>
              <a:avLst/>
              <a:gdLst>
                <a:gd name="T0" fmla="*/ 0 w 430"/>
                <a:gd name="T1" fmla="*/ 218 h 432"/>
                <a:gd name="T2" fmla="*/ 3 w 430"/>
                <a:gd name="T3" fmla="*/ 169 h 432"/>
                <a:gd name="T4" fmla="*/ 21 w 430"/>
                <a:gd name="T5" fmla="*/ 123 h 432"/>
                <a:gd name="T6" fmla="*/ 47 w 430"/>
                <a:gd name="T7" fmla="*/ 83 h 432"/>
                <a:gd name="T8" fmla="*/ 80 w 430"/>
                <a:gd name="T9" fmla="*/ 49 h 432"/>
                <a:gd name="T10" fmla="*/ 121 w 430"/>
                <a:gd name="T11" fmla="*/ 22 h 432"/>
                <a:gd name="T12" fmla="*/ 165 w 430"/>
                <a:gd name="T13" fmla="*/ 6 h 432"/>
                <a:gd name="T14" fmla="*/ 215 w 430"/>
                <a:gd name="T15" fmla="*/ 0 h 432"/>
                <a:gd name="T16" fmla="*/ 262 w 430"/>
                <a:gd name="T17" fmla="*/ 6 h 432"/>
                <a:gd name="T18" fmla="*/ 306 w 430"/>
                <a:gd name="T19" fmla="*/ 22 h 432"/>
                <a:gd name="T20" fmla="*/ 347 w 430"/>
                <a:gd name="T21" fmla="*/ 49 h 432"/>
                <a:gd name="T22" fmla="*/ 383 w 430"/>
                <a:gd name="T23" fmla="*/ 83 h 432"/>
                <a:gd name="T24" fmla="*/ 409 w 430"/>
                <a:gd name="T25" fmla="*/ 123 h 432"/>
                <a:gd name="T26" fmla="*/ 424 w 430"/>
                <a:gd name="T27" fmla="*/ 169 h 432"/>
                <a:gd name="T28" fmla="*/ 430 w 430"/>
                <a:gd name="T29" fmla="*/ 218 h 432"/>
                <a:gd name="T30" fmla="*/ 424 w 430"/>
                <a:gd name="T31" fmla="*/ 263 h 432"/>
                <a:gd name="T32" fmla="*/ 409 w 430"/>
                <a:gd name="T33" fmla="*/ 309 h 432"/>
                <a:gd name="T34" fmla="*/ 383 w 430"/>
                <a:gd name="T35" fmla="*/ 349 h 432"/>
                <a:gd name="T36" fmla="*/ 347 w 430"/>
                <a:gd name="T37" fmla="*/ 383 h 432"/>
                <a:gd name="T38" fmla="*/ 306 w 430"/>
                <a:gd name="T39" fmla="*/ 410 h 432"/>
                <a:gd name="T40" fmla="*/ 262 w 430"/>
                <a:gd name="T41" fmla="*/ 426 h 432"/>
                <a:gd name="T42" fmla="*/ 215 w 430"/>
                <a:gd name="T43" fmla="*/ 432 h 432"/>
                <a:gd name="T44" fmla="*/ 165 w 430"/>
                <a:gd name="T45" fmla="*/ 426 h 432"/>
                <a:gd name="T46" fmla="*/ 121 w 430"/>
                <a:gd name="T47" fmla="*/ 410 h 432"/>
                <a:gd name="T48" fmla="*/ 80 w 430"/>
                <a:gd name="T49" fmla="*/ 383 h 432"/>
                <a:gd name="T50" fmla="*/ 47 w 430"/>
                <a:gd name="T51" fmla="*/ 349 h 432"/>
                <a:gd name="T52" fmla="*/ 21 w 430"/>
                <a:gd name="T53" fmla="*/ 309 h 432"/>
                <a:gd name="T54" fmla="*/ 3 w 430"/>
                <a:gd name="T55" fmla="*/ 263 h 432"/>
                <a:gd name="T56" fmla="*/ 0 w 430"/>
                <a:gd name="T57" fmla="*/ 218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0" h="432">
                  <a:moveTo>
                    <a:pt x="0" y="218"/>
                  </a:moveTo>
                  <a:lnTo>
                    <a:pt x="3" y="169"/>
                  </a:lnTo>
                  <a:lnTo>
                    <a:pt x="21" y="123"/>
                  </a:lnTo>
                  <a:lnTo>
                    <a:pt x="47" y="83"/>
                  </a:lnTo>
                  <a:lnTo>
                    <a:pt x="80" y="49"/>
                  </a:lnTo>
                  <a:lnTo>
                    <a:pt x="121" y="22"/>
                  </a:lnTo>
                  <a:lnTo>
                    <a:pt x="165" y="6"/>
                  </a:lnTo>
                  <a:lnTo>
                    <a:pt x="215" y="0"/>
                  </a:lnTo>
                  <a:lnTo>
                    <a:pt x="262" y="6"/>
                  </a:lnTo>
                  <a:lnTo>
                    <a:pt x="306" y="22"/>
                  </a:lnTo>
                  <a:lnTo>
                    <a:pt x="347" y="49"/>
                  </a:lnTo>
                  <a:lnTo>
                    <a:pt x="383" y="83"/>
                  </a:lnTo>
                  <a:lnTo>
                    <a:pt x="409" y="123"/>
                  </a:lnTo>
                  <a:lnTo>
                    <a:pt x="424" y="169"/>
                  </a:lnTo>
                  <a:lnTo>
                    <a:pt x="430" y="218"/>
                  </a:lnTo>
                  <a:lnTo>
                    <a:pt x="424" y="263"/>
                  </a:lnTo>
                  <a:lnTo>
                    <a:pt x="409" y="309"/>
                  </a:lnTo>
                  <a:lnTo>
                    <a:pt x="383" y="349"/>
                  </a:lnTo>
                  <a:lnTo>
                    <a:pt x="347" y="383"/>
                  </a:lnTo>
                  <a:lnTo>
                    <a:pt x="306" y="410"/>
                  </a:lnTo>
                  <a:lnTo>
                    <a:pt x="262" y="426"/>
                  </a:lnTo>
                  <a:lnTo>
                    <a:pt x="215" y="432"/>
                  </a:lnTo>
                  <a:lnTo>
                    <a:pt x="165" y="426"/>
                  </a:lnTo>
                  <a:lnTo>
                    <a:pt x="121" y="410"/>
                  </a:lnTo>
                  <a:lnTo>
                    <a:pt x="80" y="383"/>
                  </a:lnTo>
                  <a:lnTo>
                    <a:pt x="47" y="349"/>
                  </a:lnTo>
                  <a:lnTo>
                    <a:pt x="21" y="309"/>
                  </a:lnTo>
                  <a:lnTo>
                    <a:pt x="3" y="263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274" y="720"/>
              <a:ext cx="429" cy="428"/>
            </a:xfrm>
            <a:custGeom>
              <a:avLst/>
              <a:gdLst>
                <a:gd name="T0" fmla="*/ 0 w 429"/>
                <a:gd name="T1" fmla="*/ 214 h 428"/>
                <a:gd name="T2" fmla="*/ 6 w 429"/>
                <a:gd name="T3" fmla="*/ 165 h 428"/>
                <a:gd name="T4" fmla="*/ 20 w 429"/>
                <a:gd name="T5" fmla="*/ 119 h 428"/>
                <a:gd name="T6" fmla="*/ 47 w 429"/>
                <a:gd name="T7" fmla="*/ 79 h 428"/>
                <a:gd name="T8" fmla="*/ 82 w 429"/>
                <a:gd name="T9" fmla="*/ 46 h 428"/>
                <a:gd name="T10" fmla="*/ 120 w 429"/>
                <a:gd name="T11" fmla="*/ 21 h 428"/>
                <a:gd name="T12" fmla="*/ 167 w 429"/>
                <a:gd name="T13" fmla="*/ 3 h 428"/>
                <a:gd name="T14" fmla="*/ 215 w 429"/>
                <a:gd name="T15" fmla="*/ 0 h 428"/>
                <a:gd name="T16" fmla="*/ 262 w 429"/>
                <a:gd name="T17" fmla="*/ 3 h 428"/>
                <a:gd name="T18" fmla="*/ 309 w 429"/>
                <a:gd name="T19" fmla="*/ 21 h 428"/>
                <a:gd name="T20" fmla="*/ 350 w 429"/>
                <a:gd name="T21" fmla="*/ 46 h 428"/>
                <a:gd name="T22" fmla="*/ 382 w 429"/>
                <a:gd name="T23" fmla="*/ 79 h 428"/>
                <a:gd name="T24" fmla="*/ 409 w 429"/>
                <a:gd name="T25" fmla="*/ 119 h 428"/>
                <a:gd name="T26" fmla="*/ 423 w 429"/>
                <a:gd name="T27" fmla="*/ 165 h 428"/>
                <a:gd name="T28" fmla="*/ 429 w 429"/>
                <a:gd name="T29" fmla="*/ 214 h 428"/>
                <a:gd name="T30" fmla="*/ 423 w 429"/>
                <a:gd name="T31" fmla="*/ 260 h 428"/>
                <a:gd name="T32" fmla="*/ 409 w 429"/>
                <a:gd name="T33" fmla="*/ 306 h 428"/>
                <a:gd name="T34" fmla="*/ 382 w 429"/>
                <a:gd name="T35" fmla="*/ 349 h 428"/>
                <a:gd name="T36" fmla="*/ 350 w 429"/>
                <a:gd name="T37" fmla="*/ 382 h 428"/>
                <a:gd name="T38" fmla="*/ 309 w 429"/>
                <a:gd name="T39" fmla="*/ 407 h 428"/>
                <a:gd name="T40" fmla="*/ 262 w 429"/>
                <a:gd name="T41" fmla="*/ 422 h 428"/>
                <a:gd name="T42" fmla="*/ 215 w 429"/>
                <a:gd name="T43" fmla="*/ 428 h 428"/>
                <a:gd name="T44" fmla="*/ 167 w 429"/>
                <a:gd name="T45" fmla="*/ 422 h 428"/>
                <a:gd name="T46" fmla="*/ 120 w 429"/>
                <a:gd name="T47" fmla="*/ 407 h 428"/>
                <a:gd name="T48" fmla="*/ 82 w 429"/>
                <a:gd name="T49" fmla="*/ 382 h 428"/>
                <a:gd name="T50" fmla="*/ 47 w 429"/>
                <a:gd name="T51" fmla="*/ 349 h 428"/>
                <a:gd name="T52" fmla="*/ 20 w 429"/>
                <a:gd name="T53" fmla="*/ 306 h 428"/>
                <a:gd name="T54" fmla="*/ 6 w 429"/>
                <a:gd name="T55" fmla="*/ 260 h 428"/>
                <a:gd name="T56" fmla="*/ 0 w 429"/>
                <a:gd name="T57" fmla="*/ 214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9" h="428">
                  <a:moveTo>
                    <a:pt x="0" y="214"/>
                  </a:moveTo>
                  <a:lnTo>
                    <a:pt x="6" y="165"/>
                  </a:lnTo>
                  <a:lnTo>
                    <a:pt x="20" y="119"/>
                  </a:lnTo>
                  <a:lnTo>
                    <a:pt x="47" y="79"/>
                  </a:lnTo>
                  <a:lnTo>
                    <a:pt x="82" y="46"/>
                  </a:lnTo>
                  <a:lnTo>
                    <a:pt x="120" y="21"/>
                  </a:lnTo>
                  <a:lnTo>
                    <a:pt x="167" y="3"/>
                  </a:lnTo>
                  <a:lnTo>
                    <a:pt x="215" y="0"/>
                  </a:lnTo>
                  <a:lnTo>
                    <a:pt x="262" y="3"/>
                  </a:lnTo>
                  <a:lnTo>
                    <a:pt x="309" y="21"/>
                  </a:lnTo>
                  <a:lnTo>
                    <a:pt x="350" y="46"/>
                  </a:lnTo>
                  <a:lnTo>
                    <a:pt x="382" y="79"/>
                  </a:lnTo>
                  <a:lnTo>
                    <a:pt x="409" y="119"/>
                  </a:lnTo>
                  <a:lnTo>
                    <a:pt x="423" y="165"/>
                  </a:lnTo>
                  <a:lnTo>
                    <a:pt x="429" y="214"/>
                  </a:lnTo>
                  <a:lnTo>
                    <a:pt x="423" y="260"/>
                  </a:lnTo>
                  <a:lnTo>
                    <a:pt x="409" y="306"/>
                  </a:lnTo>
                  <a:lnTo>
                    <a:pt x="382" y="349"/>
                  </a:lnTo>
                  <a:lnTo>
                    <a:pt x="350" y="382"/>
                  </a:lnTo>
                  <a:lnTo>
                    <a:pt x="309" y="407"/>
                  </a:lnTo>
                  <a:lnTo>
                    <a:pt x="262" y="422"/>
                  </a:lnTo>
                  <a:lnTo>
                    <a:pt x="215" y="428"/>
                  </a:lnTo>
                  <a:lnTo>
                    <a:pt x="167" y="422"/>
                  </a:lnTo>
                  <a:lnTo>
                    <a:pt x="120" y="407"/>
                  </a:lnTo>
                  <a:lnTo>
                    <a:pt x="82" y="382"/>
                  </a:lnTo>
                  <a:lnTo>
                    <a:pt x="47" y="349"/>
                  </a:lnTo>
                  <a:lnTo>
                    <a:pt x="20" y="306"/>
                  </a:lnTo>
                  <a:lnTo>
                    <a:pt x="6" y="260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2014" y="459"/>
              <a:ext cx="256" cy="254"/>
            </a:xfrm>
            <a:custGeom>
              <a:avLst/>
              <a:gdLst>
                <a:gd name="T0" fmla="*/ 0 w 256"/>
                <a:gd name="T1" fmla="*/ 126 h 254"/>
                <a:gd name="T2" fmla="*/ 6 w 256"/>
                <a:gd name="T3" fmla="*/ 92 h 254"/>
                <a:gd name="T4" fmla="*/ 21 w 256"/>
                <a:gd name="T5" fmla="*/ 59 h 254"/>
                <a:gd name="T6" fmla="*/ 44 w 256"/>
                <a:gd name="T7" fmla="*/ 31 h 254"/>
                <a:gd name="T8" fmla="*/ 77 w 256"/>
                <a:gd name="T9" fmla="*/ 13 h 254"/>
                <a:gd name="T10" fmla="*/ 109 w 256"/>
                <a:gd name="T11" fmla="*/ 0 h 254"/>
                <a:gd name="T12" fmla="*/ 147 w 256"/>
                <a:gd name="T13" fmla="*/ 0 h 254"/>
                <a:gd name="T14" fmla="*/ 183 w 256"/>
                <a:gd name="T15" fmla="*/ 13 h 254"/>
                <a:gd name="T16" fmla="*/ 212 w 256"/>
                <a:gd name="T17" fmla="*/ 31 h 254"/>
                <a:gd name="T18" fmla="*/ 236 w 256"/>
                <a:gd name="T19" fmla="*/ 59 h 254"/>
                <a:gd name="T20" fmla="*/ 250 w 256"/>
                <a:gd name="T21" fmla="*/ 92 h 254"/>
                <a:gd name="T22" fmla="*/ 256 w 256"/>
                <a:gd name="T23" fmla="*/ 126 h 254"/>
                <a:gd name="T24" fmla="*/ 250 w 256"/>
                <a:gd name="T25" fmla="*/ 163 h 254"/>
                <a:gd name="T26" fmla="*/ 236 w 256"/>
                <a:gd name="T27" fmla="*/ 196 h 254"/>
                <a:gd name="T28" fmla="*/ 212 w 256"/>
                <a:gd name="T29" fmla="*/ 224 h 254"/>
                <a:gd name="T30" fmla="*/ 183 w 256"/>
                <a:gd name="T31" fmla="*/ 242 h 254"/>
                <a:gd name="T32" fmla="*/ 147 w 256"/>
                <a:gd name="T33" fmla="*/ 254 h 254"/>
                <a:gd name="T34" fmla="*/ 109 w 256"/>
                <a:gd name="T35" fmla="*/ 254 h 254"/>
                <a:gd name="T36" fmla="*/ 77 w 256"/>
                <a:gd name="T37" fmla="*/ 242 h 254"/>
                <a:gd name="T38" fmla="*/ 44 w 256"/>
                <a:gd name="T39" fmla="*/ 224 h 254"/>
                <a:gd name="T40" fmla="*/ 21 w 256"/>
                <a:gd name="T41" fmla="*/ 196 h 254"/>
                <a:gd name="T42" fmla="*/ 6 w 256"/>
                <a:gd name="T43" fmla="*/ 163 h 254"/>
                <a:gd name="T44" fmla="*/ 0 w 256"/>
                <a:gd name="T45" fmla="*/ 12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4">
                  <a:moveTo>
                    <a:pt x="0" y="126"/>
                  </a:moveTo>
                  <a:lnTo>
                    <a:pt x="6" y="92"/>
                  </a:lnTo>
                  <a:lnTo>
                    <a:pt x="21" y="59"/>
                  </a:lnTo>
                  <a:lnTo>
                    <a:pt x="44" y="31"/>
                  </a:lnTo>
                  <a:lnTo>
                    <a:pt x="77" y="13"/>
                  </a:lnTo>
                  <a:lnTo>
                    <a:pt x="109" y="0"/>
                  </a:lnTo>
                  <a:lnTo>
                    <a:pt x="147" y="0"/>
                  </a:lnTo>
                  <a:lnTo>
                    <a:pt x="183" y="13"/>
                  </a:lnTo>
                  <a:lnTo>
                    <a:pt x="212" y="31"/>
                  </a:lnTo>
                  <a:lnTo>
                    <a:pt x="236" y="59"/>
                  </a:lnTo>
                  <a:lnTo>
                    <a:pt x="250" y="92"/>
                  </a:lnTo>
                  <a:lnTo>
                    <a:pt x="256" y="126"/>
                  </a:lnTo>
                  <a:lnTo>
                    <a:pt x="250" y="163"/>
                  </a:lnTo>
                  <a:lnTo>
                    <a:pt x="236" y="196"/>
                  </a:lnTo>
                  <a:lnTo>
                    <a:pt x="212" y="224"/>
                  </a:lnTo>
                  <a:lnTo>
                    <a:pt x="183" y="242"/>
                  </a:lnTo>
                  <a:lnTo>
                    <a:pt x="147" y="254"/>
                  </a:lnTo>
                  <a:lnTo>
                    <a:pt x="109" y="254"/>
                  </a:lnTo>
                  <a:lnTo>
                    <a:pt x="77" y="242"/>
                  </a:lnTo>
                  <a:lnTo>
                    <a:pt x="44" y="224"/>
                  </a:lnTo>
                  <a:lnTo>
                    <a:pt x="21" y="196"/>
                  </a:lnTo>
                  <a:lnTo>
                    <a:pt x="6" y="163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5077" y="282"/>
              <a:ext cx="256" cy="251"/>
            </a:xfrm>
            <a:custGeom>
              <a:avLst/>
              <a:gdLst>
                <a:gd name="T0" fmla="*/ 0 w 256"/>
                <a:gd name="T1" fmla="*/ 125 h 251"/>
                <a:gd name="T2" fmla="*/ 6 w 256"/>
                <a:gd name="T3" fmla="*/ 89 h 251"/>
                <a:gd name="T4" fmla="*/ 21 w 256"/>
                <a:gd name="T5" fmla="*/ 55 h 251"/>
                <a:gd name="T6" fmla="*/ 44 w 256"/>
                <a:gd name="T7" fmla="*/ 27 h 251"/>
                <a:gd name="T8" fmla="*/ 73 w 256"/>
                <a:gd name="T9" fmla="*/ 9 h 251"/>
                <a:gd name="T10" fmla="*/ 109 w 256"/>
                <a:gd name="T11" fmla="*/ 0 h 251"/>
                <a:gd name="T12" fmla="*/ 147 w 256"/>
                <a:gd name="T13" fmla="*/ 0 h 251"/>
                <a:gd name="T14" fmla="*/ 182 w 256"/>
                <a:gd name="T15" fmla="*/ 9 h 251"/>
                <a:gd name="T16" fmla="*/ 212 w 256"/>
                <a:gd name="T17" fmla="*/ 27 h 251"/>
                <a:gd name="T18" fmla="*/ 235 w 256"/>
                <a:gd name="T19" fmla="*/ 55 h 251"/>
                <a:gd name="T20" fmla="*/ 250 w 256"/>
                <a:gd name="T21" fmla="*/ 89 h 251"/>
                <a:gd name="T22" fmla="*/ 256 w 256"/>
                <a:gd name="T23" fmla="*/ 125 h 251"/>
                <a:gd name="T24" fmla="*/ 250 w 256"/>
                <a:gd name="T25" fmla="*/ 162 h 251"/>
                <a:gd name="T26" fmla="*/ 235 w 256"/>
                <a:gd name="T27" fmla="*/ 193 h 251"/>
                <a:gd name="T28" fmla="*/ 212 w 256"/>
                <a:gd name="T29" fmla="*/ 220 h 251"/>
                <a:gd name="T30" fmla="*/ 182 w 256"/>
                <a:gd name="T31" fmla="*/ 242 h 251"/>
                <a:gd name="T32" fmla="*/ 147 w 256"/>
                <a:gd name="T33" fmla="*/ 251 h 251"/>
                <a:gd name="T34" fmla="*/ 109 w 256"/>
                <a:gd name="T35" fmla="*/ 251 h 251"/>
                <a:gd name="T36" fmla="*/ 73 w 256"/>
                <a:gd name="T37" fmla="*/ 242 h 251"/>
                <a:gd name="T38" fmla="*/ 44 w 256"/>
                <a:gd name="T39" fmla="*/ 220 h 251"/>
                <a:gd name="T40" fmla="*/ 21 w 256"/>
                <a:gd name="T41" fmla="*/ 193 h 251"/>
                <a:gd name="T42" fmla="*/ 6 w 256"/>
                <a:gd name="T43" fmla="*/ 162 h 251"/>
                <a:gd name="T44" fmla="*/ 0 w 256"/>
                <a:gd name="T45" fmla="*/ 12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1">
                  <a:moveTo>
                    <a:pt x="0" y="125"/>
                  </a:moveTo>
                  <a:lnTo>
                    <a:pt x="6" y="89"/>
                  </a:lnTo>
                  <a:lnTo>
                    <a:pt x="21" y="55"/>
                  </a:lnTo>
                  <a:lnTo>
                    <a:pt x="44" y="27"/>
                  </a:lnTo>
                  <a:lnTo>
                    <a:pt x="73" y="9"/>
                  </a:lnTo>
                  <a:lnTo>
                    <a:pt x="109" y="0"/>
                  </a:lnTo>
                  <a:lnTo>
                    <a:pt x="147" y="0"/>
                  </a:lnTo>
                  <a:lnTo>
                    <a:pt x="182" y="9"/>
                  </a:lnTo>
                  <a:lnTo>
                    <a:pt x="212" y="27"/>
                  </a:lnTo>
                  <a:lnTo>
                    <a:pt x="235" y="55"/>
                  </a:lnTo>
                  <a:lnTo>
                    <a:pt x="250" y="89"/>
                  </a:lnTo>
                  <a:lnTo>
                    <a:pt x="256" y="125"/>
                  </a:lnTo>
                  <a:lnTo>
                    <a:pt x="250" y="162"/>
                  </a:lnTo>
                  <a:lnTo>
                    <a:pt x="235" y="193"/>
                  </a:lnTo>
                  <a:lnTo>
                    <a:pt x="212" y="220"/>
                  </a:lnTo>
                  <a:lnTo>
                    <a:pt x="182" y="242"/>
                  </a:lnTo>
                  <a:lnTo>
                    <a:pt x="147" y="251"/>
                  </a:lnTo>
                  <a:lnTo>
                    <a:pt x="109" y="251"/>
                  </a:lnTo>
                  <a:lnTo>
                    <a:pt x="73" y="242"/>
                  </a:lnTo>
                  <a:lnTo>
                    <a:pt x="44" y="220"/>
                  </a:lnTo>
                  <a:lnTo>
                    <a:pt x="21" y="193"/>
                  </a:lnTo>
                  <a:lnTo>
                    <a:pt x="6" y="162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227" y="3398"/>
              <a:ext cx="256" cy="255"/>
            </a:xfrm>
            <a:custGeom>
              <a:avLst/>
              <a:gdLst>
                <a:gd name="T0" fmla="*/ 0 w 256"/>
                <a:gd name="T1" fmla="*/ 126 h 255"/>
                <a:gd name="T2" fmla="*/ 6 w 256"/>
                <a:gd name="T3" fmla="*/ 92 h 255"/>
                <a:gd name="T4" fmla="*/ 20 w 256"/>
                <a:gd name="T5" fmla="*/ 59 h 255"/>
                <a:gd name="T6" fmla="*/ 44 w 256"/>
                <a:gd name="T7" fmla="*/ 31 h 255"/>
                <a:gd name="T8" fmla="*/ 73 w 256"/>
                <a:gd name="T9" fmla="*/ 10 h 255"/>
                <a:gd name="T10" fmla="*/ 109 w 256"/>
                <a:gd name="T11" fmla="*/ 0 h 255"/>
                <a:gd name="T12" fmla="*/ 147 w 256"/>
                <a:gd name="T13" fmla="*/ 0 h 255"/>
                <a:gd name="T14" fmla="*/ 179 w 256"/>
                <a:gd name="T15" fmla="*/ 10 h 255"/>
                <a:gd name="T16" fmla="*/ 212 w 256"/>
                <a:gd name="T17" fmla="*/ 31 h 255"/>
                <a:gd name="T18" fmla="*/ 235 w 256"/>
                <a:gd name="T19" fmla="*/ 59 h 255"/>
                <a:gd name="T20" fmla="*/ 250 w 256"/>
                <a:gd name="T21" fmla="*/ 92 h 255"/>
                <a:gd name="T22" fmla="*/ 256 w 256"/>
                <a:gd name="T23" fmla="*/ 126 h 255"/>
                <a:gd name="T24" fmla="*/ 250 w 256"/>
                <a:gd name="T25" fmla="*/ 163 h 255"/>
                <a:gd name="T26" fmla="*/ 235 w 256"/>
                <a:gd name="T27" fmla="*/ 196 h 255"/>
                <a:gd name="T28" fmla="*/ 212 w 256"/>
                <a:gd name="T29" fmla="*/ 224 h 255"/>
                <a:gd name="T30" fmla="*/ 179 w 256"/>
                <a:gd name="T31" fmla="*/ 242 h 255"/>
                <a:gd name="T32" fmla="*/ 147 w 256"/>
                <a:gd name="T33" fmla="*/ 255 h 255"/>
                <a:gd name="T34" fmla="*/ 109 w 256"/>
                <a:gd name="T35" fmla="*/ 255 h 255"/>
                <a:gd name="T36" fmla="*/ 73 w 256"/>
                <a:gd name="T37" fmla="*/ 242 h 255"/>
                <a:gd name="T38" fmla="*/ 44 w 256"/>
                <a:gd name="T39" fmla="*/ 224 h 255"/>
                <a:gd name="T40" fmla="*/ 20 w 256"/>
                <a:gd name="T41" fmla="*/ 196 h 255"/>
                <a:gd name="T42" fmla="*/ 6 w 256"/>
                <a:gd name="T43" fmla="*/ 163 h 255"/>
                <a:gd name="T44" fmla="*/ 0 w 256"/>
                <a:gd name="T45" fmla="*/ 12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5">
                  <a:moveTo>
                    <a:pt x="0" y="126"/>
                  </a:moveTo>
                  <a:lnTo>
                    <a:pt x="6" y="92"/>
                  </a:lnTo>
                  <a:lnTo>
                    <a:pt x="20" y="59"/>
                  </a:lnTo>
                  <a:lnTo>
                    <a:pt x="44" y="31"/>
                  </a:lnTo>
                  <a:lnTo>
                    <a:pt x="73" y="10"/>
                  </a:lnTo>
                  <a:lnTo>
                    <a:pt x="109" y="0"/>
                  </a:lnTo>
                  <a:lnTo>
                    <a:pt x="147" y="0"/>
                  </a:lnTo>
                  <a:lnTo>
                    <a:pt x="179" y="10"/>
                  </a:lnTo>
                  <a:lnTo>
                    <a:pt x="212" y="31"/>
                  </a:lnTo>
                  <a:lnTo>
                    <a:pt x="235" y="59"/>
                  </a:lnTo>
                  <a:lnTo>
                    <a:pt x="250" y="92"/>
                  </a:lnTo>
                  <a:lnTo>
                    <a:pt x="256" y="126"/>
                  </a:lnTo>
                  <a:lnTo>
                    <a:pt x="250" y="163"/>
                  </a:lnTo>
                  <a:lnTo>
                    <a:pt x="235" y="196"/>
                  </a:lnTo>
                  <a:lnTo>
                    <a:pt x="212" y="224"/>
                  </a:lnTo>
                  <a:lnTo>
                    <a:pt x="179" y="242"/>
                  </a:lnTo>
                  <a:lnTo>
                    <a:pt x="147" y="255"/>
                  </a:lnTo>
                  <a:lnTo>
                    <a:pt x="109" y="255"/>
                  </a:lnTo>
                  <a:lnTo>
                    <a:pt x="73" y="242"/>
                  </a:lnTo>
                  <a:lnTo>
                    <a:pt x="44" y="224"/>
                  </a:lnTo>
                  <a:lnTo>
                    <a:pt x="20" y="196"/>
                  </a:lnTo>
                  <a:lnTo>
                    <a:pt x="6" y="163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223" y="3493"/>
              <a:ext cx="256" cy="251"/>
            </a:xfrm>
            <a:custGeom>
              <a:avLst/>
              <a:gdLst>
                <a:gd name="T0" fmla="*/ 0 w 256"/>
                <a:gd name="T1" fmla="*/ 126 h 251"/>
                <a:gd name="T2" fmla="*/ 6 w 256"/>
                <a:gd name="T3" fmla="*/ 92 h 251"/>
                <a:gd name="T4" fmla="*/ 21 w 256"/>
                <a:gd name="T5" fmla="*/ 58 h 251"/>
                <a:gd name="T6" fmla="*/ 44 w 256"/>
                <a:gd name="T7" fmla="*/ 31 h 251"/>
                <a:gd name="T8" fmla="*/ 74 w 256"/>
                <a:gd name="T9" fmla="*/ 10 h 251"/>
                <a:gd name="T10" fmla="*/ 109 w 256"/>
                <a:gd name="T11" fmla="*/ 0 h 251"/>
                <a:gd name="T12" fmla="*/ 144 w 256"/>
                <a:gd name="T13" fmla="*/ 0 h 251"/>
                <a:gd name="T14" fmla="*/ 180 w 256"/>
                <a:gd name="T15" fmla="*/ 10 h 251"/>
                <a:gd name="T16" fmla="*/ 212 w 256"/>
                <a:gd name="T17" fmla="*/ 31 h 251"/>
                <a:gd name="T18" fmla="*/ 236 w 256"/>
                <a:gd name="T19" fmla="*/ 58 h 251"/>
                <a:gd name="T20" fmla="*/ 250 w 256"/>
                <a:gd name="T21" fmla="*/ 92 h 251"/>
                <a:gd name="T22" fmla="*/ 256 w 256"/>
                <a:gd name="T23" fmla="*/ 126 h 251"/>
                <a:gd name="T24" fmla="*/ 250 w 256"/>
                <a:gd name="T25" fmla="*/ 163 h 251"/>
                <a:gd name="T26" fmla="*/ 236 w 256"/>
                <a:gd name="T27" fmla="*/ 196 h 251"/>
                <a:gd name="T28" fmla="*/ 212 w 256"/>
                <a:gd name="T29" fmla="*/ 224 h 251"/>
                <a:gd name="T30" fmla="*/ 180 w 256"/>
                <a:gd name="T31" fmla="*/ 242 h 251"/>
                <a:gd name="T32" fmla="*/ 144 w 256"/>
                <a:gd name="T33" fmla="*/ 251 h 251"/>
                <a:gd name="T34" fmla="*/ 109 w 256"/>
                <a:gd name="T35" fmla="*/ 251 h 251"/>
                <a:gd name="T36" fmla="*/ 74 w 256"/>
                <a:gd name="T37" fmla="*/ 242 h 251"/>
                <a:gd name="T38" fmla="*/ 44 w 256"/>
                <a:gd name="T39" fmla="*/ 224 h 251"/>
                <a:gd name="T40" fmla="*/ 21 w 256"/>
                <a:gd name="T41" fmla="*/ 196 h 251"/>
                <a:gd name="T42" fmla="*/ 6 w 256"/>
                <a:gd name="T43" fmla="*/ 163 h 251"/>
                <a:gd name="T44" fmla="*/ 0 w 256"/>
                <a:gd name="T45" fmla="*/ 12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1">
                  <a:moveTo>
                    <a:pt x="0" y="126"/>
                  </a:moveTo>
                  <a:lnTo>
                    <a:pt x="6" y="92"/>
                  </a:lnTo>
                  <a:lnTo>
                    <a:pt x="21" y="58"/>
                  </a:lnTo>
                  <a:lnTo>
                    <a:pt x="44" y="31"/>
                  </a:lnTo>
                  <a:lnTo>
                    <a:pt x="74" y="10"/>
                  </a:lnTo>
                  <a:lnTo>
                    <a:pt x="109" y="0"/>
                  </a:lnTo>
                  <a:lnTo>
                    <a:pt x="144" y="0"/>
                  </a:lnTo>
                  <a:lnTo>
                    <a:pt x="180" y="10"/>
                  </a:lnTo>
                  <a:lnTo>
                    <a:pt x="212" y="31"/>
                  </a:lnTo>
                  <a:lnTo>
                    <a:pt x="236" y="58"/>
                  </a:lnTo>
                  <a:lnTo>
                    <a:pt x="250" y="92"/>
                  </a:lnTo>
                  <a:lnTo>
                    <a:pt x="256" y="126"/>
                  </a:lnTo>
                  <a:lnTo>
                    <a:pt x="250" y="163"/>
                  </a:lnTo>
                  <a:lnTo>
                    <a:pt x="236" y="196"/>
                  </a:lnTo>
                  <a:lnTo>
                    <a:pt x="212" y="224"/>
                  </a:lnTo>
                  <a:lnTo>
                    <a:pt x="180" y="242"/>
                  </a:lnTo>
                  <a:lnTo>
                    <a:pt x="144" y="251"/>
                  </a:lnTo>
                  <a:lnTo>
                    <a:pt x="109" y="251"/>
                  </a:lnTo>
                  <a:lnTo>
                    <a:pt x="74" y="242"/>
                  </a:lnTo>
                  <a:lnTo>
                    <a:pt x="44" y="224"/>
                  </a:lnTo>
                  <a:lnTo>
                    <a:pt x="21" y="196"/>
                  </a:lnTo>
                  <a:lnTo>
                    <a:pt x="6" y="163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471" y="3824"/>
              <a:ext cx="256" cy="254"/>
            </a:xfrm>
            <a:custGeom>
              <a:avLst/>
              <a:gdLst>
                <a:gd name="T0" fmla="*/ 0 w 256"/>
                <a:gd name="T1" fmla="*/ 125 h 254"/>
                <a:gd name="T2" fmla="*/ 5 w 256"/>
                <a:gd name="T3" fmla="*/ 92 h 254"/>
                <a:gd name="T4" fmla="*/ 20 w 256"/>
                <a:gd name="T5" fmla="*/ 58 h 254"/>
                <a:gd name="T6" fmla="*/ 44 w 256"/>
                <a:gd name="T7" fmla="*/ 31 h 254"/>
                <a:gd name="T8" fmla="*/ 73 w 256"/>
                <a:gd name="T9" fmla="*/ 9 h 254"/>
                <a:gd name="T10" fmla="*/ 108 w 256"/>
                <a:gd name="T11" fmla="*/ 0 h 254"/>
                <a:gd name="T12" fmla="*/ 147 w 256"/>
                <a:gd name="T13" fmla="*/ 0 h 254"/>
                <a:gd name="T14" fmla="*/ 179 w 256"/>
                <a:gd name="T15" fmla="*/ 9 h 254"/>
                <a:gd name="T16" fmla="*/ 211 w 256"/>
                <a:gd name="T17" fmla="*/ 31 h 254"/>
                <a:gd name="T18" fmla="*/ 235 w 256"/>
                <a:gd name="T19" fmla="*/ 58 h 254"/>
                <a:gd name="T20" fmla="*/ 250 w 256"/>
                <a:gd name="T21" fmla="*/ 92 h 254"/>
                <a:gd name="T22" fmla="*/ 256 w 256"/>
                <a:gd name="T23" fmla="*/ 125 h 254"/>
                <a:gd name="T24" fmla="*/ 250 w 256"/>
                <a:gd name="T25" fmla="*/ 162 h 254"/>
                <a:gd name="T26" fmla="*/ 235 w 256"/>
                <a:gd name="T27" fmla="*/ 196 h 254"/>
                <a:gd name="T28" fmla="*/ 211 w 256"/>
                <a:gd name="T29" fmla="*/ 223 h 254"/>
                <a:gd name="T30" fmla="*/ 179 w 256"/>
                <a:gd name="T31" fmla="*/ 242 h 254"/>
                <a:gd name="T32" fmla="*/ 147 w 256"/>
                <a:gd name="T33" fmla="*/ 254 h 254"/>
                <a:gd name="T34" fmla="*/ 108 w 256"/>
                <a:gd name="T35" fmla="*/ 254 h 254"/>
                <a:gd name="T36" fmla="*/ 73 w 256"/>
                <a:gd name="T37" fmla="*/ 242 h 254"/>
                <a:gd name="T38" fmla="*/ 44 w 256"/>
                <a:gd name="T39" fmla="*/ 223 h 254"/>
                <a:gd name="T40" fmla="*/ 20 w 256"/>
                <a:gd name="T41" fmla="*/ 196 h 254"/>
                <a:gd name="T42" fmla="*/ 5 w 256"/>
                <a:gd name="T43" fmla="*/ 162 h 254"/>
                <a:gd name="T44" fmla="*/ 0 w 256"/>
                <a:gd name="T45" fmla="*/ 12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4">
                  <a:moveTo>
                    <a:pt x="0" y="125"/>
                  </a:moveTo>
                  <a:lnTo>
                    <a:pt x="5" y="92"/>
                  </a:lnTo>
                  <a:lnTo>
                    <a:pt x="20" y="58"/>
                  </a:lnTo>
                  <a:lnTo>
                    <a:pt x="44" y="31"/>
                  </a:lnTo>
                  <a:lnTo>
                    <a:pt x="73" y="9"/>
                  </a:lnTo>
                  <a:lnTo>
                    <a:pt x="108" y="0"/>
                  </a:lnTo>
                  <a:lnTo>
                    <a:pt x="147" y="0"/>
                  </a:lnTo>
                  <a:lnTo>
                    <a:pt x="179" y="9"/>
                  </a:lnTo>
                  <a:lnTo>
                    <a:pt x="211" y="31"/>
                  </a:lnTo>
                  <a:lnTo>
                    <a:pt x="235" y="58"/>
                  </a:lnTo>
                  <a:lnTo>
                    <a:pt x="250" y="92"/>
                  </a:lnTo>
                  <a:lnTo>
                    <a:pt x="256" y="125"/>
                  </a:lnTo>
                  <a:lnTo>
                    <a:pt x="250" y="162"/>
                  </a:lnTo>
                  <a:lnTo>
                    <a:pt x="235" y="196"/>
                  </a:lnTo>
                  <a:lnTo>
                    <a:pt x="211" y="223"/>
                  </a:lnTo>
                  <a:lnTo>
                    <a:pt x="179" y="242"/>
                  </a:lnTo>
                  <a:lnTo>
                    <a:pt x="147" y="254"/>
                  </a:lnTo>
                  <a:lnTo>
                    <a:pt x="108" y="254"/>
                  </a:lnTo>
                  <a:lnTo>
                    <a:pt x="73" y="242"/>
                  </a:lnTo>
                  <a:lnTo>
                    <a:pt x="44" y="223"/>
                  </a:lnTo>
                  <a:lnTo>
                    <a:pt x="20" y="196"/>
                  </a:lnTo>
                  <a:lnTo>
                    <a:pt x="5" y="162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955" y="487"/>
              <a:ext cx="256" cy="254"/>
            </a:xfrm>
            <a:custGeom>
              <a:avLst/>
              <a:gdLst>
                <a:gd name="T0" fmla="*/ 0 w 256"/>
                <a:gd name="T1" fmla="*/ 129 h 254"/>
                <a:gd name="T2" fmla="*/ 6 w 256"/>
                <a:gd name="T3" fmla="*/ 92 h 254"/>
                <a:gd name="T4" fmla="*/ 21 w 256"/>
                <a:gd name="T5" fmla="*/ 58 h 254"/>
                <a:gd name="T6" fmla="*/ 44 w 256"/>
                <a:gd name="T7" fmla="*/ 31 h 254"/>
                <a:gd name="T8" fmla="*/ 77 w 256"/>
                <a:gd name="T9" fmla="*/ 12 h 254"/>
                <a:gd name="T10" fmla="*/ 112 w 256"/>
                <a:gd name="T11" fmla="*/ 0 h 254"/>
                <a:gd name="T12" fmla="*/ 147 w 256"/>
                <a:gd name="T13" fmla="*/ 0 h 254"/>
                <a:gd name="T14" fmla="*/ 183 w 256"/>
                <a:gd name="T15" fmla="*/ 12 h 254"/>
                <a:gd name="T16" fmla="*/ 212 w 256"/>
                <a:gd name="T17" fmla="*/ 31 h 254"/>
                <a:gd name="T18" fmla="*/ 235 w 256"/>
                <a:gd name="T19" fmla="*/ 58 h 254"/>
                <a:gd name="T20" fmla="*/ 250 w 256"/>
                <a:gd name="T21" fmla="*/ 92 h 254"/>
                <a:gd name="T22" fmla="*/ 256 w 256"/>
                <a:gd name="T23" fmla="*/ 129 h 254"/>
                <a:gd name="T24" fmla="*/ 250 w 256"/>
                <a:gd name="T25" fmla="*/ 162 h 254"/>
                <a:gd name="T26" fmla="*/ 235 w 256"/>
                <a:gd name="T27" fmla="*/ 196 h 254"/>
                <a:gd name="T28" fmla="*/ 212 w 256"/>
                <a:gd name="T29" fmla="*/ 223 h 254"/>
                <a:gd name="T30" fmla="*/ 183 w 256"/>
                <a:gd name="T31" fmla="*/ 245 h 254"/>
                <a:gd name="T32" fmla="*/ 147 w 256"/>
                <a:gd name="T33" fmla="*/ 254 h 254"/>
                <a:gd name="T34" fmla="*/ 112 w 256"/>
                <a:gd name="T35" fmla="*/ 254 h 254"/>
                <a:gd name="T36" fmla="*/ 77 w 256"/>
                <a:gd name="T37" fmla="*/ 245 h 254"/>
                <a:gd name="T38" fmla="*/ 44 w 256"/>
                <a:gd name="T39" fmla="*/ 223 h 254"/>
                <a:gd name="T40" fmla="*/ 21 w 256"/>
                <a:gd name="T41" fmla="*/ 196 h 254"/>
                <a:gd name="T42" fmla="*/ 6 w 256"/>
                <a:gd name="T43" fmla="*/ 162 h 254"/>
                <a:gd name="T44" fmla="*/ 0 w 256"/>
                <a:gd name="T45" fmla="*/ 12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4">
                  <a:moveTo>
                    <a:pt x="0" y="129"/>
                  </a:moveTo>
                  <a:lnTo>
                    <a:pt x="6" y="92"/>
                  </a:lnTo>
                  <a:lnTo>
                    <a:pt x="21" y="58"/>
                  </a:lnTo>
                  <a:lnTo>
                    <a:pt x="44" y="31"/>
                  </a:lnTo>
                  <a:lnTo>
                    <a:pt x="77" y="12"/>
                  </a:lnTo>
                  <a:lnTo>
                    <a:pt x="112" y="0"/>
                  </a:lnTo>
                  <a:lnTo>
                    <a:pt x="147" y="0"/>
                  </a:lnTo>
                  <a:lnTo>
                    <a:pt x="183" y="12"/>
                  </a:lnTo>
                  <a:lnTo>
                    <a:pt x="212" y="31"/>
                  </a:lnTo>
                  <a:lnTo>
                    <a:pt x="235" y="58"/>
                  </a:lnTo>
                  <a:lnTo>
                    <a:pt x="250" y="92"/>
                  </a:lnTo>
                  <a:lnTo>
                    <a:pt x="256" y="129"/>
                  </a:lnTo>
                  <a:lnTo>
                    <a:pt x="250" y="162"/>
                  </a:lnTo>
                  <a:lnTo>
                    <a:pt x="235" y="196"/>
                  </a:lnTo>
                  <a:lnTo>
                    <a:pt x="212" y="223"/>
                  </a:lnTo>
                  <a:lnTo>
                    <a:pt x="183" y="245"/>
                  </a:lnTo>
                  <a:lnTo>
                    <a:pt x="147" y="254"/>
                  </a:lnTo>
                  <a:lnTo>
                    <a:pt x="112" y="254"/>
                  </a:lnTo>
                  <a:lnTo>
                    <a:pt x="77" y="245"/>
                  </a:lnTo>
                  <a:lnTo>
                    <a:pt x="44" y="223"/>
                  </a:lnTo>
                  <a:lnTo>
                    <a:pt x="21" y="196"/>
                  </a:lnTo>
                  <a:lnTo>
                    <a:pt x="6" y="162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150" y="934"/>
              <a:ext cx="253" cy="251"/>
            </a:xfrm>
            <a:custGeom>
              <a:avLst/>
              <a:gdLst>
                <a:gd name="T0" fmla="*/ 0 w 253"/>
                <a:gd name="T1" fmla="*/ 125 h 251"/>
                <a:gd name="T2" fmla="*/ 6 w 253"/>
                <a:gd name="T3" fmla="*/ 89 h 251"/>
                <a:gd name="T4" fmla="*/ 20 w 253"/>
                <a:gd name="T5" fmla="*/ 55 h 251"/>
                <a:gd name="T6" fmla="*/ 44 w 253"/>
                <a:gd name="T7" fmla="*/ 27 h 251"/>
                <a:gd name="T8" fmla="*/ 73 w 253"/>
                <a:gd name="T9" fmla="*/ 9 h 251"/>
                <a:gd name="T10" fmla="*/ 109 w 253"/>
                <a:gd name="T11" fmla="*/ 0 h 251"/>
                <a:gd name="T12" fmla="*/ 144 w 253"/>
                <a:gd name="T13" fmla="*/ 0 h 251"/>
                <a:gd name="T14" fmla="*/ 179 w 253"/>
                <a:gd name="T15" fmla="*/ 9 h 251"/>
                <a:gd name="T16" fmla="*/ 212 w 253"/>
                <a:gd name="T17" fmla="*/ 27 h 251"/>
                <a:gd name="T18" fmla="*/ 235 w 253"/>
                <a:gd name="T19" fmla="*/ 55 h 251"/>
                <a:gd name="T20" fmla="*/ 250 w 253"/>
                <a:gd name="T21" fmla="*/ 89 h 251"/>
                <a:gd name="T22" fmla="*/ 253 w 253"/>
                <a:gd name="T23" fmla="*/ 125 h 251"/>
                <a:gd name="T24" fmla="*/ 250 w 253"/>
                <a:gd name="T25" fmla="*/ 162 h 251"/>
                <a:gd name="T26" fmla="*/ 235 w 253"/>
                <a:gd name="T27" fmla="*/ 193 h 251"/>
                <a:gd name="T28" fmla="*/ 212 w 253"/>
                <a:gd name="T29" fmla="*/ 220 h 251"/>
                <a:gd name="T30" fmla="*/ 179 w 253"/>
                <a:gd name="T31" fmla="*/ 242 h 251"/>
                <a:gd name="T32" fmla="*/ 144 w 253"/>
                <a:gd name="T33" fmla="*/ 251 h 251"/>
                <a:gd name="T34" fmla="*/ 109 w 253"/>
                <a:gd name="T35" fmla="*/ 251 h 251"/>
                <a:gd name="T36" fmla="*/ 73 w 253"/>
                <a:gd name="T37" fmla="*/ 242 h 251"/>
                <a:gd name="T38" fmla="*/ 44 w 253"/>
                <a:gd name="T39" fmla="*/ 220 h 251"/>
                <a:gd name="T40" fmla="*/ 20 w 253"/>
                <a:gd name="T41" fmla="*/ 193 h 251"/>
                <a:gd name="T42" fmla="*/ 6 w 253"/>
                <a:gd name="T43" fmla="*/ 162 h 251"/>
                <a:gd name="T44" fmla="*/ 0 w 253"/>
                <a:gd name="T45" fmla="*/ 12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251">
                  <a:moveTo>
                    <a:pt x="0" y="125"/>
                  </a:moveTo>
                  <a:lnTo>
                    <a:pt x="6" y="89"/>
                  </a:lnTo>
                  <a:lnTo>
                    <a:pt x="20" y="55"/>
                  </a:lnTo>
                  <a:lnTo>
                    <a:pt x="44" y="27"/>
                  </a:lnTo>
                  <a:lnTo>
                    <a:pt x="73" y="9"/>
                  </a:lnTo>
                  <a:lnTo>
                    <a:pt x="109" y="0"/>
                  </a:lnTo>
                  <a:lnTo>
                    <a:pt x="144" y="0"/>
                  </a:lnTo>
                  <a:lnTo>
                    <a:pt x="179" y="9"/>
                  </a:lnTo>
                  <a:lnTo>
                    <a:pt x="212" y="27"/>
                  </a:lnTo>
                  <a:lnTo>
                    <a:pt x="235" y="55"/>
                  </a:lnTo>
                  <a:lnTo>
                    <a:pt x="250" y="89"/>
                  </a:lnTo>
                  <a:lnTo>
                    <a:pt x="253" y="125"/>
                  </a:lnTo>
                  <a:lnTo>
                    <a:pt x="250" y="162"/>
                  </a:lnTo>
                  <a:lnTo>
                    <a:pt x="235" y="193"/>
                  </a:lnTo>
                  <a:lnTo>
                    <a:pt x="212" y="220"/>
                  </a:lnTo>
                  <a:lnTo>
                    <a:pt x="179" y="242"/>
                  </a:lnTo>
                  <a:lnTo>
                    <a:pt x="144" y="251"/>
                  </a:lnTo>
                  <a:lnTo>
                    <a:pt x="109" y="251"/>
                  </a:lnTo>
                  <a:lnTo>
                    <a:pt x="73" y="242"/>
                  </a:lnTo>
                  <a:lnTo>
                    <a:pt x="44" y="220"/>
                  </a:lnTo>
                  <a:lnTo>
                    <a:pt x="20" y="193"/>
                  </a:lnTo>
                  <a:lnTo>
                    <a:pt x="6" y="162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1317" y="1981"/>
              <a:ext cx="253" cy="254"/>
            </a:xfrm>
            <a:custGeom>
              <a:avLst/>
              <a:gdLst>
                <a:gd name="T0" fmla="*/ 0 w 253"/>
                <a:gd name="T1" fmla="*/ 125 h 254"/>
                <a:gd name="T2" fmla="*/ 3 w 253"/>
                <a:gd name="T3" fmla="*/ 92 h 254"/>
                <a:gd name="T4" fmla="*/ 18 w 253"/>
                <a:gd name="T5" fmla="*/ 58 h 254"/>
                <a:gd name="T6" fmla="*/ 41 w 253"/>
                <a:gd name="T7" fmla="*/ 31 h 254"/>
                <a:gd name="T8" fmla="*/ 74 w 253"/>
                <a:gd name="T9" fmla="*/ 9 h 254"/>
                <a:gd name="T10" fmla="*/ 109 w 253"/>
                <a:gd name="T11" fmla="*/ 0 h 254"/>
                <a:gd name="T12" fmla="*/ 144 w 253"/>
                <a:gd name="T13" fmla="*/ 0 h 254"/>
                <a:gd name="T14" fmla="*/ 179 w 253"/>
                <a:gd name="T15" fmla="*/ 9 h 254"/>
                <a:gd name="T16" fmla="*/ 209 w 253"/>
                <a:gd name="T17" fmla="*/ 31 h 254"/>
                <a:gd name="T18" fmla="*/ 232 w 253"/>
                <a:gd name="T19" fmla="*/ 58 h 254"/>
                <a:gd name="T20" fmla="*/ 247 w 253"/>
                <a:gd name="T21" fmla="*/ 92 h 254"/>
                <a:gd name="T22" fmla="*/ 253 w 253"/>
                <a:gd name="T23" fmla="*/ 125 h 254"/>
                <a:gd name="T24" fmla="*/ 247 w 253"/>
                <a:gd name="T25" fmla="*/ 162 h 254"/>
                <a:gd name="T26" fmla="*/ 232 w 253"/>
                <a:gd name="T27" fmla="*/ 196 h 254"/>
                <a:gd name="T28" fmla="*/ 209 w 253"/>
                <a:gd name="T29" fmla="*/ 223 h 254"/>
                <a:gd name="T30" fmla="*/ 179 w 253"/>
                <a:gd name="T31" fmla="*/ 242 h 254"/>
                <a:gd name="T32" fmla="*/ 144 w 253"/>
                <a:gd name="T33" fmla="*/ 254 h 254"/>
                <a:gd name="T34" fmla="*/ 109 w 253"/>
                <a:gd name="T35" fmla="*/ 254 h 254"/>
                <a:gd name="T36" fmla="*/ 74 w 253"/>
                <a:gd name="T37" fmla="*/ 242 h 254"/>
                <a:gd name="T38" fmla="*/ 41 w 253"/>
                <a:gd name="T39" fmla="*/ 223 h 254"/>
                <a:gd name="T40" fmla="*/ 18 w 253"/>
                <a:gd name="T41" fmla="*/ 196 h 254"/>
                <a:gd name="T42" fmla="*/ 3 w 253"/>
                <a:gd name="T43" fmla="*/ 162 h 254"/>
                <a:gd name="T44" fmla="*/ 0 w 253"/>
                <a:gd name="T45" fmla="*/ 12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254">
                  <a:moveTo>
                    <a:pt x="0" y="125"/>
                  </a:moveTo>
                  <a:lnTo>
                    <a:pt x="3" y="92"/>
                  </a:lnTo>
                  <a:lnTo>
                    <a:pt x="18" y="58"/>
                  </a:lnTo>
                  <a:lnTo>
                    <a:pt x="41" y="31"/>
                  </a:lnTo>
                  <a:lnTo>
                    <a:pt x="74" y="9"/>
                  </a:lnTo>
                  <a:lnTo>
                    <a:pt x="109" y="0"/>
                  </a:lnTo>
                  <a:lnTo>
                    <a:pt x="144" y="0"/>
                  </a:lnTo>
                  <a:lnTo>
                    <a:pt x="179" y="9"/>
                  </a:lnTo>
                  <a:lnTo>
                    <a:pt x="209" y="31"/>
                  </a:lnTo>
                  <a:lnTo>
                    <a:pt x="232" y="58"/>
                  </a:lnTo>
                  <a:lnTo>
                    <a:pt x="247" y="92"/>
                  </a:lnTo>
                  <a:lnTo>
                    <a:pt x="253" y="125"/>
                  </a:lnTo>
                  <a:lnTo>
                    <a:pt x="247" y="162"/>
                  </a:lnTo>
                  <a:lnTo>
                    <a:pt x="232" y="196"/>
                  </a:lnTo>
                  <a:lnTo>
                    <a:pt x="209" y="223"/>
                  </a:lnTo>
                  <a:lnTo>
                    <a:pt x="179" y="242"/>
                  </a:lnTo>
                  <a:lnTo>
                    <a:pt x="144" y="254"/>
                  </a:lnTo>
                  <a:lnTo>
                    <a:pt x="109" y="254"/>
                  </a:lnTo>
                  <a:lnTo>
                    <a:pt x="74" y="242"/>
                  </a:lnTo>
                  <a:lnTo>
                    <a:pt x="41" y="223"/>
                  </a:lnTo>
                  <a:lnTo>
                    <a:pt x="18" y="196"/>
                  </a:lnTo>
                  <a:lnTo>
                    <a:pt x="3" y="162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906" y="138"/>
              <a:ext cx="253" cy="254"/>
            </a:xfrm>
            <a:custGeom>
              <a:avLst/>
              <a:gdLst>
                <a:gd name="T0" fmla="*/ 0 w 253"/>
                <a:gd name="T1" fmla="*/ 125 h 254"/>
                <a:gd name="T2" fmla="*/ 6 w 253"/>
                <a:gd name="T3" fmla="*/ 92 h 254"/>
                <a:gd name="T4" fmla="*/ 21 w 253"/>
                <a:gd name="T5" fmla="*/ 58 h 254"/>
                <a:gd name="T6" fmla="*/ 44 w 253"/>
                <a:gd name="T7" fmla="*/ 31 h 254"/>
                <a:gd name="T8" fmla="*/ 74 w 253"/>
                <a:gd name="T9" fmla="*/ 12 h 254"/>
                <a:gd name="T10" fmla="*/ 109 w 253"/>
                <a:gd name="T11" fmla="*/ 0 h 254"/>
                <a:gd name="T12" fmla="*/ 144 w 253"/>
                <a:gd name="T13" fmla="*/ 0 h 254"/>
                <a:gd name="T14" fmla="*/ 179 w 253"/>
                <a:gd name="T15" fmla="*/ 12 h 254"/>
                <a:gd name="T16" fmla="*/ 212 w 253"/>
                <a:gd name="T17" fmla="*/ 31 h 254"/>
                <a:gd name="T18" fmla="*/ 235 w 253"/>
                <a:gd name="T19" fmla="*/ 58 h 254"/>
                <a:gd name="T20" fmla="*/ 250 w 253"/>
                <a:gd name="T21" fmla="*/ 92 h 254"/>
                <a:gd name="T22" fmla="*/ 253 w 253"/>
                <a:gd name="T23" fmla="*/ 125 h 254"/>
                <a:gd name="T24" fmla="*/ 250 w 253"/>
                <a:gd name="T25" fmla="*/ 162 h 254"/>
                <a:gd name="T26" fmla="*/ 235 w 253"/>
                <a:gd name="T27" fmla="*/ 196 h 254"/>
                <a:gd name="T28" fmla="*/ 212 w 253"/>
                <a:gd name="T29" fmla="*/ 223 h 254"/>
                <a:gd name="T30" fmla="*/ 179 w 253"/>
                <a:gd name="T31" fmla="*/ 242 h 254"/>
                <a:gd name="T32" fmla="*/ 144 w 253"/>
                <a:gd name="T33" fmla="*/ 254 h 254"/>
                <a:gd name="T34" fmla="*/ 109 w 253"/>
                <a:gd name="T35" fmla="*/ 254 h 254"/>
                <a:gd name="T36" fmla="*/ 74 w 253"/>
                <a:gd name="T37" fmla="*/ 242 h 254"/>
                <a:gd name="T38" fmla="*/ 44 w 253"/>
                <a:gd name="T39" fmla="*/ 223 h 254"/>
                <a:gd name="T40" fmla="*/ 21 w 253"/>
                <a:gd name="T41" fmla="*/ 196 h 254"/>
                <a:gd name="T42" fmla="*/ 6 w 253"/>
                <a:gd name="T43" fmla="*/ 162 h 254"/>
                <a:gd name="T44" fmla="*/ 0 w 253"/>
                <a:gd name="T45" fmla="*/ 12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254">
                  <a:moveTo>
                    <a:pt x="0" y="125"/>
                  </a:moveTo>
                  <a:lnTo>
                    <a:pt x="6" y="92"/>
                  </a:lnTo>
                  <a:lnTo>
                    <a:pt x="21" y="58"/>
                  </a:lnTo>
                  <a:lnTo>
                    <a:pt x="44" y="31"/>
                  </a:lnTo>
                  <a:lnTo>
                    <a:pt x="74" y="12"/>
                  </a:lnTo>
                  <a:lnTo>
                    <a:pt x="109" y="0"/>
                  </a:lnTo>
                  <a:lnTo>
                    <a:pt x="144" y="0"/>
                  </a:lnTo>
                  <a:lnTo>
                    <a:pt x="179" y="12"/>
                  </a:lnTo>
                  <a:lnTo>
                    <a:pt x="212" y="31"/>
                  </a:lnTo>
                  <a:lnTo>
                    <a:pt x="235" y="58"/>
                  </a:lnTo>
                  <a:lnTo>
                    <a:pt x="250" y="92"/>
                  </a:lnTo>
                  <a:lnTo>
                    <a:pt x="253" y="125"/>
                  </a:lnTo>
                  <a:lnTo>
                    <a:pt x="250" y="162"/>
                  </a:lnTo>
                  <a:lnTo>
                    <a:pt x="235" y="196"/>
                  </a:lnTo>
                  <a:lnTo>
                    <a:pt x="212" y="223"/>
                  </a:lnTo>
                  <a:lnTo>
                    <a:pt x="179" y="242"/>
                  </a:lnTo>
                  <a:lnTo>
                    <a:pt x="144" y="254"/>
                  </a:lnTo>
                  <a:lnTo>
                    <a:pt x="109" y="254"/>
                  </a:lnTo>
                  <a:lnTo>
                    <a:pt x="74" y="242"/>
                  </a:lnTo>
                  <a:lnTo>
                    <a:pt x="44" y="223"/>
                  </a:lnTo>
                  <a:lnTo>
                    <a:pt x="21" y="196"/>
                  </a:lnTo>
                  <a:lnTo>
                    <a:pt x="6" y="162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230" y="1782"/>
              <a:ext cx="253" cy="254"/>
            </a:xfrm>
            <a:custGeom>
              <a:avLst/>
              <a:gdLst>
                <a:gd name="T0" fmla="*/ 0 w 253"/>
                <a:gd name="T1" fmla="*/ 129 h 254"/>
                <a:gd name="T2" fmla="*/ 3 w 253"/>
                <a:gd name="T3" fmla="*/ 92 h 254"/>
                <a:gd name="T4" fmla="*/ 18 w 253"/>
                <a:gd name="T5" fmla="*/ 58 h 254"/>
                <a:gd name="T6" fmla="*/ 41 w 253"/>
                <a:gd name="T7" fmla="*/ 31 h 254"/>
                <a:gd name="T8" fmla="*/ 73 w 253"/>
                <a:gd name="T9" fmla="*/ 12 h 254"/>
                <a:gd name="T10" fmla="*/ 109 w 253"/>
                <a:gd name="T11" fmla="*/ 0 h 254"/>
                <a:gd name="T12" fmla="*/ 144 w 253"/>
                <a:gd name="T13" fmla="*/ 0 h 254"/>
                <a:gd name="T14" fmla="*/ 179 w 253"/>
                <a:gd name="T15" fmla="*/ 12 h 254"/>
                <a:gd name="T16" fmla="*/ 209 w 253"/>
                <a:gd name="T17" fmla="*/ 31 h 254"/>
                <a:gd name="T18" fmla="*/ 232 w 253"/>
                <a:gd name="T19" fmla="*/ 58 h 254"/>
                <a:gd name="T20" fmla="*/ 250 w 253"/>
                <a:gd name="T21" fmla="*/ 92 h 254"/>
                <a:gd name="T22" fmla="*/ 253 w 253"/>
                <a:gd name="T23" fmla="*/ 129 h 254"/>
                <a:gd name="T24" fmla="*/ 250 w 253"/>
                <a:gd name="T25" fmla="*/ 162 h 254"/>
                <a:gd name="T26" fmla="*/ 232 w 253"/>
                <a:gd name="T27" fmla="*/ 196 h 254"/>
                <a:gd name="T28" fmla="*/ 209 w 253"/>
                <a:gd name="T29" fmla="*/ 223 h 254"/>
                <a:gd name="T30" fmla="*/ 179 w 253"/>
                <a:gd name="T31" fmla="*/ 242 h 254"/>
                <a:gd name="T32" fmla="*/ 144 w 253"/>
                <a:gd name="T33" fmla="*/ 254 h 254"/>
                <a:gd name="T34" fmla="*/ 109 w 253"/>
                <a:gd name="T35" fmla="*/ 254 h 254"/>
                <a:gd name="T36" fmla="*/ 73 w 253"/>
                <a:gd name="T37" fmla="*/ 242 h 254"/>
                <a:gd name="T38" fmla="*/ 41 w 253"/>
                <a:gd name="T39" fmla="*/ 223 h 254"/>
                <a:gd name="T40" fmla="*/ 18 w 253"/>
                <a:gd name="T41" fmla="*/ 196 h 254"/>
                <a:gd name="T42" fmla="*/ 3 w 253"/>
                <a:gd name="T43" fmla="*/ 162 h 254"/>
                <a:gd name="T44" fmla="*/ 0 w 253"/>
                <a:gd name="T45" fmla="*/ 12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254">
                  <a:moveTo>
                    <a:pt x="0" y="129"/>
                  </a:moveTo>
                  <a:lnTo>
                    <a:pt x="3" y="92"/>
                  </a:lnTo>
                  <a:lnTo>
                    <a:pt x="18" y="58"/>
                  </a:lnTo>
                  <a:lnTo>
                    <a:pt x="41" y="31"/>
                  </a:lnTo>
                  <a:lnTo>
                    <a:pt x="73" y="12"/>
                  </a:lnTo>
                  <a:lnTo>
                    <a:pt x="109" y="0"/>
                  </a:lnTo>
                  <a:lnTo>
                    <a:pt x="144" y="0"/>
                  </a:lnTo>
                  <a:lnTo>
                    <a:pt x="179" y="12"/>
                  </a:lnTo>
                  <a:lnTo>
                    <a:pt x="209" y="31"/>
                  </a:lnTo>
                  <a:lnTo>
                    <a:pt x="232" y="58"/>
                  </a:lnTo>
                  <a:lnTo>
                    <a:pt x="250" y="92"/>
                  </a:lnTo>
                  <a:lnTo>
                    <a:pt x="253" y="129"/>
                  </a:lnTo>
                  <a:lnTo>
                    <a:pt x="250" y="162"/>
                  </a:lnTo>
                  <a:lnTo>
                    <a:pt x="232" y="196"/>
                  </a:lnTo>
                  <a:lnTo>
                    <a:pt x="209" y="223"/>
                  </a:lnTo>
                  <a:lnTo>
                    <a:pt x="179" y="242"/>
                  </a:lnTo>
                  <a:lnTo>
                    <a:pt x="144" y="254"/>
                  </a:lnTo>
                  <a:lnTo>
                    <a:pt x="109" y="254"/>
                  </a:lnTo>
                  <a:lnTo>
                    <a:pt x="73" y="242"/>
                  </a:lnTo>
                  <a:lnTo>
                    <a:pt x="41" y="223"/>
                  </a:lnTo>
                  <a:lnTo>
                    <a:pt x="18" y="196"/>
                  </a:lnTo>
                  <a:lnTo>
                    <a:pt x="3" y="162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803" y="2700"/>
              <a:ext cx="256" cy="251"/>
            </a:xfrm>
            <a:custGeom>
              <a:avLst/>
              <a:gdLst>
                <a:gd name="T0" fmla="*/ 0 w 256"/>
                <a:gd name="T1" fmla="*/ 126 h 251"/>
                <a:gd name="T2" fmla="*/ 6 w 256"/>
                <a:gd name="T3" fmla="*/ 89 h 251"/>
                <a:gd name="T4" fmla="*/ 21 w 256"/>
                <a:gd name="T5" fmla="*/ 56 h 251"/>
                <a:gd name="T6" fmla="*/ 44 w 256"/>
                <a:gd name="T7" fmla="*/ 28 h 251"/>
                <a:gd name="T8" fmla="*/ 74 w 256"/>
                <a:gd name="T9" fmla="*/ 10 h 251"/>
                <a:gd name="T10" fmla="*/ 109 w 256"/>
                <a:gd name="T11" fmla="*/ 0 h 251"/>
                <a:gd name="T12" fmla="*/ 144 w 256"/>
                <a:gd name="T13" fmla="*/ 0 h 251"/>
                <a:gd name="T14" fmla="*/ 180 w 256"/>
                <a:gd name="T15" fmla="*/ 10 h 251"/>
                <a:gd name="T16" fmla="*/ 212 w 256"/>
                <a:gd name="T17" fmla="*/ 28 h 251"/>
                <a:gd name="T18" fmla="*/ 236 w 256"/>
                <a:gd name="T19" fmla="*/ 56 h 251"/>
                <a:gd name="T20" fmla="*/ 250 w 256"/>
                <a:gd name="T21" fmla="*/ 89 h 251"/>
                <a:gd name="T22" fmla="*/ 256 w 256"/>
                <a:gd name="T23" fmla="*/ 126 h 251"/>
                <a:gd name="T24" fmla="*/ 250 w 256"/>
                <a:gd name="T25" fmla="*/ 163 h 251"/>
                <a:gd name="T26" fmla="*/ 236 w 256"/>
                <a:gd name="T27" fmla="*/ 193 h 251"/>
                <a:gd name="T28" fmla="*/ 212 w 256"/>
                <a:gd name="T29" fmla="*/ 221 h 251"/>
                <a:gd name="T30" fmla="*/ 180 w 256"/>
                <a:gd name="T31" fmla="*/ 242 h 251"/>
                <a:gd name="T32" fmla="*/ 144 w 256"/>
                <a:gd name="T33" fmla="*/ 251 h 251"/>
                <a:gd name="T34" fmla="*/ 109 w 256"/>
                <a:gd name="T35" fmla="*/ 251 h 251"/>
                <a:gd name="T36" fmla="*/ 74 w 256"/>
                <a:gd name="T37" fmla="*/ 242 h 251"/>
                <a:gd name="T38" fmla="*/ 44 w 256"/>
                <a:gd name="T39" fmla="*/ 221 h 251"/>
                <a:gd name="T40" fmla="*/ 21 w 256"/>
                <a:gd name="T41" fmla="*/ 193 h 251"/>
                <a:gd name="T42" fmla="*/ 6 w 256"/>
                <a:gd name="T43" fmla="*/ 163 h 251"/>
                <a:gd name="T44" fmla="*/ 0 w 256"/>
                <a:gd name="T45" fmla="*/ 12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51">
                  <a:moveTo>
                    <a:pt x="0" y="126"/>
                  </a:moveTo>
                  <a:lnTo>
                    <a:pt x="6" y="89"/>
                  </a:lnTo>
                  <a:lnTo>
                    <a:pt x="21" y="56"/>
                  </a:lnTo>
                  <a:lnTo>
                    <a:pt x="44" y="28"/>
                  </a:lnTo>
                  <a:lnTo>
                    <a:pt x="74" y="10"/>
                  </a:lnTo>
                  <a:lnTo>
                    <a:pt x="109" y="0"/>
                  </a:lnTo>
                  <a:lnTo>
                    <a:pt x="144" y="0"/>
                  </a:lnTo>
                  <a:lnTo>
                    <a:pt x="180" y="10"/>
                  </a:lnTo>
                  <a:lnTo>
                    <a:pt x="212" y="28"/>
                  </a:lnTo>
                  <a:lnTo>
                    <a:pt x="236" y="56"/>
                  </a:lnTo>
                  <a:lnTo>
                    <a:pt x="250" y="89"/>
                  </a:lnTo>
                  <a:lnTo>
                    <a:pt x="256" y="126"/>
                  </a:lnTo>
                  <a:lnTo>
                    <a:pt x="250" y="163"/>
                  </a:lnTo>
                  <a:lnTo>
                    <a:pt x="236" y="193"/>
                  </a:lnTo>
                  <a:lnTo>
                    <a:pt x="212" y="221"/>
                  </a:lnTo>
                  <a:lnTo>
                    <a:pt x="180" y="242"/>
                  </a:lnTo>
                  <a:lnTo>
                    <a:pt x="144" y="251"/>
                  </a:lnTo>
                  <a:lnTo>
                    <a:pt x="109" y="251"/>
                  </a:lnTo>
                  <a:lnTo>
                    <a:pt x="74" y="242"/>
                  </a:lnTo>
                  <a:lnTo>
                    <a:pt x="44" y="221"/>
                  </a:lnTo>
                  <a:lnTo>
                    <a:pt x="21" y="193"/>
                  </a:lnTo>
                  <a:lnTo>
                    <a:pt x="6" y="163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941" y="2728"/>
              <a:ext cx="253" cy="251"/>
            </a:xfrm>
            <a:custGeom>
              <a:avLst/>
              <a:gdLst>
                <a:gd name="T0" fmla="*/ 0 w 253"/>
                <a:gd name="T1" fmla="*/ 125 h 251"/>
                <a:gd name="T2" fmla="*/ 3 w 253"/>
                <a:gd name="T3" fmla="*/ 89 h 251"/>
                <a:gd name="T4" fmla="*/ 17 w 253"/>
                <a:gd name="T5" fmla="*/ 58 h 251"/>
                <a:gd name="T6" fmla="*/ 44 w 253"/>
                <a:gd name="T7" fmla="*/ 31 h 251"/>
                <a:gd name="T8" fmla="*/ 73 w 253"/>
                <a:gd name="T9" fmla="*/ 9 h 251"/>
                <a:gd name="T10" fmla="*/ 109 w 253"/>
                <a:gd name="T11" fmla="*/ 0 h 251"/>
                <a:gd name="T12" fmla="*/ 144 w 253"/>
                <a:gd name="T13" fmla="*/ 0 h 251"/>
                <a:gd name="T14" fmla="*/ 179 w 253"/>
                <a:gd name="T15" fmla="*/ 9 h 251"/>
                <a:gd name="T16" fmla="*/ 209 w 253"/>
                <a:gd name="T17" fmla="*/ 31 h 251"/>
                <a:gd name="T18" fmla="*/ 232 w 253"/>
                <a:gd name="T19" fmla="*/ 58 h 251"/>
                <a:gd name="T20" fmla="*/ 250 w 253"/>
                <a:gd name="T21" fmla="*/ 89 h 251"/>
                <a:gd name="T22" fmla="*/ 253 w 253"/>
                <a:gd name="T23" fmla="*/ 125 h 251"/>
                <a:gd name="T24" fmla="*/ 250 w 253"/>
                <a:gd name="T25" fmla="*/ 162 h 251"/>
                <a:gd name="T26" fmla="*/ 232 w 253"/>
                <a:gd name="T27" fmla="*/ 196 h 251"/>
                <a:gd name="T28" fmla="*/ 209 w 253"/>
                <a:gd name="T29" fmla="*/ 223 h 251"/>
                <a:gd name="T30" fmla="*/ 179 w 253"/>
                <a:gd name="T31" fmla="*/ 242 h 251"/>
                <a:gd name="T32" fmla="*/ 144 w 253"/>
                <a:gd name="T33" fmla="*/ 251 h 251"/>
                <a:gd name="T34" fmla="*/ 109 w 253"/>
                <a:gd name="T35" fmla="*/ 251 h 251"/>
                <a:gd name="T36" fmla="*/ 73 w 253"/>
                <a:gd name="T37" fmla="*/ 242 h 251"/>
                <a:gd name="T38" fmla="*/ 44 w 253"/>
                <a:gd name="T39" fmla="*/ 223 h 251"/>
                <a:gd name="T40" fmla="*/ 17 w 253"/>
                <a:gd name="T41" fmla="*/ 196 h 251"/>
                <a:gd name="T42" fmla="*/ 3 w 253"/>
                <a:gd name="T43" fmla="*/ 162 h 251"/>
                <a:gd name="T44" fmla="*/ 0 w 253"/>
                <a:gd name="T45" fmla="*/ 12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3" h="251">
                  <a:moveTo>
                    <a:pt x="0" y="125"/>
                  </a:moveTo>
                  <a:lnTo>
                    <a:pt x="3" y="89"/>
                  </a:lnTo>
                  <a:lnTo>
                    <a:pt x="17" y="58"/>
                  </a:lnTo>
                  <a:lnTo>
                    <a:pt x="44" y="31"/>
                  </a:lnTo>
                  <a:lnTo>
                    <a:pt x="73" y="9"/>
                  </a:lnTo>
                  <a:lnTo>
                    <a:pt x="109" y="0"/>
                  </a:lnTo>
                  <a:lnTo>
                    <a:pt x="144" y="0"/>
                  </a:lnTo>
                  <a:lnTo>
                    <a:pt x="179" y="9"/>
                  </a:lnTo>
                  <a:lnTo>
                    <a:pt x="209" y="31"/>
                  </a:lnTo>
                  <a:lnTo>
                    <a:pt x="232" y="58"/>
                  </a:lnTo>
                  <a:lnTo>
                    <a:pt x="250" y="89"/>
                  </a:lnTo>
                  <a:lnTo>
                    <a:pt x="253" y="125"/>
                  </a:lnTo>
                  <a:lnTo>
                    <a:pt x="250" y="162"/>
                  </a:lnTo>
                  <a:lnTo>
                    <a:pt x="232" y="196"/>
                  </a:lnTo>
                  <a:lnTo>
                    <a:pt x="209" y="223"/>
                  </a:lnTo>
                  <a:lnTo>
                    <a:pt x="179" y="242"/>
                  </a:lnTo>
                  <a:lnTo>
                    <a:pt x="144" y="251"/>
                  </a:lnTo>
                  <a:lnTo>
                    <a:pt x="109" y="251"/>
                  </a:lnTo>
                  <a:lnTo>
                    <a:pt x="73" y="242"/>
                  </a:lnTo>
                  <a:lnTo>
                    <a:pt x="44" y="223"/>
                  </a:lnTo>
                  <a:lnTo>
                    <a:pt x="17" y="196"/>
                  </a:lnTo>
                  <a:lnTo>
                    <a:pt x="3" y="162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FFFF00"/>
            </a:solidFill>
            <a:ln w="333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570" y="1926"/>
              <a:ext cx="591" cy="236"/>
            </a:xfrm>
            <a:custGeom>
              <a:avLst/>
              <a:gdLst>
                <a:gd name="T0" fmla="*/ 0 w 591"/>
                <a:gd name="T1" fmla="*/ 180 h 236"/>
                <a:gd name="T2" fmla="*/ 32 w 591"/>
                <a:gd name="T3" fmla="*/ 211 h 236"/>
                <a:gd name="T4" fmla="*/ 62 w 591"/>
                <a:gd name="T5" fmla="*/ 229 h 236"/>
                <a:gd name="T6" fmla="*/ 91 w 591"/>
                <a:gd name="T7" fmla="*/ 236 h 236"/>
                <a:gd name="T8" fmla="*/ 121 w 591"/>
                <a:gd name="T9" fmla="*/ 236 h 236"/>
                <a:gd name="T10" fmla="*/ 150 w 591"/>
                <a:gd name="T11" fmla="*/ 226 h 236"/>
                <a:gd name="T12" fmla="*/ 179 w 591"/>
                <a:gd name="T13" fmla="*/ 211 h 236"/>
                <a:gd name="T14" fmla="*/ 206 w 591"/>
                <a:gd name="T15" fmla="*/ 190 h 236"/>
                <a:gd name="T16" fmla="*/ 235 w 591"/>
                <a:gd name="T17" fmla="*/ 165 h 236"/>
                <a:gd name="T18" fmla="*/ 265 w 591"/>
                <a:gd name="T19" fmla="*/ 141 h 236"/>
                <a:gd name="T20" fmla="*/ 291 w 591"/>
                <a:gd name="T21" fmla="*/ 113 h 236"/>
                <a:gd name="T22" fmla="*/ 321 w 591"/>
                <a:gd name="T23" fmla="*/ 86 h 236"/>
                <a:gd name="T24" fmla="*/ 350 w 591"/>
                <a:gd name="T25" fmla="*/ 61 h 236"/>
                <a:gd name="T26" fmla="*/ 380 w 591"/>
                <a:gd name="T27" fmla="*/ 37 h 236"/>
                <a:gd name="T28" fmla="*/ 409 w 591"/>
                <a:gd name="T29" fmla="*/ 18 h 236"/>
                <a:gd name="T30" fmla="*/ 438 w 591"/>
                <a:gd name="T31" fmla="*/ 6 h 236"/>
                <a:gd name="T32" fmla="*/ 468 w 591"/>
                <a:gd name="T33" fmla="*/ 0 h 236"/>
                <a:gd name="T34" fmla="*/ 497 w 591"/>
                <a:gd name="T35" fmla="*/ 0 h 236"/>
                <a:gd name="T36" fmla="*/ 530 w 591"/>
                <a:gd name="T37" fmla="*/ 12 h 236"/>
                <a:gd name="T38" fmla="*/ 562 w 591"/>
                <a:gd name="T39" fmla="*/ 34 h 236"/>
                <a:gd name="T40" fmla="*/ 591 w 591"/>
                <a:gd name="T41" fmla="*/ 6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1" h="236">
                  <a:moveTo>
                    <a:pt x="0" y="180"/>
                  </a:moveTo>
                  <a:lnTo>
                    <a:pt x="32" y="211"/>
                  </a:lnTo>
                  <a:lnTo>
                    <a:pt x="62" y="229"/>
                  </a:lnTo>
                  <a:lnTo>
                    <a:pt x="91" y="236"/>
                  </a:lnTo>
                  <a:lnTo>
                    <a:pt x="121" y="236"/>
                  </a:lnTo>
                  <a:lnTo>
                    <a:pt x="150" y="226"/>
                  </a:lnTo>
                  <a:lnTo>
                    <a:pt x="179" y="211"/>
                  </a:lnTo>
                  <a:lnTo>
                    <a:pt x="206" y="190"/>
                  </a:lnTo>
                  <a:lnTo>
                    <a:pt x="235" y="165"/>
                  </a:lnTo>
                  <a:lnTo>
                    <a:pt x="265" y="141"/>
                  </a:lnTo>
                  <a:lnTo>
                    <a:pt x="291" y="113"/>
                  </a:lnTo>
                  <a:lnTo>
                    <a:pt x="321" y="86"/>
                  </a:lnTo>
                  <a:lnTo>
                    <a:pt x="350" y="61"/>
                  </a:lnTo>
                  <a:lnTo>
                    <a:pt x="380" y="37"/>
                  </a:lnTo>
                  <a:lnTo>
                    <a:pt x="409" y="18"/>
                  </a:lnTo>
                  <a:lnTo>
                    <a:pt x="438" y="6"/>
                  </a:lnTo>
                  <a:lnTo>
                    <a:pt x="468" y="0"/>
                  </a:lnTo>
                  <a:lnTo>
                    <a:pt x="497" y="0"/>
                  </a:lnTo>
                  <a:lnTo>
                    <a:pt x="530" y="12"/>
                  </a:lnTo>
                  <a:lnTo>
                    <a:pt x="562" y="34"/>
                  </a:lnTo>
                  <a:lnTo>
                    <a:pt x="591" y="67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067" y="741"/>
              <a:ext cx="365" cy="374"/>
            </a:xfrm>
            <a:custGeom>
              <a:avLst/>
              <a:gdLst>
                <a:gd name="T0" fmla="*/ 18 w 365"/>
                <a:gd name="T1" fmla="*/ 0 h 374"/>
                <a:gd name="T2" fmla="*/ 6 w 365"/>
                <a:gd name="T3" fmla="*/ 40 h 374"/>
                <a:gd name="T4" fmla="*/ 0 w 365"/>
                <a:gd name="T5" fmla="*/ 70 h 374"/>
                <a:gd name="T6" fmla="*/ 6 w 365"/>
                <a:gd name="T7" fmla="*/ 95 h 374"/>
                <a:gd name="T8" fmla="*/ 21 w 365"/>
                <a:gd name="T9" fmla="*/ 116 h 374"/>
                <a:gd name="T10" fmla="*/ 38 w 365"/>
                <a:gd name="T11" fmla="*/ 132 h 374"/>
                <a:gd name="T12" fmla="*/ 62 w 365"/>
                <a:gd name="T13" fmla="*/ 147 h 374"/>
                <a:gd name="T14" fmla="*/ 91 w 365"/>
                <a:gd name="T15" fmla="*/ 156 h 374"/>
                <a:gd name="T16" fmla="*/ 121 w 365"/>
                <a:gd name="T17" fmla="*/ 165 h 374"/>
                <a:gd name="T18" fmla="*/ 153 w 365"/>
                <a:gd name="T19" fmla="*/ 171 h 374"/>
                <a:gd name="T20" fmla="*/ 188 w 365"/>
                <a:gd name="T21" fmla="*/ 178 h 374"/>
                <a:gd name="T22" fmla="*/ 221 w 365"/>
                <a:gd name="T23" fmla="*/ 184 h 374"/>
                <a:gd name="T24" fmla="*/ 253 w 365"/>
                <a:gd name="T25" fmla="*/ 193 h 374"/>
                <a:gd name="T26" fmla="*/ 285 w 365"/>
                <a:gd name="T27" fmla="*/ 202 h 374"/>
                <a:gd name="T28" fmla="*/ 312 w 365"/>
                <a:gd name="T29" fmla="*/ 211 h 374"/>
                <a:gd name="T30" fmla="*/ 335 w 365"/>
                <a:gd name="T31" fmla="*/ 227 h 374"/>
                <a:gd name="T32" fmla="*/ 350 w 365"/>
                <a:gd name="T33" fmla="*/ 245 h 374"/>
                <a:gd name="T34" fmla="*/ 362 w 365"/>
                <a:gd name="T35" fmla="*/ 269 h 374"/>
                <a:gd name="T36" fmla="*/ 365 w 365"/>
                <a:gd name="T37" fmla="*/ 297 h 374"/>
                <a:gd name="T38" fmla="*/ 359 w 365"/>
                <a:gd name="T39" fmla="*/ 331 h 374"/>
                <a:gd name="T40" fmla="*/ 344 w 365"/>
                <a:gd name="T41" fmla="*/ 37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5" h="374">
                  <a:moveTo>
                    <a:pt x="18" y="0"/>
                  </a:moveTo>
                  <a:lnTo>
                    <a:pt x="6" y="40"/>
                  </a:lnTo>
                  <a:lnTo>
                    <a:pt x="0" y="70"/>
                  </a:lnTo>
                  <a:lnTo>
                    <a:pt x="6" y="95"/>
                  </a:lnTo>
                  <a:lnTo>
                    <a:pt x="21" y="116"/>
                  </a:lnTo>
                  <a:lnTo>
                    <a:pt x="38" y="132"/>
                  </a:lnTo>
                  <a:lnTo>
                    <a:pt x="62" y="147"/>
                  </a:lnTo>
                  <a:lnTo>
                    <a:pt x="91" y="156"/>
                  </a:lnTo>
                  <a:lnTo>
                    <a:pt x="121" y="165"/>
                  </a:lnTo>
                  <a:lnTo>
                    <a:pt x="153" y="171"/>
                  </a:lnTo>
                  <a:lnTo>
                    <a:pt x="188" y="178"/>
                  </a:lnTo>
                  <a:lnTo>
                    <a:pt x="221" y="184"/>
                  </a:lnTo>
                  <a:lnTo>
                    <a:pt x="253" y="193"/>
                  </a:lnTo>
                  <a:lnTo>
                    <a:pt x="285" y="202"/>
                  </a:lnTo>
                  <a:lnTo>
                    <a:pt x="312" y="211"/>
                  </a:lnTo>
                  <a:lnTo>
                    <a:pt x="335" y="227"/>
                  </a:lnTo>
                  <a:lnTo>
                    <a:pt x="350" y="245"/>
                  </a:lnTo>
                  <a:lnTo>
                    <a:pt x="362" y="269"/>
                  </a:lnTo>
                  <a:lnTo>
                    <a:pt x="365" y="297"/>
                  </a:lnTo>
                  <a:lnTo>
                    <a:pt x="359" y="331"/>
                  </a:lnTo>
                  <a:lnTo>
                    <a:pt x="344" y="374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1841" y="585"/>
              <a:ext cx="173" cy="530"/>
            </a:xfrm>
            <a:custGeom>
              <a:avLst/>
              <a:gdLst>
                <a:gd name="T0" fmla="*/ 0 w 173"/>
                <a:gd name="T1" fmla="*/ 530 h 530"/>
                <a:gd name="T2" fmla="*/ 38 w 173"/>
                <a:gd name="T3" fmla="*/ 517 h 530"/>
                <a:gd name="T4" fmla="*/ 67 w 173"/>
                <a:gd name="T5" fmla="*/ 502 h 530"/>
                <a:gd name="T6" fmla="*/ 88 w 173"/>
                <a:gd name="T7" fmla="*/ 481 h 530"/>
                <a:gd name="T8" fmla="*/ 100 w 173"/>
                <a:gd name="T9" fmla="*/ 456 h 530"/>
                <a:gd name="T10" fmla="*/ 106 w 173"/>
                <a:gd name="T11" fmla="*/ 432 h 530"/>
                <a:gd name="T12" fmla="*/ 106 w 173"/>
                <a:gd name="T13" fmla="*/ 401 h 530"/>
                <a:gd name="T14" fmla="*/ 103 w 173"/>
                <a:gd name="T15" fmla="*/ 367 h 530"/>
                <a:gd name="T16" fmla="*/ 94 w 173"/>
                <a:gd name="T17" fmla="*/ 334 h 530"/>
                <a:gd name="T18" fmla="*/ 85 w 173"/>
                <a:gd name="T19" fmla="*/ 297 h 530"/>
                <a:gd name="T20" fmla="*/ 73 w 173"/>
                <a:gd name="T21" fmla="*/ 263 h 530"/>
                <a:gd name="T22" fmla="*/ 64 w 173"/>
                <a:gd name="T23" fmla="*/ 226 h 530"/>
                <a:gd name="T24" fmla="*/ 56 w 173"/>
                <a:gd name="T25" fmla="*/ 193 h 530"/>
                <a:gd name="T26" fmla="*/ 50 w 173"/>
                <a:gd name="T27" fmla="*/ 159 h 530"/>
                <a:gd name="T28" fmla="*/ 47 w 173"/>
                <a:gd name="T29" fmla="*/ 125 h 530"/>
                <a:gd name="T30" fmla="*/ 50 w 173"/>
                <a:gd name="T31" fmla="*/ 95 h 530"/>
                <a:gd name="T32" fmla="*/ 56 w 173"/>
                <a:gd name="T33" fmla="*/ 70 h 530"/>
                <a:gd name="T34" fmla="*/ 73 w 173"/>
                <a:gd name="T35" fmla="*/ 46 h 530"/>
                <a:gd name="T36" fmla="*/ 97 w 173"/>
                <a:gd name="T37" fmla="*/ 27 h 530"/>
                <a:gd name="T38" fmla="*/ 129 w 173"/>
                <a:gd name="T39" fmla="*/ 12 h 530"/>
                <a:gd name="T40" fmla="*/ 173 w 173"/>
                <a:gd name="T41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3" h="530">
                  <a:moveTo>
                    <a:pt x="0" y="530"/>
                  </a:moveTo>
                  <a:lnTo>
                    <a:pt x="38" y="517"/>
                  </a:lnTo>
                  <a:lnTo>
                    <a:pt x="67" y="502"/>
                  </a:lnTo>
                  <a:lnTo>
                    <a:pt x="88" y="481"/>
                  </a:lnTo>
                  <a:lnTo>
                    <a:pt x="100" y="456"/>
                  </a:lnTo>
                  <a:lnTo>
                    <a:pt x="106" y="432"/>
                  </a:lnTo>
                  <a:lnTo>
                    <a:pt x="106" y="401"/>
                  </a:lnTo>
                  <a:lnTo>
                    <a:pt x="103" y="367"/>
                  </a:lnTo>
                  <a:lnTo>
                    <a:pt x="94" y="334"/>
                  </a:lnTo>
                  <a:lnTo>
                    <a:pt x="85" y="297"/>
                  </a:lnTo>
                  <a:lnTo>
                    <a:pt x="73" y="263"/>
                  </a:lnTo>
                  <a:lnTo>
                    <a:pt x="64" y="226"/>
                  </a:lnTo>
                  <a:lnTo>
                    <a:pt x="56" y="193"/>
                  </a:lnTo>
                  <a:lnTo>
                    <a:pt x="50" y="159"/>
                  </a:lnTo>
                  <a:lnTo>
                    <a:pt x="47" y="125"/>
                  </a:lnTo>
                  <a:lnTo>
                    <a:pt x="50" y="95"/>
                  </a:lnTo>
                  <a:lnTo>
                    <a:pt x="56" y="70"/>
                  </a:lnTo>
                  <a:lnTo>
                    <a:pt x="73" y="46"/>
                  </a:lnTo>
                  <a:lnTo>
                    <a:pt x="97" y="27"/>
                  </a:lnTo>
                  <a:lnTo>
                    <a:pt x="129" y="12"/>
                  </a:lnTo>
                  <a:lnTo>
                    <a:pt x="173" y="0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626" y="1329"/>
              <a:ext cx="809" cy="187"/>
            </a:xfrm>
            <a:custGeom>
              <a:avLst/>
              <a:gdLst>
                <a:gd name="T0" fmla="*/ 0 w 809"/>
                <a:gd name="T1" fmla="*/ 0 h 187"/>
                <a:gd name="T2" fmla="*/ 23 w 809"/>
                <a:gd name="T3" fmla="*/ 40 h 187"/>
                <a:gd name="T4" fmla="*/ 53 w 809"/>
                <a:gd name="T5" fmla="*/ 70 h 187"/>
                <a:gd name="T6" fmla="*/ 88 w 809"/>
                <a:gd name="T7" fmla="*/ 92 h 187"/>
                <a:gd name="T8" fmla="*/ 126 w 809"/>
                <a:gd name="T9" fmla="*/ 104 h 187"/>
                <a:gd name="T10" fmla="*/ 168 w 809"/>
                <a:gd name="T11" fmla="*/ 113 h 187"/>
                <a:gd name="T12" fmla="*/ 212 w 809"/>
                <a:gd name="T13" fmla="*/ 113 h 187"/>
                <a:gd name="T14" fmla="*/ 259 w 809"/>
                <a:gd name="T15" fmla="*/ 107 h 187"/>
                <a:gd name="T16" fmla="*/ 306 w 809"/>
                <a:gd name="T17" fmla="*/ 101 h 187"/>
                <a:gd name="T18" fmla="*/ 356 w 809"/>
                <a:gd name="T19" fmla="*/ 92 h 187"/>
                <a:gd name="T20" fmla="*/ 403 w 809"/>
                <a:gd name="T21" fmla="*/ 83 h 187"/>
                <a:gd name="T22" fmla="*/ 453 w 809"/>
                <a:gd name="T23" fmla="*/ 70 h 187"/>
                <a:gd name="T24" fmla="*/ 503 w 809"/>
                <a:gd name="T25" fmla="*/ 64 h 187"/>
                <a:gd name="T26" fmla="*/ 550 w 809"/>
                <a:gd name="T27" fmla="*/ 58 h 187"/>
                <a:gd name="T28" fmla="*/ 597 w 809"/>
                <a:gd name="T29" fmla="*/ 55 h 187"/>
                <a:gd name="T30" fmla="*/ 641 w 809"/>
                <a:gd name="T31" fmla="*/ 58 h 187"/>
                <a:gd name="T32" fmla="*/ 682 w 809"/>
                <a:gd name="T33" fmla="*/ 67 h 187"/>
                <a:gd name="T34" fmla="*/ 721 w 809"/>
                <a:gd name="T35" fmla="*/ 83 h 187"/>
                <a:gd name="T36" fmla="*/ 753 w 809"/>
                <a:gd name="T37" fmla="*/ 107 h 187"/>
                <a:gd name="T38" fmla="*/ 782 w 809"/>
                <a:gd name="T39" fmla="*/ 144 h 187"/>
                <a:gd name="T40" fmla="*/ 809 w 809"/>
                <a:gd name="T4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9" h="187">
                  <a:moveTo>
                    <a:pt x="0" y="0"/>
                  </a:moveTo>
                  <a:lnTo>
                    <a:pt x="23" y="40"/>
                  </a:lnTo>
                  <a:lnTo>
                    <a:pt x="53" y="70"/>
                  </a:lnTo>
                  <a:lnTo>
                    <a:pt x="88" y="92"/>
                  </a:lnTo>
                  <a:lnTo>
                    <a:pt x="126" y="104"/>
                  </a:lnTo>
                  <a:lnTo>
                    <a:pt x="168" y="113"/>
                  </a:lnTo>
                  <a:lnTo>
                    <a:pt x="212" y="113"/>
                  </a:lnTo>
                  <a:lnTo>
                    <a:pt x="259" y="107"/>
                  </a:lnTo>
                  <a:lnTo>
                    <a:pt x="306" y="101"/>
                  </a:lnTo>
                  <a:lnTo>
                    <a:pt x="356" y="92"/>
                  </a:lnTo>
                  <a:lnTo>
                    <a:pt x="403" y="83"/>
                  </a:lnTo>
                  <a:lnTo>
                    <a:pt x="453" y="70"/>
                  </a:lnTo>
                  <a:lnTo>
                    <a:pt x="503" y="64"/>
                  </a:lnTo>
                  <a:lnTo>
                    <a:pt x="550" y="58"/>
                  </a:lnTo>
                  <a:lnTo>
                    <a:pt x="597" y="55"/>
                  </a:lnTo>
                  <a:lnTo>
                    <a:pt x="641" y="58"/>
                  </a:lnTo>
                  <a:lnTo>
                    <a:pt x="682" y="67"/>
                  </a:lnTo>
                  <a:lnTo>
                    <a:pt x="721" y="83"/>
                  </a:lnTo>
                  <a:lnTo>
                    <a:pt x="753" y="107"/>
                  </a:lnTo>
                  <a:lnTo>
                    <a:pt x="782" y="144"/>
                  </a:lnTo>
                  <a:lnTo>
                    <a:pt x="809" y="187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2706" y="1056"/>
              <a:ext cx="444" cy="530"/>
            </a:xfrm>
            <a:custGeom>
              <a:avLst/>
              <a:gdLst>
                <a:gd name="T0" fmla="*/ 0 w 444"/>
                <a:gd name="T1" fmla="*/ 530 h 530"/>
                <a:gd name="T2" fmla="*/ 44 w 444"/>
                <a:gd name="T3" fmla="*/ 530 h 530"/>
                <a:gd name="T4" fmla="*/ 82 w 444"/>
                <a:gd name="T5" fmla="*/ 521 h 530"/>
                <a:gd name="T6" fmla="*/ 111 w 444"/>
                <a:gd name="T7" fmla="*/ 506 h 530"/>
                <a:gd name="T8" fmla="*/ 135 w 444"/>
                <a:gd name="T9" fmla="*/ 484 h 530"/>
                <a:gd name="T10" fmla="*/ 156 w 444"/>
                <a:gd name="T11" fmla="*/ 453 h 530"/>
                <a:gd name="T12" fmla="*/ 170 w 444"/>
                <a:gd name="T13" fmla="*/ 420 h 530"/>
                <a:gd name="T14" fmla="*/ 185 w 444"/>
                <a:gd name="T15" fmla="*/ 383 h 530"/>
                <a:gd name="T16" fmla="*/ 194 w 444"/>
                <a:gd name="T17" fmla="*/ 343 h 530"/>
                <a:gd name="T18" fmla="*/ 203 w 444"/>
                <a:gd name="T19" fmla="*/ 303 h 530"/>
                <a:gd name="T20" fmla="*/ 211 w 444"/>
                <a:gd name="T21" fmla="*/ 261 h 530"/>
                <a:gd name="T22" fmla="*/ 220 w 444"/>
                <a:gd name="T23" fmla="*/ 218 h 530"/>
                <a:gd name="T24" fmla="*/ 229 w 444"/>
                <a:gd name="T25" fmla="*/ 175 h 530"/>
                <a:gd name="T26" fmla="*/ 241 w 444"/>
                <a:gd name="T27" fmla="*/ 135 h 530"/>
                <a:gd name="T28" fmla="*/ 253 w 444"/>
                <a:gd name="T29" fmla="*/ 101 h 530"/>
                <a:gd name="T30" fmla="*/ 270 w 444"/>
                <a:gd name="T31" fmla="*/ 68 h 530"/>
                <a:gd name="T32" fmla="*/ 294 w 444"/>
                <a:gd name="T33" fmla="*/ 40 h 530"/>
                <a:gd name="T34" fmla="*/ 320 w 444"/>
                <a:gd name="T35" fmla="*/ 19 h 530"/>
                <a:gd name="T36" fmla="*/ 356 w 444"/>
                <a:gd name="T37" fmla="*/ 6 h 530"/>
                <a:gd name="T38" fmla="*/ 394 w 444"/>
                <a:gd name="T39" fmla="*/ 0 h 530"/>
                <a:gd name="T40" fmla="*/ 444 w 444"/>
                <a:gd name="T41" fmla="*/ 3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4" h="530">
                  <a:moveTo>
                    <a:pt x="0" y="530"/>
                  </a:moveTo>
                  <a:lnTo>
                    <a:pt x="44" y="530"/>
                  </a:lnTo>
                  <a:lnTo>
                    <a:pt x="82" y="521"/>
                  </a:lnTo>
                  <a:lnTo>
                    <a:pt x="111" y="506"/>
                  </a:lnTo>
                  <a:lnTo>
                    <a:pt x="135" y="484"/>
                  </a:lnTo>
                  <a:lnTo>
                    <a:pt x="156" y="453"/>
                  </a:lnTo>
                  <a:lnTo>
                    <a:pt x="170" y="420"/>
                  </a:lnTo>
                  <a:lnTo>
                    <a:pt x="185" y="383"/>
                  </a:lnTo>
                  <a:lnTo>
                    <a:pt x="194" y="343"/>
                  </a:lnTo>
                  <a:lnTo>
                    <a:pt x="203" y="303"/>
                  </a:lnTo>
                  <a:lnTo>
                    <a:pt x="211" y="261"/>
                  </a:lnTo>
                  <a:lnTo>
                    <a:pt x="220" y="218"/>
                  </a:lnTo>
                  <a:lnTo>
                    <a:pt x="229" y="175"/>
                  </a:lnTo>
                  <a:lnTo>
                    <a:pt x="241" y="135"/>
                  </a:lnTo>
                  <a:lnTo>
                    <a:pt x="253" y="101"/>
                  </a:lnTo>
                  <a:lnTo>
                    <a:pt x="270" y="68"/>
                  </a:lnTo>
                  <a:lnTo>
                    <a:pt x="294" y="40"/>
                  </a:lnTo>
                  <a:lnTo>
                    <a:pt x="320" y="19"/>
                  </a:lnTo>
                  <a:lnTo>
                    <a:pt x="356" y="6"/>
                  </a:lnTo>
                  <a:lnTo>
                    <a:pt x="394" y="0"/>
                  </a:lnTo>
                  <a:lnTo>
                    <a:pt x="444" y="3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3276" y="1185"/>
              <a:ext cx="712" cy="401"/>
            </a:xfrm>
            <a:custGeom>
              <a:avLst/>
              <a:gdLst>
                <a:gd name="T0" fmla="*/ 712 w 712"/>
                <a:gd name="T1" fmla="*/ 401 h 401"/>
                <a:gd name="T2" fmla="*/ 701 w 712"/>
                <a:gd name="T3" fmla="*/ 355 h 401"/>
                <a:gd name="T4" fmla="*/ 680 w 712"/>
                <a:gd name="T5" fmla="*/ 315 h 401"/>
                <a:gd name="T6" fmla="*/ 654 w 712"/>
                <a:gd name="T7" fmla="*/ 288 h 401"/>
                <a:gd name="T8" fmla="*/ 621 w 712"/>
                <a:gd name="T9" fmla="*/ 263 h 401"/>
                <a:gd name="T10" fmla="*/ 583 w 712"/>
                <a:gd name="T11" fmla="*/ 248 h 401"/>
                <a:gd name="T12" fmla="*/ 542 w 712"/>
                <a:gd name="T13" fmla="*/ 236 h 401"/>
                <a:gd name="T14" fmla="*/ 498 w 712"/>
                <a:gd name="T15" fmla="*/ 227 h 401"/>
                <a:gd name="T16" fmla="*/ 451 w 712"/>
                <a:gd name="T17" fmla="*/ 220 h 401"/>
                <a:gd name="T18" fmla="*/ 403 w 712"/>
                <a:gd name="T19" fmla="*/ 214 h 401"/>
                <a:gd name="T20" fmla="*/ 353 w 712"/>
                <a:gd name="T21" fmla="*/ 211 h 401"/>
                <a:gd name="T22" fmla="*/ 303 w 712"/>
                <a:gd name="T23" fmla="*/ 208 h 401"/>
                <a:gd name="T24" fmla="*/ 253 w 712"/>
                <a:gd name="T25" fmla="*/ 205 h 401"/>
                <a:gd name="T26" fmla="*/ 209 w 712"/>
                <a:gd name="T27" fmla="*/ 196 h 401"/>
                <a:gd name="T28" fmla="*/ 162 w 712"/>
                <a:gd name="T29" fmla="*/ 187 h 401"/>
                <a:gd name="T30" fmla="*/ 124 w 712"/>
                <a:gd name="T31" fmla="*/ 171 h 401"/>
                <a:gd name="T32" fmla="*/ 86 w 712"/>
                <a:gd name="T33" fmla="*/ 153 h 401"/>
                <a:gd name="T34" fmla="*/ 56 w 712"/>
                <a:gd name="T35" fmla="*/ 125 h 401"/>
                <a:gd name="T36" fmla="*/ 30 w 712"/>
                <a:gd name="T37" fmla="*/ 92 h 401"/>
                <a:gd name="T38" fmla="*/ 12 w 712"/>
                <a:gd name="T39" fmla="*/ 52 h 401"/>
                <a:gd name="T40" fmla="*/ 0 w 712"/>
                <a:gd name="T41" fmla="*/ 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2" h="401">
                  <a:moveTo>
                    <a:pt x="712" y="401"/>
                  </a:moveTo>
                  <a:lnTo>
                    <a:pt x="701" y="355"/>
                  </a:lnTo>
                  <a:lnTo>
                    <a:pt x="680" y="315"/>
                  </a:lnTo>
                  <a:lnTo>
                    <a:pt x="654" y="288"/>
                  </a:lnTo>
                  <a:lnTo>
                    <a:pt x="621" y="263"/>
                  </a:lnTo>
                  <a:lnTo>
                    <a:pt x="583" y="248"/>
                  </a:lnTo>
                  <a:lnTo>
                    <a:pt x="542" y="236"/>
                  </a:lnTo>
                  <a:lnTo>
                    <a:pt x="498" y="227"/>
                  </a:lnTo>
                  <a:lnTo>
                    <a:pt x="451" y="220"/>
                  </a:lnTo>
                  <a:lnTo>
                    <a:pt x="403" y="214"/>
                  </a:lnTo>
                  <a:lnTo>
                    <a:pt x="353" y="211"/>
                  </a:lnTo>
                  <a:lnTo>
                    <a:pt x="303" y="208"/>
                  </a:lnTo>
                  <a:lnTo>
                    <a:pt x="253" y="205"/>
                  </a:lnTo>
                  <a:lnTo>
                    <a:pt x="209" y="196"/>
                  </a:lnTo>
                  <a:lnTo>
                    <a:pt x="162" y="187"/>
                  </a:lnTo>
                  <a:lnTo>
                    <a:pt x="124" y="171"/>
                  </a:lnTo>
                  <a:lnTo>
                    <a:pt x="86" y="153"/>
                  </a:lnTo>
                  <a:lnTo>
                    <a:pt x="56" y="125"/>
                  </a:lnTo>
                  <a:lnTo>
                    <a:pt x="30" y="92"/>
                  </a:lnTo>
                  <a:lnTo>
                    <a:pt x="12" y="52"/>
                  </a:lnTo>
                  <a:lnTo>
                    <a:pt x="0" y="0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2067" y="2061"/>
              <a:ext cx="368" cy="667"/>
            </a:xfrm>
            <a:custGeom>
              <a:avLst/>
              <a:gdLst>
                <a:gd name="T0" fmla="*/ 0 w 368"/>
                <a:gd name="T1" fmla="*/ 667 h 667"/>
                <a:gd name="T2" fmla="*/ 44 w 368"/>
                <a:gd name="T3" fmla="*/ 655 h 667"/>
                <a:gd name="T4" fmla="*/ 80 w 368"/>
                <a:gd name="T5" fmla="*/ 636 h 667"/>
                <a:gd name="T6" fmla="*/ 109 w 368"/>
                <a:gd name="T7" fmla="*/ 612 h 667"/>
                <a:gd name="T8" fmla="*/ 130 w 368"/>
                <a:gd name="T9" fmla="*/ 581 h 667"/>
                <a:gd name="T10" fmla="*/ 147 w 368"/>
                <a:gd name="T11" fmla="*/ 548 h 667"/>
                <a:gd name="T12" fmla="*/ 156 w 368"/>
                <a:gd name="T13" fmla="*/ 508 h 667"/>
                <a:gd name="T14" fmla="*/ 165 w 368"/>
                <a:gd name="T15" fmla="*/ 468 h 667"/>
                <a:gd name="T16" fmla="*/ 168 w 368"/>
                <a:gd name="T17" fmla="*/ 422 h 667"/>
                <a:gd name="T18" fmla="*/ 171 w 368"/>
                <a:gd name="T19" fmla="*/ 376 h 667"/>
                <a:gd name="T20" fmla="*/ 171 w 368"/>
                <a:gd name="T21" fmla="*/ 330 h 667"/>
                <a:gd name="T22" fmla="*/ 174 w 368"/>
                <a:gd name="T23" fmla="*/ 281 h 667"/>
                <a:gd name="T24" fmla="*/ 177 w 368"/>
                <a:gd name="T25" fmla="*/ 235 h 667"/>
                <a:gd name="T26" fmla="*/ 183 w 368"/>
                <a:gd name="T27" fmla="*/ 192 h 667"/>
                <a:gd name="T28" fmla="*/ 191 w 368"/>
                <a:gd name="T29" fmla="*/ 150 h 667"/>
                <a:gd name="T30" fmla="*/ 203 w 368"/>
                <a:gd name="T31" fmla="*/ 113 h 667"/>
                <a:gd name="T32" fmla="*/ 221 w 368"/>
                <a:gd name="T33" fmla="*/ 76 h 667"/>
                <a:gd name="T34" fmla="*/ 247 w 368"/>
                <a:gd name="T35" fmla="*/ 49 h 667"/>
                <a:gd name="T36" fmla="*/ 277 w 368"/>
                <a:gd name="T37" fmla="*/ 24 h 667"/>
                <a:gd name="T38" fmla="*/ 318 w 368"/>
                <a:gd name="T39" fmla="*/ 9 h 667"/>
                <a:gd name="T40" fmla="*/ 368 w 368"/>
                <a:gd name="T41" fmla="*/ 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667">
                  <a:moveTo>
                    <a:pt x="0" y="667"/>
                  </a:moveTo>
                  <a:lnTo>
                    <a:pt x="44" y="655"/>
                  </a:lnTo>
                  <a:lnTo>
                    <a:pt x="80" y="636"/>
                  </a:lnTo>
                  <a:lnTo>
                    <a:pt x="109" y="612"/>
                  </a:lnTo>
                  <a:lnTo>
                    <a:pt x="130" y="581"/>
                  </a:lnTo>
                  <a:lnTo>
                    <a:pt x="147" y="548"/>
                  </a:lnTo>
                  <a:lnTo>
                    <a:pt x="156" y="508"/>
                  </a:lnTo>
                  <a:lnTo>
                    <a:pt x="165" y="468"/>
                  </a:lnTo>
                  <a:lnTo>
                    <a:pt x="168" y="422"/>
                  </a:lnTo>
                  <a:lnTo>
                    <a:pt x="171" y="376"/>
                  </a:lnTo>
                  <a:lnTo>
                    <a:pt x="171" y="330"/>
                  </a:lnTo>
                  <a:lnTo>
                    <a:pt x="174" y="281"/>
                  </a:lnTo>
                  <a:lnTo>
                    <a:pt x="177" y="235"/>
                  </a:lnTo>
                  <a:lnTo>
                    <a:pt x="183" y="192"/>
                  </a:lnTo>
                  <a:lnTo>
                    <a:pt x="191" y="150"/>
                  </a:lnTo>
                  <a:lnTo>
                    <a:pt x="203" y="113"/>
                  </a:lnTo>
                  <a:lnTo>
                    <a:pt x="221" y="76"/>
                  </a:lnTo>
                  <a:lnTo>
                    <a:pt x="247" y="49"/>
                  </a:lnTo>
                  <a:lnTo>
                    <a:pt x="277" y="24"/>
                  </a:lnTo>
                  <a:lnTo>
                    <a:pt x="318" y="9"/>
                  </a:lnTo>
                  <a:lnTo>
                    <a:pt x="368" y="0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194" y="2853"/>
              <a:ext cx="747" cy="282"/>
            </a:xfrm>
            <a:custGeom>
              <a:avLst/>
              <a:gdLst>
                <a:gd name="T0" fmla="*/ 0 w 747"/>
                <a:gd name="T1" fmla="*/ 0 h 282"/>
                <a:gd name="T2" fmla="*/ 17 w 747"/>
                <a:gd name="T3" fmla="*/ 43 h 282"/>
                <a:gd name="T4" fmla="*/ 44 w 747"/>
                <a:gd name="T5" fmla="*/ 77 h 282"/>
                <a:gd name="T6" fmla="*/ 73 w 747"/>
                <a:gd name="T7" fmla="*/ 105 h 282"/>
                <a:gd name="T8" fmla="*/ 109 w 747"/>
                <a:gd name="T9" fmla="*/ 120 h 282"/>
                <a:gd name="T10" fmla="*/ 147 w 747"/>
                <a:gd name="T11" fmla="*/ 132 h 282"/>
                <a:gd name="T12" fmla="*/ 188 w 747"/>
                <a:gd name="T13" fmla="*/ 138 h 282"/>
                <a:gd name="T14" fmla="*/ 232 w 747"/>
                <a:gd name="T15" fmla="*/ 138 h 282"/>
                <a:gd name="T16" fmla="*/ 279 w 747"/>
                <a:gd name="T17" fmla="*/ 138 h 282"/>
                <a:gd name="T18" fmla="*/ 326 w 747"/>
                <a:gd name="T19" fmla="*/ 135 h 282"/>
                <a:gd name="T20" fmla="*/ 376 w 747"/>
                <a:gd name="T21" fmla="*/ 129 h 282"/>
                <a:gd name="T22" fmla="*/ 423 w 747"/>
                <a:gd name="T23" fmla="*/ 126 h 282"/>
                <a:gd name="T24" fmla="*/ 473 w 747"/>
                <a:gd name="T25" fmla="*/ 123 h 282"/>
                <a:gd name="T26" fmla="*/ 518 w 747"/>
                <a:gd name="T27" fmla="*/ 123 h 282"/>
                <a:gd name="T28" fmla="*/ 562 w 747"/>
                <a:gd name="T29" fmla="*/ 126 h 282"/>
                <a:gd name="T30" fmla="*/ 606 w 747"/>
                <a:gd name="T31" fmla="*/ 132 h 282"/>
                <a:gd name="T32" fmla="*/ 644 w 747"/>
                <a:gd name="T33" fmla="*/ 147 h 282"/>
                <a:gd name="T34" fmla="*/ 676 w 747"/>
                <a:gd name="T35" fmla="*/ 169 h 282"/>
                <a:gd name="T36" fmla="*/ 706 w 747"/>
                <a:gd name="T37" fmla="*/ 196 h 282"/>
                <a:gd name="T38" fmla="*/ 729 w 747"/>
                <a:gd name="T39" fmla="*/ 233 h 282"/>
                <a:gd name="T40" fmla="*/ 747 w 747"/>
                <a:gd name="T41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7" h="282">
                  <a:moveTo>
                    <a:pt x="0" y="0"/>
                  </a:moveTo>
                  <a:lnTo>
                    <a:pt x="17" y="43"/>
                  </a:lnTo>
                  <a:lnTo>
                    <a:pt x="44" y="77"/>
                  </a:lnTo>
                  <a:lnTo>
                    <a:pt x="73" y="105"/>
                  </a:lnTo>
                  <a:lnTo>
                    <a:pt x="109" y="120"/>
                  </a:lnTo>
                  <a:lnTo>
                    <a:pt x="147" y="132"/>
                  </a:lnTo>
                  <a:lnTo>
                    <a:pt x="188" y="138"/>
                  </a:lnTo>
                  <a:lnTo>
                    <a:pt x="232" y="138"/>
                  </a:lnTo>
                  <a:lnTo>
                    <a:pt x="279" y="138"/>
                  </a:lnTo>
                  <a:lnTo>
                    <a:pt x="326" y="135"/>
                  </a:lnTo>
                  <a:lnTo>
                    <a:pt x="376" y="129"/>
                  </a:lnTo>
                  <a:lnTo>
                    <a:pt x="423" y="126"/>
                  </a:lnTo>
                  <a:lnTo>
                    <a:pt x="473" y="123"/>
                  </a:lnTo>
                  <a:lnTo>
                    <a:pt x="518" y="123"/>
                  </a:lnTo>
                  <a:lnTo>
                    <a:pt x="562" y="126"/>
                  </a:lnTo>
                  <a:lnTo>
                    <a:pt x="606" y="132"/>
                  </a:lnTo>
                  <a:lnTo>
                    <a:pt x="644" y="147"/>
                  </a:lnTo>
                  <a:lnTo>
                    <a:pt x="676" y="169"/>
                  </a:lnTo>
                  <a:lnTo>
                    <a:pt x="706" y="196"/>
                  </a:lnTo>
                  <a:lnTo>
                    <a:pt x="729" y="233"/>
                  </a:lnTo>
                  <a:lnTo>
                    <a:pt x="747" y="282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479" y="3300"/>
              <a:ext cx="597" cy="346"/>
            </a:xfrm>
            <a:custGeom>
              <a:avLst/>
              <a:gdLst>
                <a:gd name="T0" fmla="*/ 0 w 597"/>
                <a:gd name="T1" fmla="*/ 319 h 346"/>
                <a:gd name="T2" fmla="*/ 38 w 597"/>
                <a:gd name="T3" fmla="*/ 340 h 346"/>
                <a:gd name="T4" fmla="*/ 74 w 597"/>
                <a:gd name="T5" fmla="*/ 346 h 346"/>
                <a:gd name="T6" fmla="*/ 106 w 597"/>
                <a:gd name="T7" fmla="*/ 346 h 346"/>
                <a:gd name="T8" fmla="*/ 138 w 597"/>
                <a:gd name="T9" fmla="*/ 337 h 346"/>
                <a:gd name="T10" fmla="*/ 165 w 597"/>
                <a:gd name="T11" fmla="*/ 319 h 346"/>
                <a:gd name="T12" fmla="*/ 194 w 597"/>
                <a:gd name="T13" fmla="*/ 297 h 346"/>
                <a:gd name="T14" fmla="*/ 218 w 597"/>
                <a:gd name="T15" fmla="*/ 270 h 346"/>
                <a:gd name="T16" fmla="*/ 244 w 597"/>
                <a:gd name="T17" fmla="*/ 239 h 346"/>
                <a:gd name="T18" fmla="*/ 268 w 597"/>
                <a:gd name="T19" fmla="*/ 206 h 346"/>
                <a:gd name="T20" fmla="*/ 291 w 597"/>
                <a:gd name="T21" fmla="*/ 169 h 346"/>
                <a:gd name="T22" fmla="*/ 315 w 597"/>
                <a:gd name="T23" fmla="*/ 135 h 346"/>
                <a:gd name="T24" fmla="*/ 341 w 597"/>
                <a:gd name="T25" fmla="*/ 101 h 346"/>
                <a:gd name="T26" fmla="*/ 365 w 597"/>
                <a:gd name="T27" fmla="*/ 71 h 346"/>
                <a:gd name="T28" fmla="*/ 391 w 597"/>
                <a:gd name="T29" fmla="*/ 46 h 346"/>
                <a:gd name="T30" fmla="*/ 421 w 597"/>
                <a:gd name="T31" fmla="*/ 25 h 346"/>
                <a:gd name="T32" fmla="*/ 450 w 597"/>
                <a:gd name="T33" fmla="*/ 10 h 346"/>
                <a:gd name="T34" fmla="*/ 483 w 597"/>
                <a:gd name="T35" fmla="*/ 0 h 346"/>
                <a:gd name="T36" fmla="*/ 518 w 597"/>
                <a:gd name="T37" fmla="*/ 4 h 346"/>
                <a:gd name="T38" fmla="*/ 556 w 597"/>
                <a:gd name="T39" fmla="*/ 16 h 346"/>
                <a:gd name="T40" fmla="*/ 597 w 597"/>
                <a:gd name="T41" fmla="*/ 4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7" h="346">
                  <a:moveTo>
                    <a:pt x="0" y="319"/>
                  </a:moveTo>
                  <a:lnTo>
                    <a:pt x="38" y="340"/>
                  </a:lnTo>
                  <a:lnTo>
                    <a:pt x="74" y="346"/>
                  </a:lnTo>
                  <a:lnTo>
                    <a:pt x="106" y="346"/>
                  </a:lnTo>
                  <a:lnTo>
                    <a:pt x="138" y="337"/>
                  </a:lnTo>
                  <a:lnTo>
                    <a:pt x="165" y="319"/>
                  </a:lnTo>
                  <a:lnTo>
                    <a:pt x="194" y="297"/>
                  </a:lnTo>
                  <a:lnTo>
                    <a:pt x="218" y="270"/>
                  </a:lnTo>
                  <a:lnTo>
                    <a:pt x="244" y="239"/>
                  </a:lnTo>
                  <a:lnTo>
                    <a:pt x="268" y="206"/>
                  </a:lnTo>
                  <a:lnTo>
                    <a:pt x="291" y="169"/>
                  </a:lnTo>
                  <a:lnTo>
                    <a:pt x="315" y="135"/>
                  </a:lnTo>
                  <a:lnTo>
                    <a:pt x="341" y="101"/>
                  </a:lnTo>
                  <a:lnTo>
                    <a:pt x="365" y="71"/>
                  </a:lnTo>
                  <a:lnTo>
                    <a:pt x="391" y="46"/>
                  </a:lnTo>
                  <a:lnTo>
                    <a:pt x="421" y="25"/>
                  </a:lnTo>
                  <a:lnTo>
                    <a:pt x="450" y="10"/>
                  </a:lnTo>
                  <a:lnTo>
                    <a:pt x="483" y="0"/>
                  </a:lnTo>
                  <a:lnTo>
                    <a:pt x="518" y="4"/>
                  </a:lnTo>
                  <a:lnTo>
                    <a:pt x="556" y="16"/>
                  </a:lnTo>
                  <a:lnTo>
                    <a:pt x="597" y="40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321" y="3408"/>
              <a:ext cx="314" cy="416"/>
            </a:xfrm>
            <a:custGeom>
              <a:avLst/>
              <a:gdLst>
                <a:gd name="T0" fmla="*/ 29 w 314"/>
                <a:gd name="T1" fmla="*/ 0 h 416"/>
                <a:gd name="T2" fmla="*/ 8 w 314"/>
                <a:gd name="T3" fmla="*/ 33 h 416"/>
                <a:gd name="T4" fmla="*/ 0 w 314"/>
                <a:gd name="T5" fmla="*/ 64 h 416"/>
                <a:gd name="T6" fmla="*/ 0 w 314"/>
                <a:gd name="T7" fmla="*/ 88 h 416"/>
                <a:gd name="T8" fmla="*/ 8 w 314"/>
                <a:gd name="T9" fmla="*/ 113 h 416"/>
                <a:gd name="T10" fmla="*/ 23 w 314"/>
                <a:gd name="T11" fmla="*/ 131 h 416"/>
                <a:gd name="T12" fmla="*/ 44 w 314"/>
                <a:gd name="T13" fmla="*/ 147 h 416"/>
                <a:gd name="T14" fmla="*/ 70 w 314"/>
                <a:gd name="T15" fmla="*/ 162 h 416"/>
                <a:gd name="T16" fmla="*/ 100 w 314"/>
                <a:gd name="T17" fmla="*/ 174 h 416"/>
                <a:gd name="T18" fmla="*/ 129 w 314"/>
                <a:gd name="T19" fmla="*/ 186 h 416"/>
                <a:gd name="T20" fmla="*/ 161 w 314"/>
                <a:gd name="T21" fmla="*/ 199 h 416"/>
                <a:gd name="T22" fmla="*/ 194 w 314"/>
                <a:gd name="T23" fmla="*/ 211 h 416"/>
                <a:gd name="T24" fmla="*/ 223 w 314"/>
                <a:gd name="T25" fmla="*/ 223 h 416"/>
                <a:gd name="T26" fmla="*/ 253 w 314"/>
                <a:gd name="T27" fmla="*/ 238 h 416"/>
                <a:gd name="T28" fmla="*/ 276 w 314"/>
                <a:gd name="T29" fmla="*/ 254 h 416"/>
                <a:gd name="T30" fmla="*/ 297 w 314"/>
                <a:gd name="T31" fmla="*/ 272 h 416"/>
                <a:gd name="T32" fmla="*/ 308 w 314"/>
                <a:gd name="T33" fmla="*/ 294 h 416"/>
                <a:gd name="T34" fmla="*/ 314 w 314"/>
                <a:gd name="T35" fmla="*/ 318 h 416"/>
                <a:gd name="T36" fmla="*/ 311 w 314"/>
                <a:gd name="T37" fmla="*/ 346 h 416"/>
                <a:gd name="T38" fmla="*/ 300 w 314"/>
                <a:gd name="T39" fmla="*/ 376 h 416"/>
                <a:gd name="T40" fmla="*/ 276 w 314"/>
                <a:gd name="T41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4" h="416">
                  <a:moveTo>
                    <a:pt x="29" y="0"/>
                  </a:moveTo>
                  <a:lnTo>
                    <a:pt x="8" y="33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8" y="113"/>
                  </a:lnTo>
                  <a:lnTo>
                    <a:pt x="23" y="131"/>
                  </a:lnTo>
                  <a:lnTo>
                    <a:pt x="44" y="147"/>
                  </a:lnTo>
                  <a:lnTo>
                    <a:pt x="70" y="162"/>
                  </a:lnTo>
                  <a:lnTo>
                    <a:pt x="100" y="174"/>
                  </a:lnTo>
                  <a:lnTo>
                    <a:pt x="129" y="186"/>
                  </a:lnTo>
                  <a:lnTo>
                    <a:pt x="161" y="199"/>
                  </a:lnTo>
                  <a:lnTo>
                    <a:pt x="194" y="211"/>
                  </a:lnTo>
                  <a:lnTo>
                    <a:pt x="223" y="223"/>
                  </a:lnTo>
                  <a:lnTo>
                    <a:pt x="253" y="238"/>
                  </a:lnTo>
                  <a:lnTo>
                    <a:pt x="276" y="254"/>
                  </a:lnTo>
                  <a:lnTo>
                    <a:pt x="297" y="272"/>
                  </a:lnTo>
                  <a:lnTo>
                    <a:pt x="308" y="294"/>
                  </a:lnTo>
                  <a:lnTo>
                    <a:pt x="314" y="318"/>
                  </a:lnTo>
                  <a:lnTo>
                    <a:pt x="311" y="346"/>
                  </a:lnTo>
                  <a:lnTo>
                    <a:pt x="300" y="376"/>
                  </a:lnTo>
                  <a:lnTo>
                    <a:pt x="276" y="416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3621" y="3294"/>
              <a:ext cx="732" cy="129"/>
            </a:xfrm>
            <a:custGeom>
              <a:avLst/>
              <a:gdLst>
                <a:gd name="T0" fmla="*/ 0 w 732"/>
                <a:gd name="T1" fmla="*/ 46 h 129"/>
                <a:gd name="T2" fmla="*/ 26 w 732"/>
                <a:gd name="T3" fmla="*/ 83 h 129"/>
                <a:gd name="T4" fmla="*/ 56 w 732"/>
                <a:gd name="T5" fmla="*/ 107 h 129"/>
                <a:gd name="T6" fmla="*/ 91 w 732"/>
                <a:gd name="T7" fmla="*/ 123 h 129"/>
                <a:gd name="T8" fmla="*/ 123 w 732"/>
                <a:gd name="T9" fmla="*/ 129 h 129"/>
                <a:gd name="T10" fmla="*/ 161 w 732"/>
                <a:gd name="T11" fmla="*/ 129 h 129"/>
                <a:gd name="T12" fmla="*/ 200 w 732"/>
                <a:gd name="T13" fmla="*/ 123 h 129"/>
                <a:gd name="T14" fmla="*/ 241 w 732"/>
                <a:gd name="T15" fmla="*/ 111 h 129"/>
                <a:gd name="T16" fmla="*/ 282 w 732"/>
                <a:gd name="T17" fmla="*/ 98 h 129"/>
                <a:gd name="T18" fmla="*/ 323 w 732"/>
                <a:gd name="T19" fmla="*/ 80 h 129"/>
                <a:gd name="T20" fmla="*/ 364 w 732"/>
                <a:gd name="T21" fmla="*/ 62 h 129"/>
                <a:gd name="T22" fmla="*/ 409 w 732"/>
                <a:gd name="T23" fmla="*/ 43 h 129"/>
                <a:gd name="T24" fmla="*/ 450 w 732"/>
                <a:gd name="T25" fmla="*/ 28 h 129"/>
                <a:gd name="T26" fmla="*/ 491 w 732"/>
                <a:gd name="T27" fmla="*/ 16 h 129"/>
                <a:gd name="T28" fmla="*/ 529 w 732"/>
                <a:gd name="T29" fmla="*/ 6 h 129"/>
                <a:gd name="T30" fmla="*/ 570 w 732"/>
                <a:gd name="T31" fmla="*/ 0 h 129"/>
                <a:gd name="T32" fmla="*/ 606 w 732"/>
                <a:gd name="T33" fmla="*/ 3 h 129"/>
                <a:gd name="T34" fmla="*/ 641 w 732"/>
                <a:gd name="T35" fmla="*/ 13 h 129"/>
                <a:gd name="T36" fmla="*/ 676 w 732"/>
                <a:gd name="T37" fmla="*/ 34 h 129"/>
                <a:gd name="T38" fmla="*/ 706 w 732"/>
                <a:gd name="T39" fmla="*/ 62 h 129"/>
                <a:gd name="T40" fmla="*/ 732 w 732"/>
                <a:gd name="T41" fmla="*/ 10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2" h="129">
                  <a:moveTo>
                    <a:pt x="0" y="46"/>
                  </a:moveTo>
                  <a:lnTo>
                    <a:pt x="26" y="83"/>
                  </a:lnTo>
                  <a:lnTo>
                    <a:pt x="56" y="107"/>
                  </a:lnTo>
                  <a:lnTo>
                    <a:pt x="91" y="123"/>
                  </a:lnTo>
                  <a:lnTo>
                    <a:pt x="123" y="129"/>
                  </a:lnTo>
                  <a:lnTo>
                    <a:pt x="161" y="129"/>
                  </a:lnTo>
                  <a:lnTo>
                    <a:pt x="200" y="123"/>
                  </a:lnTo>
                  <a:lnTo>
                    <a:pt x="241" y="111"/>
                  </a:lnTo>
                  <a:lnTo>
                    <a:pt x="282" y="98"/>
                  </a:lnTo>
                  <a:lnTo>
                    <a:pt x="323" y="80"/>
                  </a:lnTo>
                  <a:lnTo>
                    <a:pt x="364" y="62"/>
                  </a:lnTo>
                  <a:lnTo>
                    <a:pt x="409" y="43"/>
                  </a:lnTo>
                  <a:lnTo>
                    <a:pt x="450" y="28"/>
                  </a:lnTo>
                  <a:lnTo>
                    <a:pt x="491" y="16"/>
                  </a:lnTo>
                  <a:lnTo>
                    <a:pt x="529" y="6"/>
                  </a:lnTo>
                  <a:lnTo>
                    <a:pt x="570" y="0"/>
                  </a:lnTo>
                  <a:lnTo>
                    <a:pt x="606" y="3"/>
                  </a:lnTo>
                  <a:lnTo>
                    <a:pt x="641" y="13"/>
                  </a:lnTo>
                  <a:lnTo>
                    <a:pt x="676" y="34"/>
                  </a:lnTo>
                  <a:lnTo>
                    <a:pt x="706" y="62"/>
                  </a:lnTo>
                  <a:lnTo>
                    <a:pt x="732" y="104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4259" y="2061"/>
              <a:ext cx="671" cy="636"/>
            </a:xfrm>
            <a:custGeom>
              <a:avLst/>
              <a:gdLst>
                <a:gd name="T0" fmla="*/ 0 w 671"/>
                <a:gd name="T1" fmla="*/ 0 h 636"/>
                <a:gd name="T2" fmla="*/ 3 w 671"/>
                <a:gd name="T3" fmla="*/ 52 h 636"/>
                <a:gd name="T4" fmla="*/ 18 w 671"/>
                <a:gd name="T5" fmla="*/ 94 h 636"/>
                <a:gd name="T6" fmla="*/ 38 w 671"/>
                <a:gd name="T7" fmla="*/ 134 h 636"/>
                <a:gd name="T8" fmla="*/ 68 w 671"/>
                <a:gd name="T9" fmla="*/ 168 h 636"/>
                <a:gd name="T10" fmla="*/ 106 w 671"/>
                <a:gd name="T11" fmla="*/ 195 h 636"/>
                <a:gd name="T12" fmla="*/ 147 w 671"/>
                <a:gd name="T13" fmla="*/ 223 h 636"/>
                <a:gd name="T14" fmla="*/ 191 w 671"/>
                <a:gd name="T15" fmla="*/ 248 h 636"/>
                <a:gd name="T16" fmla="*/ 241 w 671"/>
                <a:gd name="T17" fmla="*/ 269 h 636"/>
                <a:gd name="T18" fmla="*/ 291 w 671"/>
                <a:gd name="T19" fmla="*/ 287 h 636"/>
                <a:gd name="T20" fmla="*/ 341 w 671"/>
                <a:gd name="T21" fmla="*/ 309 h 636"/>
                <a:gd name="T22" fmla="*/ 394 w 671"/>
                <a:gd name="T23" fmla="*/ 327 h 636"/>
                <a:gd name="T24" fmla="*/ 444 w 671"/>
                <a:gd name="T25" fmla="*/ 349 h 636"/>
                <a:gd name="T26" fmla="*/ 491 w 671"/>
                <a:gd name="T27" fmla="*/ 370 h 636"/>
                <a:gd name="T28" fmla="*/ 535 w 671"/>
                <a:gd name="T29" fmla="*/ 394 h 636"/>
                <a:gd name="T30" fmla="*/ 577 w 671"/>
                <a:gd name="T31" fmla="*/ 425 h 636"/>
                <a:gd name="T32" fmla="*/ 612 w 671"/>
                <a:gd name="T33" fmla="*/ 456 h 636"/>
                <a:gd name="T34" fmla="*/ 638 w 671"/>
                <a:gd name="T35" fmla="*/ 492 h 636"/>
                <a:gd name="T36" fmla="*/ 659 w 671"/>
                <a:gd name="T37" fmla="*/ 535 h 636"/>
                <a:gd name="T38" fmla="*/ 671 w 671"/>
                <a:gd name="T39" fmla="*/ 581 h 636"/>
                <a:gd name="T40" fmla="*/ 671 w 671"/>
                <a:gd name="T41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1" h="636">
                  <a:moveTo>
                    <a:pt x="0" y="0"/>
                  </a:moveTo>
                  <a:lnTo>
                    <a:pt x="3" y="52"/>
                  </a:lnTo>
                  <a:lnTo>
                    <a:pt x="18" y="94"/>
                  </a:lnTo>
                  <a:lnTo>
                    <a:pt x="38" y="134"/>
                  </a:lnTo>
                  <a:lnTo>
                    <a:pt x="68" y="168"/>
                  </a:lnTo>
                  <a:lnTo>
                    <a:pt x="106" y="195"/>
                  </a:lnTo>
                  <a:lnTo>
                    <a:pt x="147" y="223"/>
                  </a:lnTo>
                  <a:lnTo>
                    <a:pt x="191" y="248"/>
                  </a:lnTo>
                  <a:lnTo>
                    <a:pt x="241" y="269"/>
                  </a:lnTo>
                  <a:lnTo>
                    <a:pt x="291" y="287"/>
                  </a:lnTo>
                  <a:lnTo>
                    <a:pt x="341" y="309"/>
                  </a:lnTo>
                  <a:lnTo>
                    <a:pt x="394" y="327"/>
                  </a:lnTo>
                  <a:lnTo>
                    <a:pt x="444" y="349"/>
                  </a:lnTo>
                  <a:lnTo>
                    <a:pt x="491" y="370"/>
                  </a:lnTo>
                  <a:lnTo>
                    <a:pt x="535" y="394"/>
                  </a:lnTo>
                  <a:lnTo>
                    <a:pt x="577" y="425"/>
                  </a:lnTo>
                  <a:lnTo>
                    <a:pt x="612" y="456"/>
                  </a:lnTo>
                  <a:lnTo>
                    <a:pt x="638" y="492"/>
                  </a:lnTo>
                  <a:lnTo>
                    <a:pt x="659" y="535"/>
                  </a:lnTo>
                  <a:lnTo>
                    <a:pt x="671" y="581"/>
                  </a:lnTo>
                  <a:lnTo>
                    <a:pt x="671" y="636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756" y="2789"/>
              <a:ext cx="1047" cy="374"/>
            </a:xfrm>
            <a:custGeom>
              <a:avLst/>
              <a:gdLst>
                <a:gd name="T0" fmla="*/ 0 w 1047"/>
                <a:gd name="T1" fmla="*/ 346 h 374"/>
                <a:gd name="T2" fmla="*/ 53 w 1047"/>
                <a:gd name="T3" fmla="*/ 368 h 374"/>
                <a:gd name="T4" fmla="*/ 106 w 1047"/>
                <a:gd name="T5" fmla="*/ 374 h 374"/>
                <a:gd name="T6" fmla="*/ 156 w 1047"/>
                <a:gd name="T7" fmla="*/ 374 h 374"/>
                <a:gd name="T8" fmla="*/ 209 w 1047"/>
                <a:gd name="T9" fmla="*/ 361 h 374"/>
                <a:gd name="T10" fmla="*/ 259 w 1047"/>
                <a:gd name="T11" fmla="*/ 343 h 374"/>
                <a:gd name="T12" fmla="*/ 312 w 1047"/>
                <a:gd name="T13" fmla="*/ 319 h 374"/>
                <a:gd name="T14" fmla="*/ 362 w 1047"/>
                <a:gd name="T15" fmla="*/ 288 h 374"/>
                <a:gd name="T16" fmla="*/ 415 w 1047"/>
                <a:gd name="T17" fmla="*/ 254 h 374"/>
                <a:gd name="T18" fmla="*/ 465 w 1047"/>
                <a:gd name="T19" fmla="*/ 218 h 374"/>
                <a:gd name="T20" fmla="*/ 518 w 1047"/>
                <a:gd name="T21" fmla="*/ 181 h 374"/>
                <a:gd name="T22" fmla="*/ 568 w 1047"/>
                <a:gd name="T23" fmla="*/ 144 h 374"/>
                <a:gd name="T24" fmla="*/ 621 w 1047"/>
                <a:gd name="T25" fmla="*/ 107 h 374"/>
                <a:gd name="T26" fmla="*/ 674 w 1047"/>
                <a:gd name="T27" fmla="*/ 77 h 374"/>
                <a:gd name="T28" fmla="*/ 727 w 1047"/>
                <a:gd name="T29" fmla="*/ 46 h 374"/>
                <a:gd name="T30" fmla="*/ 777 w 1047"/>
                <a:gd name="T31" fmla="*/ 25 h 374"/>
                <a:gd name="T32" fmla="*/ 830 w 1047"/>
                <a:gd name="T33" fmla="*/ 6 h 374"/>
                <a:gd name="T34" fmla="*/ 886 w 1047"/>
                <a:gd name="T35" fmla="*/ 0 h 374"/>
                <a:gd name="T36" fmla="*/ 938 w 1047"/>
                <a:gd name="T37" fmla="*/ 0 h 374"/>
                <a:gd name="T38" fmla="*/ 991 w 1047"/>
                <a:gd name="T39" fmla="*/ 12 h 374"/>
                <a:gd name="T40" fmla="*/ 1047 w 1047"/>
                <a:gd name="T41" fmla="*/ 3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7" h="374">
                  <a:moveTo>
                    <a:pt x="0" y="346"/>
                  </a:moveTo>
                  <a:lnTo>
                    <a:pt x="53" y="368"/>
                  </a:lnTo>
                  <a:lnTo>
                    <a:pt x="106" y="374"/>
                  </a:lnTo>
                  <a:lnTo>
                    <a:pt x="156" y="374"/>
                  </a:lnTo>
                  <a:lnTo>
                    <a:pt x="209" y="361"/>
                  </a:lnTo>
                  <a:lnTo>
                    <a:pt x="259" y="343"/>
                  </a:lnTo>
                  <a:lnTo>
                    <a:pt x="312" y="319"/>
                  </a:lnTo>
                  <a:lnTo>
                    <a:pt x="362" y="288"/>
                  </a:lnTo>
                  <a:lnTo>
                    <a:pt x="415" y="254"/>
                  </a:lnTo>
                  <a:lnTo>
                    <a:pt x="465" y="218"/>
                  </a:lnTo>
                  <a:lnTo>
                    <a:pt x="518" y="181"/>
                  </a:lnTo>
                  <a:lnTo>
                    <a:pt x="568" y="144"/>
                  </a:lnTo>
                  <a:lnTo>
                    <a:pt x="621" y="107"/>
                  </a:lnTo>
                  <a:lnTo>
                    <a:pt x="674" y="77"/>
                  </a:lnTo>
                  <a:lnTo>
                    <a:pt x="727" y="46"/>
                  </a:lnTo>
                  <a:lnTo>
                    <a:pt x="777" y="25"/>
                  </a:lnTo>
                  <a:lnTo>
                    <a:pt x="830" y="6"/>
                  </a:lnTo>
                  <a:lnTo>
                    <a:pt x="886" y="0"/>
                  </a:lnTo>
                  <a:lnTo>
                    <a:pt x="938" y="0"/>
                  </a:lnTo>
                  <a:lnTo>
                    <a:pt x="991" y="12"/>
                  </a:lnTo>
                  <a:lnTo>
                    <a:pt x="1047" y="37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1326" y="1115"/>
              <a:ext cx="185" cy="866"/>
            </a:xfrm>
            <a:custGeom>
              <a:avLst/>
              <a:gdLst>
                <a:gd name="T0" fmla="*/ 118 w 185"/>
                <a:gd name="T1" fmla="*/ 866 h 866"/>
                <a:gd name="T2" fmla="*/ 150 w 185"/>
                <a:gd name="T3" fmla="*/ 829 h 866"/>
                <a:gd name="T4" fmla="*/ 170 w 185"/>
                <a:gd name="T5" fmla="*/ 789 h 866"/>
                <a:gd name="T6" fmla="*/ 182 w 185"/>
                <a:gd name="T7" fmla="*/ 750 h 866"/>
                <a:gd name="T8" fmla="*/ 185 w 185"/>
                <a:gd name="T9" fmla="*/ 707 h 866"/>
                <a:gd name="T10" fmla="*/ 182 w 185"/>
                <a:gd name="T11" fmla="*/ 664 h 866"/>
                <a:gd name="T12" fmla="*/ 170 w 185"/>
                <a:gd name="T13" fmla="*/ 621 h 866"/>
                <a:gd name="T14" fmla="*/ 153 w 185"/>
                <a:gd name="T15" fmla="*/ 575 h 866"/>
                <a:gd name="T16" fmla="*/ 135 w 185"/>
                <a:gd name="T17" fmla="*/ 529 h 866"/>
                <a:gd name="T18" fmla="*/ 112 w 185"/>
                <a:gd name="T19" fmla="*/ 480 h 866"/>
                <a:gd name="T20" fmla="*/ 88 w 185"/>
                <a:gd name="T21" fmla="*/ 434 h 866"/>
                <a:gd name="T22" fmla="*/ 65 w 185"/>
                <a:gd name="T23" fmla="*/ 388 h 866"/>
                <a:gd name="T24" fmla="*/ 44 w 185"/>
                <a:gd name="T25" fmla="*/ 339 h 866"/>
                <a:gd name="T26" fmla="*/ 26 w 185"/>
                <a:gd name="T27" fmla="*/ 293 h 866"/>
                <a:gd name="T28" fmla="*/ 12 w 185"/>
                <a:gd name="T29" fmla="*/ 248 h 866"/>
                <a:gd name="T30" fmla="*/ 3 w 185"/>
                <a:gd name="T31" fmla="*/ 205 h 866"/>
                <a:gd name="T32" fmla="*/ 0 w 185"/>
                <a:gd name="T33" fmla="*/ 159 h 866"/>
                <a:gd name="T34" fmla="*/ 6 w 185"/>
                <a:gd name="T35" fmla="*/ 116 h 866"/>
                <a:gd name="T36" fmla="*/ 20 w 185"/>
                <a:gd name="T37" fmla="*/ 76 h 866"/>
                <a:gd name="T38" fmla="*/ 47 w 185"/>
                <a:gd name="T39" fmla="*/ 36 h 866"/>
                <a:gd name="T40" fmla="*/ 85 w 185"/>
                <a:gd name="T41" fmla="*/ 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866">
                  <a:moveTo>
                    <a:pt x="118" y="866"/>
                  </a:moveTo>
                  <a:lnTo>
                    <a:pt x="150" y="829"/>
                  </a:lnTo>
                  <a:lnTo>
                    <a:pt x="170" y="789"/>
                  </a:lnTo>
                  <a:lnTo>
                    <a:pt x="182" y="750"/>
                  </a:lnTo>
                  <a:lnTo>
                    <a:pt x="185" y="707"/>
                  </a:lnTo>
                  <a:lnTo>
                    <a:pt x="182" y="664"/>
                  </a:lnTo>
                  <a:lnTo>
                    <a:pt x="170" y="621"/>
                  </a:lnTo>
                  <a:lnTo>
                    <a:pt x="153" y="575"/>
                  </a:lnTo>
                  <a:lnTo>
                    <a:pt x="135" y="529"/>
                  </a:lnTo>
                  <a:lnTo>
                    <a:pt x="112" y="480"/>
                  </a:lnTo>
                  <a:lnTo>
                    <a:pt x="88" y="434"/>
                  </a:lnTo>
                  <a:lnTo>
                    <a:pt x="65" y="388"/>
                  </a:lnTo>
                  <a:lnTo>
                    <a:pt x="44" y="339"/>
                  </a:lnTo>
                  <a:lnTo>
                    <a:pt x="26" y="293"/>
                  </a:lnTo>
                  <a:lnTo>
                    <a:pt x="12" y="248"/>
                  </a:lnTo>
                  <a:lnTo>
                    <a:pt x="3" y="205"/>
                  </a:lnTo>
                  <a:lnTo>
                    <a:pt x="0" y="159"/>
                  </a:lnTo>
                  <a:lnTo>
                    <a:pt x="6" y="116"/>
                  </a:lnTo>
                  <a:lnTo>
                    <a:pt x="20" y="76"/>
                  </a:lnTo>
                  <a:lnTo>
                    <a:pt x="47" y="36"/>
                  </a:lnTo>
                  <a:lnTo>
                    <a:pt x="85" y="0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4668" y="1788"/>
              <a:ext cx="562" cy="123"/>
            </a:xfrm>
            <a:custGeom>
              <a:avLst/>
              <a:gdLst>
                <a:gd name="T0" fmla="*/ 0 w 562"/>
                <a:gd name="T1" fmla="*/ 0 h 123"/>
                <a:gd name="T2" fmla="*/ 15 w 562"/>
                <a:gd name="T3" fmla="*/ 40 h 123"/>
                <a:gd name="T4" fmla="*/ 35 w 562"/>
                <a:gd name="T5" fmla="*/ 67 h 123"/>
                <a:gd name="T6" fmla="*/ 59 w 562"/>
                <a:gd name="T7" fmla="*/ 86 h 123"/>
                <a:gd name="T8" fmla="*/ 82 w 562"/>
                <a:gd name="T9" fmla="*/ 95 h 123"/>
                <a:gd name="T10" fmla="*/ 112 w 562"/>
                <a:gd name="T11" fmla="*/ 98 h 123"/>
                <a:gd name="T12" fmla="*/ 144 w 562"/>
                <a:gd name="T13" fmla="*/ 95 h 123"/>
                <a:gd name="T14" fmla="*/ 177 w 562"/>
                <a:gd name="T15" fmla="*/ 86 h 123"/>
                <a:gd name="T16" fmla="*/ 212 w 562"/>
                <a:gd name="T17" fmla="*/ 77 h 123"/>
                <a:gd name="T18" fmla="*/ 244 w 562"/>
                <a:gd name="T19" fmla="*/ 64 h 123"/>
                <a:gd name="T20" fmla="*/ 279 w 562"/>
                <a:gd name="T21" fmla="*/ 49 h 123"/>
                <a:gd name="T22" fmla="*/ 315 w 562"/>
                <a:gd name="T23" fmla="*/ 34 h 123"/>
                <a:gd name="T24" fmla="*/ 350 w 562"/>
                <a:gd name="T25" fmla="*/ 22 h 123"/>
                <a:gd name="T26" fmla="*/ 385 w 562"/>
                <a:gd name="T27" fmla="*/ 12 h 123"/>
                <a:gd name="T28" fmla="*/ 418 w 562"/>
                <a:gd name="T29" fmla="*/ 6 h 123"/>
                <a:gd name="T30" fmla="*/ 447 w 562"/>
                <a:gd name="T31" fmla="*/ 6 h 123"/>
                <a:gd name="T32" fmla="*/ 477 w 562"/>
                <a:gd name="T33" fmla="*/ 12 h 123"/>
                <a:gd name="T34" fmla="*/ 503 w 562"/>
                <a:gd name="T35" fmla="*/ 25 h 123"/>
                <a:gd name="T36" fmla="*/ 527 w 562"/>
                <a:gd name="T37" fmla="*/ 46 h 123"/>
                <a:gd name="T38" fmla="*/ 544 w 562"/>
                <a:gd name="T39" fmla="*/ 80 h 123"/>
                <a:gd name="T40" fmla="*/ 562 w 562"/>
                <a:gd name="T41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123">
                  <a:moveTo>
                    <a:pt x="0" y="0"/>
                  </a:moveTo>
                  <a:lnTo>
                    <a:pt x="15" y="40"/>
                  </a:lnTo>
                  <a:lnTo>
                    <a:pt x="35" y="67"/>
                  </a:lnTo>
                  <a:lnTo>
                    <a:pt x="59" y="86"/>
                  </a:lnTo>
                  <a:lnTo>
                    <a:pt x="82" y="95"/>
                  </a:lnTo>
                  <a:lnTo>
                    <a:pt x="112" y="98"/>
                  </a:lnTo>
                  <a:lnTo>
                    <a:pt x="144" y="95"/>
                  </a:lnTo>
                  <a:lnTo>
                    <a:pt x="177" y="86"/>
                  </a:lnTo>
                  <a:lnTo>
                    <a:pt x="212" y="77"/>
                  </a:lnTo>
                  <a:lnTo>
                    <a:pt x="244" y="64"/>
                  </a:lnTo>
                  <a:lnTo>
                    <a:pt x="279" y="49"/>
                  </a:lnTo>
                  <a:lnTo>
                    <a:pt x="315" y="34"/>
                  </a:lnTo>
                  <a:lnTo>
                    <a:pt x="350" y="22"/>
                  </a:lnTo>
                  <a:lnTo>
                    <a:pt x="385" y="12"/>
                  </a:lnTo>
                  <a:lnTo>
                    <a:pt x="418" y="6"/>
                  </a:lnTo>
                  <a:lnTo>
                    <a:pt x="447" y="6"/>
                  </a:lnTo>
                  <a:lnTo>
                    <a:pt x="477" y="12"/>
                  </a:lnTo>
                  <a:lnTo>
                    <a:pt x="503" y="25"/>
                  </a:lnTo>
                  <a:lnTo>
                    <a:pt x="527" y="46"/>
                  </a:lnTo>
                  <a:lnTo>
                    <a:pt x="544" y="80"/>
                  </a:lnTo>
                  <a:lnTo>
                    <a:pt x="562" y="123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4406" y="1148"/>
              <a:ext cx="191" cy="438"/>
            </a:xfrm>
            <a:custGeom>
              <a:avLst/>
              <a:gdLst>
                <a:gd name="T0" fmla="*/ 127 w 191"/>
                <a:gd name="T1" fmla="*/ 438 h 438"/>
                <a:gd name="T2" fmla="*/ 159 w 191"/>
                <a:gd name="T3" fmla="*/ 417 h 438"/>
                <a:gd name="T4" fmla="*/ 180 w 191"/>
                <a:gd name="T5" fmla="*/ 395 h 438"/>
                <a:gd name="T6" fmla="*/ 188 w 191"/>
                <a:gd name="T7" fmla="*/ 374 h 438"/>
                <a:gd name="T8" fmla="*/ 191 w 191"/>
                <a:gd name="T9" fmla="*/ 352 h 438"/>
                <a:gd name="T10" fmla="*/ 185 w 191"/>
                <a:gd name="T11" fmla="*/ 331 h 438"/>
                <a:gd name="T12" fmla="*/ 174 w 191"/>
                <a:gd name="T13" fmla="*/ 309 h 438"/>
                <a:gd name="T14" fmla="*/ 159 w 191"/>
                <a:gd name="T15" fmla="*/ 288 h 438"/>
                <a:gd name="T16" fmla="*/ 138 w 191"/>
                <a:gd name="T17" fmla="*/ 267 h 438"/>
                <a:gd name="T18" fmla="*/ 115 w 191"/>
                <a:gd name="T19" fmla="*/ 242 h 438"/>
                <a:gd name="T20" fmla="*/ 91 w 191"/>
                <a:gd name="T21" fmla="*/ 221 h 438"/>
                <a:gd name="T22" fmla="*/ 68 w 191"/>
                <a:gd name="T23" fmla="*/ 199 h 438"/>
                <a:gd name="T24" fmla="*/ 47 w 191"/>
                <a:gd name="T25" fmla="*/ 178 h 438"/>
                <a:gd name="T26" fmla="*/ 30 w 191"/>
                <a:gd name="T27" fmla="*/ 156 h 438"/>
                <a:gd name="T28" fmla="*/ 15 w 191"/>
                <a:gd name="T29" fmla="*/ 132 h 438"/>
                <a:gd name="T30" fmla="*/ 3 w 191"/>
                <a:gd name="T31" fmla="*/ 110 h 438"/>
                <a:gd name="T32" fmla="*/ 0 w 191"/>
                <a:gd name="T33" fmla="*/ 89 h 438"/>
                <a:gd name="T34" fmla="*/ 6 w 191"/>
                <a:gd name="T35" fmla="*/ 68 h 438"/>
                <a:gd name="T36" fmla="*/ 21 w 191"/>
                <a:gd name="T37" fmla="*/ 43 h 438"/>
                <a:gd name="T38" fmla="*/ 47 w 191"/>
                <a:gd name="T39" fmla="*/ 22 h 438"/>
                <a:gd name="T40" fmla="*/ 83 w 191"/>
                <a:gd name="T41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1" h="438">
                  <a:moveTo>
                    <a:pt x="127" y="438"/>
                  </a:moveTo>
                  <a:lnTo>
                    <a:pt x="159" y="417"/>
                  </a:lnTo>
                  <a:lnTo>
                    <a:pt x="180" y="395"/>
                  </a:lnTo>
                  <a:lnTo>
                    <a:pt x="188" y="374"/>
                  </a:lnTo>
                  <a:lnTo>
                    <a:pt x="191" y="352"/>
                  </a:lnTo>
                  <a:lnTo>
                    <a:pt x="185" y="331"/>
                  </a:lnTo>
                  <a:lnTo>
                    <a:pt x="174" y="309"/>
                  </a:lnTo>
                  <a:lnTo>
                    <a:pt x="159" y="288"/>
                  </a:lnTo>
                  <a:lnTo>
                    <a:pt x="138" y="267"/>
                  </a:lnTo>
                  <a:lnTo>
                    <a:pt x="115" y="242"/>
                  </a:lnTo>
                  <a:lnTo>
                    <a:pt x="91" y="221"/>
                  </a:lnTo>
                  <a:lnTo>
                    <a:pt x="68" y="199"/>
                  </a:lnTo>
                  <a:lnTo>
                    <a:pt x="47" y="178"/>
                  </a:lnTo>
                  <a:lnTo>
                    <a:pt x="30" y="156"/>
                  </a:lnTo>
                  <a:lnTo>
                    <a:pt x="15" y="132"/>
                  </a:lnTo>
                  <a:lnTo>
                    <a:pt x="3" y="110"/>
                  </a:lnTo>
                  <a:lnTo>
                    <a:pt x="0" y="89"/>
                  </a:lnTo>
                  <a:lnTo>
                    <a:pt x="6" y="68"/>
                  </a:lnTo>
                  <a:lnTo>
                    <a:pt x="21" y="43"/>
                  </a:lnTo>
                  <a:lnTo>
                    <a:pt x="47" y="22"/>
                  </a:lnTo>
                  <a:lnTo>
                    <a:pt x="83" y="0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988" y="392"/>
              <a:ext cx="318" cy="542"/>
            </a:xfrm>
            <a:custGeom>
              <a:avLst/>
              <a:gdLst>
                <a:gd name="T0" fmla="*/ 286 w 318"/>
                <a:gd name="T1" fmla="*/ 542 h 542"/>
                <a:gd name="T2" fmla="*/ 306 w 318"/>
                <a:gd name="T3" fmla="*/ 505 h 542"/>
                <a:gd name="T4" fmla="*/ 318 w 318"/>
                <a:gd name="T5" fmla="*/ 471 h 542"/>
                <a:gd name="T6" fmla="*/ 318 w 318"/>
                <a:gd name="T7" fmla="*/ 444 h 542"/>
                <a:gd name="T8" fmla="*/ 312 w 318"/>
                <a:gd name="T9" fmla="*/ 413 h 542"/>
                <a:gd name="T10" fmla="*/ 295 w 318"/>
                <a:gd name="T11" fmla="*/ 389 h 542"/>
                <a:gd name="T12" fmla="*/ 274 w 318"/>
                <a:gd name="T13" fmla="*/ 364 h 542"/>
                <a:gd name="T14" fmla="*/ 250 w 318"/>
                <a:gd name="T15" fmla="*/ 343 h 542"/>
                <a:gd name="T16" fmla="*/ 221 w 318"/>
                <a:gd name="T17" fmla="*/ 321 h 542"/>
                <a:gd name="T18" fmla="*/ 189 w 318"/>
                <a:gd name="T19" fmla="*/ 300 h 542"/>
                <a:gd name="T20" fmla="*/ 156 w 318"/>
                <a:gd name="T21" fmla="*/ 279 h 542"/>
                <a:gd name="T22" fmla="*/ 124 w 318"/>
                <a:gd name="T23" fmla="*/ 257 h 542"/>
                <a:gd name="T24" fmla="*/ 92 w 318"/>
                <a:gd name="T25" fmla="*/ 236 h 542"/>
                <a:gd name="T26" fmla="*/ 62 w 318"/>
                <a:gd name="T27" fmla="*/ 211 h 542"/>
                <a:gd name="T28" fmla="*/ 39 w 318"/>
                <a:gd name="T29" fmla="*/ 187 h 542"/>
                <a:gd name="T30" fmla="*/ 21 w 318"/>
                <a:gd name="T31" fmla="*/ 162 h 542"/>
                <a:gd name="T32" fmla="*/ 6 w 318"/>
                <a:gd name="T33" fmla="*/ 135 h 542"/>
                <a:gd name="T34" fmla="*/ 0 w 318"/>
                <a:gd name="T35" fmla="*/ 107 h 542"/>
                <a:gd name="T36" fmla="*/ 6 w 318"/>
                <a:gd name="T37" fmla="*/ 74 h 542"/>
                <a:gd name="T38" fmla="*/ 18 w 318"/>
                <a:gd name="T39" fmla="*/ 40 h 542"/>
                <a:gd name="T40" fmla="*/ 45 w 318"/>
                <a:gd name="T41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8" h="542">
                  <a:moveTo>
                    <a:pt x="286" y="542"/>
                  </a:moveTo>
                  <a:lnTo>
                    <a:pt x="306" y="505"/>
                  </a:lnTo>
                  <a:lnTo>
                    <a:pt x="318" y="471"/>
                  </a:lnTo>
                  <a:lnTo>
                    <a:pt x="318" y="444"/>
                  </a:lnTo>
                  <a:lnTo>
                    <a:pt x="312" y="413"/>
                  </a:lnTo>
                  <a:lnTo>
                    <a:pt x="295" y="389"/>
                  </a:lnTo>
                  <a:lnTo>
                    <a:pt x="274" y="364"/>
                  </a:lnTo>
                  <a:lnTo>
                    <a:pt x="250" y="343"/>
                  </a:lnTo>
                  <a:lnTo>
                    <a:pt x="221" y="321"/>
                  </a:lnTo>
                  <a:lnTo>
                    <a:pt x="189" y="300"/>
                  </a:lnTo>
                  <a:lnTo>
                    <a:pt x="156" y="279"/>
                  </a:lnTo>
                  <a:lnTo>
                    <a:pt x="124" y="257"/>
                  </a:lnTo>
                  <a:lnTo>
                    <a:pt x="92" y="236"/>
                  </a:lnTo>
                  <a:lnTo>
                    <a:pt x="62" y="211"/>
                  </a:lnTo>
                  <a:lnTo>
                    <a:pt x="39" y="187"/>
                  </a:lnTo>
                  <a:lnTo>
                    <a:pt x="21" y="162"/>
                  </a:lnTo>
                  <a:lnTo>
                    <a:pt x="6" y="135"/>
                  </a:lnTo>
                  <a:lnTo>
                    <a:pt x="0" y="107"/>
                  </a:lnTo>
                  <a:lnTo>
                    <a:pt x="6" y="74"/>
                  </a:lnTo>
                  <a:lnTo>
                    <a:pt x="18" y="40"/>
                  </a:lnTo>
                  <a:lnTo>
                    <a:pt x="45" y="0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4703" y="407"/>
              <a:ext cx="374" cy="527"/>
            </a:xfrm>
            <a:custGeom>
              <a:avLst/>
              <a:gdLst>
                <a:gd name="T0" fmla="*/ 0 w 374"/>
                <a:gd name="T1" fmla="*/ 527 h 527"/>
                <a:gd name="T2" fmla="*/ 44 w 374"/>
                <a:gd name="T3" fmla="*/ 524 h 527"/>
                <a:gd name="T4" fmla="*/ 80 w 374"/>
                <a:gd name="T5" fmla="*/ 515 h 527"/>
                <a:gd name="T6" fmla="*/ 106 w 374"/>
                <a:gd name="T7" fmla="*/ 499 h 527"/>
                <a:gd name="T8" fmla="*/ 130 w 374"/>
                <a:gd name="T9" fmla="*/ 475 h 527"/>
                <a:gd name="T10" fmla="*/ 144 w 374"/>
                <a:gd name="T11" fmla="*/ 447 h 527"/>
                <a:gd name="T12" fmla="*/ 156 w 374"/>
                <a:gd name="T13" fmla="*/ 414 h 527"/>
                <a:gd name="T14" fmla="*/ 165 w 374"/>
                <a:gd name="T15" fmla="*/ 380 h 527"/>
                <a:gd name="T16" fmla="*/ 171 w 374"/>
                <a:gd name="T17" fmla="*/ 340 h 527"/>
                <a:gd name="T18" fmla="*/ 174 w 374"/>
                <a:gd name="T19" fmla="*/ 300 h 527"/>
                <a:gd name="T20" fmla="*/ 177 w 374"/>
                <a:gd name="T21" fmla="*/ 258 h 527"/>
                <a:gd name="T22" fmla="*/ 180 w 374"/>
                <a:gd name="T23" fmla="*/ 218 h 527"/>
                <a:gd name="T24" fmla="*/ 186 w 374"/>
                <a:gd name="T25" fmla="*/ 178 h 527"/>
                <a:gd name="T26" fmla="*/ 192 w 374"/>
                <a:gd name="T27" fmla="*/ 138 h 527"/>
                <a:gd name="T28" fmla="*/ 200 w 374"/>
                <a:gd name="T29" fmla="*/ 101 h 527"/>
                <a:gd name="T30" fmla="*/ 215 w 374"/>
                <a:gd name="T31" fmla="*/ 71 h 527"/>
                <a:gd name="T32" fmla="*/ 233 w 374"/>
                <a:gd name="T33" fmla="*/ 43 h 527"/>
                <a:gd name="T34" fmla="*/ 256 w 374"/>
                <a:gd name="T35" fmla="*/ 22 h 527"/>
                <a:gd name="T36" fmla="*/ 289 w 374"/>
                <a:gd name="T37" fmla="*/ 6 h 527"/>
                <a:gd name="T38" fmla="*/ 327 w 374"/>
                <a:gd name="T39" fmla="*/ 0 h 527"/>
                <a:gd name="T40" fmla="*/ 374 w 374"/>
                <a:gd name="T41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4" h="527">
                  <a:moveTo>
                    <a:pt x="0" y="527"/>
                  </a:moveTo>
                  <a:lnTo>
                    <a:pt x="44" y="524"/>
                  </a:lnTo>
                  <a:lnTo>
                    <a:pt x="80" y="515"/>
                  </a:lnTo>
                  <a:lnTo>
                    <a:pt x="106" y="499"/>
                  </a:lnTo>
                  <a:lnTo>
                    <a:pt x="130" y="475"/>
                  </a:lnTo>
                  <a:lnTo>
                    <a:pt x="144" y="447"/>
                  </a:lnTo>
                  <a:lnTo>
                    <a:pt x="156" y="414"/>
                  </a:lnTo>
                  <a:lnTo>
                    <a:pt x="165" y="380"/>
                  </a:lnTo>
                  <a:lnTo>
                    <a:pt x="171" y="340"/>
                  </a:lnTo>
                  <a:lnTo>
                    <a:pt x="174" y="300"/>
                  </a:lnTo>
                  <a:lnTo>
                    <a:pt x="177" y="258"/>
                  </a:lnTo>
                  <a:lnTo>
                    <a:pt x="180" y="218"/>
                  </a:lnTo>
                  <a:lnTo>
                    <a:pt x="186" y="178"/>
                  </a:lnTo>
                  <a:lnTo>
                    <a:pt x="192" y="138"/>
                  </a:lnTo>
                  <a:lnTo>
                    <a:pt x="200" y="101"/>
                  </a:lnTo>
                  <a:lnTo>
                    <a:pt x="215" y="71"/>
                  </a:lnTo>
                  <a:lnTo>
                    <a:pt x="233" y="43"/>
                  </a:lnTo>
                  <a:lnTo>
                    <a:pt x="256" y="22"/>
                  </a:lnTo>
                  <a:lnTo>
                    <a:pt x="289" y="6"/>
                  </a:lnTo>
                  <a:lnTo>
                    <a:pt x="327" y="0"/>
                  </a:lnTo>
                  <a:lnTo>
                    <a:pt x="374" y="0"/>
                  </a:lnTo>
                </a:path>
              </a:pathLst>
            </a:custGeom>
            <a:noFill/>
            <a:ln w="33338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806769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System?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part affects the whole set</a:t>
            </a:r>
          </a:p>
          <a:p>
            <a:r>
              <a:rPr lang="en-US" dirty="0" smtClean="0"/>
              <a:t>Parts affect each other</a:t>
            </a:r>
          </a:p>
          <a:p>
            <a:r>
              <a:rPr lang="en-US" dirty="0" smtClean="0"/>
              <a:t>Whole set affects parts</a:t>
            </a:r>
          </a:p>
          <a:p>
            <a:r>
              <a:rPr lang="en-US" dirty="0" smtClean="0"/>
              <a:t>Whole set cannot be decomposed into independent sub-sets</a:t>
            </a:r>
          </a:p>
          <a:p>
            <a:r>
              <a:rPr lang="en-US" dirty="0" smtClean="0"/>
              <a:t>Whole set properties different from part properties (emergent properties)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4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xmlns="" val="3323106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5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bg1">
                    <a:lumMod val="9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Examples of Systems</a:t>
            </a:r>
            <a:endParaRPr lang="en-US" dirty="0"/>
          </a:p>
        </p:txBody>
      </p:sp>
      <p:grpSp>
        <p:nvGrpSpPr>
          <p:cNvPr id="5" name="Group 131"/>
          <p:cNvGrpSpPr>
            <a:grpSpLocks/>
          </p:cNvGrpSpPr>
          <p:nvPr/>
        </p:nvGrpSpPr>
        <p:grpSpPr bwMode="auto">
          <a:xfrm>
            <a:off x="5229027" y="1882280"/>
            <a:ext cx="2784475" cy="1074738"/>
            <a:chOff x="2957" y="1366"/>
            <a:chExt cx="1754" cy="677"/>
          </a:xfrm>
        </p:grpSpPr>
        <p:grpSp>
          <p:nvGrpSpPr>
            <p:cNvPr id="6" name="Group 101"/>
            <p:cNvGrpSpPr>
              <a:grpSpLocks/>
            </p:cNvGrpSpPr>
            <p:nvPr/>
          </p:nvGrpSpPr>
          <p:grpSpPr bwMode="auto">
            <a:xfrm>
              <a:off x="2957" y="1366"/>
              <a:ext cx="1754" cy="201"/>
              <a:chOff x="3408" y="768"/>
              <a:chExt cx="1754" cy="201"/>
            </a:xfrm>
          </p:grpSpPr>
          <p:sp>
            <p:nvSpPr>
              <p:cNvPr id="8" name="Rectangle 102"/>
              <p:cNvSpPr>
                <a:spLocks noChangeArrowheads="1"/>
              </p:cNvSpPr>
              <p:nvPr/>
            </p:nvSpPr>
            <p:spPr bwMode="auto">
              <a:xfrm>
                <a:off x="3408" y="768"/>
                <a:ext cx="182" cy="201"/>
              </a:xfrm>
              <a:prstGeom prst="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" name="Rectangle 103"/>
              <p:cNvSpPr>
                <a:spLocks noChangeArrowheads="1"/>
              </p:cNvSpPr>
              <p:nvPr/>
            </p:nvSpPr>
            <p:spPr bwMode="auto">
              <a:xfrm>
                <a:off x="3806" y="768"/>
                <a:ext cx="183" cy="201"/>
              </a:xfrm>
              <a:prstGeom prst="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" name="Rectangle 104"/>
              <p:cNvSpPr>
                <a:spLocks noChangeArrowheads="1"/>
              </p:cNvSpPr>
              <p:nvPr/>
            </p:nvSpPr>
            <p:spPr bwMode="auto">
              <a:xfrm>
                <a:off x="4204" y="768"/>
                <a:ext cx="183" cy="201"/>
              </a:xfrm>
              <a:prstGeom prst="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1" name="Rectangle 105"/>
              <p:cNvSpPr>
                <a:spLocks noChangeArrowheads="1"/>
              </p:cNvSpPr>
              <p:nvPr/>
            </p:nvSpPr>
            <p:spPr bwMode="auto">
              <a:xfrm>
                <a:off x="4602" y="768"/>
                <a:ext cx="183" cy="201"/>
              </a:xfrm>
              <a:prstGeom prst="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2" name="Rectangle 106"/>
              <p:cNvSpPr>
                <a:spLocks noChangeArrowheads="1"/>
              </p:cNvSpPr>
              <p:nvPr/>
            </p:nvSpPr>
            <p:spPr bwMode="auto">
              <a:xfrm>
                <a:off x="4980" y="768"/>
                <a:ext cx="182" cy="201"/>
              </a:xfrm>
              <a:prstGeom prst="rect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cxnSp>
            <p:nvCxnSpPr>
              <p:cNvPr id="13" name="AutoShape 107"/>
              <p:cNvCxnSpPr>
                <a:cxnSpLocks noChangeShapeType="1"/>
                <a:stCxn id="8" idx="3"/>
                <a:endCxn id="9" idx="1"/>
              </p:cNvCxnSpPr>
              <p:nvPr/>
            </p:nvCxnSpPr>
            <p:spPr bwMode="auto">
              <a:xfrm>
                <a:off x="3590" y="869"/>
                <a:ext cx="216" cy="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AutoShape 108"/>
              <p:cNvCxnSpPr>
                <a:cxnSpLocks noChangeShapeType="1"/>
                <a:stCxn id="9" idx="3"/>
                <a:endCxn id="10" idx="1"/>
              </p:cNvCxnSpPr>
              <p:nvPr/>
            </p:nvCxnSpPr>
            <p:spPr bwMode="auto">
              <a:xfrm>
                <a:off x="3989" y="869"/>
                <a:ext cx="215" cy="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AutoShape 109"/>
              <p:cNvCxnSpPr>
                <a:cxnSpLocks noChangeShapeType="1"/>
                <a:stCxn id="10" idx="3"/>
                <a:endCxn id="11" idx="1"/>
              </p:cNvCxnSpPr>
              <p:nvPr/>
            </p:nvCxnSpPr>
            <p:spPr bwMode="auto">
              <a:xfrm>
                <a:off x="4387" y="869"/>
                <a:ext cx="215" cy="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AutoShape 110"/>
              <p:cNvCxnSpPr>
                <a:cxnSpLocks noChangeShapeType="1"/>
                <a:stCxn id="11" idx="3"/>
                <a:endCxn id="12" idx="1"/>
              </p:cNvCxnSpPr>
              <p:nvPr/>
            </p:nvCxnSpPr>
            <p:spPr bwMode="auto">
              <a:xfrm>
                <a:off x="4785" y="869"/>
                <a:ext cx="195" cy="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" name="Text Box 111"/>
            <p:cNvSpPr txBox="1">
              <a:spLocks noChangeArrowheads="1"/>
            </p:cNvSpPr>
            <p:nvPr/>
          </p:nvSpPr>
          <p:spPr bwMode="auto">
            <a:xfrm>
              <a:off x="3005" y="1752"/>
              <a:ext cx="169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dirty="0">
                  <a:latin typeface="Arial"/>
                  <a:cs typeface="Arial"/>
                </a:rPr>
                <a:t>b: serial system</a:t>
              </a:r>
            </a:p>
          </p:txBody>
        </p:sp>
      </p:grpSp>
      <p:grpSp>
        <p:nvGrpSpPr>
          <p:cNvPr id="17" name="Group 130"/>
          <p:cNvGrpSpPr>
            <a:grpSpLocks/>
          </p:cNvGrpSpPr>
          <p:nvPr/>
        </p:nvGrpSpPr>
        <p:grpSpPr bwMode="auto">
          <a:xfrm>
            <a:off x="5220072" y="3789041"/>
            <a:ext cx="2562225" cy="2374901"/>
            <a:chOff x="3098" y="2576"/>
            <a:chExt cx="1614" cy="1496"/>
          </a:xfrm>
        </p:grpSpPr>
        <p:sp>
          <p:nvSpPr>
            <p:cNvPr id="18" name="Rectangle 115"/>
            <p:cNvSpPr>
              <a:spLocks noChangeArrowheads="1"/>
            </p:cNvSpPr>
            <p:nvPr/>
          </p:nvSpPr>
          <p:spPr bwMode="auto">
            <a:xfrm>
              <a:off x="3313" y="2576"/>
              <a:ext cx="183" cy="201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Rectangle 116"/>
            <p:cNvSpPr>
              <a:spLocks noChangeArrowheads="1"/>
            </p:cNvSpPr>
            <p:nvPr/>
          </p:nvSpPr>
          <p:spPr bwMode="auto">
            <a:xfrm>
              <a:off x="3711" y="2576"/>
              <a:ext cx="183" cy="201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Rectangle 117"/>
            <p:cNvSpPr>
              <a:spLocks noChangeArrowheads="1"/>
            </p:cNvSpPr>
            <p:nvPr/>
          </p:nvSpPr>
          <p:spPr bwMode="auto">
            <a:xfrm>
              <a:off x="4109" y="2576"/>
              <a:ext cx="183" cy="201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" name="Rectangle 118"/>
            <p:cNvSpPr>
              <a:spLocks noChangeArrowheads="1"/>
            </p:cNvSpPr>
            <p:nvPr/>
          </p:nvSpPr>
          <p:spPr bwMode="auto">
            <a:xfrm>
              <a:off x="3714" y="2996"/>
              <a:ext cx="182" cy="201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" name="Rectangle 119"/>
            <p:cNvSpPr>
              <a:spLocks noChangeArrowheads="1"/>
            </p:cNvSpPr>
            <p:nvPr/>
          </p:nvSpPr>
          <p:spPr bwMode="auto">
            <a:xfrm>
              <a:off x="3723" y="3346"/>
              <a:ext cx="183" cy="201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cxnSp>
          <p:nvCxnSpPr>
            <p:cNvPr id="23" name="AutoShape 122"/>
            <p:cNvCxnSpPr>
              <a:cxnSpLocks noChangeShapeType="1"/>
              <a:stCxn id="18" idx="3"/>
              <a:endCxn id="19" idx="1"/>
            </p:cNvCxnSpPr>
            <p:nvPr/>
          </p:nvCxnSpPr>
          <p:spPr bwMode="auto">
            <a:xfrm>
              <a:off x="3496" y="2677"/>
              <a:ext cx="21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4" name="AutoShape 123"/>
            <p:cNvCxnSpPr>
              <a:cxnSpLocks noChangeShapeType="1"/>
              <a:stCxn id="19" idx="3"/>
              <a:endCxn id="20" idx="1"/>
            </p:cNvCxnSpPr>
            <p:nvPr/>
          </p:nvCxnSpPr>
          <p:spPr bwMode="auto">
            <a:xfrm>
              <a:off x="3894" y="2677"/>
              <a:ext cx="21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5" name="AutoShape 125"/>
            <p:cNvCxnSpPr>
              <a:cxnSpLocks noChangeShapeType="1"/>
              <a:stCxn id="18" idx="3"/>
              <a:endCxn id="21" idx="1"/>
            </p:cNvCxnSpPr>
            <p:nvPr/>
          </p:nvCxnSpPr>
          <p:spPr bwMode="auto">
            <a:xfrm>
              <a:off x="3496" y="2677"/>
              <a:ext cx="218" cy="419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" name="AutoShape 126"/>
            <p:cNvCxnSpPr>
              <a:cxnSpLocks noChangeShapeType="1"/>
              <a:stCxn id="18" idx="3"/>
              <a:endCxn id="22" idx="1"/>
            </p:cNvCxnSpPr>
            <p:nvPr/>
          </p:nvCxnSpPr>
          <p:spPr bwMode="auto">
            <a:xfrm>
              <a:off x="3496" y="2677"/>
              <a:ext cx="227" cy="769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7" name="Text Box 127"/>
            <p:cNvSpPr txBox="1">
              <a:spLocks noChangeArrowheads="1"/>
            </p:cNvSpPr>
            <p:nvPr/>
          </p:nvSpPr>
          <p:spPr bwMode="auto">
            <a:xfrm>
              <a:off x="3098" y="3781"/>
              <a:ext cx="16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Arial"/>
                  <a:cs typeface="Arial"/>
                </a:rPr>
                <a:t>c: parallel system</a:t>
              </a:r>
            </a:p>
          </p:txBody>
        </p:sp>
        <p:cxnSp>
          <p:nvCxnSpPr>
            <p:cNvPr id="28" name="AutoShape 128"/>
            <p:cNvCxnSpPr>
              <a:cxnSpLocks noChangeShapeType="1"/>
              <a:stCxn id="21" idx="3"/>
              <a:endCxn id="20" idx="1"/>
            </p:cNvCxnSpPr>
            <p:nvPr/>
          </p:nvCxnSpPr>
          <p:spPr bwMode="auto">
            <a:xfrm flipV="1">
              <a:off x="3896" y="2677"/>
              <a:ext cx="213" cy="42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9" name="AutoShape 129"/>
            <p:cNvCxnSpPr>
              <a:cxnSpLocks noChangeShapeType="1"/>
              <a:stCxn id="22" idx="3"/>
              <a:endCxn id="20" idx="1"/>
            </p:cNvCxnSpPr>
            <p:nvPr/>
          </p:nvCxnSpPr>
          <p:spPr bwMode="auto">
            <a:xfrm flipV="1">
              <a:off x="3906" y="2677"/>
              <a:ext cx="203" cy="77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30" name="Group 164"/>
          <p:cNvGrpSpPr>
            <a:grpSpLocks/>
          </p:cNvGrpSpPr>
          <p:nvPr/>
        </p:nvGrpSpPr>
        <p:grpSpPr bwMode="auto">
          <a:xfrm>
            <a:off x="539552" y="2564903"/>
            <a:ext cx="3640138" cy="2479674"/>
            <a:chOff x="246" y="1681"/>
            <a:chExt cx="2293" cy="1562"/>
          </a:xfrm>
        </p:grpSpPr>
        <p:sp>
          <p:nvSpPr>
            <p:cNvPr id="31" name="Rectangle 134"/>
            <p:cNvSpPr>
              <a:spLocks noChangeArrowheads="1"/>
            </p:cNvSpPr>
            <p:nvPr/>
          </p:nvSpPr>
          <p:spPr bwMode="auto">
            <a:xfrm>
              <a:off x="631" y="1681"/>
              <a:ext cx="182" cy="201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" name="Rectangle 135"/>
            <p:cNvSpPr>
              <a:spLocks noChangeArrowheads="1"/>
            </p:cNvSpPr>
            <p:nvPr/>
          </p:nvSpPr>
          <p:spPr bwMode="auto">
            <a:xfrm>
              <a:off x="631" y="2467"/>
              <a:ext cx="183" cy="201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" name="Text Box 141"/>
            <p:cNvSpPr txBox="1">
              <a:spLocks noChangeArrowheads="1"/>
            </p:cNvSpPr>
            <p:nvPr/>
          </p:nvSpPr>
          <p:spPr bwMode="auto">
            <a:xfrm>
              <a:off x="246" y="2952"/>
              <a:ext cx="229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Arial"/>
                  <a:cs typeface="Arial"/>
                </a:rPr>
                <a:t>a: fully connected system</a:t>
              </a:r>
            </a:p>
          </p:txBody>
        </p:sp>
        <p:sp>
          <p:nvSpPr>
            <p:cNvPr id="34" name="Rectangle 142"/>
            <p:cNvSpPr>
              <a:spLocks noChangeArrowheads="1"/>
            </p:cNvSpPr>
            <p:nvPr/>
          </p:nvSpPr>
          <p:spPr bwMode="auto">
            <a:xfrm>
              <a:off x="1374" y="1681"/>
              <a:ext cx="182" cy="201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5" name="Rectangle 143"/>
            <p:cNvSpPr>
              <a:spLocks noChangeArrowheads="1"/>
            </p:cNvSpPr>
            <p:nvPr/>
          </p:nvSpPr>
          <p:spPr bwMode="auto">
            <a:xfrm>
              <a:off x="1374" y="2467"/>
              <a:ext cx="183" cy="201"/>
            </a:xfrm>
            <a:prstGeom prst="rect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6" name="Line 146"/>
            <p:cNvSpPr>
              <a:spLocks noChangeShapeType="1"/>
            </p:cNvSpPr>
            <p:nvPr/>
          </p:nvSpPr>
          <p:spPr bwMode="auto">
            <a:xfrm>
              <a:off x="684" y="1888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37" name="Line 147"/>
            <p:cNvSpPr>
              <a:spLocks noChangeShapeType="1"/>
            </p:cNvSpPr>
            <p:nvPr/>
          </p:nvSpPr>
          <p:spPr bwMode="auto">
            <a:xfrm flipV="1">
              <a:off x="749" y="1875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38" name="Line 150"/>
            <p:cNvSpPr>
              <a:spLocks noChangeShapeType="1"/>
            </p:cNvSpPr>
            <p:nvPr/>
          </p:nvSpPr>
          <p:spPr bwMode="auto">
            <a:xfrm>
              <a:off x="1447" y="1888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39" name="Line 151"/>
            <p:cNvSpPr>
              <a:spLocks noChangeShapeType="1"/>
            </p:cNvSpPr>
            <p:nvPr/>
          </p:nvSpPr>
          <p:spPr bwMode="auto">
            <a:xfrm flipV="1">
              <a:off x="1512" y="1875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40" name="Line 153"/>
            <p:cNvSpPr>
              <a:spLocks noChangeShapeType="1"/>
            </p:cNvSpPr>
            <p:nvPr/>
          </p:nvSpPr>
          <p:spPr bwMode="auto">
            <a:xfrm rot="-5400000">
              <a:off x="1097" y="2327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41" name="Line 154"/>
            <p:cNvSpPr>
              <a:spLocks noChangeShapeType="1"/>
            </p:cNvSpPr>
            <p:nvPr/>
          </p:nvSpPr>
          <p:spPr bwMode="auto">
            <a:xfrm rot="16200000" flipV="1">
              <a:off x="1084" y="2262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42" name="Line 156"/>
            <p:cNvSpPr>
              <a:spLocks noChangeShapeType="1"/>
            </p:cNvSpPr>
            <p:nvPr/>
          </p:nvSpPr>
          <p:spPr bwMode="auto">
            <a:xfrm rot="-5400000">
              <a:off x="1110" y="1521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sp>
          <p:nvSpPr>
            <p:cNvPr id="43" name="Line 157"/>
            <p:cNvSpPr>
              <a:spLocks noChangeShapeType="1"/>
            </p:cNvSpPr>
            <p:nvPr/>
          </p:nvSpPr>
          <p:spPr bwMode="auto">
            <a:xfrm rot="16200000" flipV="1">
              <a:off x="1097" y="1456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  <p:grpSp>
          <p:nvGrpSpPr>
            <p:cNvPr id="44" name="Group 160"/>
            <p:cNvGrpSpPr>
              <a:grpSpLocks/>
            </p:cNvGrpSpPr>
            <p:nvPr/>
          </p:nvGrpSpPr>
          <p:grpSpPr bwMode="auto">
            <a:xfrm>
              <a:off x="774" y="1836"/>
              <a:ext cx="627" cy="672"/>
              <a:chOff x="774" y="1836"/>
              <a:chExt cx="627" cy="672"/>
            </a:xfrm>
          </p:grpSpPr>
          <p:sp>
            <p:nvSpPr>
              <p:cNvPr id="48" name="Line 158"/>
              <p:cNvSpPr>
                <a:spLocks noChangeShapeType="1"/>
              </p:cNvSpPr>
              <p:nvPr/>
            </p:nvSpPr>
            <p:spPr bwMode="auto">
              <a:xfrm>
                <a:off x="774" y="1887"/>
                <a:ext cx="589" cy="62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49" name="Line 159"/>
              <p:cNvSpPr>
                <a:spLocks noChangeShapeType="1"/>
              </p:cNvSpPr>
              <p:nvPr/>
            </p:nvSpPr>
            <p:spPr bwMode="auto">
              <a:xfrm flipH="1" flipV="1">
                <a:off x="812" y="1836"/>
                <a:ext cx="589" cy="62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5" name="Group 161"/>
            <p:cNvGrpSpPr>
              <a:grpSpLocks/>
            </p:cNvGrpSpPr>
            <p:nvPr/>
          </p:nvGrpSpPr>
          <p:grpSpPr bwMode="auto">
            <a:xfrm rot="-5400000">
              <a:off x="774" y="1836"/>
              <a:ext cx="627" cy="672"/>
              <a:chOff x="774" y="1836"/>
              <a:chExt cx="627" cy="672"/>
            </a:xfrm>
          </p:grpSpPr>
          <p:sp>
            <p:nvSpPr>
              <p:cNvPr id="46" name="Line 162"/>
              <p:cNvSpPr>
                <a:spLocks noChangeShapeType="1"/>
              </p:cNvSpPr>
              <p:nvPr/>
            </p:nvSpPr>
            <p:spPr bwMode="auto">
              <a:xfrm>
                <a:off x="774" y="1887"/>
                <a:ext cx="589" cy="62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47" name="Line 163"/>
              <p:cNvSpPr>
                <a:spLocks noChangeShapeType="1"/>
              </p:cNvSpPr>
              <p:nvPr/>
            </p:nvSpPr>
            <p:spPr bwMode="auto">
              <a:xfrm flipH="1" flipV="1">
                <a:off x="812" y="1836"/>
                <a:ext cx="589" cy="62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632335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 Philosophy</a:t>
            </a:r>
            <a:br>
              <a:rPr lang="en-US" dirty="0" smtClean="0"/>
            </a:br>
            <a:r>
              <a:rPr lang="en-US" dirty="0" smtClean="0"/>
              <a:t>Ideals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dirty="0" smtClean="0"/>
              <a:t>© Britton &amp; Torvinen 2013</a:t>
            </a:r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6</a:t>
            </a:fld>
            <a:endParaRPr lang="en-SG" dirty="0"/>
          </a:p>
        </p:txBody>
      </p:sp>
      <p:sp>
        <p:nvSpPr>
          <p:cNvPr id="3" name="TextBox 2"/>
          <p:cNvSpPr txBox="1"/>
          <p:nvPr/>
        </p:nvSpPr>
        <p:spPr>
          <a:xfrm>
            <a:off x="2267744" y="2060848"/>
            <a:ext cx="48418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Arial"/>
                <a:cs typeface="Arial"/>
              </a:rPr>
              <a:t>Ideal State of </a:t>
            </a:r>
            <a:r>
              <a:rPr lang="en-US" sz="2400" dirty="0" err="1" smtClean="0">
                <a:solidFill>
                  <a:srgbClr val="FFFF00"/>
                </a:solidFill>
                <a:latin typeface="Arial"/>
                <a:cs typeface="Arial"/>
              </a:rPr>
              <a:t>Omnicompetence</a:t>
            </a:r>
            <a:endParaRPr lang="en-US" sz="2400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r>
              <a:rPr lang="en-US" sz="2000" dirty="0" smtClean="0">
                <a:solidFill>
                  <a:srgbClr val="FFFF00"/>
                </a:solidFill>
                <a:latin typeface="Arial"/>
                <a:cs typeface="Arial"/>
              </a:rPr>
              <a:t>(ability to desire and attain one’s desires)</a:t>
            </a:r>
            <a:endParaRPr lang="en-US" sz="2000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365104"/>
            <a:ext cx="1656184" cy="83099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Ideal State of Good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08038" y="4365104"/>
            <a:ext cx="1656184" cy="83099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Ideal State of Truth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51787" y="4365104"/>
            <a:ext cx="1656184" cy="83099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Ideal State of Beauty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64288" y="4365104"/>
            <a:ext cx="1656184" cy="83099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Ideal State of Plenty</a:t>
            </a:r>
          </a:p>
        </p:txBody>
      </p:sp>
      <p:cxnSp>
        <p:nvCxnSpPr>
          <p:cNvPr id="11" name="Straight Arrow Connector 10"/>
          <p:cNvCxnSpPr>
            <a:stCxn id="8" idx="0"/>
            <a:endCxn id="3" idx="2"/>
          </p:cNvCxnSpPr>
          <p:nvPr/>
        </p:nvCxnSpPr>
        <p:spPr>
          <a:xfrm flipV="1">
            <a:off x="3479879" y="2830289"/>
            <a:ext cx="1208810" cy="153481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0"/>
            <a:endCxn id="3" idx="2"/>
          </p:cNvCxnSpPr>
          <p:nvPr/>
        </p:nvCxnSpPr>
        <p:spPr>
          <a:xfrm flipV="1">
            <a:off x="1223628" y="2830289"/>
            <a:ext cx="3465061" cy="153481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0"/>
            <a:endCxn id="3" idx="2"/>
          </p:cNvCxnSpPr>
          <p:nvPr/>
        </p:nvCxnSpPr>
        <p:spPr>
          <a:xfrm flipH="1" flipV="1">
            <a:off x="4688689" y="2830289"/>
            <a:ext cx="1047441" cy="153481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0"/>
            <a:endCxn id="3" idx="2"/>
          </p:cNvCxnSpPr>
          <p:nvPr/>
        </p:nvCxnSpPr>
        <p:spPr>
          <a:xfrm flipH="1" flipV="1">
            <a:off x="4688689" y="2830289"/>
            <a:ext cx="3303691" cy="153481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44089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7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smtClean="0"/>
              <a:t>© Britton &amp; Torvinen 2013</a:t>
            </a:r>
            <a:endParaRPr lang="en-SG" dirty="0"/>
          </a:p>
        </p:txBody>
      </p:sp>
      <p:sp>
        <p:nvSpPr>
          <p:cNvPr id="4" name="Rectangle 3"/>
          <p:cNvSpPr/>
          <p:nvPr/>
        </p:nvSpPr>
        <p:spPr>
          <a:xfrm>
            <a:off x="1877180" y="548680"/>
            <a:ext cx="1072671" cy="1728192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grpSp>
        <p:nvGrpSpPr>
          <p:cNvPr id="5" name="Group 4"/>
          <p:cNvGrpSpPr/>
          <p:nvPr/>
        </p:nvGrpSpPr>
        <p:grpSpPr>
          <a:xfrm>
            <a:off x="3635896" y="548680"/>
            <a:ext cx="1072671" cy="1728192"/>
            <a:chOff x="2492367" y="347617"/>
            <a:chExt cx="1072671" cy="1728192"/>
          </a:xfrm>
        </p:grpSpPr>
        <p:sp>
          <p:nvSpPr>
            <p:cNvPr id="6" name="Rectangle 5"/>
            <p:cNvSpPr/>
            <p:nvPr/>
          </p:nvSpPr>
          <p:spPr>
            <a:xfrm>
              <a:off x="2492367" y="347617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7" name="Oval 6"/>
            <p:cNvSpPr/>
            <p:nvPr/>
          </p:nvSpPr>
          <p:spPr>
            <a:xfrm>
              <a:off x="2956694" y="1139705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40511" y="548680"/>
            <a:ext cx="1072671" cy="1728192"/>
            <a:chOff x="4181063" y="347617"/>
            <a:chExt cx="1072671" cy="1728192"/>
          </a:xfrm>
        </p:grpSpPr>
        <p:sp>
          <p:nvSpPr>
            <p:cNvPr id="9" name="Rectangle 8"/>
            <p:cNvSpPr/>
            <p:nvPr/>
          </p:nvSpPr>
          <p:spPr>
            <a:xfrm>
              <a:off x="4181063" y="347617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0" name="Oval 9"/>
            <p:cNvSpPr/>
            <p:nvPr/>
          </p:nvSpPr>
          <p:spPr>
            <a:xfrm>
              <a:off x="4645390" y="1139705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1" name="Oval 10"/>
            <p:cNvSpPr/>
            <p:nvPr/>
          </p:nvSpPr>
          <p:spPr>
            <a:xfrm>
              <a:off x="4504564" y="990996"/>
              <a:ext cx="425669" cy="441434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77180" y="3518155"/>
            <a:ext cx="1072671" cy="1728192"/>
            <a:chOff x="768447" y="2810409"/>
            <a:chExt cx="1072671" cy="1728192"/>
          </a:xfrm>
        </p:grpSpPr>
        <p:sp>
          <p:nvSpPr>
            <p:cNvPr id="13" name="Rectangle 12"/>
            <p:cNvSpPr/>
            <p:nvPr/>
          </p:nvSpPr>
          <p:spPr>
            <a:xfrm>
              <a:off x="768447" y="2810409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4" name="Oval 13"/>
            <p:cNvSpPr/>
            <p:nvPr/>
          </p:nvSpPr>
          <p:spPr>
            <a:xfrm>
              <a:off x="1232774" y="3602497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810883" y="2854996"/>
              <a:ext cx="353683" cy="1639019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437736" y="2854996"/>
              <a:ext cx="353683" cy="1639019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635896" y="3501008"/>
            <a:ext cx="1072671" cy="1728192"/>
            <a:chOff x="2492367" y="2810409"/>
            <a:chExt cx="1072671" cy="1728192"/>
          </a:xfrm>
        </p:grpSpPr>
        <p:sp>
          <p:nvSpPr>
            <p:cNvPr id="18" name="Rectangle 17"/>
            <p:cNvSpPr/>
            <p:nvPr/>
          </p:nvSpPr>
          <p:spPr>
            <a:xfrm>
              <a:off x="2492367" y="2810409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9" name="Oval 18"/>
            <p:cNvSpPr/>
            <p:nvPr/>
          </p:nvSpPr>
          <p:spPr>
            <a:xfrm>
              <a:off x="2956694" y="3602497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538435" y="3805860"/>
              <a:ext cx="963283" cy="651690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2547061" y="2891461"/>
              <a:ext cx="963283" cy="651690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340510" y="3501008"/>
            <a:ext cx="1072672" cy="1728192"/>
            <a:chOff x="4181062" y="2810409"/>
            <a:chExt cx="1072672" cy="1728192"/>
          </a:xfrm>
        </p:grpSpPr>
        <p:sp>
          <p:nvSpPr>
            <p:cNvPr id="23" name="Rectangle 22"/>
            <p:cNvSpPr/>
            <p:nvPr/>
          </p:nvSpPr>
          <p:spPr>
            <a:xfrm>
              <a:off x="4181063" y="2810409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24" name="Oval 23"/>
            <p:cNvSpPr/>
            <p:nvPr/>
          </p:nvSpPr>
          <p:spPr>
            <a:xfrm>
              <a:off x="4645390" y="3602497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cxnSp>
          <p:nvCxnSpPr>
            <p:cNvPr id="25" name="Straight Connector 24"/>
            <p:cNvCxnSpPr>
              <a:stCxn id="23" idx="0"/>
              <a:endCxn id="23" idx="2"/>
            </p:cNvCxnSpPr>
            <p:nvPr/>
          </p:nvCxnSpPr>
          <p:spPr>
            <a:xfrm rot="16200000" flipH="1">
              <a:off x="3853303" y="3674505"/>
              <a:ext cx="1728192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3" idx="1"/>
              <a:endCxn id="23" idx="3"/>
            </p:cNvCxnSpPr>
            <p:nvPr/>
          </p:nvCxnSpPr>
          <p:spPr>
            <a:xfrm rot="10800000" flipH="1">
              <a:off x="4181062" y="3674505"/>
              <a:ext cx="107267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2207369" y="2262595"/>
            <a:ext cx="5135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66085" y="2296242"/>
            <a:ext cx="5135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b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81921" y="2274470"/>
            <a:ext cx="4904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c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07369" y="5234074"/>
            <a:ext cx="5135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d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66085" y="5210322"/>
            <a:ext cx="5135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e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27606" y="5208343"/>
            <a:ext cx="39932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f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0201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8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smtClean="0"/>
              <a:t>© Britton &amp; Torvinen 2013</a:t>
            </a:r>
            <a:endParaRPr lang="en-SG" dirty="0"/>
          </a:p>
        </p:txBody>
      </p:sp>
      <p:grpSp>
        <p:nvGrpSpPr>
          <p:cNvPr id="4" name="Group 3"/>
          <p:cNvGrpSpPr/>
          <p:nvPr/>
        </p:nvGrpSpPr>
        <p:grpSpPr>
          <a:xfrm>
            <a:off x="5412519" y="3573016"/>
            <a:ext cx="1072671" cy="1728192"/>
            <a:chOff x="744874" y="7573677"/>
            <a:chExt cx="1072671" cy="1728192"/>
          </a:xfrm>
        </p:grpSpPr>
        <p:sp>
          <p:nvSpPr>
            <p:cNvPr id="5" name="Rectangle 4"/>
            <p:cNvSpPr/>
            <p:nvPr/>
          </p:nvSpPr>
          <p:spPr>
            <a:xfrm>
              <a:off x="744874" y="7573677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6" name="Oval 5"/>
            <p:cNvSpPr/>
            <p:nvPr/>
          </p:nvSpPr>
          <p:spPr>
            <a:xfrm>
              <a:off x="1209201" y="8365765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7" name="Oval 6"/>
            <p:cNvSpPr/>
            <p:nvPr/>
          </p:nvSpPr>
          <p:spPr>
            <a:xfrm>
              <a:off x="1068375" y="8217056"/>
              <a:ext cx="425669" cy="441434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90755" y="7613902"/>
              <a:ext cx="353683" cy="1639019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417608" y="7613902"/>
              <a:ext cx="353683" cy="1639019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801649" y="8564765"/>
              <a:ext cx="963283" cy="651690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10275" y="7650366"/>
              <a:ext cx="963283" cy="651690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49188" y="476672"/>
            <a:ext cx="1072671" cy="1728192"/>
            <a:chOff x="753501" y="5222930"/>
            <a:chExt cx="1072671" cy="1728192"/>
          </a:xfrm>
        </p:grpSpPr>
        <p:sp>
          <p:nvSpPr>
            <p:cNvPr id="13" name="Rectangle 12"/>
            <p:cNvSpPr/>
            <p:nvPr/>
          </p:nvSpPr>
          <p:spPr>
            <a:xfrm>
              <a:off x="753501" y="5222930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4" name="Oval 13"/>
            <p:cNvSpPr/>
            <p:nvPr/>
          </p:nvSpPr>
          <p:spPr>
            <a:xfrm>
              <a:off x="1217828" y="6015018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801651" y="5278101"/>
              <a:ext cx="431926" cy="725884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350867" y="6163747"/>
              <a:ext cx="431926" cy="725884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807402" y="6155120"/>
              <a:ext cx="431926" cy="725884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333613" y="5275226"/>
              <a:ext cx="431926" cy="725884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707904" y="3573016"/>
            <a:ext cx="1072671" cy="1728192"/>
            <a:chOff x="4186021" y="5155405"/>
            <a:chExt cx="1072671" cy="1728192"/>
          </a:xfrm>
        </p:grpSpPr>
        <p:sp>
          <p:nvSpPr>
            <p:cNvPr id="20" name="Rectangle 19"/>
            <p:cNvSpPr/>
            <p:nvPr/>
          </p:nvSpPr>
          <p:spPr>
            <a:xfrm>
              <a:off x="4186021" y="5155405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21" name="Oval 20"/>
            <p:cNvSpPr/>
            <p:nvPr/>
          </p:nvSpPr>
          <p:spPr>
            <a:xfrm>
              <a:off x="4650348" y="5947493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22" name="Isosceles Triangle 21"/>
            <p:cNvSpPr/>
            <p:nvPr/>
          </p:nvSpPr>
          <p:spPr>
            <a:xfrm flipV="1">
              <a:off x="4364967" y="5228914"/>
              <a:ext cx="733244" cy="577975"/>
            </a:xfrm>
            <a:prstGeom prst="triangl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23" name="Isosceles Triangle 22"/>
            <p:cNvSpPr/>
            <p:nvPr/>
          </p:nvSpPr>
          <p:spPr>
            <a:xfrm>
              <a:off x="4362092" y="6222768"/>
              <a:ext cx="733244" cy="577975"/>
            </a:xfrm>
            <a:prstGeom prst="triangl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24" name="Isosceles Triangle 23"/>
            <p:cNvSpPr/>
            <p:nvPr/>
          </p:nvSpPr>
          <p:spPr>
            <a:xfrm rot="5400000">
              <a:off x="3792617" y="5855094"/>
              <a:ext cx="1268087" cy="379561"/>
            </a:xfrm>
            <a:prstGeom prst="triangle">
              <a:avLst>
                <a:gd name="adj" fmla="val 48400"/>
              </a:avLst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25" name="Isosceles Triangle 24"/>
            <p:cNvSpPr/>
            <p:nvPr/>
          </p:nvSpPr>
          <p:spPr>
            <a:xfrm rot="16200000" flipH="1">
              <a:off x="4376614" y="5853875"/>
              <a:ext cx="1268087" cy="379561"/>
            </a:xfrm>
            <a:prstGeom prst="triangle">
              <a:avLst>
                <a:gd name="adj" fmla="val 48400"/>
              </a:avLst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279377" y="2237463"/>
            <a:ext cx="5135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g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38093" y="2273090"/>
            <a:ext cx="5135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h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10835" y="2261214"/>
            <a:ext cx="3764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>
                <a:latin typeface="Arial" pitchFamily="34" charset="0"/>
                <a:cs typeface="Arial" pitchFamily="34" charset="0"/>
              </a:rPr>
              <a:t>i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47504" y="5323824"/>
            <a:ext cx="4060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j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49314" y="5323824"/>
            <a:ext cx="4904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k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949188" y="3573016"/>
            <a:ext cx="1072671" cy="1728192"/>
            <a:chOff x="1128731" y="7573633"/>
            <a:chExt cx="1072671" cy="1728192"/>
          </a:xfrm>
        </p:grpSpPr>
        <p:sp>
          <p:nvSpPr>
            <p:cNvPr id="32" name="Rectangle 31"/>
            <p:cNvSpPr/>
            <p:nvPr/>
          </p:nvSpPr>
          <p:spPr>
            <a:xfrm>
              <a:off x="1128731" y="7573633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33" name="Oval 32"/>
            <p:cNvSpPr/>
            <p:nvPr/>
          </p:nvSpPr>
          <p:spPr>
            <a:xfrm>
              <a:off x="1593058" y="8365721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34" name="Right Triangle 33"/>
            <p:cNvSpPr/>
            <p:nvPr/>
          </p:nvSpPr>
          <p:spPr>
            <a:xfrm>
              <a:off x="1223831" y="7742711"/>
              <a:ext cx="577273" cy="1484416"/>
            </a:xfrm>
            <a:prstGeom prst="rtTriangl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/>
            </a:p>
          </p:txBody>
        </p:sp>
        <p:sp>
          <p:nvSpPr>
            <p:cNvPr id="35" name="Right Triangle 34"/>
            <p:cNvSpPr/>
            <p:nvPr/>
          </p:nvSpPr>
          <p:spPr>
            <a:xfrm flipH="1" flipV="1">
              <a:off x="1552271" y="7663790"/>
              <a:ext cx="561783" cy="1444584"/>
            </a:xfrm>
            <a:prstGeom prst="rtTriangl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12519" y="476672"/>
            <a:ext cx="1072671" cy="1728192"/>
            <a:chOff x="4586430" y="5132017"/>
            <a:chExt cx="1072671" cy="1728192"/>
          </a:xfrm>
        </p:grpSpPr>
        <p:sp>
          <p:nvSpPr>
            <p:cNvPr id="37" name="Rectangle 36"/>
            <p:cNvSpPr/>
            <p:nvPr/>
          </p:nvSpPr>
          <p:spPr>
            <a:xfrm>
              <a:off x="4586430" y="5132017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38" name="Oval 37"/>
            <p:cNvSpPr/>
            <p:nvPr/>
          </p:nvSpPr>
          <p:spPr>
            <a:xfrm>
              <a:off x="5050757" y="5924105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39" name="Right Triangle 38"/>
            <p:cNvSpPr/>
            <p:nvPr/>
          </p:nvSpPr>
          <p:spPr>
            <a:xfrm flipH="1">
              <a:off x="4986014" y="5296394"/>
              <a:ext cx="571885" cy="1470561"/>
            </a:xfrm>
            <a:prstGeom prst="rtTriangl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/>
            </a:p>
          </p:txBody>
        </p:sp>
        <p:sp>
          <p:nvSpPr>
            <p:cNvPr id="40" name="Right Triangle 39"/>
            <p:cNvSpPr/>
            <p:nvPr/>
          </p:nvSpPr>
          <p:spPr>
            <a:xfrm flipV="1">
              <a:off x="4663718" y="5227370"/>
              <a:ext cx="561426" cy="1443666"/>
            </a:xfrm>
            <a:prstGeom prst="rtTriangl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i="1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707904" y="476672"/>
            <a:ext cx="1072671" cy="1728192"/>
            <a:chOff x="2871930" y="5189167"/>
            <a:chExt cx="1072671" cy="1728192"/>
          </a:xfrm>
        </p:grpSpPr>
        <p:sp>
          <p:nvSpPr>
            <p:cNvPr id="42" name="Rectangle 41"/>
            <p:cNvSpPr/>
            <p:nvPr/>
          </p:nvSpPr>
          <p:spPr>
            <a:xfrm>
              <a:off x="2871930" y="5189167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43" name="Oval 42"/>
            <p:cNvSpPr/>
            <p:nvPr/>
          </p:nvSpPr>
          <p:spPr>
            <a:xfrm>
              <a:off x="3336257" y="5981255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cxnSp>
          <p:nvCxnSpPr>
            <p:cNvPr id="44" name="Straight Connector 43"/>
            <p:cNvCxnSpPr/>
            <p:nvPr/>
          </p:nvCxnSpPr>
          <p:spPr>
            <a:xfrm rot="5400000">
              <a:off x="2554250" y="5522739"/>
              <a:ext cx="1708030" cy="1061049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6200000" flipH="1">
              <a:off x="2549937" y="5531365"/>
              <a:ext cx="1716656" cy="1043797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5810835" y="5323824"/>
            <a:ext cx="3764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l</a:t>
            </a:r>
            <a:endParaRPr lang="en-GB" sz="3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3969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26A6-FBFB-457C-9F53-7EF549C06644}" type="slidenum">
              <a:rPr lang="en-SG" smtClean="0"/>
              <a:pPr/>
              <a:t>9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SG" smtClean="0"/>
              <a:t>© Britton &amp; Torvinen 2013</a:t>
            </a:r>
            <a:endParaRPr lang="en-SG" dirty="0"/>
          </a:p>
        </p:txBody>
      </p:sp>
      <p:sp>
        <p:nvSpPr>
          <p:cNvPr id="4" name="Rectangle 3"/>
          <p:cNvSpPr/>
          <p:nvPr/>
        </p:nvSpPr>
        <p:spPr>
          <a:xfrm>
            <a:off x="4355976" y="116632"/>
            <a:ext cx="720080" cy="1160129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4355976" y="1484784"/>
            <a:ext cx="720080" cy="1160129"/>
            <a:chOff x="3923928" y="2258870"/>
            <a:chExt cx="1072671" cy="1728192"/>
          </a:xfrm>
        </p:grpSpPr>
        <p:sp>
          <p:nvSpPr>
            <p:cNvPr id="6" name="Rectangle 5"/>
            <p:cNvSpPr/>
            <p:nvPr/>
          </p:nvSpPr>
          <p:spPr>
            <a:xfrm>
              <a:off x="3923928" y="2258870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4388255" y="3050958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355976" y="2780928"/>
            <a:ext cx="720080" cy="1160129"/>
            <a:chOff x="3923928" y="4185084"/>
            <a:chExt cx="1072671" cy="1728192"/>
          </a:xfrm>
        </p:grpSpPr>
        <p:sp>
          <p:nvSpPr>
            <p:cNvPr id="9" name="Rectangle 8"/>
            <p:cNvSpPr/>
            <p:nvPr/>
          </p:nvSpPr>
          <p:spPr>
            <a:xfrm>
              <a:off x="3923928" y="4185084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4388255" y="4977172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95936" y="4293096"/>
              <a:ext cx="360040" cy="64807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995936" y="5157192"/>
              <a:ext cx="360040" cy="64807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0" y="4293096"/>
              <a:ext cx="360040" cy="151216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779912" y="404664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912" y="170080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b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79912" y="299695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c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915816" y="4005064"/>
            <a:ext cx="720080" cy="1160129"/>
            <a:chOff x="2339752" y="2366882"/>
            <a:chExt cx="1072671" cy="1728192"/>
          </a:xfrm>
        </p:grpSpPr>
        <p:sp>
          <p:nvSpPr>
            <p:cNvPr id="18" name="Rectangle 17"/>
            <p:cNvSpPr/>
            <p:nvPr/>
          </p:nvSpPr>
          <p:spPr>
            <a:xfrm>
              <a:off x="2339752" y="2366882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411760" y="2420888"/>
              <a:ext cx="360040" cy="7920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11760" y="3284984"/>
              <a:ext cx="360040" cy="72008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5816" y="2420888"/>
              <a:ext cx="432048" cy="158417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915816" y="5373216"/>
            <a:ext cx="720080" cy="1160129"/>
            <a:chOff x="2339752" y="4293096"/>
            <a:chExt cx="1072671" cy="1728192"/>
          </a:xfrm>
        </p:grpSpPr>
        <p:sp>
          <p:nvSpPr>
            <p:cNvPr id="23" name="Rectangle 22"/>
            <p:cNvSpPr/>
            <p:nvPr/>
          </p:nvSpPr>
          <p:spPr>
            <a:xfrm>
              <a:off x="2339752" y="4293096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411760" y="4365104"/>
              <a:ext cx="360040" cy="72008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411760" y="5157192"/>
              <a:ext cx="360040" cy="7920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915816" y="4365104"/>
              <a:ext cx="432048" cy="158417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3059832" y="5661248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940152" y="5373216"/>
            <a:ext cx="720080" cy="1160129"/>
            <a:chOff x="5652120" y="2420888"/>
            <a:chExt cx="1072671" cy="1728192"/>
          </a:xfrm>
        </p:grpSpPr>
        <p:sp>
          <p:nvSpPr>
            <p:cNvPr id="29" name="Rectangle 28"/>
            <p:cNvSpPr/>
            <p:nvPr/>
          </p:nvSpPr>
          <p:spPr>
            <a:xfrm>
              <a:off x="5652120" y="2420888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6120172" y="3165209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/>
            <p:cNvCxnSpPr/>
            <p:nvPr/>
          </p:nvCxnSpPr>
          <p:spPr>
            <a:xfrm rot="5400000" flipH="1" flipV="1">
              <a:off x="6022789" y="2761273"/>
              <a:ext cx="552735" cy="6824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920" y="2495141"/>
              <a:ext cx="354842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5882899" y="3283300"/>
              <a:ext cx="1562669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>
              <a:off x="6309392" y="4064634"/>
              <a:ext cx="33437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 flipH="1" flipV="1">
              <a:off x="5975022" y="3743912"/>
              <a:ext cx="641445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6251388" y="3269652"/>
              <a:ext cx="211542" cy="109182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 flipV="1">
              <a:off x="6288919" y="3027407"/>
              <a:ext cx="109182" cy="184242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lowchart: Card 46"/>
            <p:cNvSpPr/>
            <p:nvPr/>
          </p:nvSpPr>
          <p:spPr>
            <a:xfrm rot="10800000">
              <a:off x="5715713" y="2495140"/>
              <a:ext cx="409434" cy="655094"/>
            </a:xfrm>
            <a:prstGeom prst="flowChartPunchedCard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Flowchart: Card 47"/>
            <p:cNvSpPr/>
            <p:nvPr/>
          </p:nvSpPr>
          <p:spPr>
            <a:xfrm rot="10800000" flipV="1">
              <a:off x="5717989" y="3350399"/>
              <a:ext cx="407158" cy="727882"/>
            </a:xfrm>
            <a:prstGeom prst="flowChartPunchedCard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940152" y="4005064"/>
            <a:ext cx="720080" cy="1160129"/>
            <a:chOff x="5652120" y="4347102"/>
            <a:chExt cx="1072671" cy="1728192"/>
          </a:xfrm>
        </p:grpSpPr>
        <p:sp>
          <p:nvSpPr>
            <p:cNvPr id="41" name="Hexagon 40"/>
            <p:cNvSpPr/>
            <p:nvPr/>
          </p:nvSpPr>
          <p:spPr>
            <a:xfrm>
              <a:off x="6070556" y="5045482"/>
              <a:ext cx="279780" cy="249023"/>
            </a:xfrm>
            <a:prstGeom prst="hexagon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652120" y="4347102"/>
              <a:ext cx="1072671" cy="1728192"/>
            </a:xfrm>
            <a:prstGeom prst="rect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Connector 42"/>
            <p:cNvCxnSpPr/>
            <p:nvPr/>
          </p:nvCxnSpPr>
          <p:spPr>
            <a:xfrm rot="5400000" flipH="1" flipV="1">
              <a:off x="6052359" y="4687883"/>
              <a:ext cx="552735" cy="6824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318490" y="4421751"/>
              <a:ext cx="354842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5885174" y="5209909"/>
              <a:ext cx="1562669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>
              <a:off x="6338962" y="5991244"/>
              <a:ext cx="33437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 flipH="1" flipV="1">
              <a:off x="6004592" y="5670522"/>
              <a:ext cx="641445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 flipH="1" flipV="1">
              <a:off x="6280958" y="5196262"/>
              <a:ext cx="211542" cy="109182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6318489" y="4954017"/>
              <a:ext cx="109182" cy="184242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lowchart: Card 64"/>
            <p:cNvSpPr/>
            <p:nvPr/>
          </p:nvSpPr>
          <p:spPr>
            <a:xfrm rot="10800000">
              <a:off x="5745283" y="4421750"/>
              <a:ext cx="361666" cy="655094"/>
            </a:xfrm>
            <a:prstGeom prst="flowChartPunchedCard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Flowchart: Card 65"/>
            <p:cNvSpPr/>
            <p:nvPr/>
          </p:nvSpPr>
          <p:spPr>
            <a:xfrm rot="10800000" flipV="1">
              <a:off x="5747559" y="5277009"/>
              <a:ext cx="361666" cy="727882"/>
            </a:xfrm>
            <a:prstGeom prst="flowChartPunchedCard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804248" y="5661248"/>
            <a:ext cx="564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3200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en-GB" sz="32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804248" y="4221088"/>
            <a:ext cx="564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sz="3200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en-GB" sz="32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23728" y="5589240"/>
            <a:ext cx="564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3200" baseline="-25000" dirty="0" smtClean="0">
                <a:latin typeface="Arial" pitchFamily="34" charset="0"/>
                <a:cs typeface="Arial" pitchFamily="34" charset="0"/>
              </a:rPr>
              <a:t>1</a:t>
            </a:r>
            <a:endParaRPr lang="en-GB" sz="32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123728" y="4293096"/>
            <a:ext cx="564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sz="3200" baseline="-25000" dirty="0" smtClean="0">
                <a:latin typeface="Arial" pitchFamily="34" charset="0"/>
                <a:cs typeface="Arial" pitchFamily="34" charset="0"/>
              </a:rPr>
              <a:t>1</a:t>
            </a:r>
            <a:endParaRPr lang="en-GB" sz="3200" baseline="-25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2708793"/>
      </p:ext>
    </p:extLst>
  </p:cSld>
  <p:clrMapOvr>
    <a:masterClrMapping/>
  </p:clrMapOvr>
</p:sld>
</file>

<file path=ppt/theme/theme1.xml><?xml version="1.0" encoding="utf-8"?>
<a:theme xmlns:a="http://schemas.openxmlformats.org/drawingml/2006/main" name="tourquois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tourquoise template.potx</Template>
  <TotalTime>160</TotalTime>
  <Words>496</Words>
  <Application>Microsoft Office PowerPoint</Application>
  <PresentationFormat>On-screen Show (4:3)</PresentationFormat>
  <Paragraphs>192</Paragraphs>
  <Slides>19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tourquoise template</vt:lpstr>
      <vt:lpstr>Chapter 2</vt:lpstr>
      <vt:lpstr>Slide 2</vt:lpstr>
      <vt:lpstr>Slide 3</vt:lpstr>
      <vt:lpstr>What is a System?</vt:lpstr>
      <vt:lpstr>Slide 5</vt:lpstr>
      <vt:lpstr>System Philosophy Ideals</vt:lpstr>
      <vt:lpstr>Slide 7</vt:lpstr>
      <vt:lpstr>Slide 8</vt:lpstr>
      <vt:lpstr>Slide 9</vt:lpstr>
      <vt:lpstr>Slide 10</vt:lpstr>
      <vt:lpstr>Architectural Models </vt:lpstr>
      <vt:lpstr>Architectural Models </vt:lpstr>
      <vt:lpstr>Slide 13</vt:lpstr>
      <vt:lpstr>Slide 14</vt:lpstr>
      <vt:lpstr>Describing Environments</vt:lpstr>
      <vt:lpstr>Architectural Design Methodologies</vt:lpstr>
      <vt:lpstr>Verifying System Architectures</vt:lpstr>
      <vt:lpstr>Validation Techniques</vt:lpstr>
      <vt:lpstr>Verification Methods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graemebritton</dc:creator>
  <cp:lastModifiedBy>graemebritton</cp:lastModifiedBy>
  <cp:revision>23</cp:revision>
  <dcterms:created xsi:type="dcterms:W3CDTF">2013-03-04T10:00:29Z</dcterms:created>
  <dcterms:modified xsi:type="dcterms:W3CDTF">2013-04-01T13:57:59Z</dcterms:modified>
</cp:coreProperties>
</file>