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9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12192000" cy="6858000"/>
  <p:notesSz cx="6858000" cy="9144000"/>
  <p:custDataLst>
    <p:tags r:id="rId4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22" d="100"/>
          <a:sy n="22" d="100"/>
        </p:scale>
        <p:origin x="-10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printerSettings" Target="printerSettings/printerSettings1.bin"/><Relationship Id="rId40" Type="http://schemas.openxmlformats.org/officeDocument/2006/relationships/tags" Target="tags/tag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W_March2014_PPT_Template_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67481" y="5676150"/>
            <a:ext cx="9421091" cy="619760"/>
          </a:xfrm>
        </p:spPr>
        <p:txBody>
          <a:bodyPr>
            <a:normAutofit/>
          </a:bodyPr>
          <a:lstStyle>
            <a:lvl1pPr>
              <a:defRPr sz="2735">
                <a:latin typeface="Verdana"/>
                <a:cs typeface="Verdana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67481" y="6319235"/>
            <a:ext cx="8534400" cy="310011"/>
          </a:xfrm>
        </p:spPr>
        <p:txBody>
          <a:bodyPr>
            <a:noAutofit/>
          </a:bodyPr>
          <a:lstStyle>
            <a:lvl1pPr marL="0" indent="0" algn="l">
              <a:buNone/>
              <a:defRPr sz="1588" baseline="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49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9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48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98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47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97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46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96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Presentation Date (March 2014)</a:t>
            </a:r>
            <a:endParaRPr lang="en-US" dirty="0"/>
          </a:p>
        </p:txBody>
      </p:sp>
      <p:pic>
        <p:nvPicPr>
          <p:cNvPr id="5" name="Picture 4" descr="FW no infinity 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6641" y="5874565"/>
            <a:ext cx="3183467" cy="6350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8600081" y="5752352"/>
            <a:ext cx="3078788" cy="791882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dirty="0"/>
          </a:p>
        </p:txBody>
      </p:sp>
      <p:pic>
        <p:nvPicPr>
          <p:cNvPr id="12" name="Picture 11" descr="new Flat World Log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738" y="5980206"/>
            <a:ext cx="2445789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59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613772"/>
            <a:ext cx="10972800" cy="35123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31315" y="1118856"/>
            <a:ext cx="1097203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242553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77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5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12919"/>
            <a:ext cx="10972800" cy="361324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0334F-A494-4DE4-A5C3-7157B0F9B0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1" y="1118856"/>
            <a:ext cx="1097203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665841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71750"/>
            <a:ext cx="10972800" cy="355441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32357" y="1081700"/>
            <a:ext cx="1097203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806635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882714"/>
            <a:ext cx="10972800" cy="32434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0370" y="1118856"/>
            <a:ext cx="1097203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452806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865355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46537"/>
            <a:ext cx="10972800" cy="35796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3401" y="1526437"/>
            <a:ext cx="10972030" cy="34181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5"/>
          <p:cNvCxnSpPr>
            <a:cxnSpLocks noChangeShapeType="1"/>
          </p:cNvCxnSpPr>
          <p:nvPr/>
        </p:nvCxnSpPr>
        <p:spPr bwMode="auto">
          <a:xfrm>
            <a:off x="533400" y="918552"/>
            <a:ext cx="11169944" cy="0"/>
          </a:xfrm>
          <a:prstGeom prst="line">
            <a:avLst/>
          </a:prstGeom>
          <a:noFill/>
          <a:ln w="28575" cap="sq">
            <a:solidFill>
              <a:srgbClr val="A3CCF9"/>
            </a:solidFill>
            <a:round/>
            <a:headEnd/>
            <a:tailEnd/>
          </a:ln>
          <a:effectLst/>
        </p:spPr>
      </p:cxnSp>
    </p:spTree>
    <p:extLst>
      <p:ext uri="{BB962C8B-B14F-4D97-AF65-F5344CB8AC3E}">
        <p14:creationId xmlns:p14="http://schemas.microsoft.com/office/powerpoint/2010/main" val="3886969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3CFF-D87D-4744-A96A-9EE642E25A99}" type="datetimeFigureOut">
              <a:rPr lang="en-US" smtClean="0"/>
              <a:pPr/>
              <a:t>8/17/15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0334F-A494-4DE4-A5C3-7157B0F9B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2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W_March2014_PPT_Template_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1465" y="4089443"/>
            <a:ext cx="5424820" cy="1362075"/>
          </a:xfrm>
        </p:spPr>
        <p:txBody>
          <a:bodyPr anchor="t">
            <a:normAutofit/>
          </a:bodyPr>
          <a:lstStyle>
            <a:lvl1pPr algn="l">
              <a:defRPr sz="2800" b="0" cap="none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1465" y="2589256"/>
            <a:ext cx="5424820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 descr="FW no infinity 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459" y="6199396"/>
            <a:ext cx="1837573" cy="36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8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781861"/>
            <a:ext cx="10972800" cy="33443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0334F-A494-4DE4-A5C3-7157B0F9B0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27609" y="1832159"/>
            <a:ext cx="10972030" cy="34181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5"/>
          <p:cNvCxnSpPr>
            <a:cxnSpLocks noChangeShapeType="1"/>
          </p:cNvCxnSpPr>
          <p:nvPr/>
        </p:nvCxnSpPr>
        <p:spPr bwMode="auto">
          <a:xfrm>
            <a:off x="533400" y="918552"/>
            <a:ext cx="11169944" cy="0"/>
          </a:xfrm>
          <a:prstGeom prst="line">
            <a:avLst/>
          </a:prstGeom>
          <a:noFill/>
          <a:ln w="28575" cap="sq">
            <a:solidFill>
              <a:srgbClr val="A3CCF9"/>
            </a:solidFill>
            <a:round/>
            <a:headEnd/>
            <a:tailEnd/>
          </a:ln>
          <a:effectLst/>
        </p:spPr>
      </p:cxn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27608" y="934031"/>
            <a:ext cx="10960485" cy="290243"/>
          </a:xfrm>
        </p:spPr>
        <p:txBody>
          <a:bodyPr>
            <a:noAutofit/>
          </a:bodyPr>
          <a:lstStyle>
            <a:lvl1pPr marL="0" indent="0">
              <a:buNone/>
              <a:defRPr sz="1588" baseline="0">
                <a:solidFill>
                  <a:schemeClr val="accent1"/>
                </a:solidFill>
                <a:latin typeface="Avenir Light"/>
                <a:cs typeface="Avenir Light"/>
              </a:defRPr>
            </a:lvl1pPr>
          </a:lstStyle>
          <a:p>
            <a:pPr lvl="0"/>
            <a:r>
              <a:rPr lang="en-US" dirty="0" smtClean="0"/>
              <a:t>Click to edit Secondary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55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>
            <a:noAutofit/>
          </a:bodyPr>
          <a:lstStyle>
            <a:lvl1pPr marL="0" indent="0">
              <a:buNone/>
              <a:defRPr sz="4765">
                <a:solidFill>
                  <a:schemeClr val="tx1">
                    <a:tint val="75000"/>
                  </a:schemeClr>
                </a:solidFill>
              </a:defRPr>
            </a:lvl1pPr>
            <a:lvl2pPr marL="403433" indent="0">
              <a:buNone/>
              <a:defRPr sz="1588">
                <a:solidFill>
                  <a:schemeClr val="tx1">
                    <a:tint val="75000"/>
                  </a:schemeClr>
                </a:solidFill>
              </a:defRPr>
            </a:lvl2pPr>
            <a:lvl3pPr marL="806867" indent="0">
              <a:buNone/>
              <a:defRPr sz="1412">
                <a:solidFill>
                  <a:schemeClr val="tx1">
                    <a:tint val="75000"/>
                  </a:schemeClr>
                </a:solidFill>
              </a:defRPr>
            </a:lvl3pPr>
            <a:lvl4pPr marL="121030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4pPr>
            <a:lvl5pPr marL="1613733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5pPr>
            <a:lvl6pPr marL="2017166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6pPr>
            <a:lvl7pPr marL="242060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7pPr>
            <a:lvl8pPr marL="2824033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8pPr>
            <a:lvl9pPr marL="3227466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0334F-A494-4DE4-A5C3-7157B0F9B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24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3" y="1600205"/>
            <a:ext cx="5410200" cy="4525963"/>
          </a:xfrm>
        </p:spPr>
        <p:txBody>
          <a:bodyPr/>
          <a:lstStyle>
            <a:lvl1pPr>
              <a:defRPr sz="2471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3" y="1600205"/>
            <a:ext cx="5410200" cy="4525963"/>
          </a:xfrm>
        </p:spPr>
        <p:txBody>
          <a:bodyPr/>
          <a:lstStyle>
            <a:lvl1pPr>
              <a:defRPr sz="2471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0334F-A494-4DE4-A5C3-7157B0F9B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48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4" y="2641610"/>
            <a:ext cx="5386388" cy="639762"/>
          </a:xfrm>
        </p:spPr>
        <p:txBody>
          <a:bodyPr anchor="b"/>
          <a:lstStyle>
            <a:lvl1pPr marL="0" indent="0">
              <a:buNone/>
              <a:defRPr sz="2118" b="1"/>
            </a:lvl1pPr>
            <a:lvl2pPr marL="403433" indent="0">
              <a:buNone/>
              <a:defRPr sz="1765" b="1"/>
            </a:lvl2pPr>
            <a:lvl3pPr marL="806867" indent="0">
              <a:buNone/>
              <a:defRPr sz="1588" b="1"/>
            </a:lvl3pPr>
            <a:lvl4pPr marL="1210300" indent="0">
              <a:buNone/>
              <a:defRPr sz="1412" b="1"/>
            </a:lvl4pPr>
            <a:lvl5pPr marL="1613733" indent="0">
              <a:buNone/>
              <a:defRPr sz="1412" b="1"/>
            </a:lvl5pPr>
            <a:lvl6pPr marL="2017166" indent="0">
              <a:buNone/>
              <a:defRPr sz="1412" b="1"/>
            </a:lvl6pPr>
            <a:lvl7pPr marL="2420600" indent="0">
              <a:buNone/>
              <a:defRPr sz="1412" b="1"/>
            </a:lvl7pPr>
            <a:lvl8pPr marL="2824033" indent="0">
              <a:buNone/>
              <a:defRPr sz="1412" b="1"/>
            </a:lvl8pPr>
            <a:lvl9pPr marL="3227466" indent="0">
              <a:buNone/>
              <a:defRPr sz="141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246" y="3281374"/>
            <a:ext cx="5386388" cy="3307685"/>
          </a:xfrm>
        </p:spPr>
        <p:txBody>
          <a:bodyPr/>
          <a:lstStyle>
            <a:lvl1pPr>
              <a:defRPr sz="2118"/>
            </a:lvl1pPr>
            <a:lvl2pPr>
              <a:defRPr sz="1765"/>
            </a:lvl2pPr>
            <a:lvl3pPr>
              <a:defRPr sz="1588"/>
            </a:lvl3pPr>
            <a:lvl4pPr>
              <a:defRPr sz="1412"/>
            </a:lvl4pPr>
            <a:lvl5pPr>
              <a:defRPr sz="1412"/>
            </a:lvl5pPr>
            <a:lvl6pPr>
              <a:defRPr sz="1412"/>
            </a:lvl6pPr>
            <a:lvl7pPr>
              <a:defRPr sz="1412"/>
            </a:lvl7pPr>
            <a:lvl8pPr>
              <a:defRPr sz="1412"/>
            </a:lvl8pPr>
            <a:lvl9pPr>
              <a:defRPr sz="141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0866" y="2641610"/>
            <a:ext cx="5389562" cy="639762"/>
          </a:xfrm>
        </p:spPr>
        <p:txBody>
          <a:bodyPr anchor="b"/>
          <a:lstStyle>
            <a:lvl1pPr marL="0" indent="0">
              <a:buNone/>
              <a:defRPr sz="2118" b="1"/>
            </a:lvl1pPr>
            <a:lvl2pPr marL="403433" indent="0">
              <a:buNone/>
              <a:defRPr sz="1765" b="1"/>
            </a:lvl2pPr>
            <a:lvl3pPr marL="806867" indent="0">
              <a:buNone/>
              <a:defRPr sz="1588" b="1"/>
            </a:lvl3pPr>
            <a:lvl4pPr marL="1210300" indent="0">
              <a:buNone/>
              <a:defRPr sz="1412" b="1"/>
            </a:lvl4pPr>
            <a:lvl5pPr marL="1613733" indent="0">
              <a:buNone/>
              <a:defRPr sz="1412" b="1"/>
            </a:lvl5pPr>
            <a:lvl6pPr marL="2017166" indent="0">
              <a:buNone/>
              <a:defRPr sz="1412" b="1"/>
            </a:lvl6pPr>
            <a:lvl7pPr marL="2420600" indent="0">
              <a:buNone/>
              <a:defRPr sz="1412" b="1"/>
            </a:lvl7pPr>
            <a:lvl8pPr marL="2824033" indent="0">
              <a:buNone/>
              <a:defRPr sz="1412" b="1"/>
            </a:lvl8pPr>
            <a:lvl9pPr marL="3227466" indent="0">
              <a:buNone/>
              <a:defRPr sz="141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3281373"/>
            <a:ext cx="5389562" cy="3307686"/>
          </a:xfrm>
        </p:spPr>
        <p:txBody>
          <a:bodyPr/>
          <a:lstStyle>
            <a:lvl1pPr>
              <a:defRPr sz="2118"/>
            </a:lvl1pPr>
            <a:lvl2pPr>
              <a:defRPr sz="1765"/>
            </a:lvl2pPr>
            <a:lvl3pPr>
              <a:defRPr sz="1588"/>
            </a:lvl3pPr>
            <a:lvl4pPr>
              <a:defRPr sz="1412"/>
            </a:lvl4pPr>
            <a:lvl5pPr>
              <a:defRPr sz="1412"/>
            </a:lvl5pPr>
            <a:lvl6pPr>
              <a:defRPr sz="1412"/>
            </a:lvl6pPr>
            <a:lvl7pPr>
              <a:defRPr sz="1412"/>
            </a:lvl7pPr>
            <a:lvl8pPr>
              <a:defRPr sz="1412"/>
            </a:lvl8pPr>
            <a:lvl9pPr>
              <a:defRPr sz="141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8398" y="1082044"/>
            <a:ext cx="1097203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2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739732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31315" y="3051011"/>
            <a:ext cx="1097203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8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810900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1" y="2955884"/>
            <a:ext cx="1097203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7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806311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5" y="2554941"/>
            <a:ext cx="6815137" cy="3571226"/>
          </a:xfrm>
        </p:spPr>
        <p:txBody>
          <a:bodyPr/>
          <a:lstStyle>
            <a:lvl1pPr>
              <a:defRPr sz="2824"/>
            </a:lvl1pPr>
            <a:lvl2pPr>
              <a:defRPr sz="2471"/>
            </a:lvl2pPr>
            <a:lvl3pPr>
              <a:defRPr sz="2118"/>
            </a:lvl3pPr>
            <a:lvl4pPr>
              <a:defRPr sz="1765"/>
            </a:lvl4pPr>
            <a:lvl5pPr>
              <a:defRPr sz="1765"/>
            </a:lvl5pPr>
            <a:lvl6pPr>
              <a:defRPr sz="1765"/>
            </a:lvl6pPr>
            <a:lvl7pPr>
              <a:defRPr sz="1765"/>
            </a:lvl7pPr>
            <a:lvl8pPr>
              <a:defRPr sz="1765"/>
            </a:lvl8pPr>
            <a:lvl9pPr>
              <a:defRPr sz="176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2554941"/>
            <a:ext cx="4011613" cy="3571226"/>
          </a:xfrm>
        </p:spPr>
        <p:txBody>
          <a:bodyPr/>
          <a:lstStyle>
            <a:lvl1pPr marL="0" indent="0">
              <a:buNone/>
              <a:defRPr sz="1235"/>
            </a:lvl1pPr>
            <a:lvl2pPr marL="403433" indent="0">
              <a:buNone/>
              <a:defRPr sz="1059"/>
            </a:lvl2pPr>
            <a:lvl3pPr marL="806867" indent="0">
              <a:buNone/>
              <a:defRPr sz="882"/>
            </a:lvl3pPr>
            <a:lvl4pPr marL="1210300" indent="0">
              <a:buNone/>
              <a:defRPr sz="794"/>
            </a:lvl4pPr>
            <a:lvl5pPr marL="1613733" indent="0">
              <a:buNone/>
              <a:defRPr sz="794"/>
            </a:lvl5pPr>
            <a:lvl6pPr marL="2017166" indent="0">
              <a:buNone/>
              <a:defRPr sz="794"/>
            </a:lvl6pPr>
            <a:lvl7pPr marL="2420600" indent="0">
              <a:buNone/>
              <a:defRPr sz="794"/>
            </a:lvl7pPr>
            <a:lvl8pPr marL="2824033" indent="0">
              <a:buNone/>
              <a:defRPr sz="794"/>
            </a:lvl8pPr>
            <a:lvl9pPr marL="3227466" indent="0">
              <a:buNone/>
              <a:defRPr sz="79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3" y="1003228"/>
            <a:ext cx="1097203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0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80381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015" y="2428875"/>
            <a:ext cx="7315200" cy="3389220"/>
          </a:xfrm>
        </p:spPr>
        <p:txBody>
          <a:bodyPr/>
          <a:lstStyle>
            <a:lvl1pPr marL="0" indent="0">
              <a:buNone/>
              <a:defRPr sz="2824"/>
            </a:lvl1pPr>
            <a:lvl2pPr marL="403433" indent="0">
              <a:buNone/>
              <a:defRPr sz="2471"/>
            </a:lvl2pPr>
            <a:lvl3pPr marL="806867" indent="0">
              <a:buNone/>
              <a:defRPr sz="2118"/>
            </a:lvl3pPr>
            <a:lvl4pPr marL="1210300" indent="0">
              <a:buNone/>
              <a:defRPr sz="1765"/>
            </a:lvl4pPr>
            <a:lvl5pPr marL="1613733" indent="0">
              <a:buNone/>
              <a:defRPr sz="1765"/>
            </a:lvl5pPr>
            <a:lvl6pPr marL="2017166" indent="0">
              <a:buNone/>
              <a:defRPr sz="1765"/>
            </a:lvl6pPr>
            <a:lvl7pPr marL="2420600" indent="0">
              <a:buNone/>
              <a:defRPr sz="1765"/>
            </a:lvl7pPr>
            <a:lvl8pPr marL="2824033" indent="0">
              <a:buNone/>
              <a:defRPr sz="1765"/>
            </a:lvl8pPr>
            <a:lvl9pPr marL="3227466" indent="0">
              <a:buNone/>
              <a:defRPr sz="176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60772" y="5821177"/>
            <a:ext cx="7315200" cy="804862"/>
          </a:xfrm>
        </p:spPr>
        <p:txBody>
          <a:bodyPr/>
          <a:lstStyle>
            <a:lvl1pPr marL="0" indent="0">
              <a:buNone/>
              <a:defRPr sz="1235"/>
            </a:lvl1pPr>
            <a:lvl2pPr marL="403433" indent="0">
              <a:buNone/>
              <a:defRPr sz="1059"/>
            </a:lvl2pPr>
            <a:lvl3pPr marL="806867" indent="0">
              <a:buNone/>
              <a:defRPr sz="882"/>
            </a:lvl3pPr>
            <a:lvl4pPr marL="1210300" indent="0">
              <a:buNone/>
              <a:defRPr sz="794"/>
            </a:lvl4pPr>
            <a:lvl5pPr marL="1613733" indent="0">
              <a:buNone/>
              <a:defRPr sz="794"/>
            </a:lvl5pPr>
            <a:lvl6pPr marL="2017166" indent="0">
              <a:buNone/>
              <a:defRPr sz="794"/>
            </a:lvl6pPr>
            <a:lvl7pPr marL="2420600" indent="0">
              <a:buNone/>
              <a:defRPr sz="794"/>
            </a:lvl7pPr>
            <a:lvl8pPr marL="2824033" indent="0">
              <a:buNone/>
              <a:defRPr sz="794"/>
            </a:lvl8pPr>
            <a:lvl9pPr marL="3227466" indent="0">
              <a:buNone/>
              <a:defRPr sz="79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3401" y="1073296"/>
            <a:ext cx="10972030" cy="10541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0" name="Straight Connector 5"/>
          <p:cNvCxnSpPr>
            <a:cxnSpLocks noChangeShapeType="1"/>
          </p:cNvCxnSpPr>
          <p:nvPr/>
        </p:nvCxnSpPr>
        <p:spPr bwMode="auto">
          <a:xfrm>
            <a:off x="533400" y="888671"/>
            <a:ext cx="11169944" cy="0"/>
          </a:xfrm>
          <a:prstGeom prst="line">
            <a:avLst/>
          </a:prstGeom>
          <a:noFill/>
          <a:ln w="57150" cap="rnd">
            <a:solidFill>
              <a:srgbClr val="1F4987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074673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370045"/>
            <a:ext cx="10972800" cy="3756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58947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0334F-A494-4DE4-A5C3-7157B0F9B0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itle Placeholder 15"/>
          <p:cNvSpPr>
            <a:spLocks noGrp="1"/>
          </p:cNvSpPr>
          <p:nvPr>
            <p:ph type="title"/>
          </p:nvPr>
        </p:nvSpPr>
        <p:spPr>
          <a:xfrm>
            <a:off x="609601" y="905208"/>
            <a:ext cx="1097203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new Flat World Logo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061" y="332441"/>
            <a:ext cx="2445789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03433" rtl="0" eaLnBrk="1" latinLnBrk="0" hangingPunct="1">
        <a:spcBef>
          <a:spcPct val="0"/>
        </a:spcBef>
        <a:buNone/>
        <a:defRPr lang="en-US" sz="5294" b="1" i="0" u="none" kern="1200" dirty="0">
          <a:solidFill>
            <a:srgbClr val="1F497D"/>
          </a:solidFill>
          <a:latin typeface="Avenir Heavy"/>
          <a:ea typeface="ＭＳ Ｐゴシック" pitchFamily="-72" charset="-128"/>
          <a:cs typeface="Avenir Heavy"/>
        </a:defRPr>
      </a:lvl1pPr>
    </p:titleStyle>
    <p:bodyStyle>
      <a:lvl1pPr marL="302575" indent="-302575" algn="l" defTabSz="403433" rtl="0" eaLnBrk="1" latinLnBrk="0" hangingPunct="1">
        <a:spcBef>
          <a:spcPct val="20000"/>
        </a:spcBef>
        <a:buFont typeface="Arial"/>
        <a:buChar char="•"/>
        <a:defRPr sz="2824" kern="1200">
          <a:solidFill>
            <a:schemeClr val="tx1"/>
          </a:solidFill>
          <a:latin typeface="Avenir Book"/>
          <a:ea typeface="+mn-ea"/>
          <a:cs typeface="Avenir Book"/>
        </a:defRPr>
      </a:lvl1pPr>
      <a:lvl2pPr marL="655579" indent="-252146" algn="l" defTabSz="403433" rtl="0" eaLnBrk="1" latinLnBrk="0" hangingPunct="1">
        <a:spcBef>
          <a:spcPct val="20000"/>
        </a:spcBef>
        <a:buFont typeface="Arial"/>
        <a:buChar char="–"/>
        <a:defRPr sz="2471" kern="1200">
          <a:solidFill>
            <a:schemeClr val="tx1"/>
          </a:solidFill>
          <a:latin typeface="Avenir Book"/>
          <a:ea typeface="+mn-ea"/>
          <a:cs typeface="Avenir Book"/>
        </a:defRPr>
      </a:lvl2pPr>
      <a:lvl3pPr marL="1008583" indent="-201717" algn="l" defTabSz="403433" rtl="0" eaLnBrk="1" latinLnBrk="0" hangingPunct="1">
        <a:spcBef>
          <a:spcPct val="20000"/>
        </a:spcBef>
        <a:buFont typeface="Arial"/>
        <a:buChar char="•"/>
        <a:defRPr sz="2118" kern="1200">
          <a:solidFill>
            <a:schemeClr val="tx1"/>
          </a:solidFill>
          <a:latin typeface="Avenir Book"/>
          <a:ea typeface="+mn-ea"/>
          <a:cs typeface="Avenir Book"/>
        </a:defRPr>
      </a:lvl3pPr>
      <a:lvl4pPr marL="1412016" indent="-201717" algn="l" defTabSz="403433" rtl="0" eaLnBrk="1" latinLnBrk="0" hangingPunct="1">
        <a:spcBef>
          <a:spcPct val="20000"/>
        </a:spcBef>
        <a:buFont typeface="Arial"/>
        <a:buChar char="–"/>
        <a:defRPr sz="1765" kern="1200">
          <a:solidFill>
            <a:schemeClr val="tx1"/>
          </a:solidFill>
          <a:latin typeface="Avenir Book"/>
          <a:ea typeface="+mn-ea"/>
          <a:cs typeface="Avenir Book"/>
        </a:defRPr>
      </a:lvl4pPr>
      <a:lvl5pPr marL="1815450" indent="-201717" algn="l" defTabSz="403433" rtl="0" eaLnBrk="1" latinLnBrk="0" hangingPunct="1">
        <a:spcBef>
          <a:spcPct val="20000"/>
        </a:spcBef>
        <a:buFont typeface="Arial"/>
        <a:buChar char="»"/>
        <a:defRPr sz="1765" kern="1200">
          <a:solidFill>
            <a:schemeClr val="tx1"/>
          </a:solidFill>
          <a:latin typeface="Avenir Book"/>
          <a:ea typeface="+mn-ea"/>
          <a:cs typeface="Avenir Book"/>
        </a:defRPr>
      </a:lvl5pPr>
      <a:lvl6pPr marL="2218883" indent="-201717" algn="l" defTabSz="403433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622316" indent="-201717" algn="l" defTabSz="403433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025750" indent="-201717" algn="l" defTabSz="403433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429183" indent="-201717" algn="l" defTabSz="403433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1pPr>
      <a:lvl2pPr marL="403433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2pPr>
      <a:lvl3pPr marL="806867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3pPr>
      <a:lvl4pPr marL="1210300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4pPr>
      <a:lvl5pPr marL="1613733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5pPr>
      <a:lvl6pPr marL="2017166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6pPr>
      <a:lvl7pPr marL="2420600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7pPr>
      <a:lvl8pPr marL="2824033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8pPr>
      <a:lvl9pPr marL="3227466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hyperlink" Target="http://www.flatworldknowledge.com/legal" TargetMode="Externa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Chapter 2 – Section 1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Nature of Ethics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21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II.	Cherrington and Cherrington’s Typology of Ethical Lapses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A.	Stealing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B	Lying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C.	Fraud and Deceit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D.	Bribes, Payoffs, and Kickbacks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E.	Hiding versus Divulging Information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F.	Cheating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G.	Personal Decadence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H.	Interpersonal Abuse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I.	Organizational Abuse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J.	Rule Violations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K.	Abetting Unethical Acts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L.	Moral Balance</a:t>
            </a:r>
          </a:p>
        </p:txBody>
      </p:sp>
    </p:spTree>
    <p:extLst>
      <p:ext uri="{BB962C8B-B14F-4D97-AF65-F5344CB8AC3E}">
        <p14:creationId xmlns:p14="http://schemas.microsoft.com/office/powerpoint/2010/main" val="194230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0" dirty="0">
                <a:latin typeface="Times New Roman" panose="02020603050405020304" pitchFamily="18" charset="0"/>
              </a:rPr>
              <a:t>A.	The Ethics of Social Networking </a:t>
            </a:r>
            <a:br>
              <a:rPr lang="en-US" b="0" dirty="0">
                <a:latin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168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	Ethics Resource Center of Social Networkers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a.	Active (10 percent of employees who spend at least 30 percent of their workday on social networking sites.)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b.	Moderate (62 percent who spend less than 30 percent of their workday.)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c.	Nonwork ((28 percent who do not use social media at work.)</a:t>
            </a:r>
          </a:p>
        </p:txBody>
      </p:sp>
    </p:spTree>
    <p:extLst>
      <p:ext uri="{BB962C8B-B14F-4D97-AF65-F5344CB8AC3E}">
        <p14:creationId xmlns:p14="http://schemas.microsoft.com/office/powerpoint/2010/main" val="1980387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2.	Jason Lundy’s 11 Concerns of Social Media in the Workplace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282" y="2370044"/>
            <a:ext cx="11733376" cy="4423863"/>
          </a:xfrm>
        </p:spPr>
        <p:txBody>
          <a:bodyPr>
            <a:normAutofit fontScale="77500" lnSpcReduction="20000"/>
          </a:bodyPr>
          <a:lstStyle/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a.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Misuse of work time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b.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Misuse of company equipment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c.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Security risks to company computer systems, network, or data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d.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Disclosure of confidential or other nonpublic information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e.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Disparaging, harassing, or bullying coworkers online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f.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Conflicts of interest (e.g., blogging about a product without mentioning you work for the company; putting out information that makes it appear as if you are communicating on behalf of the organization when you are not)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g.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Unfair competition (e.g., posting Amazon reviews for your organization’s products and services without saying you work for the organization; disparaging a competitor’s products and services online without saying whom you work for)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h.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Records maintenance (e.g., sending work-related e-mails from a personal e-mail account; using social media to distribute organizational communications)</a:t>
            </a:r>
          </a:p>
          <a:p>
            <a:pPr marR="0" lvl="2" rtl="0"/>
            <a:r>
              <a:rPr lang="en-US" b="0" i="1" u="none" strike="noStrike" baseline="0" dirty="0" err="1" smtClean="0">
                <a:solidFill>
                  <a:srgbClr val="365F91"/>
                </a:solidFill>
                <a:latin typeface="Cambria" panose="02040503050406030204" pitchFamily="18" charset="0"/>
              </a:rPr>
              <a:t>i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Espionage or fraud (e.g., acting like a customer with a competitor to see what that organization is doing; posting false reviews of a competitor’s products and services online without saying whom you work for)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j.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Privacy (e.g., posting personal information of a colleague, client, or other stakeholder; forwarding internal organizational communications without permission)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Cambria" panose="02040503050406030204" pitchFamily="18" charset="0"/>
              </a:rPr>
              <a:t>k.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	Damage to reputation (e.g., disparaging your organization online in a way that causes financial harm, recruitment problems, or other negative effects)</a:t>
            </a:r>
          </a:p>
        </p:txBody>
      </p:sp>
    </p:spTree>
    <p:extLst>
      <p:ext uri="{BB962C8B-B14F-4D97-AF65-F5344CB8AC3E}">
        <p14:creationId xmlns:p14="http://schemas.microsoft.com/office/powerpoint/2010/main" val="441482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3.	Positive Uses of Social Networking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370045"/>
            <a:ext cx="10972800" cy="4389678"/>
          </a:xfrm>
        </p:spPr>
        <p:txBody>
          <a:bodyPr>
            <a:normAutofit/>
          </a:bodyPr>
          <a:lstStyle/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a.	Present a positive brand to external stakeholders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b.	Externally promote new products, programs, and/or services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c.		Demonstrate what the organization is doing positively for its community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d.	Announce new business deals and ventures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e.		Interact with customers/clients to better handle customer complaints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f.		Recruit potential new clients and organizational members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g.	Build internal loyalty among organizational members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h.	Facilitate teamwork</a:t>
            </a:r>
          </a:p>
          <a:p>
            <a:pPr marR="0" lvl="2" rtl="0"/>
            <a:r>
              <a:rPr lang="en-US" b="0" i="1" u="none" strike="noStrike" baseline="0" dirty="0" err="1" smtClean="0">
                <a:solidFill>
                  <a:srgbClr val="365F91"/>
                </a:solidFill>
                <a:latin typeface="Times New Roman" panose="02020603050405020304" pitchFamily="18" charset="0"/>
              </a:rPr>
              <a:t>i</a:t>
            </a:r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.		Communicate employee achievements, performance, and personal milestones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j.		Allow leaders to directly communicate organizational values to members.</a:t>
            </a:r>
          </a:p>
          <a:p>
            <a:pPr marR="0" lvl="2" rtl="0"/>
            <a:r>
              <a:rPr lang="en-US" b="0" i="1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k.		Foster discussions of organizational ethics</a:t>
            </a:r>
          </a:p>
        </p:txBody>
      </p:sp>
    </p:spTree>
    <p:extLst>
      <p:ext uri="{BB962C8B-B14F-4D97-AF65-F5344CB8AC3E}">
        <p14:creationId xmlns:p14="http://schemas.microsoft.com/office/powerpoint/2010/main" val="2231372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B.	Generational Differences and Business Ethics</a:t>
            </a:r>
          </a:p>
        </p:txBody>
      </p:sp>
    </p:spTree>
    <p:extLst>
      <p:ext uri="{BB962C8B-B14F-4D97-AF65-F5344CB8AC3E}">
        <p14:creationId xmlns:p14="http://schemas.microsoft.com/office/powerpoint/2010/main" val="425495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1990" y="-102387"/>
            <a:ext cx="10972030" cy="1143000"/>
          </a:xfrm>
        </p:spPr>
        <p:txBody>
          <a:bodyPr/>
          <a:lstStyle/>
          <a:p>
            <a:pPr marR="0" rtl="0"/>
            <a:r>
              <a:rPr lang="en-US" sz="4400" b="0" i="0" u="none" strike="noStrike" baseline="0" dirty="0" smtClean="0">
                <a:latin typeface="Times New Roman" panose="02020603050405020304" pitchFamily="18" charset="0"/>
              </a:rPr>
              <a:t>1.	Generational Differences at Work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696856"/>
              </p:ext>
            </p:extLst>
          </p:nvPr>
        </p:nvGraphicFramePr>
        <p:xfrm>
          <a:off x="763755" y="958652"/>
          <a:ext cx="10593606" cy="58467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9532"/>
                <a:gridCol w="1751621"/>
                <a:gridCol w="1476941"/>
                <a:gridCol w="1892399"/>
                <a:gridCol w="1655550"/>
                <a:gridCol w="1777563"/>
              </a:tblGrid>
              <a:tr h="148568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Workplace Characteristic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Traditionalists (Greatest Generation)</a:t>
                      </a:r>
                      <a:endParaRPr lang="en-US" sz="22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1922–45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Baby Boomers</a:t>
                      </a:r>
                      <a:endParaRPr lang="en-US" sz="22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1946–64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Generation X</a:t>
                      </a:r>
                      <a:endParaRPr lang="en-US" sz="2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1965–80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Generation Y (Millennials)</a:t>
                      </a:r>
                      <a:endParaRPr lang="en-US" sz="22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1981–2000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Generation Z</a:t>
                      </a:r>
                      <a:endParaRPr lang="en-US" sz="22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(iGeneration, Plurals)</a:t>
                      </a:r>
                      <a:endParaRPr lang="en-US" sz="22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2000+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</a:tr>
              <a:tr h="5814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Work is a(n)…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Obligation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Adventure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Challenge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Means to an end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Expression of one’s self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</a:tr>
              <a:tr h="14536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Work values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Dedication, hard work, respect for authority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Team-oriented, personal growth, involvement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Diversity, technoliteracy, self-reliance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Optimism, confidence, sociability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Pleased, energized, indifferent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</a:tr>
              <a:tr h="5814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Communication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Formal memo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In person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Direct, to the point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E-mail, voice mail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Continuous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</a:tr>
              <a:tr h="5814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Motivation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To be respected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To be valued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Freedom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Environment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Creativity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</a:tr>
              <a:tr h="5814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Work/life balance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Keep them separate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Live to work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Work to live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Balance 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Balance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</a:tr>
              <a:tr h="2907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View of authority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Respectful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Love/hate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Unimpressed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Polite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Respectful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</a:tr>
              <a:tr h="2907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Leadership by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Hierarchy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Consensus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Competence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Teamwork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Independence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29190" marR="1291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0076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Chapter 2 – Section 3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Communication Ethics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233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Section Learning Objectives: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 </a:t>
            </a:r>
            <a:r>
              <a:rPr lang="en-US" b="0" i="0" u="none" strike="noStrike" baseline="0" smtClean="0">
                <a:latin typeface="Cambria" panose="02040503050406030204" pitchFamily="18" charset="0"/>
              </a:rPr>
              <a:t>Understand Andersen’s three viewpoints for communication ethics.</a:t>
            </a:r>
          </a:p>
          <a:p>
            <a:pPr marR="0" lvl="0" rtl="0"/>
            <a:r>
              <a:rPr lang="en-US" b="0" i="0" u="none" strike="noStrike" baseline="0" smtClean="0">
                <a:latin typeface="Cambria" panose="02040503050406030204" pitchFamily="18" charset="0"/>
              </a:rPr>
              <a:t>2. Differentiate the three ways that individuals understand ethics as described by Arnett, Harden Fritz, and Bell.</a:t>
            </a:r>
            <a:endParaRPr lang="en-US" b="0" i="0" u="none" strike="noStrike" baseline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9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I.	Kenneth Andersen’s Three Viewpoints for Ethical Communication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A.	Source Ethics</a:t>
            </a:r>
          </a:p>
          <a:p>
            <a:pPr marR="0" lvl="0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B.	Receiver Ethics</a:t>
            </a:r>
          </a:p>
          <a:p>
            <a:pPr marR="0" lvl="0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C.	Society Ethics</a:t>
            </a:r>
          </a:p>
        </p:txBody>
      </p:sp>
    </p:spTree>
    <p:extLst>
      <p:ext uri="{BB962C8B-B14F-4D97-AF65-F5344CB8AC3E}">
        <p14:creationId xmlns:p14="http://schemas.microsoft.com/office/powerpoint/2010/main" val="1100415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4158947" y="6356353"/>
            <a:ext cx="2844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sz="12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832071" indent="-320027" algn="l" defTabSz="4572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280109" indent="-256022" algn="l" defTabSz="4572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792153" indent="-256022" algn="l" defTabSz="4572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304196" indent="-256022" algn="l" defTabSz="4572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816240" indent="-256022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328283" indent="-256022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840326" indent="-256022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4352370" indent="-256022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FFFFFF"/>
                </a:solidFill>
                <a:latin typeface="Calibri" charset="0"/>
              </a:rPr>
              <a:t>13-</a:t>
            </a:r>
            <a:fld id="{4DD1D890-9B8A-1C40-8E78-82EB50F3B725}" type="slidenum">
              <a:rPr lang="en-US" smtClean="0">
                <a:solidFill>
                  <a:srgbClr val="FFFFFF"/>
                </a:solidFill>
                <a:latin typeface="Calibri" charset="0"/>
              </a:rPr>
              <a:pPr eaLnBrk="1" hangingPunct="1"/>
              <a:t>2</a:t>
            </a:fld>
            <a:endParaRPr lang="en-US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09602" y="2535768"/>
            <a:ext cx="10437284" cy="1826684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Published by: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Flat World Knowledge, Inc.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 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© </a:t>
            </a:r>
            <a:r>
              <a:rPr lang="en-US" sz="1400" dirty="0" smtClean="0">
                <a:solidFill>
                  <a:schemeClr val="bg1"/>
                </a:solidFill>
              </a:rPr>
              <a:t>2015 </a:t>
            </a:r>
            <a:r>
              <a:rPr lang="en-US" sz="1400" dirty="0">
                <a:solidFill>
                  <a:schemeClr val="bg1"/>
                </a:solidFill>
              </a:rPr>
              <a:t>by Flat World Knowledge, Inc. All rights reserved. Your use of this work is subject to the License Agreement available here </a:t>
            </a:r>
            <a:r>
              <a:rPr lang="en-US" sz="1400" dirty="0">
                <a:solidFill>
                  <a:schemeClr val="accent6"/>
                </a:solidFill>
                <a:hlinkClick r:id="rId2"/>
              </a:rPr>
              <a:t>http://www.flatworldknowledge.com/legal</a:t>
            </a:r>
            <a:r>
              <a:rPr lang="en-US" sz="1400" dirty="0">
                <a:solidFill>
                  <a:schemeClr val="bg1"/>
                </a:solidFill>
              </a:rPr>
              <a:t>. No part of this work may be used, modified, or reproduced in any form or by any means except as expressly permitted under the License Agreement.</a:t>
            </a:r>
          </a:p>
        </p:txBody>
      </p:sp>
      <p:pic>
        <p:nvPicPr>
          <p:cNvPr id="9" name="Picture 6" descr="m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0786">
            <a:off x="7831433" y="4339167"/>
            <a:ext cx="2743200" cy="244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9830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II.	Three Understandings of Ethics</a:t>
            </a:r>
          </a:p>
        </p:txBody>
      </p:sp>
    </p:spTree>
    <p:extLst>
      <p:ext uri="{BB962C8B-B14F-4D97-AF65-F5344CB8AC3E}">
        <p14:creationId xmlns:p14="http://schemas.microsoft.com/office/powerpoint/2010/main" val="306279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A.	Commonsense Understanding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	Commonsense: The commonly understood, taken-for-granted assumptions about the way the world works and expected communicative behaviors one will meet in navigating that world in daily life.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2.	Culture and Commonsense </a:t>
            </a:r>
          </a:p>
        </p:txBody>
      </p:sp>
    </p:spTree>
    <p:extLst>
      <p:ext uri="{BB962C8B-B14F-4D97-AF65-F5344CB8AC3E}">
        <p14:creationId xmlns:p14="http://schemas.microsoft.com/office/powerpoint/2010/main" val="3899748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B.	Theoretical Understanding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	Revisit the 11 Major Ethical Perspectives 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2.	Theories Clarify and Obscure </a:t>
            </a:r>
          </a:p>
        </p:txBody>
      </p:sp>
    </p:spTree>
    <p:extLst>
      <p:ext uri="{BB962C8B-B14F-4D97-AF65-F5344CB8AC3E}">
        <p14:creationId xmlns:p14="http://schemas.microsoft.com/office/powerpoint/2010/main" val="360286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C.	Learning and Understanding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	Do Not Assume Commonsense and Theories are adopted by All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2.	Seek Out Different Cultural Perceptions and Understandings of Communicative Ethics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3.	NCA Credo for Ethical Communication </a:t>
            </a:r>
          </a:p>
        </p:txBody>
      </p:sp>
    </p:spTree>
    <p:extLst>
      <p:ext uri="{BB962C8B-B14F-4D97-AF65-F5344CB8AC3E}">
        <p14:creationId xmlns:p14="http://schemas.microsoft.com/office/powerpoint/2010/main" val="4040150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Chapter 2 – Section 4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Organizational Communication Ethics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763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Section Learning Objectives: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 </a:t>
            </a:r>
            <a:r>
              <a:rPr lang="en-US" b="0" i="0" u="none" strike="noStrike" baseline="0" smtClean="0">
                <a:latin typeface="Cambria" panose="02040503050406030204" pitchFamily="18" charset="0"/>
              </a:rPr>
              <a:t>Differentiate among the components of Redding’s (1996) typology of unethical organizational communication.</a:t>
            </a:r>
          </a:p>
          <a:p>
            <a:pPr marR="0" lvl="0" rtl="0"/>
            <a:r>
              <a:rPr lang="en-US" b="0" i="0" u="none" strike="noStrike" baseline="0" smtClean="0">
                <a:latin typeface="Cambria" panose="02040503050406030204" pitchFamily="18" charset="0"/>
              </a:rPr>
              <a:t>2. Understand the four phases of the feminist perspective of organizational communication ethics proposed by Mattson and Buzzanell (1999).</a:t>
            </a:r>
          </a:p>
          <a:p>
            <a:pPr marR="0" lvl="0" rtl="0"/>
            <a:r>
              <a:rPr lang="en-US" b="0" i="0" u="none" strike="noStrike" baseline="0" smtClean="0">
                <a:latin typeface="Cambria" panose="02040503050406030204" pitchFamily="18" charset="0"/>
              </a:rPr>
              <a:t>3. Describe why Montgomery and DeCaro (2001) believe that human performance improvement can help organizations in improving organizational communication ethics.</a:t>
            </a:r>
          </a:p>
          <a:p>
            <a:pPr marR="0" lvl="0" rtl="0"/>
            <a:r>
              <a:rPr lang="en-US" b="0" i="0" u="none" strike="noStrike" baseline="0" smtClean="0">
                <a:latin typeface="Cambria" panose="02040503050406030204" pitchFamily="18" charset="0"/>
              </a:rPr>
              <a:t>4. Assess the implementation of an organizational communication ethics intervention using a human performance improvement model.</a:t>
            </a:r>
            <a:endParaRPr lang="en-US" b="0" i="0" u="none" strike="noStrike" baseline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179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fr-FR" b="0" i="0" u="none" strike="noStrike" baseline="0" smtClean="0">
                <a:latin typeface="Times New Roman" panose="02020603050405020304" pitchFamily="18" charset="0"/>
              </a:rPr>
              <a:t>I.	W. Charles Redding’s 4 Ethical Questions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A.	“What messages or other communication events are perceived by which perceivers as unethical?”</a:t>
            </a: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B.	“Why? That is, what criteria are cited for making specific ethical evaluations?”</a:t>
            </a: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C.	“In what respects do these criteria appear to be grounded in organizational (or other) cultures?”</a:t>
            </a: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D.	“What are the consequences of unethical communication? What, in other words, are the relationships between unethical communication and other organizational and societal phenomena?”</a:t>
            </a:r>
          </a:p>
        </p:txBody>
      </p:sp>
    </p:spTree>
    <p:extLst>
      <p:ext uri="{BB962C8B-B14F-4D97-AF65-F5344CB8AC3E}">
        <p14:creationId xmlns:p14="http://schemas.microsoft.com/office/powerpoint/2010/main" val="4079349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972030" cy="1143000"/>
          </a:xfrm>
        </p:spPr>
        <p:txBody>
          <a:bodyPr/>
          <a:lstStyle/>
          <a:p>
            <a:pPr marR="0" rtl="0"/>
            <a:r>
              <a:rPr lang="en-US" sz="4000" b="0" i="0" u="none" strike="noStrike" baseline="0" dirty="0" smtClean="0">
                <a:latin typeface="Times New Roman" panose="02020603050405020304" pitchFamily="18" charset="0"/>
              </a:rPr>
              <a:t>II.	Redding’s Typology of Unethical Communication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394" y="1115274"/>
            <a:ext cx="5999148" cy="571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82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III.	</a:t>
            </a:r>
            <a:r>
              <a:rPr lang="en-US" b="0" i="0" u="none" strike="noStrike" baseline="0" dirty="0" err="1" smtClean="0">
                <a:latin typeface="Times New Roman" panose="02020603050405020304" pitchFamily="18" charset="0"/>
              </a:rPr>
              <a:t>Marifran</a:t>
            </a: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 Mattson and Patrice </a:t>
            </a:r>
            <a:r>
              <a:rPr lang="en-US" b="0" i="0" u="none" strike="noStrike" baseline="0" dirty="0" err="1" smtClean="0">
                <a:latin typeface="Times New Roman" panose="02020603050405020304" pitchFamily="18" charset="0"/>
              </a:rPr>
              <a:t>Buzzanell’s</a:t>
            </a: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 Feminist Communication Ethic</a:t>
            </a:r>
          </a:p>
        </p:txBody>
      </p:sp>
    </p:spTree>
    <p:extLst>
      <p:ext uri="{BB962C8B-B14F-4D97-AF65-F5344CB8AC3E}">
        <p14:creationId xmlns:p14="http://schemas.microsoft.com/office/powerpoint/2010/main" val="1226573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A.	Perceptions of Redding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	Reflects a Dominant Managerial Ideology</a:t>
            </a: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2.	Communication is Linked to Individual Productivity and Organizational Effectiveness </a:t>
            </a:r>
          </a:p>
        </p:txBody>
      </p:sp>
    </p:spTree>
    <p:extLst>
      <p:ext uri="{BB962C8B-B14F-4D97-AF65-F5344CB8AC3E}">
        <p14:creationId xmlns:p14="http://schemas.microsoft.com/office/powerpoint/2010/main" val="232042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Section Learning Objectives: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 </a:t>
            </a:r>
            <a:r>
              <a:rPr lang="en-US" b="0" i="0" u="none" strike="noStrike" baseline="0" smtClean="0">
                <a:latin typeface="Cambria" panose="02040503050406030204" pitchFamily="18" charset="0"/>
              </a:rPr>
              <a:t>Define the term</a:t>
            </a:r>
            <a:r>
              <a:rPr lang="en-US" b="0" i="0" u="none" strike="noStrike" baseline="0" smtClean="0">
                <a:latin typeface="Times New Roman" panose="02020603050405020304" pitchFamily="18" charset="0"/>
              </a:rPr>
              <a:t> ethics </a:t>
            </a:r>
            <a:r>
              <a:rPr lang="en-US" b="0" i="0" u="none" strike="noStrike" baseline="0" smtClean="0">
                <a:latin typeface="Cambria" panose="02040503050406030204" pitchFamily="18" charset="0"/>
              </a:rPr>
              <a:t>and how it relates to both means and ends.</a:t>
            </a:r>
          </a:p>
          <a:p>
            <a:pPr marR="0" lvl="0" rtl="0"/>
            <a:r>
              <a:rPr lang="en-US" b="0" i="0" u="none" strike="noStrike" baseline="0" smtClean="0">
                <a:latin typeface="Cambria" panose="02040503050406030204" pitchFamily="18" charset="0"/>
              </a:rPr>
              <a:t>2. Explain the four different ethical frameworks discussed in the ethical matrix.</a:t>
            </a:r>
          </a:p>
          <a:p>
            <a:pPr marR="0" lvl="0" rtl="0"/>
            <a:r>
              <a:rPr lang="en-US" b="0" i="0" u="none" strike="noStrike" baseline="0" smtClean="0">
                <a:latin typeface="Cambria" panose="02040503050406030204" pitchFamily="18" charset="0"/>
              </a:rPr>
              <a:t>3. Differentiate among the eleven philosophical perspectives of ethics and how they apply to both business ethics and communication ethics.</a:t>
            </a:r>
            <a:endParaRPr lang="en-US" b="0" i="0" u="none" strike="noStrike" baseline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758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86" y="178815"/>
            <a:ext cx="10972030" cy="1143000"/>
          </a:xfrm>
        </p:spPr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B.	A Feminist Ethic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106" y="1100957"/>
            <a:ext cx="7466990" cy="575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92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C.	Two Approaches to Ethics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	Prescriptive 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2.	Descriptive </a:t>
            </a:r>
          </a:p>
        </p:txBody>
      </p:sp>
    </p:spTree>
    <p:extLst>
      <p:ext uri="{BB962C8B-B14F-4D97-AF65-F5344CB8AC3E}">
        <p14:creationId xmlns:p14="http://schemas.microsoft.com/office/powerpoint/2010/main" val="23921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IV.	Ethical Performance Improvement </a:t>
            </a:r>
          </a:p>
        </p:txBody>
      </p:sp>
    </p:spTree>
    <p:extLst>
      <p:ext uri="{BB962C8B-B14F-4D97-AF65-F5344CB8AC3E}">
        <p14:creationId xmlns:p14="http://schemas.microsoft.com/office/powerpoint/2010/main" val="2146822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905208"/>
            <a:ext cx="9209517" cy="1143000"/>
          </a:xfrm>
        </p:spPr>
        <p:txBody>
          <a:bodyPr/>
          <a:lstStyle/>
          <a:p>
            <a:pPr marR="0" rtl="0"/>
            <a:r>
              <a:rPr lang="en-US" sz="4400" b="0" i="0" u="none" strike="noStrike" baseline="0" dirty="0" smtClean="0">
                <a:latin typeface="Times New Roman" panose="02020603050405020304" pitchFamily="18" charset="0"/>
              </a:rPr>
              <a:t>A.	Daniel Montgomery and Peter </a:t>
            </a:r>
            <a:r>
              <a:rPr lang="en-US" sz="4400" b="0" i="0" u="none" strike="noStrike" baseline="0" dirty="0" err="1" smtClean="0">
                <a:latin typeface="Times New Roman" panose="02020603050405020304" pitchFamily="18" charset="0"/>
              </a:rPr>
              <a:t>DeCaro</a:t>
            </a:r>
            <a:r>
              <a:rPr lang="en-US" sz="4400" b="0" i="0" u="none" strike="noStrike" baseline="0" dirty="0" smtClean="0">
                <a:latin typeface="Times New Roman" panose="02020603050405020304" pitchFamily="18" charset="0"/>
              </a:rPr>
              <a:t> Human Performance Improvement Perspective (HPI) to Ethics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5454" y="2865701"/>
            <a:ext cx="10972800" cy="3756124"/>
          </a:xfrm>
        </p:spPr>
        <p:txBody>
          <a:bodyPr/>
          <a:lstStyle/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1.	Ethics can be treated like any other performance issue.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2.	Ethical Problems have Behavioral Consequences 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3.	Analyze the Antecedents and Consequences 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4.	Design an Intervention to Correct Behavior </a:t>
            </a:r>
          </a:p>
        </p:txBody>
      </p:sp>
    </p:spTree>
    <p:extLst>
      <p:ext uri="{BB962C8B-B14F-4D97-AF65-F5344CB8AC3E}">
        <p14:creationId xmlns:p14="http://schemas.microsoft.com/office/powerpoint/2010/main" val="262400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B.	International Association of Business Communicators (IABC) Code of Ethics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2959705"/>
            <a:ext cx="10972800" cy="3756124"/>
          </a:xfrm>
        </p:spPr>
        <p:txBody>
          <a:bodyPr/>
          <a:lstStyle/>
          <a:p>
            <a:pPr marR="0" lvl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C.	Human Performance Improvement Defined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The systematic process for identifying and analyzing human performance problems and designing results-oriented interventions to improve people, processes, and organizations.</a:t>
            </a:r>
          </a:p>
        </p:txBody>
      </p:sp>
    </p:spTree>
    <p:extLst>
      <p:ext uri="{BB962C8B-B14F-4D97-AF65-F5344CB8AC3E}">
        <p14:creationId xmlns:p14="http://schemas.microsoft.com/office/powerpoint/2010/main" val="2521643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905208"/>
            <a:ext cx="8354937" cy="1143000"/>
          </a:xfrm>
        </p:spPr>
        <p:txBody>
          <a:bodyPr/>
          <a:lstStyle/>
          <a:p>
            <a:pPr marR="0" rtl="0"/>
            <a:r>
              <a:rPr lang="en-US" sz="4800" b="0" i="0" u="none" strike="noStrike" baseline="0" dirty="0" smtClean="0">
                <a:latin typeface="Times New Roman" panose="02020603050405020304" pitchFamily="18" charset="0"/>
              </a:rPr>
              <a:t>D.	Four HPI Questions to Address Ethical Knowledge Gaps (Rothwell, </a:t>
            </a:r>
            <a:r>
              <a:rPr lang="en-US" sz="4800" b="0" i="0" u="none" strike="noStrike" baseline="0" dirty="0" err="1" smtClean="0">
                <a:latin typeface="Times New Roman" panose="02020603050405020304" pitchFamily="18" charset="0"/>
              </a:rPr>
              <a:t>Hohne</a:t>
            </a:r>
            <a:r>
              <a:rPr lang="en-US" sz="4800" b="0" i="0" u="none" strike="noStrike" baseline="0" dirty="0" smtClean="0">
                <a:latin typeface="Times New Roman" panose="02020603050405020304" pitchFamily="18" charset="0"/>
              </a:rPr>
              <a:t>, &amp; King, 2007)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8818" y="2848609"/>
            <a:ext cx="9710871" cy="3756124"/>
          </a:xfrm>
        </p:spPr>
        <p:txBody>
          <a:bodyPr>
            <a:normAutofit lnSpcReduction="10000"/>
          </a:bodyPr>
          <a:lstStyle/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1.	Does the workforce know how the organization’s code of ethics applies to them?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2.	Do they know what to do if they become aware of a violation of the code of ethics?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3.	Does the organization’s code of ethics meet accepted standards?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4.	Does a code of ethics even exist?</a:t>
            </a:r>
          </a:p>
        </p:txBody>
      </p:sp>
    </p:spTree>
    <p:extLst>
      <p:ext uri="{BB962C8B-B14F-4D97-AF65-F5344CB8AC3E}">
        <p14:creationId xmlns:p14="http://schemas.microsoft.com/office/powerpoint/2010/main" val="475008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E.	Four Roles of an HPI Professional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	Analyst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2.	Intervention Specialist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3.	Change Manager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4.	Evaluator</a:t>
            </a:r>
          </a:p>
        </p:txBody>
      </p:sp>
    </p:spTree>
    <p:extLst>
      <p:ext uri="{BB962C8B-B14F-4D97-AF65-F5344CB8AC3E}">
        <p14:creationId xmlns:p14="http://schemas.microsoft.com/office/powerpoint/2010/main" val="3849995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28" y="110449"/>
            <a:ext cx="7927648" cy="1143000"/>
          </a:xfrm>
        </p:spPr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F.	Human Performance Improvement Model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59" y="1645752"/>
            <a:ext cx="10058400" cy="483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4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341043"/>
            <a:ext cx="10972030" cy="1143000"/>
          </a:xfrm>
        </p:spPr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I.	Defining Ethics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05880"/>
            <a:ext cx="10972800" cy="3756124"/>
          </a:xfrm>
        </p:spPr>
        <p:txBody>
          <a:bodyPr/>
          <a:lstStyle/>
          <a:p>
            <a:pPr marL="0" marR="0" lvl="0" indent="0" rtl="0">
              <a:buNone/>
            </a:pP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A. Ethics: The philosophical study and evaluation of the means and ends of human behavior.</a:t>
            </a:r>
          </a:p>
        </p:txBody>
      </p:sp>
    </p:spTree>
    <p:extLst>
      <p:ext uri="{BB962C8B-B14F-4D97-AF65-F5344CB8AC3E}">
        <p14:creationId xmlns:p14="http://schemas.microsoft.com/office/powerpoint/2010/main" val="61350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3018"/>
            <a:ext cx="10972030" cy="1143000"/>
          </a:xfrm>
        </p:spPr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B.	Ethical Components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830" y="1686382"/>
            <a:ext cx="10972800" cy="3756124"/>
          </a:xfrm>
        </p:spPr>
        <p:txBody>
          <a:bodyPr/>
          <a:lstStyle/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1.	Ways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2.	Means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3.	Ethical Matrix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21" y="1675142"/>
            <a:ext cx="7765279" cy="518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04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II.	Major Ethical Perspectives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048208"/>
            <a:ext cx="5466460" cy="4077961"/>
          </a:xfrm>
        </p:spPr>
        <p:txBody>
          <a:bodyPr>
            <a:normAutofit lnSpcReduction="10000"/>
          </a:bodyPr>
          <a:lstStyle/>
          <a:p>
            <a:pPr marL="403433" marR="0" lvl="1" indent="0" rtl="0">
              <a:buNone/>
            </a:pP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A.	Altruism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L="403433" marR="0" lvl="1" indent="0" rtl="0">
              <a:buNone/>
            </a:pP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B.	Categorical Imperative/Deontology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L="403433" marR="0" lvl="1" indent="0" rtl="0">
              <a:buNone/>
            </a:pP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C.	Communitarianism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L="403433" marR="0" lvl="1" indent="0" rtl="0">
              <a:buNone/>
            </a:pP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D.	Cultural Relativism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  <a:p>
            <a:pPr marL="403433" marR="0" lvl="1" indent="0" rtl="0">
              <a:buNone/>
            </a:pPr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E.	Ethical Egoism</a:t>
            </a:r>
          </a:p>
          <a:p>
            <a:pPr marR="0" lvl="1" rtl="0"/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37233" y="2048208"/>
            <a:ext cx="6096000" cy="427347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03433" lvl="1"/>
            <a:r>
              <a:rPr lang="en-US" sz="2470" b="0" i="0" u="none" strike="noStrike" baseline="0" dirty="0" smtClean="0">
                <a:latin typeface="Times New Roman" panose="02020603050405020304" pitchFamily="18" charset="0"/>
              </a:rPr>
              <a:t>F.	Justice</a:t>
            </a:r>
          </a:p>
          <a:p>
            <a:pPr lvl="1"/>
            <a:endParaRPr lang="en-US" sz="2470" b="0" i="0" u="none" strike="noStrike" baseline="0" dirty="0" smtClean="0">
              <a:latin typeface="Times New Roman" panose="02020603050405020304" pitchFamily="18" charset="0"/>
            </a:endParaRPr>
          </a:p>
          <a:p>
            <a:pPr marL="403433" lvl="1"/>
            <a:r>
              <a:rPr lang="en-US" sz="2470" b="0" i="0" u="none" strike="noStrike" baseline="0" dirty="0" smtClean="0">
                <a:latin typeface="Times New Roman" panose="02020603050405020304" pitchFamily="18" charset="0"/>
              </a:rPr>
              <a:t>G.	Nihilism</a:t>
            </a:r>
          </a:p>
          <a:p>
            <a:pPr lvl="1"/>
            <a:endParaRPr lang="en-US" sz="2470" b="0" i="0" u="none" strike="noStrike" baseline="0" dirty="0" smtClean="0">
              <a:latin typeface="Times New Roman" panose="02020603050405020304" pitchFamily="18" charset="0"/>
            </a:endParaRPr>
          </a:p>
          <a:p>
            <a:pPr marL="403433" lvl="1"/>
            <a:r>
              <a:rPr lang="en-US" sz="2470" b="0" i="0" u="none" strike="noStrike" baseline="0" dirty="0" smtClean="0">
                <a:latin typeface="Times New Roman" panose="02020603050405020304" pitchFamily="18" charset="0"/>
              </a:rPr>
              <a:t>H.	Psychological Egoism</a:t>
            </a:r>
          </a:p>
          <a:p>
            <a:pPr lvl="1"/>
            <a:endParaRPr lang="en-US" sz="2470" b="0" i="0" u="none" strike="noStrike" baseline="0" dirty="0" smtClean="0">
              <a:latin typeface="Times New Roman" panose="02020603050405020304" pitchFamily="18" charset="0"/>
            </a:endParaRPr>
          </a:p>
          <a:p>
            <a:pPr marL="403433" lvl="1"/>
            <a:r>
              <a:rPr lang="en-US" sz="2470" b="0" i="0" u="none" strike="noStrike" baseline="0" dirty="0" smtClean="0">
                <a:latin typeface="Times New Roman" panose="02020603050405020304" pitchFamily="18" charset="0"/>
              </a:rPr>
              <a:t>I.	Social Relativism</a:t>
            </a:r>
          </a:p>
          <a:p>
            <a:pPr lvl="1"/>
            <a:endParaRPr lang="en-US" sz="2470" b="0" i="0" u="none" strike="noStrike" baseline="0" dirty="0" smtClean="0">
              <a:latin typeface="Times New Roman" panose="02020603050405020304" pitchFamily="18" charset="0"/>
            </a:endParaRPr>
          </a:p>
          <a:p>
            <a:pPr marL="403433" lvl="1"/>
            <a:r>
              <a:rPr lang="en-US" sz="2470" b="0" i="0" u="none" strike="noStrike" baseline="0" dirty="0" smtClean="0">
                <a:latin typeface="Times New Roman" panose="02020603050405020304" pitchFamily="18" charset="0"/>
              </a:rPr>
              <a:t>J.	Subjectivism</a:t>
            </a:r>
          </a:p>
          <a:p>
            <a:pPr lvl="1"/>
            <a:endParaRPr lang="en-US" sz="2470" b="0" i="0" u="none" strike="noStrike" baseline="0" dirty="0" smtClean="0">
              <a:latin typeface="Times New Roman" panose="02020603050405020304" pitchFamily="18" charset="0"/>
            </a:endParaRPr>
          </a:p>
          <a:p>
            <a:pPr marL="403433" lvl="1"/>
            <a:r>
              <a:rPr lang="en-US" sz="2470" b="0" i="0" u="none" strike="noStrike" baseline="0" dirty="0" smtClean="0">
                <a:latin typeface="Times New Roman" panose="02020603050405020304" pitchFamily="18" charset="0"/>
              </a:rPr>
              <a:t>K.	Utilitarianism</a:t>
            </a:r>
          </a:p>
        </p:txBody>
      </p:sp>
    </p:spTree>
    <p:extLst>
      <p:ext uri="{BB962C8B-B14F-4D97-AF65-F5344CB8AC3E}">
        <p14:creationId xmlns:p14="http://schemas.microsoft.com/office/powerpoint/2010/main" val="92989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Chapter 2 – Section 2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Ethics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359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Section Learning Objectives: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1. </a:t>
            </a:r>
            <a:r>
              <a:rPr lang="en-US" b="0" i="0" u="none" strike="noStrike" baseline="0" smtClean="0">
                <a:latin typeface="Cambria" panose="02040503050406030204" pitchFamily="18" charset="0"/>
              </a:rPr>
              <a:t>Identify Cherrington and Cherrington’s typology of ethical lapses in business.</a:t>
            </a:r>
          </a:p>
          <a:p>
            <a:pPr marR="0" lvl="0" rtl="0"/>
            <a:r>
              <a:rPr lang="en-US" b="0" i="0" u="none" strike="noStrike" baseline="0" smtClean="0">
                <a:latin typeface="Cambria" panose="02040503050406030204" pitchFamily="18" charset="0"/>
              </a:rPr>
              <a:t>2. Understand how Cherrington and Cherrington’s typology of ethical lapses applies to the modern workplace.</a:t>
            </a:r>
          </a:p>
          <a:p>
            <a:pPr marR="0" lvl="0" rtl="0"/>
            <a:r>
              <a:rPr lang="en-US" b="0" i="0" u="none" strike="noStrike" baseline="0" smtClean="0">
                <a:latin typeface="Cambria" panose="02040503050406030204" pitchFamily="18" charset="0"/>
              </a:rPr>
              <a:t>3. Explain how computer-mediated social networking and generational differences impact ethics in the modern organization.</a:t>
            </a:r>
            <a:endParaRPr lang="en-US" b="0" i="0" u="none" strike="noStrike" baseline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285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I.	Brief History of Business Ethics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A.	Center for Business Ethics at Bentley College founded in 1976.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B.	First academic conference on Business Ethics was in 1977.</a:t>
            </a:r>
          </a:p>
          <a:p>
            <a:pPr marR="0" lvl="1" rtl="0"/>
            <a:endParaRPr lang="en-US" b="0" i="0" u="none" strike="noStrike" baseline="0" smtClean="0">
              <a:latin typeface="Times New Roman" panose="02020603050405020304" pitchFamily="18" charset="0"/>
            </a:endParaRP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C.	Journal of Business Ethics was launched in 1982.</a:t>
            </a:r>
          </a:p>
        </p:txBody>
      </p:sp>
    </p:spTree>
    <p:extLst>
      <p:ext uri="{BB962C8B-B14F-4D97-AF65-F5344CB8AC3E}">
        <p14:creationId xmlns:p14="http://schemas.microsoft.com/office/powerpoint/2010/main" val="828717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ISPRING_RESOURCE_PATHS_HASH_PRESENTER" val="b46151e037d7eb8f6c4439e1754c95ff934b6e83"/>
  <p:tag name="MMPROD_UIDATA" val="&lt;database version=&quot;10.0&quot;&gt;&lt;object type=&quot;1&quot; unique_id=&quot;10001&quot;&gt;&lt;object type=&quot;2&quot; unique_id=&quot;10394&quot;&gt;&lt;object type=&quot;3&quot; unique_id=&quot;10395&quot;&gt;&lt;property id=&quot;20148&quot; value=&quot;5&quot;/&gt;&lt;property id=&quot;20300&quot; value=&quot;Slide 1 - &amp;quot;Chapter 2 – Section 1&amp;quot;&quot;/&gt;&lt;property id=&quot;20307&quot; value=&quot;256&quot;/&gt;&lt;/object&gt;&lt;object type=&quot;3&quot; unique_id=&quot;10396&quot;&gt;&lt;property id=&quot;20148&quot; value=&quot;5&quot;/&gt;&lt;property id=&quot;20300&quot; value=&quot;Slide 2 - &amp;quot;Section Learning Objectives:&amp;quot;&quot;/&gt;&lt;property id=&quot;20307&quot; value=&quot;257&quot;/&gt;&lt;/object&gt;&lt;object type=&quot;3&quot; unique_id=&quot;10397&quot;&gt;&lt;property id=&quot;20148&quot; value=&quot;5&quot;/&gt;&lt;property id=&quot;20300&quot; value=&quot;Slide 3 - &amp;quot;I.&amp;amp;#x09;Defining Ethics&amp;quot;&quot;/&gt;&lt;property id=&quot;20307&quot; value=&quot;258&quot;/&gt;&lt;/object&gt;&lt;object type=&quot;3&quot; unique_id=&quot;10398&quot;&gt;&lt;property id=&quot;20148&quot; value=&quot;5&quot;/&gt;&lt;property id=&quot;20300&quot; value=&quot;Slide 4 - &amp;quot;B.&amp;amp;#x09;Ethical Components&amp;quot;&quot;/&gt;&lt;property id=&quot;20307&quot; value=&quot;259&quot;/&gt;&lt;/object&gt;&lt;object type=&quot;3&quot; unique_id=&quot;10399&quot;&gt;&lt;property id=&quot;20148&quot; value=&quot;5&quot;/&gt;&lt;property id=&quot;20300&quot; value=&quot;Slide 5 - &amp;quot;II.&amp;amp;#x09;Major Ethical Perspectives&amp;quot;&quot;/&gt;&lt;property id=&quot;20307&quot; value=&quot;260&quot;/&gt;&lt;/object&gt;&lt;/object&gt;&lt;object type=&quot;8&quot; unique_id=&quot;1040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FWKPP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6501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57150" cap="rnd">
          <a:solidFill>
            <a:srgbClr val="CCDC49"/>
          </a:solidFill>
          <a:round/>
          <a:headEnd/>
          <a:tailEnd/>
        </a:ln>
      </a:spPr>
      <a:bodyPr/>
      <a:lstStyle/>
    </a:lnDef>
  </a:objectDefaults>
  <a:extraClrSchemeLst/>
  <a:extLst>
    <a:ext uri="{05A4C25C-085E-4340-85A3-A5531E510DB2}">
      <thm15:themeFamily xmlns="" xmlns:thm15="http://schemas.microsoft.com/office/thememl/2012/main" name="FWKPP" id="{80A811DC-4DC9-48AE-8950-C86CA8E3DC19}" vid="{16649279-37DB-4994-BA13-07EDE82A7C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FWKPP</Template>
  <TotalTime>8</TotalTime>
  <Words>527</Words>
  <Application>Microsoft Macintosh PowerPoint</Application>
  <PresentationFormat>Custom</PresentationFormat>
  <Paragraphs>224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FWKPP</vt:lpstr>
      <vt:lpstr>Chapter 2 – Section 1</vt:lpstr>
      <vt:lpstr>Published by: Flat World Knowledge, Inc.   © 2015 by Flat World Knowledge, Inc. All rights reserved. Your use of this work is subject to the License Agreement available here http://www.flatworldknowledge.com/legal. No part of this work may be used, modified, or reproduced in any form or by any means except as expressly permitted under the License Agreement.</vt:lpstr>
      <vt:lpstr>Section Learning Objectives:</vt:lpstr>
      <vt:lpstr>I. Defining Ethics</vt:lpstr>
      <vt:lpstr>B. Ethical Components</vt:lpstr>
      <vt:lpstr>II. Major Ethical Perspectives</vt:lpstr>
      <vt:lpstr>Chapter 2 – Section 2</vt:lpstr>
      <vt:lpstr>Section Learning Objectives:</vt:lpstr>
      <vt:lpstr>I. Brief History of Business Ethics</vt:lpstr>
      <vt:lpstr>II. Cherrington and Cherrington’s Typology of Ethical Lapses</vt:lpstr>
      <vt:lpstr>A. The Ethics of Social Networking  </vt:lpstr>
      <vt:lpstr>1. Ethics Resource Center of Social Networkers</vt:lpstr>
      <vt:lpstr>2. Jason Lundy’s 11 Concerns of Social Media in the Workplace</vt:lpstr>
      <vt:lpstr>3. Positive Uses of Social Networking </vt:lpstr>
      <vt:lpstr>B. Generational Differences and Business Ethics</vt:lpstr>
      <vt:lpstr>1. Generational Differences at Work</vt:lpstr>
      <vt:lpstr>Chapter 2 – Section 3</vt:lpstr>
      <vt:lpstr>Section Learning Objectives:</vt:lpstr>
      <vt:lpstr>I. Kenneth Andersen’s Three Viewpoints for Ethical Communication </vt:lpstr>
      <vt:lpstr>II. Three Understandings of Ethics</vt:lpstr>
      <vt:lpstr>A. Commonsense Understanding </vt:lpstr>
      <vt:lpstr>B. Theoretical Understanding</vt:lpstr>
      <vt:lpstr>C. Learning and Understanding </vt:lpstr>
      <vt:lpstr>Chapter 2 – Section 4</vt:lpstr>
      <vt:lpstr>Section Learning Objectives:</vt:lpstr>
      <vt:lpstr>I. W. Charles Redding’s 4 Ethical Questions </vt:lpstr>
      <vt:lpstr>II. Redding’s Typology of Unethical Communication</vt:lpstr>
      <vt:lpstr>III. Marifran Mattson and Patrice Buzzanell’s Feminist Communication Ethic</vt:lpstr>
      <vt:lpstr>A. Perceptions of Redding</vt:lpstr>
      <vt:lpstr>B. A Feminist Ethic</vt:lpstr>
      <vt:lpstr>C. Two Approaches to Ethics</vt:lpstr>
      <vt:lpstr>IV. Ethical Performance Improvement </vt:lpstr>
      <vt:lpstr>A. Daniel Montgomery and Peter DeCaro Human Performance Improvement Perspective (HPI) to Ethics </vt:lpstr>
      <vt:lpstr>B. International Association of Business Communicators (IABC) Code of Ethics</vt:lpstr>
      <vt:lpstr>D. Four HPI Questions to Address Ethical Knowledge Gaps (Rothwell, Hohne, &amp; King, 2007)</vt:lpstr>
      <vt:lpstr>E. Four Roles of an HPI Professional</vt:lpstr>
      <vt:lpstr>F. Human Performance Improvement Model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– Section 1</dc:title>
  <dc:creator>JasonSWrench</dc:creator>
  <cp:lastModifiedBy>Vicki Brentnall</cp:lastModifiedBy>
  <cp:revision>5</cp:revision>
  <dcterms:created xsi:type="dcterms:W3CDTF">2015-07-26T22:06:42Z</dcterms:created>
  <dcterms:modified xsi:type="dcterms:W3CDTF">2015-08-17T15:28:59Z</dcterms:modified>
</cp:coreProperties>
</file>