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s/slide99.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4" r:id="rId1"/>
    <p:sldMasterId id="2147483859" r:id="rId2"/>
  </p:sldMasterIdLst>
  <p:notesMasterIdLst>
    <p:notesMasterId r:id="rId109"/>
  </p:notesMasterIdLst>
  <p:sldIdLst>
    <p:sldId id="294" r:id="rId3"/>
    <p:sldId id="297" r:id="rId4"/>
    <p:sldId id="298" r:id="rId5"/>
    <p:sldId id="299" r:id="rId6"/>
    <p:sldId id="300" r:id="rId7"/>
    <p:sldId id="301" r:id="rId8"/>
    <p:sldId id="302" r:id="rId9"/>
    <p:sldId id="303" r:id="rId10"/>
    <p:sldId id="304" r:id="rId11"/>
    <p:sldId id="305" r:id="rId12"/>
    <p:sldId id="352" r:id="rId13"/>
    <p:sldId id="353" r:id="rId14"/>
    <p:sldId id="354" r:id="rId15"/>
    <p:sldId id="356" r:id="rId16"/>
    <p:sldId id="357" r:id="rId17"/>
    <p:sldId id="355" r:id="rId18"/>
    <p:sldId id="358" r:id="rId19"/>
    <p:sldId id="306" r:id="rId20"/>
    <p:sldId id="307" r:id="rId21"/>
    <p:sldId id="308" r:id="rId22"/>
    <p:sldId id="359" r:id="rId23"/>
    <p:sldId id="309" r:id="rId24"/>
    <p:sldId id="310" r:id="rId25"/>
    <p:sldId id="311" r:id="rId26"/>
    <p:sldId id="312" r:id="rId27"/>
    <p:sldId id="313" r:id="rId28"/>
    <p:sldId id="314" r:id="rId29"/>
    <p:sldId id="315" r:id="rId30"/>
    <p:sldId id="316" r:id="rId31"/>
    <p:sldId id="317" r:id="rId32"/>
    <p:sldId id="318" r:id="rId33"/>
    <p:sldId id="319" r:id="rId34"/>
    <p:sldId id="320" r:id="rId35"/>
    <p:sldId id="321" r:id="rId36"/>
    <p:sldId id="322" r:id="rId37"/>
    <p:sldId id="323" r:id="rId38"/>
    <p:sldId id="324" r:id="rId39"/>
    <p:sldId id="325" r:id="rId40"/>
    <p:sldId id="351" r:id="rId41"/>
    <p:sldId id="326" r:id="rId42"/>
    <p:sldId id="327" r:id="rId43"/>
    <p:sldId id="328" r:id="rId44"/>
    <p:sldId id="329" r:id="rId45"/>
    <p:sldId id="330" r:id="rId46"/>
    <p:sldId id="360" r:id="rId47"/>
    <p:sldId id="361" r:id="rId48"/>
    <p:sldId id="362" r:id="rId49"/>
    <p:sldId id="363" r:id="rId50"/>
    <p:sldId id="364" r:id="rId51"/>
    <p:sldId id="331" r:id="rId52"/>
    <p:sldId id="365" r:id="rId53"/>
    <p:sldId id="332" r:id="rId54"/>
    <p:sldId id="333" r:id="rId55"/>
    <p:sldId id="334" r:id="rId56"/>
    <p:sldId id="335" r:id="rId57"/>
    <p:sldId id="366" r:id="rId58"/>
    <p:sldId id="367" r:id="rId59"/>
    <p:sldId id="368" r:id="rId60"/>
    <p:sldId id="369" r:id="rId61"/>
    <p:sldId id="370" r:id="rId62"/>
    <p:sldId id="371" r:id="rId63"/>
    <p:sldId id="372" r:id="rId64"/>
    <p:sldId id="373" r:id="rId65"/>
    <p:sldId id="374" r:id="rId66"/>
    <p:sldId id="375" r:id="rId67"/>
    <p:sldId id="336" r:id="rId68"/>
    <p:sldId id="337" r:id="rId69"/>
    <p:sldId id="338" r:id="rId70"/>
    <p:sldId id="376" r:id="rId71"/>
    <p:sldId id="377" r:id="rId72"/>
    <p:sldId id="378" r:id="rId73"/>
    <p:sldId id="379" r:id="rId74"/>
    <p:sldId id="380" r:id="rId75"/>
    <p:sldId id="381" r:id="rId76"/>
    <p:sldId id="382" r:id="rId77"/>
    <p:sldId id="339" r:id="rId78"/>
    <p:sldId id="340" r:id="rId79"/>
    <p:sldId id="341" r:id="rId80"/>
    <p:sldId id="342" r:id="rId81"/>
    <p:sldId id="343" r:id="rId82"/>
    <p:sldId id="344" r:id="rId83"/>
    <p:sldId id="383" r:id="rId84"/>
    <p:sldId id="384" r:id="rId85"/>
    <p:sldId id="385" r:id="rId86"/>
    <p:sldId id="386" r:id="rId87"/>
    <p:sldId id="345" r:id="rId88"/>
    <p:sldId id="346" r:id="rId89"/>
    <p:sldId id="347" r:id="rId90"/>
    <p:sldId id="388" r:id="rId91"/>
    <p:sldId id="389" r:id="rId92"/>
    <p:sldId id="390" r:id="rId93"/>
    <p:sldId id="391" r:id="rId94"/>
    <p:sldId id="392" r:id="rId95"/>
    <p:sldId id="393" r:id="rId96"/>
    <p:sldId id="394" r:id="rId97"/>
    <p:sldId id="348" r:id="rId98"/>
    <p:sldId id="349" r:id="rId99"/>
    <p:sldId id="350" r:id="rId100"/>
    <p:sldId id="387" r:id="rId101"/>
    <p:sldId id="395" r:id="rId102"/>
    <p:sldId id="396" r:id="rId103"/>
    <p:sldId id="397" r:id="rId104"/>
    <p:sldId id="398" r:id="rId105"/>
    <p:sldId id="399" r:id="rId106"/>
    <p:sldId id="400" r:id="rId107"/>
    <p:sldId id="401" r:id="rId108"/>
  </p:sldIdLst>
  <p:sldSz cx="9144000" cy="5148263"/>
  <p:notesSz cx="6858000" cy="91440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eaLnBrk="0" fontAlgn="base" hangingPunct="0">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08"/>
    <p:restoredTop sz="94671"/>
  </p:normalViewPr>
  <p:slideViewPr>
    <p:cSldViewPr showGuides="1">
      <p:cViewPr varScale="1">
        <p:scale>
          <a:sx n="57" d="100"/>
          <a:sy n="57" d="100"/>
        </p:scale>
        <p:origin x="-84" y="-636"/>
      </p:cViewPr>
      <p:guideLst>
        <p:guide orient="horz" pos="1621"/>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slide" Target="slides/slide105.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notesMaster" Target="notesMasters/notesMaster1.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7A154389-5600-4FA1-A0C8-2F19E39B426C}" type="datetimeFigureOut">
              <a:rPr lang="en-US"/>
              <a:pPr>
                <a:defRPr/>
              </a:pPr>
              <a:t>12/29/2015</a:t>
            </a:fld>
            <a:endParaRPr lang="en-US"/>
          </a:p>
        </p:txBody>
      </p:sp>
      <p:sp>
        <p:nvSpPr>
          <p:cNvPr id="4" name="Slide Image Placeholder 3"/>
          <p:cNvSpPr>
            <a:spLocks noGrp="1" noRot="1" noChangeAspect="1"/>
          </p:cNvSpPr>
          <p:nvPr>
            <p:ph type="sldImg" idx="2"/>
          </p:nvPr>
        </p:nvSpPr>
        <p:spPr>
          <a:xfrm>
            <a:off x="688975" y="1143000"/>
            <a:ext cx="548005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25E57B8-836D-4E14-B8A9-1CBD5A50DD6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FWK Opening">
    <p:spTree>
      <p:nvGrpSpPr>
        <p:cNvPr id="1" name=""/>
        <p:cNvGrpSpPr/>
        <p:nvPr/>
      </p:nvGrpSpPr>
      <p:grpSpPr>
        <a:xfrm>
          <a:off x="0" y="0"/>
          <a:ext cx="0" cy="0"/>
          <a:chOff x="0" y="0"/>
          <a:chExt cx="0" cy="0"/>
        </a:xfrm>
      </p:grpSpPr>
      <p:pic>
        <p:nvPicPr>
          <p:cNvPr id="2" name="Picture 4"/>
          <p:cNvPicPr>
            <a:picLocks noChangeAspect="1"/>
          </p:cNvPicPr>
          <p:nvPr/>
        </p:nvPicPr>
        <p:blipFill>
          <a:blip r:embed="rId2" cstate="print"/>
          <a:srcRect/>
          <a:stretch>
            <a:fillRect/>
          </a:stretch>
        </p:blipFill>
        <p:spPr bwMode="auto">
          <a:xfrm>
            <a:off x="0" y="0"/>
            <a:ext cx="9144000" cy="51482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Transition ">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72025"/>
            <a:ext cx="2133600" cy="273050"/>
          </a:xfrm>
          <a:prstGeom prst="rect">
            <a:avLst/>
          </a:prstGeom>
        </p:spPr>
        <p:txBody>
          <a:bodyPr vert="horz" wrap="square" lIns="91440" tIns="45720" rIns="91440" bIns="45720" numCol="1" anchor="t" anchorCtr="0" compatLnSpc="1">
            <a:prstTxWarp prst="textNoShape">
              <a:avLst/>
            </a:prstTxWarp>
          </a:bodyPr>
          <a:lstStyle>
            <a:lvl1pPr eaLnBrk="1" hangingPunct="1">
              <a:defRPr>
                <a:latin typeface="Calibri" pitchFamily="34" charset="0"/>
              </a:defRPr>
            </a:lvl1pPr>
          </a:lstStyle>
          <a:p>
            <a:pPr>
              <a:defRPr/>
            </a:pPr>
            <a:fld id="{898EEF11-CB33-4C0C-9C06-5FE1A9EAC5A3}" type="datetime1">
              <a:rPr lang="en-US" altLang="en-US"/>
              <a:pPr>
                <a:defRPr/>
              </a:pPr>
              <a:t>12/29/2015</a:t>
            </a:fld>
            <a:endParaRPr lang="en-US" altLang="en-US"/>
          </a:p>
        </p:txBody>
      </p:sp>
      <p:sp>
        <p:nvSpPr>
          <p:cNvPr id="5" name="Footer Placeholder 4"/>
          <p:cNvSpPr>
            <a:spLocks noGrp="1"/>
          </p:cNvSpPr>
          <p:nvPr>
            <p:ph type="ftr" sz="quarter" idx="11"/>
          </p:nvPr>
        </p:nvSpPr>
        <p:spPr>
          <a:xfrm>
            <a:off x="3124200" y="4772025"/>
            <a:ext cx="2895600" cy="273050"/>
          </a:xfrm>
          <a:prstGeom prst="rect">
            <a:avLst/>
          </a:prstGeom>
        </p:spPr>
        <p:txBody>
          <a:bodyPr vert="horz" wrap="square" lIns="91440" tIns="45720" rIns="91440" bIns="45720" numCol="1" anchor="t" anchorCtr="0" compatLnSpc="1">
            <a:prstTxWarp prst="textNoShape">
              <a:avLst/>
            </a:prstTxWarp>
          </a:bodyPr>
          <a:lstStyle>
            <a:lvl1pPr eaLnBrk="1" hangingPunct="1">
              <a:defRPr>
                <a:latin typeface="Calibri" pitchFamily="34" charset="0"/>
              </a:defRPr>
            </a:lvl1pPr>
          </a:lstStyle>
          <a:p>
            <a:pPr>
              <a:defRPr/>
            </a:pPr>
            <a:endParaRPr lang="en-US"/>
          </a:p>
        </p:txBody>
      </p:sp>
      <p:sp>
        <p:nvSpPr>
          <p:cNvPr id="6" name="Slide Number Placeholder 5"/>
          <p:cNvSpPr>
            <a:spLocks noGrp="1"/>
          </p:cNvSpPr>
          <p:nvPr>
            <p:ph type="sldNum" sz="quarter" idx="12"/>
          </p:nvPr>
        </p:nvSpPr>
        <p:spPr>
          <a:xfrm>
            <a:off x="6553200" y="4772025"/>
            <a:ext cx="2133600" cy="273050"/>
          </a:xfrm>
          <a:prstGeom prst="rect">
            <a:avLst/>
          </a:prstGeom>
        </p:spPr>
        <p:txBody>
          <a:bodyPr vert="horz" wrap="square" lIns="91440" tIns="45720" rIns="91440" bIns="45720" numCol="1" anchor="t" anchorCtr="0" compatLnSpc="1">
            <a:prstTxWarp prst="textNoShape">
              <a:avLst/>
            </a:prstTxWarp>
          </a:bodyPr>
          <a:lstStyle>
            <a:lvl1pPr eaLnBrk="1" hangingPunct="1">
              <a:defRPr>
                <a:latin typeface="Calibri" pitchFamily="34" charset="0"/>
              </a:defRPr>
            </a:lvl1pPr>
          </a:lstStyle>
          <a:p>
            <a:pPr>
              <a:defRPr/>
            </a:pPr>
            <a:fld id="{31CDCF65-D1C7-4878-8E25-071AA25525C2}" type="slidenum">
              <a:rPr lang="en-US" altLang="en-US"/>
              <a:pPr>
                <a:defRPr/>
              </a:pPr>
              <a:t>‹#›</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Section Header">
    <p:spTree>
      <p:nvGrpSpPr>
        <p:cNvPr id="1" name=""/>
        <p:cNvGrpSpPr/>
        <p:nvPr/>
      </p:nvGrpSpPr>
      <p:grpSpPr>
        <a:xfrm>
          <a:off x="0" y="0"/>
          <a:ext cx="0" cy="0"/>
          <a:chOff x="0" y="0"/>
          <a:chExt cx="0" cy="0"/>
        </a:xfrm>
      </p:grpSpPr>
      <p:pic>
        <p:nvPicPr>
          <p:cNvPr id="4" name="Picture 4" descr="FW_March2014_PPT_Template_3.jpg"/>
          <p:cNvPicPr>
            <a:picLocks noChangeAspect="1"/>
          </p:cNvPicPr>
          <p:nvPr/>
        </p:nvPicPr>
        <p:blipFill>
          <a:blip r:embed="rId2" cstate="print"/>
          <a:srcRect/>
          <a:stretch>
            <a:fillRect/>
          </a:stretch>
        </p:blipFill>
        <p:spPr bwMode="auto">
          <a:xfrm>
            <a:off x="0" y="0"/>
            <a:ext cx="9144000" cy="5148263"/>
          </a:xfrm>
          <a:prstGeom prst="rect">
            <a:avLst/>
          </a:prstGeom>
          <a:noFill/>
          <a:ln w="9525">
            <a:noFill/>
            <a:miter lim="800000"/>
            <a:headEnd/>
            <a:tailEnd/>
          </a:ln>
        </p:spPr>
      </p:pic>
      <p:pic>
        <p:nvPicPr>
          <p:cNvPr id="5" name="Picture 5" descr="FW no infinity logo.png"/>
          <p:cNvPicPr>
            <a:picLocks noChangeAspect="1"/>
          </p:cNvPicPr>
          <p:nvPr/>
        </p:nvPicPr>
        <p:blipFill>
          <a:blip r:embed="rId3" cstate="print"/>
          <a:srcRect/>
          <a:stretch>
            <a:fillRect/>
          </a:stretch>
        </p:blipFill>
        <p:spPr bwMode="auto">
          <a:xfrm>
            <a:off x="7388225" y="4652963"/>
            <a:ext cx="1377950" cy="276225"/>
          </a:xfrm>
          <a:prstGeom prst="rect">
            <a:avLst/>
          </a:prstGeom>
          <a:noFill/>
          <a:ln w="9525">
            <a:noFill/>
            <a:miter lim="800000"/>
            <a:headEnd/>
            <a:tailEnd/>
          </a:ln>
        </p:spPr>
      </p:pic>
      <p:pic>
        <p:nvPicPr>
          <p:cNvPr id="6" name="Picture 6" descr="FW_March2014_PPT_Template_3.jpg"/>
          <p:cNvPicPr>
            <a:picLocks noChangeAspect="1"/>
          </p:cNvPicPr>
          <p:nvPr userDrawn="1"/>
        </p:nvPicPr>
        <p:blipFill>
          <a:blip r:embed="rId2" cstate="print"/>
          <a:srcRect/>
          <a:stretch>
            <a:fillRect/>
          </a:stretch>
        </p:blipFill>
        <p:spPr bwMode="auto">
          <a:xfrm>
            <a:off x="0" y="0"/>
            <a:ext cx="9144000" cy="5148263"/>
          </a:xfrm>
          <a:prstGeom prst="rect">
            <a:avLst/>
          </a:prstGeom>
          <a:noFill/>
          <a:ln w="9525">
            <a:noFill/>
            <a:miter lim="800000"/>
            <a:headEnd/>
            <a:tailEnd/>
          </a:ln>
        </p:spPr>
      </p:pic>
      <p:pic>
        <p:nvPicPr>
          <p:cNvPr id="7" name="Picture 7" descr="FW no infinity logo.png"/>
          <p:cNvPicPr>
            <a:picLocks noChangeAspect="1"/>
          </p:cNvPicPr>
          <p:nvPr userDrawn="1"/>
        </p:nvPicPr>
        <p:blipFill>
          <a:blip r:embed="rId3" cstate="print"/>
          <a:srcRect/>
          <a:stretch>
            <a:fillRect/>
          </a:stretch>
        </p:blipFill>
        <p:spPr bwMode="auto">
          <a:xfrm>
            <a:off x="7388225" y="4652963"/>
            <a:ext cx="1377950" cy="276225"/>
          </a:xfrm>
          <a:prstGeom prst="rect">
            <a:avLst/>
          </a:prstGeom>
          <a:noFill/>
          <a:ln w="9525">
            <a:noFill/>
            <a:miter lim="800000"/>
            <a:headEnd/>
            <a:tailEnd/>
          </a:ln>
        </p:spPr>
      </p:pic>
      <p:sp>
        <p:nvSpPr>
          <p:cNvPr id="2" name="Title 1"/>
          <p:cNvSpPr>
            <a:spLocks noGrp="1"/>
          </p:cNvSpPr>
          <p:nvPr>
            <p:ph type="title"/>
          </p:nvPr>
        </p:nvSpPr>
        <p:spPr>
          <a:xfrm>
            <a:off x="4426101" y="3069923"/>
            <a:ext cx="4068615" cy="1022502"/>
          </a:xfrm>
        </p:spPr>
        <p:txBody>
          <a:bodyPr anchor="t"/>
          <a:lstStyle>
            <a:lvl1pPr algn="l">
              <a:defRPr sz="2100" b="0" cap="none" baseline="0">
                <a:solidFill>
                  <a:schemeClr val="bg1"/>
                </a:solidFill>
                <a:latin typeface="Verdana"/>
                <a:cs typeface="Verdana"/>
              </a:defRPr>
            </a:lvl1pPr>
          </a:lstStyle>
          <a:p>
            <a:r>
              <a:rPr lang="en-US" smtClean="0"/>
              <a:t>Click to edit Master title style</a:t>
            </a:r>
            <a:endParaRPr lang="en-US" dirty="0"/>
          </a:p>
        </p:txBody>
      </p:sp>
      <p:sp>
        <p:nvSpPr>
          <p:cNvPr id="3" name="Text Placeholder 2"/>
          <p:cNvSpPr>
            <a:spLocks noGrp="1"/>
          </p:cNvSpPr>
          <p:nvPr>
            <p:ph type="body" idx="1"/>
          </p:nvPr>
        </p:nvSpPr>
        <p:spPr>
          <a:xfrm>
            <a:off x="4426101" y="1943741"/>
            <a:ext cx="4068615" cy="1126182"/>
          </a:xfrm>
        </p:spPr>
        <p:txBody>
          <a:bodyPr anchor="b">
            <a:normAutofit/>
          </a:bodyPr>
          <a:lstStyle>
            <a:lvl1pPr marL="0" indent="0">
              <a:buNone/>
              <a:defRPr sz="1350">
                <a:solidFill>
                  <a:schemeClr val="bg1"/>
                </a:solidFill>
                <a:latin typeface="Verdana"/>
                <a:cs typeface="Verdana"/>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8" name="Date Placeholder 3"/>
          <p:cNvSpPr>
            <a:spLocks noGrp="1"/>
          </p:cNvSpPr>
          <p:nvPr>
            <p:ph type="dt" sz="half" idx="10"/>
          </p:nvPr>
        </p:nvSpPr>
        <p:spPr>
          <a:xfrm>
            <a:off x="457200" y="4772025"/>
            <a:ext cx="2133600" cy="2730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pic>
        <p:nvPicPr>
          <p:cNvPr id="4" name="Picture 4" descr="FW_March2014_PPT_Template_5.jpg"/>
          <p:cNvPicPr>
            <a:picLocks noChangeAspect="1"/>
          </p:cNvPicPr>
          <p:nvPr/>
        </p:nvPicPr>
        <p:blipFill>
          <a:blip r:embed="rId2" cstate="print"/>
          <a:srcRect/>
          <a:stretch>
            <a:fillRect/>
          </a:stretch>
        </p:blipFill>
        <p:spPr bwMode="auto">
          <a:xfrm>
            <a:off x="0" y="0"/>
            <a:ext cx="9144000" cy="5148263"/>
          </a:xfrm>
          <a:prstGeom prst="rect">
            <a:avLst/>
          </a:prstGeom>
          <a:noFill/>
          <a:ln w="9525">
            <a:noFill/>
            <a:miter lim="800000"/>
            <a:headEnd/>
            <a:tailEnd/>
          </a:ln>
        </p:spPr>
      </p:pic>
      <p:pic>
        <p:nvPicPr>
          <p:cNvPr id="5" name="Picture 5" descr="FW no infinity logo.png"/>
          <p:cNvPicPr>
            <a:picLocks noChangeAspect="1"/>
          </p:cNvPicPr>
          <p:nvPr/>
        </p:nvPicPr>
        <p:blipFill>
          <a:blip r:embed="rId3" cstate="print"/>
          <a:srcRect/>
          <a:stretch>
            <a:fillRect/>
          </a:stretch>
        </p:blipFill>
        <p:spPr bwMode="auto">
          <a:xfrm>
            <a:off x="7388225" y="4652963"/>
            <a:ext cx="1377950" cy="276225"/>
          </a:xfrm>
          <a:prstGeom prst="rect">
            <a:avLst/>
          </a:prstGeom>
          <a:noFill/>
          <a:ln w="9525">
            <a:noFill/>
            <a:miter lim="800000"/>
            <a:headEnd/>
            <a:tailEnd/>
          </a:ln>
        </p:spPr>
      </p:pic>
      <p:pic>
        <p:nvPicPr>
          <p:cNvPr id="6" name="Picture 6" descr="FW_March2014_PPT_Template_5.jpg"/>
          <p:cNvPicPr>
            <a:picLocks noChangeAspect="1"/>
          </p:cNvPicPr>
          <p:nvPr userDrawn="1"/>
        </p:nvPicPr>
        <p:blipFill>
          <a:blip r:embed="rId2" cstate="print"/>
          <a:srcRect/>
          <a:stretch>
            <a:fillRect/>
          </a:stretch>
        </p:blipFill>
        <p:spPr bwMode="auto">
          <a:xfrm>
            <a:off x="0" y="0"/>
            <a:ext cx="9144000" cy="5148263"/>
          </a:xfrm>
          <a:prstGeom prst="rect">
            <a:avLst/>
          </a:prstGeom>
          <a:noFill/>
          <a:ln w="9525">
            <a:noFill/>
            <a:miter lim="800000"/>
            <a:headEnd/>
            <a:tailEnd/>
          </a:ln>
        </p:spPr>
      </p:pic>
      <p:pic>
        <p:nvPicPr>
          <p:cNvPr id="8" name="Picture 7" descr="FW no infinity logo.png"/>
          <p:cNvPicPr>
            <a:picLocks noChangeAspect="1"/>
          </p:cNvPicPr>
          <p:nvPr userDrawn="1"/>
        </p:nvPicPr>
        <p:blipFill>
          <a:blip r:embed="rId3" cstate="print"/>
          <a:srcRect/>
          <a:stretch>
            <a:fillRect/>
          </a:stretch>
        </p:blipFill>
        <p:spPr bwMode="auto">
          <a:xfrm>
            <a:off x="7388225" y="4652963"/>
            <a:ext cx="1377950" cy="276225"/>
          </a:xfrm>
          <a:prstGeom prst="rect">
            <a:avLst/>
          </a:prstGeom>
          <a:noFill/>
          <a:ln w="9525">
            <a:noFill/>
            <a:miter lim="800000"/>
            <a:headEnd/>
            <a:tailEnd/>
          </a:ln>
        </p:spPr>
      </p:pic>
      <p:sp>
        <p:nvSpPr>
          <p:cNvPr id="7" name="Title 1"/>
          <p:cNvSpPr>
            <a:spLocks noGrp="1"/>
          </p:cNvSpPr>
          <p:nvPr>
            <p:ph type="title"/>
          </p:nvPr>
        </p:nvSpPr>
        <p:spPr>
          <a:xfrm>
            <a:off x="4426101" y="3069923"/>
            <a:ext cx="4068615" cy="1022502"/>
          </a:xfrm>
        </p:spPr>
        <p:txBody>
          <a:bodyPr anchor="t"/>
          <a:lstStyle>
            <a:lvl1pPr algn="l">
              <a:defRPr sz="2100" b="0" cap="none">
                <a:solidFill>
                  <a:srgbClr val="1F497D"/>
                </a:solidFill>
                <a:latin typeface="Verdana"/>
                <a:cs typeface="Verdana"/>
              </a:defRPr>
            </a:lvl1pPr>
          </a:lstStyle>
          <a:p>
            <a:r>
              <a:rPr lang="en-US" smtClean="0"/>
              <a:t>Click to edit Master title style</a:t>
            </a:r>
            <a:endParaRPr lang="en-US" dirty="0"/>
          </a:p>
        </p:txBody>
      </p:sp>
      <p:sp>
        <p:nvSpPr>
          <p:cNvPr id="9" name="Text Placeholder 2"/>
          <p:cNvSpPr>
            <a:spLocks noGrp="1"/>
          </p:cNvSpPr>
          <p:nvPr>
            <p:ph type="body" idx="1"/>
          </p:nvPr>
        </p:nvSpPr>
        <p:spPr>
          <a:xfrm>
            <a:off x="4426101" y="1943741"/>
            <a:ext cx="4068615" cy="1126182"/>
          </a:xfrm>
        </p:spPr>
        <p:txBody>
          <a:bodyPr anchor="b">
            <a:normAutofit/>
          </a:bodyPr>
          <a:lstStyle>
            <a:lvl1pPr marL="0" indent="0">
              <a:buNone/>
              <a:defRPr sz="1350">
                <a:solidFill>
                  <a:srgbClr val="1F497D"/>
                </a:solidFill>
                <a:latin typeface="Verdana"/>
                <a:cs typeface="Verdana"/>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10" name="Date Placeholder 3"/>
          <p:cNvSpPr>
            <a:spLocks noGrp="1"/>
          </p:cNvSpPr>
          <p:nvPr>
            <p:ph type="dt" sz="half" idx="10"/>
          </p:nvPr>
        </p:nvSpPr>
        <p:spPr>
          <a:xfrm>
            <a:off x="457200" y="4772025"/>
            <a:ext cx="2133600" cy="2730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FW_March2014_PPT_Template_1.jpg"/>
          <p:cNvPicPr>
            <a:picLocks noChangeAspect="1"/>
          </p:cNvPicPr>
          <p:nvPr/>
        </p:nvPicPr>
        <p:blipFill>
          <a:blip r:embed="rId2" cstate="print"/>
          <a:srcRect/>
          <a:stretch>
            <a:fillRect/>
          </a:stretch>
        </p:blipFill>
        <p:spPr bwMode="auto">
          <a:xfrm>
            <a:off x="0" y="0"/>
            <a:ext cx="9144000" cy="5148263"/>
          </a:xfrm>
          <a:prstGeom prst="rect">
            <a:avLst/>
          </a:prstGeom>
          <a:noFill/>
          <a:ln w="9525">
            <a:noFill/>
            <a:miter lim="800000"/>
            <a:headEnd/>
            <a:tailEnd/>
          </a:ln>
        </p:spPr>
      </p:pic>
      <p:pic>
        <p:nvPicPr>
          <p:cNvPr id="5" name="Picture 8" descr="FW no infinity logo.png"/>
          <p:cNvPicPr>
            <a:picLocks noChangeAspect="1"/>
          </p:cNvPicPr>
          <p:nvPr/>
        </p:nvPicPr>
        <p:blipFill>
          <a:blip r:embed="rId3" cstate="print"/>
          <a:srcRect/>
          <a:stretch>
            <a:fillRect/>
          </a:stretch>
        </p:blipFill>
        <p:spPr bwMode="auto">
          <a:xfrm>
            <a:off x="6410325" y="4410075"/>
            <a:ext cx="2387600" cy="477838"/>
          </a:xfrm>
          <a:prstGeom prst="rect">
            <a:avLst/>
          </a:prstGeom>
          <a:noFill/>
          <a:ln w="9525">
            <a:noFill/>
            <a:miter lim="800000"/>
            <a:headEnd/>
            <a:tailEnd/>
          </a:ln>
        </p:spPr>
      </p:pic>
      <p:sp>
        <p:nvSpPr>
          <p:cNvPr id="2" name="Title 1"/>
          <p:cNvSpPr>
            <a:spLocks noGrp="1"/>
          </p:cNvSpPr>
          <p:nvPr>
            <p:ph type="ctrTitle"/>
          </p:nvPr>
        </p:nvSpPr>
        <p:spPr>
          <a:xfrm>
            <a:off x="500611" y="4261054"/>
            <a:ext cx="7065818" cy="465250"/>
          </a:xfrm>
        </p:spPr>
        <p:txBody>
          <a:bodyPr>
            <a:normAutofit/>
          </a:bodyPr>
          <a:lstStyle>
            <a:lvl1pPr>
              <a:defRPr sz="2800">
                <a:latin typeface="Verdana"/>
                <a:cs typeface="Verdana"/>
              </a:defRPr>
            </a:lvl1pPr>
          </a:lstStyle>
          <a:p>
            <a:r>
              <a:rPr lang="en-US" smtClean="0"/>
              <a:t>Click to edit Master title style</a:t>
            </a:r>
            <a:endParaRPr lang="en-US" dirty="0"/>
          </a:p>
        </p:txBody>
      </p:sp>
      <p:sp>
        <p:nvSpPr>
          <p:cNvPr id="3" name="Subtitle 2"/>
          <p:cNvSpPr>
            <a:spLocks noGrp="1"/>
          </p:cNvSpPr>
          <p:nvPr>
            <p:ph type="subTitle" idx="1"/>
          </p:nvPr>
        </p:nvSpPr>
        <p:spPr>
          <a:xfrm>
            <a:off x="500611" y="4743814"/>
            <a:ext cx="6400800" cy="232724"/>
          </a:xfrm>
        </p:spPr>
        <p:txBody>
          <a:bodyPr>
            <a:noAutofit/>
          </a:bodyPr>
          <a:lstStyle>
            <a:lvl1pPr marL="0" indent="0" algn="l">
              <a:buNone/>
              <a:defRPr sz="1600" baseline="0">
                <a:solidFill>
                  <a:schemeClr val="tx1">
                    <a:tint val="75000"/>
                  </a:schemeClr>
                </a:solidFill>
                <a:latin typeface="Verdana"/>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Verdana"/>
                <a:cs typeface="Verdana"/>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latin typeface="Verdana"/>
                <a:cs typeface="Verdana"/>
              </a:defRPr>
            </a:lvl1pPr>
            <a:lvl2pPr>
              <a:defRPr sz="1800">
                <a:latin typeface="Verdana"/>
                <a:cs typeface="Verdana"/>
              </a:defRPr>
            </a:lvl2pPr>
            <a:lvl3pPr>
              <a:defRPr sz="1600">
                <a:latin typeface="Verdana"/>
                <a:cs typeface="Verdana"/>
              </a:defRPr>
            </a:lvl3pPr>
            <a:lvl4pPr>
              <a:defRPr>
                <a:latin typeface="Verdana"/>
                <a:cs typeface="Verdana"/>
              </a:defRPr>
            </a:lvl4pPr>
            <a:lvl5pPr>
              <a:defRPr>
                <a:latin typeface="Verdana"/>
                <a:cs typeface="Verdana"/>
              </a:defRPr>
            </a:lvl5pPr>
          </a:lstStyle>
          <a:p>
            <a:pPr lvl="0"/>
            <a:r>
              <a:rPr lang="en-US" smtClean="0"/>
              <a:t>Click to edit Master text styles</a:t>
            </a:r>
          </a:p>
          <a:p>
            <a:pPr lvl="1"/>
            <a:r>
              <a:rPr lang="en-US" smtClean="0"/>
              <a:t>Second level</a:t>
            </a:r>
          </a:p>
          <a:p>
            <a:pPr lvl="2"/>
            <a:r>
              <a:rPr lang="en-US" smtClean="0"/>
              <a:t>Third level</a:t>
            </a:r>
          </a:p>
        </p:txBody>
      </p:sp>
      <p:sp>
        <p:nvSpPr>
          <p:cNvPr id="4" name="Date Placeholder 3"/>
          <p:cNvSpPr>
            <a:spLocks noGrp="1"/>
          </p:cNvSpPr>
          <p:nvPr>
            <p:ph type="dt" sz="half" idx="10"/>
          </p:nvPr>
        </p:nvSpPr>
        <p:spPr/>
        <p:txBody>
          <a:bodyPr/>
          <a:lstStyle>
            <a:lvl1pPr>
              <a:defRPr/>
            </a:lvl1pPr>
          </a:lstStyle>
          <a:p>
            <a:pPr>
              <a:defRPr/>
            </a:pPr>
            <a:r>
              <a:rPr lang="en-US"/>
              <a:t>March 2014</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pic>
        <p:nvPicPr>
          <p:cNvPr id="4" name="Picture 7" descr="FW_March2014_PPT_Template_3.jpg"/>
          <p:cNvPicPr>
            <a:picLocks noChangeAspect="1"/>
          </p:cNvPicPr>
          <p:nvPr/>
        </p:nvPicPr>
        <p:blipFill>
          <a:blip r:embed="rId2" cstate="print"/>
          <a:srcRect/>
          <a:stretch>
            <a:fillRect/>
          </a:stretch>
        </p:blipFill>
        <p:spPr bwMode="auto">
          <a:xfrm>
            <a:off x="0" y="0"/>
            <a:ext cx="9144000" cy="5148263"/>
          </a:xfrm>
          <a:prstGeom prst="rect">
            <a:avLst/>
          </a:prstGeom>
          <a:noFill/>
          <a:ln w="9525">
            <a:noFill/>
            <a:miter lim="800000"/>
            <a:headEnd/>
            <a:tailEnd/>
          </a:ln>
        </p:spPr>
      </p:pic>
      <p:pic>
        <p:nvPicPr>
          <p:cNvPr id="5" name="Picture 8" descr="FW no infinity logo.png"/>
          <p:cNvPicPr>
            <a:picLocks noChangeAspect="1"/>
          </p:cNvPicPr>
          <p:nvPr/>
        </p:nvPicPr>
        <p:blipFill>
          <a:blip r:embed="rId3" cstate="print"/>
          <a:srcRect/>
          <a:stretch>
            <a:fillRect/>
          </a:stretch>
        </p:blipFill>
        <p:spPr bwMode="auto">
          <a:xfrm>
            <a:off x="7388225" y="4652963"/>
            <a:ext cx="1377950" cy="276225"/>
          </a:xfrm>
          <a:prstGeom prst="rect">
            <a:avLst/>
          </a:prstGeom>
          <a:noFill/>
          <a:ln w="9525">
            <a:noFill/>
            <a:miter lim="800000"/>
            <a:headEnd/>
            <a:tailEnd/>
          </a:ln>
        </p:spPr>
      </p:pic>
      <p:pic>
        <p:nvPicPr>
          <p:cNvPr id="6" name="Picture 9" descr="FW_March2014_PPT_Template_3.jpg"/>
          <p:cNvPicPr>
            <a:picLocks noChangeAspect="1"/>
          </p:cNvPicPr>
          <p:nvPr userDrawn="1"/>
        </p:nvPicPr>
        <p:blipFill>
          <a:blip r:embed="rId2" cstate="print"/>
          <a:srcRect/>
          <a:stretch>
            <a:fillRect/>
          </a:stretch>
        </p:blipFill>
        <p:spPr bwMode="auto">
          <a:xfrm>
            <a:off x="0" y="0"/>
            <a:ext cx="9144000" cy="5148263"/>
          </a:xfrm>
          <a:prstGeom prst="rect">
            <a:avLst/>
          </a:prstGeom>
          <a:noFill/>
          <a:ln w="9525">
            <a:noFill/>
            <a:miter lim="800000"/>
            <a:headEnd/>
            <a:tailEnd/>
          </a:ln>
        </p:spPr>
      </p:pic>
      <p:pic>
        <p:nvPicPr>
          <p:cNvPr id="7" name="Picture 10" descr="FW no infinity logo.png"/>
          <p:cNvPicPr>
            <a:picLocks noChangeAspect="1"/>
          </p:cNvPicPr>
          <p:nvPr userDrawn="1"/>
        </p:nvPicPr>
        <p:blipFill>
          <a:blip r:embed="rId3" cstate="print"/>
          <a:srcRect/>
          <a:stretch>
            <a:fillRect/>
          </a:stretch>
        </p:blipFill>
        <p:spPr bwMode="auto">
          <a:xfrm>
            <a:off x="7388225" y="4652963"/>
            <a:ext cx="1377950" cy="276225"/>
          </a:xfrm>
          <a:prstGeom prst="rect">
            <a:avLst/>
          </a:prstGeom>
          <a:noFill/>
          <a:ln w="9525">
            <a:noFill/>
            <a:miter lim="800000"/>
            <a:headEnd/>
            <a:tailEnd/>
          </a:ln>
        </p:spPr>
      </p:pic>
      <p:sp>
        <p:nvSpPr>
          <p:cNvPr id="2" name="Title 1"/>
          <p:cNvSpPr>
            <a:spLocks noGrp="1"/>
          </p:cNvSpPr>
          <p:nvPr>
            <p:ph type="title"/>
          </p:nvPr>
        </p:nvSpPr>
        <p:spPr>
          <a:xfrm>
            <a:off x="4426099" y="3069922"/>
            <a:ext cx="4068615" cy="1022502"/>
          </a:xfrm>
        </p:spPr>
        <p:txBody>
          <a:bodyPr anchor="t">
            <a:normAutofit/>
          </a:bodyPr>
          <a:lstStyle>
            <a:lvl1pPr algn="l">
              <a:defRPr sz="2800" b="0" cap="none" baseline="0">
                <a:solidFill>
                  <a:schemeClr val="bg1"/>
                </a:solidFill>
                <a:latin typeface="Verdana"/>
                <a:cs typeface="Verdana"/>
              </a:defRPr>
            </a:lvl1pPr>
          </a:lstStyle>
          <a:p>
            <a:r>
              <a:rPr lang="en-US" smtClean="0"/>
              <a:t>Click to edit Master title style</a:t>
            </a:r>
            <a:endParaRPr lang="en-US" dirty="0"/>
          </a:p>
        </p:txBody>
      </p:sp>
      <p:sp>
        <p:nvSpPr>
          <p:cNvPr id="3" name="Text Placeholder 2"/>
          <p:cNvSpPr>
            <a:spLocks noGrp="1"/>
          </p:cNvSpPr>
          <p:nvPr>
            <p:ph type="body" idx="1"/>
          </p:nvPr>
        </p:nvSpPr>
        <p:spPr>
          <a:xfrm>
            <a:off x="4426099" y="1943740"/>
            <a:ext cx="4068615" cy="1126182"/>
          </a:xfrm>
        </p:spPr>
        <p:txBody>
          <a:bodyPr anchor="b">
            <a:normAutofit/>
          </a:bodyPr>
          <a:lstStyle>
            <a:lvl1pPr marL="0" indent="0">
              <a:buNone/>
              <a:defRPr sz="1800">
                <a:solidFill>
                  <a:schemeClr val="bg1"/>
                </a:solidFill>
                <a:latin typeface="Verdana"/>
                <a:cs typeface="Verdan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Date Placeholder 3"/>
          <p:cNvSpPr>
            <a:spLocks noGrp="1"/>
          </p:cNvSpPr>
          <p:nvPr>
            <p:ph type="dt" sz="half" idx="10"/>
          </p:nvPr>
        </p:nvSpPr>
        <p:spPr/>
        <p:txBody>
          <a:bodyPr wrap="square" numCol="1" anchorCtr="0" compatLnSpc="1">
            <a:prstTxWarp prst="textNoShape">
              <a:avLst/>
            </a:prstTxWarp>
          </a:bodyPr>
          <a:lstStyle>
            <a:lvl1pPr>
              <a:defRPr>
                <a:solidFill>
                  <a:srgbClr val="898989"/>
                </a:solidFill>
                <a:latin typeface="Arial" pitchFamily="34" charset="0"/>
                <a:ea typeface="ＭＳ Ｐゴシック" pitchFamily="34" charset="-128"/>
              </a:defRPr>
            </a:lvl1pPr>
          </a:lstStyle>
          <a:p>
            <a:pPr>
              <a:defRPr/>
            </a:pP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
        <p:cNvGrpSpPr/>
        <p:nvPr/>
      </p:nvGrpSpPr>
      <p:grpSpPr>
        <a:xfrm>
          <a:off x="0" y="0"/>
          <a:ext cx="0" cy="0"/>
          <a:chOff x="0" y="0"/>
          <a:chExt cx="0" cy="0"/>
        </a:xfrm>
      </p:grpSpPr>
      <p:pic>
        <p:nvPicPr>
          <p:cNvPr id="4" name="Picture 7" descr="FW_March2014_PPT_Template_5.jpg"/>
          <p:cNvPicPr>
            <a:picLocks noChangeAspect="1"/>
          </p:cNvPicPr>
          <p:nvPr/>
        </p:nvPicPr>
        <p:blipFill>
          <a:blip r:embed="rId2" cstate="print"/>
          <a:srcRect/>
          <a:stretch>
            <a:fillRect/>
          </a:stretch>
        </p:blipFill>
        <p:spPr bwMode="auto">
          <a:xfrm>
            <a:off x="0" y="0"/>
            <a:ext cx="9144000" cy="5148263"/>
          </a:xfrm>
          <a:prstGeom prst="rect">
            <a:avLst/>
          </a:prstGeom>
          <a:noFill/>
          <a:ln w="9525">
            <a:noFill/>
            <a:miter lim="800000"/>
            <a:headEnd/>
            <a:tailEnd/>
          </a:ln>
        </p:spPr>
      </p:pic>
      <p:pic>
        <p:nvPicPr>
          <p:cNvPr id="5" name="Picture 8" descr="FW no infinity logo.png"/>
          <p:cNvPicPr>
            <a:picLocks noChangeAspect="1"/>
          </p:cNvPicPr>
          <p:nvPr/>
        </p:nvPicPr>
        <p:blipFill>
          <a:blip r:embed="rId3" cstate="print"/>
          <a:srcRect/>
          <a:stretch>
            <a:fillRect/>
          </a:stretch>
        </p:blipFill>
        <p:spPr bwMode="auto">
          <a:xfrm>
            <a:off x="7388225" y="4652963"/>
            <a:ext cx="1377950" cy="276225"/>
          </a:xfrm>
          <a:prstGeom prst="rect">
            <a:avLst/>
          </a:prstGeom>
          <a:noFill/>
          <a:ln w="9525">
            <a:noFill/>
            <a:miter lim="800000"/>
            <a:headEnd/>
            <a:tailEnd/>
          </a:ln>
        </p:spPr>
      </p:pic>
      <p:pic>
        <p:nvPicPr>
          <p:cNvPr id="6" name="Picture 9" descr="FW_March2014_PPT_Template_5.jpg"/>
          <p:cNvPicPr>
            <a:picLocks noChangeAspect="1"/>
          </p:cNvPicPr>
          <p:nvPr userDrawn="1"/>
        </p:nvPicPr>
        <p:blipFill>
          <a:blip r:embed="rId2" cstate="print"/>
          <a:srcRect/>
          <a:stretch>
            <a:fillRect/>
          </a:stretch>
        </p:blipFill>
        <p:spPr bwMode="auto">
          <a:xfrm>
            <a:off x="0" y="0"/>
            <a:ext cx="9144000" cy="5148263"/>
          </a:xfrm>
          <a:prstGeom prst="rect">
            <a:avLst/>
          </a:prstGeom>
          <a:noFill/>
          <a:ln w="9525">
            <a:noFill/>
            <a:miter lim="800000"/>
            <a:headEnd/>
            <a:tailEnd/>
          </a:ln>
        </p:spPr>
      </p:pic>
      <p:pic>
        <p:nvPicPr>
          <p:cNvPr id="8" name="Picture 10" descr="FW no infinity logo.png"/>
          <p:cNvPicPr>
            <a:picLocks noChangeAspect="1"/>
          </p:cNvPicPr>
          <p:nvPr userDrawn="1"/>
        </p:nvPicPr>
        <p:blipFill>
          <a:blip r:embed="rId3" cstate="print"/>
          <a:srcRect/>
          <a:stretch>
            <a:fillRect/>
          </a:stretch>
        </p:blipFill>
        <p:spPr bwMode="auto">
          <a:xfrm>
            <a:off x="7388225" y="4652963"/>
            <a:ext cx="1377950" cy="276225"/>
          </a:xfrm>
          <a:prstGeom prst="rect">
            <a:avLst/>
          </a:prstGeom>
          <a:noFill/>
          <a:ln w="9525">
            <a:noFill/>
            <a:miter lim="800000"/>
            <a:headEnd/>
            <a:tailEnd/>
          </a:ln>
        </p:spPr>
      </p:pic>
      <p:sp>
        <p:nvSpPr>
          <p:cNvPr id="7" name="Title 1"/>
          <p:cNvSpPr>
            <a:spLocks noGrp="1"/>
          </p:cNvSpPr>
          <p:nvPr>
            <p:ph type="title"/>
          </p:nvPr>
        </p:nvSpPr>
        <p:spPr>
          <a:xfrm>
            <a:off x="4426099" y="3069922"/>
            <a:ext cx="4068615" cy="1022502"/>
          </a:xfrm>
        </p:spPr>
        <p:txBody>
          <a:bodyPr anchor="t">
            <a:normAutofit/>
          </a:bodyPr>
          <a:lstStyle>
            <a:lvl1pPr algn="l">
              <a:defRPr sz="2800" b="0" cap="none">
                <a:solidFill>
                  <a:srgbClr val="1F497D"/>
                </a:solidFill>
                <a:latin typeface="Verdana"/>
                <a:cs typeface="Verdana"/>
              </a:defRPr>
            </a:lvl1pPr>
          </a:lstStyle>
          <a:p>
            <a:r>
              <a:rPr lang="en-US" smtClean="0"/>
              <a:t>Click to edit Master title style</a:t>
            </a:r>
            <a:endParaRPr lang="en-US" dirty="0"/>
          </a:p>
        </p:txBody>
      </p:sp>
      <p:sp>
        <p:nvSpPr>
          <p:cNvPr id="9" name="Text Placeholder 2"/>
          <p:cNvSpPr>
            <a:spLocks noGrp="1"/>
          </p:cNvSpPr>
          <p:nvPr>
            <p:ph type="body" idx="1"/>
          </p:nvPr>
        </p:nvSpPr>
        <p:spPr>
          <a:xfrm>
            <a:off x="4426099" y="1943740"/>
            <a:ext cx="4068615" cy="1126182"/>
          </a:xfrm>
        </p:spPr>
        <p:txBody>
          <a:bodyPr anchor="b">
            <a:normAutofit/>
          </a:bodyPr>
          <a:lstStyle>
            <a:lvl1pPr marL="0" indent="0">
              <a:buNone/>
              <a:defRPr sz="1800">
                <a:solidFill>
                  <a:srgbClr val="1F497D"/>
                </a:solidFill>
                <a:latin typeface="Verdana"/>
                <a:cs typeface="Verdan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Date Placeholder 3"/>
          <p:cNvSpPr>
            <a:spLocks noGrp="1"/>
          </p:cNvSpPr>
          <p:nvPr>
            <p:ph type="dt" sz="half" idx="10"/>
          </p:nvPr>
        </p:nvSpPr>
        <p:spPr/>
        <p:txBody>
          <a:bodyPr wrap="square" numCol="1" anchorCtr="0" compatLnSpc="1">
            <a:prstTxWarp prst="textNoShape">
              <a:avLst/>
            </a:prstTxWarp>
          </a:bodyPr>
          <a:lstStyle>
            <a:lvl1pPr>
              <a:defRPr>
                <a:solidFill>
                  <a:srgbClr val="898989"/>
                </a:solidFill>
                <a:latin typeface="Arial" pitchFamily="34" charset="0"/>
                <a:ea typeface="ＭＳ Ｐゴシック" pitchFamily="34" charset="-128"/>
              </a:defRPr>
            </a:lvl1pPr>
          </a:lstStyle>
          <a:p>
            <a:pPr>
              <a:defRPr/>
            </a:pP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Verdana"/>
                <a:cs typeface="Verdana"/>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201262"/>
            <a:ext cx="4038600" cy="3397616"/>
          </a:xfrm>
        </p:spPr>
        <p:txBody>
          <a:bodyPr/>
          <a:lstStyle>
            <a:lvl1pPr>
              <a:defRPr sz="2000">
                <a:latin typeface="Verdana"/>
                <a:cs typeface="Verdana"/>
              </a:defRPr>
            </a:lvl1pPr>
            <a:lvl2pPr>
              <a:defRPr sz="1800">
                <a:latin typeface="Verdana"/>
                <a:cs typeface="Verdana"/>
              </a:defRPr>
            </a:lvl2pPr>
            <a:lvl3pPr>
              <a:defRPr sz="1600">
                <a:latin typeface="Verdana"/>
                <a:cs typeface="Verdana"/>
              </a:defRPr>
            </a:lvl3pPr>
            <a:lvl4pPr>
              <a:defRPr sz="1800">
                <a:latin typeface="Verdana"/>
                <a:cs typeface="Verdana"/>
              </a:defRPr>
            </a:lvl4pPr>
            <a:lvl5pPr>
              <a:defRPr sz="1800">
                <a:latin typeface="Verdana"/>
                <a:cs typeface="Verdana"/>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4" name="Content Placeholder 3"/>
          <p:cNvSpPr>
            <a:spLocks noGrp="1"/>
          </p:cNvSpPr>
          <p:nvPr>
            <p:ph sz="half" idx="2"/>
          </p:nvPr>
        </p:nvSpPr>
        <p:spPr>
          <a:xfrm>
            <a:off x="4648200" y="1201262"/>
            <a:ext cx="4038600" cy="3397616"/>
          </a:xfrm>
        </p:spPr>
        <p:txBody>
          <a:bodyPr/>
          <a:lstStyle>
            <a:lvl1pPr>
              <a:defRPr sz="2000">
                <a:latin typeface="Verdana"/>
                <a:cs typeface="Verdana"/>
              </a:defRPr>
            </a:lvl1pPr>
            <a:lvl2pPr>
              <a:defRPr sz="1800">
                <a:latin typeface="Verdana"/>
                <a:cs typeface="Verdana"/>
              </a:defRPr>
            </a:lvl2pPr>
            <a:lvl3pPr>
              <a:defRPr sz="1600">
                <a:latin typeface="Verdana"/>
                <a:cs typeface="Verdana"/>
              </a:defRPr>
            </a:lvl3pPr>
            <a:lvl4pPr>
              <a:defRPr sz="1800">
                <a:latin typeface="Verdana"/>
                <a:cs typeface="Verdana"/>
              </a:defRPr>
            </a:lvl4pPr>
            <a:lvl5pPr>
              <a:defRPr sz="1800">
                <a:latin typeface="Verdana"/>
                <a:cs typeface="Verdana"/>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Date Placeholder 3"/>
          <p:cNvSpPr>
            <a:spLocks noGrp="1"/>
          </p:cNvSpPr>
          <p:nvPr>
            <p:ph type="dt" sz="half" idx="10"/>
          </p:nvPr>
        </p:nvSpPr>
        <p:spPr/>
        <p:txBody>
          <a:bodyPr/>
          <a:lstStyle>
            <a:lvl1pPr>
              <a:defRPr/>
            </a:lvl1pPr>
          </a:lstStyle>
          <a:p>
            <a:pPr>
              <a:defRPr/>
            </a:pPr>
            <a:r>
              <a:rPr lang="en-US"/>
              <a:t>March 2014</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atin typeface="Verdana"/>
                <a:cs typeface="Verdana"/>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152401"/>
            <a:ext cx="4040188" cy="480266"/>
          </a:xfrm>
        </p:spPr>
        <p:txBody>
          <a:bodyPr anchor="b">
            <a:noAutofit/>
          </a:bodyPr>
          <a:lstStyle>
            <a:lvl1pPr marL="0" indent="0">
              <a:buNone/>
              <a:defRPr sz="1700" b="1">
                <a:solidFill>
                  <a:srgbClr val="1F497D"/>
                </a:solidFill>
                <a:latin typeface="Verdana"/>
                <a:cs typeface="Verdan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2667"/>
            <a:ext cx="4040188" cy="2966210"/>
          </a:xfrm>
        </p:spPr>
        <p:txBody>
          <a:bodyPr/>
          <a:lstStyle>
            <a:lvl1pPr>
              <a:defRPr sz="2000">
                <a:latin typeface="Verdana"/>
                <a:cs typeface="Verdana"/>
              </a:defRPr>
            </a:lvl1pPr>
            <a:lvl2pPr>
              <a:defRPr sz="1800">
                <a:latin typeface="Verdana"/>
                <a:cs typeface="Verdana"/>
              </a:defRPr>
            </a:lvl2pPr>
            <a:lvl3pPr>
              <a:defRPr sz="1600">
                <a:latin typeface="Verdana"/>
                <a:cs typeface="Verdana"/>
              </a:defRPr>
            </a:lvl3pPr>
            <a:lvl4pPr>
              <a:defRPr sz="1600">
                <a:latin typeface="Verdana"/>
                <a:cs typeface="Verdana"/>
              </a:defRPr>
            </a:lvl4pPr>
            <a:lvl5pPr>
              <a:defRPr sz="1600">
                <a:latin typeface="Verdana"/>
                <a:cs typeface="Verdana"/>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4"/>
          <p:cNvSpPr>
            <a:spLocks noGrp="1"/>
          </p:cNvSpPr>
          <p:nvPr>
            <p:ph type="body" sz="quarter" idx="3"/>
          </p:nvPr>
        </p:nvSpPr>
        <p:spPr>
          <a:xfrm>
            <a:off x="4645026" y="1152401"/>
            <a:ext cx="4041775" cy="480266"/>
          </a:xfrm>
        </p:spPr>
        <p:txBody>
          <a:bodyPr anchor="b">
            <a:noAutofit/>
          </a:bodyPr>
          <a:lstStyle>
            <a:lvl1pPr marL="0" indent="0">
              <a:buNone/>
              <a:defRPr sz="1700" b="1">
                <a:solidFill>
                  <a:srgbClr val="1F497D"/>
                </a:solidFill>
                <a:latin typeface="Verdana"/>
                <a:cs typeface="Verdan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2667"/>
            <a:ext cx="4041775" cy="2966210"/>
          </a:xfrm>
        </p:spPr>
        <p:txBody>
          <a:bodyPr/>
          <a:lstStyle>
            <a:lvl1pPr>
              <a:defRPr sz="2000">
                <a:latin typeface="Verdana"/>
                <a:cs typeface="Verdana"/>
              </a:defRPr>
            </a:lvl1pPr>
            <a:lvl2pPr>
              <a:defRPr sz="1800">
                <a:latin typeface="Verdana"/>
                <a:cs typeface="Verdana"/>
              </a:defRPr>
            </a:lvl2pPr>
            <a:lvl3pPr>
              <a:defRPr sz="1600">
                <a:latin typeface="Verdana"/>
                <a:cs typeface="Verdana"/>
              </a:defRPr>
            </a:lvl3pPr>
            <a:lvl4pPr>
              <a:defRPr sz="1600">
                <a:latin typeface="Verdana"/>
                <a:cs typeface="Verdana"/>
              </a:defRPr>
            </a:lvl4pPr>
            <a:lvl5pPr>
              <a:defRPr sz="1600">
                <a:latin typeface="Verdana"/>
                <a:cs typeface="Verdana"/>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7" name="Date Placeholder 3"/>
          <p:cNvSpPr>
            <a:spLocks noGrp="1"/>
          </p:cNvSpPr>
          <p:nvPr>
            <p:ph type="dt" sz="half" idx="10"/>
          </p:nvPr>
        </p:nvSpPr>
        <p:spPr/>
        <p:txBody>
          <a:bodyPr/>
          <a:lstStyle>
            <a:lvl1pPr>
              <a:defRPr/>
            </a:lvl1pPr>
          </a:lstStyle>
          <a:p>
            <a:pPr>
              <a:defRPr/>
            </a:pPr>
            <a:r>
              <a:rPr lang="en-US"/>
              <a:t>March 2014</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FWK Copyright">
    <p:spTree>
      <p:nvGrpSpPr>
        <p:cNvPr id="1" name=""/>
        <p:cNvGrpSpPr/>
        <p:nvPr/>
      </p:nvGrpSpPr>
      <p:grpSpPr>
        <a:xfrm>
          <a:off x="0" y="0"/>
          <a:ext cx="0" cy="0"/>
          <a:chOff x="0" y="0"/>
          <a:chExt cx="0" cy="0"/>
        </a:xfrm>
      </p:grpSpPr>
      <p:pic>
        <p:nvPicPr>
          <p:cNvPr id="2" name="Picture 4"/>
          <p:cNvPicPr>
            <a:picLocks noChangeAspect="1"/>
          </p:cNvPicPr>
          <p:nvPr/>
        </p:nvPicPr>
        <p:blipFill>
          <a:blip r:embed="rId2" cstate="print"/>
          <a:srcRect/>
          <a:stretch>
            <a:fillRect/>
          </a:stretch>
        </p:blipFill>
        <p:spPr bwMode="auto">
          <a:xfrm>
            <a:off x="0" y="0"/>
            <a:ext cx="9144000" cy="5148263"/>
          </a:xfrm>
          <a:prstGeom prst="rect">
            <a:avLst/>
          </a:prstGeom>
          <a:noFill/>
          <a:ln w="9525">
            <a:noFill/>
            <a:miter lim="800000"/>
            <a:headEnd/>
            <a:tailEnd/>
          </a:ln>
        </p:spPr>
      </p:pic>
      <p:sp>
        <p:nvSpPr>
          <p:cNvPr id="3" name="TextBox 2"/>
          <p:cNvSpPr txBox="1">
            <a:spLocks noChangeArrowheads="1"/>
          </p:cNvSpPr>
          <p:nvPr/>
        </p:nvSpPr>
        <p:spPr bwMode="auto">
          <a:xfrm>
            <a:off x="354013" y="4291013"/>
            <a:ext cx="8408987" cy="1014412"/>
          </a:xfrm>
          <a:prstGeom prst="rect">
            <a:avLst/>
          </a:prstGeom>
          <a:noFill/>
          <a:ln>
            <a:noFill/>
          </a:ln>
          <a:extLst>
            <a:ext uri="{909E8E84-426E-40DD-AFC4-6F175D3DCCD1}"/>
            <a:ext uri="{91240B29-F687-4F45-9708-019B960494DF}"/>
          </a:extLst>
        </p:spPr>
        <p:txBody>
          <a:bodyPr>
            <a:spAutoFit/>
          </a:bodyPr>
          <a:lstStyle/>
          <a:p>
            <a:pPr eaLnBrk="1" hangingPunct="1">
              <a:buFont typeface="Arial" pitchFamily="34" charset="0"/>
              <a:buNone/>
              <a:defRPr/>
            </a:pPr>
            <a:r>
              <a:rPr lang="en-US" altLang="en-US" sz="1000">
                <a:latin typeface="Lato"/>
              </a:rPr>
              <a:t>Published by Flat World Knowledge, Inc.</a:t>
            </a:r>
          </a:p>
          <a:p>
            <a:pPr eaLnBrk="1" hangingPunct="1">
              <a:defRPr/>
            </a:pPr>
            <a:endParaRPr lang="en-US" altLang="en-US" sz="1000">
              <a:latin typeface="Lato"/>
            </a:endParaRPr>
          </a:p>
          <a:p>
            <a:pPr eaLnBrk="1" hangingPunct="1">
              <a:defRPr/>
            </a:pPr>
            <a:r>
              <a:rPr lang="en-US" altLang="en-US" sz="1000">
                <a:latin typeface="Lato"/>
              </a:rPr>
              <a:t>© 2014 by Flat World Knowledge, Inc. All rights reserved. Your use of this work is subject to the License Agreement available </a:t>
            </a:r>
          </a:p>
          <a:p>
            <a:pPr eaLnBrk="1" hangingPunct="1">
              <a:defRPr/>
            </a:pPr>
            <a:r>
              <a:rPr lang="en-US" altLang="en-US" sz="1000">
                <a:latin typeface="Lato"/>
              </a:rPr>
              <a:t>here http://www.flatworldknowledge.com/legal. No part of this work may be used, modified, or reproduced in any form or by </a:t>
            </a:r>
          </a:p>
          <a:p>
            <a:pPr eaLnBrk="1" hangingPunct="1">
              <a:defRPr/>
            </a:pPr>
            <a:r>
              <a:rPr lang="en-US" altLang="en-US" sz="1000">
                <a:latin typeface="Lato"/>
              </a:rPr>
              <a:t>any means except as expressly permitted under the License Agreement. </a:t>
            </a:r>
          </a:p>
          <a:p>
            <a:pPr eaLnBrk="1" hangingPunct="1">
              <a:defRPr/>
            </a:pPr>
            <a:endParaRPr lang="en-US" altLang="en-US" sz="1000">
              <a:latin typeface="Lato"/>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atin typeface="Verdana"/>
                <a:cs typeface="Verdana"/>
              </a:defRPr>
            </a:lvl1p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a:t>March 2014</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7" descr="FW_March2014_PPT_Template_2.jpg"/>
          <p:cNvPicPr>
            <a:picLocks noChangeAspect="1"/>
          </p:cNvPicPr>
          <p:nvPr/>
        </p:nvPicPr>
        <p:blipFill>
          <a:blip r:embed="rId2" cstate="print"/>
          <a:srcRect/>
          <a:stretch>
            <a:fillRect/>
          </a:stretch>
        </p:blipFill>
        <p:spPr bwMode="auto">
          <a:xfrm>
            <a:off x="0" y="0"/>
            <a:ext cx="9144000" cy="5148263"/>
          </a:xfrm>
          <a:prstGeom prst="rect">
            <a:avLst/>
          </a:prstGeom>
          <a:noFill/>
          <a:ln w="9525">
            <a:noFill/>
            <a:miter lim="800000"/>
            <a:headEnd/>
            <a:tailEnd/>
          </a:ln>
        </p:spPr>
      </p:pic>
      <p:pic>
        <p:nvPicPr>
          <p:cNvPr id="6" name="Picture 8" descr="FW no infinity logo.png"/>
          <p:cNvPicPr>
            <a:picLocks noChangeAspect="1"/>
          </p:cNvPicPr>
          <p:nvPr/>
        </p:nvPicPr>
        <p:blipFill>
          <a:blip r:embed="rId3" cstate="print"/>
          <a:srcRect/>
          <a:stretch>
            <a:fillRect/>
          </a:stretch>
        </p:blipFill>
        <p:spPr bwMode="auto">
          <a:xfrm>
            <a:off x="7388225" y="4652963"/>
            <a:ext cx="1377950" cy="276225"/>
          </a:xfrm>
          <a:prstGeom prst="rect">
            <a:avLst/>
          </a:prstGeom>
          <a:noFill/>
          <a:ln w="9525">
            <a:noFill/>
            <a:miter lim="800000"/>
            <a:headEnd/>
            <a:tailEnd/>
          </a:ln>
        </p:spPr>
      </p:pic>
      <p:sp>
        <p:nvSpPr>
          <p:cNvPr id="2" name="Title 1"/>
          <p:cNvSpPr>
            <a:spLocks noGrp="1"/>
          </p:cNvSpPr>
          <p:nvPr>
            <p:ph type="title"/>
          </p:nvPr>
        </p:nvSpPr>
        <p:spPr>
          <a:xfrm>
            <a:off x="457201" y="204977"/>
            <a:ext cx="3008313" cy="872345"/>
          </a:xfrm>
        </p:spPr>
        <p:txBody>
          <a:bodyPr anchor="b"/>
          <a:lstStyle>
            <a:lvl1pPr algn="l">
              <a:defRPr sz="2000" b="1">
                <a:latin typeface="Verdana"/>
                <a:cs typeface="Verdana"/>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04978"/>
            <a:ext cx="5111750" cy="3608032"/>
          </a:xfrm>
        </p:spPr>
        <p:txBody>
          <a:bodyPr/>
          <a:lstStyle>
            <a:lvl1pPr>
              <a:defRPr sz="2000">
                <a:latin typeface="Verdana"/>
                <a:cs typeface="Verdana"/>
              </a:defRPr>
            </a:lvl1pPr>
            <a:lvl2pPr>
              <a:defRPr sz="1800">
                <a:latin typeface="Verdana"/>
                <a:cs typeface="Verdana"/>
              </a:defRPr>
            </a:lvl2pPr>
            <a:lvl3pPr>
              <a:defRPr sz="1600">
                <a:latin typeface="Verdana"/>
                <a:cs typeface="Verdana"/>
              </a:defRPr>
            </a:lvl3pPr>
            <a:lvl4pPr>
              <a:defRPr sz="1800">
                <a:latin typeface="Verdana"/>
                <a:cs typeface="Verdana"/>
              </a:defRPr>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p:txBody>
      </p:sp>
      <p:sp>
        <p:nvSpPr>
          <p:cNvPr id="4" name="Text Placeholder 3"/>
          <p:cNvSpPr>
            <a:spLocks noGrp="1"/>
          </p:cNvSpPr>
          <p:nvPr>
            <p:ph type="body" sz="half" idx="2"/>
          </p:nvPr>
        </p:nvSpPr>
        <p:spPr>
          <a:xfrm>
            <a:off x="457201" y="1303712"/>
            <a:ext cx="3008313" cy="2509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wrap="square" numCol="1" anchorCtr="0" compatLnSpc="1">
            <a:prstTxWarp prst="textNoShape">
              <a:avLst/>
            </a:prstTxWarp>
          </a:bodyPr>
          <a:lstStyle>
            <a:lvl1pPr eaLnBrk="1" hangingPunct="1">
              <a:defRPr smtClean="0">
                <a:solidFill>
                  <a:srgbClr val="898989"/>
                </a:solidFill>
                <a:latin typeface="Arial" pitchFamily="34" charset="0"/>
                <a:ea typeface="ＭＳ Ｐゴシック" pitchFamily="34" charset="-128"/>
              </a:defRPr>
            </a:lvl1pPr>
          </a:lstStyle>
          <a:p>
            <a:pPr>
              <a:defRPr/>
            </a:pPr>
            <a:r>
              <a:rPr lang="en-US"/>
              <a:t>March 2014</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2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6" name="Content Placeholder 5"/>
          <p:cNvSpPr>
            <a:spLocks noGrp="1"/>
          </p:cNvSpPr>
          <p:nvPr>
            <p:ph sz="quarter" idx="4"/>
          </p:nvPr>
        </p:nvSpPr>
        <p:spPr>
          <a:xfrm>
            <a:off x="457201" y="1412417"/>
            <a:ext cx="8229600" cy="1343149"/>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6"/>
          <p:cNvSpPr>
            <a:spLocks noGrp="1"/>
          </p:cNvSpPr>
          <p:nvPr>
            <p:ph type="dt" sz="half" idx="10"/>
          </p:nvPr>
        </p:nvSpPr>
        <p:spPr>
          <a:xfrm>
            <a:off x="457200" y="4772025"/>
            <a:ext cx="2133600" cy="274638"/>
          </a:xfrm>
        </p:spPr>
        <p:txBody>
          <a:bodyPr wrap="square" numCol="1" anchorCtr="0" compatLnSpc="1">
            <a:prstTxWarp prst="textNoShape">
              <a:avLst/>
            </a:prstTxWarp>
          </a:bodyPr>
          <a:lstStyle>
            <a:lvl1pPr>
              <a:defRPr>
                <a:solidFill>
                  <a:srgbClr val="898989"/>
                </a:solidFill>
                <a:latin typeface="Arial" pitchFamily="34" charset="0"/>
                <a:ea typeface="ＭＳ Ｐゴシック" pitchFamily="34" charset="-128"/>
              </a:defRPr>
            </a:lvl1pPr>
          </a:lstStyle>
          <a:p>
            <a:pPr>
              <a:defRPr/>
            </a:pPr>
            <a:endParaRPr lang="en-US"/>
          </a:p>
        </p:txBody>
      </p:sp>
      <p:sp>
        <p:nvSpPr>
          <p:cNvPr id="5" name="Footer Placeholder 7"/>
          <p:cNvSpPr>
            <a:spLocks noGrp="1"/>
          </p:cNvSpPr>
          <p:nvPr>
            <p:ph type="ftr" sz="quarter" idx="11"/>
          </p:nvPr>
        </p:nvSpPr>
        <p:spPr>
          <a:xfrm>
            <a:off x="3124200" y="4772025"/>
            <a:ext cx="2895600" cy="274638"/>
          </a:xfrm>
          <a:prstGeom prst="rect">
            <a:avLst/>
          </a:prstGeom>
        </p:spPr>
        <p:txBody>
          <a:bodyPr/>
          <a:lstStyle>
            <a:lvl1pPr>
              <a:defRPr>
                <a:latin typeface="Arial" charset="0"/>
                <a:ea typeface="ＭＳ Ｐゴシック" charset="-128"/>
              </a:defRPr>
            </a:lvl1pPr>
          </a:lstStyle>
          <a:p>
            <a:pPr>
              <a:defRPr/>
            </a:pPr>
            <a:r>
              <a:rPr lang="en-US"/>
              <a:t>© 2013 Flat World Knowledge, Inc. </a:t>
            </a:r>
          </a:p>
        </p:txBody>
      </p:sp>
      <p:sp>
        <p:nvSpPr>
          <p:cNvPr id="7" name="Slide Number Placeholder 8"/>
          <p:cNvSpPr>
            <a:spLocks noGrp="1"/>
          </p:cNvSpPr>
          <p:nvPr>
            <p:ph type="sldNum" sz="quarter" idx="12"/>
          </p:nvPr>
        </p:nvSpPr>
        <p:spPr>
          <a:xfrm>
            <a:off x="6553200" y="4772025"/>
            <a:ext cx="2133600" cy="274638"/>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987272DD-A5B0-440C-8EB8-75A9238B20C1}" type="slidenum">
              <a:rPr lang="en-US"/>
              <a:pPr>
                <a:defRPr/>
              </a:pPr>
              <a:t>‹#›</a:t>
            </a:fld>
            <a:endParaRPr lang="en-US"/>
          </a:p>
        </p:txBody>
      </p:sp>
    </p:spTree>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4" name="Content Placeholder 3"/>
          <p:cNvSpPr>
            <a:spLocks noGrp="1"/>
          </p:cNvSpPr>
          <p:nvPr>
            <p:ph sz="half" idx="2"/>
          </p:nvPr>
        </p:nvSpPr>
        <p:spPr>
          <a:xfrm>
            <a:off x="457200" y="1412418"/>
            <a:ext cx="4040188" cy="3097903"/>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7" y="1412418"/>
            <a:ext cx="4041775" cy="3097903"/>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a:xfrm>
            <a:off x="457200" y="4772025"/>
            <a:ext cx="2133600" cy="274638"/>
          </a:xfrm>
        </p:spPr>
        <p:txBody>
          <a:bodyPr wrap="square" numCol="1" anchorCtr="0" compatLnSpc="1">
            <a:prstTxWarp prst="textNoShape">
              <a:avLst/>
            </a:prstTxWarp>
          </a:bodyPr>
          <a:lstStyle>
            <a:lvl1pPr>
              <a:defRPr>
                <a:solidFill>
                  <a:srgbClr val="898989"/>
                </a:solidFill>
                <a:latin typeface="Arial" pitchFamily="34" charset="0"/>
                <a:ea typeface="ＭＳ Ｐゴシック" pitchFamily="34" charset="-128"/>
              </a:defRPr>
            </a:lvl1pPr>
          </a:lstStyle>
          <a:p>
            <a:pPr>
              <a:defRPr/>
            </a:pPr>
            <a:endParaRPr lang="en-US"/>
          </a:p>
        </p:txBody>
      </p:sp>
      <p:sp>
        <p:nvSpPr>
          <p:cNvPr id="7" name="Footer Placeholder 4"/>
          <p:cNvSpPr>
            <a:spLocks noGrp="1"/>
          </p:cNvSpPr>
          <p:nvPr>
            <p:ph type="ftr" sz="quarter" idx="11"/>
          </p:nvPr>
        </p:nvSpPr>
        <p:spPr>
          <a:xfrm>
            <a:off x="3124200" y="4772025"/>
            <a:ext cx="2895600" cy="274638"/>
          </a:xfrm>
          <a:prstGeom prst="rect">
            <a:avLst/>
          </a:prstGeom>
        </p:spPr>
        <p:txBody>
          <a:bodyPr/>
          <a:lstStyle>
            <a:lvl1pPr>
              <a:defRPr>
                <a:latin typeface="Arial" charset="0"/>
                <a:ea typeface="ＭＳ Ｐゴシック" charset="-128"/>
              </a:defRPr>
            </a:lvl1pPr>
          </a:lstStyle>
          <a:p>
            <a:pPr>
              <a:defRPr/>
            </a:pPr>
            <a:r>
              <a:rPr lang="en-US"/>
              <a:t>© 2013 Flat World Knowledge, Inc. </a:t>
            </a:r>
          </a:p>
        </p:txBody>
      </p:sp>
      <p:sp>
        <p:nvSpPr>
          <p:cNvPr id="8" name="Slide Number Placeholder 5"/>
          <p:cNvSpPr>
            <a:spLocks noGrp="1"/>
          </p:cNvSpPr>
          <p:nvPr>
            <p:ph type="sldNum" sz="quarter" idx="12"/>
          </p:nvPr>
        </p:nvSpPr>
        <p:spPr>
          <a:xfrm>
            <a:off x="6553200" y="4772025"/>
            <a:ext cx="2133600" cy="274638"/>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C8E038AB-8C03-4995-B44E-83B643750191}" type="slidenum">
              <a:rPr lang="en-US"/>
              <a:pPr>
                <a:defRPr/>
              </a:pPr>
              <a:t>‹#›</a:t>
            </a:fld>
            <a:endParaRPr lang="en-US"/>
          </a:p>
        </p:txBody>
      </p:sp>
    </p:spTree>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3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4" name="Content Placeholder 3"/>
          <p:cNvSpPr>
            <a:spLocks noGrp="1"/>
          </p:cNvSpPr>
          <p:nvPr>
            <p:ph sz="half" idx="2"/>
          </p:nvPr>
        </p:nvSpPr>
        <p:spPr>
          <a:xfrm>
            <a:off x="457200" y="1412418"/>
            <a:ext cx="4040188" cy="3097903"/>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7" y="1412418"/>
            <a:ext cx="4041775" cy="3097903"/>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a:xfrm>
            <a:off x="457200" y="4772025"/>
            <a:ext cx="2133600" cy="274638"/>
          </a:xfrm>
        </p:spPr>
        <p:txBody>
          <a:bodyPr wrap="square" numCol="1" anchorCtr="0" compatLnSpc="1">
            <a:prstTxWarp prst="textNoShape">
              <a:avLst/>
            </a:prstTxWarp>
          </a:bodyPr>
          <a:lstStyle>
            <a:lvl1pPr>
              <a:defRPr>
                <a:solidFill>
                  <a:srgbClr val="898989"/>
                </a:solidFill>
                <a:latin typeface="Arial" pitchFamily="34" charset="0"/>
                <a:ea typeface="ＭＳ Ｐゴシック" pitchFamily="34" charset="-128"/>
              </a:defRPr>
            </a:lvl1pPr>
          </a:lstStyle>
          <a:p>
            <a:pPr>
              <a:defRPr/>
            </a:pPr>
            <a:endParaRPr lang="en-US"/>
          </a:p>
        </p:txBody>
      </p:sp>
      <p:sp>
        <p:nvSpPr>
          <p:cNvPr id="7" name="Footer Placeholder 4"/>
          <p:cNvSpPr>
            <a:spLocks noGrp="1"/>
          </p:cNvSpPr>
          <p:nvPr>
            <p:ph type="ftr" sz="quarter" idx="11"/>
          </p:nvPr>
        </p:nvSpPr>
        <p:spPr>
          <a:xfrm>
            <a:off x="3124200" y="4772025"/>
            <a:ext cx="2895600" cy="274638"/>
          </a:xfrm>
          <a:prstGeom prst="rect">
            <a:avLst/>
          </a:prstGeom>
        </p:spPr>
        <p:txBody>
          <a:bodyPr/>
          <a:lstStyle>
            <a:lvl1pPr>
              <a:defRPr>
                <a:latin typeface="Arial" charset="0"/>
                <a:ea typeface="ＭＳ Ｐゴシック" charset="-128"/>
              </a:defRPr>
            </a:lvl1pPr>
          </a:lstStyle>
          <a:p>
            <a:pPr>
              <a:defRPr/>
            </a:pPr>
            <a:r>
              <a:rPr lang="en-US"/>
              <a:t>© 2013 Flat World Knowledge, Inc. </a:t>
            </a:r>
          </a:p>
        </p:txBody>
      </p:sp>
      <p:sp>
        <p:nvSpPr>
          <p:cNvPr id="8" name="Slide Number Placeholder 5"/>
          <p:cNvSpPr>
            <a:spLocks noGrp="1"/>
          </p:cNvSpPr>
          <p:nvPr>
            <p:ph type="sldNum" sz="quarter" idx="12"/>
          </p:nvPr>
        </p:nvSpPr>
        <p:spPr>
          <a:xfrm>
            <a:off x="6553200" y="4772025"/>
            <a:ext cx="2133600" cy="274638"/>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981122BF-3395-470B-B9B9-F2CA467A3731}" type="slidenum">
              <a:rPr lang="en-US"/>
              <a:pPr>
                <a:defRPr/>
              </a:pPr>
              <a:t>‹#›</a:t>
            </a:fld>
            <a:endParaRPr lang="en-US"/>
          </a:p>
        </p:txBody>
      </p:sp>
    </p:spTree>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4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4" name="Content Placeholder 3"/>
          <p:cNvSpPr>
            <a:spLocks noGrp="1"/>
          </p:cNvSpPr>
          <p:nvPr>
            <p:ph sz="half" idx="2"/>
          </p:nvPr>
        </p:nvSpPr>
        <p:spPr>
          <a:xfrm>
            <a:off x="457200" y="1412418"/>
            <a:ext cx="4040188" cy="3097903"/>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7" y="1412418"/>
            <a:ext cx="4041775" cy="3097903"/>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a:xfrm>
            <a:off x="457200" y="4772025"/>
            <a:ext cx="2133600" cy="274638"/>
          </a:xfrm>
        </p:spPr>
        <p:txBody>
          <a:bodyPr wrap="square" numCol="1" anchorCtr="0" compatLnSpc="1">
            <a:prstTxWarp prst="textNoShape">
              <a:avLst/>
            </a:prstTxWarp>
          </a:bodyPr>
          <a:lstStyle>
            <a:lvl1pPr>
              <a:defRPr>
                <a:solidFill>
                  <a:srgbClr val="898989"/>
                </a:solidFill>
                <a:latin typeface="Arial" pitchFamily="34" charset="0"/>
                <a:ea typeface="ＭＳ Ｐゴシック" pitchFamily="34" charset="-128"/>
              </a:defRPr>
            </a:lvl1pPr>
          </a:lstStyle>
          <a:p>
            <a:pPr>
              <a:defRPr/>
            </a:pPr>
            <a:endParaRPr lang="en-US"/>
          </a:p>
        </p:txBody>
      </p:sp>
      <p:sp>
        <p:nvSpPr>
          <p:cNvPr id="7" name="Footer Placeholder 4"/>
          <p:cNvSpPr>
            <a:spLocks noGrp="1"/>
          </p:cNvSpPr>
          <p:nvPr>
            <p:ph type="ftr" sz="quarter" idx="11"/>
          </p:nvPr>
        </p:nvSpPr>
        <p:spPr>
          <a:xfrm>
            <a:off x="3124200" y="4772025"/>
            <a:ext cx="2895600" cy="274638"/>
          </a:xfrm>
          <a:prstGeom prst="rect">
            <a:avLst/>
          </a:prstGeom>
        </p:spPr>
        <p:txBody>
          <a:bodyPr/>
          <a:lstStyle>
            <a:lvl1pPr>
              <a:defRPr>
                <a:latin typeface="Arial" charset="0"/>
                <a:ea typeface="ＭＳ Ｐゴシック" charset="-128"/>
              </a:defRPr>
            </a:lvl1pPr>
          </a:lstStyle>
          <a:p>
            <a:pPr>
              <a:defRPr/>
            </a:pPr>
            <a:r>
              <a:rPr lang="en-US"/>
              <a:t>© 2013 Flat World Knowledge, Inc. </a:t>
            </a:r>
          </a:p>
        </p:txBody>
      </p:sp>
      <p:sp>
        <p:nvSpPr>
          <p:cNvPr id="8" name="Slide Number Placeholder 5"/>
          <p:cNvSpPr>
            <a:spLocks noGrp="1"/>
          </p:cNvSpPr>
          <p:nvPr>
            <p:ph type="sldNum" sz="quarter" idx="12"/>
          </p:nvPr>
        </p:nvSpPr>
        <p:spPr>
          <a:xfrm>
            <a:off x="6553200" y="4772025"/>
            <a:ext cx="2133600" cy="274638"/>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905E32B9-F36E-4C3B-8E99-21FCB07C61AA}" type="slidenum">
              <a:rPr lang="en-US"/>
              <a:pPr>
                <a:defRPr/>
              </a:pPr>
              <a:t>‹#›</a:t>
            </a:fld>
            <a:endParaRPr lang="en-US"/>
          </a:p>
        </p:txBody>
      </p:sp>
    </p:spTree>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5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4" name="Content Placeholder 3"/>
          <p:cNvSpPr>
            <a:spLocks noGrp="1"/>
          </p:cNvSpPr>
          <p:nvPr>
            <p:ph sz="half" idx="2"/>
          </p:nvPr>
        </p:nvSpPr>
        <p:spPr>
          <a:xfrm>
            <a:off x="457200" y="1412418"/>
            <a:ext cx="4040188" cy="3097903"/>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7" y="1412418"/>
            <a:ext cx="4041775" cy="3097903"/>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a:xfrm>
            <a:off x="457200" y="4772025"/>
            <a:ext cx="2133600" cy="274638"/>
          </a:xfrm>
        </p:spPr>
        <p:txBody>
          <a:bodyPr wrap="square" numCol="1" anchorCtr="0" compatLnSpc="1">
            <a:prstTxWarp prst="textNoShape">
              <a:avLst/>
            </a:prstTxWarp>
          </a:bodyPr>
          <a:lstStyle>
            <a:lvl1pPr>
              <a:defRPr>
                <a:solidFill>
                  <a:srgbClr val="898989"/>
                </a:solidFill>
                <a:latin typeface="Arial" pitchFamily="34" charset="0"/>
                <a:ea typeface="ＭＳ Ｐゴシック" pitchFamily="34" charset="-128"/>
              </a:defRPr>
            </a:lvl1pPr>
          </a:lstStyle>
          <a:p>
            <a:pPr>
              <a:defRPr/>
            </a:pPr>
            <a:endParaRPr lang="en-US"/>
          </a:p>
        </p:txBody>
      </p:sp>
      <p:sp>
        <p:nvSpPr>
          <p:cNvPr id="7" name="Footer Placeholder 4"/>
          <p:cNvSpPr>
            <a:spLocks noGrp="1"/>
          </p:cNvSpPr>
          <p:nvPr>
            <p:ph type="ftr" sz="quarter" idx="11"/>
          </p:nvPr>
        </p:nvSpPr>
        <p:spPr>
          <a:xfrm>
            <a:off x="3124200" y="4772025"/>
            <a:ext cx="2895600" cy="274638"/>
          </a:xfrm>
          <a:prstGeom prst="rect">
            <a:avLst/>
          </a:prstGeom>
        </p:spPr>
        <p:txBody>
          <a:bodyPr/>
          <a:lstStyle>
            <a:lvl1pPr>
              <a:defRPr>
                <a:latin typeface="Arial" charset="0"/>
                <a:ea typeface="ＭＳ Ｐゴシック" charset="-128"/>
              </a:defRPr>
            </a:lvl1pPr>
          </a:lstStyle>
          <a:p>
            <a:pPr>
              <a:defRPr/>
            </a:pPr>
            <a:r>
              <a:rPr lang="en-US"/>
              <a:t>© 2013 Flat World Knowledge, Inc. </a:t>
            </a:r>
          </a:p>
        </p:txBody>
      </p:sp>
      <p:sp>
        <p:nvSpPr>
          <p:cNvPr id="8" name="Slide Number Placeholder 5"/>
          <p:cNvSpPr>
            <a:spLocks noGrp="1"/>
          </p:cNvSpPr>
          <p:nvPr>
            <p:ph type="sldNum" sz="quarter" idx="12"/>
          </p:nvPr>
        </p:nvSpPr>
        <p:spPr>
          <a:xfrm>
            <a:off x="6553200" y="4772025"/>
            <a:ext cx="2133600" cy="274638"/>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F90D7CB8-28D1-40B7-AA2D-FB680759C258}" type="slidenum">
              <a:rPr lang="en-US"/>
              <a:pPr>
                <a:defRPr/>
              </a:pPr>
              <a:t>‹#›</a:t>
            </a:fld>
            <a:endParaRPr lang="en-US"/>
          </a:p>
        </p:txBody>
      </p:sp>
    </p:spTree>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6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4" name="Content Placeholder 3"/>
          <p:cNvSpPr>
            <a:spLocks noGrp="1"/>
          </p:cNvSpPr>
          <p:nvPr>
            <p:ph sz="half" idx="2"/>
          </p:nvPr>
        </p:nvSpPr>
        <p:spPr>
          <a:xfrm>
            <a:off x="457200" y="1412418"/>
            <a:ext cx="4040188" cy="3097903"/>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7" y="1412418"/>
            <a:ext cx="4041775" cy="3097903"/>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a:xfrm>
            <a:off x="457200" y="4772025"/>
            <a:ext cx="2133600" cy="274638"/>
          </a:xfrm>
        </p:spPr>
        <p:txBody>
          <a:bodyPr wrap="square" numCol="1" anchorCtr="0" compatLnSpc="1">
            <a:prstTxWarp prst="textNoShape">
              <a:avLst/>
            </a:prstTxWarp>
          </a:bodyPr>
          <a:lstStyle>
            <a:lvl1pPr>
              <a:defRPr>
                <a:solidFill>
                  <a:srgbClr val="898989"/>
                </a:solidFill>
                <a:latin typeface="Arial" pitchFamily="34" charset="0"/>
                <a:ea typeface="ＭＳ Ｐゴシック" pitchFamily="34" charset="-128"/>
              </a:defRPr>
            </a:lvl1pPr>
          </a:lstStyle>
          <a:p>
            <a:pPr>
              <a:defRPr/>
            </a:pPr>
            <a:endParaRPr lang="en-US"/>
          </a:p>
        </p:txBody>
      </p:sp>
      <p:sp>
        <p:nvSpPr>
          <p:cNvPr id="7" name="Footer Placeholder 4"/>
          <p:cNvSpPr>
            <a:spLocks noGrp="1"/>
          </p:cNvSpPr>
          <p:nvPr>
            <p:ph type="ftr" sz="quarter" idx="11"/>
          </p:nvPr>
        </p:nvSpPr>
        <p:spPr>
          <a:xfrm>
            <a:off x="3124200" y="4772025"/>
            <a:ext cx="2895600" cy="274638"/>
          </a:xfrm>
          <a:prstGeom prst="rect">
            <a:avLst/>
          </a:prstGeom>
        </p:spPr>
        <p:txBody>
          <a:bodyPr/>
          <a:lstStyle>
            <a:lvl1pPr>
              <a:defRPr>
                <a:latin typeface="Arial" charset="0"/>
                <a:ea typeface="ＭＳ Ｐゴシック" charset="-128"/>
              </a:defRPr>
            </a:lvl1pPr>
          </a:lstStyle>
          <a:p>
            <a:pPr>
              <a:defRPr/>
            </a:pPr>
            <a:r>
              <a:rPr lang="en-US"/>
              <a:t>© 2013 Flat World Knowledge, Inc. </a:t>
            </a:r>
          </a:p>
        </p:txBody>
      </p:sp>
      <p:sp>
        <p:nvSpPr>
          <p:cNvPr id="8" name="Slide Number Placeholder 5"/>
          <p:cNvSpPr>
            <a:spLocks noGrp="1"/>
          </p:cNvSpPr>
          <p:nvPr>
            <p:ph type="sldNum" sz="quarter" idx="12"/>
          </p:nvPr>
        </p:nvSpPr>
        <p:spPr>
          <a:xfrm>
            <a:off x="6553200" y="4772025"/>
            <a:ext cx="2133600" cy="274638"/>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A69FE5C5-6808-48DD-8606-4F8A7FD4E0E7}" type="slidenum">
              <a:rPr lang="en-US"/>
              <a:pPr>
                <a:defRPr/>
              </a:pPr>
              <a:t>‹#›</a:t>
            </a:fld>
            <a:endParaRPr lang="en-US"/>
          </a:p>
        </p:txBody>
      </p:sp>
    </p:spTree>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7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4" name="Content Placeholder 3"/>
          <p:cNvSpPr>
            <a:spLocks noGrp="1"/>
          </p:cNvSpPr>
          <p:nvPr>
            <p:ph sz="half" idx="2"/>
          </p:nvPr>
        </p:nvSpPr>
        <p:spPr>
          <a:xfrm>
            <a:off x="457200" y="1412418"/>
            <a:ext cx="4040188" cy="3097903"/>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7" y="1412418"/>
            <a:ext cx="4041775" cy="3097903"/>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a:xfrm>
            <a:off x="457200" y="4772025"/>
            <a:ext cx="2133600" cy="274638"/>
          </a:xfrm>
        </p:spPr>
        <p:txBody>
          <a:bodyPr wrap="square" numCol="1" anchorCtr="0" compatLnSpc="1">
            <a:prstTxWarp prst="textNoShape">
              <a:avLst/>
            </a:prstTxWarp>
          </a:bodyPr>
          <a:lstStyle>
            <a:lvl1pPr>
              <a:defRPr>
                <a:solidFill>
                  <a:srgbClr val="898989"/>
                </a:solidFill>
                <a:latin typeface="Arial" pitchFamily="34" charset="0"/>
                <a:ea typeface="ＭＳ Ｐゴシック" pitchFamily="34" charset="-128"/>
              </a:defRPr>
            </a:lvl1pPr>
          </a:lstStyle>
          <a:p>
            <a:pPr>
              <a:defRPr/>
            </a:pPr>
            <a:endParaRPr lang="en-US"/>
          </a:p>
        </p:txBody>
      </p:sp>
      <p:sp>
        <p:nvSpPr>
          <p:cNvPr id="7" name="Footer Placeholder 4"/>
          <p:cNvSpPr>
            <a:spLocks noGrp="1"/>
          </p:cNvSpPr>
          <p:nvPr>
            <p:ph type="ftr" sz="quarter" idx="11"/>
          </p:nvPr>
        </p:nvSpPr>
        <p:spPr>
          <a:xfrm>
            <a:off x="3124200" y="4772025"/>
            <a:ext cx="2895600" cy="274638"/>
          </a:xfrm>
          <a:prstGeom prst="rect">
            <a:avLst/>
          </a:prstGeom>
        </p:spPr>
        <p:txBody>
          <a:bodyPr/>
          <a:lstStyle>
            <a:lvl1pPr>
              <a:defRPr>
                <a:latin typeface="Arial" charset="0"/>
                <a:ea typeface="ＭＳ Ｐゴシック" charset="-128"/>
              </a:defRPr>
            </a:lvl1pPr>
          </a:lstStyle>
          <a:p>
            <a:pPr>
              <a:defRPr/>
            </a:pPr>
            <a:r>
              <a:rPr lang="en-US"/>
              <a:t>© 2013 Flat World Knowledge, Inc. </a:t>
            </a:r>
          </a:p>
        </p:txBody>
      </p:sp>
      <p:sp>
        <p:nvSpPr>
          <p:cNvPr id="8" name="Slide Number Placeholder 5"/>
          <p:cNvSpPr>
            <a:spLocks noGrp="1"/>
          </p:cNvSpPr>
          <p:nvPr>
            <p:ph type="sldNum" sz="quarter" idx="12"/>
          </p:nvPr>
        </p:nvSpPr>
        <p:spPr>
          <a:xfrm>
            <a:off x="6553200" y="4772025"/>
            <a:ext cx="2133600" cy="274638"/>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F04F1AFD-98B0-448C-99D3-0FB20D927F15}" type="slidenum">
              <a:rPr lang="en-US"/>
              <a:pPr>
                <a:defRPr/>
              </a:pPr>
              <a:t>‹#›</a:t>
            </a:fld>
            <a:endParaRPr lang="en-US"/>
          </a:p>
        </p:txBody>
      </p:sp>
    </p:spTree>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8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4" name="Content Placeholder 3"/>
          <p:cNvSpPr>
            <a:spLocks noGrp="1"/>
          </p:cNvSpPr>
          <p:nvPr>
            <p:ph sz="half" idx="2"/>
          </p:nvPr>
        </p:nvSpPr>
        <p:spPr>
          <a:xfrm>
            <a:off x="457200" y="1412418"/>
            <a:ext cx="4040188" cy="3097903"/>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7" y="1412418"/>
            <a:ext cx="4041775" cy="3097903"/>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a:xfrm>
            <a:off x="457200" y="4772025"/>
            <a:ext cx="2133600" cy="274638"/>
          </a:xfrm>
        </p:spPr>
        <p:txBody>
          <a:bodyPr wrap="square" numCol="1" anchorCtr="0" compatLnSpc="1">
            <a:prstTxWarp prst="textNoShape">
              <a:avLst/>
            </a:prstTxWarp>
          </a:bodyPr>
          <a:lstStyle>
            <a:lvl1pPr>
              <a:defRPr>
                <a:solidFill>
                  <a:srgbClr val="898989"/>
                </a:solidFill>
                <a:latin typeface="Arial" pitchFamily="34" charset="0"/>
                <a:ea typeface="ＭＳ Ｐゴシック" pitchFamily="34" charset="-128"/>
              </a:defRPr>
            </a:lvl1pPr>
          </a:lstStyle>
          <a:p>
            <a:pPr>
              <a:defRPr/>
            </a:pPr>
            <a:endParaRPr lang="en-US"/>
          </a:p>
        </p:txBody>
      </p:sp>
      <p:sp>
        <p:nvSpPr>
          <p:cNvPr id="7" name="Footer Placeholder 4"/>
          <p:cNvSpPr>
            <a:spLocks noGrp="1"/>
          </p:cNvSpPr>
          <p:nvPr>
            <p:ph type="ftr" sz="quarter" idx="11"/>
          </p:nvPr>
        </p:nvSpPr>
        <p:spPr>
          <a:xfrm>
            <a:off x="3124200" y="4772025"/>
            <a:ext cx="2895600" cy="274638"/>
          </a:xfrm>
          <a:prstGeom prst="rect">
            <a:avLst/>
          </a:prstGeom>
        </p:spPr>
        <p:txBody>
          <a:bodyPr/>
          <a:lstStyle>
            <a:lvl1pPr>
              <a:defRPr>
                <a:latin typeface="Arial" charset="0"/>
                <a:ea typeface="ＭＳ Ｐゴシック" charset="-128"/>
              </a:defRPr>
            </a:lvl1pPr>
          </a:lstStyle>
          <a:p>
            <a:pPr>
              <a:defRPr/>
            </a:pPr>
            <a:r>
              <a:rPr lang="en-US"/>
              <a:t>© 2013 Flat World Knowledge, Inc. </a:t>
            </a:r>
          </a:p>
        </p:txBody>
      </p:sp>
      <p:sp>
        <p:nvSpPr>
          <p:cNvPr id="8" name="Slide Number Placeholder 5"/>
          <p:cNvSpPr>
            <a:spLocks noGrp="1"/>
          </p:cNvSpPr>
          <p:nvPr>
            <p:ph type="sldNum" sz="quarter" idx="12"/>
          </p:nvPr>
        </p:nvSpPr>
        <p:spPr>
          <a:xfrm>
            <a:off x="6553200" y="4772025"/>
            <a:ext cx="2133600" cy="274638"/>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71C6592A-6697-49AA-B8B1-248AE4FE83EB}" type="slidenum">
              <a:rPr lang="en-US"/>
              <a:pPr>
                <a:defRPr/>
              </a:pPr>
              <a:t>‹#›</a:t>
            </a:fld>
            <a:endParaRPr lang="en-US"/>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Book Title">
    <p:spTree>
      <p:nvGrpSpPr>
        <p:cNvPr id="1" name=""/>
        <p:cNvGrpSpPr/>
        <p:nvPr/>
      </p:nvGrpSpPr>
      <p:grpSpPr>
        <a:xfrm>
          <a:off x="0" y="0"/>
          <a:ext cx="0" cy="0"/>
          <a:chOff x="0" y="0"/>
          <a:chExt cx="0" cy="0"/>
        </a:xfrm>
      </p:grpSpPr>
      <p:pic>
        <p:nvPicPr>
          <p:cNvPr id="4" name="Picture 4"/>
          <p:cNvPicPr>
            <a:picLocks noChangeAspect="1"/>
          </p:cNvPicPr>
          <p:nvPr/>
        </p:nvPicPr>
        <p:blipFill>
          <a:blip r:embed="rId2" cstate="print"/>
          <a:srcRect/>
          <a:stretch>
            <a:fillRect/>
          </a:stretch>
        </p:blipFill>
        <p:spPr bwMode="auto">
          <a:xfrm>
            <a:off x="0" y="0"/>
            <a:ext cx="9144000" cy="5148263"/>
          </a:xfrm>
          <a:prstGeom prst="rect">
            <a:avLst/>
          </a:prstGeom>
          <a:noFill/>
          <a:ln w="9525">
            <a:noFill/>
            <a:miter lim="800000"/>
            <a:headEnd/>
            <a:tailEnd/>
          </a:ln>
        </p:spPr>
      </p:pic>
      <p:sp>
        <p:nvSpPr>
          <p:cNvPr id="2" name="Title 1"/>
          <p:cNvSpPr>
            <a:spLocks noGrp="1"/>
          </p:cNvSpPr>
          <p:nvPr>
            <p:ph type="ctrTitle"/>
          </p:nvPr>
        </p:nvSpPr>
        <p:spPr>
          <a:xfrm>
            <a:off x="4889475" y="2178114"/>
            <a:ext cx="3436257" cy="1103540"/>
          </a:xfrm>
        </p:spPr>
        <p:txBody>
          <a:bodyPr/>
          <a:lstStyle>
            <a:lvl1pPr>
              <a:defRPr sz="2700" baseline="0">
                <a:solidFill>
                  <a:srgbClr val="1B2B5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889475" y="3291874"/>
            <a:ext cx="3436258" cy="725932"/>
          </a:xfrm>
        </p:spPr>
        <p:txBody>
          <a:bodyPr>
            <a:normAutofit/>
          </a:bodyPr>
          <a:lstStyle>
            <a:lvl1pPr marL="0" indent="0" algn="l">
              <a:buNone/>
              <a:defRPr sz="1500" baseline="0">
                <a:solidFill>
                  <a:srgbClr val="1B2B5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Emphasis Box">
    <p:spTree>
      <p:nvGrpSpPr>
        <p:cNvPr id="1" name=""/>
        <p:cNvGrpSpPr/>
        <p:nvPr/>
      </p:nvGrpSpPr>
      <p:grpSpPr>
        <a:xfrm>
          <a:off x="0" y="0"/>
          <a:ext cx="0" cy="0"/>
          <a:chOff x="0" y="0"/>
          <a:chExt cx="0" cy="0"/>
        </a:xfrm>
      </p:grpSpPr>
      <p:sp>
        <p:nvSpPr>
          <p:cNvPr id="20" name="Rounded Rectangle 19"/>
          <p:cNvSpPr/>
          <p:nvPr/>
        </p:nvSpPr>
        <p:spPr>
          <a:xfrm>
            <a:off x="990600" y="1258464"/>
            <a:ext cx="7162800" cy="1430073"/>
          </a:xfrm>
          <a:prstGeom prst="roundRect">
            <a:avLst/>
          </a:prstGeom>
          <a:solidFill>
            <a:srgbClr val="1B2B5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 name="Title 1"/>
          <p:cNvSpPr>
            <a:spLocks noGrp="1"/>
          </p:cNvSpPr>
          <p:nvPr>
            <p:ph type="title" hasCustomPrompt="1"/>
          </p:nvPr>
        </p:nvSpPr>
        <p:spPr/>
        <p:txBody>
          <a:bodyPr/>
          <a:lstStyle>
            <a:lvl1pPr>
              <a:defRPr sz="2400">
                <a:solidFill>
                  <a:srgbClr val="1B2B51"/>
                </a:solidFill>
              </a:defRPr>
            </a:lvl1pPr>
          </a:lstStyle>
          <a:p>
            <a:r>
              <a:rPr lang="en-US" dirty="0" smtClean="0"/>
              <a:t>TO Highlight a definition or concept</a:t>
            </a:r>
            <a:endParaRPr lang="en-US" dirty="0"/>
          </a:p>
        </p:txBody>
      </p:sp>
      <p:sp>
        <p:nvSpPr>
          <p:cNvPr id="11" name="Text Placeholder 10"/>
          <p:cNvSpPr>
            <a:spLocks noGrp="1"/>
          </p:cNvSpPr>
          <p:nvPr>
            <p:ph type="body" sz="quarter" idx="11"/>
          </p:nvPr>
        </p:nvSpPr>
        <p:spPr>
          <a:xfrm>
            <a:off x="1156771" y="2745751"/>
            <a:ext cx="6781800" cy="1716088"/>
          </a:xfrm>
        </p:spPr>
        <p:txBody>
          <a:bodyPr>
            <a:normAutofit/>
          </a:bodyPr>
          <a:lstStyle>
            <a:lvl1pPr>
              <a:defRPr sz="2000"/>
            </a:lvl1pPr>
            <a:lvl2pPr>
              <a:defRPr sz="2000"/>
            </a:lvl2pPr>
            <a:lvl3pPr>
              <a:defRPr sz="20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9" name="Text Placeholder 18"/>
          <p:cNvSpPr>
            <a:spLocks noGrp="1"/>
          </p:cNvSpPr>
          <p:nvPr>
            <p:ph type="body" sz="quarter" idx="12" hasCustomPrompt="1"/>
          </p:nvPr>
        </p:nvSpPr>
        <p:spPr>
          <a:xfrm>
            <a:off x="1233489" y="1372870"/>
            <a:ext cx="6615112" cy="1201261"/>
          </a:xfrm>
        </p:spPr>
        <p:txBody>
          <a:bodyPr>
            <a:normAutofit/>
          </a:bodyPr>
          <a:lstStyle>
            <a:lvl1pPr marL="0" indent="0" algn="ctr">
              <a:buNone/>
              <a:defRPr sz="2400" cap="all" baseline="0">
                <a:solidFill>
                  <a:schemeClr val="bg1"/>
                </a:solidFill>
              </a:defRPr>
            </a:lvl1pPr>
          </a:lstStyle>
          <a:p>
            <a:pPr lvl="0"/>
            <a:r>
              <a:rPr lang="en-US" dirty="0" smtClean="0"/>
              <a:t>Important Things</a:t>
            </a:r>
            <a:endParaRPr lang="en-US" dirty="0"/>
          </a:p>
        </p:txBody>
      </p:sp>
    </p:spTree>
    <p:extLst>
      <p:ext uri="{BB962C8B-B14F-4D97-AF65-F5344CB8AC3E}">
        <p14:creationId xmlns:p14="http://schemas.microsoft.com/office/powerpoint/2010/main" xmlns="" val="230368364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hapter Title">
    <p:spTree>
      <p:nvGrpSpPr>
        <p:cNvPr id="1" name=""/>
        <p:cNvGrpSpPr/>
        <p:nvPr/>
      </p:nvGrpSpPr>
      <p:grpSpPr>
        <a:xfrm>
          <a:off x="0" y="0"/>
          <a:ext cx="0" cy="0"/>
          <a:chOff x="0" y="0"/>
          <a:chExt cx="0" cy="0"/>
        </a:xfrm>
      </p:grpSpPr>
      <p:pic>
        <p:nvPicPr>
          <p:cNvPr id="4" name="Picture 4"/>
          <p:cNvPicPr>
            <a:picLocks noChangeAspect="1"/>
          </p:cNvPicPr>
          <p:nvPr/>
        </p:nvPicPr>
        <p:blipFill>
          <a:blip r:embed="rId2" cstate="print"/>
          <a:srcRect/>
          <a:stretch>
            <a:fillRect/>
          </a:stretch>
        </p:blipFill>
        <p:spPr bwMode="auto">
          <a:xfrm>
            <a:off x="0" y="0"/>
            <a:ext cx="9144000" cy="5148263"/>
          </a:xfrm>
          <a:prstGeom prst="rect">
            <a:avLst/>
          </a:prstGeom>
          <a:noFill/>
          <a:ln w="9525">
            <a:noFill/>
            <a:miter lim="800000"/>
            <a:headEnd/>
            <a:tailEnd/>
          </a:ln>
        </p:spPr>
      </p:pic>
      <p:sp>
        <p:nvSpPr>
          <p:cNvPr id="17" name="Text Placeholder 16"/>
          <p:cNvSpPr>
            <a:spLocks noGrp="1"/>
          </p:cNvSpPr>
          <p:nvPr>
            <p:ph type="body" sz="quarter" idx="11"/>
          </p:nvPr>
        </p:nvSpPr>
        <p:spPr>
          <a:xfrm>
            <a:off x="4889473" y="2745700"/>
            <a:ext cx="3416300" cy="438556"/>
          </a:xfrm>
        </p:spPr>
        <p:txBody>
          <a:bodyPr>
            <a:normAutofit/>
          </a:bodyPr>
          <a:lstStyle>
            <a:lvl1pPr marL="0" indent="0">
              <a:buNone/>
              <a:defRPr sz="2400" b="0" i="0" cap="all" baseline="0">
                <a:solidFill>
                  <a:srgbClr val="1B2B51"/>
                </a:solidFill>
                <a:latin typeface="Source Sans Pro" panose="020B0503030403020204" pitchFamily="34" charset="0"/>
                <a:ea typeface="Source Sans Pro" panose="020B0503030403020204" pitchFamily="34" charset="0"/>
              </a:defRPr>
            </a:lvl1pPr>
          </a:lstStyle>
          <a:p>
            <a:pPr lvl="0"/>
            <a:r>
              <a:rPr lang="en-US" smtClean="0"/>
              <a:t>Click to edit Master text styles</a:t>
            </a:r>
          </a:p>
        </p:txBody>
      </p:sp>
      <p:sp>
        <p:nvSpPr>
          <p:cNvPr id="19" name="Text Placeholder 18"/>
          <p:cNvSpPr>
            <a:spLocks noGrp="1"/>
          </p:cNvSpPr>
          <p:nvPr>
            <p:ph type="body" sz="quarter" idx="12"/>
          </p:nvPr>
        </p:nvSpPr>
        <p:spPr>
          <a:xfrm>
            <a:off x="4889500" y="3184296"/>
            <a:ext cx="3644900" cy="705503"/>
          </a:xfrm>
        </p:spPr>
        <p:txBody>
          <a:bodyPr/>
          <a:lstStyle>
            <a:lvl1pPr marL="0" indent="0">
              <a:buNone/>
              <a:defRPr cap="all" baseline="0">
                <a:solidFill>
                  <a:srgbClr val="1B2B51"/>
                </a:solidFill>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solidFill>
                  <a:srgbClr val="1B2B5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082523"/>
            <a:ext cx="8229600" cy="3322102"/>
          </a:xfrm>
        </p:spPr>
        <p:txBody>
          <a:bodyPr>
            <a:normAutofit/>
          </a:bodyPr>
          <a:lstStyle>
            <a:lvl1pPr>
              <a:defRPr sz="2000"/>
            </a:lvl1pPr>
            <a:lvl2pPr>
              <a:defRPr sz="2000"/>
            </a:lvl2pPr>
            <a:lvl3pPr>
              <a:defRPr sz="2000"/>
            </a:lvl3pPr>
            <a:lvl4pPr>
              <a:defRPr sz="20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The Void">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mphasis Box">
    <p:spTree>
      <p:nvGrpSpPr>
        <p:cNvPr id="1" name=""/>
        <p:cNvGrpSpPr/>
        <p:nvPr/>
      </p:nvGrpSpPr>
      <p:grpSpPr>
        <a:xfrm>
          <a:off x="0" y="0"/>
          <a:ext cx="0" cy="0"/>
          <a:chOff x="0" y="0"/>
          <a:chExt cx="0" cy="0"/>
        </a:xfrm>
      </p:grpSpPr>
      <p:sp>
        <p:nvSpPr>
          <p:cNvPr id="5" name="Rounded Rectangle 4"/>
          <p:cNvSpPr/>
          <p:nvPr/>
        </p:nvSpPr>
        <p:spPr>
          <a:xfrm>
            <a:off x="990600" y="1258888"/>
            <a:ext cx="7162800" cy="1430337"/>
          </a:xfrm>
          <a:prstGeom prst="roundRect">
            <a:avLst/>
          </a:prstGeom>
          <a:solidFill>
            <a:srgbClr val="1B2B5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68580" tIns="34290" rIns="68580" bIns="34290" anchor="ctr"/>
          <a:lstStyle/>
          <a:p>
            <a:pPr algn="ctr" eaLnBrk="1" hangingPunct="1">
              <a:defRPr/>
            </a:pPr>
            <a:endParaRPr lang="en-US" sz="1300">
              <a:solidFill>
                <a:srgbClr val="FFFFFF"/>
              </a:solidFill>
              <a:ea typeface="ＭＳ Ｐゴシック" pitchFamily="34" charset="-128"/>
            </a:endParaRPr>
          </a:p>
        </p:txBody>
      </p:sp>
      <p:sp>
        <p:nvSpPr>
          <p:cNvPr id="2" name="Title 1"/>
          <p:cNvSpPr>
            <a:spLocks noGrp="1"/>
          </p:cNvSpPr>
          <p:nvPr>
            <p:ph type="title"/>
          </p:nvPr>
        </p:nvSpPr>
        <p:spPr/>
        <p:txBody>
          <a:bodyPr/>
          <a:lstStyle>
            <a:lvl1pPr>
              <a:defRPr sz="2400">
                <a:solidFill>
                  <a:srgbClr val="1B2B51"/>
                </a:solidFill>
              </a:defRPr>
            </a:lvl1pPr>
          </a:lstStyle>
          <a:p>
            <a:r>
              <a:rPr lang="en-US" smtClean="0"/>
              <a:t>Click to edit Master title style</a:t>
            </a:r>
            <a:endParaRPr lang="en-US" dirty="0"/>
          </a:p>
        </p:txBody>
      </p:sp>
      <p:sp>
        <p:nvSpPr>
          <p:cNvPr id="11" name="Text Placeholder 10"/>
          <p:cNvSpPr>
            <a:spLocks noGrp="1"/>
          </p:cNvSpPr>
          <p:nvPr>
            <p:ph type="body" sz="quarter" idx="11"/>
          </p:nvPr>
        </p:nvSpPr>
        <p:spPr>
          <a:xfrm>
            <a:off x="1156771" y="2745751"/>
            <a:ext cx="6781800" cy="1716088"/>
          </a:xfrm>
        </p:spPr>
        <p:txBody>
          <a:bodyPr>
            <a:normAutofit/>
          </a:bodyPr>
          <a:lstStyle>
            <a:lvl1pPr>
              <a:defRPr sz="2000"/>
            </a:lvl1pPr>
            <a:lvl2pPr>
              <a:defRPr sz="2000"/>
            </a:lvl2pPr>
            <a:lvl3pPr>
              <a:defRPr sz="20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9" name="Text Placeholder 18"/>
          <p:cNvSpPr>
            <a:spLocks noGrp="1"/>
          </p:cNvSpPr>
          <p:nvPr>
            <p:ph type="body" sz="quarter" idx="12"/>
          </p:nvPr>
        </p:nvSpPr>
        <p:spPr>
          <a:xfrm>
            <a:off x="1233489" y="1372870"/>
            <a:ext cx="6615112" cy="1201261"/>
          </a:xfrm>
        </p:spPr>
        <p:txBody>
          <a:bodyPr>
            <a:normAutofit/>
          </a:bodyPr>
          <a:lstStyle>
            <a:lvl1pPr marL="0" indent="0" algn="ctr">
              <a:buNone/>
              <a:defRPr sz="2400" cap="all" baseline="0">
                <a:solidFill>
                  <a:schemeClr val="bg1"/>
                </a:solidFill>
              </a:defRPr>
            </a:lvl1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baseline="0">
                <a:solidFill>
                  <a:srgbClr val="1B2B5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201266"/>
            <a:ext cx="4038600" cy="3397616"/>
          </a:xfrm>
        </p:spPr>
        <p:txBody>
          <a:bodyPr>
            <a:normAutofit/>
          </a:bodyPr>
          <a:lstStyle>
            <a:lvl1pPr>
              <a:defRPr sz="2000"/>
            </a:lvl1pPr>
            <a:lvl2pPr>
              <a:defRPr sz="2000"/>
            </a:lvl2pPr>
            <a:lvl3pPr>
              <a:defRPr sz="20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1830494"/>
            <a:ext cx="7848600" cy="1487276"/>
          </a:xfrm>
        </p:spPr>
        <p:txBody>
          <a:body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image" Target="../media/image8.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19" Type="http://schemas.openxmlformats.org/officeDocument/2006/relationships/image" Target="../media/image10.jpeg"/><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3"/>
          <p:cNvPicPr>
            <a:picLocks noChangeAspect="1"/>
          </p:cNvPicPr>
          <p:nvPr/>
        </p:nvPicPr>
        <p:blipFill>
          <a:blip r:embed="rId15" cstate="print"/>
          <a:srcRect/>
          <a:stretch>
            <a:fillRect/>
          </a:stretch>
        </p:blipFill>
        <p:spPr bwMode="auto">
          <a:xfrm>
            <a:off x="0" y="0"/>
            <a:ext cx="9144000" cy="5148263"/>
          </a:xfrm>
          <a:prstGeom prst="rect">
            <a:avLst/>
          </a:prstGeom>
          <a:noFill/>
          <a:ln w="9525">
            <a:noFill/>
            <a:miter lim="800000"/>
            <a:headEnd/>
            <a:tailEnd/>
          </a:ln>
        </p:spPr>
      </p:pic>
      <p:sp>
        <p:nvSpPr>
          <p:cNvPr id="2" name="Title Placeholder 1"/>
          <p:cNvSpPr>
            <a:spLocks noGrp="1"/>
          </p:cNvSpPr>
          <p:nvPr>
            <p:ph type="title"/>
          </p:nvPr>
        </p:nvSpPr>
        <p:spPr>
          <a:xfrm>
            <a:off x="1233488" y="258763"/>
            <a:ext cx="7453312" cy="436562"/>
          </a:xfrm>
          <a:prstGeom prst="rect">
            <a:avLst/>
          </a:prstGeom>
        </p:spPr>
        <p:txBody>
          <a:bodyPr vert="horz" lIns="91440" tIns="45720" rIns="91440" bIns="45720" rtlCol="0" anchor="ctr">
            <a:normAutofit/>
          </a:bodyPr>
          <a:lstStyle/>
          <a:p>
            <a:r>
              <a:rPr lang="en-US" dirty="0" smtClean="0"/>
              <a:t>FOR CONTENT HEAVY</a:t>
            </a:r>
            <a:endParaRPr lang="en-US" dirty="0"/>
          </a:p>
        </p:txBody>
      </p:sp>
      <p:sp>
        <p:nvSpPr>
          <p:cNvPr id="1028" name="Text Placeholder 2"/>
          <p:cNvSpPr>
            <a:spLocks noGrp="1"/>
          </p:cNvSpPr>
          <p:nvPr>
            <p:ph type="body" idx="1"/>
          </p:nvPr>
        </p:nvSpPr>
        <p:spPr bwMode="auto">
          <a:xfrm>
            <a:off x="457200" y="1201738"/>
            <a:ext cx="8229600" cy="33226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4114" r:id="rId1"/>
    <p:sldLayoutId id="2147484115" r:id="rId2"/>
    <p:sldLayoutId id="2147484116" r:id="rId3"/>
    <p:sldLayoutId id="2147484117" r:id="rId4"/>
    <p:sldLayoutId id="2147484104" r:id="rId5"/>
    <p:sldLayoutId id="2147484118" r:id="rId6"/>
    <p:sldLayoutId id="2147484119" r:id="rId7"/>
    <p:sldLayoutId id="2147484105" r:id="rId8"/>
    <p:sldLayoutId id="2147484120" r:id="rId9"/>
    <p:sldLayoutId id="2147484121" r:id="rId10"/>
    <p:sldLayoutId id="2147484122" r:id="rId11"/>
    <p:sldLayoutId id="2147484123" r:id="rId12"/>
    <p:sldLayoutId id="2147484124" r:id="rId13"/>
  </p:sldLayoutIdLst>
  <p:timing>
    <p:tnLst>
      <p:par>
        <p:cTn id="1" dur="indefinite" restart="never" nodeType="tmRoot"/>
      </p:par>
    </p:tnLst>
  </p:timing>
  <p:txStyles>
    <p:titleStyle>
      <a:lvl1pPr algn="l" defTabSz="342900" rtl="0" eaLnBrk="0" fontAlgn="base" hangingPunct="0">
        <a:spcBef>
          <a:spcPct val="0"/>
        </a:spcBef>
        <a:spcAft>
          <a:spcPct val="0"/>
        </a:spcAft>
        <a:defRPr sz="2400" kern="1200" cap="all">
          <a:solidFill>
            <a:srgbClr val="1B2B51"/>
          </a:solidFill>
          <a:latin typeface="Source Sans Pro" panose="020B0503030403020204" pitchFamily="34" charset="0"/>
          <a:ea typeface="Source Sans Pro" panose="020B0503030403020204" pitchFamily="34" charset="0"/>
          <a:cs typeface="Source Sans Pro" charset="0"/>
        </a:defRPr>
      </a:lvl1pPr>
      <a:lvl2pPr algn="l" defTabSz="342900" rtl="0" eaLnBrk="0" fontAlgn="base" hangingPunct="0">
        <a:spcBef>
          <a:spcPct val="0"/>
        </a:spcBef>
        <a:spcAft>
          <a:spcPct val="0"/>
        </a:spcAft>
        <a:defRPr sz="2400">
          <a:solidFill>
            <a:srgbClr val="1B2B51"/>
          </a:solidFill>
          <a:latin typeface="Source Sans Pro" charset="0"/>
          <a:ea typeface="Source Sans Pro" charset="0"/>
          <a:cs typeface="Source Sans Pro" charset="0"/>
        </a:defRPr>
      </a:lvl2pPr>
      <a:lvl3pPr algn="l" defTabSz="342900" rtl="0" eaLnBrk="0" fontAlgn="base" hangingPunct="0">
        <a:spcBef>
          <a:spcPct val="0"/>
        </a:spcBef>
        <a:spcAft>
          <a:spcPct val="0"/>
        </a:spcAft>
        <a:defRPr sz="2400">
          <a:solidFill>
            <a:srgbClr val="1B2B51"/>
          </a:solidFill>
          <a:latin typeface="Source Sans Pro" charset="0"/>
          <a:ea typeface="Source Sans Pro" charset="0"/>
          <a:cs typeface="Source Sans Pro" charset="0"/>
        </a:defRPr>
      </a:lvl3pPr>
      <a:lvl4pPr algn="l" defTabSz="342900" rtl="0" eaLnBrk="0" fontAlgn="base" hangingPunct="0">
        <a:spcBef>
          <a:spcPct val="0"/>
        </a:spcBef>
        <a:spcAft>
          <a:spcPct val="0"/>
        </a:spcAft>
        <a:defRPr sz="2400">
          <a:solidFill>
            <a:srgbClr val="1B2B51"/>
          </a:solidFill>
          <a:latin typeface="Source Sans Pro" charset="0"/>
          <a:ea typeface="Source Sans Pro" charset="0"/>
          <a:cs typeface="Source Sans Pro" charset="0"/>
        </a:defRPr>
      </a:lvl4pPr>
      <a:lvl5pPr algn="l" defTabSz="342900" rtl="0" eaLnBrk="0" fontAlgn="base" hangingPunct="0">
        <a:spcBef>
          <a:spcPct val="0"/>
        </a:spcBef>
        <a:spcAft>
          <a:spcPct val="0"/>
        </a:spcAft>
        <a:defRPr sz="2400">
          <a:solidFill>
            <a:srgbClr val="1B2B51"/>
          </a:solidFill>
          <a:latin typeface="Source Sans Pro" charset="0"/>
          <a:ea typeface="Source Sans Pro" charset="0"/>
          <a:cs typeface="Source Sans Pro" charset="0"/>
        </a:defRPr>
      </a:lvl5pPr>
      <a:lvl6pPr marL="457200" algn="l" defTabSz="342900" rtl="0" fontAlgn="base">
        <a:spcBef>
          <a:spcPct val="0"/>
        </a:spcBef>
        <a:spcAft>
          <a:spcPct val="0"/>
        </a:spcAft>
        <a:defRPr sz="2400">
          <a:solidFill>
            <a:srgbClr val="1B2B51"/>
          </a:solidFill>
          <a:latin typeface="Source Sans Pro" charset="0"/>
          <a:ea typeface="Source Sans Pro" charset="0"/>
          <a:cs typeface="Source Sans Pro" charset="0"/>
        </a:defRPr>
      </a:lvl6pPr>
      <a:lvl7pPr marL="914400" algn="l" defTabSz="342900" rtl="0" fontAlgn="base">
        <a:spcBef>
          <a:spcPct val="0"/>
        </a:spcBef>
        <a:spcAft>
          <a:spcPct val="0"/>
        </a:spcAft>
        <a:defRPr sz="2400">
          <a:solidFill>
            <a:srgbClr val="1B2B51"/>
          </a:solidFill>
          <a:latin typeface="Source Sans Pro" charset="0"/>
          <a:ea typeface="Source Sans Pro" charset="0"/>
          <a:cs typeface="Source Sans Pro" charset="0"/>
        </a:defRPr>
      </a:lvl7pPr>
      <a:lvl8pPr marL="1371600" algn="l" defTabSz="342900" rtl="0" fontAlgn="base">
        <a:spcBef>
          <a:spcPct val="0"/>
        </a:spcBef>
        <a:spcAft>
          <a:spcPct val="0"/>
        </a:spcAft>
        <a:defRPr sz="2400">
          <a:solidFill>
            <a:srgbClr val="1B2B51"/>
          </a:solidFill>
          <a:latin typeface="Source Sans Pro" charset="0"/>
          <a:ea typeface="Source Sans Pro" charset="0"/>
          <a:cs typeface="Source Sans Pro" charset="0"/>
        </a:defRPr>
      </a:lvl8pPr>
      <a:lvl9pPr marL="1828800" algn="l" defTabSz="342900" rtl="0" fontAlgn="base">
        <a:spcBef>
          <a:spcPct val="0"/>
        </a:spcBef>
        <a:spcAft>
          <a:spcPct val="0"/>
        </a:spcAft>
        <a:defRPr sz="2400">
          <a:solidFill>
            <a:srgbClr val="1B2B51"/>
          </a:solidFill>
          <a:latin typeface="Source Sans Pro" charset="0"/>
          <a:ea typeface="Source Sans Pro" charset="0"/>
          <a:cs typeface="Source Sans Pro" charset="0"/>
        </a:defRPr>
      </a:lvl9pPr>
    </p:titleStyle>
    <p:bodyStyle>
      <a:lvl1pPr marL="257175" indent="-257175" algn="l" defTabSz="342900" rtl="0" eaLnBrk="0" fontAlgn="base" hangingPunct="0">
        <a:spcBef>
          <a:spcPct val="20000"/>
        </a:spcBef>
        <a:spcAft>
          <a:spcPct val="0"/>
        </a:spcAft>
        <a:buFont typeface="Arial" pitchFamily="34" charset="0"/>
        <a:buChar char="•"/>
        <a:defRPr sz="2000" kern="1200">
          <a:solidFill>
            <a:schemeClr val="tx1"/>
          </a:solidFill>
          <a:latin typeface="Lato" panose="020F0502020204030203" pitchFamily="34" charset="0"/>
          <a:ea typeface="+mn-ea"/>
          <a:cs typeface="+mn-cs"/>
        </a:defRPr>
      </a:lvl1pPr>
      <a:lvl2pPr marL="557213" indent="-214313" algn="l" defTabSz="342900" rtl="0" eaLnBrk="0" fontAlgn="base" hangingPunct="0">
        <a:spcBef>
          <a:spcPct val="20000"/>
        </a:spcBef>
        <a:spcAft>
          <a:spcPct val="0"/>
        </a:spcAft>
        <a:buFont typeface="Arial" pitchFamily="34" charset="0"/>
        <a:buChar char="–"/>
        <a:defRPr sz="2000" kern="1200">
          <a:solidFill>
            <a:schemeClr val="tx1"/>
          </a:solidFill>
          <a:latin typeface="Lato" panose="020F0502020204030203" pitchFamily="34" charset="0"/>
          <a:ea typeface="+mn-ea"/>
          <a:cs typeface="+mn-cs"/>
        </a:defRPr>
      </a:lvl2pPr>
      <a:lvl3pPr marL="857250" indent="-171450" algn="l" defTabSz="342900" rtl="0" eaLnBrk="0" fontAlgn="base" hangingPunct="0">
        <a:spcBef>
          <a:spcPct val="20000"/>
        </a:spcBef>
        <a:spcAft>
          <a:spcPct val="0"/>
        </a:spcAft>
        <a:buFont typeface="Arial" pitchFamily="34" charset="0"/>
        <a:buChar char="•"/>
        <a:defRPr sz="2000" kern="1200">
          <a:solidFill>
            <a:schemeClr val="tx1"/>
          </a:solidFill>
          <a:latin typeface="Lato" panose="020F0502020204030203" pitchFamily="34" charset="0"/>
          <a:ea typeface="+mn-ea"/>
          <a:cs typeface="+mn-cs"/>
        </a:defRPr>
      </a:lvl3pPr>
      <a:lvl4pPr marL="1200150" indent="-171450" algn="l" defTabSz="342900" rtl="0" eaLnBrk="0" fontAlgn="base" hangingPunct="0">
        <a:spcBef>
          <a:spcPct val="20000"/>
        </a:spcBef>
        <a:spcAft>
          <a:spcPct val="0"/>
        </a:spcAft>
        <a:buFont typeface="Arial" pitchFamily="34" charset="0"/>
        <a:buChar char="–"/>
        <a:defRPr sz="2000" kern="1200">
          <a:solidFill>
            <a:schemeClr val="tx1"/>
          </a:solidFill>
          <a:latin typeface="Lato" panose="020F0502020204030203" pitchFamily="34" charset="0"/>
          <a:ea typeface="+mn-ea"/>
          <a:cs typeface="+mn-cs"/>
        </a:defRPr>
      </a:lvl4pPr>
      <a:lvl5pPr marL="1543050" indent="-171450" algn="l" defTabSz="342900" rtl="0" eaLnBrk="0" fontAlgn="base" hangingPunct="0">
        <a:spcBef>
          <a:spcPct val="20000"/>
        </a:spcBef>
        <a:spcAft>
          <a:spcPct val="0"/>
        </a:spcAft>
        <a:buFont typeface="Arial" pitchFamily="34" charset="0"/>
        <a:buChar char="»"/>
        <a:defRPr sz="2000" kern="1200">
          <a:solidFill>
            <a:schemeClr val="tx1"/>
          </a:solidFill>
          <a:latin typeface="Lato" panose="020F0502020204030203" pitchFamily="34" charset="0"/>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6" descr="FW_March2014_PPT_Template_4.jpg"/>
          <p:cNvPicPr>
            <a:picLocks noChangeAspect="1"/>
          </p:cNvPicPr>
          <p:nvPr/>
        </p:nvPicPr>
        <p:blipFill>
          <a:blip r:embed="rId19" cstate="print"/>
          <a:srcRect/>
          <a:stretch>
            <a:fillRect/>
          </a:stretch>
        </p:blipFill>
        <p:spPr bwMode="auto">
          <a:xfrm>
            <a:off x="0" y="0"/>
            <a:ext cx="9144000" cy="5148263"/>
          </a:xfrm>
          <a:prstGeom prst="rect">
            <a:avLst/>
          </a:prstGeom>
          <a:noFill/>
          <a:ln w="9525">
            <a:noFill/>
            <a:miter lim="800000"/>
            <a:headEnd/>
            <a:tailEnd/>
          </a:ln>
        </p:spPr>
      </p:pic>
      <p:sp>
        <p:nvSpPr>
          <p:cNvPr id="2051" name="Title Placeholder 1"/>
          <p:cNvSpPr>
            <a:spLocks noGrp="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2" name="Text Placeholder 2"/>
          <p:cNvSpPr>
            <a:spLocks noGrp="1"/>
          </p:cNvSpPr>
          <p:nvPr>
            <p:ph type="body" idx="1"/>
          </p:nvPr>
        </p:nvSpPr>
        <p:spPr bwMode="auto">
          <a:xfrm>
            <a:off x="457200" y="1201738"/>
            <a:ext cx="8229600" cy="3397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4" name="Date Placeholder 3"/>
          <p:cNvSpPr>
            <a:spLocks noGrp="1"/>
          </p:cNvSpPr>
          <p:nvPr>
            <p:ph type="dt" sz="half" idx="2"/>
          </p:nvPr>
        </p:nvSpPr>
        <p:spPr>
          <a:xfrm>
            <a:off x="457200" y="4772025"/>
            <a:ext cx="2133600" cy="273050"/>
          </a:xfrm>
          <a:prstGeom prst="rect">
            <a:avLst/>
          </a:prstGeom>
        </p:spPr>
        <p:txBody>
          <a:bodyPr vert="horz" lIns="91440" tIns="45720" rIns="91440" bIns="45720" rtlCol="0" anchor="ctr"/>
          <a:lstStyle>
            <a:lvl1pPr algn="l">
              <a:defRPr sz="1200">
                <a:solidFill>
                  <a:schemeClr val="tx1">
                    <a:tint val="75000"/>
                  </a:schemeClr>
                </a:solidFill>
                <a:latin typeface="Arial" charset="0"/>
                <a:ea typeface="ＭＳ Ｐゴシック" charset="-128"/>
              </a:defRPr>
            </a:lvl1pPr>
          </a:lstStyle>
          <a:p>
            <a:pPr>
              <a:defRPr/>
            </a:pPr>
            <a:r>
              <a:rPr lang="en-US"/>
              <a:t>March 2014</a:t>
            </a:r>
          </a:p>
        </p:txBody>
      </p:sp>
      <p:pic>
        <p:nvPicPr>
          <p:cNvPr id="2054" name="Picture 5" descr="FW no infinity logo.png"/>
          <p:cNvPicPr>
            <a:picLocks noChangeAspect="1"/>
          </p:cNvPicPr>
          <p:nvPr/>
        </p:nvPicPr>
        <p:blipFill>
          <a:blip r:embed="rId20" cstate="print"/>
          <a:srcRect/>
          <a:stretch>
            <a:fillRect/>
          </a:stretch>
        </p:blipFill>
        <p:spPr bwMode="auto">
          <a:xfrm>
            <a:off x="7388225" y="4652963"/>
            <a:ext cx="1377950" cy="2762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25" r:id="rId1"/>
    <p:sldLayoutId id="2147484106" r:id="rId2"/>
    <p:sldLayoutId id="2147484126" r:id="rId3"/>
    <p:sldLayoutId id="2147484127" r:id="rId4"/>
    <p:sldLayoutId id="2147484107" r:id="rId5"/>
    <p:sldLayoutId id="2147484108" r:id="rId6"/>
    <p:sldLayoutId id="2147484109" r:id="rId7"/>
    <p:sldLayoutId id="2147484128" r:id="rId8"/>
    <p:sldLayoutId id="2147484129" r:id="rId9"/>
    <p:sldLayoutId id="2147484130" r:id="rId10"/>
    <p:sldLayoutId id="2147484131" r:id="rId11"/>
    <p:sldLayoutId id="2147484132" r:id="rId12"/>
    <p:sldLayoutId id="2147484133" r:id="rId13"/>
    <p:sldLayoutId id="2147484134" r:id="rId14"/>
    <p:sldLayoutId id="2147484135" r:id="rId15"/>
    <p:sldLayoutId id="2147484136" r:id="rId16"/>
    <p:sldLayoutId id="2147484137" r:id="rId17"/>
  </p:sldLayoutIdLst>
  <p:txStyles>
    <p:titleStyle>
      <a:lvl1pPr algn="l" defTabSz="457200" rtl="0" eaLnBrk="0" fontAlgn="base" hangingPunct="0">
        <a:spcBef>
          <a:spcPct val="0"/>
        </a:spcBef>
        <a:spcAft>
          <a:spcPct val="0"/>
        </a:spcAft>
        <a:defRPr sz="2400" kern="1200">
          <a:solidFill>
            <a:schemeClr val="tx2"/>
          </a:solidFill>
          <a:latin typeface="Verdana"/>
          <a:ea typeface="Verdana" pitchFamily="34" charset="0"/>
          <a:cs typeface="Verdana"/>
        </a:defRPr>
      </a:lvl1pPr>
      <a:lvl2pPr algn="l" defTabSz="457200" rtl="0" eaLnBrk="0" fontAlgn="base" hangingPunct="0">
        <a:spcBef>
          <a:spcPct val="0"/>
        </a:spcBef>
        <a:spcAft>
          <a:spcPct val="0"/>
        </a:spcAft>
        <a:defRPr sz="2400">
          <a:solidFill>
            <a:schemeClr val="tx2"/>
          </a:solidFill>
          <a:latin typeface="Verdana" pitchFamily="34" charset="0"/>
          <a:ea typeface="Verdana" pitchFamily="34" charset="0"/>
          <a:cs typeface="Verdana" pitchFamily="34" charset="0"/>
        </a:defRPr>
      </a:lvl2pPr>
      <a:lvl3pPr algn="l" defTabSz="457200" rtl="0" eaLnBrk="0" fontAlgn="base" hangingPunct="0">
        <a:spcBef>
          <a:spcPct val="0"/>
        </a:spcBef>
        <a:spcAft>
          <a:spcPct val="0"/>
        </a:spcAft>
        <a:defRPr sz="2400">
          <a:solidFill>
            <a:schemeClr val="tx2"/>
          </a:solidFill>
          <a:latin typeface="Verdana" pitchFamily="34" charset="0"/>
          <a:ea typeface="Verdana" pitchFamily="34" charset="0"/>
          <a:cs typeface="Verdana" pitchFamily="34" charset="0"/>
        </a:defRPr>
      </a:lvl3pPr>
      <a:lvl4pPr algn="l" defTabSz="457200" rtl="0" eaLnBrk="0" fontAlgn="base" hangingPunct="0">
        <a:spcBef>
          <a:spcPct val="0"/>
        </a:spcBef>
        <a:spcAft>
          <a:spcPct val="0"/>
        </a:spcAft>
        <a:defRPr sz="2400">
          <a:solidFill>
            <a:schemeClr val="tx2"/>
          </a:solidFill>
          <a:latin typeface="Verdana" pitchFamily="34" charset="0"/>
          <a:ea typeface="Verdana" pitchFamily="34" charset="0"/>
          <a:cs typeface="Verdana" pitchFamily="34" charset="0"/>
        </a:defRPr>
      </a:lvl4pPr>
      <a:lvl5pPr algn="l" defTabSz="457200" rtl="0" eaLnBrk="0" fontAlgn="base" hangingPunct="0">
        <a:spcBef>
          <a:spcPct val="0"/>
        </a:spcBef>
        <a:spcAft>
          <a:spcPct val="0"/>
        </a:spcAft>
        <a:defRPr sz="2400">
          <a:solidFill>
            <a:schemeClr val="tx2"/>
          </a:solidFill>
          <a:latin typeface="Verdana" pitchFamily="34" charset="0"/>
          <a:ea typeface="Verdana" pitchFamily="34" charset="0"/>
          <a:cs typeface="Verdana" pitchFamily="34" charset="0"/>
        </a:defRPr>
      </a:lvl5pPr>
      <a:lvl6pPr marL="457200" algn="l" defTabSz="457200" rtl="0" fontAlgn="base">
        <a:spcBef>
          <a:spcPct val="0"/>
        </a:spcBef>
        <a:spcAft>
          <a:spcPct val="0"/>
        </a:spcAft>
        <a:defRPr sz="2400">
          <a:solidFill>
            <a:schemeClr val="tx2"/>
          </a:solidFill>
          <a:latin typeface="Verdana" pitchFamily="34" charset="0"/>
          <a:ea typeface="Verdana" pitchFamily="34" charset="0"/>
          <a:cs typeface="Verdana" pitchFamily="34" charset="0"/>
        </a:defRPr>
      </a:lvl6pPr>
      <a:lvl7pPr marL="914400" algn="l" defTabSz="457200" rtl="0" fontAlgn="base">
        <a:spcBef>
          <a:spcPct val="0"/>
        </a:spcBef>
        <a:spcAft>
          <a:spcPct val="0"/>
        </a:spcAft>
        <a:defRPr sz="2400">
          <a:solidFill>
            <a:schemeClr val="tx2"/>
          </a:solidFill>
          <a:latin typeface="Verdana" pitchFamily="34" charset="0"/>
          <a:ea typeface="Verdana" pitchFamily="34" charset="0"/>
          <a:cs typeface="Verdana" pitchFamily="34" charset="0"/>
        </a:defRPr>
      </a:lvl7pPr>
      <a:lvl8pPr marL="1371600" algn="l" defTabSz="457200" rtl="0" fontAlgn="base">
        <a:spcBef>
          <a:spcPct val="0"/>
        </a:spcBef>
        <a:spcAft>
          <a:spcPct val="0"/>
        </a:spcAft>
        <a:defRPr sz="2400">
          <a:solidFill>
            <a:schemeClr val="tx2"/>
          </a:solidFill>
          <a:latin typeface="Verdana" pitchFamily="34" charset="0"/>
          <a:ea typeface="Verdana" pitchFamily="34" charset="0"/>
          <a:cs typeface="Verdana" pitchFamily="34" charset="0"/>
        </a:defRPr>
      </a:lvl8pPr>
      <a:lvl9pPr marL="1828800" algn="l" defTabSz="457200" rtl="0" fontAlgn="base">
        <a:spcBef>
          <a:spcPct val="0"/>
        </a:spcBef>
        <a:spcAft>
          <a:spcPct val="0"/>
        </a:spcAft>
        <a:defRPr sz="2400">
          <a:solidFill>
            <a:schemeClr val="tx2"/>
          </a:solidFill>
          <a:latin typeface="Verdana" pitchFamily="34" charset="0"/>
          <a:ea typeface="Verdana" pitchFamily="34" charset="0"/>
          <a:cs typeface="Verdana"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2000" kern="1200">
          <a:solidFill>
            <a:schemeClr val="tx1"/>
          </a:solidFill>
          <a:latin typeface="Verdana"/>
          <a:ea typeface="Verdana" pitchFamily="34" charset="0"/>
          <a:cs typeface="Verdana"/>
        </a:defRPr>
      </a:lvl1pPr>
      <a:lvl2pPr marL="742950" indent="-285750" algn="l" defTabSz="457200" rtl="0" eaLnBrk="0" fontAlgn="base" hangingPunct="0">
        <a:spcBef>
          <a:spcPct val="20000"/>
        </a:spcBef>
        <a:spcAft>
          <a:spcPct val="0"/>
        </a:spcAft>
        <a:buFont typeface="Arial" pitchFamily="34" charset="0"/>
        <a:buChar char="–"/>
        <a:defRPr kern="1200">
          <a:solidFill>
            <a:schemeClr val="tx1"/>
          </a:solidFill>
          <a:latin typeface="Verdana"/>
          <a:ea typeface="Verdana" pitchFamily="34" charset="0"/>
          <a:cs typeface="Verdana"/>
        </a:defRPr>
      </a:lvl2pPr>
      <a:lvl3pPr marL="1143000" indent="-228600" algn="l" defTabSz="457200" rtl="0" eaLnBrk="0" fontAlgn="base" hangingPunct="0">
        <a:spcBef>
          <a:spcPct val="20000"/>
        </a:spcBef>
        <a:spcAft>
          <a:spcPct val="0"/>
        </a:spcAft>
        <a:buFont typeface="Arial" pitchFamily="34" charset="0"/>
        <a:buChar char="•"/>
        <a:defRPr sz="1600" kern="1200">
          <a:solidFill>
            <a:schemeClr val="tx1"/>
          </a:solidFill>
          <a:latin typeface="+mn-lt"/>
          <a:ea typeface="Verdana" pitchFamily="34" charset="0"/>
          <a:cs typeface="Verdana" pitchFamily="34" charset="0"/>
        </a:defRPr>
      </a:lvl3pPr>
      <a:lvl4pPr marL="1600200" indent="-228600" algn="l" defTabSz="457200" rtl="0" eaLnBrk="0" fontAlgn="base" hangingPunct="0">
        <a:spcBef>
          <a:spcPct val="20000"/>
        </a:spcBef>
        <a:spcAft>
          <a:spcPct val="0"/>
        </a:spcAft>
        <a:buFont typeface="Arial" pitchFamily="34" charset="0"/>
        <a:buChar char="–"/>
        <a:defRPr kern="1200">
          <a:solidFill>
            <a:schemeClr val="tx1"/>
          </a:solidFill>
          <a:latin typeface="+mn-lt"/>
          <a:ea typeface="Verdana" pitchFamily="34" charset="0"/>
          <a:cs typeface="Verdana" pitchFamily="34"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Verdana" pitchFamily="34" charset="0"/>
          <a:cs typeface="Verdana"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hyperlink" Target="http://www.flatworldknowledge.com/legal" TargetMode="Externa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ctrTitle"/>
          </p:nvPr>
        </p:nvSpPr>
        <p:spPr>
          <a:xfrm>
            <a:off x="304800" y="4021931"/>
            <a:ext cx="5867400" cy="762000"/>
          </a:xfrm>
        </p:spPr>
        <p:txBody>
          <a:bodyPr/>
          <a:lstStyle/>
          <a:p>
            <a:pPr eaLnBrk="1" hangingPunct="1"/>
            <a:r>
              <a:rPr lang="en-US" sz="2000" dirty="0" smtClean="0"/>
              <a:t>Business Communication for Success</a:t>
            </a:r>
            <a:endParaRPr lang="en-US" sz="1900" dirty="0" smtClean="0">
              <a:latin typeface="Verdana" pitchFamily="34" charset="0"/>
              <a:cs typeface="Verdana" pitchFamily="34" charset="0"/>
            </a:endParaRPr>
          </a:p>
        </p:txBody>
      </p:sp>
      <p:sp>
        <p:nvSpPr>
          <p:cNvPr id="5" name="Subtitle 4"/>
          <p:cNvSpPr>
            <a:spLocks noGrp="1"/>
          </p:cNvSpPr>
          <p:nvPr>
            <p:ph type="subTitle" idx="1"/>
          </p:nvPr>
        </p:nvSpPr>
        <p:spPr>
          <a:xfrm>
            <a:off x="3124200" y="4631531"/>
            <a:ext cx="4114800" cy="441325"/>
          </a:xfrm>
        </p:spPr>
        <p:txBody>
          <a:bodyPr/>
          <a:lstStyle/>
          <a:p>
            <a:pPr eaLnBrk="1" hangingPunct="1">
              <a:defRPr/>
            </a:pPr>
            <a:r>
              <a:rPr lang="en-US" sz="1200" dirty="0" smtClean="0">
                <a:latin typeface="Verdana" pitchFamily="34" charset="0"/>
                <a:cs typeface="Verdana" pitchFamily="34" charset="0"/>
              </a:rPr>
              <a:t>By: Scott McLean</a:t>
            </a:r>
            <a:endParaRPr lang="en-US"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Parts of a Message</a:t>
            </a:r>
            <a:endParaRPr lang="en-US" sz="1800" dirty="0">
              <a:latin typeface="+mj-l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710389920"/>
              </p:ext>
            </p:extLst>
          </p:nvPr>
        </p:nvGraphicFramePr>
        <p:xfrm>
          <a:off x="457200" y="1082089"/>
          <a:ext cx="8229600" cy="2471166"/>
        </p:xfrm>
        <a:graphic>
          <a:graphicData uri="http://schemas.openxmlformats.org/drawingml/2006/table">
            <a:tbl>
              <a:tblPr firstRow="1" bandRow="1">
                <a:tableStyleId>{5C22544A-7EE6-4342-B048-85BDC9FD1C3A}</a:tableStyleId>
              </a:tblPr>
              <a:tblGrid>
                <a:gridCol w="2706130"/>
                <a:gridCol w="5523470"/>
              </a:tblGrid>
              <a:tr h="297455">
                <a:tc>
                  <a:txBody>
                    <a:bodyPr/>
                    <a:lstStyle/>
                    <a:p>
                      <a:r>
                        <a:rPr lang="en-US" sz="1500" dirty="0" smtClean="0">
                          <a:latin typeface="+mj-lt"/>
                        </a:rPr>
                        <a:t>PART</a:t>
                      </a:r>
                      <a:endParaRPr lang="en-US" sz="1500" dirty="0">
                        <a:latin typeface="+mj-lt"/>
                      </a:endParaRPr>
                    </a:p>
                  </a:txBody>
                  <a:tcPr marT="34322" marB="34322">
                    <a:solidFill>
                      <a:schemeClr val="tx2"/>
                    </a:solidFill>
                  </a:tcPr>
                </a:tc>
                <a:tc>
                  <a:txBody>
                    <a:bodyPr/>
                    <a:lstStyle/>
                    <a:p>
                      <a:r>
                        <a:rPr lang="en-US" sz="1500" dirty="0" smtClean="0">
                          <a:latin typeface="+mj-lt"/>
                        </a:rPr>
                        <a:t>PURPOSE</a:t>
                      </a:r>
                      <a:endParaRPr lang="en-US" sz="1500" dirty="0">
                        <a:latin typeface="+mj-lt"/>
                      </a:endParaRPr>
                    </a:p>
                  </a:txBody>
                  <a:tcPr marT="34322" marB="34322">
                    <a:solidFill>
                      <a:schemeClr val="tx2"/>
                    </a:solidFill>
                  </a:tcPr>
                </a:tc>
              </a:tr>
              <a:tr h="297455">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Attention statement </a:t>
                      </a:r>
                    </a:p>
                  </a:txBody>
                  <a:tcPr marT="34322" marB="34322" horzOverflow="overflow"/>
                </a:tc>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smtClean="0">
                          <a:ln>
                            <a:noFill/>
                          </a:ln>
                          <a:solidFill>
                            <a:schemeClr val="tx1"/>
                          </a:solidFill>
                          <a:effectLst/>
                          <a:latin typeface="+mj-lt"/>
                          <a:ea typeface="ヒラギノ角ゴ Pro W3" pitchFamily="-4" charset="-128"/>
                        </a:rPr>
                        <a:t>Captures the attention of your audience</a:t>
                      </a:r>
                    </a:p>
                  </a:txBody>
                  <a:tcPr marT="34322" marB="34322" horzOverflow="overflow"/>
                </a:tc>
              </a:tr>
              <a:tr h="297455">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Introduction </a:t>
                      </a:r>
                    </a:p>
                  </a:txBody>
                  <a:tcPr marT="34322" marB="34322" horzOverflow="overflow"/>
                </a:tc>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Establishes a relationship with your audience</a:t>
                      </a:r>
                    </a:p>
                  </a:txBody>
                  <a:tcPr marT="34322" marB="34322" horzOverflow="overflow"/>
                </a:tc>
              </a:tr>
              <a:tr h="297455">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smtClean="0">
                          <a:ln>
                            <a:noFill/>
                          </a:ln>
                          <a:solidFill>
                            <a:schemeClr val="tx1"/>
                          </a:solidFill>
                          <a:effectLst/>
                          <a:latin typeface="+mj-lt"/>
                          <a:ea typeface="ヒラギノ角ゴ Pro W3" pitchFamily="-4" charset="-128"/>
                        </a:rPr>
                        <a:t>Body </a:t>
                      </a:r>
                    </a:p>
                  </a:txBody>
                  <a:tcPr marT="34322" marB="34322" horzOverflow="overflow"/>
                </a:tc>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Presents your message in detail </a:t>
                      </a:r>
                    </a:p>
                  </a:txBody>
                  <a:tcPr marT="34322" marB="34322" horzOverflow="overflow"/>
                </a:tc>
              </a:tr>
              <a:tr h="755079">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smtClean="0">
                          <a:ln>
                            <a:noFill/>
                          </a:ln>
                          <a:solidFill>
                            <a:schemeClr val="tx1"/>
                          </a:solidFill>
                          <a:effectLst/>
                          <a:latin typeface="+mj-lt"/>
                          <a:ea typeface="ヒラギノ角ゴ Pro W3" pitchFamily="-4" charset="-128"/>
                        </a:rPr>
                        <a:t>Conclusion </a:t>
                      </a:r>
                    </a:p>
                  </a:txBody>
                  <a:tcPr marT="34322" marB="34322" horzOverflow="overflow"/>
                </a:tc>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Provides the audience with a sense of closure by summarizing your main points and relating them to the overall topic </a:t>
                      </a:r>
                    </a:p>
                  </a:txBody>
                  <a:tcPr marT="34322" marB="34322" horzOverflow="overflow"/>
                </a:tc>
              </a:tr>
              <a:tr h="526267">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Residual message </a:t>
                      </a:r>
                    </a:p>
                  </a:txBody>
                  <a:tcPr marT="34322" marB="34322" horzOverflow="overflow"/>
                </a:tc>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Stays with the audience after the communication is finished</a:t>
                      </a:r>
                    </a:p>
                  </a:txBody>
                  <a:tcPr marT="34322" marB="34322" horzOverflow="overflow"/>
                </a:tc>
              </a:tr>
            </a:tbl>
          </a:graphicData>
        </a:graphic>
      </p:graphicFrame>
      <p:sp>
        <p:nvSpPr>
          <p:cNvPr id="5"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10</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360789951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How does your tone influence the meaning of the message. Think of an example to share with the class.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100</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How can clarifying questions improve customer service? Can you think of an example? Please share with the class.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101</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False Advertising! Find an example of words or phrases that were used in marketing or advertising and later found to be false or misleading. Share and compare with classmates.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102</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Social media is full of examples of tweets or </a:t>
            </a:r>
            <a:r>
              <a:rPr lang="en-US" sz="1500" dirty="0" err="1" smtClean="0">
                <a:latin typeface="+mj-lt"/>
              </a:rPr>
              <a:t>Facebook</a:t>
            </a:r>
            <a:r>
              <a:rPr lang="en-US" sz="1500" dirty="0" smtClean="0">
                <a:latin typeface="+mj-lt"/>
              </a:rPr>
              <a:t> posts gone wrong. Find one example of a message in social media that went awry and share it with the class. What can we learn from the mistake?</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103</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Consider the list in the section on ways to improve verbal communication and add one of your own. Briefly describe why it should be added to the list. Share and compare with classmates.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104</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err="1" smtClean="0">
                <a:latin typeface="+mj-lt"/>
              </a:rPr>
              <a:t>ePortfolio</a:t>
            </a:r>
            <a:r>
              <a:rPr lang="en-US" sz="1500" dirty="0" smtClean="0">
                <a:latin typeface="+mj-lt"/>
              </a:rPr>
              <a:t> Exercise: Results count - how will you communicate results in your </a:t>
            </a:r>
            <a:r>
              <a:rPr lang="en-US" sz="1500" dirty="0" err="1" smtClean="0">
                <a:latin typeface="+mj-lt"/>
              </a:rPr>
              <a:t>ePortfolio</a:t>
            </a:r>
            <a:r>
              <a:rPr lang="en-US" sz="1500" dirty="0" smtClean="0">
                <a:latin typeface="+mj-lt"/>
              </a:rPr>
              <a:t>?</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105</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When can precision in language be too much information and hinder interactions?  Share and compare with classmates.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106</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Messages are Complex</a:t>
            </a:r>
            <a:endParaRPr lang="en-US" sz="1800" dirty="0">
              <a:latin typeface="+mj-lt"/>
            </a:endParaRPr>
          </a:p>
        </p:txBody>
      </p:sp>
      <p:sp>
        <p:nvSpPr>
          <p:cNvPr id="3" name="Content Placeholder 2"/>
          <p:cNvSpPr>
            <a:spLocks noGrp="1"/>
          </p:cNvSpPr>
          <p:nvPr>
            <p:ph idx="1"/>
          </p:nvPr>
        </p:nvSpPr>
        <p:spPr/>
        <p:txBody>
          <a:bodyPr/>
          <a:lstStyle/>
          <a:p>
            <a:r>
              <a:rPr lang="en-US" sz="1500" dirty="0" smtClean="0"/>
              <a:t>Messages can involve verbal and nonverbal aspects, including words, images, and video</a:t>
            </a:r>
          </a:p>
          <a:p>
            <a:r>
              <a:rPr lang="en-US" sz="1500" dirty="0" smtClean="0"/>
              <a:t>Messages can be delivered across a range of channels, including email, tweets, television, Internet, print, radio, and in person</a:t>
            </a:r>
          </a:p>
          <a:p>
            <a:r>
              <a:rPr lang="en-US" sz="1500" dirty="0" smtClean="0"/>
              <a:t>The best channel is dependent upon the “bandwidth” of the channel, the message complexity, and the feedback and urgency</a:t>
            </a:r>
          </a:p>
          <a:p>
            <a:r>
              <a:rPr lang="en-US" sz="1500" dirty="0" smtClean="0"/>
              <a:t>Visual or emotional messages may require other channels, such as a hug or smile</a:t>
            </a:r>
          </a:p>
          <a:p>
            <a:endParaRPr lang="en-US" sz="1500" dirty="0"/>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11</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825078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Mobile Communication Messages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We choose to communicate electronically, often preferring speed and convenience over the antiquated personal interactions and the time such transactions once required</a:t>
            </a:r>
          </a:p>
          <a:p>
            <a:r>
              <a:rPr lang="en-US" sz="1500" dirty="0" smtClean="0">
                <a:latin typeface="+mj-lt"/>
              </a:rPr>
              <a:t>Messages need to be tailored to mobile communication media</a:t>
            </a:r>
          </a:p>
          <a:p>
            <a:r>
              <a:rPr lang="en-US" sz="1500" dirty="0" smtClean="0">
                <a:latin typeface="+mj-lt"/>
              </a:rPr>
              <a:t>Mobile communication is a marketplace in itself</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12</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825078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The Mobile Revolution</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The mobil</a:t>
            </a:r>
            <a:r>
              <a:rPr lang="en-US" sz="1500" dirty="0" smtClean="0">
                <a:latin typeface="+mj-lt"/>
              </a:rPr>
              <a:t>e communication market is huge and growing</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13</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825078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err="1" smtClean="0">
                <a:latin typeface="+mj-lt"/>
              </a:rPr>
              <a:t>Smartphones</a:t>
            </a:r>
            <a:r>
              <a:rPr lang="en-US" sz="1800" dirty="0" smtClean="0">
                <a:latin typeface="+mj-lt"/>
              </a:rPr>
              <a:t> as a Communication Platform</a:t>
            </a:r>
            <a:endParaRPr lang="en-US" sz="1800" dirty="0">
              <a:latin typeface="+mj-lt"/>
            </a:endParaRPr>
          </a:p>
        </p:txBody>
      </p:sp>
      <p:sp>
        <p:nvSpPr>
          <p:cNvPr id="3" name="Content Placeholder 2"/>
          <p:cNvSpPr>
            <a:spLocks noGrp="1"/>
          </p:cNvSpPr>
          <p:nvPr>
            <p:ph idx="1"/>
          </p:nvPr>
        </p:nvSpPr>
        <p:spPr/>
        <p:txBody>
          <a:bodyPr/>
          <a:lstStyle/>
          <a:p>
            <a:r>
              <a:rPr lang="en-US" sz="1500" dirty="0" err="1" smtClean="0">
                <a:latin typeface="+mj-lt"/>
              </a:rPr>
              <a:t>Smartphones</a:t>
            </a:r>
            <a:r>
              <a:rPr lang="en-US" sz="1500" dirty="0" smtClean="0">
                <a:latin typeface="+mj-lt"/>
              </a:rPr>
              <a:t> receive, process, store, display, and integrate information</a:t>
            </a:r>
            <a:endParaRPr lang="en-US" sz="1500" dirty="0">
              <a:latin typeface="+mj-lt"/>
            </a:endParaRPr>
          </a:p>
          <a:p>
            <a:r>
              <a:rPr lang="en-US" sz="1500" dirty="0" smtClean="0">
                <a:latin typeface="+mj-lt"/>
              </a:rPr>
              <a:t>They increase user-ability and ease of access through apps</a:t>
            </a:r>
          </a:p>
          <a:p>
            <a:r>
              <a:rPr lang="en-US" sz="1500" dirty="0" smtClean="0">
                <a:latin typeface="+mj-lt"/>
              </a:rPr>
              <a:t>They make it difficult to get away from work</a:t>
            </a: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14</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8250783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Impact of Mobile Communication on Businesses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Following the money leads to the mobile environment</a:t>
            </a:r>
          </a:p>
          <a:p>
            <a:r>
              <a:rPr lang="en-US" sz="1500" dirty="0" err="1" smtClean="0">
                <a:latin typeface="+mj-lt"/>
              </a:rPr>
              <a:t>Smartphones</a:t>
            </a:r>
            <a:r>
              <a:rPr lang="en-US" sz="1500" dirty="0" smtClean="0">
                <a:latin typeface="+mj-lt"/>
              </a:rPr>
              <a:t>, mobile communication, and </a:t>
            </a:r>
            <a:r>
              <a:rPr lang="en-US" sz="1500" dirty="0" err="1" smtClean="0">
                <a:latin typeface="+mj-lt"/>
              </a:rPr>
              <a:t>eCommerce</a:t>
            </a:r>
            <a:r>
              <a:rPr lang="en-US" sz="1500" dirty="0" smtClean="0">
                <a:latin typeface="+mj-lt"/>
              </a:rPr>
              <a:t> are transforming the modern marketplace.</a:t>
            </a:r>
          </a:p>
          <a:p>
            <a:r>
              <a:rPr lang="en-US" sz="1500" dirty="0" smtClean="0">
                <a:latin typeface="+mj-lt"/>
              </a:rPr>
              <a:t>As effective business communicators we need to not only recognize the trend but to leverage it to </a:t>
            </a:r>
            <a:r>
              <a:rPr lang="en-US" sz="1500" dirty="0" smtClean="0">
                <a:latin typeface="+mj-lt"/>
              </a:rPr>
              <a:t>best deliver </a:t>
            </a:r>
            <a:r>
              <a:rPr lang="en-US" sz="1500" dirty="0" smtClean="0">
                <a:latin typeface="+mj-lt"/>
              </a:rPr>
              <a:t>our message effectively, correctly, as designed for maximum impact. </a:t>
            </a:r>
            <a:endParaRPr lang="en-US" sz="1500" dirty="0" smtClean="0">
              <a:latin typeface="+mj-lt"/>
            </a:endParaRPr>
          </a:p>
          <a:p>
            <a:r>
              <a:rPr lang="en-US" sz="1500" dirty="0" smtClean="0">
                <a:latin typeface="+mj-lt"/>
              </a:rPr>
              <a:t>We </a:t>
            </a:r>
            <a:r>
              <a:rPr lang="en-US" sz="1500" dirty="0" smtClean="0">
                <a:latin typeface="+mj-lt"/>
              </a:rPr>
              <a:t>also need to be </a:t>
            </a:r>
            <a:r>
              <a:rPr lang="en-US" sz="1500" dirty="0" err="1" smtClean="0">
                <a:latin typeface="+mj-lt"/>
              </a:rPr>
              <a:t>hyperresponsive</a:t>
            </a:r>
            <a:r>
              <a:rPr lang="en-US" sz="1500" dirty="0" smtClean="0">
                <a:latin typeface="+mj-lt"/>
              </a:rPr>
              <a:t> to </a:t>
            </a:r>
            <a:r>
              <a:rPr lang="en-US" sz="1500" dirty="0" smtClean="0">
                <a:latin typeface="+mj-lt"/>
              </a:rPr>
              <a:t>the dynamic online marketplace, where customer reviews, interactions, suggestions </a:t>
            </a:r>
            <a:r>
              <a:rPr lang="en-US" sz="1500" dirty="0" smtClean="0">
                <a:latin typeface="+mj-lt"/>
              </a:rPr>
              <a:t>and comments </a:t>
            </a:r>
            <a:r>
              <a:rPr lang="en-US" sz="1500" dirty="0" smtClean="0">
                <a:latin typeface="+mj-lt"/>
              </a:rPr>
              <a:t>make an impact on our brand and its reputation.</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15</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825078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Designing Messages for Mobile Devices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The message needs to be appropriate for the platform it is displayed on</a:t>
            </a:r>
          </a:p>
          <a:p>
            <a:r>
              <a:rPr lang="en-US" sz="1500" dirty="0" smtClean="0">
                <a:latin typeface="+mj-lt"/>
              </a:rPr>
              <a:t>It is important to consider the words and grammar of the message</a:t>
            </a:r>
          </a:p>
          <a:p>
            <a:r>
              <a:rPr lang="en-US" sz="1500" dirty="0" smtClean="0">
                <a:latin typeface="+mj-lt"/>
              </a:rPr>
              <a:t>Message needs to be consistent</a:t>
            </a:r>
          </a:p>
          <a:p>
            <a:pPr lvl="1">
              <a:buFont typeface="Wingdings" pitchFamily="2" charset="2"/>
              <a:buChar char="§"/>
            </a:pPr>
            <a:r>
              <a:rPr lang="en-US" sz="1350" dirty="0" smtClean="0">
                <a:latin typeface="+mj-lt"/>
              </a:rPr>
              <a:t>Use uniform words, jargon, terminology, titles, and style</a:t>
            </a:r>
          </a:p>
          <a:p>
            <a:pPr lvl="1">
              <a:buFont typeface="Wingdings" pitchFamily="2" charset="2"/>
              <a:buChar char="§"/>
            </a:pPr>
            <a:r>
              <a:rPr lang="en-US" sz="1350" dirty="0" smtClean="0">
                <a:latin typeface="+mj-lt"/>
              </a:rPr>
              <a:t>Icons should mean the same thing</a:t>
            </a:r>
          </a:p>
          <a:p>
            <a:pPr lvl="1">
              <a:buFont typeface="Wingdings" pitchFamily="2" charset="2"/>
              <a:buChar char="§"/>
            </a:pPr>
            <a:r>
              <a:rPr lang="en-US" sz="1350" dirty="0" smtClean="0">
                <a:latin typeface="+mj-lt"/>
              </a:rPr>
              <a:t>An action should do the same thing in different places</a:t>
            </a:r>
          </a:p>
          <a:p>
            <a:pPr lvl="1">
              <a:buFont typeface="Wingdings" pitchFamily="2" charset="2"/>
              <a:buChar char="§"/>
            </a:pPr>
            <a:r>
              <a:rPr lang="en-US" sz="1350" dirty="0" smtClean="0">
                <a:latin typeface="+mj-lt"/>
              </a:rPr>
              <a:t>User interface elements should look and behave the same throughout the app</a:t>
            </a:r>
          </a:p>
          <a:p>
            <a:pPr lvl="1">
              <a:buFont typeface="Wingdings" pitchFamily="2" charset="2"/>
              <a:buChar char="§"/>
            </a:pPr>
            <a:r>
              <a:rPr lang="en-US" sz="1350" dirty="0" smtClean="0">
                <a:latin typeface="+mj-lt"/>
              </a:rPr>
              <a:t>The design language should reflect earlier versions</a:t>
            </a:r>
          </a:p>
          <a:p>
            <a:pPr lvl="1">
              <a:buFont typeface="Wingdings" pitchFamily="2" charset="2"/>
              <a:buChar char="§"/>
            </a:pPr>
            <a:endParaRPr lang="en-US" sz="1350" dirty="0" smtClean="0">
              <a:latin typeface="+mj-lt"/>
            </a:endParaRPr>
          </a:p>
          <a:p>
            <a:pPr lvl="1">
              <a:buFont typeface="Wingdings" pitchFamily="2" charset="2"/>
              <a:buChar char="§"/>
            </a:pPr>
            <a:endParaRPr lang="en-US" sz="135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16</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8250783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Visual Media for Mobile Devices</a:t>
            </a:r>
            <a:endParaRPr lang="en-US" sz="1800" dirty="0">
              <a:latin typeface="+mj-lt"/>
            </a:endParaRPr>
          </a:p>
        </p:txBody>
      </p:sp>
      <p:sp>
        <p:nvSpPr>
          <p:cNvPr id="3" name="Content Placeholder 2"/>
          <p:cNvSpPr>
            <a:spLocks noGrp="1"/>
          </p:cNvSpPr>
          <p:nvPr>
            <p:ph idx="1"/>
          </p:nvPr>
        </p:nvSpPr>
        <p:spPr/>
        <p:txBody>
          <a:bodyPr/>
          <a:lstStyle/>
          <a:p>
            <a:r>
              <a:rPr lang="en-US" sz="1350" dirty="0" smtClean="0">
                <a:latin typeface="+mj-lt"/>
              </a:rPr>
              <a:t>Blogs are moving from long text entries to images and video</a:t>
            </a:r>
          </a:p>
          <a:p>
            <a:r>
              <a:rPr lang="en-US" sz="1350" dirty="0" smtClean="0">
                <a:latin typeface="+mj-lt"/>
              </a:rPr>
              <a:t>Moore’s Law: an observation  of exponential growth, that states computer power, often measured by processor speed, will double every two years</a:t>
            </a:r>
          </a:p>
          <a:p>
            <a:r>
              <a:rPr lang="en-US" sz="1350" dirty="0" smtClean="0">
                <a:latin typeface="+mj-lt"/>
              </a:rPr>
              <a:t>Visual images that work best speak for themselves</a:t>
            </a:r>
          </a:p>
          <a:p>
            <a:pPr lvl="1">
              <a:buFont typeface="Wingdings" pitchFamily="2" charset="2"/>
              <a:buChar char="§"/>
            </a:pPr>
            <a:endParaRPr lang="en-US" sz="135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17</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8250783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Language has Rules</a:t>
            </a:r>
            <a:endParaRPr lang="en-US" sz="1800" dirty="0">
              <a:latin typeface="+mj-lt"/>
            </a:endParaRPr>
          </a:p>
        </p:txBody>
      </p:sp>
      <p:sp>
        <p:nvSpPr>
          <p:cNvPr id="3" name="Content Placeholder 2"/>
          <p:cNvSpPr>
            <a:spLocks noGrp="1"/>
          </p:cNvSpPr>
          <p:nvPr>
            <p:ph idx="1"/>
          </p:nvPr>
        </p:nvSpPr>
        <p:spPr/>
        <p:txBody>
          <a:bodyPr/>
          <a:lstStyle/>
          <a:p>
            <a:r>
              <a:rPr lang="en-US" sz="1500" dirty="0"/>
              <a:t>Syntactic rules</a:t>
            </a:r>
          </a:p>
          <a:p>
            <a:pPr lvl="1"/>
            <a:r>
              <a:rPr lang="en-US" sz="1350" dirty="0" smtClean="0"/>
              <a:t>Govern </a:t>
            </a:r>
            <a:r>
              <a:rPr lang="en-US" sz="1350" dirty="0"/>
              <a:t>the order of words in a sentence</a:t>
            </a:r>
          </a:p>
          <a:p>
            <a:r>
              <a:rPr lang="en-US" sz="1500" dirty="0"/>
              <a:t>Semantic rules </a:t>
            </a:r>
          </a:p>
          <a:p>
            <a:pPr lvl="1"/>
            <a:r>
              <a:rPr lang="en-US" sz="1350" dirty="0"/>
              <a:t>Govern the meaning of words and how to interpret them </a:t>
            </a:r>
          </a:p>
          <a:p>
            <a:r>
              <a:rPr lang="en-US" sz="1500" dirty="0"/>
              <a:t>Contextual rules </a:t>
            </a:r>
          </a:p>
          <a:p>
            <a:pPr lvl="1"/>
            <a:r>
              <a:rPr lang="en-US" sz="1350" dirty="0"/>
              <a:t>Govern meaning and word choice according to context and social custom</a:t>
            </a:r>
          </a:p>
          <a:p>
            <a:endParaRPr lang="en-US" sz="1500" dirty="0"/>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18</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8250783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Our Reality is Shaped by our Language</a:t>
            </a:r>
          </a:p>
        </p:txBody>
      </p:sp>
      <p:sp>
        <p:nvSpPr>
          <p:cNvPr id="3" name="Content Placeholder 2"/>
          <p:cNvSpPr>
            <a:spLocks noGrp="1"/>
          </p:cNvSpPr>
          <p:nvPr>
            <p:ph idx="1"/>
          </p:nvPr>
        </p:nvSpPr>
        <p:spPr/>
        <p:txBody>
          <a:bodyPr/>
          <a:lstStyle/>
          <a:p>
            <a:r>
              <a:rPr lang="en-US" sz="1500" dirty="0">
                <a:latin typeface="+mj-lt"/>
              </a:rPr>
              <a:t>The ever changing and growing nature of your language determines your reality</a:t>
            </a:r>
          </a:p>
          <a:p>
            <a:pPr lvl="1"/>
            <a:r>
              <a:rPr lang="en-US" sz="1350" dirty="0">
                <a:latin typeface="+mj-lt"/>
              </a:rPr>
              <a:t>Paradigms may be individual or collective</a:t>
            </a:r>
          </a:p>
          <a:p>
            <a:endParaRPr lang="en-US" sz="1500" dirty="0">
              <a:latin typeface="+mj-lt"/>
            </a:endParaRP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19</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3032681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ontent Placeholder 2"/>
          <p:cNvSpPr>
            <a:spLocks noGrp="1"/>
          </p:cNvSpPr>
          <p:nvPr>
            <p:ph idx="1"/>
          </p:nvPr>
        </p:nvSpPr>
        <p:spPr/>
        <p:txBody>
          <a:bodyPr/>
          <a:lstStyle/>
          <a:p>
            <a:pPr eaLnBrk="1" hangingPunct="1">
              <a:buFont typeface="Arial" pitchFamily="34" charset="0"/>
              <a:buNone/>
            </a:pPr>
            <a:r>
              <a:rPr lang="en-US" altLang="en-US" sz="1200" dirty="0" smtClean="0">
                <a:latin typeface="Verdana" pitchFamily="34" charset="0"/>
                <a:cs typeface="Verdana" pitchFamily="34" charset="0"/>
              </a:rPr>
              <a:t>	</a:t>
            </a:r>
          </a:p>
          <a:p>
            <a:pPr eaLnBrk="1" hangingPunct="1">
              <a:buFont typeface="Arial" pitchFamily="34" charset="0"/>
              <a:buNone/>
            </a:pPr>
            <a:r>
              <a:rPr lang="en-US" altLang="en-US" sz="1200" dirty="0" smtClean="0">
                <a:latin typeface="Verdana" pitchFamily="34" charset="0"/>
                <a:cs typeface="Verdana" pitchFamily="34" charset="0"/>
              </a:rPr>
              <a:t/>
            </a:r>
            <a:br>
              <a:rPr lang="en-US" altLang="en-US" sz="1200" dirty="0" smtClean="0">
                <a:latin typeface="Verdana" pitchFamily="34" charset="0"/>
                <a:cs typeface="Verdana" pitchFamily="34" charset="0"/>
              </a:rPr>
            </a:br>
            <a:r>
              <a:rPr lang="en-US" altLang="en-US" sz="1200" dirty="0" smtClean="0">
                <a:latin typeface="Verdana" pitchFamily="34" charset="0"/>
                <a:cs typeface="Verdana" pitchFamily="34" charset="0"/>
              </a:rPr>
              <a:t>© 2016 by Flat World Knowledge, Inc.  All rights reserved.  Your use of this work is subject to the License Agreement available here </a:t>
            </a:r>
            <a:r>
              <a:rPr lang="en-US" altLang="en-US" sz="1200" u="sng" dirty="0" smtClean="0">
                <a:latin typeface="Verdana" pitchFamily="34" charset="0"/>
                <a:cs typeface="Verdana" pitchFamily="34" charset="0"/>
                <a:hlinkClick r:id="rId2"/>
              </a:rPr>
              <a:t>http://www.flatworldknowledge.com/legal</a:t>
            </a:r>
            <a:r>
              <a:rPr lang="en-US" altLang="en-US" sz="1200" dirty="0" smtClean="0">
                <a:latin typeface="Verdana" pitchFamily="34" charset="0"/>
                <a:cs typeface="Verdana" pitchFamily="34" charset="0"/>
              </a:rPr>
              <a:t>.  No part of this work may be used, modified, or reproduced in any form or by any means except as expressly permitted under the License Agreement.</a:t>
            </a: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2</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Language is Arbitrary and Symbolic</a:t>
            </a:r>
          </a:p>
        </p:txBody>
      </p:sp>
      <p:sp>
        <p:nvSpPr>
          <p:cNvPr id="3" name="Content Placeholder 2"/>
          <p:cNvSpPr>
            <a:spLocks noGrp="1"/>
          </p:cNvSpPr>
          <p:nvPr>
            <p:ph idx="1"/>
          </p:nvPr>
        </p:nvSpPr>
        <p:spPr/>
        <p:txBody>
          <a:bodyPr/>
          <a:lstStyle/>
          <a:p>
            <a:r>
              <a:rPr lang="en-US" sz="1500" dirty="0">
                <a:latin typeface="+mj-lt"/>
              </a:rPr>
              <a:t>Words have two types of meanings: </a:t>
            </a:r>
          </a:p>
          <a:p>
            <a:pPr lvl="1"/>
            <a:r>
              <a:rPr lang="en-US" sz="1350" dirty="0">
                <a:latin typeface="+mj-lt"/>
              </a:rPr>
              <a:t>Denotative</a:t>
            </a:r>
          </a:p>
          <a:p>
            <a:pPr lvl="1"/>
            <a:r>
              <a:rPr lang="en-US" sz="1350" dirty="0">
                <a:latin typeface="+mj-lt"/>
              </a:rPr>
              <a:t>Connotative </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20</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4616183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Language is </a:t>
            </a:r>
            <a:r>
              <a:rPr lang="en-US" sz="1800" dirty="0" smtClean="0">
                <a:latin typeface="+mj-lt"/>
              </a:rPr>
              <a:t>Abstract</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Words represent aspects of our </a:t>
            </a:r>
            <a:r>
              <a:rPr lang="en-US" sz="1500" dirty="0" err="1" smtClean="0">
                <a:latin typeface="+mj-lt"/>
              </a:rPr>
              <a:t>evironment</a:t>
            </a:r>
            <a:endParaRPr lang="en-US" sz="1500" dirty="0" smtClean="0">
              <a:latin typeface="+mj-lt"/>
            </a:endParaRPr>
          </a:p>
          <a:p>
            <a:r>
              <a:rPr lang="en-US" sz="1500" dirty="0" smtClean="0">
                <a:latin typeface="+mj-lt"/>
              </a:rPr>
              <a:t>They may describe an important idea or concept, but the very act of labeling and invoking a word simplifies and distorts our concept of the thing itself</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21</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4616183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Abstraction Ladder</a:t>
            </a:r>
            <a:endParaRPr lang="en-US" sz="1800" dirty="0">
              <a:latin typeface="+mj-lt"/>
            </a:endParaRPr>
          </a:p>
        </p:txBody>
      </p:sp>
      <p:pic>
        <p:nvPicPr>
          <p:cNvPr id="4" name="Picture 10" descr="Fig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704052" y="1005094"/>
            <a:ext cx="2512411" cy="3957646"/>
          </a:xfrm>
          <a:prstGeom prst="rect">
            <a:avLst/>
          </a:prstGeom>
          <a:noFill/>
          <a:ln w="6350">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sp>
        <p:nvSpPr>
          <p:cNvPr id="5"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22</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5760111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Language Organizes and Classifies Reality</a:t>
            </a:r>
          </a:p>
        </p:txBody>
      </p:sp>
      <p:sp>
        <p:nvSpPr>
          <p:cNvPr id="3" name="Content Placeholder 2"/>
          <p:cNvSpPr>
            <a:spLocks noGrp="1"/>
          </p:cNvSpPr>
          <p:nvPr>
            <p:ph idx="1"/>
          </p:nvPr>
        </p:nvSpPr>
        <p:spPr/>
        <p:txBody>
          <a:bodyPr/>
          <a:lstStyle/>
          <a:p>
            <a:r>
              <a:rPr lang="en-US" sz="1500" dirty="0">
                <a:latin typeface="+mj-lt"/>
              </a:rPr>
              <a:t>We often group words, according to:</a:t>
            </a:r>
          </a:p>
          <a:p>
            <a:pPr lvl="1"/>
            <a:r>
              <a:rPr lang="en-US" sz="1350" dirty="0">
                <a:latin typeface="+mj-lt"/>
              </a:rPr>
              <a:t>Their physical proximity or similarity to one another</a:t>
            </a:r>
          </a:p>
          <a:p>
            <a:r>
              <a:rPr lang="en-US" sz="1500" dirty="0">
                <a:latin typeface="+mj-lt"/>
              </a:rPr>
              <a:t>Categories become problematic when used to uphold biases and invalid assumptions</a:t>
            </a:r>
          </a:p>
          <a:p>
            <a:endParaRPr lang="en-US" sz="1500" dirty="0">
              <a:latin typeface="+mj-lt"/>
            </a:endParaRP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23</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13579503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Language can be an Obstacle to Communication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022642263"/>
              </p:ext>
            </p:extLst>
          </p:nvPr>
        </p:nvGraphicFramePr>
        <p:xfrm>
          <a:off x="228600" y="1008718"/>
          <a:ext cx="8686800" cy="3470413"/>
        </p:xfrm>
        <a:graphic>
          <a:graphicData uri="http://schemas.openxmlformats.org/drawingml/2006/table">
            <a:tbl>
              <a:tblPr firstRow="1" bandRow="1">
                <a:tableStyleId>{5C22544A-7EE6-4342-B048-85BDC9FD1C3A}</a:tableStyleId>
              </a:tblPr>
              <a:tblGrid>
                <a:gridCol w="1524000"/>
                <a:gridCol w="7162800"/>
              </a:tblGrid>
              <a:tr h="288118">
                <a:tc>
                  <a:txBody>
                    <a:bodyPr/>
                    <a:lstStyle/>
                    <a:p>
                      <a:r>
                        <a:rPr lang="en-US" sz="1500" dirty="0" smtClean="0">
                          <a:latin typeface="+mj-lt"/>
                        </a:rPr>
                        <a:t>OBSTACLE</a:t>
                      </a:r>
                      <a:endParaRPr lang="en-US" sz="1500" dirty="0">
                        <a:latin typeface="+mj-lt"/>
                      </a:endParaRPr>
                    </a:p>
                  </a:txBody>
                  <a:tcPr marT="34322" marB="34322">
                    <a:solidFill>
                      <a:schemeClr val="tx2"/>
                    </a:solidFill>
                  </a:tcPr>
                </a:tc>
                <a:tc>
                  <a:txBody>
                    <a:bodyPr/>
                    <a:lstStyle/>
                    <a:p>
                      <a:r>
                        <a:rPr lang="en-US" sz="1500" dirty="0" smtClean="0">
                          <a:latin typeface="+mj-lt"/>
                        </a:rPr>
                        <a:t>DEFINITION</a:t>
                      </a:r>
                      <a:endParaRPr lang="en-US" sz="1500" dirty="0">
                        <a:latin typeface="+mj-lt"/>
                      </a:endParaRPr>
                    </a:p>
                  </a:txBody>
                  <a:tcPr marT="34322" marB="34322">
                    <a:solidFill>
                      <a:schemeClr val="tx2"/>
                    </a:solidFill>
                  </a:tcPr>
                </a:tc>
              </a:tr>
              <a:tr h="390799">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Cliché</a:t>
                      </a:r>
                    </a:p>
                  </a:txBody>
                  <a:tcPr marT="34322" marB="34322" horzOverflow="overflow"/>
                </a:tc>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smtClean="0">
                          <a:ln>
                            <a:noFill/>
                          </a:ln>
                          <a:solidFill>
                            <a:schemeClr val="tx1"/>
                          </a:solidFill>
                          <a:effectLst/>
                          <a:latin typeface="+mj-lt"/>
                          <a:ea typeface="ヒラギノ角ゴ Pro W3" pitchFamily="-4" charset="-128"/>
                        </a:rPr>
                        <a:t>A once-clever word/phrase that has lost its impact through overuse </a:t>
                      </a:r>
                    </a:p>
                  </a:txBody>
                  <a:tcPr marT="34322" marB="34322" horzOverflow="overflow"/>
                </a:tc>
              </a:tr>
              <a:tr h="390799">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Jargon </a:t>
                      </a:r>
                    </a:p>
                  </a:txBody>
                  <a:tcPr marT="34322" marB="34322" horzOverflow="overflow"/>
                </a:tc>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smtClean="0">
                          <a:ln>
                            <a:noFill/>
                          </a:ln>
                          <a:solidFill>
                            <a:schemeClr val="tx1"/>
                          </a:solidFill>
                          <a:effectLst/>
                          <a:latin typeface="+mj-lt"/>
                          <a:ea typeface="ヒラギノ角ゴ Pro W3" pitchFamily="-4" charset="-128"/>
                        </a:rPr>
                        <a:t>An occupation-specific language used by people in a given profession </a:t>
                      </a:r>
                    </a:p>
                  </a:txBody>
                  <a:tcPr marT="34322" marB="34322" horzOverflow="overflow"/>
                </a:tc>
              </a:tr>
              <a:tr h="731281">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Slang </a:t>
                      </a:r>
                    </a:p>
                  </a:txBody>
                  <a:tcPr marT="34322" marB="34322" horzOverflow="overflow"/>
                </a:tc>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Use of existing or newly invented words to take the place of traditional words with the intent of adding an unconventional, non-standard, humorous/rebellious effect</a:t>
                      </a:r>
                    </a:p>
                  </a:txBody>
                  <a:tcPr marT="34322" marB="34322" horzOverflow="overflow"/>
                </a:tc>
              </a:tr>
              <a:tr h="288118">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Sexist language </a:t>
                      </a:r>
                    </a:p>
                  </a:txBody>
                  <a:tcPr marT="34322" marB="34322" horzOverflow="overflow"/>
                </a:tc>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Uses gender as a discriminating factor </a:t>
                      </a:r>
                    </a:p>
                  </a:txBody>
                  <a:tcPr marT="34322" marB="34322" horzOverflow="overflow"/>
                </a:tc>
              </a:tr>
              <a:tr h="390799">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Racist language </a:t>
                      </a:r>
                    </a:p>
                  </a:txBody>
                  <a:tcPr marT="34322" marB="34322" horzOverflow="overflow"/>
                </a:tc>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Discriminates against members of a given race or ethnic group </a:t>
                      </a:r>
                    </a:p>
                  </a:txBody>
                  <a:tcPr marT="34322" marB="34322" horzOverflow="overflow"/>
                </a:tc>
              </a:tr>
              <a:tr h="558285">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Euphemism </a:t>
                      </a:r>
                    </a:p>
                  </a:txBody>
                  <a:tcPr marT="34322" marB="34322" horzOverflow="overflow"/>
                </a:tc>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Involves substituting an acceptable word for an offensive, controversial/unacceptable one that conveys the same/similar meaning </a:t>
                      </a:r>
                    </a:p>
                  </a:txBody>
                  <a:tcPr marT="34322" marB="34322" horzOverflow="overflow"/>
                </a:tc>
              </a:tr>
              <a:tr h="390799">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cs typeface="Times New Roman" panose="02020603050405020304" pitchFamily="18" charset="0"/>
                        </a:rPr>
                        <a:t>Doublespeak</a:t>
                      </a:r>
                      <a:r>
                        <a:rPr kumimoji="0" lang="en-US" altLang="en-US" sz="1500" b="0" i="0" u="none" strike="noStrike" cap="none" normalizeH="0" baseline="0" dirty="0" smtClean="0">
                          <a:ln>
                            <a:noFill/>
                          </a:ln>
                          <a:solidFill>
                            <a:schemeClr val="tx1"/>
                          </a:solidFill>
                          <a:effectLst/>
                          <a:latin typeface="+mj-lt"/>
                          <a:ea typeface="ヒラギノ角ゴ Pro W3" pitchFamily="-4" charset="-128"/>
                        </a:rPr>
                        <a:t> </a:t>
                      </a:r>
                    </a:p>
                  </a:txBody>
                  <a:tcPr marT="34322" marB="34322" horzOverflow="overflow"/>
                </a:tc>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cs typeface="Times New Roman" panose="02020603050405020304" pitchFamily="18" charset="0"/>
                        </a:rPr>
                        <a:t>Deliberate use of words to disguise, obscure, or change meaning</a:t>
                      </a:r>
                      <a:r>
                        <a:rPr kumimoji="0" lang="en-US" altLang="en-US" sz="1500" b="0" i="0" u="none" strike="noStrike" cap="none" normalizeH="0" baseline="0" dirty="0" smtClean="0">
                          <a:ln>
                            <a:noFill/>
                          </a:ln>
                          <a:solidFill>
                            <a:schemeClr val="tx1"/>
                          </a:solidFill>
                          <a:effectLst/>
                          <a:latin typeface="+mj-lt"/>
                          <a:ea typeface="ヒラギノ角ゴ Pro W3" pitchFamily="-4" charset="-128"/>
                        </a:rPr>
                        <a:t> </a:t>
                      </a:r>
                    </a:p>
                  </a:txBody>
                  <a:tcPr marT="34322" marB="34322" horzOverflow="overflow"/>
                </a:tc>
              </a:tr>
            </a:tbl>
          </a:graphicData>
        </a:graphic>
      </p:graphicFrame>
      <p:sp>
        <p:nvSpPr>
          <p:cNvPr id="5"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24</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16922768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Emphasis strategies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Visual communication</a:t>
            </a:r>
          </a:p>
          <a:p>
            <a:r>
              <a:rPr lang="en-US" sz="1500" dirty="0">
                <a:latin typeface="+mj-lt"/>
              </a:rPr>
              <a:t>Signposts</a:t>
            </a:r>
          </a:p>
          <a:p>
            <a:r>
              <a:rPr lang="en-US" sz="1500" dirty="0">
                <a:latin typeface="+mj-lt"/>
              </a:rPr>
              <a:t>Internal summaries and foreshadowing </a:t>
            </a:r>
          </a:p>
          <a:p>
            <a:r>
              <a:rPr lang="en-US" sz="1500" dirty="0">
                <a:latin typeface="+mj-lt"/>
              </a:rPr>
              <a:t>Repetition</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25</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8804050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Visual Communication</a:t>
            </a:r>
          </a:p>
        </p:txBody>
      </p:sp>
      <p:sp>
        <p:nvSpPr>
          <p:cNvPr id="3" name="Content Placeholder 2"/>
          <p:cNvSpPr>
            <a:spLocks noGrp="1"/>
          </p:cNvSpPr>
          <p:nvPr>
            <p:ph idx="1"/>
          </p:nvPr>
        </p:nvSpPr>
        <p:spPr/>
        <p:txBody>
          <a:bodyPr/>
          <a:lstStyle/>
          <a:p>
            <a:r>
              <a:rPr lang="en-US" sz="1500" dirty="0">
                <a:latin typeface="+mj-lt"/>
              </a:rPr>
              <a:t>Visuals should support your presentation, not take the place of it</a:t>
            </a:r>
          </a:p>
          <a:p>
            <a:pPr lvl="1"/>
            <a:r>
              <a:rPr lang="en-US" sz="1350" dirty="0">
                <a:latin typeface="+mj-lt"/>
              </a:rPr>
              <a:t>Should be clearly associated with verbal content</a:t>
            </a:r>
          </a:p>
          <a:p>
            <a:pPr lvl="1"/>
            <a:r>
              <a:rPr lang="en-US" sz="1350" dirty="0">
                <a:latin typeface="+mj-lt"/>
              </a:rPr>
              <a:t>Should repeat, reinforce, and extend the scope of your message </a:t>
            </a:r>
          </a:p>
          <a:p>
            <a:endParaRPr lang="en-US" sz="1500" dirty="0">
              <a:latin typeface="+mj-lt"/>
            </a:endParaRP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26</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18761973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Signposts </a:t>
            </a:r>
          </a:p>
        </p:txBody>
      </p:sp>
      <p:sp>
        <p:nvSpPr>
          <p:cNvPr id="3" name="Content Placeholder 2"/>
          <p:cNvSpPr>
            <a:spLocks noGrp="1"/>
          </p:cNvSpPr>
          <p:nvPr>
            <p:ph idx="1"/>
          </p:nvPr>
        </p:nvSpPr>
        <p:spPr/>
        <p:txBody>
          <a:bodyPr/>
          <a:lstStyle/>
          <a:p>
            <a:r>
              <a:rPr lang="en-US" sz="1500" dirty="0" smtClean="0">
                <a:latin typeface="+mj-lt"/>
              </a:rPr>
              <a:t>Key </a:t>
            </a:r>
            <a:r>
              <a:rPr lang="en-US" sz="1500" dirty="0">
                <a:latin typeface="+mj-lt"/>
              </a:rPr>
              <a:t>words that alert the audience to a(n): </a:t>
            </a:r>
          </a:p>
          <a:p>
            <a:pPr lvl="1"/>
            <a:r>
              <a:rPr lang="en-US" sz="1350" dirty="0">
                <a:latin typeface="+mj-lt"/>
              </a:rPr>
              <a:t>Change in topic</a:t>
            </a:r>
          </a:p>
          <a:p>
            <a:pPr lvl="1"/>
            <a:r>
              <a:rPr lang="en-US" sz="1350" dirty="0">
                <a:latin typeface="+mj-lt"/>
              </a:rPr>
              <a:t>Tangential explanation</a:t>
            </a:r>
          </a:p>
          <a:p>
            <a:pPr lvl="1"/>
            <a:r>
              <a:rPr lang="en-US" sz="1350" dirty="0">
                <a:latin typeface="+mj-lt"/>
              </a:rPr>
              <a:t>Example </a:t>
            </a:r>
          </a:p>
          <a:p>
            <a:pPr lvl="1"/>
            <a:r>
              <a:rPr lang="en-US" sz="1350" dirty="0">
                <a:latin typeface="+mj-lt"/>
              </a:rPr>
              <a:t>Conclusion </a:t>
            </a:r>
          </a:p>
          <a:p>
            <a:endParaRPr lang="en-US" sz="1500" dirty="0">
              <a:latin typeface="+mj-lt"/>
            </a:endParaRP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27</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372076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Internal Summaries and Foreshadowing</a:t>
            </a:r>
          </a:p>
        </p:txBody>
      </p:sp>
      <p:sp>
        <p:nvSpPr>
          <p:cNvPr id="3" name="Content Placeholder 2"/>
          <p:cNvSpPr>
            <a:spLocks noGrp="1"/>
          </p:cNvSpPr>
          <p:nvPr>
            <p:ph idx="1"/>
          </p:nvPr>
        </p:nvSpPr>
        <p:spPr/>
        <p:txBody>
          <a:bodyPr/>
          <a:lstStyle/>
          <a:p>
            <a:r>
              <a:rPr lang="en-US" sz="1500" dirty="0">
                <a:latin typeface="+mj-lt"/>
              </a:rPr>
              <a:t>Help the audience to keep track of where they are in the message </a:t>
            </a:r>
          </a:p>
          <a:p>
            <a:pPr lvl="1"/>
            <a:r>
              <a:rPr lang="en-US" sz="1350" dirty="0">
                <a:latin typeface="+mj-lt"/>
              </a:rPr>
              <a:t>Reviews what has been covered</a:t>
            </a:r>
          </a:p>
          <a:p>
            <a:pPr lvl="1"/>
            <a:r>
              <a:rPr lang="en-US" sz="1350" dirty="0">
                <a:latin typeface="+mj-lt"/>
              </a:rPr>
              <a:t>Highlights what is coming next</a:t>
            </a:r>
          </a:p>
          <a:p>
            <a:r>
              <a:rPr lang="en-US" sz="1500" dirty="0">
                <a:latin typeface="+mj-lt"/>
              </a:rPr>
              <a:t>Reinforces relationships between points, examples, and ideas in the message</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28</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34419683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Use of Repetition</a:t>
            </a:r>
          </a:p>
        </p:txBody>
      </p:sp>
      <p:sp>
        <p:nvSpPr>
          <p:cNvPr id="3" name="Content Placeholder 2"/>
          <p:cNvSpPr>
            <a:spLocks noGrp="1"/>
          </p:cNvSpPr>
          <p:nvPr>
            <p:ph idx="1"/>
          </p:nvPr>
        </p:nvSpPr>
        <p:spPr/>
        <p:txBody>
          <a:bodyPr/>
          <a:lstStyle/>
          <a:p>
            <a:r>
              <a:rPr lang="en-US" sz="1500" dirty="0">
                <a:latin typeface="+mj-lt"/>
              </a:rPr>
              <a:t>To help your audience retain the key points of the message in their memory</a:t>
            </a:r>
          </a:p>
          <a:p>
            <a:endParaRPr lang="en-US" sz="1500" dirty="0">
              <a:latin typeface="+mj-lt"/>
            </a:endParaRP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29</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1534614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1438275" y="1997075"/>
            <a:ext cx="6172200" cy="919163"/>
          </a:xfrm>
        </p:spPr>
        <p:txBody>
          <a:bodyPr/>
          <a:lstStyle/>
          <a:p>
            <a:pPr eaLnBrk="1" hangingPunct="1"/>
            <a:r>
              <a:rPr lang="en-US" altLang="en-US" sz="2800" dirty="0" smtClean="0">
                <a:latin typeface="Trebuchet MS" pitchFamily="34" charset="0"/>
                <a:cs typeface="Verdana" pitchFamily="34" charset="0"/>
              </a:rPr>
              <a:t>Chapter 2</a:t>
            </a:r>
            <a:br>
              <a:rPr lang="en-US" altLang="en-US" sz="2800" dirty="0" smtClean="0">
                <a:latin typeface="Trebuchet MS" pitchFamily="34" charset="0"/>
                <a:cs typeface="Verdana" pitchFamily="34" charset="0"/>
              </a:rPr>
            </a:br>
            <a:r>
              <a:rPr lang="en-US" altLang="en-US" sz="2800" dirty="0" smtClean="0">
                <a:latin typeface="Trebuchet MS" pitchFamily="34" charset="0"/>
                <a:cs typeface="Verdana" pitchFamily="34" charset="0"/>
              </a:rPr>
              <a:t>Delivering Your Message</a:t>
            </a:r>
            <a:r>
              <a:rPr lang="en-US" altLang="en-US" sz="2800" dirty="0" smtClean="0">
                <a:latin typeface="Trebuchet MS" pitchFamily="34" charset="0"/>
                <a:cs typeface="Verdana" pitchFamily="34" charset="0"/>
              </a:rPr>
              <a:t> </a:t>
            </a:r>
            <a:endParaRPr lang="en-US" altLang="en-US" sz="2800" dirty="0" smtClean="0">
              <a:latin typeface="Trebuchet MS" pitchFamily="34" charset="0"/>
              <a:cs typeface="Verdana" pitchFamily="34" charset="0"/>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3</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transition spd="slow">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Strategies for Improving Verbal Communication</a:t>
            </a:r>
          </a:p>
        </p:txBody>
      </p:sp>
      <p:sp>
        <p:nvSpPr>
          <p:cNvPr id="3" name="Content Placeholder 2"/>
          <p:cNvSpPr>
            <a:spLocks noGrp="1"/>
          </p:cNvSpPr>
          <p:nvPr>
            <p:ph idx="1"/>
          </p:nvPr>
        </p:nvSpPr>
        <p:spPr/>
        <p:txBody>
          <a:bodyPr/>
          <a:lstStyle/>
          <a:p>
            <a:r>
              <a:rPr lang="en-US" sz="1500" dirty="0">
                <a:latin typeface="+mj-lt"/>
              </a:rPr>
              <a:t>Define your terms</a:t>
            </a:r>
          </a:p>
          <a:p>
            <a:r>
              <a:rPr lang="en-US" sz="1500" dirty="0">
                <a:latin typeface="+mj-lt"/>
              </a:rPr>
              <a:t>Choose precise words </a:t>
            </a:r>
          </a:p>
          <a:p>
            <a:r>
              <a:rPr lang="en-US" sz="1500" dirty="0">
                <a:latin typeface="+mj-lt"/>
              </a:rPr>
              <a:t>Consider your audience </a:t>
            </a:r>
          </a:p>
          <a:p>
            <a:r>
              <a:rPr lang="en-US" sz="1500" dirty="0">
                <a:latin typeface="+mj-lt"/>
              </a:rPr>
              <a:t>Take control of your tone</a:t>
            </a:r>
          </a:p>
          <a:p>
            <a:r>
              <a:rPr lang="en-US" sz="1500" dirty="0">
                <a:latin typeface="+mj-lt"/>
              </a:rPr>
              <a:t>Check for understanding</a:t>
            </a:r>
          </a:p>
          <a:p>
            <a:r>
              <a:rPr lang="en-US" sz="1500" dirty="0">
                <a:latin typeface="+mj-lt"/>
              </a:rPr>
              <a:t>Be results oriented</a:t>
            </a:r>
          </a:p>
          <a:p>
            <a:endParaRPr lang="en-US" sz="1500" dirty="0">
              <a:latin typeface="+mj-lt"/>
            </a:endParaRP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30</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899012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Define Your Terms</a:t>
            </a:r>
          </a:p>
        </p:txBody>
      </p:sp>
      <p:sp>
        <p:nvSpPr>
          <p:cNvPr id="3" name="Content Placeholder 2"/>
          <p:cNvSpPr>
            <a:spLocks noGrp="1"/>
          </p:cNvSpPr>
          <p:nvPr>
            <p:ph idx="1"/>
          </p:nvPr>
        </p:nvSpPr>
        <p:spPr/>
        <p:txBody>
          <a:bodyPr/>
          <a:lstStyle/>
          <a:p>
            <a:r>
              <a:rPr lang="en-US" sz="1500" dirty="0">
                <a:latin typeface="+mj-lt"/>
              </a:rPr>
              <a:t>Do not define each and every term in the presentation</a:t>
            </a:r>
          </a:p>
          <a:p>
            <a:r>
              <a:rPr lang="en-US" sz="1500" dirty="0">
                <a:latin typeface="+mj-lt"/>
              </a:rPr>
              <a:t>Try defining terms by giving examples</a:t>
            </a:r>
          </a:p>
          <a:p>
            <a:endParaRPr lang="en-US" sz="1500" dirty="0">
              <a:latin typeface="+mj-lt"/>
            </a:endParaRPr>
          </a:p>
          <a:p>
            <a:endParaRPr lang="en-US" sz="1500" dirty="0">
              <a:latin typeface="+mj-lt"/>
            </a:endParaRP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31</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40308207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Choose Precise Words</a:t>
            </a:r>
          </a:p>
        </p:txBody>
      </p:sp>
      <p:sp>
        <p:nvSpPr>
          <p:cNvPr id="3" name="Content Placeholder 2"/>
          <p:cNvSpPr>
            <a:spLocks noGrp="1"/>
          </p:cNvSpPr>
          <p:nvPr>
            <p:ph idx="1"/>
          </p:nvPr>
        </p:nvSpPr>
        <p:spPr/>
        <p:txBody>
          <a:bodyPr/>
          <a:lstStyle/>
          <a:p>
            <a:r>
              <a:rPr lang="en-US" sz="1500" dirty="0">
                <a:latin typeface="+mj-lt"/>
              </a:rPr>
              <a:t>Choose precise words that paint as vivid and accurate a mental picture as possible for your audience, to increase their understanding </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32</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12216744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Consider your audience</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Give careful attention to contextual clues</a:t>
            </a:r>
          </a:p>
          <a:p>
            <a:endParaRPr lang="en-US" sz="1500" dirty="0">
              <a:latin typeface="+mj-lt"/>
            </a:endParaRP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33</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4048503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Take Control of Your Tone</a:t>
            </a:r>
          </a:p>
        </p:txBody>
      </p:sp>
      <p:sp>
        <p:nvSpPr>
          <p:cNvPr id="3" name="Content Placeholder 2"/>
          <p:cNvSpPr>
            <a:spLocks noGrp="1"/>
          </p:cNvSpPr>
          <p:nvPr>
            <p:ph idx="1"/>
          </p:nvPr>
        </p:nvSpPr>
        <p:spPr/>
        <p:txBody>
          <a:bodyPr/>
          <a:lstStyle/>
          <a:p>
            <a:r>
              <a:rPr lang="en-US" sz="1500" dirty="0">
                <a:latin typeface="+mj-lt"/>
              </a:rPr>
              <a:t>Read your document out loud before you deliver it </a:t>
            </a:r>
          </a:p>
          <a:p>
            <a:r>
              <a:rPr lang="en-US" sz="1500" dirty="0">
                <a:latin typeface="+mj-lt"/>
              </a:rPr>
              <a:t>Listen or watch others’ presentations that have been described with terms associated with tone </a:t>
            </a:r>
          </a:p>
          <a:p>
            <a:r>
              <a:rPr lang="en-US" sz="1500" dirty="0">
                <a:latin typeface="+mj-lt"/>
              </a:rPr>
              <a:t>Seek out and be receptive to feedback </a:t>
            </a:r>
          </a:p>
          <a:p>
            <a:endParaRPr lang="en-US" sz="1500" dirty="0">
              <a:latin typeface="+mj-lt"/>
            </a:endParaRP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34</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39865279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Check for Understanding</a:t>
            </a:r>
          </a:p>
        </p:txBody>
      </p:sp>
      <p:sp>
        <p:nvSpPr>
          <p:cNvPr id="3" name="Content Placeholder 2"/>
          <p:cNvSpPr>
            <a:spLocks noGrp="1"/>
          </p:cNvSpPr>
          <p:nvPr>
            <p:ph idx="1"/>
          </p:nvPr>
        </p:nvSpPr>
        <p:spPr/>
        <p:txBody>
          <a:bodyPr/>
          <a:lstStyle/>
          <a:p>
            <a:r>
              <a:rPr lang="en-US" sz="1500" dirty="0">
                <a:latin typeface="+mj-lt"/>
              </a:rPr>
              <a:t>If the audience doesn’t understand, you can see, ask questions, and clarify right away</a:t>
            </a:r>
          </a:p>
          <a:p>
            <a:endParaRPr lang="en-US" sz="1500" dirty="0">
              <a:latin typeface="+mj-lt"/>
            </a:endParaRP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35</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17277027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Be </a:t>
            </a:r>
            <a:r>
              <a:rPr lang="en-US" sz="1800" dirty="0" smtClean="0">
                <a:latin typeface="+mj-lt"/>
              </a:rPr>
              <a:t>Results Oriented</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Tasks can be completed if:</a:t>
            </a:r>
          </a:p>
          <a:p>
            <a:pPr lvl="1"/>
            <a:r>
              <a:rPr lang="en-US" sz="1350" dirty="0">
                <a:latin typeface="+mj-lt"/>
              </a:rPr>
              <a:t>You have done your preparation</a:t>
            </a:r>
          </a:p>
          <a:p>
            <a:pPr lvl="1"/>
            <a:r>
              <a:rPr lang="en-US" sz="1350" dirty="0">
                <a:latin typeface="+mj-lt"/>
              </a:rPr>
              <a:t>You know your assignment goals and desired results</a:t>
            </a:r>
          </a:p>
          <a:p>
            <a:pPr lvl="1"/>
            <a:r>
              <a:rPr lang="en-US" sz="1350" dirty="0">
                <a:latin typeface="+mj-lt"/>
              </a:rPr>
              <a:t>You have learned about your audience and tailored the message to their expectations</a:t>
            </a:r>
          </a:p>
          <a:p>
            <a:endParaRPr lang="en-US" sz="1350" dirty="0">
              <a:latin typeface="+mj-lt"/>
            </a:endParaRP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36</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39067977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Key Terms</a:t>
            </a:r>
          </a:p>
        </p:txBody>
      </p:sp>
      <p:sp>
        <p:nvSpPr>
          <p:cNvPr id="3" name="Content Placeholder 2"/>
          <p:cNvSpPr>
            <a:spLocks noGrp="1"/>
          </p:cNvSpPr>
          <p:nvPr>
            <p:ph idx="1"/>
          </p:nvPr>
        </p:nvSpPr>
        <p:spPr/>
        <p:txBody>
          <a:bodyPr>
            <a:noAutofit/>
          </a:bodyPr>
          <a:lstStyle/>
          <a:p>
            <a:r>
              <a:rPr lang="en-US" sz="1500" dirty="0">
                <a:latin typeface="+mj-lt"/>
              </a:rPr>
              <a:t>Language</a:t>
            </a:r>
          </a:p>
          <a:p>
            <a:r>
              <a:rPr lang="en-US" sz="1500" dirty="0">
                <a:latin typeface="+mj-lt"/>
              </a:rPr>
              <a:t>Semantic triangle</a:t>
            </a:r>
          </a:p>
          <a:p>
            <a:r>
              <a:rPr lang="en-US" sz="1500" dirty="0">
                <a:latin typeface="+mj-lt"/>
              </a:rPr>
              <a:t>Primary messages</a:t>
            </a:r>
          </a:p>
          <a:p>
            <a:r>
              <a:rPr lang="en-US" sz="1500" dirty="0">
                <a:latin typeface="+mj-lt"/>
              </a:rPr>
              <a:t>Secondary messages</a:t>
            </a:r>
          </a:p>
          <a:p>
            <a:r>
              <a:rPr lang="en-US" sz="1500" dirty="0">
                <a:latin typeface="+mj-lt"/>
              </a:rPr>
              <a:t>Auxiliary messages</a:t>
            </a:r>
          </a:p>
          <a:p>
            <a:r>
              <a:rPr lang="en-US" sz="1500" dirty="0">
                <a:latin typeface="+mj-lt"/>
              </a:rPr>
              <a:t>Attention statement</a:t>
            </a:r>
          </a:p>
          <a:p>
            <a:r>
              <a:rPr lang="en-US" sz="1500" dirty="0" smtClean="0">
                <a:latin typeface="+mj-lt"/>
              </a:rPr>
              <a:t>Introduction</a:t>
            </a:r>
            <a:endParaRPr lang="en-US" sz="1500" dirty="0">
              <a:latin typeface="+mj-lt"/>
            </a:endParaRPr>
          </a:p>
          <a:p>
            <a:endParaRPr lang="en-US" sz="1500" dirty="0" smtClean="0">
              <a:latin typeface="+mj-lt"/>
            </a:endParaRP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37</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40616395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Key Terms</a:t>
            </a:r>
          </a:p>
        </p:txBody>
      </p:sp>
      <p:sp>
        <p:nvSpPr>
          <p:cNvPr id="3" name="Content Placeholder 2"/>
          <p:cNvSpPr>
            <a:spLocks noGrp="1"/>
          </p:cNvSpPr>
          <p:nvPr>
            <p:ph idx="1"/>
          </p:nvPr>
        </p:nvSpPr>
        <p:spPr/>
        <p:txBody>
          <a:bodyPr>
            <a:noAutofit/>
          </a:bodyPr>
          <a:lstStyle/>
          <a:p>
            <a:r>
              <a:rPr lang="en-US" sz="1500" dirty="0" smtClean="0">
                <a:latin typeface="+mj-lt"/>
              </a:rPr>
              <a:t>Body</a:t>
            </a:r>
          </a:p>
          <a:p>
            <a:r>
              <a:rPr lang="en-US" sz="1500" dirty="0" smtClean="0">
                <a:latin typeface="+mj-lt"/>
              </a:rPr>
              <a:t>Conclusion</a:t>
            </a:r>
          </a:p>
          <a:p>
            <a:r>
              <a:rPr lang="en-US" sz="1500" dirty="0" smtClean="0">
                <a:latin typeface="+mj-lt"/>
              </a:rPr>
              <a:t>Residual message</a:t>
            </a:r>
          </a:p>
          <a:p>
            <a:r>
              <a:rPr lang="en-US" sz="1500" dirty="0" smtClean="0">
                <a:latin typeface="+mj-lt"/>
              </a:rPr>
              <a:t>Syntactic rules</a:t>
            </a:r>
          </a:p>
          <a:p>
            <a:r>
              <a:rPr lang="en-US" sz="1500" dirty="0" smtClean="0">
                <a:latin typeface="+mj-lt"/>
              </a:rPr>
              <a:t>Semantic rules</a:t>
            </a:r>
          </a:p>
          <a:p>
            <a:r>
              <a:rPr lang="en-US" sz="1500" dirty="0" smtClean="0">
                <a:latin typeface="+mj-lt"/>
              </a:rPr>
              <a:t>Contextual rules</a:t>
            </a:r>
          </a:p>
          <a:p>
            <a:r>
              <a:rPr lang="en-US" sz="1500" dirty="0" smtClean="0">
                <a:latin typeface="+mj-lt"/>
              </a:rPr>
              <a:t>Paradigm</a:t>
            </a:r>
          </a:p>
          <a:p>
            <a:r>
              <a:rPr lang="en-US" sz="1500" dirty="0" smtClean="0">
                <a:latin typeface="+mj-lt"/>
              </a:rPr>
              <a:t>Denotative </a:t>
            </a:r>
            <a:r>
              <a:rPr lang="en-US" sz="1500" dirty="0">
                <a:latin typeface="+mj-lt"/>
              </a:rPr>
              <a:t>meaning </a:t>
            </a:r>
          </a:p>
          <a:p>
            <a:r>
              <a:rPr lang="en-US" sz="1500" dirty="0">
                <a:latin typeface="+mj-lt"/>
              </a:rPr>
              <a:t>Connotative </a:t>
            </a:r>
            <a:r>
              <a:rPr lang="en-US" sz="1500" dirty="0" smtClean="0">
                <a:latin typeface="+mj-lt"/>
              </a:rPr>
              <a:t>meaning</a:t>
            </a:r>
            <a:endParaRPr lang="en-US" sz="1500" dirty="0">
              <a:latin typeface="+mj-lt"/>
            </a:endParaRPr>
          </a:p>
          <a:p>
            <a:endParaRPr lang="en-US" sz="1500" dirty="0">
              <a:latin typeface="+mj-lt"/>
            </a:endParaRP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38</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14113300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Key Terms</a:t>
            </a:r>
          </a:p>
        </p:txBody>
      </p:sp>
      <p:sp>
        <p:nvSpPr>
          <p:cNvPr id="3" name="Content Placeholder 2"/>
          <p:cNvSpPr>
            <a:spLocks noGrp="1"/>
          </p:cNvSpPr>
          <p:nvPr>
            <p:ph idx="1"/>
          </p:nvPr>
        </p:nvSpPr>
        <p:spPr/>
        <p:txBody>
          <a:bodyPr>
            <a:noAutofit/>
          </a:bodyPr>
          <a:lstStyle/>
          <a:p>
            <a:r>
              <a:rPr lang="en-US" sz="1500" dirty="0" smtClean="0">
                <a:latin typeface="+mj-lt"/>
              </a:rPr>
              <a:t>Cliché</a:t>
            </a:r>
          </a:p>
          <a:p>
            <a:r>
              <a:rPr lang="en-US" sz="1500" dirty="0" smtClean="0">
                <a:latin typeface="+mj-lt"/>
              </a:rPr>
              <a:t>Jargon</a:t>
            </a:r>
          </a:p>
          <a:p>
            <a:r>
              <a:rPr lang="en-US" sz="1500" dirty="0" smtClean="0">
                <a:latin typeface="+mj-lt"/>
              </a:rPr>
              <a:t>Slang</a:t>
            </a:r>
          </a:p>
          <a:p>
            <a:r>
              <a:rPr lang="en-US" sz="1500" dirty="0" smtClean="0">
                <a:latin typeface="+mj-lt"/>
              </a:rPr>
              <a:t>Sexist language</a:t>
            </a:r>
          </a:p>
          <a:p>
            <a:r>
              <a:rPr lang="en-US" sz="1500" dirty="0" smtClean="0">
                <a:latin typeface="+mj-lt"/>
              </a:rPr>
              <a:t>Racist language</a:t>
            </a:r>
          </a:p>
          <a:p>
            <a:r>
              <a:rPr lang="en-US" sz="1500" dirty="0" smtClean="0">
                <a:latin typeface="+mj-lt"/>
              </a:rPr>
              <a:t>Euphemism</a:t>
            </a:r>
          </a:p>
          <a:p>
            <a:r>
              <a:rPr lang="en-US" sz="1500" dirty="0" smtClean="0">
                <a:latin typeface="+mj-lt"/>
              </a:rPr>
              <a:t>Doublespeak</a:t>
            </a:r>
          </a:p>
          <a:p>
            <a:r>
              <a:rPr lang="en-US" sz="1500" dirty="0" smtClean="0">
                <a:latin typeface="+mj-lt"/>
              </a:rPr>
              <a:t>Signposts, or indicators</a:t>
            </a:r>
          </a:p>
          <a:p>
            <a:r>
              <a:rPr lang="en-US" sz="1500" dirty="0" smtClean="0">
                <a:latin typeface="+mj-lt"/>
              </a:rPr>
              <a:t>Precise words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39</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1411330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rtlCol="0">
            <a:normAutofit/>
          </a:bodyPr>
          <a:lstStyle/>
          <a:p>
            <a:pPr eaLnBrk="1" fontAlgn="auto" hangingPunct="1">
              <a:spcAft>
                <a:spcPts val="0"/>
              </a:spcAft>
              <a:defRPr/>
            </a:pPr>
            <a:r>
              <a:rPr lang="en-US" altLang="en-US" sz="1800" dirty="0">
                <a:latin typeface="Trebuchet MS" charset="0"/>
                <a:ea typeface="ヒラギノ角ゴ Pro W3" charset="-128"/>
                <a:cs typeface="+mj-cs"/>
              </a:rPr>
              <a:t>Learning Objectives</a:t>
            </a:r>
          </a:p>
        </p:txBody>
      </p:sp>
      <p:sp>
        <p:nvSpPr>
          <p:cNvPr id="7171" name="Content Placeholder 2"/>
          <p:cNvSpPr>
            <a:spLocks noGrp="1"/>
          </p:cNvSpPr>
          <p:nvPr>
            <p:ph idx="1"/>
          </p:nvPr>
        </p:nvSpPr>
        <p:spPr>
          <a:xfrm>
            <a:off x="457200" y="1050131"/>
            <a:ext cx="8229600" cy="3559175"/>
          </a:xfrm>
        </p:spPr>
        <p:txBody>
          <a:bodyPr/>
          <a:lstStyle/>
          <a:p>
            <a:r>
              <a:rPr lang="en-US" sz="1500" dirty="0" smtClean="0">
                <a:latin typeface="+mj-lt"/>
              </a:rPr>
              <a:t>Describe and define “language” </a:t>
            </a:r>
          </a:p>
          <a:p>
            <a:r>
              <a:rPr lang="en-US" sz="1500" dirty="0" smtClean="0">
                <a:latin typeface="+mj-lt"/>
              </a:rPr>
              <a:t>Describe the role of language in perception and the communication process</a:t>
            </a:r>
          </a:p>
          <a:p>
            <a:r>
              <a:rPr lang="en-US" sz="1500" dirty="0" smtClean="0">
                <a:latin typeface="+mj-lt"/>
              </a:rPr>
              <a:t>Describe three different types of messages and their functions</a:t>
            </a:r>
          </a:p>
          <a:p>
            <a:r>
              <a:rPr lang="en-US" sz="1500" dirty="0" smtClean="0">
                <a:latin typeface="+mj-lt"/>
              </a:rPr>
              <a:t>Describe five different parts of a message and their functions </a:t>
            </a:r>
          </a:p>
          <a:p>
            <a:r>
              <a:rPr lang="en-US" sz="1500" dirty="0" smtClean="0">
                <a:latin typeface="+mj-lt"/>
              </a:rPr>
              <a:t>Describe the impact of mobile communication on human interactions</a:t>
            </a:r>
          </a:p>
          <a:p>
            <a:r>
              <a:rPr lang="en-US" sz="1500" dirty="0" smtClean="0">
                <a:latin typeface="+mj-lt"/>
              </a:rPr>
              <a:t>Discuss the explosion of mobile communication as a communication medium</a:t>
            </a:r>
            <a:endParaRPr lang="en-US" sz="1500" dirty="0" smtClean="0">
              <a:latin typeface="+mj-lt"/>
            </a:endParaRPr>
          </a:p>
          <a:p>
            <a:r>
              <a:rPr lang="en-US" sz="1500" dirty="0" smtClean="0">
                <a:latin typeface="+mj-lt"/>
              </a:rPr>
              <a:t>Identify </a:t>
            </a:r>
            <a:r>
              <a:rPr lang="en-US" sz="1500" dirty="0" smtClean="0">
                <a:latin typeface="+mj-lt"/>
              </a:rPr>
              <a:t>and describe five key principles of verbal communication</a:t>
            </a:r>
          </a:p>
          <a:p>
            <a:r>
              <a:rPr lang="en-US" sz="1500" dirty="0" smtClean="0">
                <a:latin typeface="+mj-lt"/>
              </a:rPr>
              <a:t>Explain how the rules of syntax, semantics, and context govern language</a:t>
            </a:r>
          </a:p>
          <a:p>
            <a:r>
              <a:rPr lang="en-US" sz="1500" dirty="0" smtClean="0">
                <a:latin typeface="+mj-lt"/>
              </a:rPr>
              <a:t>Describe how language serves to shape our experience of reality</a:t>
            </a:r>
          </a:p>
          <a:p>
            <a:r>
              <a:rPr lang="en-US" sz="1500" dirty="0" smtClean="0">
                <a:latin typeface="+mj-lt"/>
              </a:rPr>
              <a:t>Demonstrate six ways in which language can be an obstacle or barrier to communication</a:t>
            </a:r>
          </a:p>
          <a:p>
            <a:r>
              <a:rPr lang="en-US" sz="1500" dirty="0" smtClean="0">
                <a:latin typeface="+mj-lt"/>
              </a:rPr>
              <a:t>Explain the differences between clichés, jargon, and </a:t>
            </a:r>
            <a:r>
              <a:rPr lang="en-US" sz="1500" dirty="0" smtClean="0">
                <a:latin typeface="+mj-lt"/>
              </a:rPr>
              <a:t>slang</a:t>
            </a:r>
          </a:p>
          <a:p>
            <a:r>
              <a:rPr lang="en-US" sz="1500" dirty="0" smtClean="0">
                <a:latin typeface="+mj-lt"/>
              </a:rPr>
              <a:t>Explain the difference between sexist or racist language and legitimate references to gender or race in business communication</a:t>
            </a:r>
          </a:p>
          <a:p>
            <a:endParaRPr lang="en-US" sz="1500" dirty="0" smtClean="0">
              <a:latin typeface="+mj-lt"/>
            </a:endParaRPr>
          </a:p>
        </p:txBody>
      </p:sp>
      <p:sp>
        <p:nvSpPr>
          <p:cNvPr id="45060" name="Slide Number Placeholder 3"/>
          <p:cNvSpPr>
            <a:spLocks noGrp="1"/>
          </p:cNvSpPr>
          <p:nvPr>
            <p:ph type="sldNum" sz="quarter" idx="4294967295"/>
          </p:nvPr>
        </p:nvSpPr>
        <p:spPr bwMode="auto">
          <a:xfrm>
            <a:off x="7010400" y="4772025"/>
            <a:ext cx="2133600" cy="274638"/>
          </a:xfrm>
          <a:prstGeom prst="rect">
            <a:avLst/>
          </a:prstGeom>
          <a:noFill/>
          <a:ln>
            <a:miter lim="800000"/>
            <a:headEnd/>
            <a:tailEnd/>
          </a:ln>
        </p:spPr>
        <p:txBody>
          <a:bodyPr/>
          <a:lstStyle/>
          <a:p>
            <a:pPr eaLnBrk="1" hangingPunct="1"/>
            <a:r>
              <a:rPr lang="en-US" altLang="en-US" sz="1200">
                <a:solidFill>
                  <a:srgbClr val="FFFFFF"/>
                </a:solidFill>
                <a:latin typeface="Calibri" pitchFamily="34" charset="0"/>
              </a:rPr>
              <a:t>1-</a:t>
            </a:r>
            <a:fld id="{4369D1C3-9891-48C6-BF8C-0F6662E11BEC}" type="slidenum">
              <a:rPr lang="en-US" altLang="en-US" sz="1200">
                <a:solidFill>
                  <a:srgbClr val="FFFFFF"/>
                </a:solidFill>
                <a:latin typeface="Calibri" pitchFamily="34" charset="0"/>
              </a:rPr>
              <a:pPr eaLnBrk="1" hangingPunct="1"/>
              <a:t>4</a:t>
            </a:fld>
            <a:endParaRPr lang="en-US" altLang="en-US" sz="1200">
              <a:solidFill>
                <a:srgbClr val="FFFFFF"/>
              </a:solidFill>
              <a:latin typeface="Calibri" pitchFamily="34" charset="0"/>
            </a:endParaRPr>
          </a:p>
        </p:txBody>
      </p:sp>
      <p:sp>
        <p:nvSpPr>
          <p:cNvPr id="6"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4</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Using a dictionary that gives word origins, such as the </a:t>
            </a:r>
            <a:r>
              <a:rPr lang="en-US" sz="1500" i="1" dirty="0">
                <a:latin typeface="+mj-lt"/>
              </a:rPr>
              <a:t>American Heritage College Dictionary, Merriam-Webster’s Collegiate Dictionary, </a:t>
            </a:r>
            <a:r>
              <a:rPr lang="en-US" sz="1500" dirty="0">
                <a:latin typeface="+mj-lt"/>
              </a:rPr>
              <a:t>or the</a:t>
            </a:r>
            <a:r>
              <a:rPr lang="en-US" sz="1500" i="1" dirty="0">
                <a:latin typeface="+mj-lt"/>
              </a:rPr>
              <a:t> New Oxford American Dictionary</a:t>
            </a:r>
            <a:r>
              <a:rPr lang="en-US" sz="1500" dirty="0">
                <a:latin typeface="+mj-lt"/>
              </a:rPr>
              <a:t>, find at least ten English words borrowed from other languages. Share your findings with your classmates.</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40</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16075589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Visit several English-language websites from different countries—for example, Australia, Canada, and the United States. What differences in spelling and word usage do you find? Discuss your results with your classmates.</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41</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11626975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From your viewpoint, how do you think thought influences the use of language? Write a </a:t>
            </a:r>
            <a:r>
              <a:rPr lang="en-US" sz="1500" dirty="0" smtClean="0">
                <a:latin typeface="+mj-lt"/>
              </a:rPr>
              <a:t>one- to two- </a:t>
            </a:r>
            <a:r>
              <a:rPr lang="en-US" sz="1500" dirty="0">
                <a:latin typeface="+mj-lt"/>
              </a:rPr>
              <a:t>page explanation.</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42</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32290593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What is meant by conditioned in this statement: “people in Western cultures do not realize the extent to which their racial attitudes have been conditioned since early childhood by the power of words to ennoble or condemn, augment or detract, glorify or demean?” Discuss your thoughts with a classmate.</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43</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3587699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Translations gone wrong can teach us much about words and meaning. Can you think of a word or phrase that just doesn’t sound right when it was translated from English into another language, or vice versa? Share it with the class and discuss what a better translation would be. </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44</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30964803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Symbols change meaning over time, and are open to interpretation. Choose a sports team logo that has been the subject of controversy, as in the Washington Redskins, the Confederate Flag, or even the Indian symbol used by Stanford University that preceded their Cardinals "tree." Investigate the controversial symbol and share with the class.</a:t>
            </a:r>
            <a:endParaRPr lang="en-US" sz="1500" dirty="0">
              <a:latin typeface="+mj-lt"/>
            </a:endParaRPr>
          </a:p>
        </p:txBody>
      </p:sp>
      <p:sp>
        <p:nvSpPr>
          <p:cNvPr id="4" name="Slide Number Placeholder 5"/>
          <p:cNvSpPr txBox="1">
            <a:spLocks/>
          </p:cNvSpPr>
          <p:nvPr/>
        </p:nvSpPr>
        <p:spPr bwMode="auto">
          <a:xfrm>
            <a:off x="177800" y="4783931"/>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45</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Pretend you are ready to go home from college for a holiday (Thanksgiving or Christmas, for example) and your instructor was going to join you and your family for a meal. Imagine the conversation around the table and what words or phrases the instructor would not understand. Chose one, write a brief description of its use and meaning, and share with the class.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46</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err="1" smtClean="0">
                <a:latin typeface="+mj-lt"/>
              </a:rPr>
              <a:t>Selfie</a:t>
            </a:r>
            <a:r>
              <a:rPr lang="en-US" sz="1500" dirty="0" smtClean="0">
                <a:latin typeface="+mj-lt"/>
              </a:rPr>
              <a:t> Exercise: From tree </a:t>
            </a:r>
            <a:r>
              <a:rPr lang="en-US" sz="1500" dirty="0" err="1" smtClean="0">
                <a:latin typeface="+mj-lt"/>
              </a:rPr>
              <a:t>selfies</a:t>
            </a:r>
            <a:r>
              <a:rPr lang="en-US" sz="1500" dirty="0" smtClean="0">
                <a:latin typeface="+mj-lt"/>
              </a:rPr>
              <a:t> to vacation </a:t>
            </a:r>
            <a:r>
              <a:rPr lang="en-US" sz="1500" dirty="0" err="1" smtClean="0">
                <a:latin typeface="+mj-lt"/>
              </a:rPr>
              <a:t>selfies</a:t>
            </a:r>
            <a:r>
              <a:rPr lang="en-US" sz="1500" dirty="0" smtClean="0">
                <a:latin typeface="+mj-lt"/>
              </a:rPr>
              <a:t>, the images we take of ourselves to share say something about us. Choose a type of </a:t>
            </a:r>
            <a:r>
              <a:rPr lang="en-US" sz="1500" dirty="0" err="1" smtClean="0">
                <a:latin typeface="+mj-lt"/>
              </a:rPr>
              <a:t>selfie</a:t>
            </a:r>
            <a:r>
              <a:rPr lang="en-US" sz="1500" dirty="0" smtClean="0">
                <a:latin typeface="+mj-lt"/>
              </a:rPr>
              <a:t> and briefly describe it and what it means. Share your results with the class.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47</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Words we use today. Choose one word you use today with a group (work, family, or friends for example) what people outside of the group wouldn't understand. Briefly describe it and share its use and meaning with the class.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48</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err="1" smtClean="0">
                <a:latin typeface="+mj-lt"/>
              </a:rPr>
              <a:t>ePortfolio</a:t>
            </a:r>
            <a:r>
              <a:rPr lang="en-US" sz="1500" dirty="0" smtClean="0">
                <a:latin typeface="+mj-lt"/>
              </a:rPr>
              <a:t> Exercise: Words and symbols represent us, often in our absence. What words and symbols will you feature or highlight in your </a:t>
            </a:r>
            <a:r>
              <a:rPr lang="en-US" sz="1500" dirty="0" err="1" smtClean="0">
                <a:latin typeface="+mj-lt"/>
              </a:rPr>
              <a:t>ePortfolio</a:t>
            </a:r>
            <a:r>
              <a:rPr lang="en-US" sz="1500" dirty="0" smtClean="0">
                <a:latin typeface="+mj-lt"/>
              </a:rPr>
              <a:t> and why? Share and compare with classmates.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49</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rtlCol="0">
            <a:normAutofit/>
          </a:bodyPr>
          <a:lstStyle/>
          <a:p>
            <a:pPr eaLnBrk="1" fontAlgn="auto" hangingPunct="1">
              <a:spcAft>
                <a:spcPts val="0"/>
              </a:spcAft>
              <a:defRPr/>
            </a:pPr>
            <a:r>
              <a:rPr lang="en-US" altLang="en-US" sz="1800" dirty="0">
                <a:latin typeface="Trebuchet MS" charset="0"/>
                <a:ea typeface="ヒラギノ角ゴ Pro W3" charset="-128"/>
                <a:cs typeface="+mj-cs"/>
              </a:rPr>
              <a:t>Learning Objectives</a:t>
            </a:r>
          </a:p>
        </p:txBody>
      </p:sp>
      <p:sp>
        <p:nvSpPr>
          <p:cNvPr id="7171" name="Content Placeholder 2"/>
          <p:cNvSpPr>
            <a:spLocks noGrp="1"/>
          </p:cNvSpPr>
          <p:nvPr>
            <p:ph idx="1"/>
          </p:nvPr>
        </p:nvSpPr>
        <p:spPr>
          <a:xfrm>
            <a:off x="457200" y="1148556"/>
            <a:ext cx="8229600" cy="3559175"/>
          </a:xfrm>
        </p:spPr>
        <p:txBody>
          <a:bodyPr/>
          <a:lstStyle/>
          <a:p>
            <a:r>
              <a:rPr lang="en-US" sz="1500" dirty="0" smtClean="0">
                <a:latin typeface="+mj-lt"/>
              </a:rPr>
              <a:t>Describe </a:t>
            </a:r>
            <a:r>
              <a:rPr lang="en-US" sz="1500" dirty="0" smtClean="0">
                <a:latin typeface="+mj-lt"/>
              </a:rPr>
              <a:t>and define four strategies that can give emphasis to your message</a:t>
            </a:r>
          </a:p>
          <a:p>
            <a:r>
              <a:rPr lang="en-US" sz="1500" dirty="0" smtClean="0">
                <a:latin typeface="+mj-lt"/>
              </a:rPr>
              <a:t>Demonstrate the effective use of visuals in an oral or written presentation</a:t>
            </a:r>
          </a:p>
          <a:p>
            <a:r>
              <a:rPr lang="en-US" sz="1500" dirty="0" smtClean="0">
                <a:latin typeface="+mj-lt"/>
              </a:rPr>
              <a:t>Demonstrate the effective use of signposts, internal summaries and foreshadowing, and repetition in an oral or written presentation</a:t>
            </a:r>
          </a:p>
          <a:p>
            <a:r>
              <a:rPr lang="en-US" altLang="en-US" sz="1500" dirty="0" smtClean="0">
                <a:latin typeface="+mj-lt"/>
              </a:rPr>
              <a:t>List and explain the use of six strategies for improving verbal communication</a:t>
            </a:r>
          </a:p>
          <a:p>
            <a:r>
              <a:rPr lang="en-US" altLang="en-US" sz="1500" dirty="0" smtClean="0">
                <a:latin typeface="+mj-lt"/>
              </a:rPr>
              <a:t>Demonstrate the appropriate use of definitions in an oral or written presentation</a:t>
            </a:r>
          </a:p>
          <a:p>
            <a:r>
              <a:rPr lang="en-US" altLang="en-US" sz="1500" dirty="0" smtClean="0">
                <a:latin typeface="+mj-lt"/>
              </a:rPr>
              <a:t>Understand how to assess the audience, choose an appropriate tone, and check for understanding and results in an oral or written </a:t>
            </a:r>
            <a:r>
              <a:rPr lang="en-US" altLang="en-US" sz="1500" dirty="0" smtClean="0">
                <a:latin typeface="+mj-lt"/>
              </a:rPr>
              <a:t>presentation</a:t>
            </a:r>
            <a:endParaRPr lang="en-US" altLang="en-US" sz="1500" dirty="0" smtClean="0">
              <a:latin typeface="+mj-lt"/>
            </a:endParaRPr>
          </a:p>
        </p:txBody>
      </p:sp>
      <p:sp>
        <p:nvSpPr>
          <p:cNvPr id="45060" name="Slide Number Placeholder 3"/>
          <p:cNvSpPr>
            <a:spLocks noGrp="1"/>
          </p:cNvSpPr>
          <p:nvPr>
            <p:ph type="sldNum" sz="quarter" idx="4294967295"/>
          </p:nvPr>
        </p:nvSpPr>
        <p:spPr bwMode="auto">
          <a:xfrm>
            <a:off x="7010400" y="4772025"/>
            <a:ext cx="2133600" cy="274638"/>
          </a:xfrm>
          <a:prstGeom prst="rect">
            <a:avLst/>
          </a:prstGeom>
          <a:noFill/>
          <a:ln>
            <a:miter lim="800000"/>
            <a:headEnd/>
            <a:tailEnd/>
          </a:ln>
        </p:spPr>
        <p:txBody>
          <a:bodyPr/>
          <a:lstStyle/>
          <a:p>
            <a:pPr eaLnBrk="1" hangingPunct="1"/>
            <a:r>
              <a:rPr lang="en-US" altLang="en-US" sz="1200">
                <a:solidFill>
                  <a:srgbClr val="FFFFFF"/>
                </a:solidFill>
                <a:latin typeface="Calibri" pitchFamily="34" charset="0"/>
              </a:rPr>
              <a:t>1-</a:t>
            </a:r>
            <a:fld id="{4369D1C3-9891-48C6-BF8C-0F6662E11BEC}" type="slidenum">
              <a:rPr lang="en-US" altLang="en-US" sz="1200">
                <a:solidFill>
                  <a:srgbClr val="FFFFFF"/>
                </a:solidFill>
                <a:latin typeface="Calibri" pitchFamily="34" charset="0"/>
              </a:rPr>
              <a:pPr eaLnBrk="1" hangingPunct="1"/>
              <a:t>5</a:t>
            </a:fld>
            <a:endParaRPr lang="en-US" altLang="en-US" sz="1200">
              <a:solidFill>
                <a:srgbClr val="FFFFFF"/>
              </a:solidFill>
              <a:latin typeface="Calibri" pitchFamily="34" charset="0"/>
            </a:endParaRPr>
          </a:p>
        </p:txBody>
      </p:sp>
      <p:sp>
        <p:nvSpPr>
          <p:cNvPr id="6"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5</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transition spd="slow">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Choose three examples of communication and identify the primary message. Share and compare with classmates.</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50</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1966512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Choose three examples of communication and identify the </a:t>
            </a:r>
            <a:r>
              <a:rPr lang="en-US" sz="1500" dirty="0" smtClean="0">
                <a:latin typeface="+mj-lt"/>
              </a:rPr>
              <a:t>auxiliary message</a:t>
            </a:r>
            <a:r>
              <a:rPr lang="en-US" sz="1500" dirty="0">
                <a:latin typeface="+mj-lt"/>
              </a:rPr>
              <a:t>. Share and compare with classmates.</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51</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1966512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Think of a time where someone said something like “please take a seat” and you correctly or incorrectly interpreted the message as indicating that you were in trouble and about to be reprimanded. Share and compare with classmates.</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52</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314875536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How does language affect self-concept? Explore and research your answer, finding examples which serve can as case studies.</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53</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3313058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How does language affect self-concept? Explore and research your answer, finding examples which serve can as case studies.</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54</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36058036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Choose an article or opinion piece from a major newspaper or news website. Analyze the piece according to the five-part structure described here. Does the headline serve as a good attention statement? Does the piece conclude with a sense of closure? How are the main points presented and supported? Share your analysis with your classmates. For a further challenge, watch a television commercial and do the same analysis. </a:t>
            </a: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55</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80297476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Role playing exercise: You've been tasked with either 1) delivering negative news to an employee or 2) addressing a complaint from a significant and long-term customer. Choose three channels to delivery your message, rank them in order of effectiveness, and explain why you selected and ranked them. Share and compare with classmates.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56</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err="1" smtClean="0">
                <a:latin typeface="+mj-lt"/>
              </a:rPr>
              <a:t>ShamWow</a:t>
            </a:r>
            <a:r>
              <a:rPr lang="en-US" sz="1500" dirty="0" smtClean="0">
                <a:latin typeface="+mj-lt"/>
              </a:rPr>
              <a:t> exercise: Think of an advertisement that got your attention.  Consider how it gained your attention and whether it was effective. Share and compare with classmates.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57</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When is best to choose a channel that limits the scope of interaction?  When is an e-mail better than a face-to-face conversation for delivering a message? Explain your viewpoint.</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58</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Choose a job description and identify the key messages. For example, what is the core problem that the position addresses and why? Share and compare with classmates.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59</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1800" dirty="0" smtClean="0">
                <a:latin typeface="+mj-lt"/>
              </a:rPr>
              <a:t>What is language?</a:t>
            </a:r>
            <a:endParaRPr lang="en-US" sz="1800" dirty="0">
              <a:latin typeface="+mj-lt"/>
            </a:endParaRPr>
          </a:p>
        </p:txBody>
      </p:sp>
      <p:sp>
        <p:nvSpPr>
          <p:cNvPr id="5" name="Text Placeholder 4"/>
          <p:cNvSpPr>
            <a:spLocks noGrp="1"/>
          </p:cNvSpPr>
          <p:nvPr>
            <p:ph type="body" sz="quarter" idx="11"/>
          </p:nvPr>
        </p:nvSpPr>
        <p:spPr/>
        <p:txBody>
          <a:bodyPr>
            <a:normAutofit/>
          </a:bodyPr>
          <a:lstStyle/>
          <a:p>
            <a:r>
              <a:rPr lang="en-US" sz="1500" dirty="0">
                <a:latin typeface="+mj-lt"/>
              </a:rPr>
              <a:t>Bound by </a:t>
            </a:r>
            <a:r>
              <a:rPr lang="en-US" sz="1500" dirty="0" smtClean="0">
                <a:latin typeface="+mj-lt"/>
              </a:rPr>
              <a:t>context</a:t>
            </a:r>
          </a:p>
          <a:p>
            <a:r>
              <a:rPr lang="en-US" sz="1500" dirty="0" smtClean="0">
                <a:latin typeface="+mj-lt"/>
              </a:rPr>
              <a:t>Words don’t have meaning without people to interpret them and give them life and purpose</a:t>
            </a:r>
            <a:endParaRPr lang="en-US" sz="1500" dirty="0">
              <a:latin typeface="+mj-lt"/>
            </a:endParaRPr>
          </a:p>
        </p:txBody>
      </p:sp>
      <p:sp>
        <p:nvSpPr>
          <p:cNvPr id="6" name="Text Placeholder 5"/>
          <p:cNvSpPr>
            <a:spLocks noGrp="1"/>
          </p:cNvSpPr>
          <p:nvPr>
            <p:ph type="body" sz="quarter" idx="12"/>
          </p:nvPr>
        </p:nvSpPr>
        <p:spPr>
          <a:xfrm>
            <a:off x="1233489" y="1525270"/>
            <a:ext cx="6615112" cy="1201261"/>
          </a:xfrm>
        </p:spPr>
        <p:txBody>
          <a:bodyPr/>
          <a:lstStyle/>
          <a:p>
            <a:r>
              <a:rPr lang="en-US" dirty="0">
                <a:latin typeface="+mj-lt"/>
              </a:rPr>
              <a:t>A system of symbols, words, and/or gestures used to communicate meaning</a:t>
            </a:r>
          </a:p>
        </p:txBody>
      </p:sp>
      <p:sp>
        <p:nvSpPr>
          <p:cNvPr id="7"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6</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8738622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err="1" smtClean="0">
                <a:latin typeface="+mj-lt"/>
              </a:rPr>
              <a:t>ePortfolio</a:t>
            </a:r>
            <a:r>
              <a:rPr lang="en-US" sz="1500" dirty="0" smtClean="0">
                <a:latin typeface="+mj-lt"/>
              </a:rPr>
              <a:t> Exercise: What are the core message(s) in your </a:t>
            </a:r>
            <a:r>
              <a:rPr lang="en-US" sz="1500" dirty="0" err="1" smtClean="0">
                <a:latin typeface="+mj-lt"/>
              </a:rPr>
              <a:t>ePortfolio</a:t>
            </a:r>
            <a:r>
              <a:rPr lang="en-US" sz="1500" dirty="0" smtClean="0">
                <a:latin typeface="+mj-lt"/>
              </a:rPr>
              <a:t>? How can you best communicate them using which channels and why? </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60</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Branding Exercise: Choose a brand and identify it's core message(s). Explain how you identified the messages and what channels are used by the brand to communicate them. Share and compare with classmates.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61</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Survey your classmates on how many hours a day they interact with the </a:t>
            </a:r>
            <a:r>
              <a:rPr lang="en-US" sz="1500" dirty="0" err="1" smtClean="0">
                <a:latin typeface="+mj-lt"/>
              </a:rPr>
              <a:t>cellphone</a:t>
            </a:r>
            <a:r>
              <a:rPr lang="en-US" sz="1500" dirty="0" smtClean="0">
                <a:latin typeface="+mj-lt"/>
              </a:rPr>
              <a:t>. Create a graph or chart and share with your class.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62</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Create a sample calendar and ask ten classmates when they first interact with their </a:t>
            </a:r>
            <a:r>
              <a:rPr lang="en-US" sz="1500" dirty="0" err="1" smtClean="0">
                <a:latin typeface="+mj-lt"/>
              </a:rPr>
              <a:t>cellphone</a:t>
            </a:r>
            <a:r>
              <a:rPr lang="en-US" sz="1500" dirty="0" smtClean="0">
                <a:latin typeface="+mj-lt"/>
              </a:rPr>
              <a:t> each day. Present your findings.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63</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Find an example of an effective mobile message, in your assessment, and write a brief paragraph on what you find particularly attractive, effective, or remarkable about it.</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64</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Create a sample mobile message, remembering to stay small (44x44 points is the norm), to keep you icon images clear, and your stacked list (table of contents, for example) easy to interface.</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65</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Write at least five examples of English sentences with correct syntax. Then rewrite each sentence, using the same words in an order that displays incorrect syntax. Compare your results with those of your classmates. </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66</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90520131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Think of at least five words whose denotative meaning differs from their connotative meaning. Use each word in two sentences, one employing the denotative meaning and the other employing the connotative. Compare your results with those of your classmates.</a:t>
            </a: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67</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76093750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Do you associate meaning with the car someone drives? Does it say something about them? List five cars you observe people you know driving and discuss each one, noting whether you perceive that the car says something about them or not. Share and compare with classmates.</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68</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109663374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While we know language has rules, we also recognize we break them.  Identify one common word or phrase that seems to break standard language rules and share it with the class.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69</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The </a:t>
            </a:r>
            <a:r>
              <a:rPr lang="en-US" sz="1800" dirty="0" smtClean="0">
                <a:latin typeface="+mj-lt"/>
              </a:rPr>
              <a:t>Semantic </a:t>
            </a:r>
            <a:r>
              <a:rPr lang="en-US" sz="1800" dirty="0" smtClean="0">
                <a:latin typeface="+mj-lt"/>
              </a:rPr>
              <a:t>T</a:t>
            </a:r>
            <a:r>
              <a:rPr lang="en-US" sz="1800" dirty="0" smtClean="0">
                <a:latin typeface="+mj-lt"/>
              </a:rPr>
              <a:t>riangle</a:t>
            </a:r>
            <a:endParaRPr lang="en-US" sz="1800" dirty="0">
              <a:latin typeface="+mj-lt"/>
            </a:endParaRPr>
          </a:p>
        </p:txBody>
      </p:sp>
      <p:pic>
        <p:nvPicPr>
          <p:cNvPr id="5" name="Picture 4"/>
          <p:cNvPicPr>
            <a:picLocks noChangeAspect="1"/>
          </p:cNvPicPr>
          <p:nvPr/>
        </p:nvPicPr>
        <p:blipFill>
          <a:blip r:embed="rId2" cstate="print"/>
          <a:stretch>
            <a:fillRect/>
          </a:stretch>
        </p:blipFill>
        <p:spPr>
          <a:xfrm>
            <a:off x="1190625" y="1036803"/>
            <a:ext cx="5514975" cy="4111460"/>
          </a:xfrm>
          <a:prstGeom prst="rect">
            <a:avLst/>
          </a:prstGeom>
        </p:spPr>
      </p:pic>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7</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64182044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Language influences how we perceive our world. For example, if you have never been to New York City, what you know of it may come from the media, a collection of images and words, that may not represent reality.  Identify one aspect of where you live that people wouldn't know if they didn't live there and experience it themselves. Share and compare with classmates.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70</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Do uniforms and what we wear influence our expectations of each other, and if so, what does it mean when we violate those expectations?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71</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What is the dress code where you work and how does it influence customer expectations?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72</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Should schools require uniforms to improve performance? Why or why not?</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73</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Identify one word that is used where you live, or with a group you belong to, that an outsider wouldn't understand. Share and explain it to the class.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74</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err="1" smtClean="0">
                <a:latin typeface="+mj-lt"/>
              </a:rPr>
              <a:t>ePortfolio</a:t>
            </a:r>
            <a:r>
              <a:rPr lang="en-US" sz="1500" dirty="0" smtClean="0">
                <a:latin typeface="+mj-lt"/>
              </a:rPr>
              <a:t> Exercise: What words do you use in your </a:t>
            </a:r>
            <a:r>
              <a:rPr lang="en-US" sz="1500" dirty="0" err="1" smtClean="0">
                <a:latin typeface="+mj-lt"/>
              </a:rPr>
              <a:t>ePortfolio</a:t>
            </a:r>
            <a:r>
              <a:rPr lang="en-US" sz="1500" dirty="0" smtClean="0">
                <a:latin typeface="+mj-lt"/>
              </a:rPr>
              <a:t> and why? Do you include profession-specific jargon, or do you avoid the use of jargon? Share and compare.</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75</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Identify at least five common clichés and look up their origins. Try to understand how and when each phrase became a cliché. Share your findings with your classmates.</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76</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403486532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Using your library’s microfilm files or an online database, look through newspaper articles from the 1950s or earlier. Find at least one article that uses sexist or racist language. What makes it racist or sexist? How would a journalist convey the same information today? Share your findings with your class.</a:t>
            </a: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77</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142396511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Identify one slang term and one euphemism you know is used in your community, among your friends, or where you work. Share and compare with classmates.</a:t>
            </a: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78</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125796676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How does language change over time? Interview someone older than </a:t>
            </a:r>
            <a:r>
              <a:rPr lang="en-US" sz="1500" dirty="0" smtClean="0">
                <a:latin typeface="+mj-lt"/>
              </a:rPr>
              <a:t>you </a:t>
            </a:r>
            <a:r>
              <a:rPr lang="en-US" sz="1500" dirty="0">
                <a:latin typeface="+mj-lt"/>
              </a:rPr>
              <a:t>and </a:t>
            </a:r>
            <a:r>
              <a:rPr lang="en-US" sz="1500" dirty="0" smtClean="0">
                <a:latin typeface="+mj-lt"/>
              </a:rPr>
              <a:t>someone younger </a:t>
            </a:r>
            <a:r>
              <a:rPr lang="en-US" sz="1500" dirty="0">
                <a:latin typeface="+mj-lt"/>
              </a:rPr>
              <a:t>than </a:t>
            </a:r>
            <a:r>
              <a:rPr lang="en-US" sz="1500" dirty="0" smtClean="0">
                <a:latin typeface="+mj-lt"/>
              </a:rPr>
              <a:t>you </a:t>
            </a:r>
            <a:r>
              <a:rPr lang="en-US" sz="1500" dirty="0">
                <a:latin typeface="+mj-lt"/>
              </a:rPr>
              <a:t>and identify words that have changed. Pay special attention to jargon and slang words.</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79</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1254995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mj-lt"/>
              </a:rPr>
              <a:t>Types of Messages</a:t>
            </a:r>
          </a:p>
        </p:txBody>
      </p:sp>
      <p:sp>
        <p:nvSpPr>
          <p:cNvPr id="3" name="Content Placeholder 2"/>
          <p:cNvSpPr>
            <a:spLocks noGrp="1"/>
          </p:cNvSpPr>
          <p:nvPr>
            <p:ph idx="1"/>
          </p:nvPr>
        </p:nvSpPr>
        <p:spPr/>
        <p:txBody>
          <a:bodyPr/>
          <a:lstStyle/>
          <a:p>
            <a:r>
              <a:rPr lang="en-US" sz="1500" dirty="0">
                <a:latin typeface="+mj-lt"/>
              </a:rPr>
              <a:t>Primary messages </a:t>
            </a:r>
          </a:p>
          <a:p>
            <a:pPr lvl="1"/>
            <a:r>
              <a:rPr lang="en-US" sz="1350" dirty="0">
                <a:latin typeface="+mj-lt"/>
              </a:rPr>
              <a:t>Intentional content, both verbal and nonverbal </a:t>
            </a:r>
          </a:p>
          <a:p>
            <a:r>
              <a:rPr lang="en-US" sz="1500" dirty="0">
                <a:latin typeface="+mj-lt"/>
              </a:rPr>
              <a:t>Secondary messages </a:t>
            </a:r>
          </a:p>
          <a:p>
            <a:pPr lvl="1"/>
            <a:r>
              <a:rPr lang="en-US" sz="1350" dirty="0">
                <a:latin typeface="+mj-lt"/>
              </a:rPr>
              <a:t>Unintentional content, both verbal and nonverbal </a:t>
            </a:r>
          </a:p>
          <a:p>
            <a:r>
              <a:rPr lang="en-US" sz="1500" dirty="0">
                <a:latin typeface="+mj-lt"/>
              </a:rPr>
              <a:t>Auxiliary messages </a:t>
            </a:r>
          </a:p>
          <a:p>
            <a:pPr lvl="1"/>
            <a:r>
              <a:rPr lang="en-US" sz="1350" dirty="0">
                <a:latin typeface="+mj-lt"/>
              </a:rPr>
              <a:t>Intentional and unintentional ways a primary message is communicated </a:t>
            </a:r>
          </a:p>
          <a:p>
            <a:endParaRPr lang="en-US" sz="1500" dirty="0">
              <a:latin typeface="+mj-lt"/>
            </a:endParaRP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8</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327453037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Is there ever a justifiable use for doublespeak? Why or why not? Explain your response and give some examples.</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80</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06302191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Can people readily identify the barriers to communication? Survey ten individuals and see if they accurately identify at least one barrier, even if they use a different term or word.</a:t>
            </a: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81</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36202953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When is jargon useful and effective? When is it not? Share and compare your viewpoints.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82</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Identify a slang word that is now common. Explain the word or term and share with the class.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83</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Identify a slang word that you once used, but now you don't. Explain the term and why you no longer use it.</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84</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err="1" smtClean="0">
                <a:latin typeface="+mj-lt"/>
              </a:rPr>
              <a:t>ePortfolio</a:t>
            </a:r>
            <a:r>
              <a:rPr lang="en-US" sz="1500" dirty="0" smtClean="0">
                <a:latin typeface="+mj-lt"/>
              </a:rPr>
              <a:t> Exercise: Jargon can demonstrate professional proficiency, or create barriers to understanding. Do you use jargon in your </a:t>
            </a:r>
            <a:r>
              <a:rPr lang="en-US" sz="1500" dirty="0" err="1" smtClean="0">
                <a:latin typeface="+mj-lt"/>
              </a:rPr>
              <a:t>ePortfolio</a:t>
            </a:r>
            <a:r>
              <a:rPr lang="en-US" sz="1500" dirty="0" smtClean="0">
                <a:latin typeface="+mj-lt"/>
              </a:rPr>
              <a:t>?  Why or why not?</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85</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Find a news article online or in a newspaper or magazine that uses several visuals. What do the visuals illustrate? Would the article be equally effective without them? Why or why not? Share your findings with your class</a:t>
            </a:r>
            <a:r>
              <a:rPr lang="en-US" sz="1500" dirty="0" smtClean="0">
                <a:latin typeface="+mj-lt"/>
              </a:rPr>
              <a:t>.</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86</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40217158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Find an article or listen to a presentation that uses signposts. Identify the signposts and explain how they help the audience follow the article or presentation. Share your findings with your class.</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87</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393228699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Find the legend on a map. Pick one symbol and describe its use. Share and compare with the class.</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88</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08122873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Find an example of a visual that does not fit with the words around it and share it with the class.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89</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Functions of messages</a:t>
            </a:r>
            <a:endParaRPr lang="en-US" sz="1800" dirty="0">
              <a:latin typeface="+mj-l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634126608"/>
              </p:ext>
            </p:extLst>
          </p:nvPr>
        </p:nvGraphicFramePr>
        <p:xfrm>
          <a:off x="457200" y="1383887"/>
          <a:ext cx="8229600" cy="1647444"/>
        </p:xfrm>
        <a:graphic>
          <a:graphicData uri="http://schemas.openxmlformats.org/drawingml/2006/table">
            <a:tbl>
              <a:tblPr firstRow="1" bandRow="1">
                <a:tableStyleId>{5C22544A-7EE6-4342-B048-85BDC9FD1C3A}</a:tableStyleId>
              </a:tblPr>
              <a:tblGrid>
                <a:gridCol w="2706130"/>
                <a:gridCol w="5523470"/>
              </a:tblGrid>
              <a:tr h="297455">
                <a:tc>
                  <a:txBody>
                    <a:bodyPr/>
                    <a:lstStyle/>
                    <a:p>
                      <a:r>
                        <a:rPr lang="en-US" sz="1500" dirty="0" smtClean="0">
                          <a:latin typeface="+mj-lt"/>
                        </a:rPr>
                        <a:t>MESSAGE</a:t>
                      </a:r>
                      <a:endParaRPr lang="en-US" sz="1500" dirty="0">
                        <a:latin typeface="+mj-lt"/>
                      </a:endParaRPr>
                    </a:p>
                  </a:txBody>
                  <a:tcPr marT="34322" marB="34322">
                    <a:solidFill>
                      <a:schemeClr val="tx2"/>
                    </a:solidFill>
                  </a:tcPr>
                </a:tc>
                <a:tc>
                  <a:txBody>
                    <a:bodyPr/>
                    <a:lstStyle/>
                    <a:p>
                      <a:r>
                        <a:rPr lang="en-US" sz="1500" dirty="0" smtClean="0">
                          <a:latin typeface="+mj-lt"/>
                        </a:rPr>
                        <a:t>PURPOSE</a:t>
                      </a:r>
                      <a:endParaRPr lang="en-US" sz="1500" dirty="0">
                        <a:latin typeface="+mj-lt"/>
                      </a:endParaRPr>
                    </a:p>
                  </a:txBody>
                  <a:tcPr marT="34322" marB="34322">
                    <a:solidFill>
                      <a:schemeClr val="tx2"/>
                    </a:solidFill>
                  </a:tcPr>
                </a:tc>
              </a:tr>
              <a:tr h="526267">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Primary messages</a:t>
                      </a:r>
                    </a:p>
                  </a:txBody>
                  <a:tcPr marT="34322" marB="34322" horzOverflow="overflow"/>
                </a:tc>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smtClean="0">
                          <a:ln>
                            <a:noFill/>
                          </a:ln>
                          <a:solidFill>
                            <a:schemeClr val="tx1"/>
                          </a:solidFill>
                          <a:effectLst/>
                          <a:latin typeface="+mj-lt"/>
                          <a:ea typeface="ヒラギノ角ゴ Pro W3" pitchFamily="-4" charset="-128"/>
                        </a:rPr>
                        <a:t>Express yourself and communicate your message</a:t>
                      </a:r>
                    </a:p>
                  </a:txBody>
                  <a:tcPr marT="34322" marB="34322" horzOverflow="overflow"/>
                </a:tc>
              </a:tr>
              <a:tr h="297455">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Secondary messages</a:t>
                      </a:r>
                    </a:p>
                  </a:txBody>
                  <a:tcPr marT="34322" marB="34322" horzOverflow="overflow"/>
                </a:tc>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Form impressions of your intentional messages </a:t>
                      </a:r>
                    </a:p>
                  </a:txBody>
                  <a:tcPr marT="34322" marB="34322" horzOverflow="overflow"/>
                </a:tc>
              </a:tr>
              <a:tr h="526267">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Auxiliary messages</a:t>
                      </a:r>
                    </a:p>
                  </a:txBody>
                  <a:tcPr marT="34322" marB="34322" horzOverflow="overflow"/>
                </a:tc>
                <a:tc>
                  <a:txBody>
                    <a:bodyPr/>
                    <a:lstStyle>
                      <a:lvl1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1pPr>
                      <a:lvl2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2pPr>
                      <a:lvl3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3pPr>
                      <a:lvl4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4pPr>
                      <a:lvl5pPr eaLnBrk="0" hangingPunct="0">
                        <a:spcBef>
                          <a:spcPct val="20000"/>
                        </a:spcBef>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5pPr>
                      <a:lvl6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6pPr>
                      <a:lvl7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7pPr>
                      <a:lvl8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8pPr>
                      <a:lvl9pPr eaLnBrk="0" fontAlgn="base" hangingPunct="0">
                        <a:spcBef>
                          <a:spcPct val="20000"/>
                        </a:spcBef>
                        <a:spcAft>
                          <a:spcPct val="0"/>
                        </a:spcAft>
                        <a:buClr>
                          <a:srgbClr val="FF6600"/>
                        </a:buClr>
                        <a:buFont typeface="Arial" panose="020B0604020202020204" pitchFamily="34" charset="0"/>
                        <a:defRPr sz="1200">
                          <a:solidFill>
                            <a:srgbClr val="FFFFFF"/>
                          </a:solidFill>
                          <a:latin typeface="Trebuchet MS" panose="020B0603020202020204" pitchFamily="34" charset="0"/>
                          <a:ea typeface="ヒラギノ角ゴ Pro W3" pitchFamily="-4" charset="-128"/>
                        </a:defRPr>
                      </a:lvl9pPr>
                    </a:lstStyle>
                    <a:p>
                      <a:pPr marL="0" marR="0" lvl="0" indent="0" algn="l" defTabSz="914400" rtl="0" eaLnBrk="0" fontAlgn="base" latinLnBrk="0" hangingPunct="0">
                        <a:lnSpc>
                          <a:spcPct val="100000"/>
                        </a:lnSpc>
                        <a:spcBef>
                          <a:spcPct val="20000"/>
                        </a:spcBef>
                        <a:spcAft>
                          <a:spcPct val="0"/>
                        </a:spcAft>
                        <a:buClr>
                          <a:srgbClr val="FF6600"/>
                        </a:buClr>
                        <a:buSzTx/>
                        <a:buFont typeface="Arial" panose="020B0604020202020204" pitchFamily="34" charset="0"/>
                        <a:buNone/>
                        <a:tabLst/>
                      </a:pPr>
                      <a:r>
                        <a:rPr kumimoji="0" lang="en-US" altLang="en-US" sz="1500" b="0" i="0" u="none" strike="noStrike" cap="none" normalizeH="0" baseline="0" dirty="0" smtClean="0">
                          <a:ln>
                            <a:noFill/>
                          </a:ln>
                          <a:solidFill>
                            <a:schemeClr val="tx1"/>
                          </a:solidFill>
                          <a:effectLst/>
                          <a:latin typeface="+mj-lt"/>
                          <a:ea typeface="ヒラギノ角ゴ Pro W3" pitchFamily="-4" charset="-128"/>
                        </a:rPr>
                        <a:t>Influence the interpretation or perception of your message </a:t>
                      </a:r>
                    </a:p>
                  </a:txBody>
                  <a:tcPr marT="34322" marB="34322" horzOverflow="overflow"/>
                </a:tc>
              </a:tr>
            </a:tbl>
          </a:graphicData>
        </a:graphic>
      </p:graphicFrame>
      <p:sp>
        <p:nvSpPr>
          <p:cNvPr id="5"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9</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291600012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Find an example of a visual that effectively complements the words around it and share it with the class.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90</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Find an example of a signpost visual and share it with the class.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91</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Find an example of an internal summary or foreshadowing and share it with the class.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92</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Imagine you are tasked with creating an orientation presentation on your job or where you live.  What elements would you include in your presentation, what visuals would you feature, and why?  Share and compare with classmates.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93</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Find one example of a visual that communicates a relationship between two or more ideas.  For example, a line graph on foreign currency exchange rates.  Share your example with the class.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94</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err="1" smtClean="0">
                <a:latin typeface="+mj-lt"/>
              </a:rPr>
              <a:t>ePortfolio</a:t>
            </a:r>
            <a:r>
              <a:rPr lang="en-US" sz="1500" dirty="0" smtClean="0">
                <a:latin typeface="+mj-lt"/>
              </a:rPr>
              <a:t> Exercise:  How will you present your visual information in your </a:t>
            </a:r>
            <a:r>
              <a:rPr lang="en-US" sz="1500" dirty="0" err="1" smtClean="0">
                <a:latin typeface="+mj-lt"/>
              </a:rPr>
              <a:t>ePortfolio</a:t>
            </a:r>
            <a:r>
              <a:rPr lang="en-US" sz="1500" dirty="0" smtClean="0">
                <a:latin typeface="+mj-lt"/>
              </a:rPr>
              <a:t>?  Will you communicate information and relationships with graphs or charts?  Why or why not?</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95</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Choose a piece of writing from a profession you are unfamiliar with. For example, if you are studying biology, choose an excerpt from a book on fashion design. Identify several terms you are unfamiliar with, terms that may be considered jargon. How does the writer help you understand the meaning of these terms? Could the writer make them easier to understand? Share your findings with your class.</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96</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37870606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a:t>
            </a:r>
            <a:r>
              <a:rPr lang="en-US" sz="1800" dirty="0" smtClean="0">
                <a:latin typeface="+mj-lt"/>
              </a:rPr>
              <a:t>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In your chosen career field or your college major, identify ten jargon words, define them, and share them with the class.</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97</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130372186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a:latin typeface="+mj-lt"/>
              </a:rPr>
              <a:t>Describe a simple process, from brushing your teeth to opening the top of a bottle, in as precise terms as possible. Present to the class.</a:t>
            </a:r>
          </a:p>
          <a:p>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98</a:t>
            </a:fld>
            <a:endParaRPr lang="en-US" sz="1200" dirty="0">
              <a:solidFill>
                <a:schemeClr val="tx1">
                  <a:tint val="75000"/>
                </a:schemeClr>
              </a:solidFill>
              <a:latin typeface="Arial" charset="0"/>
              <a:ea typeface="ヒラギノ角ゴ Pro W3" pitchFamily="1" charset="-128"/>
            </a:endParaRPr>
          </a:p>
        </p:txBody>
      </p:sp>
    </p:spTree>
    <p:extLst>
      <p:ext uri="{BB962C8B-B14F-4D97-AF65-F5344CB8AC3E}">
        <p14:creationId xmlns:p14="http://schemas.microsoft.com/office/powerpoint/2010/main" xmlns="" val="72499046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latin typeface="+mj-lt"/>
              </a:rPr>
              <a:t>Exercises</a:t>
            </a:r>
            <a:endParaRPr lang="en-US" sz="1800" dirty="0">
              <a:latin typeface="+mj-lt"/>
            </a:endParaRPr>
          </a:p>
        </p:txBody>
      </p:sp>
      <p:sp>
        <p:nvSpPr>
          <p:cNvPr id="3" name="Content Placeholder 2"/>
          <p:cNvSpPr>
            <a:spLocks noGrp="1"/>
          </p:cNvSpPr>
          <p:nvPr>
            <p:ph idx="1"/>
          </p:nvPr>
        </p:nvSpPr>
        <p:spPr/>
        <p:txBody>
          <a:bodyPr/>
          <a:lstStyle/>
          <a:p>
            <a:r>
              <a:rPr lang="en-US" sz="1500" dirty="0" smtClean="0">
                <a:latin typeface="+mj-lt"/>
              </a:rPr>
              <a:t>Think back to a miscommunication and consider what were the key elements of the misunderstanding. Please share and compare with your classmates.</a:t>
            </a:r>
            <a:endParaRPr lang="en-US" sz="1500" dirty="0">
              <a:latin typeface="+mj-lt"/>
            </a:endParaRPr>
          </a:p>
        </p:txBody>
      </p:sp>
      <p:sp>
        <p:nvSpPr>
          <p:cNvPr id="4" name="Slide Number Placeholder 5"/>
          <p:cNvSpPr txBox="1">
            <a:spLocks/>
          </p:cNvSpPr>
          <p:nvPr/>
        </p:nvSpPr>
        <p:spPr bwMode="auto">
          <a:xfrm>
            <a:off x="177800" y="4733925"/>
            <a:ext cx="2133600" cy="274638"/>
          </a:xfrm>
          <a:prstGeom prst="rect">
            <a:avLst/>
          </a:prstGeom>
          <a:noFill/>
          <a:ln>
            <a:miter lim="800000"/>
            <a:headEnd/>
            <a:tailEnd/>
          </a:ln>
        </p:spPr>
        <p:txBody>
          <a:bodyPr anchor="ctr"/>
          <a:lstStyle/>
          <a:p>
            <a:pPr>
              <a:defRPr/>
            </a:pPr>
            <a:r>
              <a:rPr lang="en-US" sz="1200" dirty="0">
                <a:solidFill>
                  <a:schemeClr val="tx1">
                    <a:tint val="75000"/>
                  </a:schemeClr>
                </a:solidFill>
                <a:latin typeface="Arial" charset="0"/>
                <a:ea typeface="ヒラギノ角ゴ Pro W3" pitchFamily="1" charset="-128"/>
              </a:rPr>
              <a:t>2</a:t>
            </a:r>
            <a:r>
              <a:rPr lang="en-US" sz="1200" dirty="0" smtClean="0">
                <a:solidFill>
                  <a:schemeClr val="tx1">
                    <a:tint val="75000"/>
                  </a:schemeClr>
                </a:solidFill>
                <a:latin typeface="Arial" charset="0"/>
                <a:ea typeface="ヒラギノ角ゴ Pro W3" pitchFamily="1" charset="-128"/>
              </a:rPr>
              <a:t>-</a:t>
            </a:r>
            <a:fld id="{91D42493-A138-43E0-84C4-86CC5331CB63}" type="slidenum">
              <a:rPr lang="en-US" sz="1200" smtClean="0">
                <a:solidFill>
                  <a:schemeClr val="tx1">
                    <a:tint val="75000"/>
                  </a:schemeClr>
                </a:solidFill>
                <a:latin typeface="Arial" charset="0"/>
                <a:ea typeface="ヒラギノ角ゴ Pro W3" pitchFamily="1" charset="-128"/>
              </a:rPr>
              <a:pPr>
                <a:defRPr/>
              </a:pPr>
              <a:t>99</a:t>
            </a:fld>
            <a:endParaRPr lang="en-US" sz="1200" dirty="0">
              <a:solidFill>
                <a:schemeClr val="tx1">
                  <a:tint val="75000"/>
                </a:schemeClr>
              </a:solidFill>
              <a:latin typeface="Arial" charset="0"/>
              <a:ea typeface="ヒラギノ角ゴ Pro W3" pitchFamily="1" charset="-128"/>
            </a:endParaRPr>
          </a:p>
        </p:txBody>
      </p:sp>
    </p:spTree>
  </p:cSld>
  <p:clrMapOvr>
    <a:masterClrMapping/>
  </p:clrMapOvr>
</p:sld>
</file>

<file path=ppt/theme/theme1.xml><?xml version="1.0" encoding="utf-8"?>
<a:theme xmlns:a="http://schemas.openxmlformats.org/drawingml/2006/main" name="FWKnowledge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 xmlns:thm15="http://schemas.microsoft.com/office/thememl/2012/main" name="FWKnowledgeTheme" id="{991EA546-6C52-1849-AB94-5DE3FC4176C0}" vid="{4CC869FD-9FD9-BD4F-98C6-270F1CE76EBC}"/>
    </a:ext>
  </a:extLst>
</a:theme>
</file>

<file path=ppt/theme/theme2.xml><?xml version="1.0" encoding="utf-8"?>
<a:theme xmlns:a="http://schemas.openxmlformats.org/drawingml/2006/main" name="FINAL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 xmlns:thm15="http://schemas.microsoft.com/office/thememl/2012/main" name="FINAL THEME" id="{C7A402A1-0C29-1641-B25A-30EE2A5FF179}" vid="{00ED0969-D64E-9948-8CFC-F60A7EEFD8A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FWKnowledgeTheme</Template>
  <TotalTime>2503</TotalTime>
  <Words>3653</Words>
  <Application>Microsoft Office PowerPoint</Application>
  <PresentationFormat>Custom</PresentationFormat>
  <Paragraphs>448</Paragraphs>
  <Slides>106</Slides>
  <Notes>0</Notes>
  <HiddenSlides>0</HiddenSlides>
  <MMClips>0</MMClips>
  <ScaleCrop>false</ScaleCrop>
  <HeadingPairs>
    <vt:vector size="4" baseType="variant">
      <vt:variant>
        <vt:lpstr>Theme</vt:lpstr>
      </vt:variant>
      <vt:variant>
        <vt:i4>2</vt:i4>
      </vt:variant>
      <vt:variant>
        <vt:lpstr>Slide Titles</vt:lpstr>
      </vt:variant>
      <vt:variant>
        <vt:i4>106</vt:i4>
      </vt:variant>
    </vt:vector>
  </HeadingPairs>
  <TitlesOfParts>
    <vt:vector size="108" baseType="lpstr">
      <vt:lpstr>FWKnowledgeTheme</vt:lpstr>
      <vt:lpstr>FINAL THEME</vt:lpstr>
      <vt:lpstr>Business Communication for Success</vt:lpstr>
      <vt:lpstr>Slide 2</vt:lpstr>
      <vt:lpstr>Chapter 2 Delivering Your Message </vt:lpstr>
      <vt:lpstr>Learning Objectives</vt:lpstr>
      <vt:lpstr>Learning Objectives</vt:lpstr>
      <vt:lpstr>What is language?</vt:lpstr>
      <vt:lpstr>The Semantic Triangle</vt:lpstr>
      <vt:lpstr>Types of Messages</vt:lpstr>
      <vt:lpstr>Functions of messages</vt:lpstr>
      <vt:lpstr>Parts of a Message</vt:lpstr>
      <vt:lpstr>Messages are Complex</vt:lpstr>
      <vt:lpstr>Mobile Communication Messages</vt:lpstr>
      <vt:lpstr>The Mobile Revolution</vt:lpstr>
      <vt:lpstr>Smartphones as a Communication Platform</vt:lpstr>
      <vt:lpstr>Impact of Mobile Communication on Businesses</vt:lpstr>
      <vt:lpstr>Designing Messages for Mobile Devices</vt:lpstr>
      <vt:lpstr>Visual Media for Mobile Devices</vt:lpstr>
      <vt:lpstr>Language has Rules</vt:lpstr>
      <vt:lpstr>Our Reality is Shaped by our Language</vt:lpstr>
      <vt:lpstr>Language is Arbitrary and Symbolic</vt:lpstr>
      <vt:lpstr>Language is Abstract</vt:lpstr>
      <vt:lpstr>Abstraction Ladder</vt:lpstr>
      <vt:lpstr>Language Organizes and Classifies Reality</vt:lpstr>
      <vt:lpstr>Language can be an Obstacle to Communication</vt:lpstr>
      <vt:lpstr>Emphasis strategies</vt:lpstr>
      <vt:lpstr>Visual Communication</vt:lpstr>
      <vt:lpstr>Signposts </vt:lpstr>
      <vt:lpstr>Internal Summaries and Foreshadowing</vt:lpstr>
      <vt:lpstr>Use of Repetition</vt:lpstr>
      <vt:lpstr>Strategies for Improving Verbal Communication</vt:lpstr>
      <vt:lpstr>Define Your Terms</vt:lpstr>
      <vt:lpstr>Choose Precise Words</vt:lpstr>
      <vt:lpstr>Consider your audience</vt:lpstr>
      <vt:lpstr>Take Control of Your Tone</vt:lpstr>
      <vt:lpstr>Check for Understanding</vt:lpstr>
      <vt:lpstr>Be Results Oriented</vt:lpstr>
      <vt:lpstr>Key Terms</vt:lpstr>
      <vt:lpstr>Key Terms</vt:lpstr>
      <vt:lpstr>Key Terms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lpstr>Exercises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Speaking in the 21st Twenty-First Century</dc:title>
  <dc:creator>Jason Wrench</dc:creator>
  <cp:lastModifiedBy>Laura</cp:lastModifiedBy>
  <cp:revision>22</cp:revision>
  <dcterms:created xsi:type="dcterms:W3CDTF">2011-10-20T00:56:31Z</dcterms:created>
  <dcterms:modified xsi:type="dcterms:W3CDTF">2015-12-30T20:04:30Z</dcterms:modified>
</cp:coreProperties>
</file>