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  <p:sldMasterId id="2147483859" r:id="rId2"/>
  </p:sldMasterIdLst>
  <p:notesMasterIdLst>
    <p:notesMasterId r:id="rId37"/>
  </p:notesMasterIdLst>
  <p:sldIdLst>
    <p:sldId id="294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26" r:id="rId13"/>
    <p:sldId id="306" r:id="rId14"/>
    <p:sldId id="307" r:id="rId15"/>
    <p:sldId id="327" r:id="rId16"/>
    <p:sldId id="308" r:id="rId17"/>
    <p:sldId id="310" r:id="rId18"/>
    <p:sldId id="328" r:id="rId19"/>
    <p:sldId id="309" r:id="rId20"/>
    <p:sldId id="311" r:id="rId21"/>
    <p:sldId id="312" r:id="rId22"/>
    <p:sldId id="313" r:id="rId23"/>
    <p:sldId id="314" r:id="rId24"/>
    <p:sldId id="315" r:id="rId25"/>
    <p:sldId id="316" r:id="rId26"/>
    <p:sldId id="329" r:id="rId27"/>
    <p:sldId id="317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325" r:id="rId36"/>
  </p:sldIdLst>
  <p:sldSz cx="9144000" cy="514826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08"/>
    <p:restoredTop sz="94671"/>
  </p:normalViewPr>
  <p:slideViewPr>
    <p:cSldViewPr showGuides="1">
      <p:cViewPr varScale="1">
        <p:scale>
          <a:sx n="77" d="100"/>
          <a:sy n="77" d="100"/>
        </p:scale>
        <p:origin x="-86" y="-398"/>
      </p:cViewPr>
      <p:guideLst>
        <p:guide orient="horz" pos="162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A154389-5600-4FA1-A0C8-2F19E39B426C}" type="datetimeFigureOut">
              <a:rPr lang="en-US"/>
              <a:pPr>
                <a:defRPr/>
              </a:pPr>
              <a:t>3/27/2016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25E57B8-836D-4E14-B8A9-1CBD5A50D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WK Ope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ransition 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72025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98EEF11-CB33-4C0C-9C06-5FE1A9EAC5A3}" type="datetime1">
              <a:rPr lang="en-US" altLang="en-US"/>
              <a:pPr>
                <a:defRPr/>
              </a:pPr>
              <a:t>3/27/2016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72025"/>
            <a:ext cx="2895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72025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1CDCF65-D1C7-4878-8E25-071AA25525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W_March2014_PPT_Template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FW no infinity 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8225" y="4652963"/>
            <a:ext cx="1377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FW_March2014_PPT_Template_3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FW no infinity 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8225" y="4652963"/>
            <a:ext cx="1377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6101" y="3069923"/>
            <a:ext cx="4068615" cy="1022502"/>
          </a:xfrm>
        </p:spPr>
        <p:txBody>
          <a:bodyPr anchor="t"/>
          <a:lstStyle>
            <a:lvl1pPr algn="l">
              <a:defRPr sz="2100" b="0" cap="none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6101" y="1943741"/>
            <a:ext cx="4068615" cy="1126182"/>
          </a:xfrm>
        </p:spPr>
        <p:txBody>
          <a:bodyPr anchor="b">
            <a:normAutofit/>
          </a:bodyPr>
          <a:lstStyle>
            <a:lvl1pPr marL="0" indent="0">
              <a:buNone/>
              <a:defRPr sz="1350">
                <a:solidFill>
                  <a:schemeClr val="bg1"/>
                </a:solidFill>
                <a:latin typeface="Verdana"/>
                <a:cs typeface="Verdana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72025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W_March2014_PPT_Template_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FW no infinity 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8225" y="4652963"/>
            <a:ext cx="1377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FW_March2014_PPT_Template_5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FW no infinity 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8225" y="4652963"/>
            <a:ext cx="1377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26101" y="3069923"/>
            <a:ext cx="4068615" cy="1022502"/>
          </a:xfrm>
        </p:spPr>
        <p:txBody>
          <a:bodyPr anchor="t"/>
          <a:lstStyle>
            <a:lvl1pPr algn="l">
              <a:defRPr sz="2100" b="0" cap="none">
                <a:solidFill>
                  <a:srgbClr val="1F497D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426101" y="1943741"/>
            <a:ext cx="4068615" cy="1126182"/>
          </a:xfrm>
        </p:spPr>
        <p:txBody>
          <a:bodyPr anchor="b">
            <a:normAutofit/>
          </a:bodyPr>
          <a:lstStyle>
            <a:lvl1pPr marL="0" indent="0">
              <a:buNone/>
              <a:defRPr sz="1350">
                <a:solidFill>
                  <a:srgbClr val="1F497D"/>
                </a:solidFill>
                <a:latin typeface="Verdana"/>
                <a:cs typeface="Verdana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72025"/>
            <a:ext cx="2133600" cy="273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W_March2014_PPT_Template_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FW no infinity 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0325" y="4410075"/>
            <a:ext cx="23876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611" y="4261054"/>
            <a:ext cx="7065818" cy="465250"/>
          </a:xfrm>
        </p:spPr>
        <p:txBody>
          <a:bodyPr>
            <a:normAutofit/>
          </a:bodyPr>
          <a:lstStyle>
            <a:lvl1pPr>
              <a:defRPr sz="2800"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11" y="4743814"/>
            <a:ext cx="6400800" cy="232724"/>
          </a:xfrm>
        </p:spPr>
        <p:txBody>
          <a:bodyPr>
            <a:noAutofit/>
          </a:bodyPr>
          <a:lstStyle>
            <a:lvl1pPr marL="0" indent="0" algn="l">
              <a:buNone/>
              <a:defRPr sz="1600" baseline="0">
                <a:solidFill>
                  <a:schemeClr val="tx1">
                    <a:tint val="75000"/>
                  </a:schemeClr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>
                <a:latin typeface="+mj-lt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j-lt"/>
                <a:cs typeface="Verdana"/>
              </a:defRPr>
            </a:lvl1pPr>
            <a:lvl2pPr>
              <a:defRPr sz="1350">
                <a:latin typeface="+mj-lt"/>
                <a:cs typeface="Verdana"/>
              </a:defRPr>
            </a:lvl2pPr>
            <a:lvl3pPr>
              <a:defRPr sz="1200">
                <a:latin typeface="+mj-lt"/>
                <a:cs typeface="Verdana"/>
              </a:defRPr>
            </a:lvl3pPr>
            <a:lvl4pPr>
              <a:defRPr>
                <a:latin typeface="Verdana"/>
                <a:cs typeface="Verdana"/>
              </a:defRPr>
            </a:lvl4pPr>
            <a:lvl5pPr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 bwMode="auto">
          <a:xfrm>
            <a:off x="177800" y="4733925"/>
            <a:ext cx="2133600" cy="2746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ヒラギノ角ゴ Pro W3" pitchFamily="1" charset="-128"/>
              </a:rPr>
              <a:t>2-</a:t>
            </a:r>
            <a:fld id="{91D42493-A138-43E0-84C4-86CC5331CB63}" type="slidenum">
              <a:rPr lang="en-US"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ヒラギノ角ゴ Pro W3" pitchFamily="1" charset="-128"/>
              </a:rPr>
              <a:pPr>
                <a:defRPr/>
              </a:pPr>
              <a:t>‹#›</a:t>
            </a:fld>
            <a:endParaRPr lang="en-US" sz="1200" dirty="0">
              <a:solidFill>
                <a:schemeClr val="tx1">
                  <a:tint val="75000"/>
                </a:schemeClr>
              </a:solidFill>
              <a:latin typeface="Arial" charset="0"/>
              <a:ea typeface="ヒラギノ角ゴ Pro W3" pitchFamily="1" charset="-128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W_March2014_PPT_Template_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FW no infinity 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8225" y="4652963"/>
            <a:ext cx="1377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FW_March2014_PPT_Template_3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FW no infinity 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8225" y="4652963"/>
            <a:ext cx="1377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6099" y="3069922"/>
            <a:ext cx="4068615" cy="1022502"/>
          </a:xfrm>
        </p:spPr>
        <p:txBody>
          <a:bodyPr anchor="t">
            <a:normAutofit/>
          </a:bodyPr>
          <a:lstStyle>
            <a:lvl1pPr algn="l">
              <a:defRPr sz="2800" b="0" cap="none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6099" y="1943740"/>
            <a:ext cx="4068615" cy="1126182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W_March2014_PPT_Template_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FW no infinity 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8225" y="4652963"/>
            <a:ext cx="1377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FW_March2014_PPT_Template_5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FW no infinity 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8225" y="4652963"/>
            <a:ext cx="1377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26099" y="3069922"/>
            <a:ext cx="4068615" cy="1022502"/>
          </a:xfrm>
        </p:spPr>
        <p:txBody>
          <a:bodyPr anchor="t">
            <a:normAutofit/>
          </a:bodyPr>
          <a:lstStyle>
            <a:lvl1pPr algn="l">
              <a:defRPr sz="2800" b="0" cap="none">
                <a:solidFill>
                  <a:srgbClr val="1F497D"/>
                </a:solidFill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426099" y="1943740"/>
            <a:ext cx="4068615" cy="1126182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rgbClr val="1F497D"/>
                </a:solidFill>
                <a:latin typeface="Verdana"/>
                <a:cs typeface="Verdan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000">
                <a:latin typeface="Verdana"/>
                <a:cs typeface="Verdana"/>
              </a:defRPr>
            </a:lvl1pPr>
            <a:lvl2pPr>
              <a:defRPr sz="1800">
                <a:latin typeface="Verdana"/>
                <a:cs typeface="Verdana"/>
              </a:defRPr>
            </a:lvl2pPr>
            <a:lvl3pPr>
              <a:defRPr sz="1600">
                <a:latin typeface="Verdana"/>
                <a:cs typeface="Verdana"/>
              </a:defRPr>
            </a:lvl3pPr>
            <a:lvl4pPr>
              <a:defRPr sz="1800">
                <a:latin typeface="Verdana"/>
                <a:cs typeface="Verdana"/>
              </a:defRPr>
            </a:lvl4pPr>
            <a:lvl5pPr>
              <a:defRPr sz="1800">
                <a:latin typeface="Verdana"/>
                <a:cs typeface="Verdan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000">
                <a:latin typeface="Verdana"/>
                <a:cs typeface="Verdana"/>
              </a:defRPr>
            </a:lvl1pPr>
            <a:lvl2pPr>
              <a:defRPr sz="1800">
                <a:latin typeface="Verdana"/>
                <a:cs typeface="Verdana"/>
              </a:defRPr>
            </a:lvl2pPr>
            <a:lvl3pPr>
              <a:defRPr sz="1600">
                <a:latin typeface="Verdana"/>
                <a:cs typeface="Verdana"/>
              </a:defRPr>
            </a:lvl3pPr>
            <a:lvl4pPr>
              <a:defRPr sz="1800">
                <a:latin typeface="Verdana"/>
                <a:cs typeface="Verdana"/>
              </a:defRPr>
            </a:lvl4pPr>
            <a:lvl5pPr>
              <a:defRPr sz="1800">
                <a:latin typeface="Verdana"/>
                <a:cs typeface="Verdan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2014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>
            <a:noAutofit/>
          </a:bodyPr>
          <a:lstStyle>
            <a:lvl1pPr marL="0" indent="0">
              <a:buNone/>
              <a:defRPr sz="1700" b="1">
                <a:solidFill>
                  <a:srgbClr val="1F497D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000">
                <a:latin typeface="Verdana"/>
                <a:cs typeface="Verdana"/>
              </a:defRPr>
            </a:lvl1pPr>
            <a:lvl2pPr>
              <a:defRPr sz="1800">
                <a:latin typeface="Verdana"/>
                <a:cs typeface="Verdana"/>
              </a:defRPr>
            </a:lvl2pPr>
            <a:lvl3pPr>
              <a:defRPr sz="1600">
                <a:latin typeface="Verdana"/>
                <a:cs typeface="Verdana"/>
              </a:defRPr>
            </a:lvl3pPr>
            <a:lvl4pPr>
              <a:defRPr sz="1600">
                <a:latin typeface="Verdana"/>
                <a:cs typeface="Verdana"/>
              </a:defRPr>
            </a:lvl4pPr>
            <a:lvl5pPr>
              <a:defRPr sz="1600">
                <a:latin typeface="Verdana"/>
                <a:cs typeface="Verdan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>
            <a:noAutofit/>
          </a:bodyPr>
          <a:lstStyle>
            <a:lvl1pPr marL="0" indent="0">
              <a:buNone/>
              <a:defRPr sz="1700" b="1">
                <a:solidFill>
                  <a:srgbClr val="1F497D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000">
                <a:latin typeface="Verdana"/>
                <a:cs typeface="Verdana"/>
              </a:defRPr>
            </a:lvl1pPr>
            <a:lvl2pPr>
              <a:defRPr sz="1800">
                <a:latin typeface="Verdana"/>
                <a:cs typeface="Verdana"/>
              </a:defRPr>
            </a:lvl2pPr>
            <a:lvl3pPr>
              <a:defRPr sz="1600">
                <a:latin typeface="Verdana"/>
                <a:cs typeface="Verdana"/>
              </a:defRPr>
            </a:lvl3pPr>
            <a:lvl4pPr>
              <a:defRPr sz="1600">
                <a:latin typeface="Verdana"/>
                <a:cs typeface="Verdana"/>
              </a:defRPr>
            </a:lvl4pPr>
            <a:lvl5pPr>
              <a:defRPr sz="1600">
                <a:latin typeface="Verdana"/>
                <a:cs typeface="Verdan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2014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WK 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4013" y="4291013"/>
            <a:ext cx="840898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en-US" altLang="en-US" sz="1000">
                <a:latin typeface="Lato"/>
              </a:rPr>
              <a:t>Published by Flat World Knowledge, Inc.</a:t>
            </a:r>
          </a:p>
          <a:p>
            <a:pPr eaLnBrk="1" hangingPunct="1">
              <a:defRPr/>
            </a:pPr>
            <a:endParaRPr lang="en-US" altLang="en-US" sz="1000">
              <a:latin typeface="Lato"/>
            </a:endParaRPr>
          </a:p>
          <a:p>
            <a:pPr eaLnBrk="1" hangingPunct="1">
              <a:defRPr/>
            </a:pPr>
            <a:r>
              <a:rPr lang="en-US" altLang="en-US" sz="1000">
                <a:latin typeface="Lato"/>
              </a:rPr>
              <a:t>© 2014 by Flat World Knowledge, Inc. All rights reserved. Your use of this work is subject to the License Agreement available </a:t>
            </a:r>
          </a:p>
          <a:p>
            <a:pPr eaLnBrk="1" hangingPunct="1">
              <a:defRPr/>
            </a:pPr>
            <a:r>
              <a:rPr lang="en-US" altLang="en-US" sz="1000">
                <a:latin typeface="Lato"/>
              </a:rPr>
              <a:t>here http://www.flatworldknowledge.com/legal. No part of this work may be used, modified, or reproduced in any form or by </a:t>
            </a:r>
          </a:p>
          <a:p>
            <a:pPr eaLnBrk="1" hangingPunct="1">
              <a:defRPr/>
            </a:pPr>
            <a:r>
              <a:rPr lang="en-US" altLang="en-US" sz="1000">
                <a:latin typeface="Lato"/>
              </a:rPr>
              <a:t>any means except as expressly permitted under the License Agreement. </a:t>
            </a:r>
          </a:p>
          <a:p>
            <a:pPr eaLnBrk="1" hangingPunct="1">
              <a:defRPr/>
            </a:pPr>
            <a:endParaRPr lang="en-US" altLang="en-US" sz="1000">
              <a:latin typeface="Lato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2014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W_March2014_PPT_Template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FW no infinity 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8225" y="4652963"/>
            <a:ext cx="1377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978"/>
            <a:ext cx="5111750" cy="3608032"/>
          </a:xfrm>
        </p:spPr>
        <p:txBody>
          <a:bodyPr/>
          <a:lstStyle>
            <a:lvl1pPr>
              <a:defRPr sz="2000">
                <a:latin typeface="Verdana"/>
                <a:cs typeface="Verdana"/>
              </a:defRPr>
            </a:lvl1pPr>
            <a:lvl2pPr>
              <a:defRPr sz="1800">
                <a:latin typeface="Verdana"/>
                <a:cs typeface="Verdana"/>
              </a:defRPr>
            </a:lvl2pPr>
            <a:lvl3pPr>
              <a:defRPr sz="1600">
                <a:latin typeface="Verdana"/>
                <a:cs typeface="Verdana"/>
              </a:defRPr>
            </a:lvl3pPr>
            <a:lvl4pPr>
              <a:defRPr sz="1800">
                <a:latin typeface="Verdana"/>
                <a:cs typeface="Verdana"/>
              </a:defRPr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303712"/>
            <a:ext cx="3008313" cy="2509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US"/>
              <a:t>March 2014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1" y="1412417"/>
            <a:ext cx="8229600" cy="1343149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72025"/>
            <a:ext cx="2133600" cy="2746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72025"/>
            <a:ext cx="2895600" cy="2746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© 2013 Flat World Knowledge, Inc. </a:t>
            </a: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7202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87272DD-A5B0-440C-8EB8-75A9238B2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12418"/>
            <a:ext cx="4040188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412418"/>
            <a:ext cx="4041775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72025"/>
            <a:ext cx="2133600" cy="2746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72025"/>
            <a:ext cx="2895600" cy="2746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© 2013 Flat World Knowledge, Inc.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7202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C8E038AB-8C03-4995-B44E-83B643750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12418"/>
            <a:ext cx="4040188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412418"/>
            <a:ext cx="4041775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72025"/>
            <a:ext cx="2133600" cy="2746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72025"/>
            <a:ext cx="2895600" cy="2746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© 2013 Flat World Knowledge, Inc.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7202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81122BF-3395-470B-B9B9-F2CA467A3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12418"/>
            <a:ext cx="4040188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412418"/>
            <a:ext cx="4041775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72025"/>
            <a:ext cx="2133600" cy="2746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72025"/>
            <a:ext cx="2895600" cy="2746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© 2013 Flat World Knowledge, Inc.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7202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05E32B9-F36E-4C3B-8E99-21FCB07C6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12418"/>
            <a:ext cx="4040188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412418"/>
            <a:ext cx="4041775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72025"/>
            <a:ext cx="2133600" cy="2746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72025"/>
            <a:ext cx="2895600" cy="2746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© 2013 Flat World Knowledge, Inc.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7202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F90D7CB8-28D1-40B7-AA2D-FB680759C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12418"/>
            <a:ext cx="4040188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412418"/>
            <a:ext cx="4041775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72025"/>
            <a:ext cx="2133600" cy="2746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72025"/>
            <a:ext cx="2895600" cy="2746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© 2013 Flat World Knowledge, Inc.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7202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A69FE5C5-6808-48DD-8606-4F8A7FD4E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12418"/>
            <a:ext cx="4040188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412418"/>
            <a:ext cx="4041775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72025"/>
            <a:ext cx="2133600" cy="2746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72025"/>
            <a:ext cx="2895600" cy="2746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© 2013 Flat World Knowledge, Inc.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7202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F04F1AFD-98B0-448C-99D3-0FB20D927F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12418"/>
            <a:ext cx="4040188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412418"/>
            <a:ext cx="4041775" cy="309790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72025"/>
            <a:ext cx="2133600" cy="27463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72025"/>
            <a:ext cx="2895600" cy="2746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© 2013 Flat World Knowledge, Inc.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7202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71C6592A-6697-49AA-B8B1-248AE4FE8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oo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89475" y="2178114"/>
            <a:ext cx="3436257" cy="1103540"/>
          </a:xfrm>
        </p:spPr>
        <p:txBody>
          <a:bodyPr/>
          <a:lstStyle>
            <a:lvl1pPr>
              <a:defRPr sz="2700" baseline="0">
                <a:solidFill>
                  <a:srgbClr val="1B2B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9475" y="3291874"/>
            <a:ext cx="3436258" cy="725932"/>
          </a:xfrm>
        </p:spPr>
        <p:txBody>
          <a:bodyPr>
            <a:normAutofit/>
          </a:bodyPr>
          <a:lstStyle>
            <a:lvl1pPr marL="0" indent="0" algn="l">
              <a:buNone/>
              <a:defRPr sz="1500" baseline="0">
                <a:solidFill>
                  <a:srgbClr val="1B2B5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Placeholder 16"/>
          <p:cNvSpPr>
            <a:spLocks noGrp="1"/>
          </p:cNvSpPr>
          <p:nvPr>
            <p:ph type="body" sz="quarter" idx="11"/>
          </p:nvPr>
        </p:nvSpPr>
        <p:spPr>
          <a:xfrm>
            <a:off x="4889473" y="2745700"/>
            <a:ext cx="3416300" cy="438556"/>
          </a:xfrm>
        </p:spPr>
        <p:txBody>
          <a:bodyPr>
            <a:normAutofit/>
          </a:bodyPr>
          <a:lstStyle>
            <a:lvl1pPr marL="0" indent="0">
              <a:buNone/>
              <a:defRPr sz="2400" b="0" i="0" cap="all" baseline="0">
                <a:solidFill>
                  <a:srgbClr val="1B2B51"/>
                </a:solidFill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4889500" y="3184296"/>
            <a:ext cx="3644900" cy="705503"/>
          </a:xfrm>
        </p:spPr>
        <p:txBody>
          <a:bodyPr/>
          <a:lstStyle>
            <a:lvl1pPr marL="0" indent="0">
              <a:buNone/>
              <a:defRPr cap="all" baseline="0">
                <a:solidFill>
                  <a:srgbClr val="1B2B5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rgbClr val="1B2B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523"/>
            <a:ext cx="8229600" cy="332210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e V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hasis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990600" y="1258888"/>
            <a:ext cx="7162800" cy="1430337"/>
          </a:xfrm>
          <a:prstGeom prst="roundRect">
            <a:avLst/>
          </a:prstGeom>
          <a:solidFill>
            <a:srgbClr val="1B2B51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en-US" sz="130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rgbClr val="1B2B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156771" y="2745751"/>
            <a:ext cx="6781800" cy="17160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1233489" y="1372870"/>
            <a:ext cx="6615112" cy="1201261"/>
          </a:xfrm>
        </p:spPr>
        <p:txBody>
          <a:bodyPr>
            <a:normAutofit/>
          </a:bodyPr>
          <a:lstStyle>
            <a:lvl1pPr marL="0" indent="0" algn="ctr">
              <a:buNone/>
              <a:defRPr sz="24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aseline="0">
                <a:solidFill>
                  <a:srgbClr val="1B2B5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1266"/>
            <a:ext cx="4038600" cy="339761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30494"/>
            <a:ext cx="7848600" cy="14872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10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3488" y="258763"/>
            <a:ext cx="7453312" cy="436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FOR CONTENT HEAVY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1738"/>
            <a:ext cx="8229600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  <p:sldLayoutId id="2147484117" r:id="rId4"/>
    <p:sldLayoutId id="2147484104" r:id="rId5"/>
    <p:sldLayoutId id="2147484118" r:id="rId6"/>
    <p:sldLayoutId id="2147484119" r:id="rId7"/>
    <p:sldLayoutId id="2147484105" r:id="rId8"/>
    <p:sldLayoutId id="2147484120" r:id="rId9"/>
    <p:sldLayoutId id="2147484121" r:id="rId10"/>
    <p:sldLayoutId id="2147484122" r:id="rId11"/>
    <p:sldLayoutId id="2147484123" r:id="rId12"/>
    <p:sldLayoutId id="2147484124" r:id="rId13"/>
  </p:sldLayoutIdLst>
  <p:timing>
    <p:tnLst>
      <p:par>
        <p:cTn id="1" dur="indefinite" restart="never" nodeType="tmRoot"/>
      </p:par>
    </p:tnLst>
  </p:timing>
  <p:txStyles>
    <p:titleStyle>
      <a:lvl1pPr algn="l" defTabSz="342900" rtl="0" eaLnBrk="0" fontAlgn="base" hangingPunct="0">
        <a:spcBef>
          <a:spcPct val="0"/>
        </a:spcBef>
        <a:spcAft>
          <a:spcPct val="0"/>
        </a:spcAft>
        <a:defRPr sz="2400" kern="1200" cap="all">
          <a:solidFill>
            <a:srgbClr val="1B2B51"/>
          </a:solidFill>
          <a:latin typeface="Source Sans Pro" panose="020B0503030403020204" pitchFamily="34" charset="0"/>
          <a:ea typeface="Source Sans Pro" panose="020B0503030403020204" pitchFamily="34" charset="0"/>
          <a:cs typeface="Source Sans Pro" charset="0"/>
        </a:defRPr>
      </a:lvl1pPr>
      <a:lvl2pPr algn="l" defTabSz="342900" rtl="0" eaLnBrk="0" fontAlgn="base" hangingPunct="0">
        <a:spcBef>
          <a:spcPct val="0"/>
        </a:spcBef>
        <a:spcAft>
          <a:spcPct val="0"/>
        </a:spcAft>
        <a:defRPr sz="2400">
          <a:solidFill>
            <a:srgbClr val="1B2B51"/>
          </a:solidFill>
          <a:latin typeface="Source Sans Pro" charset="0"/>
          <a:ea typeface="Source Sans Pro" charset="0"/>
          <a:cs typeface="Source Sans Pro" charset="0"/>
        </a:defRPr>
      </a:lvl2pPr>
      <a:lvl3pPr algn="l" defTabSz="342900" rtl="0" eaLnBrk="0" fontAlgn="base" hangingPunct="0">
        <a:spcBef>
          <a:spcPct val="0"/>
        </a:spcBef>
        <a:spcAft>
          <a:spcPct val="0"/>
        </a:spcAft>
        <a:defRPr sz="2400">
          <a:solidFill>
            <a:srgbClr val="1B2B51"/>
          </a:solidFill>
          <a:latin typeface="Source Sans Pro" charset="0"/>
          <a:ea typeface="Source Sans Pro" charset="0"/>
          <a:cs typeface="Source Sans Pro" charset="0"/>
        </a:defRPr>
      </a:lvl3pPr>
      <a:lvl4pPr algn="l" defTabSz="342900" rtl="0" eaLnBrk="0" fontAlgn="base" hangingPunct="0">
        <a:spcBef>
          <a:spcPct val="0"/>
        </a:spcBef>
        <a:spcAft>
          <a:spcPct val="0"/>
        </a:spcAft>
        <a:defRPr sz="2400">
          <a:solidFill>
            <a:srgbClr val="1B2B51"/>
          </a:solidFill>
          <a:latin typeface="Source Sans Pro" charset="0"/>
          <a:ea typeface="Source Sans Pro" charset="0"/>
          <a:cs typeface="Source Sans Pro" charset="0"/>
        </a:defRPr>
      </a:lvl4pPr>
      <a:lvl5pPr algn="l" defTabSz="342900" rtl="0" eaLnBrk="0" fontAlgn="base" hangingPunct="0">
        <a:spcBef>
          <a:spcPct val="0"/>
        </a:spcBef>
        <a:spcAft>
          <a:spcPct val="0"/>
        </a:spcAft>
        <a:defRPr sz="2400">
          <a:solidFill>
            <a:srgbClr val="1B2B51"/>
          </a:solidFill>
          <a:latin typeface="Source Sans Pro" charset="0"/>
          <a:ea typeface="Source Sans Pro" charset="0"/>
          <a:cs typeface="Source Sans Pro" charset="0"/>
        </a:defRPr>
      </a:lvl5pPr>
      <a:lvl6pPr marL="457200" algn="l" defTabSz="342900" rtl="0" fontAlgn="base">
        <a:spcBef>
          <a:spcPct val="0"/>
        </a:spcBef>
        <a:spcAft>
          <a:spcPct val="0"/>
        </a:spcAft>
        <a:defRPr sz="2400">
          <a:solidFill>
            <a:srgbClr val="1B2B51"/>
          </a:solidFill>
          <a:latin typeface="Source Sans Pro" charset="0"/>
          <a:ea typeface="Source Sans Pro" charset="0"/>
          <a:cs typeface="Source Sans Pro" charset="0"/>
        </a:defRPr>
      </a:lvl6pPr>
      <a:lvl7pPr marL="914400" algn="l" defTabSz="342900" rtl="0" fontAlgn="base">
        <a:spcBef>
          <a:spcPct val="0"/>
        </a:spcBef>
        <a:spcAft>
          <a:spcPct val="0"/>
        </a:spcAft>
        <a:defRPr sz="2400">
          <a:solidFill>
            <a:srgbClr val="1B2B51"/>
          </a:solidFill>
          <a:latin typeface="Source Sans Pro" charset="0"/>
          <a:ea typeface="Source Sans Pro" charset="0"/>
          <a:cs typeface="Source Sans Pro" charset="0"/>
        </a:defRPr>
      </a:lvl7pPr>
      <a:lvl8pPr marL="1371600" algn="l" defTabSz="342900" rtl="0" fontAlgn="base">
        <a:spcBef>
          <a:spcPct val="0"/>
        </a:spcBef>
        <a:spcAft>
          <a:spcPct val="0"/>
        </a:spcAft>
        <a:defRPr sz="2400">
          <a:solidFill>
            <a:srgbClr val="1B2B51"/>
          </a:solidFill>
          <a:latin typeface="Source Sans Pro" charset="0"/>
          <a:ea typeface="Source Sans Pro" charset="0"/>
          <a:cs typeface="Source Sans Pro" charset="0"/>
        </a:defRPr>
      </a:lvl8pPr>
      <a:lvl9pPr marL="1828800" algn="l" defTabSz="342900" rtl="0" fontAlgn="base">
        <a:spcBef>
          <a:spcPct val="0"/>
        </a:spcBef>
        <a:spcAft>
          <a:spcPct val="0"/>
        </a:spcAft>
        <a:defRPr sz="2400">
          <a:solidFill>
            <a:srgbClr val="1B2B51"/>
          </a:solidFill>
          <a:latin typeface="Source Sans Pro" charset="0"/>
          <a:ea typeface="Source Sans Pro" charset="0"/>
          <a:cs typeface="Source Sans Pro" charset="0"/>
        </a:defRPr>
      </a:lvl9pPr>
    </p:titleStyle>
    <p:bodyStyle>
      <a:lvl1pPr marL="257175" indent="-257175" algn="l" defTabSz="3429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1pPr>
      <a:lvl2pPr marL="557213" indent="-214313" algn="l" defTabSz="3429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2pPr>
      <a:lvl3pPr marL="8572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3pPr>
      <a:lvl4pPr marL="12001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543050" indent="-171450" algn="l" defTabSz="3429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FW_March2014_PPT_Template_4.jp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1738"/>
            <a:ext cx="82296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72025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March 2014</a:t>
            </a:r>
          </a:p>
        </p:txBody>
      </p:sp>
      <p:pic>
        <p:nvPicPr>
          <p:cNvPr id="2054" name="Picture 5" descr="FW no infinity logo.png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388225" y="4652963"/>
            <a:ext cx="1377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06" r:id="rId2"/>
    <p:sldLayoutId id="2147484126" r:id="rId3"/>
    <p:sldLayoutId id="2147484127" r:id="rId4"/>
    <p:sldLayoutId id="2147484107" r:id="rId5"/>
    <p:sldLayoutId id="2147484108" r:id="rId6"/>
    <p:sldLayoutId id="2147484109" r:id="rId7"/>
    <p:sldLayoutId id="2147484128" r:id="rId8"/>
    <p:sldLayoutId id="2147484129" r:id="rId9"/>
    <p:sldLayoutId id="2147484130" r:id="rId10"/>
    <p:sldLayoutId id="2147484131" r:id="rId11"/>
    <p:sldLayoutId id="2147484132" r:id="rId12"/>
    <p:sldLayoutId id="2147484133" r:id="rId13"/>
    <p:sldLayoutId id="2147484134" r:id="rId14"/>
    <p:sldLayoutId id="2147484135" r:id="rId15"/>
    <p:sldLayoutId id="2147484136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Verdana"/>
          <a:ea typeface="Verdana" pitchFamily="34" charset="0"/>
          <a:cs typeface="Verdan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Verdana"/>
          <a:ea typeface="Verdana" pitchFamily="34" charset="0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latin typeface="Verdana"/>
          <a:ea typeface="Verdana" pitchFamily="34" charset="0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Verdana" pitchFamily="34" charset="0"/>
          <a:cs typeface="Verdana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latworldknowledge.com/legal" TargetMode="Externa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ctrTitle"/>
          </p:nvPr>
        </p:nvSpPr>
        <p:spPr>
          <a:xfrm>
            <a:off x="304800" y="4021931"/>
            <a:ext cx="5867400" cy="762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Managerial Accounting</a:t>
            </a:r>
            <a:endParaRPr lang="en-US" sz="1900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05000" y="4631531"/>
            <a:ext cx="4495800" cy="441325"/>
          </a:xfrm>
        </p:spPr>
        <p:txBody>
          <a:bodyPr/>
          <a:lstStyle/>
          <a:p>
            <a:pPr eaLnBrk="1" hangingPunct="1">
              <a:defRPr/>
            </a:pPr>
            <a:r>
              <a:rPr lang="en-US" sz="1200" dirty="0" smtClean="0">
                <a:latin typeface="Verdana" pitchFamily="34" charset="0"/>
                <a:cs typeface="Verdana" pitchFamily="34" charset="0"/>
              </a:rPr>
              <a:t>By: Kurt </a:t>
            </a:r>
            <a:r>
              <a:rPr lang="en-US" sz="1200" dirty="0" err="1" smtClean="0">
                <a:latin typeface="Verdana" pitchFamily="34" charset="0"/>
                <a:cs typeface="Verdana" pitchFamily="34" charset="0"/>
              </a:rPr>
              <a:t>Heisinger</a:t>
            </a:r>
            <a:r>
              <a:rPr lang="en-US" sz="1200" dirty="0" smtClean="0">
                <a:latin typeface="Verdana" pitchFamily="34" charset="0"/>
                <a:cs typeface="Verdana" pitchFamily="34" charset="0"/>
              </a:rPr>
              <a:t> and Joe Hoyle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pitchFamily="34" charset="0"/>
                <a:ea typeface="ヒラギノ角ゴ Pro W3" charset="-128"/>
              </a:rPr>
              <a:t>Chapter 2 - Section 2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1534945"/>
            <a:ext cx="8229600" cy="115518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do we account for the purchase of raw materials?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Journal entry assuming Custom Furniture Company purchased $4,500 in raw materials on May 2:</a:t>
            </a:r>
          </a:p>
        </p:txBody>
      </p:sp>
      <p:pic>
        <p:nvPicPr>
          <p:cNvPr id="7" name="Picture 6" descr="heisinger-fig02_x00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55131"/>
            <a:ext cx="829338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pitchFamily="34" charset="0"/>
                <a:ea typeface="ヒラギノ角ゴ Pro W3" charset="-128"/>
              </a:rPr>
              <a:t>Chapter 2 - Section 2</a:t>
            </a:r>
            <a:endParaRPr lang="en-US" dirty="0"/>
          </a:p>
        </p:txBody>
      </p:sp>
      <p:pic>
        <p:nvPicPr>
          <p:cNvPr id="4" name="Picture 3" descr="heisinger-fig2._x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2749945"/>
            <a:ext cx="7086600" cy="180538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7731"/>
            <a:ext cx="8229600" cy="362505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do we account for the purchase of raw materials?</a:t>
            </a:r>
          </a:p>
          <a:p>
            <a:pPr>
              <a:lnSpc>
                <a:spcPct val="150000"/>
              </a:lnSpc>
              <a:spcBef>
                <a:spcPts val="360"/>
              </a:spcBef>
            </a:pPr>
            <a:r>
              <a:rPr lang="en-US" dirty="0" smtClean="0"/>
              <a:t>This purchase of raw materials is further illustrated in the T-accounts that follow. Assume the beginning balance for raw material inventory is $25,000. Beginning balances are only provided for inventory accounts since the focus of this chapter is on manufacturing costs that flow through these accounts.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2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973931"/>
            <a:ext cx="8229600" cy="284118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are raw materials requisitioned for production?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Materials Requisition Form is used to track materials ordered for each job.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The following form 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is used 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at Custom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Furniture Company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to order materials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for job 50: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801299" y="2345531"/>
            <a:ext cx="8096639" cy="2196299"/>
            <a:chOff x="800851" y="2448893"/>
            <a:chExt cx="8097851" cy="2194877"/>
          </a:xfrm>
        </p:grpSpPr>
        <p:sp>
          <p:nvSpPr>
            <p:cNvPr id="21509" name="TextBox 6"/>
            <p:cNvSpPr txBox="1">
              <a:spLocks noChangeArrowheads="1"/>
            </p:cNvSpPr>
            <p:nvPr/>
          </p:nvSpPr>
          <p:spPr bwMode="auto">
            <a:xfrm>
              <a:off x="800851" y="3750115"/>
              <a:ext cx="209461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Clr>
                  <a:srgbClr val="FF6600"/>
                </a:buClr>
              </a:pPr>
              <a:r>
                <a:rPr lang="en-US" sz="1600" dirty="0">
                  <a:latin typeface="Trebuchet MS" pitchFamily="34" charset="0"/>
                </a:rPr>
                <a:t>Materials Requisition Form for Custom Furniture Company</a:t>
              </a:r>
            </a:p>
          </p:txBody>
        </p:sp>
        <p:pic>
          <p:nvPicPr>
            <p:cNvPr id="21510" name="Picture 7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39292" y="2448893"/>
              <a:ext cx="5859410" cy="2194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pitchFamily="34" charset="0"/>
                <a:ea typeface="ヒラギノ角ゴ Pro W3" charset="-128"/>
              </a:rPr>
              <a:t>Chapter 2 - Section 2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1126331"/>
            <a:ext cx="8229600" cy="152541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do we account for the transfer of raw materials to production as direct materials?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Journal entry assuming Custom Furniture Company transferred $370 in direct materials out of raw materials inventory into production for job 50:</a:t>
            </a:r>
          </a:p>
        </p:txBody>
      </p:sp>
      <p:pic>
        <p:nvPicPr>
          <p:cNvPr id="6" name="Picture 5" descr="heisinger-fig02_x0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536" y="3183731"/>
            <a:ext cx="7867464" cy="11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pitchFamily="34" charset="0"/>
                <a:ea typeface="ヒラギノ角ゴ Pro W3" charset="-128"/>
              </a:rPr>
              <a:t>Chapter 2 - Section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This flow of direct materials from one account to another is further illustrated in the T-accounts that follow. Assume the beginning balance for work-in-process inventory is $35,000.</a:t>
            </a:r>
            <a:endParaRPr lang="en-US" dirty="0"/>
          </a:p>
        </p:txBody>
      </p:sp>
      <p:pic>
        <p:nvPicPr>
          <p:cNvPr id="4" name="Picture 3" descr="heisinger-fig2._x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364593"/>
            <a:ext cx="8001000" cy="2038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2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897731"/>
            <a:ext cx="8294688" cy="3227199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What is a job cost sheet and how is it used?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A job cost sheet tracks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manufacturing costs for 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/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each 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job.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Serves as the subsidiary 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ledger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for 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the WIP Inventory 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account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.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Custom Furniture Company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job cost sheet for job 50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with direct materials: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233" y="1507331"/>
            <a:ext cx="499226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33800" y="4479131"/>
            <a:ext cx="4127500" cy="24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i="1" dirty="0">
                <a:latin typeface="Trebuchet MS" pitchFamily="34" charset="0"/>
              </a:rPr>
              <a:t>*$370 comes from the total in Figure 2.2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2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1534945"/>
            <a:ext cx="8229600" cy="152541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do we account for the use of direct labor in production?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Journal entry assuming Custom Furniture Company used $120 in direct labor for job 50: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025" y="2955131"/>
            <a:ext cx="8489950" cy="100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pitchFamily="34" charset="0"/>
                <a:ea typeface="ヒラギノ角ゴ Pro W3" charset="-128"/>
              </a:rPr>
              <a:t>Chapter 2 - Section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Recording these direct labor costs is further illustrated in the T-accounts that follow. Again, beginning balances are only provided for inventory accounts since the focus of this chapter is on manufacturing costs that flow through these accounts.</a:t>
            </a:r>
            <a:endParaRPr lang="en-US" dirty="0"/>
          </a:p>
        </p:txBody>
      </p:sp>
      <p:pic>
        <p:nvPicPr>
          <p:cNvPr id="5" name="Picture 4" descr="heisinger-fig2._x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382555"/>
            <a:ext cx="8229600" cy="2096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2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1050131"/>
            <a:ext cx="8229600" cy="2957074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do we track direct labor hours used in production?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Information is tracked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using a timesheet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for each employee.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The following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timesheet is for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one employee at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Custom Furniture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Company: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040731"/>
            <a:ext cx="622762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2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534946"/>
            <a:ext cx="2573338" cy="1751045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What does the updated job cost sheet look like for job 50?</a:t>
            </a:r>
          </a:p>
          <a:p>
            <a:pPr marL="0" indent="0">
              <a:buFont typeface="Arial" pitchFamily="34" charset="0"/>
              <a:buNone/>
            </a:pPr>
            <a:endParaRPr lang="en-US" dirty="0" smtClean="0">
              <a:latin typeface="Trebuchet MS" pitchFamily="34" charset="0"/>
              <a:ea typeface="ヒラギノ角ゴ Pro W3" charset="-128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31814" y="1302956"/>
            <a:ext cx="7883525" cy="3333659"/>
            <a:chOff x="531224" y="1301843"/>
            <a:chExt cx="7883466" cy="3330132"/>
          </a:xfrm>
        </p:grpSpPr>
        <p:pic>
          <p:nvPicPr>
            <p:cNvPr id="26630" name="Picture 4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02000" y="1301843"/>
              <a:ext cx="5112690" cy="2866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1" name="TextBox 5"/>
            <p:cNvSpPr txBox="1">
              <a:spLocks noChangeArrowheads="1"/>
            </p:cNvSpPr>
            <p:nvPr/>
          </p:nvSpPr>
          <p:spPr bwMode="auto">
            <a:xfrm>
              <a:off x="531224" y="3800978"/>
              <a:ext cx="218585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Clr>
                  <a:srgbClr val="FF6600"/>
                </a:buClr>
              </a:pPr>
              <a:r>
                <a:rPr lang="en-US" sz="1600">
                  <a:solidFill>
                    <a:srgbClr val="FFFFFF"/>
                  </a:solidFill>
                  <a:latin typeface="Trebuchet MS" pitchFamily="34" charset="0"/>
                </a:rPr>
                <a:t>Direct Labor Costs for Custom Furniture Company</a:t>
              </a:r>
              <a:r>
                <a:rPr lang="ja-JP" altLang="en-US" sz="1600">
                  <a:solidFill>
                    <a:srgbClr val="FFFFFF"/>
                  </a:solidFill>
                  <a:latin typeface="Trebuchet MS" pitchFamily="34" charset="0"/>
                </a:rPr>
                <a:t>’</a:t>
              </a:r>
              <a:r>
                <a:rPr lang="en-US" altLang="ja-JP" sz="1600">
                  <a:solidFill>
                    <a:srgbClr val="FFFFFF"/>
                  </a:solidFill>
                  <a:latin typeface="Trebuchet MS" pitchFamily="34" charset="0"/>
                </a:rPr>
                <a:t>s Job 50</a:t>
              </a:r>
              <a:endParaRPr lang="en-US" sz="1600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302000" y="4172636"/>
            <a:ext cx="5113338" cy="246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i="1">
                <a:solidFill>
                  <a:srgbClr val="FFFFFF"/>
                </a:solidFill>
                <a:latin typeface="Trebuchet MS" pitchFamily="34" charset="0"/>
              </a:rPr>
              <a:t>*Direct labor information carried over from Figure 2.4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altLang="en-US" sz="1200" dirty="0" smtClean="0">
                <a:latin typeface="Verdana" pitchFamily="34" charset="0"/>
                <a:cs typeface="Verdana" pitchFamily="34" charset="0"/>
              </a:rPr>
              <a:t>	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en-US" sz="1200" dirty="0" smtClean="0">
                <a:latin typeface="Verdana" pitchFamily="34" charset="0"/>
                <a:cs typeface="Verdana" pitchFamily="34" charset="0"/>
              </a:rPr>
              <a:t/>
            </a:r>
            <a:br>
              <a:rPr lang="en-US" altLang="en-US" sz="1200" dirty="0" smtClean="0">
                <a:latin typeface="Verdana" pitchFamily="34" charset="0"/>
                <a:cs typeface="Verdana" pitchFamily="34" charset="0"/>
              </a:rPr>
            </a:br>
            <a:r>
              <a:rPr lang="en-US" altLang="en-US" sz="1200" smtClean="0">
                <a:latin typeface="Verdana" pitchFamily="34" charset="0"/>
                <a:cs typeface="Verdana" pitchFamily="34" charset="0"/>
              </a:rPr>
              <a:t>© 2016 </a:t>
            </a:r>
            <a:r>
              <a:rPr lang="en-US" altLang="en-US" sz="1200" dirty="0" smtClean="0">
                <a:latin typeface="Verdana" pitchFamily="34" charset="0"/>
                <a:cs typeface="Verdana" pitchFamily="34" charset="0"/>
              </a:rPr>
              <a:t>by Flat World Knowledge, Inc.  All rights reserved.  Your use of this work is subject to the License Agreement available here </a:t>
            </a:r>
            <a:r>
              <a:rPr lang="en-US" altLang="en-US" sz="1200" u="sng" dirty="0" smtClean="0">
                <a:latin typeface="Verdana" pitchFamily="34" charset="0"/>
                <a:cs typeface="Verdana" pitchFamily="34" charset="0"/>
                <a:hlinkClick r:id="rId2"/>
              </a:rPr>
              <a:t>http://www.flatworldknowledge.com/legal</a:t>
            </a:r>
            <a:r>
              <a:rPr lang="en-US" altLang="en-US" sz="1200" dirty="0" smtClean="0">
                <a:latin typeface="Verdana" pitchFamily="34" charset="0"/>
                <a:cs typeface="Verdana" pitchFamily="34" charset="0"/>
              </a:rPr>
              <a:t>.  No part of this work may be used, modified, or reproduced in any form or by any means except as expressly permitted under the License Agreement.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3</a:t>
            </a:r>
            <a:endParaRPr lang="en-US" sz="1600" smtClean="0">
              <a:solidFill>
                <a:srgbClr val="000000"/>
              </a:solidFill>
              <a:latin typeface="Trebuchet MS" pitchFamily="34" charset="0"/>
              <a:ea typeface="ヒラギノ角ゴ Pro W3" charset="-128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2319897"/>
            <a:ext cx="8229600" cy="400420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en-US" sz="2000" smtClean="0">
                <a:latin typeface="Trebuchet MS" pitchFamily="34" charset="0"/>
                <a:ea typeface="ヒラギノ角ゴ Pro W3" charset="-128"/>
              </a:rPr>
              <a:t>Understand how manufacturing overhead costs are assigned to jobs.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3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1" y="973931"/>
            <a:ext cx="8393113" cy="323514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What costs are included in manufacturing overhead?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All costs related to production other than direct materials and direct labor.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Examples:</a:t>
            </a:r>
          </a:p>
          <a:p>
            <a:pPr lvl="1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Factory rent</a:t>
            </a:r>
          </a:p>
          <a:p>
            <a:pPr lvl="1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Factory utilities</a:t>
            </a:r>
          </a:p>
          <a:p>
            <a:pPr lvl="1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Indirect labor (production supervisors)</a:t>
            </a:r>
          </a:p>
          <a:p>
            <a:pPr lvl="1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Indirect materials</a:t>
            </a:r>
          </a:p>
          <a:p>
            <a:pPr lvl="1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Factory equipment depreciation</a:t>
            </a:r>
          </a:p>
          <a:p>
            <a:pPr lvl="1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Factory maintenance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3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278731"/>
            <a:ext cx="8229600" cy="184797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do we account for manufacturing overhead costs?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Predetermined overhead rate is used to allocate manufacturing overhead to jobs (this is called </a:t>
            </a:r>
            <a:r>
              <a:rPr lang="en-US" i="1" dirty="0" smtClean="0">
                <a:latin typeface="Trebuchet MS" pitchFamily="34" charset="0"/>
                <a:ea typeface="ヒラギノ角ゴ Pro W3" charset="-128"/>
              </a:rPr>
              <a:t>normal costing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).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Predetermined overhead rate typically uses direct labor hours, direct labor costs, or machine hours as the allocation base.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3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1534946"/>
            <a:ext cx="8229600" cy="177170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Predetermined overhead rate is calculated as:</a:t>
            </a:r>
          </a:p>
          <a:p>
            <a:pPr marL="400050" lvl="1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 	Estimated overhead costs / Estimated activity in allocation base</a:t>
            </a:r>
          </a:p>
          <a:p>
            <a:pPr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Predetermined rate calculation for Custom Furniture Company:</a:t>
            </a:r>
          </a:p>
          <a:p>
            <a:pPr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1600" dirty="0" smtClean="0">
                <a:latin typeface="Trebuchet MS" pitchFamily="34" charset="0"/>
                <a:ea typeface="ヒラギノ角ゴ Pro W3" charset="-128"/>
              </a:rPr>
              <a:t>		= $1,140,000 estimated overhead costs / 38,000 estimated direct labor hours</a:t>
            </a:r>
            <a:br>
              <a:rPr lang="en-US" sz="1600" dirty="0" smtClean="0">
                <a:latin typeface="Trebuchet MS" pitchFamily="34" charset="0"/>
                <a:ea typeface="ヒラギノ角ゴ Pro W3" charset="-128"/>
              </a:rPr>
            </a:br>
            <a:r>
              <a:rPr lang="en-US" sz="1600" dirty="0" smtClean="0">
                <a:latin typeface="Trebuchet MS" pitchFamily="34" charset="0"/>
                <a:ea typeface="ヒラギノ角ゴ Pro W3" charset="-128"/>
              </a:rPr>
              <a:t>		= $30 per direct labor hour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3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1202531"/>
            <a:ext cx="8229600" cy="152541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is the predetermined overhead rate used to apply manufacturing overhead costs to jobs?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Journal entry assuming six direct labor hours were charged to job 50 using the rate of $30 per direct labor hour: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350" y="3352727"/>
            <a:ext cx="8369300" cy="1031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 pitchFamily="34" charset="0"/>
                <a:ea typeface="ヒラギノ角ゴ Pro W3" charset="-128"/>
              </a:rPr>
              <a:t>Chapter 2 – Section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Recording the application of overhead costs to a job is further illustrated in the T-accounts that follow.</a:t>
            </a:r>
            <a:endParaRPr lang="en-US" dirty="0"/>
          </a:p>
        </p:txBody>
      </p:sp>
      <p:pic>
        <p:nvPicPr>
          <p:cNvPr id="6" name="Picture 5" descr="heisinger-fig2._x0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077754"/>
            <a:ext cx="8229600" cy="2096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3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1" y="1534946"/>
            <a:ext cx="2398713" cy="1681130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What does the updated job cost sheet look like for job 50?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57201" y="1149661"/>
            <a:ext cx="8229599" cy="3257700"/>
            <a:chOff x="457200" y="1148030"/>
            <a:chExt cx="8229315" cy="3254603"/>
          </a:xfrm>
        </p:grpSpPr>
        <p:pic>
          <p:nvPicPr>
            <p:cNvPr id="32774" name="Picture 3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95515" y="1148030"/>
              <a:ext cx="5791000" cy="3254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75" name="TextBox 4"/>
            <p:cNvSpPr txBox="1">
              <a:spLocks noChangeArrowheads="1"/>
            </p:cNvSpPr>
            <p:nvPr/>
          </p:nvSpPr>
          <p:spPr bwMode="auto">
            <a:xfrm>
              <a:off x="457200" y="3514929"/>
              <a:ext cx="2399211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Clr>
                  <a:srgbClr val="FF6600"/>
                </a:buClr>
              </a:pPr>
              <a:r>
                <a:rPr lang="en-US" sz="1600">
                  <a:solidFill>
                    <a:srgbClr val="FFFFFF"/>
                  </a:solidFill>
                  <a:latin typeface="Trebuchet MS" pitchFamily="34" charset="0"/>
                </a:rPr>
                <a:t>Overhead Applied for Custom Furniture Company</a:t>
              </a:r>
              <a:r>
                <a:rPr lang="ja-JP" altLang="en-US" sz="1600">
                  <a:solidFill>
                    <a:srgbClr val="FFFFFF"/>
                  </a:solidFill>
                  <a:latin typeface="Trebuchet MS" pitchFamily="34" charset="0"/>
                </a:rPr>
                <a:t>’</a:t>
              </a:r>
              <a:r>
                <a:rPr lang="en-US" altLang="ja-JP" sz="1600">
                  <a:solidFill>
                    <a:srgbClr val="FFFFFF"/>
                  </a:solidFill>
                  <a:latin typeface="Trebuchet MS" pitchFamily="34" charset="0"/>
                </a:rPr>
                <a:t>s Job 50</a:t>
              </a:r>
              <a:endParaRPr lang="en-US" sz="1600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95600" y="4459852"/>
            <a:ext cx="4972050" cy="247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i="1" dirty="0">
                <a:latin typeface="Trebuchet MS" pitchFamily="34" charset="0"/>
              </a:rPr>
              <a:t>*$180 = $30 per direct labor hour × 6 direct labor hours.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3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457200" y="897731"/>
            <a:ext cx="8229600" cy="3319359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What information flows through the Manufacturing Overhead account?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Actual overhead costs are recorded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as a debit to Manufacturing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Overhead.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Overhead costs applied to jobs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are recorded as a credit to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Manufacturing Overhead.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The Manufacturing Overhead </a:t>
            </a:r>
            <a:br>
              <a:rPr lang="en-US" dirty="0" smtClean="0">
                <a:latin typeface="Trebuchet MS" pitchFamily="34" charset="0"/>
                <a:ea typeface="ヒラギノ角ゴ Pro W3" charset="-128"/>
              </a:rPr>
            </a:br>
            <a:r>
              <a:rPr lang="en-US" dirty="0" smtClean="0">
                <a:latin typeface="Trebuchet MS" pitchFamily="34" charset="0"/>
                <a:ea typeface="ヒラギノ角ゴ Pro W3" charset="-128"/>
              </a:rPr>
              <a:t>account is a clearing account.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1416" y="1888331"/>
            <a:ext cx="4803984" cy="2375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3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1202531"/>
            <a:ext cx="8229600" cy="277275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What do the terms </a:t>
            </a:r>
            <a:r>
              <a:rPr lang="en-US" sz="2000" dirty="0" err="1" smtClean="0">
                <a:latin typeface="Trebuchet MS" pitchFamily="34" charset="0"/>
                <a:ea typeface="ヒラギノ角ゴ Pro W3" charset="-128"/>
              </a:rPr>
              <a:t>overapplied</a:t>
            </a: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 and </a:t>
            </a:r>
            <a:r>
              <a:rPr lang="en-US" sz="2000" dirty="0" err="1" smtClean="0">
                <a:latin typeface="Trebuchet MS" pitchFamily="34" charset="0"/>
                <a:ea typeface="ヒラギノ角ゴ Pro W3" charset="-128"/>
              </a:rPr>
              <a:t>underapplied</a:t>
            </a: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 overhead mean?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err="1" smtClean="0">
                <a:latin typeface="Trebuchet MS" pitchFamily="34" charset="0"/>
                <a:ea typeface="ヒラギノ角ゴ Pro W3" charset="-128"/>
              </a:rPr>
              <a:t>Underapplied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 overhead:  As shown in the manufacturing overhead account at the end of the reporting period, actual overhead costs are </a:t>
            </a:r>
            <a:r>
              <a:rPr lang="en-US" i="1" dirty="0" smtClean="0">
                <a:latin typeface="Trebuchet MS" pitchFamily="34" charset="0"/>
                <a:ea typeface="ヒラギノ角ゴ Pro W3" charset="-128"/>
              </a:rPr>
              <a:t>higher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 than overhead costs applied to jobs.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err="1" smtClean="0">
                <a:latin typeface="Trebuchet MS" pitchFamily="34" charset="0"/>
                <a:ea typeface="ヒラギノ角ゴ Pro W3" charset="-128"/>
              </a:rPr>
              <a:t>Overapplied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 overhead:  As shown in the manufacturing overhead account at the end of the reporting period, actual overhead costs are </a:t>
            </a:r>
            <a:r>
              <a:rPr lang="en-US" i="1" dirty="0" smtClean="0">
                <a:latin typeface="Trebuchet MS" pitchFamily="34" charset="0"/>
                <a:ea typeface="ヒラギノ角ゴ Pro W3" charset="-128"/>
              </a:rPr>
              <a:t>lower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 than overhead costs applied to jobs.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3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457200" y="1050131"/>
            <a:ext cx="8229600" cy="209426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is the manufacturing overhead account closed at the end of the period?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Companies typically close the manufacturing overhead account to cost of goods sold at the end of the period if the amount is not significant.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If overhead is </a:t>
            </a:r>
            <a:r>
              <a:rPr lang="en-US" i="1" dirty="0" err="1" smtClean="0">
                <a:latin typeface="Trebuchet MS" pitchFamily="34" charset="0"/>
                <a:ea typeface="ヒラギノ角ゴ Pro W3" charset="-128"/>
              </a:rPr>
              <a:t>underapplied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 by $2,000, the journal entry to close the account is: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725" y="3259931"/>
            <a:ext cx="7956550" cy="97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1438275" y="1997075"/>
            <a:ext cx="6172200" cy="919163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latin typeface="Trebuchet MS" pitchFamily="34" charset="0"/>
                <a:cs typeface="Verdana" pitchFamily="34" charset="0"/>
              </a:rPr>
              <a:t>Chapter 2</a:t>
            </a:r>
            <a:br>
              <a:rPr lang="en-US" altLang="en-US" sz="2800" dirty="0" smtClean="0">
                <a:latin typeface="Trebuchet MS" pitchFamily="34" charset="0"/>
                <a:cs typeface="Verdana" pitchFamily="34" charset="0"/>
              </a:rPr>
            </a:br>
            <a:r>
              <a:rPr lang="en-US" altLang="en-US" sz="2800" dirty="0" smtClean="0">
                <a:latin typeface="Trebuchet MS" pitchFamily="34" charset="0"/>
                <a:cs typeface="Verdana" pitchFamily="34" charset="0"/>
              </a:rPr>
              <a:t>How is Job Costing Used to Track Production Costs?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3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457200" y="1534946"/>
            <a:ext cx="8229600" cy="64671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If overhead is </a:t>
            </a:r>
            <a:r>
              <a:rPr lang="en-US" i="1" dirty="0" err="1" smtClean="0">
                <a:latin typeface="Trebuchet MS" pitchFamily="34" charset="0"/>
                <a:ea typeface="ヒラギノ角ゴ Pro W3" charset="-128"/>
              </a:rPr>
              <a:t>overapplied</a:t>
            </a:r>
            <a:r>
              <a:rPr lang="en-US" dirty="0" smtClean="0">
                <a:latin typeface="Trebuchet MS" pitchFamily="34" charset="0"/>
                <a:ea typeface="ヒラギノ角ゴ Pro W3" charset="-128"/>
              </a:rPr>
              <a:t> by $3,000, the journal entry to close the account is: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725" y="2432714"/>
            <a:ext cx="7956550" cy="10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4</a:t>
            </a:r>
            <a:endParaRPr lang="en-US" sz="1600" smtClean="0">
              <a:solidFill>
                <a:srgbClr val="000000"/>
              </a:solidFill>
              <a:latin typeface="Trebuchet MS" pitchFamily="34" charset="0"/>
              <a:ea typeface="ヒラギノ角ゴ Pro W3" charset="-128"/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>
          <a:xfrm>
            <a:off x="457200" y="2319897"/>
            <a:ext cx="8229600" cy="400420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en-US" sz="2000" smtClean="0">
                <a:latin typeface="Trebuchet MS" pitchFamily="34" charset="0"/>
                <a:ea typeface="ヒラギノ角ゴ Pro W3" charset="-128"/>
              </a:rPr>
              <a:t>Apply job costing methods to service organizations.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4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1507331"/>
            <a:ext cx="3652838" cy="1882470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does job costing work in a service company setting?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Same as manufacturing except service companies use fewer materials and the account names are slightly different.</a:t>
            </a:r>
          </a:p>
          <a:p>
            <a:pPr marL="346075" indent="-346075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endParaRPr lang="en-US" dirty="0" smtClean="0">
              <a:latin typeface="Trebuchet MS" pitchFamily="34" charset="0"/>
              <a:ea typeface="ヒラギノ角ゴ Pro W3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1" y="1103309"/>
            <a:ext cx="4467226" cy="3428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5</a:t>
            </a:r>
            <a:endParaRPr lang="en-US" sz="1600" smtClean="0">
              <a:solidFill>
                <a:srgbClr val="000000"/>
              </a:solidFill>
              <a:latin typeface="Trebuchet MS" pitchFamily="34" charset="0"/>
              <a:ea typeface="ヒラギノ角ゴ Pro W3" charset="-128"/>
            </a:endParaRP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457200" y="2319897"/>
            <a:ext cx="8229600" cy="708681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en-US" sz="2000" smtClean="0">
                <a:latin typeface="Trebuchet MS" pitchFamily="34" charset="0"/>
                <a:ea typeface="ヒラギノ角ゴ Pro W3" charset="-128"/>
              </a:rPr>
              <a:t>Use a job costing system to track costs and evaluate profitability for each job.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5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396876" y="1534945"/>
            <a:ext cx="2913063" cy="2048183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is job costing used to perform job profitability analysis at Custom Furniture Company?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57200" y="1356981"/>
            <a:ext cx="8477250" cy="3231965"/>
            <a:chOff x="457200" y="1355137"/>
            <a:chExt cx="8477796" cy="3228775"/>
          </a:xfrm>
        </p:grpSpPr>
        <p:pic>
          <p:nvPicPr>
            <p:cNvPr id="40966" name="Picture 3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05053" y="1355137"/>
              <a:ext cx="5529943" cy="2397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67" name="TextBox 4"/>
            <p:cNvSpPr txBox="1">
              <a:spLocks noChangeArrowheads="1"/>
            </p:cNvSpPr>
            <p:nvPr/>
          </p:nvSpPr>
          <p:spPr bwMode="auto">
            <a:xfrm>
              <a:off x="457200" y="3752915"/>
              <a:ext cx="266046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buClr>
                  <a:srgbClr val="FF6600"/>
                </a:buClr>
              </a:pPr>
              <a:r>
                <a:rPr lang="en-US" sz="1600">
                  <a:solidFill>
                    <a:srgbClr val="FFFFFF"/>
                  </a:solidFill>
                  <a:latin typeface="Trebuchet MS" pitchFamily="34" charset="0"/>
                </a:rPr>
                <a:t>Job Cost Estimates Versus Actual Results for Custom Furniture Company</a:t>
              </a:r>
            </a:p>
          </p:txBody>
        </p:sp>
      </p:grp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05188" y="3756325"/>
            <a:ext cx="5529262" cy="1139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i="1" baseline="30000">
                <a:latin typeface="Trebuchet MS" pitchFamily="34" charset="0"/>
              </a:rPr>
              <a:t>a</a:t>
            </a:r>
            <a:r>
              <a:rPr lang="en-US" sz="1000" i="1">
                <a:latin typeface="Trebuchet MS" pitchFamily="34" charset="0"/>
              </a:rPr>
              <a:t> Product costs are from the job cost sheet, and the sales price is based on the original bid. </a:t>
            </a:r>
          </a:p>
          <a:p>
            <a:r>
              <a:rPr lang="en-US" sz="1000" i="1" baseline="30000">
                <a:latin typeface="Trebuchet MS" pitchFamily="34" charset="0"/>
              </a:rPr>
              <a:t>b</a:t>
            </a:r>
            <a:r>
              <a:rPr lang="en-US" sz="1000" i="1">
                <a:latin typeface="Trebuchet MS" pitchFamily="34" charset="0"/>
              </a:rPr>
              <a:t> Based on 70 percent markup of estimated total production costs. For example, job 40</a:t>
            </a:r>
            <a:r>
              <a:rPr lang="ja-JP" altLang="en-US" sz="1000" i="1">
                <a:latin typeface="Trebuchet MS" pitchFamily="34" charset="0"/>
              </a:rPr>
              <a:t>’</a:t>
            </a:r>
            <a:r>
              <a:rPr lang="en-US" altLang="ja-JP" sz="1000" i="1">
                <a:latin typeface="Trebuchet MS" pitchFamily="34" charset="0"/>
              </a:rPr>
              <a:t>s sales price of $18,360 = $10,800 × 170 percent. </a:t>
            </a:r>
          </a:p>
          <a:p>
            <a:r>
              <a:rPr lang="en-US" sz="1000" i="1" baseline="30000">
                <a:latin typeface="Trebuchet MS" pitchFamily="34" charset="0"/>
              </a:rPr>
              <a:t>c</a:t>
            </a:r>
            <a:r>
              <a:rPr lang="en-US" sz="1000" i="1">
                <a:latin typeface="Trebuchet MS" pitchFamily="34" charset="0"/>
              </a:rPr>
              <a:t> Equals gross profit divided by total production costs. Company target is 70 percent. </a:t>
            </a:r>
          </a:p>
          <a:p>
            <a:r>
              <a:rPr lang="en-US" sz="1000" i="1" baseline="30000">
                <a:latin typeface="Trebuchet MS" pitchFamily="34" charset="0"/>
              </a:rPr>
              <a:t>d</a:t>
            </a:r>
            <a:r>
              <a:rPr lang="en-US" sz="1000" i="1">
                <a:latin typeface="Trebuchet MS" pitchFamily="34" charset="0"/>
              </a:rPr>
              <a:t> Rounded.</a:t>
            </a:r>
          </a:p>
          <a:p>
            <a:endParaRPr 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1</a:t>
            </a:r>
            <a:endParaRPr lang="en-US" sz="1600" smtClean="0">
              <a:solidFill>
                <a:srgbClr val="000000"/>
              </a:solidFill>
              <a:latin typeface="Trebuchet MS" pitchFamily="34" charset="0"/>
              <a:ea typeface="ヒラギノ角ゴ Pro W3" charset="-128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2319897"/>
            <a:ext cx="8229600" cy="400420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Distinguish between job costing and process costing.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1</a:t>
            </a:r>
            <a:endParaRPr lang="en-US" sz="1600" smtClean="0">
              <a:solidFill>
                <a:schemeClr val="tx1"/>
              </a:solidFill>
              <a:latin typeface="Trebuchet MS" pitchFamily="34" charset="0"/>
              <a:ea typeface="ヒラギノ角ゴ Pro W3" charset="-128"/>
            </a:endParaRP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1534945"/>
            <a:ext cx="8229600" cy="212445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What is a job costing system and why is it used?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A job costing system tracks revenues and costs for each unique job. 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Used to compare actual and budgeted revenues and costs. 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Used to assess profitability of each job. 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Used to track revenues and costs throughout production process.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1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534945"/>
            <a:ext cx="8229600" cy="194013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How is a process costing system different than a job costing system?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A process costing system tracks revenues and costs for companies producing identical products in batches.</a:t>
            </a:r>
          </a:p>
          <a:p>
            <a:pPr marL="0" indent="0">
              <a:lnSpc>
                <a:spcPct val="150000"/>
              </a:lnSpc>
              <a:spcBef>
                <a:spcPts val="360"/>
              </a:spcBef>
            </a:pPr>
            <a:endParaRPr lang="en-US" dirty="0" smtClean="0">
              <a:latin typeface="Trebuchet MS" pitchFamily="34" charset="0"/>
              <a:ea typeface="ヒラギノ角ゴ Pro W3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1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952845"/>
            <a:ext cx="3670300" cy="1242575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What types of companies use job costing and process costing?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87530"/>
            <a:ext cx="3581400" cy="339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2</a:t>
            </a:r>
            <a:endParaRPr lang="en-US" sz="1600" smtClean="0">
              <a:solidFill>
                <a:srgbClr val="000000"/>
              </a:solidFill>
              <a:latin typeface="Trebuchet MS" pitchFamily="34" charset="0"/>
              <a:ea typeface="ヒラギノ角ゴ Pro W3" charset="-128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2319897"/>
            <a:ext cx="8229600" cy="708681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en-US" sz="2000" smtClean="0">
                <a:latin typeface="Trebuchet MS" pitchFamily="34" charset="0"/>
                <a:ea typeface="ヒラギノ角ゴ Pro W3" charset="-128"/>
              </a:rPr>
              <a:t>Understand how direct materials and direct labor costs are assigned to jobs.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rebuchet MS" pitchFamily="34" charset="0"/>
                <a:ea typeface="ヒラギノ角ゴ Pro W3" charset="-128"/>
              </a:rPr>
              <a:t>Chapter 2 - Section 2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534946"/>
            <a:ext cx="8229600" cy="249468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360"/>
              </a:spcBef>
              <a:buFont typeface="Arial" pitchFamily="34" charset="0"/>
              <a:buNone/>
            </a:pPr>
            <a:r>
              <a:rPr lang="en-US" sz="2000" dirty="0" smtClean="0">
                <a:latin typeface="Trebuchet MS" pitchFamily="34" charset="0"/>
                <a:ea typeface="ヒラギノ角ゴ Pro W3" charset="-128"/>
              </a:rPr>
              <a:t>What are the product costs for a manufacturing company (from chapter 1)?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Direct materials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Direct labor</a:t>
            </a:r>
          </a:p>
          <a:p>
            <a:pPr marL="347663" indent="-347663">
              <a:lnSpc>
                <a:spcPct val="150000"/>
              </a:lnSpc>
              <a:spcBef>
                <a:spcPts val="360"/>
              </a:spcBef>
            </a:pPr>
            <a:r>
              <a:rPr lang="en-US" dirty="0" smtClean="0">
                <a:latin typeface="Trebuchet MS" pitchFamily="34" charset="0"/>
                <a:ea typeface="ヒラギノ角ゴ Pro W3" charset="-128"/>
              </a:rPr>
              <a:t>Manufacturing overhead</a:t>
            </a:r>
          </a:p>
          <a:p>
            <a:pPr marL="0" indent="0">
              <a:lnSpc>
                <a:spcPct val="150000"/>
              </a:lnSpc>
              <a:spcBef>
                <a:spcPts val="360"/>
              </a:spcBef>
            </a:pPr>
            <a:endParaRPr lang="en-US" dirty="0" smtClean="0">
              <a:latin typeface="Trebuchet MS" pitchFamily="34" charset="0"/>
              <a:ea typeface="ヒラギノ角ゴ Pro W3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theme/theme1.xml><?xml version="1.0" encoding="utf-8"?>
<a:theme xmlns:a="http://schemas.openxmlformats.org/drawingml/2006/main" name="FWKnowledge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FWKnowledgeTheme" id="{991EA546-6C52-1849-AB94-5DE3FC4176C0}" vid="{4CC869FD-9FD9-BD4F-98C6-270F1CE76EBC}"/>
    </a:ext>
  </a:extLst>
</a:theme>
</file>

<file path=ppt/theme/theme2.xml><?xml version="1.0" encoding="utf-8"?>
<a:theme xmlns:a="http://schemas.openxmlformats.org/drawingml/2006/main" name="FINAL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FINAL THEME" id="{C7A402A1-0C29-1641-B25A-30EE2A5FF179}" vid="{00ED0969-D64E-9948-8CFC-F60A7EEFD8A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FWKnowledgeTheme</Template>
  <TotalTime>1344</TotalTime>
  <Words>1068</Words>
  <Application>Microsoft Office PowerPoint</Application>
  <PresentationFormat>Custom</PresentationFormat>
  <Paragraphs>119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FWKnowledgeTheme</vt:lpstr>
      <vt:lpstr>FINAL THEME</vt:lpstr>
      <vt:lpstr>Managerial Accounting</vt:lpstr>
      <vt:lpstr>Slide 2</vt:lpstr>
      <vt:lpstr>Chapter 2 How is Job Costing Used to Track Production Costs? </vt:lpstr>
      <vt:lpstr>Chapter 2 - Section 1</vt:lpstr>
      <vt:lpstr>Chapter 2 - Section 1</vt:lpstr>
      <vt:lpstr>Chapter 2 - Section 1</vt:lpstr>
      <vt:lpstr>Chapter 2 - Section 1</vt:lpstr>
      <vt:lpstr>Chapter 2 - Section 2</vt:lpstr>
      <vt:lpstr>Chapter 2 - Section 2</vt:lpstr>
      <vt:lpstr>Chapter 2 - Section 2</vt:lpstr>
      <vt:lpstr>Chapter 2 - Section 2</vt:lpstr>
      <vt:lpstr>Chapter 2 - Section 2</vt:lpstr>
      <vt:lpstr>Chapter 2 - Section 2</vt:lpstr>
      <vt:lpstr>Chapter 2 - Section 2</vt:lpstr>
      <vt:lpstr>Chapter 2 - Section 2</vt:lpstr>
      <vt:lpstr>Chapter 2 - Section 2</vt:lpstr>
      <vt:lpstr>Chapter 2 - Section 2</vt:lpstr>
      <vt:lpstr>Chapter 2 - Section 2</vt:lpstr>
      <vt:lpstr>Chapter 2 - Section 2</vt:lpstr>
      <vt:lpstr>Chapter 2 - Section 3</vt:lpstr>
      <vt:lpstr>Chapter 2 - Section 3</vt:lpstr>
      <vt:lpstr>Chapter 2 - Section 3</vt:lpstr>
      <vt:lpstr>Chapter 2 - Section 3</vt:lpstr>
      <vt:lpstr>Chapter 2 - Section 3</vt:lpstr>
      <vt:lpstr>Chapter 2 – Section 3</vt:lpstr>
      <vt:lpstr>Chapter 2 - Section 3</vt:lpstr>
      <vt:lpstr>Chapter 2 - Section 3</vt:lpstr>
      <vt:lpstr>Chapter 2 - Section 3</vt:lpstr>
      <vt:lpstr>Chapter 2 - Section 3</vt:lpstr>
      <vt:lpstr>Chapter 2 - Section 3</vt:lpstr>
      <vt:lpstr>Chapter 2 - Section 4</vt:lpstr>
      <vt:lpstr>Chapter 2 - Section 4</vt:lpstr>
      <vt:lpstr>Chapter 2 - Section 5</vt:lpstr>
      <vt:lpstr>Chapter 2 - Section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Speaking in the 21st Twenty-First Century</dc:title>
  <dc:creator>Jason Wrench</dc:creator>
  <cp:lastModifiedBy>Laura Daniels</cp:lastModifiedBy>
  <cp:revision>46</cp:revision>
  <dcterms:created xsi:type="dcterms:W3CDTF">2011-10-20T00:56:31Z</dcterms:created>
  <dcterms:modified xsi:type="dcterms:W3CDTF">2016-03-27T23:53:33Z</dcterms:modified>
</cp:coreProperties>
</file>