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74" r:id="rId7"/>
    <p:sldId id="278" r:id="rId8"/>
    <p:sldId id="276" r:id="rId9"/>
    <p:sldId id="275" r:id="rId10"/>
    <p:sldId id="263" r:id="rId11"/>
    <p:sldId id="271" r:id="rId12"/>
    <p:sldId id="272" r:id="rId13"/>
    <p:sldId id="264" r:id="rId14"/>
    <p:sldId id="273" r:id="rId15"/>
    <p:sldId id="277" r:id="rId16"/>
    <p:sldId id="279" r:id="rId17"/>
    <p:sldId id="280" r:id="rId18"/>
    <p:sldId id="28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848" autoAdjust="0"/>
  </p:normalViewPr>
  <p:slideViewPr>
    <p:cSldViewPr snapToGrid="0" snapToObjects="1">
      <p:cViewPr>
        <p:scale>
          <a:sx n="95" d="100"/>
          <a:sy n="95" d="100"/>
        </p:scale>
        <p:origin x="-1080"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BCDD8D-5AC5-314E-BF43-ACD8ADCF6877}" type="datetimeFigureOut">
              <a:rPr lang="en-US" smtClean="0"/>
              <a:t>9/23/2016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253E7E-38F9-4648-A007-E3B25FD4F9B9}" type="slidenum">
              <a:rPr lang="en-US" smtClean="0"/>
              <a:t>‹#›</a:t>
            </a:fld>
            <a:endParaRPr lang="en-US"/>
          </a:p>
        </p:txBody>
      </p:sp>
    </p:spTree>
    <p:extLst>
      <p:ext uri="{BB962C8B-B14F-4D97-AF65-F5344CB8AC3E}">
        <p14:creationId xmlns:p14="http://schemas.microsoft.com/office/powerpoint/2010/main" val="25437318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253E7E-38F9-4648-A007-E3B25FD4F9B9}" type="slidenum">
              <a:rPr lang="en-US" smtClean="0"/>
              <a:t>5</a:t>
            </a:fld>
            <a:endParaRPr lang="en-US"/>
          </a:p>
        </p:txBody>
      </p:sp>
    </p:spTree>
    <p:extLst>
      <p:ext uri="{BB962C8B-B14F-4D97-AF65-F5344CB8AC3E}">
        <p14:creationId xmlns:p14="http://schemas.microsoft.com/office/powerpoint/2010/main" val="3804599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253E7E-38F9-4648-A007-E3B25FD4F9B9}" type="slidenum">
              <a:rPr lang="en-US" smtClean="0"/>
              <a:t>6</a:t>
            </a:fld>
            <a:endParaRPr lang="en-US"/>
          </a:p>
        </p:txBody>
      </p:sp>
    </p:spTree>
    <p:extLst>
      <p:ext uri="{BB962C8B-B14F-4D97-AF65-F5344CB8AC3E}">
        <p14:creationId xmlns:p14="http://schemas.microsoft.com/office/powerpoint/2010/main" val="3804599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6253E7E-38F9-4648-A007-E3B25FD4F9B9}" type="slidenum">
              <a:rPr lang="en-US" smtClean="0"/>
              <a:t>9</a:t>
            </a:fld>
            <a:endParaRPr lang="en-US"/>
          </a:p>
        </p:txBody>
      </p:sp>
    </p:spTree>
    <p:extLst>
      <p:ext uri="{BB962C8B-B14F-4D97-AF65-F5344CB8AC3E}">
        <p14:creationId xmlns:p14="http://schemas.microsoft.com/office/powerpoint/2010/main" val="894543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253E7E-38F9-4648-A007-E3B25FD4F9B9}" type="slidenum">
              <a:rPr lang="en-US" smtClean="0"/>
              <a:t>10</a:t>
            </a:fld>
            <a:endParaRPr lang="en-US"/>
          </a:p>
        </p:txBody>
      </p:sp>
    </p:spTree>
    <p:extLst>
      <p:ext uri="{BB962C8B-B14F-4D97-AF65-F5344CB8AC3E}">
        <p14:creationId xmlns:p14="http://schemas.microsoft.com/office/powerpoint/2010/main" val="74876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253E7E-38F9-4648-A007-E3B25FD4F9B9}" type="slidenum">
              <a:rPr lang="en-US" smtClean="0"/>
              <a:t>11</a:t>
            </a:fld>
            <a:endParaRPr lang="en-US"/>
          </a:p>
        </p:txBody>
      </p:sp>
    </p:spTree>
    <p:extLst>
      <p:ext uri="{BB962C8B-B14F-4D97-AF65-F5344CB8AC3E}">
        <p14:creationId xmlns:p14="http://schemas.microsoft.com/office/powerpoint/2010/main" val="748763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253E7E-38F9-4648-A007-E3B25FD4F9B9}" type="slidenum">
              <a:rPr lang="en-US" smtClean="0"/>
              <a:t>12</a:t>
            </a:fld>
            <a:endParaRPr lang="en-US"/>
          </a:p>
        </p:txBody>
      </p:sp>
    </p:spTree>
    <p:extLst>
      <p:ext uri="{BB962C8B-B14F-4D97-AF65-F5344CB8AC3E}">
        <p14:creationId xmlns:p14="http://schemas.microsoft.com/office/powerpoint/2010/main" val="748763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smtClean="0">
                <a:solidFill>
                  <a:schemeClr val="tx1"/>
                </a:solidFill>
                <a:effectLst/>
                <a:latin typeface="+mn-lt"/>
                <a:ea typeface="+mn-ea"/>
                <a:cs typeface="+mn-cs"/>
              </a:rPr>
              <a:t>“Regeneration of the organs of belief”:</a:t>
            </a:r>
            <a:r>
              <a:rPr lang="en-US" sz="1200" kern="1200" smtClean="0">
                <a:solidFill>
                  <a:schemeClr val="tx1"/>
                </a:solidFill>
                <a:effectLst/>
                <a:latin typeface="+mn-lt"/>
                <a:ea typeface="+mn-ea"/>
                <a:cs typeface="+mn-cs"/>
              </a:rPr>
              <a:t> A tendency to forget past slights or difficulties caused by someone else and resume trusting the person.</a:t>
            </a:r>
          </a:p>
          <a:p>
            <a:pPr lvl="0"/>
            <a:r>
              <a:rPr lang="en-US" sz="1200" b="1" kern="1200" smtClean="0">
                <a:solidFill>
                  <a:schemeClr val="tx1"/>
                </a:solidFill>
                <a:effectLst/>
                <a:latin typeface="+mn-lt"/>
                <a:ea typeface="+mn-ea"/>
                <a:cs typeface="+mn-cs"/>
              </a:rPr>
              <a:t>Self-disclosure: </a:t>
            </a:r>
            <a:r>
              <a:rPr lang="en-US" sz="1200" kern="1200" smtClean="0">
                <a:solidFill>
                  <a:schemeClr val="tx1"/>
                </a:solidFill>
                <a:effectLst/>
                <a:latin typeface="+mn-lt"/>
                <a:ea typeface="+mn-ea"/>
                <a:cs typeface="+mn-cs"/>
              </a:rPr>
              <a:t>The deliberate communication of information about yourself to others.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253E7E-38F9-4648-A007-E3B25FD4F9B9}" type="slidenum">
              <a:rPr lang="en-US" smtClean="0"/>
              <a:t>13</a:t>
            </a:fld>
            <a:endParaRPr lang="en-US"/>
          </a:p>
        </p:txBody>
      </p:sp>
    </p:spTree>
    <p:extLst>
      <p:ext uri="{BB962C8B-B14F-4D97-AF65-F5344CB8AC3E}">
        <p14:creationId xmlns:p14="http://schemas.microsoft.com/office/powerpoint/2010/main" val="6209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253E7E-38F9-4648-A007-E3B25FD4F9B9}" type="slidenum">
              <a:rPr lang="en-US" smtClean="0"/>
              <a:t>14</a:t>
            </a:fld>
            <a:endParaRPr lang="en-US"/>
          </a:p>
        </p:txBody>
      </p:sp>
    </p:spTree>
    <p:extLst>
      <p:ext uri="{BB962C8B-B14F-4D97-AF65-F5344CB8AC3E}">
        <p14:creationId xmlns:p14="http://schemas.microsoft.com/office/powerpoint/2010/main" val="33898620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FW_March2014_PPT_Template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00611" y="5676149"/>
            <a:ext cx="7065818" cy="619760"/>
          </a:xfrm>
        </p:spPr>
        <p:txBody>
          <a:bodyPr>
            <a:normAutofit/>
          </a:bodyPr>
          <a:lstStyle>
            <a:lvl1pPr>
              <a:defRPr sz="2800">
                <a:latin typeface="Verdana"/>
                <a:cs typeface="Verdana"/>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500611" y="6319234"/>
            <a:ext cx="6400800" cy="310011"/>
          </a:xfrm>
        </p:spPr>
        <p:txBody>
          <a:bodyPr>
            <a:noAutofit/>
          </a:bodyPr>
          <a:lstStyle>
            <a:lvl1pPr marL="0" indent="0" algn="l">
              <a:buNone/>
              <a:defRPr sz="1600" baseline="0">
                <a:solidFill>
                  <a:schemeClr val="tx1">
                    <a:tint val="75000"/>
                  </a:schemeClr>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Presentation Date (March 2014)</a:t>
            </a:r>
            <a:endParaRPr lang="en-US" dirty="0"/>
          </a:p>
        </p:txBody>
      </p:sp>
      <p:pic>
        <p:nvPicPr>
          <p:cNvPr id="5" name="Picture 4"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09981" y="5874565"/>
            <a:ext cx="2387600" cy="635000"/>
          </a:xfrm>
          <a:prstGeom prst="rect">
            <a:avLst/>
          </a:prstGeom>
        </p:spPr>
      </p:pic>
    </p:spTree>
    <p:extLst>
      <p:ext uri="{BB962C8B-B14F-4D97-AF65-F5344CB8AC3E}">
        <p14:creationId xmlns:p14="http://schemas.microsoft.com/office/powerpoint/2010/main" val="2770851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Verdana"/>
                <a:cs typeface="Verdana"/>
              </a:defRPr>
            </a:lvl1pPr>
            <a:lvl2pPr>
              <a:defRPr sz="1800">
                <a:latin typeface="Verdana"/>
                <a:cs typeface="Verdana"/>
              </a:defRPr>
            </a:lvl2pPr>
            <a:lvl3pPr>
              <a:defRPr sz="1600">
                <a:latin typeface="Verdana"/>
                <a:cs typeface="Verdana"/>
              </a:defRPr>
            </a:lvl3pPr>
            <a:lvl4pPr>
              <a:defRPr>
                <a:latin typeface="Verdana"/>
                <a:cs typeface="Verdana"/>
              </a:defRPr>
            </a:lvl4pPr>
            <a:lvl5pPr>
              <a:defRPr>
                <a:latin typeface="Verdana"/>
                <a:cs typeface="Verdana"/>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r>
              <a:rPr lang="en-US" dirty="0" smtClean="0"/>
              <a:t>March 2014</a:t>
            </a:r>
          </a:p>
        </p:txBody>
      </p:sp>
    </p:spTree>
    <p:extLst>
      <p:ext uri="{BB962C8B-B14F-4D97-AF65-F5344CB8AC3E}">
        <p14:creationId xmlns:p14="http://schemas.microsoft.com/office/powerpoint/2010/main" val="1940958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FW_March2014_PPT_Template_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426098" y="4089442"/>
            <a:ext cx="4068615" cy="1362075"/>
          </a:xfrm>
        </p:spPr>
        <p:txBody>
          <a:bodyPr anchor="t">
            <a:normAutofit/>
          </a:bodyPr>
          <a:lstStyle>
            <a:lvl1pPr algn="l">
              <a:defRPr sz="2800" b="0" cap="none" baseline="0">
                <a:solidFill>
                  <a:schemeClr val="bg1"/>
                </a:solidFill>
                <a:latin typeface="Verdana"/>
                <a:cs typeface="Verdana"/>
              </a:defRPr>
            </a:lvl1pPr>
          </a:lstStyle>
          <a:p>
            <a:r>
              <a:rPr lang="en-US" dirty="0" smtClean="0"/>
              <a:t>Section Title</a:t>
            </a:r>
            <a:endParaRPr lang="en-US" dirty="0"/>
          </a:p>
        </p:txBody>
      </p:sp>
      <p:sp>
        <p:nvSpPr>
          <p:cNvPr id="3" name="Text Placeholder 2"/>
          <p:cNvSpPr>
            <a:spLocks noGrp="1"/>
          </p:cNvSpPr>
          <p:nvPr>
            <p:ph type="body" idx="1"/>
          </p:nvPr>
        </p:nvSpPr>
        <p:spPr>
          <a:xfrm>
            <a:off x="4426098" y="2589255"/>
            <a:ext cx="4068615" cy="1500187"/>
          </a:xfrm>
        </p:spPr>
        <p:txBody>
          <a:bodyPr anchor="b">
            <a:normAutofit/>
          </a:bodyPr>
          <a:lstStyle>
            <a:lvl1pPr marL="0" indent="0">
              <a:buNone/>
              <a:defRPr sz="1800">
                <a:solidFill>
                  <a:schemeClr val="bg1"/>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dirty="0" smtClean="0"/>
              <a:t>March 2014</a:t>
            </a:r>
            <a:endParaRPr lang="en-US" dirty="0"/>
          </a:p>
        </p:txBody>
      </p:sp>
      <p:pic>
        <p:nvPicPr>
          <p:cNvPr id="8" name="Picture 7"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Tree>
    <p:extLst>
      <p:ext uri="{BB962C8B-B14F-4D97-AF65-F5344CB8AC3E}">
        <p14:creationId xmlns:p14="http://schemas.microsoft.com/office/powerpoint/2010/main" val="600620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6" name="Picture 5" descr="FW_March2014_PPT_Template_5.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p>
            <a:r>
              <a:rPr lang="en-US" dirty="0" smtClean="0"/>
              <a:t>March 2014</a:t>
            </a:r>
            <a:endParaRPr lang="en-US" dirty="0"/>
          </a:p>
        </p:txBody>
      </p:sp>
      <p:pic>
        <p:nvPicPr>
          <p:cNvPr id="8" name="Picture 7"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
        <p:nvSpPr>
          <p:cNvPr id="7" name="Title 1"/>
          <p:cNvSpPr>
            <a:spLocks noGrp="1"/>
          </p:cNvSpPr>
          <p:nvPr>
            <p:ph type="title" hasCustomPrompt="1"/>
          </p:nvPr>
        </p:nvSpPr>
        <p:spPr>
          <a:xfrm>
            <a:off x="4426098" y="4089442"/>
            <a:ext cx="4068615" cy="1362075"/>
          </a:xfrm>
        </p:spPr>
        <p:txBody>
          <a:bodyPr anchor="t">
            <a:normAutofit/>
          </a:bodyPr>
          <a:lstStyle>
            <a:lvl1pPr algn="l">
              <a:defRPr sz="2800" b="0" cap="none">
                <a:solidFill>
                  <a:srgbClr val="1F497D"/>
                </a:solidFill>
                <a:latin typeface="Verdana"/>
                <a:cs typeface="Verdana"/>
              </a:defRPr>
            </a:lvl1pPr>
          </a:lstStyle>
          <a:p>
            <a:r>
              <a:rPr lang="en-US" dirty="0" smtClean="0"/>
              <a:t>Section Title</a:t>
            </a:r>
            <a:endParaRPr lang="en-US" dirty="0"/>
          </a:p>
        </p:txBody>
      </p:sp>
      <p:sp>
        <p:nvSpPr>
          <p:cNvPr id="9" name="Text Placeholder 2"/>
          <p:cNvSpPr>
            <a:spLocks noGrp="1"/>
          </p:cNvSpPr>
          <p:nvPr>
            <p:ph type="body" idx="1"/>
          </p:nvPr>
        </p:nvSpPr>
        <p:spPr>
          <a:xfrm>
            <a:off x="4426098" y="2589255"/>
            <a:ext cx="4068615" cy="1500187"/>
          </a:xfrm>
        </p:spPr>
        <p:txBody>
          <a:bodyPr anchor="b">
            <a:normAutofit/>
          </a:bodyPr>
          <a:lstStyle>
            <a:lvl1pPr marL="0" indent="0">
              <a:buNone/>
              <a:defRPr sz="1800">
                <a:solidFill>
                  <a:srgbClr val="1F497D"/>
                </a:solidFill>
                <a:latin typeface="Verdana"/>
                <a:cs typeface="Verdana"/>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054558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Verdana"/>
                <a:cs typeface="Verdana"/>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1800">
                <a:latin typeface="Verdana"/>
                <a:cs typeface="Verdana"/>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4"/>
          <p:cNvSpPr>
            <a:spLocks noGrp="1"/>
          </p:cNvSpPr>
          <p:nvPr>
            <p:ph type="dt" sz="half" idx="10"/>
          </p:nvPr>
        </p:nvSpPr>
        <p:spPr/>
        <p:txBody>
          <a:bodyPr/>
          <a:lstStyle/>
          <a:p>
            <a:r>
              <a:rPr lang="en-US" dirty="0" smtClean="0"/>
              <a:t>March 2014</a:t>
            </a:r>
          </a:p>
        </p:txBody>
      </p:sp>
    </p:spTree>
    <p:extLst>
      <p:ext uri="{BB962C8B-B14F-4D97-AF65-F5344CB8AC3E}">
        <p14:creationId xmlns:p14="http://schemas.microsoft.com/office/powerpoint/2010/main" val="3884358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700" b="1">
                <a:solidFill>
                  <a:srgbClr val="1F497D"/>
                </a:solidFill>
                <a:latin typeface="Verdana"/>
                <a:cs typeface="Verdan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600">
                <a:latin typeface="Verdana"/>
                <a:cs typeface="Verdana"/>
              </a:defRPr>
            </a:lvl4pPr>
            <a:lvl5pPr>
              <a:defRPr sz="1600">
                <a:latin typeface="Verdana"/>
                <a:cs typeface="Verdana"/>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Date Placeholder 6"/>
          <p:cNvSpPr>
            <a:spLocks noGrp="1"/>
          </p:cNvSpPr>
          <p:nvPr>
            <p:ph type="dt" sz="half" idx="10"/>
          </p:nvPr>
        </p:nvSpPr>
        <p:spPr/>
        <p:txBody>
          <a:bodyPr/>
          <a:lstStyle/>
          <a:p>
            <a:r>
              <a:rPr lang="en-US" dirty="0" smtClean="0"/>
              <a:t>March 2014</a:t>
            </a:r>
            <a:endParaRPr lang="en-US" dirty="0"/>
          </a:p>
        </p:txBody>
      </p:sp>
    </p:spTree>
    <p:extLst>
      <p:ext uri="{BB962C8B-B14F-4D97-AF65-F5344CB8AC3E}">
        <p14:creationId xmlns:p14="http://schemas.microsoft.com/office/powerpoint/2010/main" val="638573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Verdana"/>
                <a:cs typeface="Verdana"/>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March 2014</a:t>
            </a:r>
            <a:endParaRPr lang="en-US" dirty="0"/>
          </a:p>
        </p:txBody>
      </p:sp>
    </p:spTree>
    <p:extLst>
      <p:ext uri="{BB962C8B-B14F-4D97-AF65-F5344CB8AC3E}">
        <p14:creationId xmlns:p14="http://schemas.microsoft.com/office/powerpoint/2010/main" val="2491451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FW_March2014_PPT_Template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457200" y="273050"/>
            <a:ext cx="3008313" cy="1162050"/>
          </a:xfrm>
        </p:spPr>
        <p:txBody>
          <a:bodyPr anchor="b"/>
          <a:lstStyle>
            <a:lvl1pPr algn="l">
              <a:defRPr sz="2000" b="1">
                <a:latin typeface="Verdana"/>
                <a:cs typeface="Verdana"/>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575050" y="273051"/>
            <a:ext cx="5111750" cy="4806258"/>
          </a:xfrm>
        </p:spPr>
        <p:txBody>
          <a:bodyPr/>
          <a:lstStyle>
            <a:lvl1pPr>
              <a:defRPr sz="2000">
                <a:latin typeface="Verdana"/>
                <a:cs typeface="Verdana"/>
              </a:defRPr>
            </a:lvl1pPr>
            <a:lvl2pPr>
              <a:defRPr sz="1800">
                <a:latin typeface="Verdana"/>
                <a:cs typeface="Verdana"/>
              </a:defRPr>
            </a:lvl2pPr>
            <a:lvl3pPr>
              <a:defRPr sz="1600">
                <a:latin typeface="Verdana"/>
                <a:cs typeface="Verdana"/>
              </a:defRPr>
            </a:lvl3pPr>
            <a:lvl4pPr>
              <a:defRPr sz="1800">
                <a:latin typeface="Verdana"/>
                <a:cs typeface="Verdana"/>
              </a:defRPr>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36675"/>
            <a:ext cx="3008313" cy="33426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marL="0" marR="0" indent="0" algn="l" defTabSz="457200" rtl="0" eaLnBrk="1" fontAlgn="auto" latinLnBrk="0" hangingPunct="1">
              <a:lnSpc>
                <a:spcPct val="100000"/>
              </a:lnSpc>
              <a:spcBef>
                <a:spcPts val="0"/>
              </a:spcBef>
              <a:spcAft>
                <a:spcPts val="0"/>
              </a:spcAft>
              <a:buClrTx/>
              <a:buSzTx/>
              <a:buFontTx/>
              <a:buNone/>
              <a:tabLst/>
              <a:defRPr/>
            </a:lvl1pPr>
          </a:lstStyle>
          <a:p>
            <a:r>
              <a:rPr lang="en-US" dirty="0" smtClean="0"/>
              <a:t>March 2014</a:t>
            </a:r>
          </a:p>
        </p:txBody>
      </p:sp>
      <p:pic>
        <p:nvPicPr>
          <p:cNvPr id="9" name="Picture 8" descr="FW no infinity 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Tree>
    <p:extLst>
      <p:ext uri="{BB962C8B-B14F-4D97-AF65-F5344CB8AC3E}">
        <p14:creationId xmlns:p14="http://schemas.microsoft.com/office/powerpoint/2010/main" val="3194743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FW_March2014_PPT_Template_4.jp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March 2014</a:t>
            </a:r>
          </a:p>
        </p:txBody>
      </p:sp>
      <p:pic>
        <p:nvPicPr>
          <p:cNvPr id="6" name="Picture 5" descr="FW no infinity logo.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387844" y="6199395"/>
            <a:ext cx="1378180" cy="366537"/>
          </a:xfrm>
          <a:prstGeom prst="rect">
            <a:avLst/>
          </a:prstGeom>
        </p:spPr>
      </p:pic>
    </p:spTree>
    <p:extLst>
      <p:ext uri="{BB962C8B-B14F-4D97-AF65-F5344CB8AC3E}">
        <p14:creationId xmlns:p14="http://schemas.microsoft.com/office/powerpoint/2010/main" val="735526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4" r:id="rId7"/>
    <p:sldLayoutId id="2147483656" r:id="rId8"/>
  </p:sldLayoutIdLst>
  <p:txStyles>
    <p:titleStyle>
      <a:lvl1pPr algn="l" defTabSz="457200" rtl="0" eaLnBrk="1" latinLnBrk="0" hangingPunct="1">
        <a:spcBef>
          <a:spcPct val="0"/>
        </a:spcBef>
        <a:buNone/>
        <a:defRPr sz="2400" kern="1200">
          <a:solidFill>
            <a:schemeClr val="tx2"/>
          </a:solidFill>
          <a:latin typeface="Verdana"/>
          <a:ea typeface="+mj-ea"/>
          <a:cs typeface="Verdana"/>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atworldknowledge.com/legal"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611" y="5676149"/>
            <a:ext cx="5512905" cy="619760"/>
          </a:xfrm>
        </p:spPr>
        <p:txBody>
          <a:bodyPr>
            <a:noAutofit/>
          </a:bodyPr>
          <a:lstStyle/>
          <a:p>
            <a:r>
              <a:rPr lang="en-US" sz="1800" dirty="0" smtClean="0"/>
              <a:t>Business Relationships Across Cultures</a:t>
            </a:r>
            <a:r>
              <a:rPr lang="en-US" sz="1800" dirty="0" smtClean="0"/>
              <a:t/>
            </a:r>
            <a:br>
              <a:rPr lang="en-US" sz="1800" dirty="0" smtClean="0"/>
            </a:br>
            <a:r>
              <a:rPr lang="en-US" sz="1800" dirty="0" smtClean="0"/>
              <a:t>By Scott McLean</a:t>
            </a:r>
            <a:endParaRPr lang="en-US" sz="1800" dirty="0"/>
          </a:p>
        </p:txBody>
      </p:sp>
      <p:pic>
        <p:nvPicPr>
          <p:cNvPr id="4" name="Picture 3" descr="FW no infinity 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81" y="5874565"/>
            <a:ext cx="2387600" cy="635000"/>
          </a:xfrm>
          <a:prstGeom prst="rect">
            <a:avLst/>
          </a:prstGeom>
        </p:spPr>
      </p:pic>
      <p:sp>
        <p:nvSpPr>
          <p:cNvPr id="6" name="Subtitle 2"/>
          <p:cNvSpPr>
            <a:spLocks noGrp="1"/>
          </p:cNvSpPr>
          <p:nvPr>
            <p:ph type="subTitle" idx="1"/>
          </p:nvPr>
        </p:nvSpPr>
        <p:spPr>
          <a:xfrm>
            <a:off x="500611" y="6319234"/>
            <a:ext cx="5512905" cy="310011"/>
          </a:xfrm>
        </p:spPr>
        <p:txBody>
          <a:bodyPr>
            <a:normAutofit fontScale="32500" lnSpcReduction="20000"/>
          </a:bodyPr>
          <a:lstStyle/>
          <a:p>
            <a:r>
              <a:rPr lang="en-IN" dirty="0"/>
              <a:t>© 2015 by Flat World Education, Inc. All rights reserved. Your use of this work is subject to the License Agreement available here </a:t>
            </a:r>
            <a:r>
              <a:rPr lang="en-IN" u="sng" dirty="0">
                <a:hlinkClick r:id="rId3"/>
              </a:rPr>
              <a:t>http://www.flatworldknowledge.com/legal</a:t>
            </a:r>
            <a:r>
              <a:rPr lang="en-IN" dirty="0"/>
              <a:t>. No part of this work may be used, modified or reproduced in any form or by any means except as expressly permitted under the License Agreement.</a:t>
            </a:r>
            <a:endParaRPr lang="en-US" dirty="0"/>
          </a:p>
          <a:p>
            <a:endParaRPr lang="en-US" dirty="0"/>
          </a:p>
        </p:txBody>
      </p:sp>
    </p:spTree>
    <p:extLst>
      <p:ext uri="{BB962C8B-B14F-4D97-AF65-F5344CB8AC3E}">
        <p14:creationId xmlns:p14="http://schemas.microsoft.com/office/powerpoint/2010/main" val="39137507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Hierarchy of Needs</a:t>
            </a:r>
            <a:endParaRPr lang="en-US" i="1"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4" name="Content Placeholder 3"/>
          <p:cNvSpPr>
            <a:spLocks noGrp="1"/>
          </p:cNvSpPr>
          <p:nvPr>
            <p:ph sz="half" idx="2"/>
          </p:nvPr>
        </p:nvSpPr>
        <p:spPr>
          <a:xfrm>
            <a:off x="457200" y="1417638"/>
            <a:ext cx="4114800" cy="4901596"/>
          </a:xfrm>
        </p:spPr>
        <p:txBody>
          <a:bodyPr>
            <a:normAutofit fontScale="92500"/>
          </a:bodyPr>
          <a:lstStyle/>
          <a:p>
            <a:pPr marL="0" indent="0">
              <a:buNone/>
            </a:pPr>
            <a:r>
              <a:rPr lang="en-US" dirty="0" smtClean="0"/>
              <a:t>We need the resources listed in level one to survive. If we meet those basic needs, we move on to level two: safety. Love and belonging are sought out in level three. At level four, there is improved self-esteem. Level five represents </a:t>
            </a:r>
            <a:r>
              <a:rPr lang="en-US" b="1" dirty="0" smtClean="0"/>
              <a:t>self-actualization</a:t>
            </a:r>
            <a:r>
              <a:rPr lang="en-US" dirty="0" smtClean="0"/>
              <a:t>, which is recognition, from ourselves and others, that we can make a difference. At level six, we work to fulfill our basic need to know. We can take in beauty for its own sake and value </a:t>
            </a:r>
            <a:r>
              <a:rPr lang="en-US" b="1" dirty="0" smtClean="0"/>
              <a:t>aesthetics</a:t>
            </a:r>
            <a:r>
              <a:rPr lang="en-US" dirty="0" smtClean="0"/>
              <a:t> at level seven.</a:t>
            </a:r>
            <a:endParaRPr lang="en-US" dirty="0"/>
          </a:p>
        </p:txBody>
      </p:sp>
      <p:pic>
        <p:nvPicPr>
          <p:cNvPr id="3" name="Picture 2"/>
          <p:cNvPicPr>
            <a:picLocks noChangeAspect="1"/>
          </p:cNvPicPr>
          <p:nvPr/>
        </p:nvPicPr>
        <p:blipFill>
          <a:blip r:embed="rId3"/>
          <a:stretch>
            <a:fillRect/>
          </a:stretch>
        </p:blipFill>
        <p:spPr>
          <a:xfrm>
            <a:off x="4918242" y="2242346"/>
            <a:ext cx="3768558" cy="3011444"/>
          </a:xfrm>
          <a:prstGeom prst="rect">
            <a:avLst/>
          </a:prstGeom>
        </p:spPr>
      </p:pic>
    </p:spTree>
    <p:extLst>
      <p:ext uri="{BB962C8B-B14F-4D97-AF65-F5344CB8AC3E}">
        <p14:creationId xmlns:p14="http://schemas.microsoft.com/office/powerpoint/2010/main" val="13138270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Interpersonal Needs</a:t>
            </a:r>
            <a:endParaRPr lang="en-US" i="1"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4" name="Content Placeholder 3"/>
          <p:cNvSpPr>
            <a:spLocks noGrp="1"/>
          </p:cNvSpPr>
          <p:nvPr>
            <p:ph sz="half" idx="2"/>
          </p:nvPr>
        </p:nvSpPr>
        <p:spPr>
          <a:xfrm>
            <a:off x="457199" y="1417638"/>
            <a:ext cx="8229601" cy="4708525"/>
          </a:xfrm>
        </p:spPr>
        <p:txBody>
          <a:bodyPr>
            <a:normAutofit lnSpcReduction="10000"/>
          </a:bodyPr>
          <a:lstStyle/>
          <a:p>
            <a:r>
              <a:rPr lang="en-US" dirty="0" smtClean="0"/>
              <a:t>According to William </a:t>
            </a:r>
            <a:r>
              <a:rPr lang="en-US" dirty="0" err="1" smtClean="0"/>
              <a:t>Schutz</a:t>
            </a:r>
            <a:r>
              <a:rPr lang="en-US" dirty="0" smtClean="0"/>
              <a:t>, </a:t>
            </a:r>
            <a:r>
              <a:rPr lang="en-US" dirty="0"/>
              <a:t>the need for </a:t>
            </a:r>
            <a:r>
              <a:rPr lang="en-US" b="1" dirty="0"/>
              <a:t>affection</a:t>
            </a:r>
            <a:r>
              <a:rPr lang="en-US" dirty="0"/>
              <a:t>, or appreciation of us as individuals within a community, is basic to all humans across all cultures. </a:t>
            </a:r>
            <a:endParaRPr lang="en-US" dirty="0" smtClean="0"/>
          </a:p>
          <a:p>
            <a:pPr lvl="1"/>
            <a:r>
              <a:rPr lang="en-US" b="1" dirty="0" err="1" smtClean="0"/>
              <a:t>Underpersonals</a:t>
            </a:r>
            <a:r>
              <a:rPr lang="en-US" dirty="0" smtClean="0"/>
              <a:t> are people who seek limited interaction. </a:t>
            </a:r>
            <a:r>
              <a:rPr lang="en-US" b="1" dirty="0" err="1" smtClean="0"/>
              <a:t>Overpersonals</a:t>
            </a:r>
            <a:r>
              <a:rPr lang="en-US" dirty="0" smtClean="0"/>
              <a:t> are people who have a strong need to be liked and constantly seek attention from others. A </a:t>
            </a:r>
            <a:r>
              <a:rPr lang="en-US" b="1" dirty="0" smtClean="0"/>
              <a:t>personal individual</a:t>
            </a:r>
            <a:r>
              <a:rPr lang="en-US" dirty="0" smtClean="0"/>
              <a:t> strikes a health balance between attention-seeking and avoidance behaviors.</a:t>
            </a:r>
            <a:endParaRPr lang="en-US" b="1" dirty="0" smtClean="0"/>
          </a:p>
          <a:p>
            <a:r>
              <a:rPr lang="en-US" dirty="0"/>
              <a:t>Humans also have a need for </a:t>
            </a:r>
            <a:r>
              <a:rPr lang="en-US" b="1" dirty="0"/>
              <a:t>control</a:t>
            </a:r>
            <a:r>
              <a:rPr lang="en-US" dirty="0"/>
              <a:t>, or the ability to influence people and events. </a:t>
            </a:r>
            <a:endParaRPr lang="en-US" dirty="0" smtClean="0"/>
          </a:p>
          <a:p>
            <a:pPr lvl="1"/>
            <a:r>
              <a:rPr lang="en-US" b="1" dirty="0" smtClean="0"/>
              <a:t>Autocrats</a:t>
            </a:r>
            <a:r>
              <a:rPr lang="en-US" dirty="0" smtClean="0"/>
              <a:t> are self-directed in terms of control.</a:t>
            </a:r>
          </a:p>
          <a:p>
            <a:pPr lvl="1"/>
            <a:r>
              <a:rPr lang="en-US" b="1" dirty="0" err="1"/>
              <a:t>Abdicrats</a:t>
            </a:r>
            <a:r>
              <a:rPr lang="en-US" dirty="0"/>
              <a:t> shift the burden of responsibility from themselves to others, looking to others for a sense of control. </a:t>
            </a:r>
            <a:endParaRPr lang="en-US" dirty="0" smtClean="0"/>
          </a:p>
          <a:p>
            <a:pPr lvl="1"/>
            <a:r>
              <a:rPr lang="en-US" b="1" dirty="0" smtClean="0"/>
              <a:t>Democrats</a:t>
            </a:r>
            <a:r>
              <a:rPr lang="en-US" dirty="0" smtClean="0"/>
              <a:t> </a:t>
            </a:r>
            <a:r>
              <a:rPr lang="en-US" dirty="0"/>
              <a:t>share the need between the individual and the group and may try to hold a departmental meeting to gather information and share.</a:t>
            </a:r>
            <a:endParaRPr lang="en-US" b="1" dirty="0" smtClean="0"/>
          </a:p>
        </p:txBody>
      </p:sp>
    </p:spTree>
    <p:extLst>
      <p:ext uri="{BB962C8B-B14F-4D97-AF65-F5344CB8AC3E}">
        <p14:creationId xmlns:p14="http://schemas.microsoft.com/office/powerpoint/2010/main" val="837830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Interpersonal </a:t>
            </a:r>
            <a:r>
              <a:rPr lang="en-US" dirty="0" smtClean="0"/>
              <a:t>Needs, continued</a:t>
            </a:r>
            <a:endParaRPr lang="en-US" i="1"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3" name="Content Placeholder 2"/>
          <p:cNvSpPr>
            <a:spLocks noGrp="1"/>
          </p:cNvSpPr>
          <p:nvPr>
            <p:ph sz="half" idx="2"/>
          </p:nvPr>
        </p:nvSpPr>
        <p:spPr>
          <a:xfrm>
            <a:off x="457200" y="1417638"/>
            <a:ext cx="8229600" cy="4708525"/>
          </a:xfrm>
        </p:spPr>
        <p:txBody>
          <a:bodyPr/>
          <a:lstStyle/>
          <a:p>
            <a:pPr lvl="0"/>
            <a:r>
              <a:rPr lang="en-US" dirty="0" smtClean="0"/>
              <a:t>Belonging is a basic interpersonal need.</a:t>
            </a:r>
          </a:p>
          <a:p>
            <a:pPr lvl="1"/>
            <a:r>
              <a:rPr lang="en-US" b="1" dirty="0" err="1"/>
              <a:t>Undersocials</a:t>
            </a:r>
            <a:r>
              <a:rPr lang="en-US" dirty="0"/>
              <a:t> may be less likely to seek interaction, may prefer smaller groups, and will generally not be found on center stage</a:t>
            </a:r>
            <a:r>
              <a:rPr lang="en-US" dirty="0" smtClean="0"/>
              <a:t>.</a:t>
            </a:r>
          </a:p>
          <a:p>
            <a:pPr lvl="1"/>
            <a:r>
              <a:rPr lang="en-US" dirty="0" smtClean="0"/>
              <a:t> </a:t>
            </a:r>
            <a:r>
              <a:rPr lang="en-US" b="1" dirty="0" err="1"/>
              <a:t>Oversocials</a:t>
            </a:r>
            <a:r>
              <a:rPr lang="en-US" dirty="0"/>
              <a:t>, however, crave the spotlight of attention and are highly motivated to seek belonging. </a:t>
            </a:r>
            <a:endParaRPr lang="en-US" dirty="0" smtClean="0"/>
          </a:p>
          <a:p>
            <a:pPr lvl="1"/>
            <a:r>
              <a:rPr lang="en-US" dirty="0" smtClean="0"/>
              <a:t>A </a:t>
            </a:r>
            <a:r>
              <a:rPr lang="en-US" b="1" dirty="0"/>
              <a:t>social person</a:t>
            </a:r>
            <a:r>
              <a:rPr lang="en-US" dirty="0"/>
              <a:t> is one who strikes a healthy balance between being withdrawn and being the constant center of attention, though cultural expectations play a significant role.</a:t>
            </a:r>
          </a:p>
        </p:txBody>
      </p:sp>
    </p:spTree>
    <p:extLst>
      <p:ext uri="{BB962C8B-B14F-4D97-AF65-F5344CB8AC3E}">
        <p14:creationId xmlns:p14="http://schemas.microsoft.com/office/powerpoint/2010/main" val="31731728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Onion Theory</a:t>
            </a:r>
            <a:endParaRPr lang="en-US"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4" name="Content Placeholder 3"/>
          <p:cNvSpPr>
            <a:spLocks noGrp="1"/>
          </p:cNvSpPr>
          <p:nvPr>
            <p:ph sz="half" idx="2"/>
          </p:nvPr>
        </p:nvSpPr>
        <p:spPr>
          <a:xfrm>
            <a:off x="457200" y="1417638"/>
            <a:ext cx="8229600" cy="4708525"/>
          </a:xfrm>
        </p:spPr>
        <p:txBody>
          <a:bodyPr>
            <a:normAutofit/>
          </a:bodyPr>
          <a:lstStyle/>
          <a:p>
            <a:pPr lvl="0"/>
            <a:r>
              <a:rPr lang="en-US" dirty="0" smtClean="0"/>
              <a:t>According to social penetration theory, which is often called the “Onion Theory,” we fear that which we do not know. That includes people. Strangers go from being unknown to known through a series of steps that we can observe through conversational interactions. </a:t>
            </a:r>
            <a:endParaRPr lang="en-US" dirty="0"/>
          </a:p>
        </p:txBody>
      </p:sp>
      <p:pic>
        <p:nvPicPr>
          <p:cNvPr id="3" name="Picture 2"/>
          <p:cNvPicPr>
            <a:picLocks noChangeAspect="1"/>
          </p:cNvPicPr>
          <p:nvPr/>
        </p:nvPicPr>
        <p:blipFill>
          <a:blip r:embed="rId3"/>
          <a:stretch>
            <a:fillRect/>
          </a:stretch>
        </p:blipFill>
        <p:spPr>
          <a:xfrm>
            <a:off x="2806206" y="3391549"/>
            <a:ext cx="3672634" cy="2442392"/>
          </a:xfrm>
          <a:prstGeom prst="rect">
            <a:avLst/>
          </a:prstGeom>
        </p:spPr>
      </p:pic>
      <p:sp>
        <p:nvSpPr>
          <p:cNvPr id="6" name="TextBox 5"/>
          <p:cNvSpPr txBox="1"/>
          <p:nvPr/>
        </p:nvSpPr>
        <p:spPr>
          <a:xfrm>
            <a:off x="842211" y="5761797"/>
            <a:ext cx="7285789" cy="492443"/>
          </a:xfrm>
          <a:prstGeom prst="rect">
            <a:avLst/>
          </a:prstGeom>
          <a:noFill/>
        </p:spPr>
        <p:txBody>
          <a:bodyPr wrap="square" rtlCol="0">
            <a:spAutoFit/>
          </a:bodyPr>
          <a:lstStyle/>
          <a:p>
            <a:r>
              <a:rPr lang="en-US" sz="1300" i="1" dirty="0" smtClean="0"/>
              <a:t>Source: Adapted from Altman and Taylor’s social penetration model. Altman, I., &amp; Taylor, D. (1973). Social penetration: The development of interpersonal relationships. New York, NY: St. Martin’s Press.</a:t>
            </a:r>
            <a:endParaRPr lang="en-US" sz="1300" dirty="0"/>
          </a:p>
        </p:txBody>
      </p:sp>
    </p:spTree>
    <p:extLst>
      <p:ext uri="{BB962C8B-B14F-4D97-AF65-F5344CB8AC3E}">
        <p14:creationId xmlns:p14="http://schemas.microsoft.com/office/powerpoint/2010/main" val="41390591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Self-Disclosure</a:t>
            </a:r>
            <a:endParaRPr lang="en-US" dirty="0"/>
          </a:p>
        </p:txBody>
      </p:sp>
      <p:sp>
        <p:nvSpPr>
          <p:cNvPr id="4" name="Content Placeholder 3"/>
          <p:cNvSpPr>
            <a:spLocks noGrp="1"/>
          </p:cNvSpPr>
          <p:nvPr>
            <p:ph sz="half" idx="2"/>
          </p:nvPr>
        </p:nvSpPr>
        <p:spPr>
          <a:xfrm>
            <a:off x="457200" y="1417638"/>
            <a:ext cx="8229600" cy="4708525"/>
          </a:xfrm>
        </p:spPr>
        <p:txBody>
          <a:bodyPr>
            <a:normAutofit/>
          </a:bodyPr>
          <a:lstStyle/>
          <a:p>
            <a:pPr lvl="0"/>
            <a:r>
              <a:rPr lang="en-US" b="1" dirty="0" smtClean="0"/>
              <a:t>Self-disclosure</a:t>
            </a:r>
            <a:r>
              <a:rPr lang="en-US" dirty="0" smtClean="0"/>
              <a:t> is information, thoughts, or feelings we tell others above ourselves that they would not otherwise know.</a:t>
            </a:r>
          </a:p>
          <a:p>
            <a:pPr lvl="0"/>
            <a:r>
              <a:rPr lang="en-US" dirty="0" smtClean="0"/>
              <a:t>Self-disclosure usually moves in small steps. Personal information is normally reserved for those of confidence and earned over time.</a:t>
            </a:r>
          </a:p>
          <a:p>
            <a:pPr lvl="0"/>
            <a:r>
              <a:rPr lang="en-US" dirty="0" smtClean="0"/>
              <a:t>Self-disclosure moves from impersonal to intimate information.</a:t>
            </a:r>
          </a:p>
          <a:p>
            <a:pPr lvl="0"/>
            <a:r>
              <a:rPr lang="en-US" dirty="0" smtClean="0"/>
              <a:t>Self-disclosure is reciprocal. The </a:t>
            </a:r>
            <a:r>
              <a:rPr lang="en-US" b="1" dirty="0" smtClean="0"/>
              <a:t>dyadic effect</a:t>
            </a:r>
            <a:r>
              <a:rPr lang="en-US" dirty="0" smtClean="0"/>
              <a:t> is the expectation that when we reveal something about ourselves, others will reciprocate.</a:t>
            </a:r>
          </a:p>
          <a:p>
            <a:pPr lvl="0"/>
            <a:r>
              <a:rPr lang="en-US" dirty="0" smtClean="0"/>
              <a:t>Self-disclosure involves risk, but it can produce positive results.</a:t>
            </a:r>
          </a:p>
          <a:p>
            <a:pPr lvl="0"/>
            <a:r>
              <a:rPr lang="en-US" dirty="0" smtClean="0"/>
              <a:t>Self-disclosure involves trust.</a:t>
            </a:r>
          </a:p>
        </p:txBody>
      </p:sp>
    </p:spTree>
    <p:extLst>
      <p:ext uri="{BB962C8B-B14F-4D97-AF65-F5344CB8AC3E}">
        <p14:creationId xmlns:p14="http://schemas.microsoft.com/office/powerpoint/2010/main" val="1948568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Conversation Across Cultures</a:t>
            </a:r>
            <a:endParaRPr lang="en-US" dirty="0"/>
          </a:p>
        </p:txBody>
      </p:sp>
      <p:sp>
        <p:nvSpPr>
          <p:cNvPr id="3" name="Content Placeholder 2"/>
          <p:cNvSpPr>
            <a:spLocks noGrp="1"/>
          </p:cNvSpPr>
          <p:nvPr>
            <p:ph sz="half" idx="2"/>
          </p:nvPr>
        </p:nvSpPr>
        <p:spPr>
          <a:xfrm>
            <a:off x="457200" y="1466934"/>
            <a:ext cx="8229600" cy="4562224"/>
          </a:xfrm>
        </p:spPr>
        <p:txBody>
          <a:bodyPr/>
          <a:lstStyle/>
          <a:p>
            <a:r>
              <a:rPr lang="en-US" dirty="0" smtClean="0"/>
              <a:t>Conversation is an example of a cultural ritual. </a:t>
            </a:r>
            <a:r>
              <a:rPr lang="en-US" dirty="0"/>
              <a:t>I</a:t>
            </a:r>
            <a:r>
              <a:rPr lang="en-US" dirty="0" smtClean="0"/>
              <a:t>t </a:t>
            </a:r>
            <a:r>
              <a:rPr lang="en-US" dirty="0"/>
              <a:t>is one of the main ways we interact across cultures and it is ripe for misunderstandings</a:t>
            </a:r>
            <a:r>
              <a:rPr lang="en-US" dirty="0" smtClean="0"/>
              <a:t>.</a:t>
            </a:r>
          </a:p>
          <a:p>
            <a:r>
              <a:rPr lang="en-US" dirty="0"/>
              <a:t>The first stage of conversation is called </a:t>
            </a:r>
            <a:r>
              <a:rPr lang="en-US" b="1" dirty="0"/>
              <a:t>conversational initiation</a:t>
            </a:r>
            <a:r>
              <a:rPr lang="en-US" dirty="0"/>
              <a:t>, and it requires you to be open to interaction</a:t>
            </a:r>
            <a:r>
              <a:rPr lang="en-US" dirty="0" smtClean="0"/>
              <a:t>.</a:t>
            </a:r>
          </a:p>
          <a:p>
            <a:r>
              <a:rPr lang="en-US" dirty="0" smtClean="0"/>
              <a:t>Small talk is also known as </a:t>
            </a:r>
            <a:r>
              <a:rPr lang="en-US" b="1" dirty="0" smtClean="0"/>
              <a:t>phatic communion</a:t>
            </a:r>
            <a:r>
              <a:rPr lang="en-US" dirty="0" smtClean="0"/>
              <a:t>.</a:t>
            </a:r>
          </a:p>
          <a:p>
            <a:r>
              <a:rPr lang="en-US" dirty="0"/>
              <a:t>The </a:t>
            </a:r>
            <a:r>
              <a:rPr lang="en-US" b="1" dirty="0"/>
              <a:t>conversational preview</a:t>
            </a:r>
            <a:r>
              <a:rPr lang="en-US" dirty="0"/>
              <a:t> is an indication, verbal or nonverbal, of what the conversation is about, both in terms of content and in terms of the relationship. </a:t>
            </a:r>
            <a:endParaRPr lang="en-US" dirty="0" smtClean="0"/>
          </a:p>
          <a:p>
            <a:r>
              <a:rPr lang="en-US" dirty="0" smtClean="0"/>
              <a:t>You may signal the main points you want to address to your conversation partner. </a:t>
            </a:r>
            <a:r>
              <a:rPr lang="en-US" b="1" dirty="0"/>
              <a:t>Conversational talking points</a:t>
            </a:r>
            <a:r>
              <a:rPr lang="en-US" dirty="0"/>
              <a:t> represent the essential meanings shared in the interaction.</a:t>
            </a:r>
          </a:p>
        </p:txBody>
      </p:sp>
    </p:spTree>
    <p:extLst>
      <p:ext uri="{BB962C8B-B14F-4D97-AF65-F5344CB8AC3E}">
        <p14:creationId xmlns:p14="http://schemas.microsoft.com/office/powerpoint/2010/main" val="314472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Management Strategies</a:t>
            </a:r>
            <a:endParaRPr lang="en-US" dirty="0"/>
          </a:p>
        </p:txBody>
      </p:sp>
      <p:sp>
        <p:nvSpPr>
          <p:cNvPr id="4" name="Content Placeholder 3"/>
          <p:cNvSpPr>
            <a:spLocks noGrp="1"/>
          </p:cNvSpPr>
          <p:nvPr>
            <p:ph sz="half" idx="2"/>
          </p:nvPr>
        </p:nvSpPr>
        <p:spPr>
          <a:xfrm>
            <a:off x="457199" y="1417638"/>
            <a:ext cx="8229601" cy="4708525"/>
          </a:xfrm>
        </p:spPr>
        <p:txBody>
          <a:bodyPr/>
          <a:lstStyle/>
          <a:p>
            <a:r>
              <a:rPr lang="en-US" dirty="0" smtClean="0"/>
              <a:t>Avoidance is choosing to change the subject, leave the room, or not enter the room in the first place. The conflict will remain and resurface when you least expect it.</a:t>
            </a:r>
          </a:p>
          <a:p>
            <a:r>
              <a:rPr lang="en-US" b="1" dirty="0" smtClean="0"/>
              <a:t>Defensive communication</a:t>
            </a:r>
            <a:r>
              <a:rPr lang="en-US" dirty="0" smtClean="0"/>
              <a:t> i</a:t>
            </a:r>
            <a:r>
              <a:rPr lang="en-US" dirty="0"/>
              <a:t>s characterized by control, evaluation, and judgments, </a:t>
            </a:r>
            <a:r>
              <a:rPr lang="en-US" dirty="0" smtClean="0"/>
              <a:t>while </a:t>
            </a:r>
            <a:r>
              <a:rPr lang="en-US" b="1" dirty="0" smtClean="0"/>
              <a:t>supportive</a:t>
            </a:r>
            <a:r>
              <a:rPr lang="en-US" b="1" dirty="0"/>
              <a:t> </a:t>
            </a:r>
            <a:r>
              <a:rPr lang="en-US" b="1" dirty="0" smtClean="0"/>
              <a:t> communication</a:t>
            </a:r>
            <a:r>
              <a:rPr lang="en-US" dirty="0" smtClean="0"/>
              <a:t> </a:t>
            </a:r>
            <a:r>
              <a:rPr lang="en-US" dirty="0"/>
              <a:t>focuses on the points and not personalities</a:t>
            </a:r>
            <a:r>
              <a:rPr lang="en-US" dirty="0" smtClean="0"/>
              <a:t>.</a:t>
            </a:r>
          </a:p>
          <a:p>
            <a:r>
              <a:rPr lang="en-US" b="1" dirty="0"/>
              <a:t>Face-detracting strategies</a:t>
            </a:r>
            <a:r>
              <a:rPr lang="en-US" dirty="0"/>
              <a:t> involve messages or statements that take away from the respect, integrity, or credibility of a person. </a:t>
            </a:r>
            <a:r>
              <a:rPr lang="en-US" b="1" dirty="0"/>
              <a:t>Face-saving strategies</a:t>
            </a:r>
            <a:r>
              <a:rPr lang="en-US" dirty="0"/>
              <a:t> are actions that protect credibility and separate message from messenger</a:t>
            </a:r>
            <a:r>
              <a:rPr lang="en-US" dirty="0" smtClean="0"/>
              <a:t>.</a:t>
            </a:r>
          </a:p>
          <a:p>
            <a:r>
              <a:rPr lang="en-US" b="1" dirty="0"/>
              <a:t>Empathetic listening</a:t>
            </a:r>
            <a:r>
              <a:rPr lang="en-US" dirty="0"/>
              <a:t> involves listening to both the literal and implied meanings within a message</a:t>
            </a:r>
            <a:r>
              <a:rPr lang="en-US" dirty="0" smtClean="0"/>
              <a:t>. </a:t>
            </a:r>
            <a:endParaRPr lang="en-US" b="1" dirty="0"/>
          </a:p>
        </p:txBody>
      </p:sp>
    </p:spTree>
    <p:extLst>
      <p:ext uri="{BB962C8B-B14F-4D97-AF65-F5344CB8AC3E}">
        <p14:creationId xmlns:p14="http://schemas.microsoft.com/office/powerpoint/2010/main" val="2148476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Management Strategies, continued</a:t>
            </a:r>
            <a:endParaRPr lang="en-US" dirty="0"/>
          </a:p>
        </p:txBody>
      </p:sp>
      <p:sp>
        <p:nvSpPr>
          <p:cNvPr id="4" name="Content Placeholder 3"/>
          <p:cNvSpPr>
            <a:spLocks noGrp="1"/>
          </p:cNvSpPr>
          <p:nvPr>
            <p:ph sz="half" idx="2"/>
          </p:nvPr>
        </p:nvSpPr>
        <p:spPr>
          <a:xfrm>
            <a:off x="457199" y="1417638"/>
            <a:ext cx="8229601" cy="4708525"/>
          </a:xfrm>
        </p:spPr>
        <p:txBody>
          <a:bodyPr/>
          <a:lstStyle/>
          <a:p>
            <a:r>
              <a:rPr lang="en-US" b="1" dirty="0" err="1"/>
              <a:t>G</a:t>
            </a:r>
            <a:r>
              <a:rPr lang="en-US" b="1" dirty="0" err="1" smtClean="0"/>
              <a:t>unnysacking</a:t>
            </a:r>
            <a:r>
              <a:rPr lang="en-US" b="1" dirty="0"/>
              <a:t> (or backpacking)</a:t>
            </a:r>
            <a:r>
              <a:rPr lang="en-US" dirty="0"/>
              <a:t> </a:t>
            </a:r>
            <a:r>
              <a:rPr lang="en-US" dirty="0" smtClean="0"/>
              <a:t>is </a:t>
            </a:r>
            <a:r>
              <a:rPr lang="en-US" dirty="0"/>
              <a:t>like carrying an imaginary bag into which we place unresolved conflicts or grievances over time. Holding onto the way things used to be can be like a stone in your gunnysack, influencing how you interpret your current context</a:t>
            </a:r>
            <a:r>
              <a:rPr lang="en-US" dirty="0" smtClean="0"/>
              <a:t>.</a:t>
            </a:r>
          </a:p>
          <a:p>
            <a:r>
              <a:rPr lang="en-US" dirty="0" smtClean="0"/>
              <a:t>Your awareness of your emotions can help you clear your mind and choose to wait until the moment has passed to tackle the challenge.</a:t>
            </a:r>
          </a:p>
          <a:p>
            <a:endParaRPr lang="en-US" dirty="0"/>
          </a:p>
        </p:txBody>
      </p:sp>
    </p:spTree>
    <p:extLst>
      <p:ext uri="{BB962C8B-B14F-4D97-AF65-F5344CB8AC3E}">
        <p14:creationId xmlns:p14="http://schemas.microsoft.com/office/powerpoint/2010/main" val="1208569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Reacting to Evaluations and Criticism</a:t>
            </a:r>
            <a:endParaRPr lang="en-US" dirty="0"/>
          </a:p>
        </p:txBody>
      </p:sp>
      <p:sp>
        <p:nvSpPr>
          <p:cNvPr id="4" name="Content Placeholder 3"/>
          <p:cNvSpPr>
            <a:spLocks noGrp="1"/>
          </p:cNvSpPr>
          <p:nvPr>
            <p:ph sz="half" idx="2"/>
          </p:nvPr>
        </p:nvSpPr>
        <p:spPr>
          <a:xfrm>
            <a:off x="457199" y="1417638"/>
            <a:ext cx="8229601" cy="4708525"/>
          </a:xfrm>
        </p:spPr>
        <p:txBody>
          <a:bodyPr/>
          <a:lstStyle/>
          <a:p>
            <a:r>
              <a:rPr lang="en-US" dirty="0"/>
              <a:t>S</a:t>
            </a:r>
            <a:r>
              <a:rPr lang="en-US" dirty="0" smtClean="0"/>
              <a:t>tart </a:t>
            </a:r>
            <a:r>
              <a:rPr lang="en-US" dirty="0"/>
              <a:t>by listening without interruption. Interruptions can be internal and external, and they warrant further discussion. </a:t>
            </a:r>
            <a:endParaRPr lang="en-US" dirty="0" smtClean="0"/>
          </a:p>
          <a:p>
            <a:r>
              <a:rPr lang="en-US" dirty="0" smtClean="0"/>
              <a:t>Determine the speaker’s intent. </a:t>
            </a:r>
            <a:r>
              <a:rPr lang="en-US" dirty="0"/>
              <a:t>Y</a:t>
            </a:r>
            <a:r>
              <a:rPr lang="en-US" dirty="0" smtClean="0"/>
              <a:t>ou </a:t>
            </a:r>
            <a:r>
              <a:rPr lang="en-US" dirty="0"/>
              <a:t>may need to ask a clarifying question if it doesn’t count as an </a:t>
            </a:r>
            <a:r>
              <a:rPr lang="en-US" dirty="0" smtClean="0"/>
              <a:t>interruption.</a:t>
            </a:r>
          </a:p>
          <a:p>
            <a:r>
              <a:rPr lang="en-US" dirty="0" smtClean="0"/>
              <a:t>Indicate you are listening by taking notes, nodding your head, or leaning forward to display interest and listening.</a:t>
            </a:r>
          </a:p>
          <a:p>
            <a:r>
              <a:rPr lang="en-US" dirty="0" smtClean="0"/>
              <a:t>Restate the main points to paraphrase what has been discussed.</a:t>
            </a:r>
          </a:p>
          <a:p>
            <a:r>
              <a:rPr lang="en-US" dirty="0"/>
              <a:t>If an apology is well deserved, offer it. Communicate clearly what will change or indicate when you will respond with specific strategies to address the concern. </a:t>
            </a:r>
            <a:endParaRPr lang="en-US" dirty="0" smtClean="0"/>
          </a:p>
          <a:p>
            <a:r>
              <a:rPr lang="en-US" dirty="0" smtClean="0"/>
              <a:t>If you disagree, focus on the points or issues and not personalities. Do not respond in anger or frustration. Always </a:t>
            </a:r>
            <a:r>
              <a:rPr lang="en-US" smtClean="0"/>
              <a:t>display professionalism.</a:t>
            </a:r>
          </a:p>
        </p:txBody>
      </p:sp>
    </p:spTree>
    <p:extLst>
      <p:ext uri="{BB962C8B-B14F-4D97-AF65-F5344CB8AC3E}">
        <p14:creationId xmlns:p14="http://schemas.microsoft.com/office/powerpoint/2010/main" val="1424084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Relationships Across Cultures</a:t>
            </a:r>
            <a:endParaRPr lang="en-US" dirty="0"/>
          </a:p>
        </p:txBody>
      </p:sp>
      <p:sp>
        <p:nvSpPr>
          <p:cNvPr id="3" name="Text Placeholder 2"/>
          <p:cNvSpPr>
            <a:spLocks noGrp="1"/>
          </p:cNvSpPr>
          <p:nvPr>
            <p:ph type="body" idx="1"/>
          </p:nvPr>
        </p:nvSpPr>
        <p:spPr/>
        <p:txBody>
          <a:bodyPr/>
          <a:lstStyle/>
          <a:p>
            <a:r>
              <a:rPr lang="en-US" dirty="0" smtClean="0"/>
              <a:t>Scott </a:t>
            </a:r>
            <a:r>
              <a:rPr lang="en-US" dirty="0"/>
              <a:t>McLean</a:t>
            </a:r>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Tree>
    <p:extLst>
      <p:ext uri="{BB962C8B-B14F-4D97-AF65-F5344CB8AC3E}">
        <p14:creationId xmlns:p14="http://schemas.microsoft.com/office/powerpoint/2010/main" val="1739598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6098" y="4089442"/>
            <a:ext cx="4068615" cy="1362075"/>
          </a:xfrm>
        </p:spPr>
        <p:txBody>
          <a:bodyPr>
            <a:normAutofit fontScale="90000"/>
          </a:bodyPr>
          <a:lstStyle/>
          <a:p>
            <a:r>
              <a:rPr lang="en-US" dirty="0" smtClean="0"/>
              <a:t>Culture, Relationships, and Conflict</a:t>
            </a:r>
            <a:endParaRPr lang="en-US" dirty="0"/>
          </a:p>
        </p:txBody>
      </p:sp>
      <p:sp>
        <p:nvSpPr>
          <p:cNvPr id="3" name="Text Placeholder 2"/>
          <p:cNvSpPr>
            <a:spLocks noGrp="1"/>
          </p:cNvSpPr>
          <p:nvPr>
            <p:ph type="body" idx="4294967295"/>
          </p:nvPr>
        </p:nvSpPr>
        <p:spPr>
          <a:xfrm>
            <a:off x="4426098" y="2589255"/>
            <a:ext cx="4068615" cy="1500187"/>
          </a:xfrm>
        </p:spPr>
        <p:txBody>
          <a:bodyPr/>
          <a:lstStyle/>
          <a:p>
            <a:pPr marL="0" indent="0">
              <a:buNone/>
            </a:pPr>
            <a:r>
              <a:rPr lang="en-US" smtClean="0"/>
              <a:t>Chapter </a:t>
            </a:r>
            <a:r>
              <a:rPr lang="en-US" smtClean="0"/>
              <a:t>2</a:t>
            </a:r>
            <a:endParaRPr lang="en-US" dirty="0"/>
          </a:p>
        </p:txBody>
      </p:sp>
      <p:sp>
        <p:nvSpPr>
          <p:cNvPr id="4"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Tree>
    <p:extLst>
      <p:ext uri="{BB962C8B-B14F-4D97-AF65-F5344CB8AC3E}">
        <p14:creationId xmlns:p14="http://schemas.microsoft.com/office/powerpoint/2010/main" val="2508495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6"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2000" kern="1200">
                <a:solidFill>
                  <a:schemeClr val="tx1"/>
                </a:solidFill>
                <a:latin typeface="Verdana"/>
                <a:ea typeface="+mn-ea"/>
                <a:cs typeface="Verdana"/>
              </a:defRPr>
            </a:lvl1pPr>
            <a:lvl2pPr marL="742950" indent="-285750" algn="l" defTabSz="457200" rtl="0" eaLnBrk="1" latinLnBrk="0" hangingPunct="1">
              <a:spcBef>
                <a:spcPct val="20000"/>
              </a:spcBef>
              <a:buFont typeface="Arial"/>
              <a:buChar char="–"/>
              <a:defRPr sz="1800" kern="1200">
                <a:solidFill>
                  <a:schemeClr val="tx1"/>
                </a:solidFill>
                <a:latin typeface="Verdana"/>
                <a:ea typeface="+mn-ea"/>
                <a:cs typeface="Verdana"/>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dirty="0" smtClean="0"/>
              <a:t>Discuss intrapersonal communication.</a:t>
            </a:r>
          </a:p>
          <a:p>
            <a:r>
              <a:rPr lang="en-US" dirty="0"/>
              <a:t>Define and discuss self-concept.</a:t>
            </a:r>
          </a:p>
          <a:p>
            <a:r>
              <a:rPr lang="en-US" dirty="0"/>
              <a:t>Discuss cultural identities</a:t>
            </a:r>
            <a:r>
              <a:rPr lang="en-US" dirty="0" smtClean="0"/>
              <a:t>.</a:t>
            </a:r>
          </a:p>
          <a:p>
            <a:r>
              <a:rPr lang="en-US" dirty="0"/>
              <a:t>Understand the role of interpersonal needs in the </a:t>
            </a:r>
            <a:r>
              <a:rPr lang="en-US" dirty="0" smtClean="0"/>
              <a:t>Business Relationships Across Cultures </a:t>
            </a:r>
            <a:r>
              <a:rPr lang="en-US" dirty="0"/>
              <a:t>process.</a:t>
            </a:r>
          </a:p>
          <a:p>
            <a:r>
              <a:rPr lang="en-US" dirty="0"/>
              <a:t>Discuss social penetration theory and self-disclosure and its principles.</a:t>
            </a:r>
          </a:p>
          <a:p>
            <a:r>
              <a:rPr lang="en-US" dirty="0"/>
              <a:t>Describe interpersonal relations</a:t>
            </a:r>
            <a:r>
              <a:rPr lang="en-US" dirty="0" smtClean="0"/>
              <a:t>.</a:t>
            </a:r>
          </a:p>
          <a:p>
            <a:r>
              <a:rPr lang="en-US" dirty="0"/>
              <a:t>Understand the five steps in any conversation.</a:t>
            </a:r>
          </a:p>
          <a:p>
            <a:r>
              <a:rPr lang="en-US" dirty="0"/>
              <a:t>Discuss cultural differences across conversations</a:t>
            </a:r>
            <a:r>
              <a:rPr lang="en-US" dirty="0" smtClean="0"/>
              <a:t>.</a:t>
            </a:r>
          </a:p>
          <a:p>
            <a:r>
              <a:rPr lang="en-US" dirty="0"/>
              <a:t>Understand evaluations and criticism, and discuss several strategies for resolving intercultural conflict.</a:t>
            </a:r>
          </a:p>
          <a:p>
            <a:endParaRPr lang="en-US" dirty="0" smtClean="0"/>
          </a:p>
          <a:p>
            <a:pPr lvl="0"/>
            <a:endParaRPr lang="en-US" dirty="0"/>
          </a:p>
        </p:txBody>
      </p:sp>
      <p:sp>
        <p:nvSpPr>
          <p:cNvPr id="4"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Tree>
    <p:extLst>
      <p:ext uri="{BB962C8B-B14F-4D97-AF65-F5344CB8AC3E}">
        <p14:creationId xmlns:p14="http://schemas.microsoft.com/office/powerpoint/2010/main" val="627533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Intrapersonal Communication</a:t>
            </a:r>
            <a:endParaRPr lang="en-US"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3" name="Content Placeholder 2"/>
          <p:cNvSpPr>
            <a:spLocks noGrp="1"/>
          </p:cNvSpPr>
          <p:nvPr>
            <p:ph sz="half" idx="1"/>
          </p:nvPr>
        </p:nvSpPr>
        <p:spPr>
          <a:xfrm>
            <a:off x="457200" y="1600200"/>
            <a:ext cx="8229600" cy="4525963"/>
          </a:xfrm>
        </p:spPr>
        <p:txBody>
          <a:bodyPr>
            <a:normAutofit/>
          </a:bodyPr>
          <a:lstStyle/>
          <a:p>
            <a:r>
              <a:rPr lang="en-US" b="1" dirty="0" smtClean="0"/>
              <a:t>Intrapersonal communication</a:t>
            </a:r>
            <a:r>
              <a:rPr lang="en-US" dirty="0" smtClean="0"/>
              <a:t> can be defined as communication with one’s self, and that may include self-talk, acts of imagination and visualization, and even recall and memory.</a:t>
            </a:r>
          </a:p>
          <a:p>
            <a:r>
              <a:rPr lang="en-US" dirty="0"/>
              <a:t>From planning to problem solving, internal conflict resolution, and evaluations and judgments of self and others, we communicate with ourselves through intrapersonal communication, influenced by experiences with cultures and groups since we formed our first thought</a:t>
            </a:r>
            <a:r>
              <a:rPr lang="en-US" dirty="0" smtClean="0"/>
              <a:t>.</a:t>
            </a:r>
          </a:p>
          <a:p>
            <a:r>
              <a:rPr lang="en-US" dirty="0"/>
              <a:t>Your internal monologue represents your cultural backgrounds, which may be diverse and divergent, with competing values and expectations.</a:t>
            </a:r>
            <a:endParaRPr lang="en-US" dirty="0" smtClean="0"/>
          </a:p>
        </p:txBody>
      </p:sp>
    </p:spTree>
    <p:extLst>
      <p:ext uri="{BB962C8B-B14F-4D97-AF65-F5344CB8AC3E}">
        <p14:creationId xmlns:p14="http://schemas.microsoft.com/office/powerpoint/2010/main" val="769303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Self-Concept and Social Comparisons</a:t>
            </a:r>
            <a:endParaRPr lang="en-US" dirty="0"/>
          </a:p>
        </p:txBody>
      </p:sp>
      <p:sp>
        <p:nvSpPr>
          <p:cNvPr id="5" name="Subtitle 2"/>
          <p:cNvSpPr txBox="1">
            <a:spLocks/>
          </p:cNvSpPr>
          <p:nvPr/>
        </p:nvSpPr>
        <p:spPr>
          <a:xfrm>
            <a:off x="500611" y="6319234"/>
            <a:ext cx="5512905" cy="310011"/>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1800" kern="1200">
                <a:solidFill>
                  <a:schemeClr val="bg1"/>
                </a:solidFill>
                <a:latin typeface="Verdana"/>
                <a:ea typeface="+mn-ea"/>
                <a:cs typeface="Verdana"/>
              </a:defRPr>
            </a:lvl1pPr>
            <a:lvl2pPr marL="457200" indent="0" algn="l" defTabSz="457200" rtl="0" eaLnBrk="1" latinLnBrk="0" hangingPunct="1">
              <a:spcBef>
                <a:spcPct val="20000"/>
              </a:spcBef>
              <a:buFont typeface="Arial"/>
              <a:buNone/>
              <a:defRPr sz="1800" kern="1200">
                <a:solidFill>
                  <a:schemeClr val="tx1">
                    <a:tint val="75000"/>
                  </a:schemeClr>
                </a:solidFill>
                <a:latin typeface="Verdana"/>
                <a:ea typeface="+mn-ea"/>
                <a:cs typeface="Verdana"/>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IN" sz="800" dirty="0">
                <a:solidFill>
                  <a:schemeClr val="bg1">
                    <a:lumMod val="65000"/>
                  </a:schemeClr>
                </a:solidFill>
              </a:rPr>
              <a:t>© 2015 by Flat World Education, Inc. </a:t>
            </a:r>
            <a:endParaRPr lang="en-US" sz="800" dirty="0">
              <a:solidFill>
                <a:schemeClr val="bg1">
                  <a:lumMod val="65000"/>
                </a:schemeClr>
              </a:solidFill>
            </a:endParaRPr>
          </a:p>
        </p:txBody>
      </p:sp>
      <p:sp>
        <p:nvSpPr>
          <p:cNvPr id="3" name="Content Placeholder 2"/>
          <p:cNvSpPr>
            <a:spLocks noGrp="1"/>
          </p:cNvSpPr>
          <p:nvPr>
            <p:ph sz="half" idx="1"/>
          </p:nvPr>
        </p:nvSpPr>
        <p:spPr>
          <a:xfrm>
            <a:off x="457200" y="1600200"/>
            <a:ext cx="8229600" cy="4525963"/>
          </a:xfrm>
        </p:spPr>
        <p:txBody>
          <a:bodyPr>
            <a:normAutofit/>
          </a:bodyPr>
          <a:lstStyle/>
          <a:p>
            <a:pPr lvl="0"/>
            <a:r>
              <a:rPr lang="en-US" dirty="0"/>
              <a:t>Our self-concept is </a:t>
            </a:r>
            <a:r>
              <a:rPr lang="en-US" dirty="0" smtClean="0"/>
              <a:t>what </a:t>
            </a:r>
            <a:r>
              <a:rPr lang="en-US" dirty="0"/>
              <a:t>we perceive ourselves to </a:t>
            </a:r>
            <a:r>
              <a:rPr lang="en-US" dirty="0" smtClean="0"/>
              <a:t>be, </a:t>
            </a:r>
            <a:r>
              <a:rPr lang="en-US" dirty="0"/>
              <a:t>and it involves aspects of image and </a:t>
            </a:r>
            <a:r>
              <a:rPr lang="en-US" dirty="0" smtClean="0"/>
              <a:t>esteem.</a:t>
            </a:r>
          </a:p>
          <a:p>
            <a:pPr lvl="0"/>
            <a:r>
              <a:rPr lang="en-US" dirty="0" smtClean="0"/>
              <a:t>We engage in </a:t>
            </a:r>
            <a:r>
              <a:rPr lang="en-US" b="1" dirty="0" smtClean="0"/>
              <a:t>social comparisons</a:t>
            </a:r>
            <a:r>
              <a:rPr lang="en-US" dirty="0" smtClean="0"/>
              <a:t>, </a:t>
            </a:r>
            <a:r>
              <a:rPr lang="en-US" dirty="0"/>
              <a:t>evaluating ourselves in relation to our peers of similar status, similar characteristics, or similar qualities</a:t>
            </a:r>
            <a:r>
              <a:rPr lang="en-US" dirty="0" smtClean="0"/>
              <a:t>.</a:t>
            </a:r>
          </a:p>
          <a:p>
            <a:pPr lvl="0"/>
            <a:r>
              <a:rPr lang="en-US" b="1" dirty="0" smtClean="0"/>
              <a:t>Self-reflection</a:t>
            </a:r>
            <a:r>
              <a:rPr lang="en-US" dirty="0" smtClean="0"/>
              <a:t> is a trait that allows us to adapts and change to our context or environment, to accept or reject messages, to examine our concept of ourselves, and to choose to improve. </a:t>
            </a:r>
          </a:p>
          <a:p>
            <a:pPr lvl="0"/>
            <a:r>
              <a:rPr lang="en-US" b="1" dirty="0"/>
              <a:t>Internal monologue</a:t>
            </a:r>
            <a:r>
              <a:rPr lang="en-US" dirty="0"/>
              <a:t> refers to the self-talk of intrapersonal communication</a:t>
            </a:r>
            <a:r>
              <a:rPr lang="en-US" dirty="0" smtClean="0"/>
              <a:t>. </a:t>
            </a:r>
          </a:p>
          <a:p>
            <a:pPr lvl="0"/>
            <a:r>
              <a:rPr lang="en-US" dirty="0" smtClean="0"/>
              <a:t>Both internal and external interaction is always dynamic and changing.</a:t>
            </a:r>
            <a:endParaRPr lang="en-US" dirty="0"/>
          </a:p>
        </p:txBody>
      </p:sp>
    </p:spTree>
    <p:extLst>
      <p:ext uri="{BB962C8B-B14F-4D97-AF65-F5344CB8AC3E}">
        <p14:creationId xmlns:p14="http://schemas.microsoft.com/office/powerpoint/2010/main" val="2430661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Dimensions of Self</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Quadrant 1 is known to you and others.</a:t>
            </a:r>
          </a:p>
          <a:p>
            <a:r>
              <a:rPr lang="en-US" dirty="0" smtClean="0"/>
              <a:t>Quadrant 2 represents things others observe about us that we are unaware of.</a:t>
            </a:r>
          </a:p>
          <a:p>
            <a:r>
              <a:rPr lang="en-US" dirty="0"/>
              <a:t>Quadrant </a:t>
            </a:r>
            <a:r>
              <a:rPr lang="en-US" dirty="0" smtClean="0"/>
              <a:t>3 </a:t>
            </a:r>
            <a:r>
              <a:rPr lang="en-US" dirty="0"/>
              <a:t>involves information that is unknown to you and your conversational partners</a:t>
            </a:r>
            <a:r>
              <a:rPr lang="en-US" dirty="0" smtClean="0"/>
              <a:t>.</a:t>
            </a:r>
          </a:p>
          <a:p>
            <a:r>
              <a:rPr lang="en-US" dirty="0" smtClean="0"/>
              <a:t>Quadrant 4 involves information that you know but do not reveal to others.</a:t>
            </a:r>
          </a:p>
        </p:txBody>
      </p:sp>
      <p:pic>
        <p:nvPicPr>
          <p:cNvPr id="7" name="Picture 6"/>
          <p:cNvPicPr>
            <a:picLocks noChangeAspect="1"/>
          </p:cNvPicPr>
          <p:nvPr/>
        </p:nvPicPr>
        <p:blipFill>
          <a:blip r:embed="rId2"/>
          <a:stretch>
            <a:fillRect/>
          </a:stretch>
        </p:blipFill>
        <p:spPr>
          <a:xfrm>
            <a:off x="4495800" y="1925053"/>
            <a:ext cx="4226775" cy="3832486"/>
          </a:xfrm>
          <a:prstGeom prst="rect">
            <a:avLst/>
          </a:prstGeom>
        </p:spPr>
      </p:pic>
    </p:spTree>
    <p:extLst>
      <p:ext uri="{BB962C8B-B14F-4D97-AF65-F5344CB8AC3E}">
        <p14:creationId xmlns:p14="http://schemas.microsoft.com/office/powerpoint/2010/main" val="2833548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Identities</a:t>
            </a:r>
            <a:endParaRPr lang="en-US" dirty="0"/>
          </a:p>
        </p:txBody>
      </p:sp>
      <p:sp>
        <p:nvSpPr>
          <p:cNvPr id="4" name="Content Placeholder 3"/>
          <p:cNvSpPr>
            <a:spLocks noGrp="1"/>
          </p:cNvSpPr>
          <p:nvPr>
            <p:ph sz="half" idx="2"/>
          </p:nvPr>
        </p:nvSpPr>
        <p:spPr>
          <a:xfrm>
            <a:off x="457200" y="1417638"/>
            <a:ext cx="8229600" cy="4708525"/>
          </a:xfrm>
        </p:spPr>
        <p:txBody>
          <a:bodyPr/>
          <a:lstStyle/>
          <a:p>
            <a:r>
              <a:rPr lang="en-US" b="1" dirty="0" smtClean="0"/>
              <a:t>Gender identity</a:t>
            </a:r>
            <a:r>
              <a:rPr lang="en-US" dirty="0" smtClean="0"/>
              <a:t> is the cultural expectations associated with a sex, and it may be in conflict with your views of your biological sex or your sexual preference.</a:t>
            </a:r>
          </a:p>
          <a:p>
            <a:r>
              <a:rPr lang="en-US" dirty="0"/>
              <a:t>The </a:t>
            </a:r>
            <a:r>
              <a:rPr lang="en-US" b="1" dirty="0"/>
              <a:t>perfect self identity</a:t>
            </a:r>
            <a:r>
              <a:rPr lang="en-US" dirty="0"/>
              <a:t> refers to the ideal person, and the associated characteristics, within a specific culture</a:t>
            </a:r>
            <a:r>
              <a:rPr lang="en-US" dirty="0" smtClean="0"/>
              <a:t>.</a:t>
            </a:r>
          </a:p>
          <a:p>
            <a:r>
              <a:rPr lang="en-US" b="1" dirty="0"/>
              <a:t>Class identity</a:t>
            </a:r>
            <a:r>
              <a:rPr lang="en-US" dirty="0"/>
              <a:t> refers to the association of a person with a particular social class and the cultural expectations that come with it</a:t>
            </a:r>
            <a:r>
              <a:rPr lang="en-US" dirty="0" smtClean="0"/>
              <a:t>.</a:t>
            </a:r>
          </a:p>
          <a:p>
            <a:r>
              <a:rPr lang="en-US" b="1" dirty="0"/>
              <a:t>Age identity</a:t>
            </a:r>
            <a:r>
              <a:rPr lang="en-US" dirty="0"/>
              <a:t> refers to the cultural expectations for people on how they should act, what they should look like, or other defining characteristics based on their chronological or perceived age</a:t>
            </a:r>
            <a:r>
              <a:rPr lang="en-US" dirty="0" smtClean="0"/>
              <a:t>.</a:t>
            </a:r>
          </a:p>
          <a:p>
            <a:r>
              <a:rPr lang="en-US" b="1" dirty="0" smtClean="0"/>
              <a:t>Racial and ethnic identity</a:t>
            </a:r>
            <a:r>
              <a:rPr lang="en-US" dirty="0" smtClean="0"/>
              <a:t> refers to the cultural association of racial or ethnic characteristics with identity.</a:t>
            </a:r>
            <a:endParaRPr lang="en-US" b="1" dirty="0" smtClean="0"/>
          </a:p>
        </p:txBody>
      </p:sp>
    </p:spTree>
    <p:extLst>
      <p:ext uri="{BB962C8B-B14F-4D97-AF65-F5344CB8AC3E}">
        <p14:creationId xmlns:p14="http://schemas.microsoft.com/office/powerpoint/2010/main" val="3620970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Cultural </a:t>
            </a:r>
            <a:r>
              <a:rPr lang="en-US" dirty="0" smtClean="0"/>
              <a:t>Identities, continued</a:t>
            </a:r>
            <a:endParaRPr lang="en-US" dirty="0"/>
          </a:p>
        </p:txBody>
      </p:sp>
      <p:sp>
        <p:nvSpPr>
          <p:cNvPr id="3" name="Content Placeholder 2"/>
          <p:cNvSpPr>
            <a:spLocks noGrp="1"/>
          </p:cNvSpPr>
          <p:nvPr>
            <p:ph sz="half" idx="1"/>
          </p:nvPr>
        </p:nvSpPr>
        <p:spPr>
          <a:xfrm>
            <a:off x="457200" y="1600200"/>
            <a:ext cx="8229600" cy="4525963"/>
          </a:xfrm>
        </p:spPr>
        <p:txBody>
          <a:bodyPr>
            <a:normAutofit/>
          </a:bodyPr>
          <a:lstStyle/>
          <a:p>
            <a:r>
              <a:rPr lang="en-US" b="1" dirty="0"/>
              <a:t>Physical ability identity</a:t>
            </a:r>
            <a:r>
              <a:rPr lang="en-US" dirty="0"/>
              <a:t> involves cultural associations with our bodies and may overlap with other types of identities</a:t>
            </a:r>
            <a:r>
              <a:rPr lang="en-US" dirty="0" smtClean="0"/>
              <a:t>.</a:t>
            </a:r>
          </a:p>
          <a:p>
            <a:r>
              <a:rPr lang="en-US" b="1" dirty="0"/>
              <a:t>Psychological identity</a:t>
            </a:r>
            <a:r>
              <a:rPr lang="en-US" dirty="0"/>
              <a:t> involves cultural associations with our minds, our actions, and our behaviors. </a:t>
            </a:r>
            <a:endParaRPr lang="en-US" dirty="0" smtClean="0"/>
          </a:p>
          <a:p>
            <a:r>
              <a:rPr lang="en-US" b="1" dirty="0" smtClean="0"/>
              <a:t>Sexual identity</a:t>
            </a:r>
            <a:r>
              <a:rPr lang="en-US" dirty="0" smtClean="0"/>
              <a:t> refers to the cultural norms associated with sex across the range of sexuality, including heterosexuality, homosexuality, and bisexuality.</a:t>
            </a:r>
          </a:p>
          <a:p>
            <a:r>
              <a:rPr lang="en-US" b="1" dirty="0" smtClean="0"/>
              <a:t>Spiritual identity</a:t>
            </a:r>
            <a:r>
              <a:rPr lang="en-US" dirty="0" smtClean="0"/>
              <a:t> involves cultural norms for spirituality and religion, including religious practices.</a:t>
            </a:r>
          </a:p>
          <a:p>
            <a:r>
              <a:rPr lang="en-US" b="1" dirty="0" smtClean="0"/>
              <a:t>National identity</a:t>
            </a:r>
            <a:r>
              <a:rPr lang="en-US" dirty="0" smtClean="0"/>
              <a:t> refers to the </a:t>
            </a:r>
            <a:r>
              <a:rPr lang="en-US" dirty="0"/>
              <a:t>cultural expectations associated with citizenship in a specific country.</a:t>
            </a:r>
            <a:endParaRPr lang="en-US" b="1" dirty="0"/>
          </a:p>
        </p:txBody>
      </p:sp>
    </p:spTree>
    <p:extLst>
      <p:ext uri="{BB962C8B-B14F-4D97-AF65-F5344CB8AC3E}">
        <p14:creationId xmlns:p14="http://schemas.microsoft.com/office/powerpoint/2010/main" val="329358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8645</TotalTime>
  <Words>1214</Words>
  <Application>Microsoft Office PowerPoint</Application>
  <PresentationFormat>On-screen Show (4:3)</PresentationFormat>
  <Paragraphs>107</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Business Relationships Across Cultures By Scott McLean</vt:lpstr>
      <vt:lpstr>Business Relationships Across Cultures</vt:lpstr>
      <vt:lpstr>Culture, Relationships, and Conflict</vt:lpstr>
      <vt:lpstr>Learning Objectives</vt:lpstr>
      <vt:lpstr>Intrapersonal Communication</vt:lpstr>
      <vt:lpstr>Self-Concept and Social Comparisons</vt:lpstr>
      <vt:lpstr>Dimensions of Self</vt:lpstr>
      <vt:lpstr>Cultural Identities</vt:lpstr>
      <vt:lpstr>Cultural Identities, continued</vt:lpstr>
      <vt:lpstr>Maslow’s Hierarchy of Needs</vt:lpstr>
      <vt:lpstr>Interpersonal Needs</vt:lpstr>
      <vt:lpstr>Interpersonal Needs, continued</vt:lpstr>
      <vt:lpstr>The Onion Theory</vt:lpstr>
      <vt:lpstr>Self-Disclosure</vt:lpstr>
      <vt:lpstr>Conversation Across Cultures</vt:lpstr>
      <vt:lpstr>Conflict Management Strategies</vt:lpstr>
      <vt:lpstr>Conflict Management Strategies, continued</vt:lpstr>
      <vt:lpstr>Reacting to Evaluations and Criticism</vt:lpstr>
    </vt:vector>
  </TitlesOfParts>
  <Company>FlatWorld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Henggeler</dc:creator>
  <cp:lastModifiedBy>Scott McLean</cp:lastModifiedBy>
  <cp:revision>107</cp:revision>
  <dcterms:created xsi:type="dcterms:W3CDTF">2014-03-24T21:11:51Z</dcterms:created>
  <dcterms:modified xsi:type="dcterms:W3CDTF">2016-09-23T15:02:16Z</dcterms:modified>
</cp:coreProperties>
</file>