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68" r:id="rId2"/>
    <p:sldId id="269" r:id="rId3"/>
    <p:sldId id="312" r:id="rId4"/>
    <p:sldId id="271" r:id="rId5"/>
    <p:sldId id="272" r:id="rId6"/>
    <p:sldId id="273" r:id="rId7"/>
    <p:sldId id="317" r:id="rId8"/>
    <p:sldId id="318" r:id="rId9"/>
    <p:sldId id="341" r:id="rId10"/>
    <p:sldId id="342" r:id="rId11"/>
    <p:sldId id="343" r:id="rId12"/>
    <p:sldId id="344" r:id="rId13"/>
    <p:sldId id="345" r:id="rId14"/>
    <p:sldId id="346" r:id="rId15"/>
    <p:sldId id="367" r:id="rId16"/>
    <p:sldId id="368" r:id="rId17"/>
    <p:sldId id="347" r:id="rId18"/>
    <p:sldId id="348" r:id="rId19"/>
    <p:sldId id="361" r:id="rId20"/>
    <p:sldId id="362" r:id="rId21"/>
    <p:sldId id="363" r:id="rId22"/>
    <p:sldId id="364" r:id="rId23"/>
    <p:sldId id="365" r:id="rId24"/>
    <p:sldId id="366" r:id="rId25"/>
    <p:sldId id="349" r:id="rId26"/>
    <p:sldId id="350" r:id="rId27"/>
    <p:sldId id="369" r:id="rId28"/>
    <p:sldId id="351" r:id="rId29"/>
    <p:sldId id="370" r:id="rId30"/>
    <p:sldId id="352" r:id="rId31"/>
    <p:sldId id="354" r:id="rId32"/>
    <p:sldId id="355" r:id="rId33"/>
    <p:sldId id="371" r:id="rId34"/>
    <p:sldId id="356" r:id="rId35"/>
    <p:sldId id="307" r:id="rId36"/>
    <p:sldId id="359" r:id="rId37"/>
    <p:sldId id="310" r:id="rId38"/>
    <p:sldId id="360" r:id="rId39"/>
    <p:sldId id="31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A7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83"/>
    <p:restoredTop sz="93005"/>
  </p:normalViewPr>
  <p:slideViewPr>
    <p:cSldViewPr snapToGrid="0" snapToObjects="1">
      <p:cViewPr varScale="1">
        <p:scale>
          <a:sx n="107" d="100"/>
          <a:sy n="107" d="100"/>
        </p:scale>
        <p:origin x="52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2F2DF-5D7A-9948-9B86-29734985691C}" type="datetimeFigureOut">
              <a:rPr lang="en-US" smtClean="0"/>
              <a:t>7/11/2017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B07D8-2A0C-2D4C-A35C-57D0634EC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UPDATE IMAGE WITH COVER OF BOOK IMAGE </a:t>
            </a:r>
            <a:r>
              <a:rPr lang="mr-IN" dirty="0" smtClean="0"/>
              <a:t>–</a:t>
            </a:r>
            <a:r>
              <a:rPr lang="en-US" dirty="0" smtClean="0"/>
              <a:t> Choose the 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r>
              <a:rPr lang="en-US" dirty="0" err="1" smtClean="0"/>
              <a:t>transparancy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01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2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B07D8-2A0C-2D4C-A35C-57D0634ECA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99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92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506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1009" y="6165431"/>
            <a:ext cx="1559626" cy="62385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71462" y="6354246"/>
            <a:ext cx="25802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Roboto" charset="0"/>
                <a:ea typeface="Roboto" charset="0"/>
                <a:cs typeface="Roboto" charset="0"/>
              </a:rPr>
              <a:t>©</a:t>
            </a:r>
            <a:r>
              <a:rPr lang="en-US" sz="1000" dirty="0" err="1" smtClean="0">
                <a:solidFill>
                  <a:schemeClr val="bg1">
                    <a:lumMod val="65000"/>
                  </a:schemeClr>
                </a:solidFill>
                <a:latin typeface="Roboto" charset="0"/>
                <a:ea typeface="Roboto" charset="0"/>
                <a:cs typeface="Roboto" charset="0"/>
              </a:rPr>
              <a:t>FlatWorld</a:t>
            </a:r>
            <a:r>
              <a:rPr lang="en-US" sz="1000" baseline="0" dirty="0" smtClean="0">
                <a:solidFill>
                  <a:schemeClr val="bg1">
                    <a:lumMod val="65000"/>
                  </a:schemeClr>
                </a:solidFill>
                <a:latin typeface="Roboto" charset="0"/>
                <a:ea typeface="Roboto" charset="0"/>
                <a:cs typeface="Roboto" charset="0"/>
              </a:rPr>
              <a:t> 2017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20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latworldknowledge.com/lega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71462" y="4965472"/>
            <a:ext cx="9144000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Mastering Organizational Behavior, Version 14.0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71462" y="5646934"/>
            <a:ext cx="9144000" cy="4270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000" dirty="0" smtClean="0">
                <a:latin typeface="Roboto Condensed Light" charset="0"/>
                <a:ea typeface="Roboto Condensed Light" charset="0"/>
                <a:cs typeface="Roboto Condensed Light" charset="0"/>
              </a:rPr>
              <a:t>Cecily D. Cooper, Don </a:t>
            </a:r>
            <a:r>
              <a:rPr lang="en-US" sz="2000" dirty="0" err="1" smtClean="0">
                <a:latin typeface="Roboto Condensed Light" charset="0"/>
                <a:ea typeface="Roboto Condensed Light" charset="0"/>
                <a:cs typeface="Roboto Condensed Light" charset="0"/>
              </a:rPr>
              <a:t>Hellriegel</a:t>
            </a:r>
            <a:r>
              <a:rPr lang="en-US" sz="2000" dirty="0" smtClean="0">
                <a:latin typeface="Roboto Condensed Light" charset="0"/>
                <a:ea typeface="Roboto Condensed Light" charset="0"/>
                <a:cs typeface="Roboto Condensed Light" charset="0"/>
              </a:rPr>
              <a:t>, &amp; John W. Slocum Jr.</a:t>
            </a:r>
            <a:endParaRPr lang="en-US" sz="20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4811486"/>
            <a:ext cx="12198096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03"/>
          <a:stretch/>
        </p:blipFill>
        <p:spPr>
          <a:xfrm>
            <a:off x="0" y="0"/>
            <a:ext cx="12192000" cy="481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30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Self Competency: David </a:t>
            </a:r>
            <a:r>
              <a:rPr lang="en-US" sz="3200" dirty="0" err="1" smtClean="0">
                <a:latin typeface="Roboto" charset="0"/>
                <a:ea typeface="Roboto" charset="0"/>
                <a:cs typeface="Roboto" charset="0"/>
              </a:rPr>
              <a:t>Neeleman</a:t>
            </a:r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, Founder </a:t>
            </a: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of JetBlue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Summary Insights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A leader’s personality can influence company culture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Leaders should minimize status </a:t>
            </a: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distinctions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Leaders influence culture via visible actions that communicate values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 leader’s personality greatly impacts an organization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16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Figure </a:t>
            </a:r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2.2: </a:t>
            </a: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The “Big Five” Personality Factors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sp>
        <p:nvSpPr>
          <p:cNvPr id="28" name="Line 17"/>
          <p:cNvSpPr>
            <a:spLocks noChangeShapeType="1"/>
          </p:cNvSpPr>
          <p:nvPr/>
        </p:nvSpPr>
        <p:spPr bwMode="auto">
          <a:xfrm>
            <a:off x="1720987" y="1965384"/>
            <a:ext cx="8382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000">
              <a:latin typeface="Roboto Light"/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1720987" y="2927409"/>
            <a:ext cx="8382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000">
              <a:latin typeface="Roboto Light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1720987" y="3984684"/>
            <a:ext cx="8382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000">
              <a:latin typeface="Roboto Light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1868625" y="1468497"/>
            <a:ext cx="81041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200" b="1" dirty="0">
                <a:solidFill>
                  <a:schemeClr val="accent1">
                    <a:lumMod val="75000"/>
                  </a:schemeClr>
                </a:solidFill>
                <a:latin typeface="Roboto Light"/>
              </a:rPr>
              <a:t>Emotional Stability</a:t>
            </a:r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1868625" y="2427347"/>
            <a:ext cx="81041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200" b="1">
                <a:solidFill>
                  <a:schemeClr val="accent1">
                    <a:lumMod val="75000"/>
                  </a:schemeClr>
                </a:solidFill>
                <a:latin typeface="Roboto Light"/>
              </a:rPr>
              <a:t>Agreeableness</a:t>
            </a: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1868625" y="3487797"/>
            <a:ext cx="81041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200" b="1" dirty="0">
                <a:solidFill>
                  <a:schemeClr val="accent1">
                    <a:lumMod val="75000"/>
                  </a:schemeClr>
                </a:solidFill>
                <a:latin typeface="Roboto Light"/>
              </a:rPr>
              <a:t>Extraversion</a:t>
            </a: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1654312" y="1986022"/>
            <a:ext cx="3353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>
                <a:latin typeface="Roboto Light"/>
              </a:rPr>
              <a:t>(Stable, confident, effective)</a:t>
            </a:r>
          </a:p>
        </p:txBody>
      </p:sp>
      <p:sp>
        <p:nvSpPr>
          <p:cNvPr id="35" name="Text Box 24"/>
          <p:cNvSpPr txBox="1">
            <a:spLocks noChangeArrowheads="1"/>
          </p:cNvSpPr>
          <p:nvPr/>
        </p:nvSpPr>
        <p:spPr bwMode="auto">
          <a:xfrm>
            <a:off x="1654312" y="2946459"/>
            <a:ext cx="33186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>
                <a:latin typeface="Roboto Light"/>
              </a:rPr>
              <a:t>(Warm, tactful, considerate)</a:t>
            </a: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6408030" y="1979672"/>
            <a:ext cx="3829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altLang="en-US" sz="2000">
                <a:latin typeface="Roboto Light"/>
              </a:rPr>
              <a:t>(Nervous, self-doubting, moody)</a:t>
            </a: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7191899" y="2940109"/>
            <a:ext cx="30460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altLang="en-US" sz="2000">
                <a:latin typeface="Roboto Light"/>
              </a:rPr>
              <a:t>(Independent, cold, rude)</a:t>
            </a: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1654312" y="4010084"/>
            <a:ext cx="47692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>
                <a:latin typeface="Roboto Light"/>
              </a:rPr>
              <a:t>(Gregarious, energetic, self-dramatizing)</a:t>
            </a: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6710806" y="4003734"/>
            <a:ext cx="35271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altLang="en-US" sz="2000">
                <a:latin typeface="Roboto Light"/>
              </a:rPr>
              <a:t>(Shy, unassertive, withdrawn)</a:t>
            </a:r>
          </a:p>
        </p:txBody>
      </p:sp>
      <p:sp>
        <p:nvSpPr>
          <p:cNvPr id="40" name="Line 29"/>
          <p:cNvSpPr>
            <a:spLocks noChangeShapeType="1"/>
          </p:cNvSpPr>
          <p:nvPr/>
        </p:nvSpPr>
        <p:spPr bwMode="auto">
          <a:xfrm>
            <a:off x="1720987" y="5000684"/>
            <a:ext cx="8382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000">
              <a:latin typeface="Roboto Light"/>
            </a:endParaRPr>
          </a:p>
        </p:txBody>
      </p:sp>
      <p:sp>
        <p:nvSpPr>
          <p:cNvPr id="41" name="Line 30"/>
          <p:cNvSpPr>
            <a:spLocks noChangeShapeType="1"/>
          </p:cNvSpPr>
          <p:nvPr/>
        </p:nvSpPr>
        <p:spPr bwMode="auto">
          <a:xfrm>
            <a:off x="1720987" y="5962709"/>
            <a:ext cx="8382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000">
              <a:latin typeface="Roboto Light"/>
            </a:endParaRPr>
          </a:p>
        </p:txBody>
      </p:sp>
      <p:sp>
        <p:nvSpPr>
          <p:cNvPr id="42" name="Text Box 31"/>
          <p:cNvSpPr txBox="1">
            <a:spLocks noChangeArrowheads="1"/>
          </p:cNvSpPr>
          <p:nvPr/>
        </p:nvSpPr>
        <p:spPr bwMode="auto">
          <a:xfrm>
            <a:off x="1868625" y="4495859"/>
            <a:ext cx="81041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200" b="1" dirty="0">
                <a:solidFill>
                  <a:schemeClr val="accent1">
                    <a:lumMod val="75000"/>
                  </a:schemeClr>
                </a:solidFill>
                <a:latin typeface="Roboto Light"/>
              </a:rPr>
              <a:t>Conscientiousness</a:t>
            </a: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1868625" y="5461059"/>
            <a:ext cx="81041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200" b="1" dirty="0">
                <a:solidFill>
                  <a:schemeClr val="accent1">
                    <a:lumMod val="75000"/>
                  </a:schemeClr>
                </a:solidFill>
                <a:latin typeface="Roboto Light"/>
              </a:rPr>
              <a:t>Openness</a:t>
            </a:r>
          </a:p>
        </p:txBody>
      </p: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1654312" y="5018147"/>
            <a:ext cx="3304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>
                <a:latin typeface="Roboto Light"/>
              </a:rPr>
              <a:t>(Careful, neat, dependable)</a:t>
            </a:r>
          </a:p>
        </p:txBody>
      </p:sp>
      <p:sp>
        <p:nvSpPr>
          <p:cNvPr id="45" name="Text Box 34"/>
          <p:cNvSpPr txBox="1">
            <a:spLocks noChangeArrowheads="1"/>
          </p:cNvSpPr>
          <p:nvPr/>
        </p:nvSpPr>
        <p:spPr bwMode="auto">
          <a:xfrm>
            <a:off x="1654312" y="5986522"/>
            <a:ext cx="36038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>
                <a:latin typeface="Roboto Light"/>
              </a:rPr>
              <a:t>(Imaginative, curious, original)</a:t>
            </a:r>
          </a:p>
        </p:txBody>
      </p:sp>
      <p:sp>
        <p:nvSpPr>
          <p:cNvPr id="46" name="Text Box 35"/>
          <p:cNvSpPr txBox="1">
            <a:spLocks noChangeArrowheads="1"/>
          </p:cNvSpPr>
          <p:nvPr/>
        </p:nvSpPr>
        <p:spPr bwMode="auto">
          <a:xfrm>
            <a:off x="6106666" y="5011797"/>
            <a:ext cx="41312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altLang="en-US" sz="2000">
                <a:latin typeface="Roboto Light"/>
              </a:rPr>
              <a:t>(Impulsive, careless, irresponsible)</a:t>
            </a:r>
          </a:p>
        </p:txBody>
      </p:sp>
      <p:sp>
        <p:nvSpPr>
          <p:cNvPr id="47" name="Text Box 36"/>
          <p:cNvSpPr txBox="1">
            <a:spLocks noChangeArrowheads="1"/>
          </p:cNvSpPr>
          <p:nvPr/>
        </p:nvSpPr>
        <p:spPr bwMode="auto">
          <a:xfrm>
            <a:off x="6032928" y="5980172"/>
            <a:ext cx="42049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altLang="en-US" sz="2000">
                <a:latin typeface="Roboto Light"/>
              </a:rPr>
              <a:t>(Dull, unimaginative, literal-minded)</a:t>
            </a:r>
          </a:p>
        </p:txBody>
      </p:sp>
    </p:spTree>
    <p:extLst>
      <p:ext uri="{BB962C8B-B14F-4D97-AF65-F5344CB8AC3E}">
        <p14:creationId xmlns:p14="http://schemas.microsoft.com/office/powerpoint/2010/main" val="38165166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Self-Esteem Characteristics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257986"/>
              </p:ext>
            </p:extLst>
          </p:nvPr>
        </p:nvGraphicFramePr>
        <p:xfrm>
          <a:off x="1083731" y="1667933"/>
          <a:ext cx="10041468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LOW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HIGH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Choose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conventional occupations</a:t>
                      </a:r>
                      <a:endParaRPr lang="en-US" sz="2000" noProof="0" dirty="0" smtClean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Risk takers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Swayed by opinions of others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Prioritize their work to accomplish tasks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Set goals that they can achieve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Set challenging goals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137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Personality Trait: Locus of Control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31243" y="1752598"/>
            <a:ext cx="7575550" cy="854075"/>
          </a:xfrm>
          <a:prstGeom prst="rect">
            <a:avLst/>
          </a:prstGeom>
          <a:solidFill>
            <a:schemeClr val="accent1"/>
          </a:solidFill>
          <a:ln w="31750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solidFill>
                  <a:schemeClr val="bg1"/>
                </a:solidFill>
                <a:latin typeface="Roboto Light"/>
              </a:rPr>
              <a:t>Degree </a:t>
            </a:r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to which </a:t>
            </a:r>
            <a:r>
              <a:rPr lang="en-US" altLang="en-US" sz="2400" b="1" dirty="0" smtClean="0">
                <a:solidFill>
                  <a:schemeClr val="bg1"/>
                </a:solidFill>
                <a:latin typeface="Roboto Light"/>
              </a:rPr>
              <a:t>individuals </a:t>
            </a:r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believe </a:t>
            </a:r>
            <a:r>
              <a:rPr lang="en-US" altLang="en-US" sz="2400" b="1" dirty="0" smtClean="0">
                <a:solidFill>
                  <a:schemeClr val="bg1"/>
                </a:solidFill>
                <a:latin typeface="Roboto Light"/>
              </a:rPr>
              <a:t>that they </a:t>
            </a:r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can control events affecting them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320131" y="3419473"/>
            <a:ext cx="2911475" cy="8064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Internal locus of</a:t>
            </a:r>
            <a:br>
              <a:rPr lang="en-US" altLang="en-US" sz="2400" b="1" dirty="0">
                <a:solidFill>
                  <a:schemeClr val="bg1"/>
                </a:solidFill>
                <a:latin typeface="Roboto Light"/>
              </a:rPr>
            </a:br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control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706393" y="3413123"/>
            <a:ext cx="3200400" cy="80645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External locus of</a:t>
            </a:r>
            <a:br>
              <a:rPr lang="en-US" altLang="en-US" sz="2400" b="1" dirty="0">
                <a:solidFill>
                  <a:schemeClr val="bg1"/>
                </a:solidFill>
                <a:latin typeface="Roboto Light"/>
              </a:rPr>
            </a:br>
            <a:r>
              <a:rPr lang="en-US" altLang="en-US" sz="2400" b="1" dirty="0">
                <a:solidFill>
                  <a:schemeClr val="bg1"/>
                </a:solidFill>
                <a:latin typeface="Roboto Light"/>
              </a:rPr>
              <a:t>control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315898" y="4234919"/>
            <a:ext cx="2915708" cy="223697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300" dirty="0">
                <a:solidFill>
                  <a:srgbClr val="080808"/>
                </a:solidFill>
                <a:latin typeface="Roboto Light"/>
              </a:rPr>
              <a:t>Belief that one’s life is determined (controlled) primarily by one’s own behavior and actions.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6706393" y="4219573"/>
            <a:ext cx="3200400" cy="193899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en-US" sz="2400" dirty="0">
                <a:solidFill>
                  <a:srgbClr val="080808"/>
                </a:solidFill>
                <a:latin typeface="Roboto Light"/>
              </a:rPr>
              <a:t>Belief that one’s own life is determined (controlled) primarily by chance, fate or other people.</a:t>
            </a: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3794918" y="3027361"/>
            <a:ext cx="451167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>
              <a:latin typeface="Roboto Light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>
            <a:off x="3794918" y="3021011"/>
            <a:ext cx="0" cy="3952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>
              <a:latin typeface="Roboto Light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8297068" y="3021011"/>
            <a:ext cx="0" cy="3952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>
              <a:latin typeface="Roboto Light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6112668" y="2614611"/>
            <a:ext cx="0" cy="3952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5519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Job Performance and Locus of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Internals control their own behavior better, are more active politically and socially than externals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Externals appear to prefer a more structured, directive style of supervision than internals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Internals are often more achievement oriented than externals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Internals and externals perform equally well when work is simple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74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Proactive Personality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366585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A dispositional tendency to take personal initiative across a range of activities and situations. 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Proactive employees build strong social networks, form high-quality relationships, and continuously strive to create positive, productive change. 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99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Emotions and Emotional Intelligence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350090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Emotions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are the complex patterns of feelings toward an object or person.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Emotional intelligence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refers to how well an individual handles </a:t>
            </a:r>
            <a:r>
              <a:rPr lang="en-US" sz="2400" dirty="0" err="1" smtClean="0">
                <a:latin typeface="Roboto Light" charset="0"/>
                <a:ea typeface="Roboto Light" charset="0"/>
                <a:cs typeface="Roboto Light" charset="0"/>
              </a:rPr>
              <a:t>onself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and others rather than how smart or how capable the individual is in terms of technical skills. 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2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Emotional Intelligence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21931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Self-awareness: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recognizing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one’s emotions, strengths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and limitations, and capabilities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and how these affect others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Social </a:t>
            </a: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empathy: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sensing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what others need in order for them to develop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Self-motivation: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being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results oriented and pursuing goals beyond what is required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Social </a:t>
            </a: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skills: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the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ability of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an individual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to influence others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15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Teams Competency: Why Personality is Important at Starbucks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Summary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Insights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Starbuck’s hires based on </a:t>
            </a: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personality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Emotional stability is a desired trait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Success is determined by the team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Customer service is important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9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Influence of Culturally Based Work-Related Values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Individualism-Collectivism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Power Distance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Uncertainty Avoidance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Gender role Orientation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Long-term Orientation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46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5435600"/>
          </a:xfrm>
          <a:prstGeom prst="rect">
            <a:avLst/>
          </a:prstGeom>
          <a:solidFill>
            <a:srgbClr val="006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6CA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1666" y="1994959"/>
            <a:ext cx="10515600" cy="31527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PUBLISHED BY: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FLATWORLD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©2017 BY FLATWORLD. ALL RIGHTS RESERVED. YOUR USE OF THIS WORK IS SUBJECT TO THE LICENSE AGREEMENT AVAILABLE </a:t>
            </a: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  <a:hlinkClick r:id="rId2"/>
              </a:rPr>
              <a:t>HERE</a:t>
            </a: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USED, MODIFIED, OR REPRODUCED IN ANY FORM BY ANY MEANS EXCEPT AS EXPRESSLY PERMITTED UNDER THE LICENSING AGREEMENT.</a:t>
            </a:r>
            <a:endParaRPr lang="en-US" sz="1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6760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Three Characteristics of Collectivism-Individualism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342522"/>
              </p:ext>
            </p:extLst>
          </p:nvPr>
        </p:nvGraphicFramePr>
        <p:xfrm>
          <a:off x="1083731" y="1667933"/>
          <a:ext cx="10041468" cy="25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COLLECTIVISM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INDIVIDUALISM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Focus on “we” versus “I”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Non-conformists; individuals pursue own goals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Emphasis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on belonging to an organization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Emphasis on individual initiatives and achievement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Avoid pointing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out mistakes to “save face”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Everybody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has a right to a private life and opinion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3731" y="4521200"/>
            <a:ext cx="1004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Adapted from G. Hofstede and G.J. Hofstede. </a:t>
            </a:r>
            <a:r>
              <a:rPr lang="en-US" altLang="en-US" sz="2000" i="1" dirty="0">
                <a:solidFill>
                  <a:srgbClr val="1C1C1C"/>
                </a:solidFill>
                <a:latin typeface="Roboto Light"/>
              </a:rPr>
              <a:t>Cultures and Organizations: Software of the Mind</a:t>
            </a:r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. New York: McGraw-Hill, 2005</a:t>
            </a:r>
            <a:r>
              <a:rPr lang="en-US" altLang="en-US" sz="2000" dirty="0" smtClean="0">
                <a:solidFill>
                  <a:srgbClr val="1C1C1C"/>
                </a:solidFill>
                <a:latin typeface="Roboto Light"/>
              </a:rPr>
              <a:t>.</a:t>
            </a:r>
            <a:endParaRPr lang="en-US" altLang="en-US" sz="2000" dirty="0">
              <a:solidFill>
                <a:srgbClr val="1C1C1C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175626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Three Characteristics of Power Distance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75711"/>
              </p:ext>
            </p:extLst>
          </p:nvPr>
        </p:nvGraphicFramePr>
        <p:xfrm>
          <a:off x="1083731" y="1667933"/>
          <a:ext cx="10041468" cy="25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LOW</a:t>
                      </a:r>
                      <a:r>
                        <a:rPr lang="en-US" sz="2300" baseline="0" noProof="0" dirty="0" smtClean="0">
                          <a:latin typeface="Roboto Light"/>
                        </a:rPr>
                        <a:t> (SMALL) POWER DISTANCE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HIGH (LARGE) POWER DISTANCE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Inequality in society should be minimized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Employees should be submissive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to leaders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All should have equal rights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Power holders are entitled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to privileges and status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Status and titles are of less importance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than knowledge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Employees should follow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chain of command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3731" y="4521200"/>
            <a:ext cx="1004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Adapted from G. Hofstede and G.J. Hofstede. </a:t>
            </a:r>
            <a:r>
              <a:rPr lang="en-US" altLang="en-US" sz="2000" i="1" dirty="0">
                <a:solidFill>
                  <a:srgbClr val="1C1C1C"/>
                </a:solidFill>
                <a:latin typeface="Roboto Light"/>
              </a:rPr>
              <a:t>Cultures and Organizations: Software of the Mind</a:t>
            </a:r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. New York: McGraw-Hill, 2005</a:t>
            </a:r>
            <a:r>
              <a:rPr lang="en-US" altLang="en-US" sz="2000" dirty="0" smtClean="0">
                <a:solidFill>
                  <a:srgbClr val="1C1C1C"/>
                </a:solidFill>
                <a:latin typeface="Roboto Light"/>
              </a:rPr>
              <a:t>.</a:t>
            </a:r>
            <a:endParaRPr lang="en-US" altLang="en-US" sz="2000" dirty="0">
              <a:solidFill>
                <a:srgbClr val="1C1C1C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762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Three Characteristics of Uncertainty Avoidance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967590"/>
              </p:ext>
            </p:extLst>
          </p:nvPr>
        </p:nvGraphicFramePr>
        <p:xfrm>
          <a:off x="1083731" y="1667933"/>
          <a:ext cx="1004146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LOW</a:t>
                      </a:r>
                      <a:r>
                        <a:rPr lang="en-US" sz="2300" baseline="0" noProof="0" dirty="0" smtClean="0">
                          <a:latin typeface="Roboto Light"/>
                        </a:rPr>
                        <a:t> (WEAK) UNCERTAINTY AVOIDANCE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HIGH</a:t>
                      </a:r>
                      <a:r>
                        <a:rPr lang="en-US" sz="2300" baseline="0" noProof="0" dirty="0" smtClean="0">
                          <a:latin typeface="Roboto Light"/>
                        </a:rPr>
                        <a:t> (STRONG) UNCERTAINTY AVOIDANCE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The uncertainty inherent in life is accepted and each day is taken as it comes.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The uncertainty inherent in life is a threat. Rules and laws reduce uncertainty.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Conflict and competition can be used constructively.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Conflict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and competition can and should therefore be avoided in favor of orderliness.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Dissent is accepted.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There is need for consistency.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3731" y="5164654"/>
            <a:ext cx="1004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Adapted from G. Hofstede and G.J. Hofstede. </a:t>
            </a:r>
            <a:r>
              <a:rPr lang="en-US" altLang="en-US" sz="2000" i="1" dirty="0">
                <a:solidFill>
                  <a:srgbClr val="1C1C1C"/>
                </a:solidFill>
                <a:latin typeface="Roboto Light"/>
              </a:rPr>
              <a:t>Cultures and Organizations: Software of the Mind</a:t>
            </a:r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. New York: McGraw-Hill, 2005</a:t>
            </a:r>
            <a:r>
              <a:rPr lang="en-US" altLang="en-US" sz="2000" dirty="0" smtClean="0">
                <a:solidFill>
                  <a:srgbClr val="1C1C1C"/>
                </a:solidFill>
                <a:latin typeface="Roboto Light"/>
              </a:rPr>
              <a:t>.</a:t>
            </a:r>
            <a:endParaRPr lang="en-US" altLang="en-US" sz="2000" dirty="0">
              <a:solidFill>
                <a:srgbClr val="1C1C1C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8857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Three Characteristics of Gender Role Orientation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299234"/>
              </p:ext>
            </p:extLst>
          </p:nvPr>
        </p:nvGraphicFramePr>
        <p:xfrm>
          <a:off x="1083731" y="1667933"/>
          <a:ext cx="10041468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MASCULINITY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FEMININITY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Men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are assertive</a:t>
                      </a:r>
                      <a:endParaRPr lang="en-US" sz="2000" noProof="0" dirty="0" smtClean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Men and women should be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concerned with the quality of life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Material success is prized and valued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Caring for others is prized and valued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Work roles should be clear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No distinction in work roles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for men and women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3731" y="4216406"/>
            <a:ext cx="1004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Adapted from G. Hofstede and G.J. Hofstede. </a:t>
            </a:r>
            <a:r>
              <a:rPr lang="en-US" altLang="en-US" sz="2000" i="1" dirty="0">
                <a:solidFill>
                  <a:srgbClr val="1C1C1C"/>
                </a:solidFill>
                <a:latin typeface="Roboto Light"/>
              </a:rPr>
              <a:t>Cultures and Organizations: Software of the Mind</a:t>
            </a:r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. New York: McGraw-Hill, 2005</a:t>
            </a:r>
            <a:r>
              <a:rPr lang="en-US" altLang="en-US" sz="2000" dirty="0" smtClean="0">
                <a:solidFill>
                  <a:srgbClr val="1C1C1C"/>
                </a:solidFill>
                <a:latin typeface="Roboto Light"/>
              </a:rPr>
              <a:t>.</a:t>
            </a:r>
            <a:endParaRPr lang="en-US" altLang="en-US" sz="2000" dirty="0">
              <a:solidFill>
                <a:srgbClr val="1C1C1C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098735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900" dirty="0">
                <a:latin typeface="Roboto" charset="0"/>
                <a:ea typeface="Roboto" charset="0"/>
                <a:cs typeface="Roboto" charset="0"/>
              </a:rPr>
              <a:t>Three Characteristics of Short Versus Long-Term Orientation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695206"/>
              </p:ext>
            </p:extLst>
          </p:nvPr>
        </p:nvGraphicFramePr>
        <p:xfrm>
          <a:off x="1083731" y="1667933"/>
          <a:ext cx="10041468" cy="224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0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SHORT-TERM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noProof="0" dirty="0" smtClean="0">
                          <a:latin typeface="Roboto Light"/>
                        </a:rPr>
                        <a:t>LONG-TERM</a:t>
                      </a:r>
                      <a:endParaRPr lang="en-US" sz="2300" noProof="0" dirty="0">
                        <a:latin typeface="Roboto Ligh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Respect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for bottom line</a:t>
                      </a:r>
                      <a:endParaRPr lang="en-US" sz="2000" noProof="0" dirty="0" smtClean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Respect for work ethic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Efforts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should produce quick results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Perseverance, sustained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efforts toward results over time are valued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Leaders and employees view each other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as distinct groups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US" sz="2000" noProof="0" dirty="0" smtClean="0">
                          <a:latin typeface="Roboto Light"/>
                        </a:rPr>
                        <a:t>Willingness to subordinate oneself</a:t>
                      </a:r>
                      <a:r>
                        <a:rPr lang="en-US" sz="2000" baseline="0" noProof="0" dirty="0" smtClean="0">
                          <a:latin typeface="Roboto Light"/>
                        </a:rPr>
                        <a:t> for a broader societal purpose</a:t>
                      </a:r>
                      <a:endParaRPr lang="en-US" sz="2000" noProof="0" dirty="0">
                        <a:latin typeface="Roboto Light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83731" y="4250272"/>
            <a:ext cx="1004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Adapted from G. Hofstede and G.J. Hofstede. </a:t>
            </a:r>
            <a:r>
              <a:rPr lang="en-US" altLang="en-US" sz="2000" i="1" dirty="0">
                <a:solidFill>
                  <a:srgbClr val="1C1C1C"/>
                </a:solidFill>
                <a:latin typeface="Roboto Light"/>
              </a:rPr>
              <a:t>Cultures and Organizations: Software of the Mind</a:t>
            </a:r>
            <a:r>
              <a:rPr lang="en-US" altLang="en-US" sz="2000" dirty="0">
                <a:solidFill>
                  <a:srgbClr val="1C1C1C"/>
                </a:solidFill>
                <a:latin typeface="Roboto Light"/>
              </a:rPr>
              <a:t>. New York: McGraw-Hill, 2005</a:t>
            </a:r>
            <a:r>
              <a:rPr lang="en-US" altLang="en-US" sz="2000" dirty="0" smtClean="0">
                <a:solidFill>
                  <a:srgbClr val="1C1C1C"/>
                </a:solidFill>
                <a:latin typeface="Roboto Light"/>
              </a:rPr>
              <a:t>.</a:t>
            </a:r>
            <a:endParaRPr lang="en-US" altLang="en-US" sz="2000" dirty="0">
              <a:solidFill>
                <a:srgbClr val="1C1C1C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76868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Components of Attitudes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0"/>
            <a:ext cx="9939340" cy="30109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Affective component: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feeling, sentiments, moods and emotions about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some specific person, idea, or object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Cognitive component: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thoughts,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opinions,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knowledge,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or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information held by the individual about a specific person, idea, event, or object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Behavioral component: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predisposition to act on a favorable or unfavorable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evaluation to a specific person, idea, event, or object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798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Hope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Hope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involves a person’s mental willpower (determination) and </a:t>
            </a:r>
            <a:r>
              <a:rPr lang="en-US" sz="2400" dirty="0" err="1" smtClean="0">
                <a:latin typeface="Roboto Light" charset="0"/>
                <a:ea typeface="Roboto Light" charset="0"/>
                <a:cs typeface="Roboto Light" charset="0"/>
              </a:rPr>
              <a:t>waypower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(road map) to achieve goals. 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Hope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= mental willpower + </a:t>
            </a:r>
            <a:r>
              <a:rPr lang="en-US" sz="2400" dirty="0" err="1" smtClean="0">
                <a:latin typeface="Roboto Light" charset="0"/>
                <a:ea typeface="Roboto Light" charset="0"/>
                <a:cs typeface="Roboto Light" charset="0"/>
              </a:rPr>
              <a:t>waypower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 to achieve goals</a:t>
            </a:r>
            <a:endParaRPr lang="en-US" sz="24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115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Helping Employees to Increase Their Hope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Set clear goals so employees can track their progress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Break overall, long-term goals into small subgroups or steps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Helping employees figure out how to motivate themselves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13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Job Satisfaction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630512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Reflects the extent to which individuals find fulfillment in their work. 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065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Why is Job Satisfaction Important?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449062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Reduces turnover and absenteeism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Attracts people to work for the organization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Challenges employees to learn and grow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5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149600"/>
            <a:ext cx="12192000" cy="2859314"/>
          </a:xfrm>
          <a:prstGeom prst="rect">
            <a:avLst/>
          </a:prstGeom>
          <a:solidFill>
            <a:srgbClr val="006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2349100"/>
            <a:ext cx="68749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6CA7"/>
                </a:solidFill>
                <a:latin typeface="Roboto" charset="0"/>
                <a:ea typeface="Roboto" charset="0"/>
                <a:cs typeface="Roboto" charset="0"/>
              </a:rPr>
              <a:t>CHAPTER 2</a:t>
            </a:r>
            <a:endParaRPr lang="en-US" sz="6600" b="1" dirty="0">
              <a:solidFill>
                <a:srgbClr val="006CA7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799" y="3055498"/>
            <a:ext cx="109304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Individual Differences and Job Attitudes</a:t>
            </a:r>
            <a:endParaRPr lang="en-US" sz="60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7225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Job Satisfaction is Enhanced When: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Work is challenging and interesting but not tiring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Rewards are equitable and provide feedback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Working conditions match physical needs and promote goal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attainment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Self-esteem is high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Others hold similar views and facilitate reward attainment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Policies and procedures are clear, don’t conflict, and aid goal attainment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873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Across </a:t>
            </a: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Cultures Competency: Mercedes-Benz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Summary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Insights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German engineers trained employees to work in teams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Workers jobs are satisfying, reducing absenteeism and employee turnover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Workers have a voice in decision making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57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Organizational </a:t>
            </a: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Commitment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482054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The strength of an employee’s involvement in the organization and identification with it. 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22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Characteristics of Strong Commitment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Support and acceptance of the organization’s goals and values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Willingness to exert considerable effort on behalf of the organization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Desire to remain with the organization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791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Diversity Competency: Deloitte &amp; </a:t>
            </a:r>
            <a:r>
              <a:rPr lang="en-US" sz="3200" dirty="0" err="1">
                <a:latin typeface="Roboto" charset="0"/>
                <a:ea typeface="Roboto" charset="0"/>
                <a:cs typeface="Roboto" charset="0"/>
              </a:rPr>
              <a:t>Touche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Summary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Insights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Employees value flexible work </a:t>
            </a: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arrangements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Deloitte flexible work arrangements include compressed workweeks, telecommuting, job sharing, and paid child-care leave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Employees value a balanced work life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Recruiting college seniors with different ethnic backgrounds is valued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340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DISCUSSION QUESTIONS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5860" y="1818869"/>
            <a:ext cx="103692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Roboto light"/>
                <a:cs typeface="Roboto light"/>
              </a:rPr>
              <a:t>How </a:t>
            </a:r>
            <a:r>
              <a:rPr lang="en-US" sz="2400" dirty="0">
                <a:latin typeface="Roboto light"/>
                <a:cs typeface="Roboto light"/>
              </a:rPr>
              <a:t>might the values of a culture impact the development of a person’s personality? Referring to the five cultural dimensions discussed in the chapter, describe your native country’s culture.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Roboto light"/>
                <a:cs typeface="Roboto light"/>
              </a:rPr>
              <a:t>What </a:t>
            </a:r>
            <a:r>
              <a:rPr lang="en-US" sz="2400" dirty="0">
                <a:latin typeface="Roboto light"/>
                <a:cs typeface="Roboto light"/>
              </a:rPr>
              <a:t>influences on personality development seem most important to you? Why?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Roboto light"/>
                <a:cs typeface="Roboto light"/>
              </a:rPr>
              <a:t>Using the Big Five personality factors, describe the personality of (a) a close family member and (b) a person for whom you have worked. How do these factors affect your behavior toward them?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Roboto light"/>
                <a:cs typeface="Roboto light"/>
              </a:rPr>
              <a:t>Can individuals change their attitudes without changing their behavior? Give an example</a:t>
            </a:r>
            <a:r>
              <a:rPr lang="en-US" sz="2400" dirty="0" smtClean="0">
                <a:latin typeface="Roboto light"/>
                <a:cs typeface="Roboto light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Roboto light"/>
                <a:cs typeface="Roboto light"/>
              </a:rPr>
              <a:t>Describe how you can develop your hope attitude to improve your performance.</a:t>
            </a:r>
            <a:endParaRPr lang="en-US" sz="2400" dirty="0"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48065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DISCUSSION QUESTIONS (CONTINUED)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4030" y="1677750"/>
            <a:ext cx="91405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sz="2400" dirty="0" smtClean="0">
                <a:latin typeface="Roboto light"/>
                <a:cs typeface="Roboto light"/>
              </a:rPr>
              <a:t>Don </a:t>
            </a:r>
            <a:r>
              <a:rPr lang="en-US" sz="2400" dirty="0">
                <a:latin typeface="Roboto light"/>
                <a:cs typeface="Roboto light"/>
              </a:rPr>
              <a:t>Tuttle, CEO of Top Gun Ventures, thinks that satisfied workers are more productive than less satisfied workers. Do you agree or disagree with him? Explain.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 smtClean="0">
                <a:latin typeface="Roboto light"/>
                <a:cs typeface="Roboto light"/>
              </a:rPr>
              <a:t>Think </a:t>
            </a:r>
            <a:r>
              <a:rPr lang="en-US" sz="2400" dirty="0">
                <a:latin typeface="Roboto light"/>
                <a:cs typeface="Roboto light"/>
              </a:rPr>
              <a:t>of an organization that you have worked for. What factors seemed to influence your commitment to this organization?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 smtClean="0">
                <a:latin typeface="Roboto light"/>
                <a:cs typeface="Roboto light"/>
              </a:rPr>
              <a:t>Have </a:t>
            </a:r>
            <a:r>
              <a:rPr lang="en-US" sz="2400" dirty="0">
                <a:latin typeface="Roboto light"/>
                <a:cs typeface="Roboto light"/>
              </a:rPr>
              <a:t>you worked for an emotionally intelligent manager? If so, give an example of why you believe this manager has high EQ.</a:t>
            </a:r>
          </a:p>
        </p:txBody>
      </p:sp>
    </p:spTree>
    <p:extLst>
      <p:ext uri="{BB962C8B-B14F-4D97-AF65-F5344CB8AC3E}">
        <p14:creationId xmlns:p14="http://schemas.microsoft.com/office/powerpoint/2010/main" val="28396078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EXPERIENTIAL EXERCISE: SELF COMPETENCY What Are Your Cultural Values?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41137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According to your perception of your culture, what values are most important in your culture?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How do these values influence the behaviors of individuals?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119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EXPERIENTIAL EXERCISE: SELF COMPETENCY What’s Your Emotional IQ?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41137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Use </a:t>
            </a:r>
            <a:r>
              <a:rPr lang="en-US" sz="2400" dirty="0" smtClean="0">
                <a:latin typeface="Roboto Light" charset="0"/>
                <a:ea typeface="Roboto Light" charset="0"/>
                <a:cs typeface="Roboto Light" charset="0"/>
              </a:rPr>
              <a:t>EQ </a:t>
            </a: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to describe a friend. What are this person’s strengths and weaknesses?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Is EQ genetic or shaped by experience?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576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CASE: SELF COMPETENCY</a:t>
            </a:r>
            <a:br>
              <a:rPr lang="en-US" sz="3200" dirty="0" smtClean="0">
                <a:latin typeface="Roboto" charset="0"/>
                <a:ea typeface="Roboto" charset="0"/>
                <a:cs typeface="Roboto" charset="0"/>
              </a:rPr>
            </a:br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Larry Ellison at Oracle Computer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41137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Using the Big Five personality factors, describe Ellison’s personality characteristics. How do these affect others?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Roboto Light" charset="0"/>
                <a:ea typeface="Roboto Light" charset="0"/>
                <a:cs typeface="Roboto Light" charset="0"/>
              </a:rPr>
              <a:t>What’s Ellison’s EQ? Why do individuals work for him?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9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5317067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LEARNING OBJECTIVES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2836044"/>
            <a:ext cx="9939340" cy="402195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altLang="en-US" sz="2400" dirty="0">
                <a:cs typeface="Arial" charset="0"/>
              </a:rPr>
              <a:t>Explain the basic sources of personality formation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altLang="en-US" sz="2400" dirty="0">
                <a:cs typeface="Arial" charset="0"/>
              </a:rPr>
              <a:t>Identify a set of personality dimensions that affect </a:t>
            </a:r>
            <a:r>
              <a:rPr lang="en-US" altLang="en-US" sz="2400" dirty="0" smtClean="0">
                <a:cs typeface="Arial" charset="0"/>
              </a:rPr>
              <a:t>performance</a:t>
            </a: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altLang="en-US" sz="2400" dirty="0" smtClean="0">
                <a:cs typeface="Arial" charset="0"/>
              </a:rPr>
              <a:t>Understand differences in cultural values</a:t>
            </a:r>
            <a:endParaRPr lang="en-US" altLang="en-US" sz="2400" dirty="0">
              <a:cs typeface="Arial" charset="0"/>
            </a:endParaRPr>
          </a:p>
          <a:p>
            <a:pPr>
              <a:spcBef>
                <a:spcPts val="300"/>
              </a:spcBef>
              <a:spcAft>
                <a:spcPts val="400"/>
              </a:spcAft>
            </a:pPr>
            <a:r>
              <a:rPr lang="en-US" altLang="en-US" sz="2400" dirty="0">
                <a:cs typeface="Arial" charset="0"/>
              </a:rPr>
              <a:t>Describe </a:t>
            </a:r>
            <a:r>
              <a:rPr lang="en-US" altLang="en-US" sz="2400" dirty="0" smtClean="0">
                <a:cs typeface="Arial" charset="0"/>
              </a:rPr>
              <a:t>work-related </a:t>
            </a:r>
            <a:r>
              <a:rPr lang="en-US" altLang="en-US" sz="2400" dirty="0">
                <a:cs typeface="Arial" charset="0"/>
              </a:rPr>
              <a:t>attitudes that affect </a:t>
            </a:r>
            <a:r>
              <a:rPr lang="en-US" altLang="en-US" sz="2400" dirty="0" smtClean="0">
                <a:cs typeface="Arial" charset="0"/>
              </a:rPr>
              <a:t>performance</a:t>
            </a:r>
            <a:endParaRPr lang="en-US" altLang="en-US" sz="2400" dirty="0">
              <a:cs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77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Learning from Experience: </a:t>
            </a:r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Kathleen Kennedy – The Force is with Her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0"/>
            <a:ext cx="9939340" cy="38027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>
              <a:buFont typeface="Arial" charset="0"/>
              <a:buChar char="•"/>
            </a:pPr>
            <a:r>
              <a:rPr lang="es-ES" sz="3300" dirty="0" err="1" smtClean="0">
                <a:latin typeface="Roboto Light" charset="0"/>
                <a:ea typeface="Roboto Light" charset="0"/>
                <a:cs typeface="Roboto Light" charset="0"/>
              </a:rPr>
              <a:t>Summary</a:t>
            </a:r>
            <a:r>
              <a:rPr lang="es-ES" sz="3300" dirty="0" smtClean="0"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lang="es-ES" sz="3300" dirty="0" err="1" smtClean="0">
                <a:latin typeface="Roboto Light" charset="0"/>
                <a:ea typeface="Roboto Light" charset="0"/>
                <a:cs typeface="Roboto Light" charset="0"/>
              </a:rPr>
              <a:t>Insights</a:t>
            </a:r>
            <a:endParaRPr lang="es-ES" sz="3300" dirty="0" smtClean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Kennedy’s personality played a role in her ability to break into Hollywood movie-making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Kennedy is highly conscientious and has a good sense of humor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Kennedy’s colleagues appreciate her innate ability to handle high-stress situations (emotional stability)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She is now leveraging her positive personality attributes to succeed in a challenging leadership role – CEO of </a:t>
            </a:r>
            <a:r>
              <a:rPr lang="en-US" dirty="0" err="1" smtClean="0">
                <a:latin typeface="Roboto Light" charset="0"/>
                <a:ea typeface="Roboto Light" charset="0"/>
                <a:cs typeface="Roboto Light" charset="0"/>
              </a:rPr>
              <a:t>Lucasfilm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457200" lvl="1" indent="0">
              <a:buNone/>
            </a:pPr>
            <a:endParaRPr lang="en-US" sz="1600" dirty="0"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16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Figure </a:t>
            </a:r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2.1</a:t>
            </a:r>
            <a:r>
              <a:rPr lang="en-US" sz="3200" dirty="0">
                <a:latin typeface="Roboto" charset="0"/>
                <a:ea typeface="Roboto" charset="0"/>
                <a:cs typeface="Roboto" charset="0"/>
              </a:rPr>
              <a:t>: Sources of  Personality Differences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  <p:sp>
        <p:nvSpPr>
          <p:cNvPr id="4" name="Isosceles Triangle 3"/>
          <p:cNvSpPr/>
          <p:nvPr/>
        </p:nvSpPr>
        <p:spPr>
          <a:xfrm>
            <a:off x="4250266" y="1473204"/>
            <a:ext cx="3566584" cy="19479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u="sng" dirty="0" smtClean="0">
                <a:latin typeface="Roboto Light"/>
              </a:rPr>
              <a:t>Personality</a:t>
            </a:r>
            <a:endParaRPr lang="en-US" sz="2500" u="sng" dirty="0">
              <a:latin typeface="Roboto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21825" y="4021666"/>
            <a:ext cx="3285067" cy="228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116920" y="4021666"/>
            <a:ext cx="3285067" cy="228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840358" y="4944533"/>
            <a:ext cx="30364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u="sng" dirty="0" smtClean="0">
                <a:solidFill>
                  <a:schemeClr val="bg1"/>
                </a:solidFill>
                <a:latin typeface="Roboto Light"/>
              </a:rPr>
              <a:t>Heredity</a:t>
            </a:r>
            <a:endParaRPr lang="en-US" sz="2500" u="sng" dirty="0">
              <a:solidFill>
                <a:schemeClr val="bg1"/>
              </a:solidFill>
              <a:latin typeface="Roboto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99382" y="4156698"/>
            <a:ext cx="328563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500" dirty="0" smtClean="0">
              <a:solidFill>
                <a:schemeClr val="bg1"/>
              </a:solidFill>
              <a:latin typeface="Roboto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smtClean="0">
                <a:solidFill>
                  <a:schemeClr val="bg1"/>
                </a:solidFill>
                <a:latin typeface="Roboto Light"/>
              </a:rPr>
              <a:t>Culture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smtClean="0">
                <a:solidFill>
                  <a:schemeClr val="bg1"/>
                </a:solidFill>
                <a:latin typeface="Roboto Light"/>
              </a:rPr>
              <a:t>Family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smtClean="0">
                <a:solidFill>
                  <a:schemeClr val="bg1"/>
                </a:solidFill>
                <a:latin typeface="Roboto Light"/>
              </a:rPr>
              <a:t>Group Membership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 smtClean="0">
                <a:solidFill>
                  <a:schemeClr val="bg1"/>
                </a:solidFill>
                <a:latin typeface="Roboto Light"/>
              </a:rPr>
              <a:t>Life Experiences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4630" y="4072465"/>
            <a:ext cx="32454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u="sng" dirty="0" smtClean="0">
                <a:solidFill>
                  <a:schemeClr val="bg1"/>
                </a:solidFill>
                <a:latin typeface="Roboto Light"/>
              </a:rPr>
              <a:t>Environment</a:t>
            </a:r>
            <a:endParaRPr lang="en-US" sz="2500" u="sng" dirty="0">
              <a:solidFill>
                <a:schemeClr val="bg1"/>
              </a:solidFill>
              <a:latin typeface="Roboto Light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385736" y="3471920"/>
            <a:ext cx="338667" cy="465081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7390428" y="3437457"/>
            <a:ext cx="348101" cy="542453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147733" y="5164666"/>
            <a:ext cx="1964267" cy="0"/>
          </a:xfrm>
          <a:prstGeom prst="straightConnector1">
            <a:avLst/>
          </a:prstGeom>
          <a:ln w="57150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01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Self Insight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21931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i="1" dirty="0">
                <a:latin typeface="Roboto Light" charset="0"/>
                <a:ea typeface="Roboto Light" charset="0"/>
                <a:cs typeface="Roboto Light" charset="0"/>
              </a:rPr>
              <a:t>If individuals are products of biology, life would have no higher meaning and purpose. It is personality that gives individuals meaning and purpose. Personality is what makes individuals different.</a:t>
            </a:r>
          </a:p>
          <a:p>
            <a:pPr marL="0" indent="0" algn="ctr">
              <a:buNone/>
            </a:pPr>
            <a:r>
              <a:rPr lang="en-US" sz="2400" i="1" dirty="0">
                <a:latin typeface="Roboto Light" charset="0"/>
                <a:ea typeface="Roboto Light" charset="0"/>
                <a:cs typeface="Roboto Light" charset="0"/>
              </a:rPr>
              <a:t>	</a:t>
            </a:r>
            <a:r>
              <a:rPr lang="en-US" sz="2400" b="1" dirty="0" smtClean="0">
                <a:latin typeface="Roboto Light" charset="0"/>
                <a:ea typeface="Roboto Light" charset="0"/>
                <a:cs typeface="Roboto Light" charset="0"/>
              </a:rPr>
              <a:t>Steve </a:t>
            </a:r>
            <a:r>
              <a:rPr lang="en-US" sz="2400" b="1" dirty="0">
                <a:latin typeface="Roboto Light" charset="0"/>
                <a:ea typeface="Roboto Light" charset="0"/>
                <a:cs typeface="Roboto Light" charset="0"/>
              </a:rPr>
              <a:t>Pinker, Author, The Blank Slate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15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Heredity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21931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As much as 50 to 55 percent of personality traits may be inherited.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3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840358" y="460520"/>
            <a:ext cx="9284842" cy="69532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smtClean="0">
                <a:latin typeface="Roboto" charset="0"/>
                <a:ea typeface="Roboto" charset="0"/>
                <a:cs typeface="Roboto" charset="0"/>
              </a:rPr>
              <a:t>Environmental Influences on Personality</a:t>
            </a:r>
            <a:endParaRPr lang="en-US" sz="3200" dirty="0"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185860" y="1904711"/>
            <a:ext cx="9939340" cy="36663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Family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Socioeconomic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level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Group membership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Family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Social </a:t>
            </a: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groups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dirty="0" smtClean="0">
                <a:latin typeface="Roboto Light" charset="0"/>
                <a:ea typeface="Roboto Light" charset="0"/>
                <a:cs typeface="Roboto Light" charset="0"/>
              </a:rPr>
              <a:t>Organization</a:t>
            </a:r>
            <a:endParaRPr lang="en-US" dirty="0">
              <a:latin typeface="Roboto Light" charset="0"/>
              <a:ea typeface="Roboto Light" charset="0"/>
              <a:cs typeface="Roboto Light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Roboto Light" charset="0"/>
                <a:ea typeface="Roboto Light" charset="0"/>
                <a:cs typeface="Roboto Light" charset="0"/>
              </a:rPr>
              <a:t>Life experiences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066800" y="1405467"/>
            <a:ext cx="10058400" cy="0"/>
          </a:xfrm>
          <a:prstGeom prst="line">
            <a:avLst/>
          </a:prstGeom>
          <a:ln w="76200">
            <a:solidFill>
              <a:srgbClr val="006CA7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0" y="575502"/>
            <a:ext cx="535965" cy="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944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inciples of Macro" id="{89D2DF60-FA8A-FE43-B1E9-BFF76EF19FB0}" vid="{BE2FFA3C-8978-CF4C-B22A-2D8E0E366F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Mastering Org Behvaior</Template>
  <TotalTime>612</TotalTime>
  <Words>1822</Words>
  <Application>Microsoft Office PowerPoint</Application>
  <PresentationFormat>Widescreen</PresentationFormat>
  <Paragraphs>256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Arial</vt:lpstr>
      <vt:lpstr>Calibri</vt:lpstr>
      <vt:lpstr>Mangal</vt:lpstr>
      <vt:lpstr>Roboto</vt:lpstr>
      <vt:lpstr>Roboto Condensed Light</vt:lpstr>
      <vt:lpstr>Roboto Light</vt:lpstr>
      <vt:lpstr>Roboto Light</vt:lpstr>
      <vt:lpstr>Blank Slide</vt:lpstr>
      <vt:lpstr>Mastering Organizational Behavior, Version 14.0</vt:lpstr>
      <vt:lpstr>PowerPoint Presentation</vt:lpstr>
      <vt:lpstr>PowerPoint Presentation</vt:lpstr>
      <vt:lpstr>LEARNING OBJECTIVES</vt:lpstr>
      <vt:lpstr>Learning from Experience: Kathleen Kennedy – The Force is with Her</vt:lpstr>
      <vt:lpstr>Figure 2.1: Sources of  Personality Differences</vt:lpstr>
      <vt:lpstr>Self Insight</vt:lpstr>
      <vt:lpstr>Heredity</vt:lpstr>
      <vt:lpstr>Environmental Influences on Personality</vt:lpstr>
      <vt:lpstr>Self Competency: David Neeleman, Founder of JetBlue</vt:lpstr>
      <vt:lpstr>Figure 2.2: The “Big Five” Personality Factors</vt:lpstr>
      <vt:lpstr>Self-Esteem Characteristics</vt:lpstr>
      <vt:lpstr>Personality Trait: Locus of Control</vt:lpstr>
      <vt:lpstr>Job Performance and Locus of Control</vt:lpstr>
      <vt:lpstr>Proactive Personality</vt:lpstr>
      <vt:lpstr>Emotions and Emotional Intelligence</vt:lpstr>
      <vt:lpstr>Emotional Intelligence</vt:lpstr>
      <vt:lpstr>Teams Competency: Why Personality is Important at Starbucks</vt:lpstr>
      <vt:lpstr>Influence of Culturally Based Work-Related Values</vt:lpstr>
      <vt:lpstr>Three Characteristics of Collectivism-Individualism</vt:lpstr>
      <vt:lpstr>Three Characteristics of Power Distance</vt:lpstr>
      <vt:lpstr>Three Characteristics of Uncertainty Avoidance</vt:lpstr>
      <vt:lpstr>Three Characteristics of Gender Role Orientation</vt:lpstr>
      <vt:lpstr>Three Characteristics of Short Versus Long-Term Orientation</vt:lpstr>
      <vt:lpstr>Components of Attitudes</vt:lpstr>
      <vt:lpstr>Hope</vt:lpstr>
      <vt:lpstr>Helping Employees to Increase Their Hope</vt:lpstr>
      <vt:lpstr>Job Satisfaction</vt:lpstr>
      <vt:lpstr>Why is Job Satisfaction Important?</vt:lpstr>
      <vt:lpstr>Job Satisfaction is Enhanced When:</vt:lpstr>
      <vt:lpstr>Across Cultures Competency: Mercedes-Benz</vt:lpstr>
      <vt:lpstr>Organizational Commitment</vt:lpstr>
      <vt:lpstr>Characteristics of Strong Commitment</vt:lpstr>
      <vt:lpstr>Diversity Competency: Deloitte &amp; Touche</vt:lpstr>
      <vt:lpstr>DISCUSSION QUESTIONS</vt:lpstr>
      <vt:lpstr>DISCUSSION QUESTIONS (CONTINUED)</vt:lpstr>
      <vt:lpstr>EXPERIENTIAL EXERCISE: SELF COMPETENCY What Are Your Cultural Values?</vt:lpstr>
      <vt:lpstr>EXPERIENTIAL EXERCISE: SELF COMPETENCY What’s Your Emotional IQ?</vt:lpstr>
      <vt:lpstr>CASE: SELF COMPETENCY Larry Ellison at Oracle Computer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Mastering Organizational Behavior, Version 14.0</dc:title>
  <dc:creator>Microsoft Office User</dc:creator>
  <cp:lastModifiedBy>Cooper, Cecily</cp:lastModifiedBy>
  <cp:revision>145</cp:revision>
  <dcterms:created xsi:type="dcterms:W3CDTF">2017-05-19T13:43:17Z</dcterms:created>
  <dcterms:modified xsi:type="dcterms:W3CDTF">2017-07-11T19:26:01Z</dcterms:modified>
</cp:coreProperties>
</file>