
<file path=[Content_Types].xml><?xml version="1.0" encoding="utf-8"?>
<Types xmlns="http://schemas.openxmlformats.org/package/2006/content-types">
  <Default Extension="xml" ContentType="application/xml"/>
  <Default Extension="jpeg" ContentType="image/jpeg"/>
  <Default Extension="png" ContentType="image/png"/>
  <Default Extension="rels" ContentType="application/vnd.openxmlformats-package.relationships+xml"/>
  <Default Extension="tiff" ContentType="image/tif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56"/>
  </p:notesMasterIdLst>
  <p:sldIdLst>
    <p:sldId id="256" r:id="rId2"/>
    <p:sldId id="257" r:id="rId3"/>
    <p:sldId id="262" r:id="rId4"/>
    <p:sldId id="265" r:id="rId5"/>
    <p:sldId id="284" r:id="rId6"/>
    <p:sldId id="285" r:id="rId7"/>
    <p:sldId id="286" r:id="rId8"/>
    <p:sldId id="287" r:id="rId9"/>
    <p:sldId id="268" r:id="rId10"/>
    <p:sldId id="288" r:id="rId11"/>
    <p:sldId id="289" r:id="rId12"/>
    <p:sldId id="290" r:id="rId13"/>
    <p:sldId id="291" r:id="rId14"/>
    <p:sldId id="292" r:id="rId15"/>
    <p:sldId id="266" r:id="rId16"/>
    <p:sldId id="293" r:id="rId17"/>
    <p:sldId id="270" r:id="rId18"/>
    <p:sldId id="271" r:id="rId19"/>
    <p:sldId id="294" r:id="rId20"/>
    <p:sldId id="295" r:id="rId21"/>
    <p:sldId id="296" r:id="rId22"/>
    <p:sldId id="272" r:id="rId23"/>
    <p:sldId id="273" r:id="rId24"/>
    <p:sldId id="274" r:id="rId25"/>
    <p:sldId id="275" r:id="rId26"/>
    <p:sldId id="297" r:id="rId27"/>
    <p:sldId id="298" r:id="rId28"/>
    <p:sldId id="299" r:id="rId29"/>
    <p:sldId id="300" r:id="rId30"/>
    <p:sldId id="301" r:id="rId31"/>
    <p:sldId id="302" r:id="rId32"/>
    <p:sldId id="303" r:id="rId33"/>
    <p:sldId id="304" r:id="rId34"/>
    <p:sldId id="305" r:id="rId35"/>
    <p:sldId id="306" r:id="rId36"/>
    <p:sldId id="307" r:id="rId37"/>
    <p:sldId id="276" r:id="rId38"/>
    <p:sldId id="308" r:id="rId39"/>
    <p:sldId id="309" r:id="rId40"/>
    <p:sldId id="310" r:id="rId41"/>
    <p:sldId id="312" r:id="rId42"/>
    <p:sldId id="311" r:id="rId43"/>
    <p:sldId id="313" r:id="rId44"/>
    <p:sldId id="277" r:id="rId45"/>
    <p:sldId id="278" r:id="rId46"/>
    <p:sldId id="279" r:id="rId47"/>
    <p:sldId id="280" r:id="rId48"/>
    <p:sldId id="314" r:id="rId49"/>
    <p:sldId id="315" r:id="rId50"/>
    <p:sldId id="316" r:id="rId51"/>
    <p:sldId id="317" r:id="rId52"/>
    <p:sldId id="281" r:id="rId53"/>
    <p:sldId id="282" r:id="rId54"/>
    <p:sldId id="283" r:id="rId5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6CA7"/>
    <a:srgbClr val="ED7D3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8921" autoAdjust="0"/>
    <p:restoredTop sz="93033"/>
  </p:normalViewPr>
  <p:slideViewPr>
    <p:cSldViewPr snapToGrid="0" snapToObjects="1">
      <p:cViewPr>
        <p:scale>
          <a:sx n="90" d="100"/>
          <a:sy n="90" d="100"/>
        </p:scale>
        <p:origin x="2328" y="672"/>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50" Type="http://schemas.openxmlformats.org/officeDocument/2006/relationships/slide" Target="slides/slide49.xml"/><Relationship Id="rId51" Type="http://schemas.openxmlformats.org/officeDocument/2006/relationships/slide" Target="slides/slide50.xml"/><Relationship Id="rId52" Type="http://schemas.openxmlformats.org/officeDocument/2006/relationships/slide" Target="slides/slide51.xml"/><Relationship Id="rId53" Type="http://schemas.openxmlformats.org/officeDocument/2006/relationships/slide" Target="slides/slide52.xml"/><Relationship Id="rId54" Type="http://schemas.openxmlformats.org/officeDocument/2006/relationships/slide" Target="slides/slide53.xml"/><Relationship Id="rId55" Type="http://schemas.openxmlformats.org/officeDocument/2006/relationships/slide" Target="slides/slide54.xml"/><Relationship Id="rId56" Type="http://schemas.openxmlformats.org/officeDocument/2006/relationships/notesMaster" Target="notesMasters/notesMaster1.xml"/><Relationship Id="rId57" Type="http://schemas.openxmlformats.org/officeDocument/2006/relationships/presProps" Target="presProps.xml"/><Relationship Id="rId58" Type="http://schemas.openxmlformats.org/officeDocument/2006/relationships/viewProps" Target="viewProps.xml"/><Relationship Id="rId59" Type="http://schemas.openxmlformats.org/officeDocument/2006/relationships/theme" Target="theme/theme1.xml"/><Relationship Id="rId40" Type="http://schemas.openxmlformats.org/officeDocument/2006/relationships/slide" Target="slides/slide39.xml"/><Relationship Id="rId41" Type="http://schemas.openxmlformats.org/officeDocument/2006/relationships/slide" Target="slides/slide40.xml"/><Relationship Id="rId42" Type="http://schemas.openxmlformats.org/officeDocument/2006/relationships/slide" Target="slides/slide41.xml"/><Relationship Id="rId43" Type="http://schemas.openxmlformats.org/officeDocument/2006/relationships/slide" Target="slides/slide42.xml"/><Relationship Id="rId44" Type="http://schemas.openxmlformats.org/officeDocument/2006/relationships/slide" Target="slides/slide43.xml"/><Relationship Id="rId45" Type="http://schemas.openxmlformats.org/officeDocument/2006/relationships/slide" Target="slides/slide44.xml"/><Relationship Id="rId46" Type="http://schemas.openxmlformats.org/officeDocument/2006/relationships/slide" Target="slides/slide45.xml"/><Relationship Id="rId47" Type="http://schemas.openxmlformats.org/officeDocument/2006/relationships/slide" Target="slides/slide46.xml"/><Relationship Id="rId48" Type="http://schemas.openxmlformats.org/officeDocument/2006/relationships/slide" Target="slides/slide47.xml"/><Relationship Id="rId49" Type="http://schemas.openxmlformats.org/officeDocument/2006/relationships/slide" Target="slides/slide4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slide" Target="slides/slide38.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60"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FC2F2DF-5D7A-9948-9B86-29734985691C}" type="datetimeFigureOut">
              <a:rPr lang="en-US" smtClean="0"/>
              <a:pPr/>
              <a:t>8/9/17</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4CB07D8-2A0C-2D4C-A35C-57D0634ECA6F}" type="slidenum">
              <a:rPr lang="en-US" smtClean="0"/>
              <a:pPr/>
              <a:t>‹#›</a:t>
            </a:fld>
            <a:endParaRPr lang="en-US"/>
          </a:p>
        </p:txBody>
      </p:sp>
    </p:spTree>
    <p:extLst>
      <p:ext uri="{BB962C8B-B14F-4D97-AF65-F5344CB8AC3E}">
        <p14:creationId xmlns:p14="http://schemas.microsoft.com/office/powerpoint/2010/main" val="212117286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8.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9.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0.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2.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3.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4.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5.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6.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7.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8.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9.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0.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2.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3.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4.xml"/></Relationships>
</file>

<file path=ppt/notesSlides/_rels/notesSlide4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5.xml"/></Relationships>
</file>

<file path=ppt/notesSlides/_rels/notesSlide4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6.xml"/></Relationships>
</file>

<file path=ppt/notesSlides/_rels/notesSlide4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7.xml"/></Relationships>
</file>

<file path=ppt/notesSlides/_rels/notesSlide4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8.xml"/></Relationships>
</file>

<file path=ppt/notesSlides/_rels/notesSlide4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9.xml"/></Relationships>
</file>

<file path=ppt/notesSlides/_rels/notesSlide4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0.xml"/></Relationships>
</file>

<file path=ppt/notesSlides/_rels/notesSlide4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5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2.xml"/></Relationships>
</file>

<file path=ppt/notesSlides/_rels/notesSlide5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3.xml"/></Relationships>
</file>

<file path=ppt/notesSlides/_rels/notesSlide5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4.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UPDATE IMAGE WITH COVER OF BOOK IMAGE </a:t>
            </a:r>
            <a:r>
              <a:rPr lang="mr-IN" dirty="0" smtClean="0"/>
              <a:t>–</a:t>
            </a:r>
            <a:r>
              <a:rPr lang="en-US" dirty="0" smtClean="0"/>
              <a:t> Choose the 3</a:t>
            </a:r>
            <a:r>
              <a:rPr lang="en-US" baseline="30000" dirty="0" smtClean="0"/>
              <a:t>rd</a:t>
            </a:r>
            <a:r>
              <a:rPr lang="en-US" dirty="0" smtClean="0"/>
              <a:t> </a:t>
            </a:r>
            <a:r>
              <a:rPr lang="en-US" dirty="0" err="1" smtClean="0"/>
              <a:t>transparancy</a:t>
            </a:r>
            <a:endParaRPr lang="en-US" dirty="0"/>
          </a:p>
        </p:txBody>
      </p:sp>
      <p:sp>
        <p:nvSpPr>
          <p:cNvPr id="4" name="Slide Number Placeholder 3"/>
          <p:cNvSpPr>
            <a:spLocks noGrp="1"/>
          </p:cNvSpPr>
          <p:nvPr>
            <p:ph type="sldNum" sz="quarter" idx="10"/>
          </p:nvPr>
        </p:nvSpPr>
        <p:spPr/>
        <p:txBody>
          <a:bodyPr/>
          <a:lstStyle/>
          <a:p>
            <a:fld id="{C4CB07D8-2A0C-2D4C-A35C-57D0634ECA6F}" type="slidenum">
              <a:rPr lang="en-US" smtClean="0"/>
              <a:pPr/>
              <a:t>1</a:t>
            </a:fld>
            <a:endParaRPr lang="en-US"/>
          </a:p>
        </p:txBody>
      </p:sp>
    </p:spTree>
    <p:extLst>
      <p:ext uri="{BB962C8B-B14F-4D97-AF65-F5344CB8AC3E}">
        <p14:creationId xmlns:p14="http://schemas.microsoft.com/office/powerpoint/2010/main" val="17630140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4CB07D8-2A0C-2D4C-A35C-57D0634ECA6F}" type="slidenum">
              <a:rPr lang="en-US" smtClean="0"/>
              <a:pPr/>
              <a:t>12</a:t>
            </a:fld>
            <a:endParaRPr lang="en-US"/>
          </a:p>
        </p:txBody>
      </p:sp>
    </p:spTree>
    <p:extLst>
      <p:ext uri="{BB962C8B-B14F-4D97-AF65-F5344CB8AC3E}">
        <p14:creationId xmlns:p14="http://schemas.microsoft.com/office/powerpoint/2010/main" val="199749912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4CB07D8-2A0C-2D4C-A35C-57D0634ECA6F}" type="slidenum">
              <a:rPr lang="en-US" smtClean="0"/>
              <a:pPr/>
              <a:t>13</a:t>
            </a:fld>
            <a:endParaRPr lang="en-US"/>
          </a:p>
        </p:txBody>
      </p:sp>
    </p:spTree>
    <p:extLst>
      <p:ext uri="{BB962C8B-B14F-4D97-AF65-F5344CB8AC3E}">
        <p14:creationId xmlns:p14="http://schemas.microsoft.com/office/powerpoint/2010/main" val="199749912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4CB07D8-2A0C-2D4C-A35C-57D0634ECA6F}" type="slidenum">
              <a:rPr lang="en-US" smtClean="0"/>
              <a:pPr/>
              <a:t>14</a:t>
            </a:fld>
            <a:endParaRPr lang="en-US"/>
          </a:p>
        </p:txBody>
      </p:sp>
    </p:spTree>
    <p:extLst>
      <p:ext uri="{BB962C8B-B14F-4D97-AF65-F5344CB8AC3E}">
        <p14:creationId xmlns:p14="http://schemas.microsoft.com/office/powerpoint/2010/main" val="199749912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4CB07D8-2A0C-2D4C-A35C-57D0634ECA6F}" type="slidenum">
              <a:rPr lang="en-US" smtClean="0"/>
              <a:pPr/>
              <a:t>15</a:t>
            </a:fld>
            <a:endParaRPr lang="en-US"/>
          </a:p>
        </p:txBody>
      </p:sp>
    </p:spTree>
    <p:extLst>
      <p:ext uri="{BB962C8B-B14F-4D97-AF65-F5344CB8AC3E}">
        <p14:creationId xmlns:p14="http://schemas.microsoft.com/office/powerpoint/2010/main" val="199749912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4CB07D8-2A0C-2D4C-A35C-57D0634ECA6F}" type="slidenum">
              <a:rPr lang="en-US" smtClean="0"/>
              <a:pPr/>
              <a:t>16</a:t>
            </a:fld>
            <a:endParaRPr lang="en-US"/>
          </a:p>
        </p:txBody>
      </p:sp>
    </p:spTree>
    <p:extLst>
      <p:ext uri="{BB962C8B-B14F-4D97-AF65-F5344CB8AC3E}">
        <p14:creationId xmlns:p14="http://schemas.microsoft.com/office/powerpoint/2010/main" val="199749912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4CB07D8-2A0C-2D4C-A35C-57D0634ECA6F}" type="slidenum">
              <a:rPr lang="en-US" smtClean="0"/>
              <a:pPr/>
              <a:t>17</a:t>
            </a:fld>
            <a:endParaRPr lang="en-US"/>
          </a:p>
        </p:txBody>
      </p:sp>
    </p:spTree>
    <p:extLst>
      <p:ext uri="{BB962C8B-B14F-4D97-AF65-F5344CB8AC3E}">
        <p14:creationId xmlns:p14="http://schemas.microsoft.com/office/powerpoint/2010/main" val="199749912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4CB07D8-2A0C-2D4C-A35C-57D0634ECA6F}" type="slidenum">
              <a:rPr lang="en-US" smtClean="0"/>
              <a:pPr/>
              <a:t>18</a:t>
            </a:fld>
            <a:endParaRPr lang="en-US"/>
          </a:p>
        </p:txBody>
      </p:sp>
    </p:spTree>
    <p:extLst>
      <p:ext uri="{BB962C8B-B14F-4D97-AF65-F5344CB8AC3E}">
        <p14:creationId xmlns:p14="http://schemas.microsoft.com/office/powerpoint/2010/main" val="15964262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4CB07D8-2A0C-2D4C-A35C-57D0634ECA6F}" type="slidenum">
              <a:rPr lang="en-US" smtClean="0"/>
              <a:pPr/>
              <a:t>19</a:t>
            </a:fld>
            <a:endParaRPr lang="en-US"/>
          </a:p>
        </p:txBody>
      </p:sp>
    </p:spTree>
    <p:extLst>
      <p:ext uri="{BB962C8B-B14F-4D97-AF65-F5344CB8AC3E}">
        <p14:creationId xmlns:p14="http://schemas.microsoft.com/office/powerpoint/2010/main" val="199749912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4CB07D8-2A0C-2D4C-A35C-57D0634ECA6F}" type="slidenum">
              <a:rPr lang="en-US" smtClean="0"/>
              <a:pPr/>
              <a:t>20</a:t>
            </a:fld>
            <a:endParaRPr lang="en-US"/>
          </a:p>
        </p:txBody>
      </p:sp>
    </p:spTree>
    <p:extLst>
      <p:ext uri="{BB962C8B-B14F-4D97-AF65-F5344CB8AC3E}">
        <p14:creationId xmlns:p14="http://schemas.microsoft.com/office/powerpoint/2010/main" val="199749912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4CB07D8-2A0C-2D4C-A35C-57D0634ECA6F}" type="slidenum">
              <a:rPr lang="en-US" smtClean="0"/>
              <a:pPr/>
              <a:t>21</a:t>
            </a:fld>
            <a:endParaRPr lang="en-US"/>
          </a:p>
        </p:txBody>
      </p:sp>
    </p:spTree>
    <p:extLst>
      <p:ext uri="{BB962C8B-B14F-4D97-AF65-F5344CB8AC3E}">
        <p14:creationId xmlns:p14="http://schemas.microsoft.com/office/powerpoint/2010/main" val="199749912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4CB07D8-2A0C-2D4C-A35C-57D0634ECA6F}" type="slidenum">
              <a:rPr lang="en-US" smtClean="0"/>
              <a:pPr/>
              <a:t>4</a:t>
            </a:fld>
            <a:endParaRPr lang="en-US"/>
          </a:p>
        </p:txBody>
      </p:sp>
    </p:spTree>
    <p:extLst>
      <p:ext uri="{BB962C8B-B14F-4D97-AF65-F5344CB8AC3E}">
        <p14:creationId xmlns:p14="http://schemas.microsoft.com/office/powerpoint/2010/main" val="15964262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4CB07D8-2A0C-2D4C-A35C-57D0634ECA6F}" type="slidenum">
              <a:rPr lang="en-US" smtClean="0"/>
              <a:pPr/>
              <a:t>22</a:t>
            </a:fld>
            <a:endParaRPr lang="en-US"/>
          </a:p>
        </p:txBody>
      </p:sp>
    </p:spTree>
    <p:extLst>
      <p:ext uri="{BB962C8B-B14F-4D97-AF65-F5344CB8AC3E}">
        <p14:creationId xmlns:p14="http://schemas.microsoft.com/office/powerpoint/2010/main" val="199749912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4CB07D8-2A0C-2D4C-A35C-57D0634ECA6F}" type="slidenum">
              <a:rPr lang="en-US" smtClean="0"/>
              <a:pPr/>
              <a:t>23</a:t>
            </a:fld>
            <a:endParaRPr lang="en-US"/>
          </a:p>
        </p:txBody>
      </p:sp>
    </p:spTree>
    <p:extLst>
      <p:ext uri="{BB962C8B-B14F-4D97-AF65-F5344CB8AC3E}">
        <p14:creationId xmlns:p14="http://schemas.microsoft.com/office/powerpoint/2010/main" val="199749912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4CB07D8-2A0C-2D4C-A35C-57D0634ECA6F}" type="slidenum">
              <a:rPr lang="en-US" smtClean="0"/>
              <a:pPr/>
              <a:t>24</a:t>
            </a:fld>
            <a:endParaRPr lang="en-US"/>
          </a:p>
        </p:txBody>
      </p:sp>
    </p:spTree>
    <p:extLst>
      <p:ext uri="{BB962C8B-B14F-4D97-AF65-F5344CB8AC3E}">
        <p14:creationId xmlns:p14="http://schemas.microsoft.com/office/powerpoint/2010/main" val="199749912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4CB07D8-2A0C-2D4C-A35C-57D0634ECA6F}" type="slidenum">
              <a:rPr lang="en-US" smtClean="0"/>
              <a:pPr/>
              <a:t>25</a:t>
            </a:fld>
            <a:endParaRPr lang="en-US"/>
          </a:p>
        </p:txBody>
      </p:sp>
    </p:spTree>
    <p:extLst>
      <p:ext uri="{BB962C8B-B14F-4D97-AF65-F5344CB8AC3E}">
        <p14:creationId xmlns:p14="http://schemas.microsoft.com/office/powerpoint/2010/main" val="15964262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4CB07D8-2A0C-2D4C-A35C-57D0634ECA6F}" type="slidenum">
              <a:rPr lang="en-US" smtClean="0"/>
              <a:pPr/>
              <a:t>26</a:t>
            </a:fld>
            <a:endParaRPr lang="en-US"/>
          </a:p>
        </p:txBody>
      </p:sp>
    </p:spTree>
    <p:extLst>
      <p:ext uri="{BB962C8B-B14F-4D97-AF65-F5344CB8AC3E}">
        <p14:creationId xmlns:p14="http://schemas.microsoft.com/office/powerpoint/2010/main" val="199749912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4CB07D8-2A0C-2D4C-A35C-57D0634ECA6F}" type="slidenum">
              <a:rPr lang="en-US" smtClean="0"/>
              <a:pPr/>
              <a:t>27</a:t>
            </a:fld>
            <a:endParaRPr lang="en-US"/>
          </a:p>
        </p:txBody>
      </p:sp>
    </p:spTree>
    <p:extLst>
      <p:ext uri="{BB962C8B-B14F-4D97-AF65-F5344CB8AC3E}">
        <p14:creationId xmlns:p14="http://schemas.microsoft.com/office/powerpoint/2010/main" val="199749912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4CB07D8-2A0C-2D4C-A35C-57D0634ECA6F}" type="slidenum">
              <a:rPr lang="en-US" smtClean="0"/>
              <a:pPr/>
              <a:t>28</a:t>
            </a:fld>
            <a:endParaRPr lang="en-US"/>
          </a:p>
        </p:txBody>
      </p:sp>
    </p:spTree>
    <p:extLst>
      <p:ext uri="{BB962C8B-B14F-4D97-AF65-F5344CB8AC3E}">
        <p14:creationId xmlns:p14="http://schemas.microsoft.com/office/powerpoint/2010/main" val="199749912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4CB07D8-2A0C-2D4C-A35C-57D0634ECA6F}" type="slidenum">
              <a:rPr lang="en-US" smtClean="0"/>
              <a:pPr/>
              <a:t>29</a:t>
            </a:fld>
            <a:endParaRPr lang="en-US"/>
          </a:p>
        </p:txBody>
      </p:sp>
    </p:spTree>
    <p:extLst>
      <p:ext uri="{BB962C8B-B14F-4D97-AF65-F5344CB8AC3E}">
        <p14:creationId xmlns:p14="http://schemas.microsoft.com/office/powerpoint/2010/main" val="199749912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4CB07D8-2A0C-2D4C-A35C-57D0634ECA6F}" type="slidenum">
              <a:rPr lang="en-US" smtClean="0"/>
              <a:pPr/>
              <a:t>30</a:t>
            </a:fld>
            <a:endParaRPr lang="en-US"/>
          </a:p>
        </p:txBody>
      </p:sp>
    </p:spTree>
    <p:extLst>
      <p:ext uri="{BB962C8B-B14F-4D97-AF65-F5344CB8AC3E}">
        <p14:creationId xmlns:p14="http://schemas.microsoft.com/office/powerpoint/2010/main" val="199749912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4CB07D8-2A0C-2D4C-A35C-57D0634ECA6F}" type="slidenum">
              <a:rPr lang="en-US" smtClean="0"/>
              <a:pPr/>
              <a:t>31</a:t>
            </a:fld>
            <a:endParaRPr lang="en-US"/>
          </a:p>
        </p:txBody>
      </p:sp>
    </p:spTree>
    <p:extLst>
      <p:ext uri="{BB962C8B-B14F-4D97-AF65-F5344CB8AC3E}">
        <p14:creationId xmlns:p14="http://schemas.microsoft.com/office/powerpoint/2010/main" val="199749912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4CB07D8-2A0C-2D4C-A35C-57D0634ECA6F}" type="slidenum">
              <a:rPr lang="en-US" smtClean="0"/>
              <a:pPr/>
              <a:t>5</a:t>
            </a:fld>
            <a:endParaRPr lang="en-US"/>
          </a:p>
        </p:txBody>
      </p:sp>
    </p:spTree>
    <p:extLst>
      <p:ext uri="{BB962C8B-B14F-4D97-AF65-F5344CB8AC3E}">
        <p14:creationId xmlns:p14="http://schemas.microsoft.com/office/powerpoint/2010/main" val="199749912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4CB07D8-2A0C-2D4C-A35C-57D0634ECA6F}" type="slidenum">
              <a:rPr lang="en-US" smtClean="0"/>
              <a:pPr/>
              <a:t>32</a:t>
            </a:fld>
            <a:endParaRPr lang="en-US"/>
          </a:p>
        </p:txBody>
      </p:sp>
    </p:spTree>
    <p:extLst>
      <p:ext uri="{BB962C8B-B14F-4D97-AF65-F5344CB8AC3E}">
        <p14:creationId xmlns:p14="http://schemas.microsoft.com/office/powerpoint/2010/main" val="199749912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4CB07D8-2A0C-2D4C-A35C-57D0634ECA6F}" type="slidenum">
              <a:rPr lang="en-US" smtClean="0"/>
              <a:pPr/>
              <a:t>33</a:t>
            </a:fld>
            <a:endParaRPr lang="en-US"/>
          </a:p>
        </p:txBody>
      </p:sp>
    </p:spTree>
    <p:extLst>
      <p:ext uri="{BB962C8B-B14F-4D97-AF65-F5344CB8AC3E}">
        <p14:creationId xmlns:p14="http://schemas.microsoft.com/office/powerpoint/2010/main" val="199749912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4CB07D8-2A0C-2D4C-A35C-57D0634ECA6F}" type="slidenum">
              <a:rPr lang="en-US" smtClean="0"/>
              <a:pPr/>
              <a:t>34</a:t>
            </a:fld>
            <a:endParaRPr lang="en-US"/>
          </a:p>
        </p:txBody>
      </p:sp>
    </p:spTree>
    <p:extLst>
      <p:ext uri="{BB962C8B-B14F-4D97-AF65-F5344CB8AC3E}">
        <p14:creationId xmlns:p14="http://schemas.microsoft.com/office/powerpoint/2010/main" val="199749912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4CB07D8-2A0C-2D4C-A35C-57D0634ECA6F}" type="slidenum">
              <a:rPr lang="en-US" smtClean="0"/>
              <a:pPr/>
              <a:t>35</a:t>
            </a:fld>
            <a:endParaRPr lang="en-US"/>
          </a:p>
        </p:txBody>
      </p:sp>
    </p:spTree>
    <p:extLst>
      <p:ext uri="{BB962C8B-B14F-4D97-AF65-F5344CB8AC3E}">
        <p14:creationId xmlns:p14="http://schemas.microsoft.com/office/powerpoint/2010/main" val="199749912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4CB07D8-2A0C-2D4C-A35C-57D0634ECA6F}" type="slidenum">
              <a:rPr lang="en-US" smtClean="0"/>
              <a:pPr/>
              <a:t>36</a:t>
            </a:fld>
            <a:endParaRPr lang="en-US"/>
          </a:p>
        </p:txBody>
      </p:sp>
    </p:spTree>
    <p:extLst>
      <p:ext uri="{BB962C8B-B14F-4D97-AF65-F5344CB8AC3E}">
        <p14:creationId xmlns:p14="http://schemas.microsoft.com/office/powerpoint/2010/main" val="1997499123"/>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4CB07D8-2A0C-2D4C-A35C-57D0634ECA6F}" type="slidenum">
              <a:rPr lang="en-US" smtClean="0"/>
              <a:pPr/>
              <a:t>37</a:t>
            </a:fld>
            <a:endParaRPr lang="en-US"/>
          </a:p>
        </p:txBody>
      </p:sp>
    </p:spTree>
    <p:extLst>
      <p:ext uri="{BB962C8B-B14F-4D97-AF65-F5344CB8AC3E}">
        <p14:creationId xmlns:p14="http://schemas.microsoft.com/office/powerpoint/2010/main" val="159642628"/>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4CB07D8-2A0C-2D4C-A35C-57D0634ECA6F}" type="slidenum">
              <a:rPr lang="en-US" smtClean="0"/>
              <a:pPr/>
              <a:t>38</a:t>
            </a:fld>
            <a:endParaRPr lang="en-US"/>
          </a:p>
        </p:txBody>
      </p:sp>
    </p:spTree>
    <p:extLst>
      <p:ext uri="{BB962C8B-B14F-4D97-AF65-F5344CB8AC3E}">
        <p14:creationId xmlns:p14="http://schemas.microsoft.com/office/powerpoint/2010/main" val="1997499123"/>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4CB07D8-2A0C-2D4C-A35C-57D0634ECA6F}" type="slidenum">
              <a:rPr lang="en-US" smtClean="0"/>
              <a:pPr/>
              <a:t>39</a:t>
            </a:fld>
            <a:endParaRPr lang="en-US"/>
          </a:p>
        </p:txBody>
      </p:sp>
    </p:spTree>
    <p:extLst>
      <p:ext uri="{BB962C8B-B14F-4D97-AF65-F5344CB8AC3E}">
        <p14:creationId xmlns:p14="http://schemas.microsoft.com/office/powerpoint/2010/main" val="1997499123"/>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4CB07D8-2A0C-2D4C-A35C-57D0634ECA6F}" type="slidenum">
              <a:rPr lang="en-US" smtClean="0"/>
              <a:pPr/>
              <a:t>40</a:t>
            </a:fld>
            <a:endParaRPr lang="en-US"/>
          </a:p>
        </p:txBody>
      </p:sp>
    </p:spTree>
    <p:extLst>
      <p:ext uri="{BB962C8B-B14F-4D97-AF65-F5344CB8AC3E}">
        <p14:creationId xmlns:p14="http://schemas.microsoft.com/office/powerpoint/2010/main" val="1997499123"/>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4CB07D8-2A0C-2D4C-A35C-57D0634ECA6F}" type="slidenum">
              <a:rPr lang="en-US" smtClean="0"/>
              <a:pPr/>
              <a:t>41</a:t>
            </a:fld>
            <a:endParaRPr lang="en-US"/>
          </a:p>
        </p:txBody>
      </p:sp>
    </p:spTree>
    <p:extLst>
      <p:ext uri="{BB962C8B-B14F-4D97-AF65-F5344CB8AC3E}">
        <p14:creationId xmlns:p14="http://schemas.microsoft.com/office/powerpoint/2010/main" val="199749912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4CB07D8-2A0C-2D4C-A35C-57D0634ECA6F}" type="slidenum">
              <a:rPr lang="en-US" smtClean="0"/>
              <a:pPr/>
              <a:t>6</a:t>
            </a:fld>
            <a:endParaRPr lang="en-US"/>
          </a:p>
        </p:txBody>
      </p:sp>
    </p:spTree>
    <p:extLst>
      <p:ext uri="{BB962C8B-B14F-4D97-AF65-F5344CB8AC3E}">
        <p14:creationId xmlns:p14="http://schemas.microsoft.com/office/powerpoint/2010/main" val="1997499123"/>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4CB07D8-2A0C-2D4C-A35C-57D0634ECA6F}" type="slidenum">
              <a:rPr lang="en-US" smtClean="0"/>
              <a:pPr/>
              <a:t>42</a:t>
            </a:fld>
            <a:endParaRPr lang="en-US"/>
          </a:p>
        </p:txBody>
      </p:sp>
    </p:spTree>
    <p:extLst>
      <p:ext uri="{BB962C8B-B14F-4D97-AF65-F5344CB8AC3E}">
        <p14:creationId xmlns:p14="http://schemas.microsoft.com/office/powerpoint/2010/main" val="1997499123"/>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4CB07D8-2A0C-2D4C-A35C-57D0634ECA6F}" type="slidenum">
              <a:rPr lang="en-US" smtClean="0"/>
              <a:pPr/>
              <a:t>43</a:t>
            </a:fld>
            <a:endParaRPr lang="en-US"/>
          </a:p>
        </p:txBody>
      </p:sp>
    </p:spTree>
    <p:extLst>
      <p:ext uri="{BB962C8B-B14F-4D97-AF65-F5344CB8AC3E}">
        <p14:creationId xmlns:p14="http://schemas.microsoft.com/office/powerpoint/2010/main" val="1997499123"/>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4CB07D8-2A0C-2D4C-A35C-57D0634ECA6F}" type="slidenum">
              <a:rPr lang="en-US" smtClean="0"/>
              <a:pPr/>
              <a:t>44</a:t>
            </a:fld>
            <a:endParaRPr lang="en-US"/>
          </a:p>
        </p:txBody>
      </p:sp>
    </p:spTree>
    <p:extLst>
      <p:ext uri="{BB962C8B-B14F-4D97-AF65-F5344CB8AC3E}">
        <p14:creationId xmlns:p14="http://schemas.microsoft.com/office/powerpoint/2010/main" val="1997499123"/>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4CB07D8-2A0C-2D4C-A35C-57D0634ECA6F}" type="slidenum">
              <a:rPr lang="en-US" smtClean="0"/>
              <a:pPr/>
              <a:t>45</a:t>
            </a:fld>
            <a:endParaRPr lang="en-US"/>
          </a:p>
        </p:txBody>
      </p:sp>
    </p:spTree>
    <p:extLst>
      <p:ext uri="{BB962C8B-B14F-4D97-AF65-F5344CB8AC3E}">
        <p14:creationId xmlns:p14="http://schemas.microsoft.com/office/powerpoint/2010/main" val="1997499123"/>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4CB07D8-2A0C-2D4C-A35C-57D0634ECA6F}" type="slidenum">
              <a:rPr lang="en-US" smtClean="0"/>
              <a:pPr/>
              <a:t>46</a:t>
            </a:fld>
            <a:endParaRPr lang="en-US"/>
          </a:p>
        </p:txBody>
      </p:sp>
    </p:spTree>
    <p:extLst>
      <p:ext uri="{BB962C8B-B14F-4D97-AF65-F5344CB8AC3E}">
        <p14:creationId xmlns:p14="http://schemas.microsoft.com/office/powerpoint/2010/main" val="1997499123"/>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4CB07D8-2A0C-2D4C-A35C-57D0634ECA6F}" type="slidenum">
              <a:rPr lang="en-US" smtClean="0"/>
              <a:pPr/>
              <a:t>47</a:t>
            </a:fld>
            <a:endParaRPr lang="en-US"/>
          </a:p>
        </p:txBody>
      </p:sp>
    </p:spTree>
    <p:extLst>
      <p:ext uri="{BB962C8B-B14F-4D97-AF65-F5344CB8AC3E}">
        <p14:creationId xmlns:p14="http://schemas.microsoft.com/office/powerpoint/2010/main" val="159642628"/>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4CB07D8-2A0C-2D4C-A35C-57D0634ECA6F}" type="slidenum">
              <a:rPr lang="en-US" smtClean="0"/>
              <a:pPr/>
              <a:t>48</a:t>
            </a:fld>
            <a:endParaRPr lang="en-US"/>
          </a:p>
        </p:txBody>
      </p:sp>
    </p:spTree>
    <p:extLst>
      <p:ext uri="{BB962C8B-B14F-4D97-AF65-F5344CB8AC3E}">
        <p14:creationId xmlns:p14="http://schemas.microsoft.com/office/powerpoint/2010/main" val="1997499123"/>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4CB07D8-2A0C-2D4C-A35C-57D0634ECA6F}" type="slidenum">
              <a:rPr lang="en-US" smtClean="0"/>
              <a:pPr/>
              <a:t>49</a:t>
            </a:fld>
            <a:endParaRPr lang="en-US"/>
          </a:p>
        </p:txBody>
      </p:sp>
    </p:spTree>
    <p:extLst>
      <p:ext uri="{BB962C8B-B14F-4D97-AF65-F5344CB8AC3E}">
        <p14:creationId xmlns:p14="http://schemas.microsoft.com/office/powerpoint/2010/main" val="1997499123"/>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4CB07D8-2A0C-2D4C-A35C-57D0634ECA6F}" type="slidenum">
              <a:rPr lang="en-US" smtClean="0"/>
              <a:pPr/>
              <a:t>50</a:t>
            </a:fld>
            <a:endParaRPr lang="en-US"/>
          </a:p>
        </p:txBody>
      </p:sp>
    </p:spTree>
    <p:extLst>
      <p:ext uri="{BB962C8B-B14F-4D97-AF65-F5344CB8AC3E}">
        <p14:creationId xmlns:p14="http://schemas.microsoft.com/office/powerpoint/2010/main" val="1997499123"/>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4CB07D8-2A0C-2D4C-A35C-57D0634ECA6F}" type="slidenum">
              <a:rPr lang="en-US" smtClean="0"/>
              <a:pPr/>
              <a:t>51</a:t>
            </a:fld>
            <a:endParaRPr lang="en-US"/>
          </a:p>
        </p:txBody>
      </p:sp>
    </p:spTree>
    <p:extLst>
      <p:ext uri="{BB962C8B-B14F-4D97-AF65-F5344CB8AC3E}">
        <p14:creationId xmlns:p14="http://schemas.microsoft.com/office/powerpoint/2010/main" val="199749912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4CB07D8-2A0C-2D4C-A35C-57D0634ECA6F}" type="slidenum">
              <a:rPr lang="en-US" smtClean="0"/>
              <a:pPr/>
              <a:t>7</a:t>
            </a:fld>
            <a:endParaRPr lang="en-US"/>
          </a:p>
        </p:txBody>
      </p:sp>
    </p:spTree>
    <p:extLst>
      <p:ext uri="{BB962C8B-B14F-4D97-AF65-F5344CB8AC3E}">
        <p14:creationId xmlns:p14="http://schemas.microsoft.com/office/powerpoint/2010/main" val="1997499123"/>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4CB07D8-2A0C-2D4C-A35C-57D0634ECA6F}" type="slidenum">
              <a:rPr lang="en-US" smtClean="0"/>
              <a:pPr/>
              <a:t>52</a:t>
            </a:fld>
            <a:endParaRPr lang="en-US"/>
          </a:p>
        </p:txBody>
      </p:sp>
    </p:spTree>
    <p:extLst>
      <p:ext uri="{BB962C8B-B14F-4D97-AF65-F5344CB8AC3E}">
        <p14:creationId xmlns:p14="http://schemas.microsoft.com/office/powerpoint/2010/main" val="1997499123"/>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4CB07D8-2A0C-2D4C-A35C-57D0634ECA6F}" type="slidenum">
              <a:rPr lang="en-US" smtClean="0"/>
              <a:pPr/>
              <a:t>53</a:t>
            </a:fld>
            <a:endParaRPr lang="en-US"/>
          </a:p>
        </p:txBody>
      </p:sp>
    </p:spTree>
    <p:extLst>
      <p:ext uri="{BB962C8B-B14F-4D97-AF65-F5344CB8AC3E}">
        <p14:creationId xmlns:p14="http://schemas.microsoft.com/office/powerpoint/2010/main" val="1997499123"/>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4CB07D8-2A0C-2D4C-A35C-57D0634ECA6F}" type="slidenum">
              <a:rPr lang="en-US" smtClean="0"/>
              <a:pPr/>
              <a:t>54</a:t>
            </a:fld>
            <a:endParaRPr lang="en-US"/>
          </a:p>
        </p:txBody>
      </p:sp>
    </p:spTree>
    <p:extLst>
      <p:ext uri="{BB962C8B-B14F-4D97-AF65-F5344CB8AC3E}">
        <p14:creationId xmlns:p14="http://schemas.microsoft.com/office/powerpoint/2010/main" val="199749912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4CB07D8-2A0C-2D4C-A35C-57D0634ECA6F}" type="slidenum">
              <a:rPr lang="en-US" smtClean="0"/>
              <a:pPr/>
              <a:t>8</a:t>
            </a:fld>
            <a:endParaRPr lang="en-US"/>
          </a:p>
        </p:txBody>
      </p:sp>
    </p:spTree>
    <p:extLst>
      <p:ext uri="{BB962C8B-B14F-4D97-AF65-F5344CB8AC3E}">
        <p14:creationId xmlns:p14="http://schemas.microsoft.com/office/powerpoint/2010/main" val="199749912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4CB07D8-2A0C-2D4C-A35C-57D0634ECA6F}" type="slidenum">
              <a:rPr lang="en-US" smtClean="0"/>
              <a:pPr/>
              <a:t>9</a:t>
            </a:fld>
            <a:endParaRPr lang="en-US"/>
          </a:p>
        </p:txBody>
      </p:sp>
    </p:spTree>
    <p:extLst>
      <p:ext uri="{BB962C8B-B14F-4D97-AF65-F5344CB8AC3E}">
        <p14:creationId xmlns:p14="http://schemas.microsoft.com/office/powerpoint/2010/main" val="15964262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4CB07D8-2A0C-2D4C-A35C-57D0634ECA6F}" type="slidenum">
              <a:rPr lang="en-US" smtClean="0"/>
              <a:pPr/>
              <a:t>10</a:t>
            </a:fld>
            <a:endParaRPr lang="en-US"/>
          </a:p>
        </p:txBody>
      </p:sp>
    </p:spTree>
    <p:extLst>
      <p:ext uri="{BB962C8B-B14F-4D97-AF65-F5344CB8AC3E}">
        <p14:creationId xmlns:p14="http://schemas.microsoft.com/office/powerpoint/2010/main" val="199749912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4CB07D8-2A0C-2D4C-A35C-57D0634ECA6F}" type="slidenum">
              <a:rPr lang="en-US" smtClean="0"/>
              <a:pPr/>
              <a:t>11</a:t>
            </a:fld>
            <a:endParaRPr lang="en-US"/>
          </a:p>
        </p:txBody>
      </p:sp>
    </p:spTree>
    <p:extLst>
      <p:ext uri="{BB962C8B-B14F-4D97-AF65-F5344CB8AC3E}">
        <p14:creationId xmlns:p14="http://schemas.microsoft.com/office/powerpoint/2010/main" val="199749912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35169218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1015506330"/>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4" Type="http://schemas.openxmlformats.org/officeDocument/2006/relationships/image" Target="../media/image1.jpeg"/><Relationship Id="rId1" Type="http://schemas.openxmlformats.org/officeDocument/2006/relationships/slideLayout" Target="../slideLayouts/slideLayout1.xml"/><Relationship Id="rId2" Type="http://schemas.openxmlformats.org/officeDocument/2006/relationships/slideLayout" Target="../slideLayouts/slideLayout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0311009" y="6165431"/>
            <a:ext cx="1559626" cy="623850"/>
          </a:xfrm>
          <a:prstGeom prst="rect">
            <a:avLst/>
          </a:prstGeom>
        </p:spPr>
      </p:pic>
      <p:sp>
        <p:nvSpPr>
          <p:cNvPr id="8" name="TextBox 7"/>
          <p:cNvSpPr txBox="1"/>
          <p:nvPr userDrawn="1"/>
        </p:nvSpPr>
        <p:spPr>
          <a:xfrm>
            <a:off x="271462" y="6354246"/>
            <a:ext cx="2580226" cy="246221"/>
          </a:xfrm>
          <a:prstGeom prst="rect">
            <a:avLst/>
          </a:prstGeom>
          <a:noFill/>
        </p:spPr>
        <p:txBody>
          <a:bodyPr wrap="square" rtlCol="0">
            <a:spAutoFit/>
          </a:bodyPr>
          <a:lstStyle/>
          <a:p>
            <a:pPr algn="l"/>
            <a:r>
              <a:rPr lang="en-US" sz="1000" dirty="0" smtClean="0">
                <a:solidFill>
                  <a:schemeClr val="bg1">
                    <a:lumMod val="65000"/>
                  </a:schemeClr>
                </a:solidFill>
                <a:latin typeface="Roboto" charset="0"/>
                <a:ea typeface="Roboto" charset="0"/>
                <a:cs typeface="Roboto" charset="0"/>
              </a:rPr>
              <a:t>©</a:t>
            </a:r>
            <a:r>
              <a:rPr lang="en-US" sz="1000" dirty="0" err="1" smtClean="0">
                <a:solidFill>
                  <a:schemeClr val="bg1">
                    <a:lumMod val="65000"/>
                  </a:schemeClr>
                </a:solidFill>
                <a:latin typeface="Roboto" charset="0"/>
                <a:ea typeface="Roboto" charset="0"/>
                <a:cs typeface="Roboto" charset="0"/>
              </a:rPr>
              <a:t>FlatWorld</a:t>
            </a:r>
            <a:r>
              <a:rPr lang="en-US" sz="1000" baseline="0" dirty="0" smtClean="0">
                <a:solidFill>
                  <a:schemeClr val="bg1">
                    <a:lumMod val="65000"/>
                  </a:schemeClr>
                </a:solidFill>
                <a:latin typeface="Roboto" charset="0"/>
                <a:ea typeface="Roboto" charset="0"/>
                <a:cs typeface="Roboto" charset="0"/>
              </a:rPr>
              <a:t> 2017</a:t>
            </a:r>
            <a:endParaRPr lang="en-US" sz="1000" dirty="0">
              <a:solidFill>
                <a:schemeClr val="bg1">
                  <a:lumMod val="65000"/>
                </a:schemeClr>
              </a:solidFill>
              <a:latin typeface="Roboto" charset="0"/>
              <a:ea typeface="Roboto" charset="0"/>
              <a:cs typeface="Roboto" charset="0"/>
            </a:endParaRPr>
          </a:p>
        </p:txBody>
      </p:sp>
    </p:spTree>
    <p:extLst>
      <p:ext uri="{BB962C8B-B14F-4D97-AF65-F5344CB8AC3E}">
        <p14:creationId xmlns:p14="http://schemas.microsoft.com/office/powerpoint/2010/main" val="2023820145"/>
      </p:ext>
    </p:extLst>
  </p:cSld>
  <p:clrMap bg1="lt1" tx1="dk1" bg2="lt2" tx2="dk2" accent1="accent1" accent2="accent2" accent3="accent3" accent4="accent4" accent5="accent5" accent6="accent6" hlink="hlink" folHlink="folHlink"/>
  <p:sldLayoutIdLst>
    <p:sldLayoutId id="2147483649" r:id="rId1"/>
    <p:sldLayoutId id="2147483650"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2.tiff"/></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xml"/><Relationship Id="rId3" Type="http://schemas.openxmlformats.org/officeDocument/2006/relationships/image" Target="../media/image3.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xml"/><Relationship Id="rId3" Type="http://schemas.openxmlformats.org/officeDocument/2006/relationships/image" Target="../media/image3.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0.xml"/><Relationship Id="rId3" Type="http://schemas.openxmlformats.org/officeDocument/2006/relationships/image" Target="../media/image3.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1.xml"/><Relationship Id="rId3" Type="http://schemas.openxmlformats.org/officeDocument/2006/relationships/image" Target="../media/image3.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2.xml"/><Relationship Id="rId3" Type="http://schemas.openxmlformats.org/officeDocument/2006/relationships/image" Target="../media/image3.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3.xml"/><Relationship Id="rId3" Type="http://schemas.openxmlformats.org/officeDocument/2006/relationships/image" Target="../media/image3.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4.xml"/><Relationship Id="rId3" Type="http://schemas.openxmlformats.org/officeDocument/2006/relationships/image" Target="../media/image3.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5.xml"/><Relationship Id="rId3" Type="http://schemas.openxmlformats.org/officeDocument/2006/relationships/image" Target="../media/image3.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6.xml"/><Relationship Id="rId3" Type="http://schemas.openxmlformats.org/officeDocument/2006/relationships/image" Target="../media/image3.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7.xml"/><Relationship Id="rId3" Type="http://schemas.openxmlformats.org/officeDocument/2006/relationships/image" Target="../media/image3.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hyperlink" Target="http://www.flatworldknowledge.com/legal" TargetMode="Externa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8.xml"/><Relationship Id="rId3" Type="http://schemas.openxmlformats.org/officeDocument/2006/relationships/image" Target="../media/image3.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9.xml"/><Relationship Id="rId3" Type="http://schemas.openxmlformats.org/officeDocument/2006/relationships/image" Target="../media/image3.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0.xml"/><Relationship Id="rId3" Type="http://schemas.openxmlformats.org/officeDocument/2006/relationships/image" Target="../media/image3.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1.xml"/><Relationship Id="rId3" Type="http://schemas.openxmlformats.org/officeDocument/2006/relationships/image" Target="../media/image3.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2.xml"/><Relationship Id="rId3" Type="http://schemas.openxmlformats.org/officeDocument/2006/relationships/image" Target="../media/image3.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3.xml"/><Relationship Id="rId3" Type="http://schemas.openxmlformats.org/officeDocument/2006/relationships/image" Target="../media/image3.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4.xml"/><Relationship Id="rId3" Type="http://schemas.openxmlformats.org/officeDocument/2006/relationships/image" Target="../media/image3.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5.xml"/><Relationship Id="rId3" Type="http://schemas.openxmlformats.org/officeDocument/2006/relationships/image" Target="../media/image3.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6.xml"/><Relationship Id="rId3" Type="http://schemas.openxmlformats.org/officeDocument/2006/relationships/image" Target="../media/image3.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7.xml"/><Relationship Id="rId3" Type="http://schemas.openxmlformats.org/officeDocument/2006/relationships/image" Target="../media/image3.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8.xml"/><Relationship Id="rId3" Type="http://schemas.openxmlformats.org/officeDocument/2006/relationships/image" Target="../media/image3.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9.xml"/><Relationship Id="rId3" Type="http://schemas.openxmlformats.org/officeDocument/2006/relationships/image" Target="../media/image3.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0.xml"/><Relationship Id="rId3" Type="http://schemas.openxmlformats.org/officeDocument/2006/relationships/image" Target="../media/image3.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1.xml"/><Relationship Id="rId3" Type="http://schemas.openxmlformats.org/officeDocument/2006/relationships/image" Target="../media/image3.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2.xml"/><Relationship Id="rId3" Type="http://schemas.openxmlformats.org/officeDocument/2006/relationships/image" Target="../media/image3.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3.xml"/><Relationship Id="rId3" Type="http://schemas.openxmlformats.org/officeDocument/2006/relationships/image" Target="../media/image3.pn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4.xml"/><Relationship Id="rId3" Type="http://schemas.openxmlformats.org/officeDocument/2006/relationships/image" Target="../media/image3.pn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5.xml"/><Relationship Id="rId3" Type="http://schemas.openxmlformats.org/officeDocument/2006/relationships/image" Target="../media/image3.pn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6.xml"/><Relationship Id="rId3" Type="http://schemas.openxmlformats.org/officeDocument/2006/relationships/image" Target="../media/image3.pn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7.xml"/><Relationship Id="rId3" Type="http://schemas.openxmlformats.org/officeDocument/2006/relationships/image" Target="../media/image3.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 Id="rId3" Type="http://schemas.openxmlformats.org/officeDocument/2006/relationships/image" Target="../media/image3.pn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8.xml"/><Relationship Id="rId3" Type="http://schemas.openxmlformats.org/officeDocument/2006/relationships/image" Target="../media/image3.pn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9.xml"/><Relationship Id="rId3" Type="http://schemas.openxmlformats.org/officeDocument/2006/relationships/image" Target="../media/image3.png"/></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0.xml"/><Relationship Id="rId3" Type="http://schemas.openxmlformats.org/officeDocument/2006/relationships/image" Target="../media/image3.pn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1.xml"/><Relationship Id="rId3" Type="http://schemas.openxmlformats.org/officeDocument/2006/relationships/image" Target="../media/image3.png"/></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2.xml"/><Relationship Id="rId3" Type="http://schemas.openxmlformats.org/officeDocument/2006/relationships/image" Target="../media/image3.png"/></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3.xml"/><Relationship Id="rId3" Type="http://schemas.openxmlformats.org/officeDocument/2006/relationships/image" Target="../media/image3.png"/></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4.xml"/><Relationship Id="rId3" Type="http://schemas.openxmlformats.org/officeDocument/2006/relationships/image" Target="../media/image3.png"/></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5.xml"/><Relationship Id="rId3" Type="http://schemas.openxmlformats.org/officeDocument/2006/relationships/image" Target="../media/image3.png"/></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6.xml"/><Relationship Id="rId3" Type="http://schemas.openxmlformats.org/officeDocument/2006/relationships/image" Target="../media/image3.png"/></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7.xml"/><Relationship Id="rId3" Type="http://schemas.openxmlformats.org/officeDocument/2006/relationships/image" Target="../media/image3.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 Id="rId3" Type="http://schemas.openxmlformats.org/officeDocument/2006/relationships/image" Target="../media/image3.png"/></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8.xml"/><Relationship Id="rId3" Type="http://schemas.openxmlformats.org/officeDocument/2006/relationships/image" Target="../media/image3.png"/></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9.xml"/><Relationship Id="rId3" Type="http://schemas.openxmlformats.org/officeDocument/2006/relationships/image" Target="../media/image3.png"/></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0.xml"/><Relationship Id="rId3" Type="http://schemas.openxmlformats.org/officeDocument/2006/relationships/image" Target="../media/image3.png"/></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1.xml"/><Relationship Id="rId3" Type="http://schemas.openxmlformats.org/officeDocument/2006/relationships/image" Target="../media/image3.png"/></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2.xml"/><Relationship Id="rId3" Type="http://schemas.openxmlformats.org/officeDocument/2006/relationships/image" Target="../media/image3.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xml"/><Relationship Id="rId3" Type="http://schemas.openxmlformats.org/officeDocument/2006/relationships/image" Target="../media/image3.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xml"/><Relationship Id="rId3" Type="http://schemas.openxmlformats.org/officeDocument/2006/relationships/image" Target="../media/image3.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xml"/><Relationship Id="rId3" Type="http://schemas.openxmlformats.org/officeDocument/2006/relationships/image" Target="../media/image3.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xml"/><Relationship Id="rId3"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idx="4294967295"/>
          </p:nvPr>
        </p:nvSpPr>
        <p:spPr>
          <a:xfrm>
            <a:off x="271461" y="4965472"/>
            <a:ext cx="11759705" cy="695325"/>
          </a:xfrm>
          <a:prstGeom prst="rect">
            <a:avLst/>
          </a:prstGeom>
        </p:spPr>
        <p:txBody>
          <a:bodyPr>
            <a:normAutofit/>
          </a:bodyPr>
          <a:lstStyle/>
          <a:p>
            <a:pPr algn="l"/>
            <a:r>
              <a:rPr lang="en-US" sz="3200" dirty="0" smtClean="0">
                <a:latin typeface="Roboto" charset="0"/>
                <a:ea typeface="Roboto" charset="0"/>
                <a:cs typeface="Roboto" charset="0"/>
              </a:rPr>
              <a:t>An Introduction to Politics v2.0</a:t>
            </a:r>
            <a:endParaRPr lang="en-US" sz="3200" dirty="0">
              <a:latin typeface="Roboto" charset="0"/>
              <a:ea typeface="Roboto" charset="0"/>
              <a:cs typeface="Roboto" charset="0"/>
            </a:endParaRPr>
          </a:p>
        </p:txBody>
      </p:sp>
      <p:sp>
        <p:nvSpPr>
          <p:cNvPr id="3" name="Subtitle 2"/>
          <p:cNvSpPr>
            <a:spLocks noGrp="1"/>
          </p:cNvSpPr>
          <p:nvPr>
            <p:ph type="subTitle" idx="4294967295"/>
          </p:nvPr>
        </p:nvSpPr>
        <p:spPr>
          <a:xfrm>
            <a:off x="271462" y="5646934"/>
            <a:ext cx="9144000" cy="427037"/>
          </a:xfrm>
          <a:prstGeom prst="rect">
            <a:avLst/>
          </a:prstGeom>
        </p:spPr>
        <p:txBody>
          <a:bodyPr>
            <a:normAutofit/>
          </a:bodyPr>
          <a:lstStyle/>
          <a:p>
            <a:pPr algn="l"/>
            <a:r>
              <a:rPr lang="en-US" sz="2000" dirty="0" smtClean="0">
                <a:latin typeface="Roboto Condensed Light" charset="0"/>
                <a:ea typeface="Roboto Condensed Light" charset="0"/>
                <a:cs typeface="Roboto Condensed Light" charset="0"/>
              </a:rPr>
              <a:t>T.M. Sell</a:t>
            </a:r>
            <a:endParaRPr lang="en-US" sz="2000" dirty="0">
              <a:latin typeface="Roboto Condensed Light" charset="0"/>
              <a:ea typeface="Roboto Condensed Light" charset="0"/>
              <a:cs typeface="Roboto Condensed Light" charset="0"/>
            </a:endParaRPr>
          </a:p>
        </p:txBody>
      </p:sp>
      <p:cxnSp>
        <p:nvCxnSpPr>
          <p:cNvPr id="9" name="Straight Connector 8"/>
          <p:cNvCxnSpPr/>
          <p:nvPr/>
        </p:nvCxnSpPr>
        <p:spPr>
          <a:xfrm>
            <a:off x="0" y="4811486"/>
            <a:ext cx="12198096" cy="0"/>
          </a:xfrm>
          <a:prstGeom prst="line">
            <a:avLst/>
          </a:prstGeom>
          <a:ln w="76200">
            <a:solidFill>
              <a:srgbClr val="006CA7"/>
            </a:solidFill>
          </a:ln>
        </p:spPr>
        <p:style>
          <a:lnRef idx="3">
            <a:schemeClr val="accent2"/>
          </a:lnRef>
          <a:fillRef idx="0">
            <a:schemeClr val="accent2"/>
          </a:fillRef>
          <a:effectRef idx="2">
            <a:schemeClr val="accent2"/>
          </a:effectRef>
          <a:fontRef idx="minor">
            <a:schemeClr val="tx1"/>
          </a:fontRef>
        </p:style>
      </p:cxnSp>
      <p:pic>
        <p:nvPicPr>
          <p:cNvPr id="5" name="Picture 4"/>
          <p:cNvPicPr>
            <a:picLocks noChangeAspect="1"/>
          </p:cNvPicPr>
          <p:nvPr/>
        </p:nvPicPr>
        <p:blipFill>
          <a:blip r:embed="rId3"/>
          <a:stretch>
            <a:fillRect/>
          </a:stretch>
        </p:blipFill>
        <p:spPr>
          <a:xfrm>
            <a:off x="0" y="0"/>
            <a:ext cx="12192000" cy="4720281"/>
          </a:xfrm>
          <a:prstGeom prst="rect">
            <a:avLst/>
          </a:prstGeom>
        </p:spPr>
      </p:pic>
    </p:spTree>
    <p:extLst>
      <p:ext uri="{BB962C8B-B14F-4D97-AF65-F5344CB8AC3E}">
        <p14:creationId xmlns:p14="http://schemas.microsoft.com/office/powerpoint/2010/main" val="93188282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idx="4294967295"/>
          </p:nvPr>
        </p:nvSpPr>
        <p:spPr>
          <a:xfrm>
            <a:off x="1840358" y="460520"/>
            <a:ext cx="9284842" cy="695325"/>
          </a:xfrm>
          <a:prstGeom prst="rect">
            <a:avLst/>
          </a:prstGeom>
        </p:spPr>
        <p:txBody>
          <a:bodyPr>
            <a:normAutofit/>
          </a:bodyPr>
          <a:lstStyle/>
          <a:p>
            <a:pPr algn="l"/>
            <a:r>
              <a:rPr lang="en-US" sz="3200" dirty="0" smtClean="0">
                <a:latin typeface="Roboto" charset="0"/>
                <a:ea typeface="Roboto" charset="0"/>
                <a:cs typeface="Roboto" charset="0"/>
              </a:rPr>
              <a:t>What Is and Ought to Be: Three Versions of Politics</a:t>
            </a:r>
            <a:endParaRPr lang="en-US" sz="3200" dirty="0">
              <a:latin typeface="Roboto" charset="0"/>
              <a:ea typeface="Roboto" charset="0"/>
              <a:cs typeface="Roboto" charset="0"/>
            </a:endParaRPr>
          </a:p>
        </p:txBody>
      </p:sp>
      <p:sp>
        <p:nvSpPr>
          <p:cNvPr id="3" name="Subtitle 2"/>
          <p:cNvSpPr>
            <a:spLocks noGrp="1"/>
          </p:cNvSpPr>
          <p:nvPr>
            <p:ph type="subTitle" idx="4294967295"/>
          </p:nvPr>
        </p:nvSpPr>
        <p:spPr>
          <a:xfrm>
            <a:off x="1185860" y="1904710"/>
            <a:ext cx="9939340" cy="4099849"/>
          </a:xfrm>
          <a:prstGeom prst="rect">
            <a:avLst/>
          </a:prstGeom>
        </p:spPr>
        <p:txBody>
          <a:bodyPr>
            <a:normAutofit/>
          </a:bodyPr>
          <a:lstStyle/>
          <a:p>
            <a:pPr marL="342900" indent="-342900" algn="l">
              <a:buFont typeface="Arial" charset="0"/>
              <a:buChar char="•"/>
            </a:pPr>
            <a:r>
              <a:rPr lang="en-US" sz="2000" dirty="0" smtClean="0">
                <a:latin typeface="Roboto Light" charset="0"/>
                <a:ea typeface="Roboto Light" charset="0"/>
                <a:cs typeface="Roboto Light" charset="0"/>
              </a:rPr>
              <a:t>The Democratic Model: most people can know something and because it’s possible for people to know something, it’s also possible for them to participate in governing themselves.</a:t>
            </a:r>
          </a:p>
          <a:p>
            <a:pPr marL="800100" lvl="1" indent="-342900">
              <a:buFont typeface="Arial" charset="0"/>
              <a:buChar char="•"/>
            </a:pPr>
            <a:r>
              <a:rPr lang="en-US" sz="1600" dirty="0" smtClean="0">
                <a:latin typeface="Roboto Light" charset="0"/>
                <a:ea typeface="Roboto Light" charset="0"/>
                <a:cs typeface="Roboto Light" charset="0"/>
              </a:rPr>
              <a:t>Broadly participatory forms of government will, in fact, perform better than those that don’t invite people to get involved, thereby lending legitimacy to states and creating conditions for more comfortable, fulfilling lives.</a:t>
            </a:r>
          </a:p>
          <a:p>
            <a:pPr marL="342900" indent="-342900">
              <a:buFont typeface="Arial" charset="0"/>
              <a:buChar char="•"/>
            </a:pPr>
            <a:r>
              <a:rPr lang="en-US" sz="2000" dirty="0" smtClean="0">
                <a:latin typeface="Roboto Light" charset="0"/>
                <a:ea typeface="Roboto Light" charset="0"/>
                <a:cs typeface="Roboto Light" charset="0"/>
              </a:rPr>
              <a:t>The Authoritarian Model: some people have knowledge and others have to be taught.</a:t>
            </a:r>
          </a:p>
          <a:p>
            <a:pPr marL="800100" lvl="1" indent="-342900">
              <a:buFont typeface="Arial" charset="0"/>
              <a:buChar char="•"/>
            </a:pPr>
            <a:r>
              <a:rPr lang="en-US" sz="1600" dirty="0" smtClean="0">
                <a:latin typeface="Roboto Light" charset="0"/>
                <a:ea typeface="Roboto Light" charset="0"/>
                <a:cs typeface="Roboto Light" charset="0"/>
              </a:rPr>
              <a:t>If ruling themselves without proper instruction, the people will go astray.</a:t>
            </a:r>
          </a:p>
          <a:p>
            <a:pPr marL="342900" indent="-342900">
              <a:buFont typeface="Arial" charset="0"/>
              <a:buChar char="•"/>
            </a:pPr>
            <a:r>
              <a:rPr lang="en-US" sz="2000" dirty="0" smtClean="0">
                <a:latin typeface="Roboto Light" charset="0"/>
                <a:ea typeface="Roboto Light" charset="0"/>
                <a:cs typeface="Roboto Light" charset="0"/>
              </a:rPr>
              <a:t>The Anarchic Model: government is the problem—not the solution—and that the institutions of government, in fact, lead people astray.</a:t>
            </a:r>
          </a:p>
          <a:p>
            <a:pPr marL="800100" lvl="1" indent="-342900">
              <a:buFont typeface="Arial" charset="0"/>
              <a:buChar char="•"/>
            </a:pPr>
            <a:r>
              <a:rPr lang="en-US" sz="1600" dirty="0" smtClean="0">
                <a:latin typeface="Roboto Light" charset="0"/>
                <a:ea typeface="Roboto Light" charset="0"/>
                <a:cs typeface="Roboto Light" charset="0"/>
              </a:rPr>
              <a:t>As soon as we have a formal government, it becomes a tool of power, which the people who end up in charge will use to oppress everybody else.</a:t>
            </a:r>
            <a:endParaRPr lang="en-US" sz="1600" dirty="0">
              <a:latin typeface="Roboto Light" charset="0"/>
              <a:ea typeface="Roboto Light" charset="0"/>
              <a:cs typeface="Roboto Light" charset="0"/>
            </a:endParaRPr>
          </a:p>
        </p:txBody>
      </p:sp>
      <p:cxnSp>
        <p:nvCxnSpPr>
          <p:cNvPr id="9" name="Straight Connector 8"/>
          <p:cNvCxnSpPr/>
          <p:nvPr/>
        </p:nvCxnSpPr>
        <p:spPr>
          <a:xfrm>
            <a:off x="1066800" y="1405467"/>
            <a:ext cx="10058400" cy="0"/>
          </a:xfrm>
          <a:prstGeom prst="line">
            <a:avLst/>
          </a:prstGeom>
          <a:ln w="76200">
            <a:solidFill>
              <a:srgbClr val="006CA7"/>
            </a:solidFill>
          </a:ln>
        </p:spPr>
        <p:style>
          <a:lnRef idx="3">
            <a:schemeClr val="accent2"/>
          </a:lnRef>
          <a:fillRef idx="0">
            <a:schemeClr val="accent2"/>
          </a:fillRef>
          <a:effectRef idx="2">
            <a:schemeClr val="accent2"/>
          </a:effectRef>
          <a:fontRef idx="minor">
            <a:schemeClr val="tx1"/>
          </a:fontRef>
        </p:style>
      </p:cxn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85860" y="575502"/>
            <a:ext cx="535965" cy="535965"/>
          </a:xfrm>
          <a:prstGeom prst="rect">
            <a:avLst/>
          </a:prstGeom>
        </p:spPr>
      </p:pic>
    </p:spTree>
    <p:extLst>
      <p:ext uri="{BB962C8B-B14F-4D97-AF65-F5344CB8AC3E}">
        <p14:creationId xmlns:p14="http://schemas.microsoft.com/office/powerpoint/2010/main" val="191722747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idx="4294967295"/>
          </p:nvPr>
        </p:nvSpPr>
        <p:spPr>
          <a:xfrm>
            <a:off x="1840358" y="460520"/>
            <a:ext cx="9284842" cy="695325"/>
          </a:xfrm>
          <a:prstGeom prst="rect">
            <a:avLst/>
          </a:prstGeom>
        </p:spPr>
        <p:txBody>
          <a:bodyPr>
            <a:normAutofit/>
          </a:bodyPr>
          <a:lstStyle/>
          <a:p>
            <a:pPr algn="l"/>
            <a:r>
              <a:rPr lang="en-US" sz="3200" dirty="0" smtClean="0">
                <a:latin typeface="Roboto" charset="0"/>
                <a:ea typeface="Roboto" charset="0"/>
                <a:cs typeface="Roboto" charset="0"/>
              </a:rPr>
              <a:t>What Is and Ought to Be: Three Versions of Politics</a:t>
            </a:r>
            <a:endParaRPr lang="en-US" sz="3200" dirty="0">
              <a:latin typeface="Roboto" charset="0"/>
              <a:ea typeface="Roboto" charset="0"/>
              <a:cs typeface="Roboto" charset="0"/>
            </a:endParaRPr>
          </a:p>
        </p:txBody>
      </p:sp>
      <p:sp>
        <p:nvSpPr>
          <p:cNvPr id="3" name="Subtitle 2"/>
          <p:cNvSpPr>
            <a:spLocks noGrp="1"/>
          </p:cNvSpPr>
          <p:nvPr>
            <p:ph type="subTitle" idx="4294967295"/>
          </p:nvPr>
        </p:nvSpPr>
        <p:spPr>
          <a:xfrm>
            <a:off x="1185860" y="1904710"/>
            <a:ext cx="9939340" cy="4099849"/>
          </a:xfrm>
          <a:prstGeom prst="rect">
            <a:avLst/>
          </a:prstGeom>
        </p:spPr>
        <p:txBody>
          <a:bodyPr>
            <a:normAutofit/>
          </a:bodyPr>
          <a:lstStyle/>
          <a:p>
            <a:pPr marL="342900" indent="-342900" algn="l">
              <a:buFont typeface="Arial" charset="0"/>
              <a:buChar char="•"/>
            </a:pPr>
            <a:r>
              <a:rPr lang="en-US" sz="2000" dirty="0" smtClean="0">
                <a:latin typeface="Roboto Light" charset="0"/>
                <a:ea typeface="Roboto Light" charset="0"/>
                <a:cs typeface="Roboto Light" charset="0"/>
              </a:rPr>
              <a:t>The Democratic Model: most people can know something and because it’s possible for people to know something, it’s also possible for them to participate in governing themselves.</a:t>
            </a:r>
          </a:p>
          <a:p>
            <a:pPr marL="800100" lvl="1" indent="-342900">
              <a:buFont typeface="Arial" charset="0"/>
              <a:buChar char="•"/>
            </a:pPr>
            <a:r>
              <a:rPr lang="en-US" sz="1600" dirty="0" smtClean="0">
                <a:latin typeface="Roboto Light" charset="0"/>
                <a:ea typeface="Roboto Light" charset="0"/>
                <a:cs typeface="Roboto Light" charset="0"/>
              </a:rPr>
              <a:t>Broadly participatory forms of government will, in fact, perform better than those that don’t invite people to get involved, thereby lending legitimacy to states and creating conditions for more comfortable, fulfilling lives.</a:t>
            </a:r>
          </a:p>
          <a:p>
            <a:pPr marL="342900" indent="-342900">
              <a:buFont typeface="Arial" charset="0"/>
              <a:buChar char="•"/>
            </a:pPr>
            <a:r>
              <a:rPr lang="en-US" sz="2000" dirty="0" smtClean="0">
                <a:latin typeface="Roboto Light" charset="0"/>
                <a:ea typeface="Roboto Light" charset="0"/>
                <a:cs typeface="Roboto Light" charset="0"/>
              </a:rPr>
              <a:t>The Authoritarian Model: some people have knowledge and others have to be taught.</a:t>
            </a:r>
          </a:p>
          <a:p>
            <a:pPr marL="800100" lvl="1" indent="-342900">
              <a:buFont typeface="Arial" charset="0"/>
              <a:buChar char="•"/>
            </a:pPr>
            <a:r>
              <a:rPr lang="en-US" sz="1600" dirty="0" smtClean="0">
                <a:latin typeface="Roboto Light" charset="0"/>
                <a:ea typeface="Roboto Light" charset="0"/>
                <a:cs typeface="Roboto Light" charset="0"/>
              </a:rPr>
              <a:t>If ruling themselves without proper instruction, the people will go astray.</a:t>
            </a:r>
          </a:p>
          <a:p>
            <a:pPr marL="342900" indent="-342900">
              <a:buFont typeface="Arial" charset="0"/>
              <a:buChar char="•"/>
            </a:pPr>
            <a:r>
              <a:rPr lang="en-US" sz="2000" dirty="0" smtClean="0">
                <a:latin typeface="Roboto Light" charset="0"/>
                <a:ea typeface="Roboto Light" charset="0"/>
                <a:cs typeface="Roboto Light" charset="0"/>
              </a:rPr>
              <a:t>The Anarchic Model: government is the problem—not the solution—and that the institutions of government, in fact, lead people astray.</a:t>
            </a:r>
          </a:p>
          <a:p>
            <a:pPr marL="800100" lvl="1" indent="-342900">
              <a:buFont typeface="Arial" charset="0"/>
              <a:buChar char="•"/>
            </a:pPr>
            <a:r>
              <a:rPr lang="en-US" sz="1600" dirty="0" smtClean="0">
                <a:latin typeface="Roboto Light" charset="0"/>
                <a:ea typeface="Roboto Light" charset="0"/>
                <a:cs typeface="Roboto Light" charset="0"/>
              </a:rPr>
              <a:t>As soon as we have a formal government, it becomes a tool of power, which the people who end up in charge will use to oppress everybody else.</a:t>
            </a:r>
            <a:endParaRPr lang="en-US" sz="1600" dirty="0">
              <a:latin typeface="Roboto Light" charset="0"/>
              <a:ea typeface="Roboto Light" charset="0"/>
              <a:cs typeface="Roboto Light" charset="0"/>
            </a:endParaRPr>
          </a:p>
        </p:txBody>
      </p:sp>
      <p:cxnSp>
        <p:nvCxnSpPr>
          <p:cNvPr id="9" name="Straight Connector 8"/>
          <p:cNvCxnSpPr/>
          <p:nvPr/>
        </p:nvCxnSpPr>
        <p:spPr>
          <a:xfrm>
            <a:off x="1066800" y="1405467"/>
            <a:ext cx="10058400" cy="0"/>
          </a:xfrm>
          <a:prstGeom prst="line">
            <a:avLst/>
          </a:prstGeom>
          <a:ln w="76200">
            <a:solidFill>
              <a:srgbClr val="006CA7"/>
            </a:solidFill>
          </a:ln>
        </p:spPr>
        <p:style>
          <a:lnRef idx="3">
            <a:schemeClr val="accent2"/>
          </a:lnRef>
          <a:fillRef idx="0">
            <a:schemeClr val="accent2"/>
          </a:fillRef>
          <a:effectRef idx="2">
            <a:schemeClr val="accent2"/>
          </a:effectRef>
          <a:fontRef idx="minor">
            <a:schemeClr val="tx1"/>
          </a:fontRef>
        </p:style>
      </p:cxn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85860" y="575502"/>
            <a:ext cx="535965" cy="535965"/>
          </a:xfrm>
          <a:prstGeom prst="rect">
            <a:avLst/>
          </a:prstGeom>
        </p:spPr>
      </p:pic>
    </p:spTree>
    <p:extLst>
      <p:ext uri="{BB962C8B-B14F-4D97-AF65-F5344CB8AC3E}">
        <p14:creationId xmlns:p14="http://schemas.microsoft.com/office/powerpoint/2010/main" val="191722747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idx="4294967295"/>
          </p:nvPr>
        </p:nvSpPr>
        <p:spPr>
          <a:xfrm>
            <a:off x="1840358" y="460520"/>
            <a:ext cx="9284842" cy="695325"/>
          </a:xfrm>
          <a:prstGeom prst="rect">
            <a:avLst/>
          </a:prstGeom>
        </p:spPr>
        <p:txBody>
          <a:bodyPr>
            <a:normAutofit/>
          </a:bodyPr>
          <a:lstStyle/>
          <a:p>
            <a:pPr algn="l"/>
            <a:r>
              <a:rPr lang="en-US" sz="3200" dirty="0" smtClean="0">
                <a:latin typeface="Roboto" charset="0"/>
                <a:ea typeface="Roboto" charset="0"/>
                <a:cs typeface="Roboto" charset="0"/>
              </a:rPr>
              <a:t>The Ancients: It’s All Greek (or Chinese) to Them</a:t>
            </a:r>
            <a:endParaRPr lang="en-US" sz="3200" dirty="0">
              <a:latin typeface="Roboto" charset="0"/>
              <a:ea typeface="Roboto" charset="0"/>
              <a:cs typeface="Roboto" charset="0"/>
            </a:endParaRPr>
          </a:p>
        </p:txBody>
      </p:sp>
      <p:sp>
        <p:nvSpPr>
          <p:cNvPr id="3" name="Subtitle 2"/>
          <p:cNvSpPr>
            <a:spLocks noGrp="1"/>
          </p:cNvSpPr>
          <p:nvPr>
            <p:ph type="subTitle" idx="4294967295"/>
          </p:nvPr>
        </p:nvSpPr>
        <p:spPr>
          <a:xfrm>
            <a:off x="1185860" y="1904710"/>
            <a:ext cx="9939340" cy="4099849"/>
          </a:xfrm>
          <a:prstGeom prst="rect">
            <a:avLst/>
          </a:prstGeom>
        </p:spPr>
        <p:txBody>
          <a:bodyPr>
            <a:normAutofit/>
          </a:bodyPr>
          <a:lstStyle/>
          <a:p>
            <a:pPr marL="342900" indent="-342900" algn="l">
              <a:buFont typeface="Arial" charset="0"/>
              <a:buChar char="•"/>
            </a:pPr>
            <a:r>
              <a:rPr lang="en-US" sz="2000" dirty="0" smtClean="0">
                <a:latin typeface="Roboto Light" charset="0"/>
                <a:ea typeface="Roboto Light" charset="0"/>
                <a:cs typeface="Roboto Light" charset="0"/>
              </a:rPr>
              <a:t>Different societies developed different ways of ruling themselves throughout antiquity, all over the world.</a:t>
            </a:r>
          </a:p>
          <a:p>
            <a:pPr marL="800100" lvl="1" indent="-342900">
              <a:buFont typeface="Arial" charset="0"/>
              <a:buChar char="•"/>
            </a:pPr>
            <a:r>
              <a:rPr lang="en-US" sz="1600" dirty="0" smtClean="0">
                <a:latin typeface="Roboto Light" charset="0"/>
                <a:ea typeface="Roboto Light" charset="0"/>
                <a:cs typeface="Roboto Light" charset="0"/>
              </a:rPr>
              <a:t>Kings could come to rule through election, passing through the hereditary line, or by being the toughest, smartest, and the one who could organize and protect.</a:t>
            </a:r>
          </a:p>
          <a:p>
            <a:pPr marL="342900" indent="-342900">
              <a:buFont typeface="Arial" charset="0"/>
              <a:buChar char="•"/>
            </a:pPr>
            <a:r>
              <a:rPr lang="en-US" sz="2000" dirty="0" smtClean="0">
                <a:latin typeface="Roboto Light" charset="0"/>
                <a:ea typeface="Roboto Light" charset="0"/>
                <a:cs typeface="Roboto Light" charset="0"/>
              </a:rPr>
              <a:t>In ancient Greece and in ancient Rome, kings were overthrown in favor of various kinds of republics.</a:t>
            </a:r>
          </a:p>
          <a:p>
            <a:pPr marL="342900" indent="-342900">
              <a:buFont typeface="Arial" charset="0"/>
              <a:buChar char="•"/>
            </a:pPr>
            <a:r>
              <a:rPr lang="en-US" sz="2000" dirty="0" smtClean="0">
                <a:latin typeface="Roboto Light" charset="0"/>
                <a:ea typeface="Roboto Light" charset="0"/>
                <a:cs typeface="Roboto Light" charset="0"/>
              </a:rPr>
              <a:t>Athenian democracy frequently bordered on mob rule.  Good leaders were thrown out in popularity contests; Athenians could vote to exile anyone they didn’t like by writing that person’s name on a piece of pottery—</a:t>
            </a:r>
            <a:r>
              <a:rPr lang="en-US" sz="2000" i="1" dirty="0" err="1" smtClean="0">
                <a:latin typeface="Roboto Light" charset="0"/>
                <a:ea typeface="Roboto Light" charset="0"/>
                <a:cs typeface="Roboto Light" charset="0"/>
              </a:rPr>
              <a:t>ostraka</a:t>
            </a:r>
            <a:r>
              <a:rPr lang="en-US" sz="2000" dirty="0" smtClean="0">
                <a:latin typeface="Roboto Light" charset="0"/>
                <a:ea typeface="Roboto Light" charset="0"/>
                <a:cs typeface="Roboto Light" charset="0"/>
              </a:rPr>
              <a:t> in ancient Greek, from which our word </a:t>
            </a:r>
            <a:r>
              <a:rPr lang="en-US" sz="2000" i="1" dirty="0" smtClean="0">
                <a:latin typeface="Roboto Light" charset="0"/>
                <a:ea typeface="Roboto Light" charset="0"/>
                <a:cs typeface="Roboto Light" charset="0"/>
              </a:rPr>
              <a:t>ostracize</a:t>
            </a:r>
            <a:r>
              <a:rPr lang="en-US" sz="2000" dirty="0" smtClean="0">
                <a:latin typeface="Roboto Light" charset="0"/>
                <a:ea typeface="Roboto Light" charset="0"/>
                <a:cs typeface="Roboto Light" charset="0"/>
              </a:rPr>
              <a:t> derives.</a:t>
            </a:r>
          </a:p>
          <a:p>
            <a:pPr marL="342900" indent="-342900">
              <a:buFont typeface="Arial" charset="0"/>
              <a:buChar char="•"/>
            </a:pPr>
            <a:r>
              <a:rPr lang="en-US" sz="2000" dirty="0" smtClean="0">
                <a:latin typeface="Roboto Light" charset="0"/>
                <a:ea typeface="Roboto Light" charset="0"/>
                <a:cs typeface="Roboto Light" charset="0"/>
              </a:rPr>
              <a:t>Democratic Athens: demagogue</a:t>
            </a:r>
          </a:p>
          <a:p>
            <a:pPr marL="800100" lvl="1" indent="-342900">
              <a:buFont typeface="Arial" charset="0"/>
              <a:buChar char="•"/>
            </a:pPr>
            <a:r>
              <a:rPr lang="en-US" sz="1600" dirty="0" smtClean="0">
                <a:latin typeface="Roboto Light" charset="0"/>
                <a:ea typeface="Roboto Light" charset="0"/>
                <a:cs typeface="Roboto Light" charset="0"/>
              </a:rPr>
              <a:t>A demagogue is someone who plays on people’s fears, prejudices, and emotions in order to gain political power.</a:t>
            </a:r>
          </a:p>
        </p:txBody>
      </p:sp>
      <p:cxnSp>
        <p:nvCxnSpPr>
          <p:cNvPr id="9" name="Straight Connector 8"/>
          <p:cNvCxnSpPr/>
          <p:nvPr/>
        </p:nvCxnSpPr>
        <p:spPr>
          <a:xfrm>
            <a:off x="1066800" y="1405467"/>
            <a:ext cx="10058400" cy="0"/>
          </a:xfrm>
          <a:prstGeom prst="line">
            <a:avLst/>
          </a:prstGeom>
          <a:ln w="76200">
            <a:solidFill>
              <a:srgbClr val="006CA7"/>
            </a:solidFill>
          </a:ln>
        </p:spPr>
        <p:style>
          <a:lnRef idx="3">
            <a:schemeClr val="accent2"/>
          </a:lnRef>
          <a:fillRef idx="0">
            <a:schemeClr val="accent2"/>
          </a:fillRef>
          <a:effectRef idx="2">
            <a:schemeClr val="accent2"/>
          </a:effectRef>
          <a:fontRef idx="minor">
            <a:schemeClr val="tx1"/>
          </a:fontRef>
        </p:style>
      </p:cxn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85860" y="575502"/>
            <a:ext cx="535965" cy="535965"/>
          </a:xfrm>
          <a:prstGeom prst="rect">
            <a:avLst/>
          </a:prstGeom>
        </p:spPr>
      </p:pic>
    </p:spTree>
    <p:extLst>
      <p:ext uri="{BB962C8B-B14F-4D97-AF65-F5344CB8AC3E}">
        <p14:creationId xmlns:p14="http://schemas.microsoft.com/office/powerpoint/2010/main" val="191722747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idx="4294967295"/>
          </p:nvPr>
        </p:nvSpPr>
        <p:spPr>
          <a:xfrm>
            <a:off x="1840358" y="460520"/>
            <a:ext cx="9284842" cy="695325"/>
          </a:xfrm>
          <a:prstGeom prst="rect">
            <a:avLst/>
          </a:prstGeom>
        </p:spPr>
        <p:txBody>
          <a:bodyPr>
            <a:normAutofit/>
          </a:bodyPr>
          <a:lstStyle/>
          <a:p>
            <a:pPr algn="l"/>
            <a:r>
              <a:rPr lang="en-US" sz="3200" dirty="0" smtClean="0">
                <a:latin typeface="Roboto" charset="0"/>
                <a:ea typeface="Roboto" charset="0"/>
                <a:cs typeface="Roboto" charset="0"/>
              </a:rPr>
              <a:t>The Ancients: It’s All Greek (or Chinese) to Them</a:t>
            </a:r>
            <a:endParaRPr lang="en-US" sz="3200" dirty="0">
              <a:latin typeface="Roboto" charset="0"/>
              <a:ea typeface="Roboto" charset="0"/>
              <a:cs typeface="Roboto" charset="0"/>
            </a:endParaRPr>
          </a:p>
        </p:txBody>
      </p:sp>
      <p:sp>
        <p:nvSpPr>
          <p:cNvPr id="3" name="Subtitle 2"/>
          <p:cNvSpPr>
            <a:spLocks noGrp="1"/>
          </p:cNvSpPr>
          <p:nvPr>
            <p:ph type="subTitle" idx="4294967295"/>
          </p:nvPr>
        </p:nvSpPr>
        <p:spPr>
          <a:xfrm>
            <a:off x="1185860" y="1904710"/>
            <a:ext cx="9939340" cy="4099849"/>
          </a:xfrm>
          <a:prstGeom prst="rect">
            <a:avLst/>
          </a:prstGeom>
        </p:spPr>
        <p:txBody>
          <a:bodyPr>
            <a:normAutofit/>
          </a:bodyPr>
          <a:lstStyle/>
          <a:p>
            <a:pPr marL="342900" indent="-342900" algn="l">
              <a:buFont typeface="Arial" charset="0"/>
              <a:buChar char="•"/>
            </a:pPr>
            <a:r>
              <a:rPr lang="en-US" sz="2000" dirty="0" smtClean="0">
                <a:latin typeface="Roboto Light" charset="0"/>
                <a:ea typeface="Roboto Light" charset="0"/>
                <a:cs typeface="Roboto Light" charset="0"/>
              </a:rPr>
              <a:t>Aristotle’s good forms of government: </a:t>
            </a:r>
          </a:p>
          <a:p>
            <a:pPr marL="800100" lvl="1" indent="-342900">
              <a:buFont typeface="Arial" charset="0"/>
              <a:buChar char="•"/>
            </a:pPr>
            <a:r>
              <a:rPr lang="en-US" sz="1600" dirty="0" smtClean="0">
                <a:latin typeface="Roboto Light" charset="0"/>
                <a:ea typeface="Roboto Light" charset="0"/>
                <a:cs typeface="Roboto Light" charset="0"/>
              </a:rPr>
              <a:t>Monarchy: rule by one—by a just king</a:t>
            </a:r>
          </a:p>
          <a:p>
            <a:pPr marL="800100" lvl="1" indent="-342900">
              <a:buFont typeface="Arial" charset="0"/>
              <a:buChar char="•"/>
            </a:pPr>
            <a:r>
              <a:rPr lang="en-US" sz="1600" dirty="0" smtClean="0">
                <a:latin typeface="Roboto Light" charset="0"/>
                <a:ea typeface="Roboto Light" charset="0"/>
                <a:cs typeface="Roboto Light" charset="0"/>
              </a:rPr>
              <a:t>Aristocracy: rule by the best</a:t>
            </a:r>
          </a:p>
          <a:p>
            <a:pPr marL="800100" lvl="1" indent="-342900">
              <a:buFont typeface="Arial" charset="0"/>
              <a:buChar char="•"/>
            </a:pPr>
            <a:r>
              <a:rPr lang="en-US" sz="1600" dirty="0" smtClean="0">
                <a:latin typeface="Roboto Light" charset="0"/>
                <a:ea typeface="Roboto Light" charset="0"/>
                <a:cs typeface="Roboto Light" charset="0"/>
              </a:rPr>
              <a:t>Polity: rule by the people</a:t>
            </a:r>
          </a:p>
          <a:p>
            <a:pPr marL="342900" indent="-342900">
              <a:buFont typeface="Arial" charset="0"/>
              <a:buChar char="•"/>
            </a:pPr>
            <a:r>
              <a:rPr lang="en-US" sz="2000" dirty="0" smtClean="0">
                <a:latin typeface="Roboto Light" charset="0"/>
                <a:ea typeface="Roboto Light" charset="0"/>
                <a:cs typeface="Roboto Light" charset="0"/>
              </a:rPr>
              <a:t>Aristotle’s forms of government can all erode into “perversions” of the original.</a:t>
            </a:r>
          </a:p>
          <a:p>
            <a:pPr marL="800100" lvl="1" indent="-342900">
              <a:buFont typeface="Arial" charset="0"/>
              <a:buChar char="•"/>
            </a:pPr>
            <a:r>
              <a:rPr lang="en-US" sz="1600" dirty="0" smtClean="0">
                <a:latin typeface="Roboto Light" charset="0"/>
                <a:ea typeface="Roboto Light" charset="0"/>
                <a:cs typeface="Roboto Light" charset="0"/>
              </a:rPr>
              <a:t>Monarchy decays to tyranny: rule by a bad king.</a:t>
            </a:r>
          </a:p>
          <a:p>
            <a:pPr marL="800100" lvl="1" indent="-342900">
              <a:buFont typeface="Arial" charset="0"/>
              <a:buChar char="•"/>
            </a:pPr>
            <a:r>
              <a:rPr lang="en-US" sz="1600" dirty="0" smtClean="0">
                <a:latin typeface="Roboto Light" charset="0"/>
                <a:ea typeface="Roboto Light" charset="0"/>
                <a:cs typeface="Roboto Light" charset="0"/>
              </a:rPr>
              <a:t>Aristocracy decays to oligarchy: rule by the few for their own benefit, often involving excessive greed.</a:t>
            </a:r>
          </a:p>
          <a:p>
            <a:pPr marL="800100" lvl="1" indent="-342900">
              <a:buFont typeface="Arial" charset="0"/>
              <a:buChar char="•"/>
            </a:pPr>
            <a:r>
              <a:rPr lang="en-US" sz="1600" dirty="0" smtClean="0">
                <a:latin typeface="Roboto Light" charset="0"/>
                <a:ea typeface="Roboto Light" charset="0"/>
                <a:cs typeface="Roboto Light" charset="0"/>
              </a:rPr>
              <a:t>Polity decays to democracy: rule by the mob, who tend to give in to the passions of moment and be driven to excessive and extreme behavior.</a:t>
            </a:r>
          </a:p>
        </p:txBody>
      </p:sp>
      <p:cxnSp>
        <p:nvCxnSpPr>
          <p:cNvPr id="9" name="Straight Connector 8"/>
          <p:cNvCxnSpPr/>
          <p:nvPr/>
        </p:nvCxnSpPr>
        <p:spPr>
          <a:xfrm>
            <a:off x="1066800" y="1405467"/>
            <a:ext cx="10058400" cy="0"/>
          </a:xfrm>
          <a:prstGeom prst="line">
            <a:avLst/>
          </a:prstGeom>
          <a:ln w="76200">
            <a:solidFill>
              <a:srgbClr val="006CA7"/>
            </a:solidFill>
          </a:ln>
        </p:spPr>
        <p:style>
          <a:lnRef idx="3">
            <a:schemeClr val="accent2"/>
          </a:lnRef>
          <a:fillRef idx="0">
            <a:schemeClr val="accent2"/>
          </a:fillRef>
          <a:effectRef idx="2">
            <a:schemeClr val="accent2"/>
          </a:effectRef>
          <a:fontRef idx="minor">
            <a:schemeClr val="tx1"/>
          </a:fontRef>
        </p:style>
      </p:cxn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85860" y="575502"/>
            <a:ext cx="535965" cy="535965"/>
          </a:xfrm>
          <a:prstGeom prst="rect">
            <a:avLst/>
          </a:prstGeom>
        </p:spPr>
      </p:pic>
    </p:spTree>
    <p:extLst>
      <p:ext uri="{BB962C8B-B14F-4D97-AF65-F5344CB8AC3E}">
        <p14:creationId xmlns:p14="http://schemas.microsoft.com/office/powerpoint/2010/main" val="191722747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idx="4294967295"/>
          </p:nvPr>
        </p:nvSpPr>
        <p:spPr>
          <a:xfrm>
            <a:off x="1840358" y="460520"/>
            <a:ext cx="9284842" cy="695325"/>
          </a:xfrm>
          <a:prstGeom prst="rect">
            <a:avLst/>
          </a:prstGeom>
        </p:spPr>
        <p:txBody>
          <a:bodyPr>
            <a:normAutofit/>
          </a:bodyPr>
          <a:lstStyle/>
          <a:p>
            <a:pPr algn="l"/>
            <a:r>
              <a:rPr lang="en-US" sz="3200" dirty="0" smtClean="0">
                <a:latin typeface="Roboto" charset="0"/>
                <a:ea typeface="Roboto" charset="0"/>
                <a:cs typeface="Roboto" charset="0"/>
              </a:rPr>
              <a:t>The Ancients: It’s All Greek (or Chinese) to Them</a:t>
            </a:r>
            <a:endParaRPr lang="en-US" sz="3200" dirty="0">
              <a:latin typeface="Roboto" charset="0"/>
              <a:ea typeface="Roboto" charset="0"/>
              <a:cs typeface="Roboto" charset="0"/>
            </a:endParaRPr>
          </a:p>
        </p:txBody>
      </p:sp>
      <p:sp>
        <p:nvSpPr>
          <p:cNvPr id="3" name="Subtitle 2"/>
          <p:cNvSpPr>
            <a:spLocks noGrp="1"/>
          </p:cNvSpPr>
          <p:nvPr>
            <p:ph type="subTitle" idx="4294967295"/>
          </p:nvPr>
        </p:nvSpPr>
        <p:spPr>
          <a:xfrm>
            <a:off x="1185860" y="1904710"/>
            <a:ext cx="9939340" cy="4099849"/>
          </a:xfrm>
          <a:prstGeom prst="rect">
            <a:avLst/>
          </a:prstGeom>
        </p:spPr>
        <p:txBody>
          <a:bodyPr>
            <a:normAutofit/>
          </a:bodyPr>
          <a:lstStyle/>
          <a:p>
            <a:pPr marL="342900" indent="-342900" algn="l">
              <a:buFont typeface="Arial" charset="0"/>
              <a:buChar char="•"/>
            </a:pPr>
            <a:r>
              <a:rPr lang="en-US" sz="2000" dirty="0" smtClean="0">
                <a:latin typeface="Roboto Light" charset="0"/>
                <a:ea typeface="Roboto Light" charset="0"/>
                <a:cs typeface="Roboto Light" charset="0"/>
              </a:rPr>
              <a:t>Confucius and Plato independently arrived at the idea of a philosopher-king.</a:t>
            </a:r>
          </a:p>
          <a:p>
            <a:pPr marL="800100" lvl="1" indent="-342900">
              <a:buFont typeface="Arial" charset="0"/>
              <a:buChar char="•"/>
            </a:pPr>
            <a:r>
              <a:rPr lang="en-US" sz="1600" dirty="0" smtClean="0">
                <a:latin typeface="Roboto Light" charset="0"/>
                <a:ea typeface="Roboto Light" charset="0"/>
                <a:cs typeface="Roboto Light" charset="0"/>
              </a:rPr>
              <a:t>Philosopher-king: the perfect combination of wisdom and power to effectively and fairly rule the state.</a:t>
            </a:r>
          </a:p>
          <a:p>
            <a:pPr marL="800100" lvl="1" indent="-342900">
              <a:buFont typeface="Arial" charset="0"/>
              <a:buChar char="•"/>
            </a:pPr>
            <a:r>
              <a:rPr lang="en-US" sz="1600" dirty="0" smtClean="0">
                <a:latin typeface="Roboto Light" charset="0"/>
                <a:ea typeface="Roboto Light" charset="0"/>
                <a:cs typeface="Roboto Light" charset="0"/>
              </a:rPr>
              <a:t>Confucius emphasized the importance of custom and tradition in cementing the links between the ruler and the ruled; he seems to have seen the structures and formalities of the state as playing a role in teaching and reminding people to do the right thing.</a:t>
            </a:r>
          </a:p>
        </p:txBody>
      </p:sp>
      <p:cxnSp>
        <p:nvCxnSpPr>
          <p:cNvPr id="9" name="Straight Connector 8"/>
          <p:cNvCxnSpPr/>
          <p:nvPr/>
        </p:nvCxnSpPr>
        <p:spPr>
          <a:xfrm>
            <a:off x="1066800" y="1405467"/>
            <a:ext cx="10058400" cy="0"/>
          </a:xfrm>
          <a:prstGeom prst="line">
            <a:avLst/>
          </a:prstGeom>
          <a:ln w="76200">
            <a:solidFill>
              <a:srgbClr val="006CA7"/>
            </a:solidFill>
          </a:ln>
        </p:spPr>
        <p:style>
          <a:lnRef idx="3">
            <a:schemeClr val="accent2"/>
          </a:lnRef>
          <a:fillRef idx="0">
            <a:schemeClr val="accent2"/>
          </a:fillRef>
          <a:effectRef idx="2">
            <a:schemeClr val="accent2"/>
          </a:effectRef>
          <a:fontRef idx="minor">
            <a:schemeClr val="tx1"/>
          </a:fontRef>
        </p:style>
      </p:cxn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85860" y="575502"/>
            <a:ext cx="535965" cy="535965"/>
          </a:xfrm>
          <a:prstGeom prst="rect">
            <a:avLst/>
          </a:prstGeom>
        </p:spPr>
      </p:pic>
    </p:spTree>
    <p:extLst>
      <p:ext uri="{BB962C8B-B14F-4D97-AF65-F5344CB8AC3E}">
        <p14:creationId xmlns:p14="http://schemas.microsoft.com/office/powerpoint/2010/main" val="191722747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idx="4294967295"/>
          </p:nvPr>
        </p:nvSpPr>
        <p:spPr>
          <a:xfrm>
            <a:off x="1840358" y="460520"/>
            <a:ext cx="5317067" cy="695325"/>
          </a:xfrm>
          <a:prstGeom prst="rect">
            <a:avLst/>
          </a:prstGeom>
        </p:spPr>
        <p:txBody>
          <a:bodyPr>
            <a:normAutofit/>
          </a:bodyPr>
          <a:lstStyle/>
          <a:p>
            <a:pPr algn="l"/>
            <a:r>
              <a:rPr lang="en-US" sz="3200" dirty="0" smtClean="0">
                <a:latin typeface="Roboto" charset="0"/>
                <a:ea typeface="Roboto" charset="0"/>
                <a:cs typeface="Roboto" charset="0"/>
              </a:rPr>
              <a:t>KEY TAKEAWAYS</a:t>
            </a:r>
            <a:endParaRPr lang="en-US" sz="3200" dirty="0">
              <a:latin typeface="Roboto" charset="0"/>
              <a:ea typeface="Roboto" charset="0"/>
              <a:cs typeface="Roboto" charset="0"/>
            </a:endParaRPr>
          </a:p>
        </p:txBody>
      </p:sp>
      <p:sp>
        <p:nvSpPr>
          <p:cNvPr id="3" name="Subtitle 2"/>
          <p:cNvSpPr>
            <a:spLocks noGrp="1"/>
          </p:cNvSpPr>
          <p:nvPr>
            <p:ph type="subTitle" idx="4294967295"/>
          </p:nvPr>
        </p:nvSpPr>
        <p:spPr>
          <a:xfrm>
            <a:off x="1185860" y="1904710"/>
            <a:ext cx="9939340" cy="4242089"/>
          </a:xfrm>
          <a:prstGeom prst="rect">
            <a:avLst/>
          </a:prstGeom>
        </p:spPr>
        <p:txBody>
          <a:bodyPr>
            <a:normAutofit/>
          </a:bodyPr>
          <a:lstStyle/>
          <a:p>
            <a:pPr marL="342900" indent="-342900" algn="l">
              <a:buFont typeface="Arial" charset="0"/>
              <a:buChar char="•"/>
            </a:pPr>
            <a:r>
              <a:rPr lang="en-US" sz="2000" dirty="0" smtClean="0">
                <a:latin typeface="Roboto Light" charset="0"/>
                <a:ea typeface="Roboto Light" charset="0"/>
                <a:cs typeface="Roboto Light" charset="0"/>
              </a:rPr>
              <a:t>Political theory is a systematic way of studying the performance of government.</a:t>
            </a:r>
          </a:p>
          <a:p>
            <a:pPr marL="342900" indent="-342900" algn="l">
              <a:buFont typeface="Arial" charset="0"/>
              <a:buChar char="•"/>
            </a:pPr>
            <a:r>
              <a:rPr lang="en-US" sz="2000" dirty="0" smtClean="0">
                <a:latin typeface="Roboto Light" charset="0"/>
                <a:ea typeface="Roboto Light" charset="0"/>
                <a:cs typeface="Roboto Light" charset="0"/>
              </a:rPr>
              <a:t>Political theories tend to fall into authoritarian, democratic, and anarchic models.</a:t>
            </a:r>
          </a:p>
          <a:p>
            <a:pPr marL="342900" indent="-342900" algn="l">
              <a:buFont typeface="Arial" charset="0"/>
              <a:buChar char="•"/>
            </a:pPr>
            <a:r>
              <a:rPr lang="en-US" sz="2000" dirty="0" smtClean="0">
                <a:latin typeface="Roboto Light" charset="0"/>
                <a:ea typeface="Roboto Light" charset="0"/>
                <a:cs typeface="Roboto Light" charset="0"/>
              </a:rPr>
              <a:t>Plato thought that average people were not fit to rule and that people would need to be carefully trained to make them into rulers.</a:t>
            </a:r>
          </a:p>
          <a:p>
            <a:pPr marL="342900" indent="-342900" algn="l">
              <a:buFont typeface="Arial" charset="0"/>
              <a:buChar char="•"/>
            </a:pPr>
            <a:r>
              <a:rPr lang="en-US" sz="2000" dirty="0" smtClean="0">
                <a:latin typeface="Roboto Light" charset="0"/>
                <a:ea typeface="Roboto Light" charset="0"/>
                <a:cs typeface="Roboto Light" charset="0"/>
              </a:rPr>
              <a:t>Aristotle also didn’t trust common people, but thought a balanced constitution, combining elements of monarchy, aristocracy, and democracy, would be best.</a:t>
            </a:r>
          </a:p>
          <a:p>
            <a:pPr marL="342900" indent="-342900" algn="l">
              <a:buFont typeface="Arial" charset="0"/>
              <a:buChar char="•"/>
            </a:pPr>
            <a:r>
              <a:rPr lang="en-US" sz="2000" dirty="0" smtClean="0">
                <a:latin typeface="Roboto Light" charset="0"/>
                <a:ea typeface="Roboto Light" charset="0"/>
                <a:cs typeface="Roboto Light" charset="0"/>
              </a:rPr>
              <a:t>Confucius thought that emphasis on order, tradition, and respect would lead to the best government.</a:t>
            </a:r>
          </a:p>
          <a:p>
            <a:pPr marL="342900" indent="-342900" algn="l">
              <a:buFont typeface="Arial" charset="0"/>
              <a:buChar char="•"/>
            </a:pPr>
            <a:r>
              <a:rPr lang="en-US" sz="2000" dirty="0" smtClean="0">
                <a:latin typeface="Roboto Light" charset="0"/>
                <a:ea typeface="Roboto Light" charset="0"/>
                <a:cs typeface="Roboto Light" charset="0"/>
              </a:rPr>
              <a:t>The Roman Republic had so many checks and balances that it was unable to act when it needed to.</a:t>
            </a:r>
            <a:endParaRPr lang="en-US" sz="2000" dirty="0">
              <a:latin typeface="Roboto Light" charset="0"/>
              <a:ea typeface="Roboto Light" charset="0"/>
              <a:cs typeface="Roboto Light" charset="0"/>
            </a:endParaRPr>
          </a:p>
        </p:txBody>
      </p:sp>
      <p:cxnSp>
        <p:nvCxnSpPr>
          <p:cNvPr id="9" name="Straight Connector 8"/>
          <p:cNvCxnSpPr/>
          <p:nvPr/>
        </p:nvCxnSpPr>
        <p:spPr>
          <a:xfrm>
            <a:off x="1066800" y="1405467"/>
            <a:ext cx="10058400" cy="0"/>
          </a:xfrm>
          <a:prstGeom prst="line">
            <a:avLst/>
          </a:prstGeom>
          <a:ln w="76200">
            <a:solidFill>
              <a:srgbClr val="006CA7"/>
            </a:solidFill>
          </a:ln>
        </p:spPr>
        <p:style>
          <a:lnRef idx="3">
            <a:schemeClr val="accent2"/>
          </a:lnRef>
          <a:fillRef idx="0">
            <a:schemeClr val="accent2"/>
          </a:fillRef>
          <a:effectRef idx="2">
            <a:schemeClr val="accent2"/>
          </a:effectRef>
          <a:fontRef idx="minor">
            <a:schemeClr val="tx1"/>
          </a:fontRef>
        </p:style>
      </p:cxn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85860" y="575502"/>
            <a:ext cx="535965" cy="535965"/>
          </a:xfrm>
          <a:prstGeom prst="rect">
            <a:avLst/>
          </a:prstGeom>
        </p:spPr>
      </p:pic>
    </p:spTree>
    <p:extLst>
      <p:ext uri="{BB962C8B-B14F-4D97-AF65-F5344CB8AC3E}">
        <p14:creationId xmlns:p14="http://schemas.microsoft.com/office/powerpoint/2010/main" val="191722747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idx="4294967295"/>
          </p:nvPr>
        </p:nvSpPr>
        <p:spPr>
          <a:xfrm>
            <a:off x="1840358" y="460520"/>
            <a:ext cx="5317067" cy="695325"/>
          </a:xfrm>
          <a:prstGeom prst="rect">
            <a:avLst/>
          </a:prstGeom>
        </p:spPr>
        <p:txBody>
          <a:bodyPr>
            <a:normAutofit/>
          </a:bodyPr>
          <a:lstStyle/>
          <a:p>
            <a:pPr algn="l"/>
            <a:r>
              <a:rPr lang="en-US" sz="3200" dirty="0" smtClean="0">
                <a:latin typeface="Roboto" charset="0"/>
                <a:ea typeface="Roboto" charset="0"/>
                <a:cs typeface="Roboto" charset="0"/>
              </a:rPr>
              <a:t>EXERCISE</a:t>
            </a:r>
            <a:endParaRPr lang="en-US" sz="3200" dirty="0">
              <a:latin typeface="Roboto" charset="0"/>
              <a:ea typeface="Roboto" charset="0"/>
              <a:cs typeface="Roboto" charset="0"/>
            </a:endParaRPr>
          </a:p>
        </p:txBody>
      </p:sp>
      <p:sp>
        <p:nvSpPr>
          <p:cNvPr id="3" name="Subtitle 2"/>
          <p:cNvSpPr>
            <a:spLocks noGrp="1"/>
          </p:cNvSpPr>
          <p:nvPr>
            <p:ph type="subTitle" idx="4294967295"/>
          </p:nvPr>
        </p:nvSpPr>
        <p:spPr>
          <a:xfrm>
            <a:off x="1185860" y="1904710"/>
            <a:ext cx="9939340" cy="4242089"/>
          </a:xfrm>
          <a:prstGeom prst="rect">
            <a:avLst/>
          </a:prstGeom>
        </p:spPr>
        <p:txBody>
          <a:bodyPr>
            <a:normAutofit/>
          </a:bodyPr>
          <a:lstStyle/>
          <a:p>
            <a:pPr marL="457200" indent="-457200" algn="l">
              <a:buFont typeface="+mj-lt"/>
              <a:buAutoNum type="arabicPeriod"/>
            </a:pPr>
            <a:r>
              <a:rPr lang="en-US" sz="2000" dirty="0" smtClean="0">
                <a:latin typeface="Roboto Light" charset="0"/>
                <a:ea typeface="Roboto Light" charset="0"/>
                <a:cs typeface="Roboto Light" charset="0"/>
              </a:rPr>
              <a:t>Assume you were studying to be a member of Plato’s guardian class. What things would you need to know in order to be an effective ruler?</a:t>
            </a:r>
          </a:p>
        </p:txBody>
      </p:sp>
      <p:cxnSp>
        <p:nvCxnSpPr>
          <p:cNvPr id="9" name="Straight Connector 8"/>
          <p:cNvCxnSpPr/>
          <p:nvPr/>
        </p:nvCxnSpPr>
        <p:spPr>
          <a:xfrm>
            <a:off x="1066800" y="1405467"/>
            <a:ext cx="10058400" cy="0"/>
          </a:xfrm>
          <a:prstGeom prst="line">
            <a:avLst/>
          </a:prstGeom>
          <a:ln w="76200">
            <a:solidFill>
              <a:srgbClr val="006CA7"/>
            </a:solidFill>
          </a:ln>
        </p:spPr>
        <p:style>
          <a:lnRef idx="3">
            <a:schemeClr val="accent2"/>
          </a:lnRef>
          <a:fillRef idx="0">
            <a:schemeClr val="accent2"/>
          </a:fillRef>
          <a:effectRef idx="2">
            <a:schemeClr val="accent2"/>
          </a:effectRef>
          <a:fontRef idx="minor">
            <a:schemeClr val="tx1"/>
          </a:fontRef>
        </p:style>
      </p:cxn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85860" y="575502"/>
            <a:ext cx="535965" cy="535965"/>
          </a:xfrm>
          <a:prstGeom prst="rect">
            <a:avLst/>
          </a:prstGeom>
        </p:spPr>
      </p:pic>
    </p:spTree>
    <p:extLst>
      <p:ext uri="{BB962C8B-B14F-4D97-AF65-F5344CB8AC3E}">
        <p14:creationId xmlns:p14="http://schemas.microsoft.com/office/powerpoint/2010/main" val="191722747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idx="4294967295"/>
          </p:nvPr>
        </p:nvSpPr>
        <p:spPr>
          <a:xfrm>
            <a:off x="1840358" y="460520"/>
            <a:ext cx="5317067" cy="695325"/>
          </a:xfrm>
          <a:prstGeom prst="rect">
            <a:avLst/>
          </a:prstGeom>
        </p:spPr>
        <p:txBody>
          <a:bodyPr>
            <a:normAutofit/>
          </a:bodyPr>
          <a:lstStyle/>
          <a:p>
            <a:pPr algn="l"/>
            <a:r>
              <a:rPr lang="en-US" sz="3200" dirty="0" smtClean="0">
                <a:latin typeface="Roboto" charset="0"/>
                <a:ea typeface="Roboto" charset="0"/>
                <a:cs typeface="Roboto" charset="0"/>
              </a:rPr>
              <a:t>EXERCISE</a:t>
            </a:r>
            <a:endParaRPr lang="en-US" sz="3200" dirty="0">
              <a:latin typeface="Roboto" charset="0"/>
              <a:ea typeface="Roboto" charset="0"/>
              <a:cs typeface="Roboto" charset="0"/>
            </a:endParaRPr>
          </a:p>
        </p:txBody>
      </p:sp>
      <p:sp>
        <p:nvSpPr>
          <p:cNvPr id="3" name="Subtitle 2"/>
          <p:cNvSpPr>
            <a:spLocks noGrp="1"/>
          </p:cNvSpPr>
          <p:nvPr>
            <p:ph type="subTitle" idx="4294967295"/>
          </p:nvPr>
        </p:nvSpPr>
        <p:spPr>
          <a:xfrm>
            <a:off x="1185860" y="1904710"/>
            <a:ext cx="9939340" cy="4242089"/>
          </a:xfrm>
          <a:prstGeom prst="rect">
            <a:avLst/>
          </a:prstGeom>
        </p:spPr>
        <p:txBody>
          <a:bodyPr>
            <a:normAutofit/>
          </a:bodyPr>
          <a:lstStyle/>
          <a:p>
            <a:pPr marL="457200" indent="-457200" algn="l">
              <a:buFont typeface="+mj-lt"/>
              <a:buAutoNum type="arabicPeriod" startAt="2"/>
            </a:pPr>
            <a:r>
              <a:rPr lang="en-US" sz="2000" dirty="0" smtClean="0">
                <a:latin typeface="Roboto Light" charset="0"/>
                <a:ea typeface="Roboto Light" charset="0"/>
                <a:cs typeface="Roboto Light" charset="0"/>
              </a:rPr>
              <a:t>In what ways do order and tradition play a role in everyday life today? Do these help or hinder progress?</a:t>
            </a:r>
          </a:p>
        </p:txBody>
      </p:sp>
      <p:cxnSp>
        <p:nvCxnSpPr>
          <p:cNvPr id="9" name="Straight Connector 8"/>
          <p:cNvCxnSpPr/>
          <p:nvPr/>
        </p:nvCxnSpPr>
        <p:spPr>
          <a:xfrm>
            <a:off x="1066800" y="1405467"/>
            <a:ext cx="10058400" cy="0"/>
          </a:xfrm>
          <a:prstGeom prst="line">
            <a:avLst/>
          </a:prstGeom>
          <a:ln w="76200">
            <a:solidFill>
              <a:srgbClr val="006CA7"/>
            </a:solidFill>
          </a:ln>
        </p:spPr>
        <p:style>
          <a:lnRef idx="3">
            <a:schemeClr val="accent2"/>
          </a:lnRef>
          <a:fillRef idx="0">
            <a:schemeClr val="accent2"/>
          </a:fillRef>
          <a:effectRef idx="2">
            <a:schemeClr val="accent2"/>
          </a:effectRef>
          <a:fontRef idx="minor">
            <a:schemeClr val="tx1"/>
          </a:fontRef>
        </p:style>
      </p:cxn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85860" y="575502"/>
            <a:ext cx="535965" cy="535965"/>
          </a:xfrm>
          <a:prstGeom prst="rect">
            <a:avLst/>
          </a:prstGeom>
        </p:spPr>
      </p:pic>
    </p:spTree>
    <p:extLst>
      <p:ext uri="{BB962C8B-B14F-4D97-AF65-F5344CB8AC3E}">
        <p14:creationId xmlns:p14="http://schemas.microsoft.com/office/powerpoint/2010/main" val="191722747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idx="4294967295"/>
          </p:nvPr>
        </p:nvSpPr>
        <p:spPr>
          <a:xfrm>
            <a:off x="1840358" y="460520"/>
            <a:ext cx="5317067" cy="695325"/>
          </a:xfrm>
          <a:prstGeom prst="rect">
            <a:avLst/>
          </a:prstGeom>
        </p:spPr>
        <p:txBody>
          <a:bodyPr>
            <a:normAutofit/>
          </a:bodyPr>
          <a:lstStyle/>
          <a:p>
            <a:pPr algn="l"/>
            <a:r>
              <a:rPr lang="en-US" sz="3200" dirty="0" smtClean="0">
                <a:latin typeface="Roboto" charset="0"/>
                <a:ea typeface="Roboto" charset="0"/>
                <a:cs typeface="Roboto" charset="0"/>
              </a:rPr>
              <a:t>LEARNING OBJECTIVES</a:t>
            </a:r>
            <a:endParaRPr lang="en-US" sz="3200" dirty="0">
              <a:latin typeface="Roboto" charset="0"/>
              <a:ea typeface="Roboto" charset="0"/>
              <a:cs typeface="Roboto" charset="0"/>
            </a:endParaRPr>
          </a:p>
        </p:txBody>
      </p:sp>
      <p:sp>
        <p:nvSpPr>
          <p:cNvPr id="3" name="Subtitle 2"/>
          <p:cNvSpPr>
            <a:spLocks noGrp="1"/>
          </p:cNvSpPr>
          <p:nvPr>
            <p:ph type="subTitle" idx="4294967295"/>
          </p:nvPr>
        </p:nvSpPr>
        <p:spPr>
          <a:xfrm>
            <a:off x="1185860" y="1904711"/>
            <a:ext cx="9939340" cy="2193156"/>
          </a:xfrm>
          <a:prstGeom prst="rect">
            <a:avLst/>
          </a:prstGeom>
        </p:spPr>
        <p:txBody>
          <a:bodyPr>
            <a:normAutofit/>
          </a:bodyPr>
          <a:lstStyle/>
          <a:p>
            <a:pPr marL="457200" indent="-457200" algn="l">
              <a:buFont typeface="+mj-lt"/>
              <a:buAutoNum type="arabicPeriod"/>
            </a:pPr>
            <a:r>
              <a:rPr lang="en-US" sz="2000" dirty="0" smtClean="0">
                <a:latin typeface="Roboto Light" charset="0"/>
                <a:ea typeface="Roboto Light" charset="0"/>
                <a:cs typeface="Roboto Light" charset="0"/>
              </a:rPr>
              <a:t>Understand how early Christian and Moslem thinkers tried to reconcile the competing spheres of church and state.</a:t>
            </a:r>
          </a:p>
          <a:p>
            <a:pPr marL="457200" indent="-457200" algn="l">
              <a:buFont typeface="+mj-lt"/>
              <a:buAutoNum type="arabicPeriod"/>
            </a:pPr>
            <a:r>
              <a:rPr lang="en-US" sz="2000" dirty="0" smtClean="0">
                <a:latin typeface="Roboto Light" charset="0"/>
                <a:ea typeface="Roboto Light" charset="0"/>
                <a:cs typeface="Roboto Light" charset="0"/>
              </a:rPr>
              <a:t>Understand how political science was reinvented and how that changed views on government.</a:t>
            </a:r>
            <a:endParaRPr lang="en-US" sz="2000" dirty="0">
              <a:latin typeface="Roboto Light" charset="0"/>
              <a:ea typeface="Roboto Light" charset="0"/>
              <a:cs typeface="Roboto Light" charset="0"/>
            </a:endParaRPr>
          </a:p>
        </p:txBody>
      </p:sp>
      <p:cxnSp>
        <p:nvCxnSpPr>
          <p:cNvPr id="9" name="Straight Connector 8"/>
          <p:cNvCxnSpPr/>
          <p:nvPr/>
        </p:nvCxnSpPr>
        <p:spPr>
          <a:xfrm>
            <a:off x="1066800" y="1405467"/>
            <a:ext cx="10058400" cy="0"/>
          </a:xfrm>
          <a:prstGeom prst="line">
            <a:avLst/>
          </a:prstGeom>
          <a:ln w="76200">
            <a:solidFill>
              <a:srgbClr val="006CA7"/>
            </a:solidFill>
          </a:ln>
        </p:spPr>
        <p:style>
          <a:lnRef idx="3">
            <a:schemeClr val="accent2"/>
          </a:lnRef>
          <a:fillRef idx="0">
            <a:schemeClr val="accent2"/>
          </a:fillRef>
          <a:effectRef idx="2">
            <a:schemeClr val="accent2"/>
          </a:effectRef>
          <a:fontRef idx="minor">
            <a:schemeClr val="tx1"/>
          </a:fontRef>
        </p:style>
      </p:cxn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85860" y="575502"/>
            <a:ext cx="535965" cy="535965"/>
          </a:xfrm>
          <a:prstGeom prst="rect">
            <a:avLst/>
          </a:prstGeom>
        </p:spPr>
      </p:pic>
    </p:spTree>
    <p:extLst>
      <p:ext uri="{BB962C8B-B14F-4D97-AF65-F5344CB8AC3E}">
        <p14:creationId xmlns:p14="http://schemas.microsoft.com/office/powerpoint/2010/main" val="190625740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idx="4294967295"/>
          </p:nvPr>
        </p:nvSpPr>
        <p:spPr>
          <a:xfrm>
            <a:off x="1840358" y="460520"/>
            <a:ext cx="9284842" cy="695325"/>
          </a:xfrm>
          <a:prstGeom prst="rect">
            <a:avLst/>
          </a:prstGeom>
        </p:spPr>
        <p:txBody>
          <a:bodyPr>
            <a:normAutofit/>
          </a:bodyPr>
          <a:lstStyle/>
          <a:p>
            <a:pPr algn="l"/>
            <a:r>
              <a:rPr lang="en-US" sz="3200" dirty="0" smtClean="0">
                <a:latin typeface="Roboto" charset="0"/>
                <a:ea typeface="Roboto" charset="0"/>
                <a:cs typeface="Roboto" charset="0"/>
              </a:rPr>
              <a:t>FROM ANTIQUITY TO MODERNITY</a:t>
            </a:r>
            <a:endParaRPr lang="en-US" sz="3200" dirty="0">
              <a:latin typeface="Roboto" charset="0"/>
              <a:ea typeface="Roboto" charset="0"/>
              <a:cs typeface="Roboto" charset="0"/>
            </a:endParaRPr>
          </a:p>
        </p:txBody>
      </p:sp>
      <p:sp>
        <p:nvSpPr>
          <p:cNvPr id="3" name="Subtitle 2"/>
          <p:cNvSpPr>
            <a:spLocks noGrp="1"/>
          </p:cNvSpPr>
          <p:nvPr>
            <p:ph type="subTitle" idx="4294967295"/>
          </p:nvPr>
        </p:nvSpPr>
        <p:spPr>
          <a:xfrm>
            <a:off x="1185860" y="1904710"/>
            <a:ext cx="9939340" cy="4099849"/>
          </a:xfrm>
          <a:prstGeom prst="rect">
            <a:avLst/>
          </a:prstGeom>
        </p:spPr>
        <p:txBody>
          <a:bodyPr>
            <a:normAutofit/>
          </a:bodyPr>
          <a:lstStyle/>
          <a:p>
            <a:pPr marL="342900" indent="-342900" algn="l">
              <a:buFont typeface="Arial" charset="0"/>
              <a:buChar char="•"/>
            </a:pPr>
            <a:r>
              <a:rPr lang="en-US" sz="2000" dirty="0" smtClean="0">
                <a:latin typeface="Roboto Light" charset="0"/>
                <a:ea typeface="Roboto Light" charset="0"/>
                <a:cs typeface="Roboto Light" charset="0"/>
              </a:rPr>
              <a:t>As the Roman Empire fell apart in the fifth century CE, Europeans faced the challenge of rebuilding society and government.</a:t>
            </a:r>
          </a:p>
          <a:p>
            <a:pPr marL="342900" indent="-342900" algn="l">
              <a:buFont typeface="Arial" charset="0"/>
              <a:buChar char="•"/>
            </a:pPr>
            <a:r>
              <a:rPr lang="en-US" sz="2000" dirty="0" smtClean="0">
                <a:latin typeface="Roboto Light" charset="0"/>
                <a:ea typeface="Roboto Light" charset="0"/>
                <a:cs typeface="Roboto Light" charset="0"/>
              </a:rPr>
              <a:t>Every society is born out of chaos. </a:t>
            </a:r>
            <a:r>
              <a:rPr lang="en-US" sz="2000" dirty="0" smtClean="0">
                <a:latin typeface="Roboto Light" charset="0"/>
                <a:ea typeface="Roboto Light" charset="0"/>
                <a:cs typeface="Roboto Light" charset="0"/>
              </a:rPr>
              <a:t>When </a:t>
            </a:r>
            <a:r>
              <a:rPr lang="en-US" sz="2000" dirty="0" smtClean="0">
                <a:latin typeface="Roboto Light" charset="0"/>
                <a:ea typeface="Roboto Light" charset="0"/>
                <a:cs typeface="Roboto Light" charset="0"/>
              </a:rPr>
              <a:t>times are uncertain, we turn to strong people to create order out of chaos, which creates a different set of conditions and needs.</a:t>
            </a:r>
          </a:p>
          <a:p>
            <a:pPr marL="800100" lvl="1" indent="-342900">
              <a:buFont typeface="Arial" charset="0"/>
              <a:buChar char="•"/>
            </a:pPr>
            <a:r>
              <a:rPr lang="en-US" sz="1600" dirty="0" smtClean="0">
                <a:latin typeface="Roboto Light" charset="0"/>
                <a:ea typeface="Roboto Light" charset="0"/>
                <a:cs typeface="Roboto Light" charset="0"/>
              </a:rPr>
              <a:t>Once order is established, other things are addressed, including food, wealth, and more comfortable existence.</a:t>
            </a:r>
          </a:p>
          <a:p>
            <a:pPr marL="342900" indent="-342900">
              <a:buFont typeface="Arial" charset="0"/>
              <a:buChar char="•"/>
            </a:pPr>
            <a:r>
              <a:rPr lang="en-US" sz="2000" dirty="0" smtClean="0">
                <a:latin typeface="Roboto Light" charset="0"/>
                <a:ea typeface="Roboto Light" charset="0"/>
                <a:cs typeface="Roboto Light" charset="0"/>
              </a:rPr>
              <a:t>The one institution that survived the fall of the Roman Empire was the Catholic Church.</a:t>
            </a:r>
          </a:p>
          <a:p>
            <a:pPr marL="342900" indent="-342900">
              <a:buFont typeface="Arial" charset="0"/>
              <a:buChar char="•"/>
            </a:pPr>
            <a:r>
              <a:rPr lang="en-US" sz="2000" dirty="0" smtClean="0">
                <a:latin typeface="Roboto Light" charset="0"/>
                <a:ea typeface="Roboto Light" charset="0"/>
                <a:cs typeface="Roboto Light" charset="0"/>
              </a:rPr>
              <a:t>Reconciling church and state was the problem for the next thousand years.</a:t>
            </a:r>
          </a:p>
          <a:p>
            <a:pPr marL="342900" indent="-342900">
              <a:buFont typeface="Arial" charset="0"/>
              <a:buChar char="•"/>
            </a:pPr>
            <a:endParaRPr lang="en-US" sz="2000" dirty="0" smtClean="0">
              <a:latin typeface="Roboto Light" charset="0"/>
              <a:ea typeface="Roboto Light" charset="0"/>
              <a:cs typeface="Roboto Light" charset="0"/>
            </a:endParaRPr>
          </a:p>
        </p:txBody>
      </p:sp>
      <p:cxnSp>
        <p:nvCxnSpPr>
          <p:cNvPr id="9" name="Straight Connector 8"/>
          <p:cNvCxnSpPr/>
          <p:nvPr/>
        </p:nvCxnSpPr>
        <p:spPr>
          <a:xfrm>
            <a:off x="1066800" y="1405467"/>
            <a:ext cx="10058400" cy="0"/>
          </a:xfrm>
          <a:prstGeom prst="line">
            <a:avLst/>
          </a:prstGeom>
          <a:ln w="76200">
            <a:solidFill>
              <a:srgbClr val="006CA7"/>
            </a:solidFill>
          </a:ln>
        </p:spPr>
        <p:style>
          <a:lnRef idx="3">
            <a:schemeClr val="accent2"/>
          </a:lnRef>
          <a:fillRef idx="0">
            <a:schemeClr val="accent2"/>
          </a:fillRef>
          <a:effectRef idx="2">
            <a:schemeClr val="accent2"/>
          </a:effectRef>
          <a:fontRef idx="minor">
            <a:schemeClr val="tx1"/>
          </a:fontRef>
        </p:style>
      </p:cxn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85860" y="575502"/>
            <a:ext cx="535965" cy="535965"/>
          </a:xfrm>
          <a:prstGeom prst="rect">
            <a:avLst/>
          </a:prstGeom>
        </p:spPr>
      </p:pic>
    </p:spTree>
    <p:extLst>
      <p:ext uri="{BB962C8B-B14F-4D97-AF65-F5344CB8AC3E}">
        <p14:creationId xmlns:p14="http://schemas.microsoft.com/office/powerpoint/2010/main" val="191722747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0" y="0"/>
            <a:ext cx="12192000" cy="5435600"/>
          </a:xfrm>
          <a:prstGeom prst="rect">
            <a:avLst/>
          </a:prstGeom>
          <a:solidFill>
            <a:srgbClr val="006CA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06CA7"/>
              </a:solidFill>
            </a:endParaRPr>
          </a:p>
        </p:txBody>
      </p:sp>
      <p:sp>
        <p:nvSpPr>
          <p:cNvPr id="3" name="Content Placeholder 2"/>
          <p:cNvSpPr>
            <a:spLocks noGrp="1"/>
          </p:cNvSpPr>
          <p:nvPr>
            <p:ph idx="4294967295"/>
          </p:nvPr>
        </p:nvSpPr>
        <p:spPr>
          <a:xfrm>
            <a:off x="211666" y="1994959"/>
            <a:ext cx="10515600" cy="3152775"/>
          </a:xfrm>
          <a:prstGeom prst="rect">
            <a:avLst/>
          </a:prstGeom>
        </p:spPr>
        <p:txBody>
          <a:bodyPr>
            <a:normAutofit/>
          </a:bodyPr>
          <a:lstStyle/>
          <a:p>
            <a:pPr marL="0" marR="0" lvl="0" indent="0" defTabSz="914400" eaLnBrk="1" fontAlgn="auto" latinLnBrk="0" hangingPunct="1">
              <a:lnSpc>
                <a:spcPct val="100000"/>
              </a:lnSpc>
              <a:spcBef>
                <a:spcPts val="0"/>
              </a:spcBef>
              <a:spcAft>
                <a:spcPts val="0"/>
              </a:spcAft>
              <a:buClrTx/>
              <a:buSzTx/>
              <a:buFontTx/>
              <a:buNone/>
              <a:tabLst/>
              <a:defRPr/>
            </a:pPr>
            <a:r>
              <a:rPr lang="en-US" sz="1600" dirty="0" smtClean="0">
                <a:solidFill>
                  <a:schemeClr val="bg1"/>
                </a:solidFill>
                <a:latin typeface="Roboto Light" charset="0"/>
                <a:ea typeface="Roboto Light" charset="0"/>
                <a:cs typeface="Roboto Light" charset="0"/>
              </a:rPr>
              <a:t>PUBLISHED BY:</a:t>
            </a:r>
          </a:p>
          <a:p>
            <a:pPr marL="0" marR="0" lvl="0" indent="0" defTabSz="914400" eaLnBrk="1" fontAlgn="auto" latinLnBrk="0" hangingPunct="1">
              <a:lnSpc>
                <a:spcPct val="100000"/>
              </a:lnSpc>
              <a:spcBef>
                <a:spcPts val="0"/>
              </a:spcBef>
              <a:spcAft>
                <a:spcPts val="0"/>
              </a:spcAft>
              <a:buClrTx/>
              <a:buSzTx/>
              <a:buFontTx/>
              <a:buNone/>
              <a:tabLst/>
              <a:defRPr/>
            </a:pPr>
            <a:r>
              <a:rPr lang="en-US" sz="1600" dirty="0" smtClean="0">
                <a:solidFill>
                  <a:schemeClr val="bg1"/>
                </a:solidFill>
                <a:latin typeface="Roboto Light" charset="0"/>
                <a:ea typeface="Roboto Light" charset="0"/>
                <a:cs typeface="Roboto Light" charset="0"/>
              </a:rPr>
              <a:t>FLATWORLD</a:t>
            </a:r>
          </a:p>
          <a:p>
            <a:pPr marL="0" marR="0" lvl="0" indent="0" defTabSz="914400" eaLnBrk="1" fontAlgn="auto" latinLnBrk="0" hangingPunct="1">
              <a:lnSpc>
                <a:spcPct val="100000"/>
              </a:lnSpc>
              <a:spcBef>
                <a:spcPts val="0"/>
              </a:spcBef>
              <a:spcAft>
                <a:spcPts val="1200"/>
              </a:spcAft>
              <a:buClrTx/>
              <a:buSzTx/>
              <a:buFontTx/>
              <a:buNone/>
              <a:tabLst/>
              <a:defRPr/>
            </a:pPr>
            <a:endParaRPr lang="en-US" sz="1600" dirty="0">
              <a:solidFill>
                <a:schemeClr val="bg1"/>
              </a:solidFill>
              <a:latin typeface="Roboto Light" charset="0"/>
              <a:ea typeface="Roboto Light" charset="0"/>
              <a:cs typeface="Roboto Light" charset="0"/>
            </a:endParaRPr>
          </a:p>
          <a:p>
            <a:pPr marL="0" marR="0" lvl="0" indent="0" defTabSz="914400" eaLnBrk="1" fontAlgn="auto" latinLnBrk="0" hangingPunct="1">
              <a:lnSpc>
                <a:spcPct val="100000"/>
              </a:lnSpc>
              <a:spcBef>
                <a:spcPts val="0"/>
              </a:spcBef>
              <a:spcAft>
                <a:spcPts val="1200"/>
              </a:spcAft>
              <a:buClrTx/>
              <a:buSzTx/>
              <a:buFontTx/>
              <a:buNone/>
              <a:tabLst/>
              <a:defRPr/>
            </a:pPr>
            <a:r>
              <a:rPr lang="en-US" sz="1600" dirty="0" smtClean="0">
                <a:solidFill>
                  <a:schemeClr val="bg1"/>
                </a:solidFill>
                <a:latin typeface="Roboto Light" charset="0"/>
                <a:ea typeface="Roboto Light" charset="0"/>
                <a:cs typeface="Roboto Light" charset="0"/>
              </a:rPr>
              <a:t>©2017 BY FLATWORLD. ALL RIGHTS RESERVED. YOUR USE OF THIS WORK IS SUBJECT TO THE LICENSE AGREEMENT AVAILABLE. </a:t>
            </a:r>
            <a:r>
              <a:rPr lang="en-US" sz="1600" dirty="0" smtClean="0">
                <a:solidFill>
                  <a:schemeClr val="bg1"/>
                </a:solidFill>
                <a:latin typeface="Roboto Light" charset="0"/>
                <a:ea typeface="Roboto Light" charset="0"/>
                <a:cs typeface="Roboto Light" charset="0"/>
                <a:hlinkClick r:id="rId2"/>
              </a:rPr>
              <a:t>HERE</a:t>
            </a:r>
            <a:endParaRPr lang="en-US" sz="1600" dirty="0" smtClean="0">
              <a:solidFill>
                <a:schemeClr val="bg1"/>
              </a:solidFill>
              <a:latin typeface="Roboto Light" charset="0"/>
              <a:ea typeface="Roboto Light" charset="0"/>
              <a:cs typeface="Roboto Light" charset="0"/>
            </a:endParaRPr>
          </a:p>
          <a:p>
            <a:pPr marL="0" marR="0" lvl="0" indent="0" defTabSz="914400" eaLnBrk="1" fontAlgn="auto" latinLnBrk="0" hangingPunct="1">
              <a:lnSpc>
                <a:spcPct val="100000"/>
              </a:lnSpc>
              <a:spcBef>
                <a:spcPts val="0"/>
              </a:spcBef>
              <a:spcAft>
                <a:spcPts val="1200"/>
              </a:spcAft>
              <a:buClrTx/>
              <a:buSzTx/>
              <a:buFontTx/>
              <a:buNone/>
              <a:tabLst/>
              <a:defRPr/>
            </a:pPr>
            <a:r>
              <a:rPr lang="en-US" sz="1600" dirty="0" smtClean="0">
                <a:solidFill>
                  <a:schemeClr val="bg1"/>
                </a:solidFill>
                <a:latin typeface="Roboto Light" charset="0"/>
                <a:ea typeface="Roboto Light" charset="0"/>
                <a:cs typeface="Roboto Light" charset="0"/>
              </a:rPr>
              <a:t>USED, MODIFIED, OR REPRODUCED IN ANY FORM BY ANY MEANS EXCEPT AS EXPRESSLY PERMITTED UNDER THE LICENSING AGREEMENT.</a:t>
            </a:r>
            <a:endParaRPr lang="en-US" sz="1600" dirty="0">
              <a:solidFill>
                <a:schemeClr val="bg1"/>
              </a:solidFill>
              <a:latin typeface="Roboto Light" charset="0"/>
              <a:ea typeface="Roboto Light" charset="0"/>
              <a:cs typeface="Roboto Light" charset="0"/>
            </a:endParaRPr>
          </a:p>
        </p:txBody>
      </p:sp>
    </p:spTree>
    <p:extLst>
      <p:ext uri="{BB962C8B-B14F-4D97-AF65-F5344CB8AC3E}">
        <p14:creationId xmlns:p14="http://schemas.microsoft.com/office/powerpoint/2010/main" val="171769739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idx="4294967295"/>
          </p:nvPr>
        </p:nvSpPr>
        <p:spPr>
          <a:xfrm>
            <a:off x="1840358" y="460520"/>
            <a:ext cx="9284842" cy="695325"/>
          </a:xfrm>
          <a:prstGeom prst="rect">
            <a:avLst/>
          </a:prstGeom>
        </p:spPr>
        <p:txBody>
          <a:bodyPr>
            <a:normAutofit/>
          </a:bodyPr>
          <a:lstStyle/>
          <a:p>
            <a:pPr algn="l"/>
            <a:r>
              <a:rPr lang="en-US" sz="3200" dirty="0" smtClean="0">
                <a:latin typeface="Roboto" charset="0"/>
                <a:ea typeface="Roboto" charset="0"/>
                <a:cs typeface="Roboto" charset="0"/>
              </a:rPr>
              <a:t>THE ROOTS OF CLASSICAL LIBERALISM</a:t>
            </a:r>
            <a:endParaRPr lang="en-US" sz="3200" dirty="0">
              <a:latin typeface="Roboto" charset="0"/>
              <a:ea typeface="Roboto" charset="0"/>
              <a:cs typeface="Roboto" charset="0"/>
            </a:endParaRPr>
          </a:p>
        </p:txBody>
      </p:sp>
      <p:sp>
        <p:nvSpPr>
          <p:cNvPr id="3" name="Subtitle 2"/>
          <p:cNvSpPr>
            <a:spLocks noGrp="1"/>
          </p:cNvSpPr>
          <p:nvPr>
            <p:ph type="subTitle" idx="4294967295"/>
          </p:nvPr>
        </p:nvSpPr>
        <p:spPr>
          <a:xfrm>
            <a:off x="1185860" y="1904710"/>
            <a:ext cx="9939340" cy="4099849"/>
          </a:xfrm>
          <a:prstGeom prst="rect">
            <a:avLst/>
          </a:prstGeom>
        </p:spPr>
        <p:txBody>
          <a:bodyPr>
            <a:normAutofit/>
          </a:bodyPr>
          <a:lstStyle/>
          <a:p>
            <a:pPr marL="342900" indent="-342900" algn="l">
              <a:buFont typeface="Arial" charset="0"/>
              <a:buChar char="•"/>
            </a:pPr>
            <a:r>
              <a:rPr lang="en-US" sz="2000" dirty="0" smtClean="0">
                <a:latin typeface="Roboto Light" charset="0"/>
                <a:ea typeface="Roboto Light" charset="0"/>
                <a:cs typeface="Roboto Light" charset="0"/>
              </a:rPr>
              <a:t>In Europe, the medieval period gave way to a new beginning around the fourteenth century.  While people of ancient civilizations clearly cared about wealth, the philosophers of that age were more concerned with stability and avoiding oppression than with how best to meet people’s needs.</a:t>
            </a:r>
          </a:p>
          <a:p>
            <a:pPr marL="800100" lvl="1" indent="-342900">
              <a:buFont typeface="Arial" charset="0"/>
              <a:buChar char="•"/>
            </a:pPr>
            <a:r>
              <a:rPr lang="en-US" sz="1600" dirty="0" smtClean="0">
                <a:latin typeface="Roboto Light" charset="0"/>
                <a:ea typeface="Roboto Light" charset="0"/>
                <a:cs typeface="Roboto Light" charset="0"/>
              </a:rPr>
              <a:t>The Renaissance, and the return of trade and commerce, began to change that.</a:t>
            </a:r>
          </a:p>
          <a:p>
            <a:pPr marL="342900" indent="-342900">
              <a:buFont typeface="Arial" charset="0"/>
              <a:buChar char="•"/>
            </a:pPr>
            <a:r>
              <a:rPr lang="en-US" sz="2000" dirty="0" smtClean="0">
                <a:latin typeface="Roboto Light" charset="0"/>
                <a:ea typeface="Roboto Light" charset="0"/>
                <a:cs typeface="Roboto Light" charset="0"/>
              </a:rPr>
              <a:t>Increasing stability and order produced the conditions that made it possible to trade and economic conditions improved creating a new class of people.</a:t>
            </a:r>
          </a:p>
          <a:p>
            <a:pPr marL="800100" lvl="1" indent="-342900">
              <a:buFont typeface="Arial" charset="0"/>
              <a:buChar char="•"/>
            </a:pPr>
            <a:r>
              <a:rPr lang="en-US" sz="1600" dirty="0" smtClean="0">
                <a:latin typeface="Roboto Light" charset="0"/>
                <a:ea typeface="Roboto Light" charset="0"/>
                <a:cs typeface="Roboto Light" charset="0"/>
              </a:rPr>
              <a:t>Merchants, bankers, and manufacturers didn’t need or want the interference of feudal lords or crafty cardinals.</a:t>
            </a:r>
          </a:p>
          <a:p>
            <a:pPr marL="342900" indent="-342900">
              <a:buFont typeface="Arial" charset="0"/>
              <a:buChar char="•"/>
            </a:pPr>
            <a:r>
              <a:rPr lang="en-US" sz="2000" dirty="0" smtClean="0">
                <a:latin typeface="Roboto Light" charset="0"/>
                <a:ea typeface="Roboto Light" charset="0"/>
                <a:cs typeface="Roboto Light" charset="0"/>
              </a:rPr>
              <a:t>Pre-Renaissance period was largely about how much power should be possessed by the church.</a:t>
            </a:r>
          </a:p>
          <a:p>
            <a:pPr marL="342900" indent="-342900">
              <a:buFont typeface="Arial" charset="0"/>
              <a:buChar char="•"/>
            </a:pPr>
            <a:r>
              <a:rPr lang="en-US" sz="2000" dirty="0" smtClean="0">
                <a:latin typeface="Roboto Light" charset="0"/>
                <a:ea typeface="Roboto Light" charset="0"/>
                <a:cs typeface="Roboto Light" charset="0"/>
              </a:rPr>
              <a:t>Renaissance theory increasingly was once again about what the ideal state should look like.</a:t>
            </a:r>
          </a:p>
        </p:txBody>
      </p:sp>
      <p:cxnSp>
        <p:nvCxnSpPr>
          <p:cNvPr id="9" name="Straight Connector 8"/>
          <p:cNvCxnSpPr/>
          <p:nvPr/>
        </p:nvCxnSpPr>
        <p:spPr>
          <a:xfrm>
            <a:off x="1066800" y="1405467"/>
            <a:ext cx="10058400" cy="0"/>
          </a:xfrm>
          <a:prstGeom prst="line">
            <a:avLst/>
          </a:prstGeom>
          <a:ln w="76200">
            <a:solidFill>
              <a:srgbClr val="006CA7"/>
            </a:solidFill>
          </a:ln>
        </p:spPr>
        <p:style>
          <a:lnRef idx="3">
            <a:schemeClr val="accent2"/>
          </a:lnRef>
          <a:fillRef idx="0">
            <a:schemeClr val="accent2"/>
          </a:fillRef>
          <a:effectRef idx="2">
            <a:schemeClr val="accent2"/>
          </a:effectRef>
          <a:fontRef idx="minor">
            <a:schemeClr val="tx1"/>
          </a:fontRef>
        </p:style>
      </p:cxn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85860" y="575502"/>
            <a:ext cx="535965" cy="535965"/>
          </a:xfrm>
          <a:prstGeom prst="rect">
            <a:avLst/>
          </a:prstGeom>
        </p:spPr>
      </p:pic>
    </p:spTree>
    <p:extLst>
      <p:ext uri="{BB962C8B-B14F-4D97-AF65-F5344CB8AC3E}">
        <p14:creationId xmlns:p14="http://schemas.microsoft.com/office/powerpoint/2010/main" val="191722747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idx="4294967295"/>
          </p:nvPr>
        </p:nvSpPr>
        <p:spPr>
          <a:xfrm>
            <a:off x="1840358" y="460520"/>
            <a:ext cx="9284842" cy="695325"/>
          </a:xfrm>
          <a:prstGeom prst="rect">
            <a:avLst/>
          </a:prstGeom>
        </p:spPr>
        <p:txBody>
          <a:bodyPr>
            <a:normAutofit/>
          </a:bodyPr>
          <a:lstStyle/>
          <a:p>
            <a:pPr algn="l"/>
            <a:r>
              <a:rPr lang="en-US" sz="3200" dirty="0" smtClean="0">
                <a:latin typeface="Roboto" charset="0"/>
                <a:ea typeface="Roboto" charset="0"/>
                <a:cs typeface="Roboto" charset="0"/>
              </a:rPr>
              <a:t>THE ROOTS OF CLASSICAL LIBERALISM</a:t>
            </a:r>
            <a:endParaRPr lang="en-US" sz="3200" dirty="0">
              <a:latin typeface="Roboto" charset="0"/>
              <a:ea typeface="Roboto" charset="0"/>
              <a:cs typeface="Roboto" charset="0"/>
            </a:endParaRPr>
          </a:p>
        </p:txBody>
      </p:sp>
      <p:sp>
        <p:nvSpPr>
          <p:cNvPr id="3" name="Subtitle 2"/>
          <p:cNvSpPr>
            <a:spLocks noGrp="1"/>
          </p:cNvSpPr>
          <p:nvPr>
            <p:ph type="subTitle" idx="4294967295"/>
          </p:nvPr>
        </p:nvSpPr>
        <p:spPr>
          <a:xfrm>
            <a:off x="1185860" y="1904710"/>
            <a:ext cx="9939340" cy="4099849"/>
          </a:xfrm>
          <a:prstGeom prst="rect">
            <a:avLst/>
          </a:prstGeom>
        </p:spPr>
        <p:txBody>
          <a:bodyPr>
            <a:normAutofit/>
          </a:bodyPr>
          <a:lstStyle/>
          <a:p>
            <a:pPr marL="342900" indent="-342900" algn="l">
              <a:buFont typeface="Arial" charset="0"/>
              <a:buChar char="•"/>
            </a:pPr>
            <a:r>
              <a:rPr lang="en-US" sz="2000" dirty="0" smtClean="0">
                <a:latin typeface="Roboto Light" charset="0"/>
                <a:ea typeface="Roboto Light" charset="0"/>
                <a:cs typeface="Roboto Light" charset="0"/>
              </a:rPr>
              <a:t>Machiavelli argued that:</a:t>
            </a:r>
          </a:p>
          <a:p>
            <a:pPr marL="800100" lvl="1" indent="-342900">
              <a:buFont typeface="Arial" charset="0"/>
              <a:buChar char="•"/>
            </a:pPr>
            <a:r>
              <a:rPr lang="en-US" sz="1600" dirty="0" smtClean="0">
                <a:latin typeface="Roboto Light" charset="0"/>
                <a:ea typeface="Roboto Light" charset="0"/>
                <a:cs typeface="Roboto Light" charset="0"/>
              </a:rPr>
              <a:t>You don’t get very far by playing it fair if your enemies don’t.</a:t>
            </a:r>
          </a:p>
          <a:p>
            <a:pPr marL="800100" lvl="1" indent="-342900">
              <a:buFont typeface="Arial" charset="0"/>
              <a:buChar char="•"/>
            </a:pPr>
            <a:r>
              <a:rPr lang="en-US" sz="1600" dirty="0" smtClean="0">
                <a:latin typeface="Roboto Light" charset="0"/>
                <a:ea typeface="Roboto Light" charset="0"/>
                <a:cs typeface="Roboto Light" charset="0"/>
              </a:rPr>
              <a:t>A just government is a wonderful thing, but the enemies of the just state will use unjust methods to tear it down.</a:t>
            </a:r>
          </a:p>
          <a:p>
            <a:pPr marL="342900" indent="-342900">
              <a:buFont typeface="Arial" charset="0"/>
              <a:buChar char="•"/>
            </a:pPr>
            <a:r>
              <a:rPr lang="en-US" sz="2000" dirty="0" smtClean="0">
                <a:latin typeface="Roboto Light" charset="0"/>
                <a:ea typeface="Roboto Light" charset="0"/>
                <a:cs typeface="Roboto Light" charset="0"/>
              </a:rPr>
              <a:t>Modernity: the problem of a world where reason and rationality have begun to replace faith; describes the era after the Middle Ages.</a:t>
            </a:r>
          </a:p>
          <a:p>
            <a:pPr marL="342900" indent="-342900">
              <a:buFont typeface="Arial" charset="0"/>
              <a:buChar char="•"/>
            </a:pPr>
            <a:endParaRPr lang="en-US" sz="2000" dirty="0" smtClean="0">
              <a:latin typeface="Roboto Light" charset="0"/>
              <a:ea typeface="Roboto Light" charset="0"/>
              <a:cs typeface="Roboto Light" charset="0"/>
            </a:endParaRPr>
          </a:p>
        </p:txBody>
      </p:sp>
      <p:cxnSp>
        <p:nvCxnSpPr>
          <p:cNvPr id="9" name="Straight Connector 8"/>
          <p:cNvCxnSpPr/>
          <p:nvPr/>
        </p:nvCxnSpPr>
        <p:spPr>
          <a:xfrm>
            <a:off x="1066800" y="1405467"/>
            <a:ext cx="10058400" cy="0"/>
          </a:xfrm>
          <a:prstGeom prst="line">
            <a:avLst/>
          </a:prstGeom>
          <a:ln w="76200">
            <a:solidFill>
              <a:srgbClr val="006CA7"/>
            </a:solidFill>
          </a:ln>
        </p:spPr>
        <p:style>
          <a:lnRef idx="3">
            <a:schemeClr val="accent2"/>
          </a:lnRef>
          <a:fillRef idx="0">
            <a:schemeClr val="accent2"/>
          </a:fillRef>
          <a:effectRef idx="2">
            <a:schemeClr val="accent2"/>
          </a:effectRef>
          <a:fontRef idx="minor">
            <a:schemeClr val="tx1"/>
          </a:fontRef>
        </p:style>
      </p:cxn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85860" y="575502"/>
            <a:ext cx="535965" cy="535965"/>
          </a:xfrm>
          <a:prstGeom prst="rect">
            <a:avLst/>
          </a:prstGeom>
        </p:spPr>
      </p:pic>
    </p:spTree>
    <p:extLst>
      <p:ext uri="{BB962C8B-B14F-4D97-AF65-F5344CB8AC3E}">
        <p14:creationId xmlns:p14="http://schemas.microsoft.com/office/powerpoint/2010/main" val="191722747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idx="4294967295"/>
          </p:nvPr>
        </p:nvSpPr>
        <p:spPr>
          <a:xfrm>
            <a:off x="1840358" y="460520"/>
            <a:ext cx="5317067" cy="695325"/>
          </a:xfrm>
          <a:prstGeom prst="rect">
            <a:avLst/>
          </a:prstGeom>
        </p:spPr>
        <p:txBody>
          <a:bodyPr>
            <a:normAutofit/>
          </a:bodyPr>
          <a:lstStyle/>
          <a:p>
            <a:pPr algn="l"/>
            <a:r>
              <a:rPr lang="en-US" sz="3200" dirty="0" smtClean="0">
                <a:latin typeface="Roboto" charset="0"/>
                <a:ea typeface="Roboto" charset="0"/>
                <a:cs typeface="Roboto" charset="0"/>
              </a:rPr>
              <a:t>KEY TAKEAWAYS</a:t>
            </a:r>
            <a:endParaRPr lang="en-US" sz="3200" dirty="0">
              <a:latin typeface="Roboto" charset="0"/>
              <a:ea typeface="Roboto" charset="0"/>
              <a:cs typeface="Roboto" charset="0"/>
            </a:endParaRPr>
          </a:p>
        </p:txBody>
      </p:sp>
      <p:sp>
        <p:nvSpPr>
          <p:cNvPr id="3" name="Subtitle 2"/>
          <p:cNvSpPr>
            <a:spLocks noGrp="1"/>
          </p:cNvSpPr>
          <p:nvPr>
            <p:ph type="subTitle" idx="4294967295"/>
          </p:nvPr>
        </p:nvSpPr>
        <p:spPr>
          <a:xfrm>
            <a:off x="1185860" y="1904710"/>
            <a:ext cx="9939340" cy="4242089"/>
          </a:xfrm>
          <a:prstGeom prst="rect">
            <a:avLst/>
          </a:prstGeom>
        </p:spPr>
        <p:txBody>
          <a:bodyPr>
            <a:normAutofit/>
          </a:bodyPr>
          <a:lstStyle/>
          <a:p>
            <a:pPr marL="342900" indent="-342900" algn="l">
              <a:buFont typeface="Arial" charset="0"/>
              <a:buChar char="•"/>
            </a:pPr>
            <a:r>
              <a:rPr lang="en-US" sz="2000" dirty="0" smtClean="0">
                <a:latin typeface="Roboto Light" charset="0"/>
                <a:ea typeface="Roboto Light" charset="0"/>
                <a:cs typeface="Roboto Light" charset="0"/>
              </a:rPr>
              <a:t>Medieval philosophers tried to reconcile the competing powers of church and state.</a:t>
            </a:r>
          </a:p>
          <a:p>
            <a:pPr marL="342900" indent="-342900" algn="l">
              <a:buFont typeface="Arial" charset="0"/>
              <a:buChar char="•"/>
            </a:pPr>
            <a:r>
              <a:rPr lang="en-US" sz="2000" dirty="0" smtClean="0">
                <a:latin typeface="Roboto Light" charset="0"/>
                <a:ea typeface="Roboto Light" charset="0"/>
                <a:cs typeface="Roboto Light" charset="0"/>
              </a:rPr>
              <a:t>Modern philosophers presumed the existence of the state and set about trying to make it better.</a:t>
            </a:r>
          </a:p>
          <a:p>
            <a:pPr marL="342900" indent="-342900" algn="l">
              <a:buFont typeface="Arial" charset="0"/>
              <a:buChar char="•"/>
            </a:pPr>
            <a:r>
              <a:rPr lang="en-US" sz="2000" dirty="0" smtClean="0">
                <a:latin typeface="Roboto Light" charset="0"/>
                <a:ea typeface="Roboto Light" charset="0"/>
                <a:cs typeface="Roboto Light" charset="0"/>
              </a:rPr>
              <a:t>Social contract theory saw government as a contract between the government and the governed.</a:t>
            </a:r>
            <a:endParaRPr lang="en-US" sz="2000" dirty="0">
              <a:latin typeface="Roboto Light" charset="0"/>
              <a:ea typeface="Roboto Light" charset="0"/>
              <a:cs typeface="Roboto Light" charset="0"/>
            </a:endParaRPr>
          </a:p>
        </p:txBody>
      </p:sp>
      <p:cxnSp>
        <p:nvCxnSpPr>
          <p:cNvPr id="9" name="Straight Connector 8"/>
          <p:cNvCxnSpPr/>
          <p:nvPr/>
        </p:nvCxnSpPr>
        <p:spPr>
          <a:xfrm>
            <a:off x="1066800" y="1405467"/>
            <a:ext cx="10058400" cy="0"/>
          </a:xfrm>
          <a:prstGeom prst="line">
            <a:avLst/>
          </a:prstGeom>
          <a:ln w="76200">
            <a:solidFill>
              <a:srgbClr val="006CA7"/>
            </a:solidFill>
          </a:ln>
        </p:spPr>
        <p:style>
          <a:lnRef idx="3">
            <a:schemeClr val="accent2"/>
          </a:lnRef>
          <a:fillRef idx="0">
            <a:schemeClr val="accent2"/>
          </a:fillRef>
          <a:effectRef idx="2">
            <a:schemeClr val="accent2"/>
          </a:effectRef>
          <a:fontRef idx="minor">
            <a:schemeClr val="tx1"/>
          </a:fontRef>
        </p:style>
      </p:cxn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85860" y="575502"/>
            <a:ext cx="535965" cy="535965"/>
          </a:xfrm>
          <a:prstGeom prst="rect">
            <a:avLst/>
          </a:prstGeom>
        </p:spPr>
      </p:pic>
    </p:spTree>
    <p:extLst>
      <p:ext uri="{BB962C8B-B14F-4D97-AF65-F5344CB8AC3E}">
        <p14:creationId xmlns:p14="http://schemas.microsoft.com/office/powerpoint/2010/main" val="191722747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idx="4294967295"/>
          </p:nvPr>
        </p:nvSpPr>
        <p:spPr>
          <a:xfrm>
            <a:off x="1840358" y="460520"/>
            <a:ext cx="5317067" cy="695325"/>
          </a:xfrm>
          <a:prstGeom prst="rect">
            <a:avLst/>
          </a:prstGeom>
        </p:spPr>
        <p:txBody>
          <a:bodyPr>
            <a:normAutofit/>
          </a:bodyPr>
          <a:lstStyle/>
          <a:p>
            <a:pPr algn="l"/>
            <a:r>
              <a:rPr lang="en-US" sz="3200" dirty="0" smtClean="0">
                <a:latin typeface="Roboto" charset="0"/>
                <a:ea typeface="Roboto" charset="0"/>
                <a:cs typeface="Roboto" charset="0"/>
              </a:rPr>
              <a:t>EXERCISE</a:t>
            </a:r>
            <a:endParaRPr lang="en-US" sz="3200" dirty="0">
              <a:latin typeface="Roboto" charset="0"/>
              <a:ea typeface="Roboto" charset="0"/>
              <a:cs typeface="Roboto" charset="0"/>
            </a:endParaRPr>
          </a:p>
        </p:txBody>
      </p:sp>
      <p:sp>
        <p:nvSpPr>
          <p:cNvPr id="3" name="Subtitle 2"/>
          <p:cNvSpPr>
            <a:spLocks noGrp="1"/>
          </p:cNvSpPr>
          <p:nvPr>
            <p:ph type="subTitle" idx="4294967295"/>
          </p:nvPr>
        </p:nvSpPr>
        <p:spPr>
          <a:xfrm>
            <a:off x="1185860" y="1904710"/>
            <a:ext cx="9939340" cy="4242089"/>
          </a:xfrm>
          <a:prstGeom prst="rect">
            <a:avLst/>
          </a:prstGeom>
        </p:spPr>
        <p:txBody>
          <a:bodyPr>
            <a:normAutofit/>
          </a:bodyPr>
          <a:lstStyle/>
          <a:p>
            <a:pPr marL="457200" indent="-457200" algn="l">
              <a:buFont typeface="+mj-lt"/>
              <a:buAutoNum type="arabicPeriod"/>
            </a:pPr>
            <a:r>
              <a:rPr lang="en-US" sz="2000" dirty="0" smtClean="0">
                <a:latin typeface="Roboto Light" charset="0"/>
                <a:ea typeface="Roboto Light" charset="0"/>
                <a:cs typeface="Roboto Light" charset="0"/>
              </a:rPr>
              <a:t>Do you practice a particular faith? What should be the role of religion in civil society?</a:t>
            </a:r>
          </a:p>
        </p:txBody>
      </p:sp>
      <p:cxnSp>
        <p:nvCxnSpPr>
          <p:cNvPr id="9" name="Straight Connector 8"/>
          <p:cNvCxnSpPr/>
          <p:nvPr/>
        </p:nvCxnSpPr>
        <p:spPr>
          <a:xfrm>
            <a:off x="1066800" y="1405467"/>
            <a:ext cx="10058400" cy="0"/>
          </a:xfrm>
          <a:prstGeom prst="line">
            <a:avLst/>
          </a:prstGeom>
          <a:ln w="76200">
            <a:solidFill>
              <a:srgbClr val="006CA7"/>
            </a:solidFill>
          </a:ln>
        </p:spPr>
        <p:style>
          <a:lnRef idx="3">
            <a:schemeClr val="accent2"/>
          </a:lnRef>
          <a:fillRef idx="0">
            <a:schemeClr val="accent2"/>
          </a:fillRef>
          <a:effectRef idx="2">
            <a:schemeClr val="accent2"/>
          </a:effectRef>
          <a:fontRef idx="minor">
            <a:schemeClr val="tx1"/>
          </a:fontRef>
        </p:style>
      </p:cxn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85860" y="575502"/>
            <a:ext cx="535965" cy="535965"/>
          </a:xfrm>
          <a:prstGeom prst="rect">
            <a:avLst/>
          </a:prstGeom>
        </p:spPr>
      </p:pic>
    </p:spTree>
    <p:extLst>
      <p:ext uri="{BB962C8B-B14F-4D97-AF65-F5344CB8AC3E}">
        <p14:creationId xmlns:p14="http://schemas.microsoft.com/office/powerpoint/2010/main" val="191722747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idx="4294967295"/>
          </p:nvPr>
        </p:nvSpPr>
        <p:spPr>
          <a:xfrm>
            <a:off x="1840358" y="460520"/>
            <a:ext cx="5317067" cy="695325"/>
          </a:xfrm>
          <a:prstGeom prst="rect">
            <a:avLst/>
          </a:prstGeom>
        </p:spPr>
        <p:txBody>
          <a:bodyPr>
            <a:normAutofit/>
          </a:bodyPr>
          <a:lstStyle/>
          <a:p>
            <a:pPr algn="l"/>
            <a:r>
              <a:rPr lang="en-US" sz="3200" dirty="0" smtClean="0">
                <a:latin typeface="Roboto" charset="0"/>
                <a:ea typeface="Roboto" charset="0"/>
                <a:cs typeface="Roboto" charset="0"/>
              </a:rPr>
              <a:t>EXERCISE</a:t>
            </a:r>
            <a:endParaRPr lang="en-US" sz="3200" dirty="0">
              <a:latin typeface="Roboto" charset="0"/>
              <a:ea typeface="Roboto" charset="0"/>
              <a:cs typeface="Roboto" charset="0"/>
            </a:endParaRPr>
          </a:p>
        </p:txBody>
      </p:sp>
      <p:sp>
        <p:nvSpPr>
          <p:cNvPr id="3" name="Subtitle 2"/>
          <p:cNvSpPr>
            <a:spLocks noGrp="1"/>
          </p:cNvSpPr>
          <p:nvPr>
            <p:ph type="subTitle" idx="4294967295"/>
          </p:nvPr>
        </p:nvSpPr>
        <p:spPr>
          <a:xfrm>
            <a:off x="1185860" y="1904710"/>
            <a:ext cx="9939340" cy="4242089"/>
          </a:xfrm>
          <a:prstGeom prst="rect">
            <a:avLst/>
          </a:prstGeom>
        </p:spPr>
        <p:txBody>
          <a:bodyPr>
            <a:normAutofit/>
          </a:bodyPr>
          <a:lstStyle/>
          <a:p>
            <a:pPr marL="457200" indent="-457200">
              <a:buFont typeface="+mj-lt"/>
              <a:buAutoNum type="arabicPeriod" startAt="2"/>
            </a:pPr>
            <a:r>
              <a:rPr lang="en-US" sz="2000" dirty="0" smtClean="0">
                <a:latin typeface="Roboto Light" charset="0"/>
                <a:ea typeface="Roboto Light" charset="0"/>
                <a:cs typeface="Roboto Light" charset="0"/>
              </a:rPr>
              <a:t>Is government a social contract? How does that contract work for people who weren’t born when it was agreed upon?</a:t>
            </a:r>
          </a:p>
        </p:txBody>
      </p:sp>
      <p:cxnSp>
        <p:nvCxnSpPr>
          <p:cNvPr id="9" name="Straight Connector 8"/>
          <p:cNvCxnSpPr/>
          <p:nvPr/>
        </p:nvCxnSpPr>
        <p:spPr>
          <a:xfrm>
            <a:off x="1066800" y="1405467"/>
            <a:ext cx="10058400" cy="0"/>
          </a:xfrm>
          <a:prstGeom prst="line">
            <a:avLst/>
          </a:prstGeom>
          <a:ln w="76200">
            <a:solidFill>
              <a:srgbClr val="006CA7"/>
            </a:solidFill>
          </a:ln>
        </p:spPr>
        <p:style>
          <a:lnRef idx="3">
            <a:schemeClr val="accent2"/>
          </a:lnRef>
          <a:fillRef idx="0">
            <a:schemeClr val="accent2"/>
          </a:fillRef>
          <a:effectRef idx="2">
            <a:schemeClr val="accent2"/>
          </a:effectRef>
          <a:fontRef idx="minor">
            <a:schemeClr val="tx1"/>
          </a:fontRef>
        </p:style>
      </p:cxn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85860" y="575502"/>
            <a:ext cx="535965" cy="535965"/>
          </a:xfrm>
          <a:prstGeom prst="rect">
            <a:avLst/>
          </a:prstGeom>
        </p:spPr>
      </p:pic>
    </p:spTree>
    <p:extLst>
      <p:ext uri="{BB962C8B-B14F-4D97-AF65-F5344CB8AC3E}">
        <p14:creationId xmlns:p14="http://schemas.microsoft.com/office/powerpoint/2010/main" val="191722747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idx="4294967295"/>
          </p:nvPr>
        </p:nvSpPr>
        <p:spPr>
          <a:xfrm>
            <a:off x="1840358" y="460520"/>
            <a:ext cx="5317067" cy="695325"/>
          </a:xfrm>
          <a:prstGeom prst="rect">
            <a:avLst/>
          </a:prstGeom>
        </p:spPr>
        <p:txBody>
          <a:bodyPr>
            <a:normAutofit/>
          </a:bodyPr>
          <a:lstStyle/>
          <a:p>
            <a:pPr algn="l"/>
            <a:r>
              <a:rPr lang="en-US" sz="3200" dirty="0" smtClean="0">
                <a:latin typeface="Roboto" charset="0"/>
                <a:ea typeface="Roboto" charset="0"/>
                <a:cs typeface="Roboto" charset="0"/>
              </a:rPr>
              <a:t>LEARNING OBJECTIVES</a:t>
            </a:r>
            <a:endParaRPr lang="en-US" sz="3200" dirty="0">
              <a:latin typeface="Roboto" charset="0"/>
              <a:ea typeface="Roboto" charset="0"/>
              <a:cs typeface="Roboto" charset="0"/>
            </a:endParaRPr>
          </a:p>
        </p:txBody>
      </p:sp>
      <p:sp>
        <p:nvSpPr>
          <p:cNvPr id="3" name="Subtitle 2"/>
          <p:cNvSpPr>
            <a:spLocks noGrp="1"/>
          </p:cNvSpPr>
          <p:nvPr>
            <p:ph type="subTitle" idx="4294967295"/>
          </p:nvPr>
        </p:nvSpPr>
        <p:spPr>
          <a:xfrm>
            <a:off x="1185860" y="1904711"/>
            <a:ext cx="9939340" cy="2193156"/>
          </a:xfrm>
          <a:prstGeom prst="rect">
            <a:avLst/>
          </a:prstGeom>
        </p:spPr>
        <p:txBody>
          <a:bodyPr>
            <a:normAutofit/>
          </a:bodyPr>
          <a:lstStyle/>
          <a:p>
            <a:pPr marL="457200" indent="-457200" algn="l">
              <a:buFont typeface="+mj-lt"/>
              <a:buAutoNum type="arabicPeriod"/>
            </a:pPr>
            <a:r>
              <a:rPr lang="en-US" sz="2000" dirty="0" smtClean="0">
                <a:latin typeface="Roboto Light" charset="0"/>
                <a:ea typeface="Roboto Light" charset="0"/>
                <a:cs typeface="Roboto Light" charset="0"/>
              </a:rPr>
              <a:t>Understand why the US Constitution was designed the way it was.</a:t>
            </a:r>
          </a:p>
          <a:p>
            <a:pPr marL="457200" indent="-457200" algn="l">
              <a:buFont typeface="+mj-lt"/>
              <a:buAutoNum type="arabicPeriod"/>
            </a:pPr>
            <a:r>
              <a:rPr lang="en-US" sz="2000" dirty="0" smtClean="0">
                <a:latin typeface="Roboto Light" charset="0"/>
                <a:ea typeface="Roboto Light" charset="0"/>
                <a:cs typeface="Roboto Light" charset="0"/>
              </a:rPr>
              <a:t>Understand Marx’s and Mill’s different visions for a just society.</a:t>
            </a:r>
          </a:p>
          <a:p>
            <a:pPr marL="457200" indent="-457200" algn="l">
              <a:buFont typeface="+mj-lt"/>
              <a:buAutoNum type="arabicPeriod"/>
            </a:pPr>
            <a:r>
              <a:rPr lang="en-US" sz="2000" dirty="0" smtClean="0">
                <a:latin typeface="Roboto Light" charset="0"/>
                <a:ea typeface="Roboto Light" charset="0"/>
                <a:cs typeface="Roboto Light" charset="0"/>
              </a:rPr>
              <a:t>Understand contemporary approaches in political theory.</a:t>
            </a:r>
            <a:endParaRPr lang="en-US" sz="2000" dirty="0">
              <a:latin typeface="Roboto Light" charset="0"/>
              <a:ea typeface="Roboto Light" charset="0"/>
              <a:cs typeface="Roboto Light" charset="0"/>
            </a:endParaRPr>
          </a:p>
        </p:txBody>
      </p:sp>
      <p:cxnSp>
        <p:nvCxnSpPr>
          <p:cNvPr id="9" name="Straight Connector 8"/>
          <p:cNvCxnSpPr/>
          <p:nvPr/>
        </p:nvCxnSpPr>
        <p:spPr>
          <a:xfrm>
            <a:off x="1066800" y="1405467"/>
            <a:ext cx="10058400" cy="0"/>
          </a:xfrm>
          <a:prstGeom prst="line">
            <a:avLst/>
          </a:prstGeom>
          <a:ln w="76200">
            <a:solidFill>
              <a:srgbClr val="006CA7"/>
            </a:solidFill>
          </a:ln>
        </p:spPr>
        <p:style>
          <a:lnRef idx="3">
            <a:schemeClr val="accent2"/>
          </a:lnRef>
          <a:fillRef idx="0">
            <a:schemeClr val="accent2"/>
          </a:fillRef>
          <a:effectRef idx="2">
            <a:schemeClr val="accent2"/>
          </a:effectRef>
          <a:fontRef idx="minor">
            <a:schemeClr val="tx1"/>
          </a:fontRef>
        </p:style>
      </p:cxn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85860" y="575502"/>
            <a:ext cx="535965" cy="535965"/>
          </a:xfrm>
          <a:prstGeom prst="rect">
            <a:avLst/>
          </a:prstGeom>
        </p:spPr>
      </p:pic>
    </p:spTree>
    <p:extLst>
      <p:ext uri="{BB962C8B-B14F-4D97-AF65-F5344CB8AC3E}">
        <p14:creationId xmlns:p14="http://schemas.microsoft.com/office/powerpoint/2010/main" val="190625740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idx="4294967295"/>
          </p:nvPr>
        </p:nvSpPr>
        <p:spPr>
          <a:xfrm>
            <a:off x="1840358" y="460520"/>
            <a:ext cx="9284842" cy="695325"/>
          </a:xfrm>
          <a:prstGeom prst="rect">
            <a:avLst/>
          </a:prstGeom>
        </p:spPr>
        <p:txBody>
          <a:bodyPr>
            <a:normAutofit/>
          </a:bodyPr>
          <a:lstStyle/>
          <a:p>
            <a:pPr algn="l"/>
            <a:r>
              <a:rPr lang="en-US" sz="3200" dirty="0" smtClean="0">
                <a:latin typeface="Roboto" charset="0"/>
                <a:ea typeface="Roboto" charset="0"/>
                <a:cs typeface="Roboto" charset="0"/>
              </a:rPr>
              <a:t>FROM MODERNITY TO THE PRESENT</a:t>
            </a:r>
            <a:endParaRPr lang="en-US" sz="3200" dirty="0">
              <a:latin typeface="Roboto" charset="0"/>
              <a:ea typeface="Roboto" charset="0"/>
              <a:cs typeface="Roboto" charset="0"/>
            </a:endParaRPr>
          </a:p>
        </p:txBody>
      </p:sp>
      <p:sp>
        <p:nvSpPr>
          <p:cNvPr id="3" name="Subtitle 2"/>
          <p:cNvSpPr>
            <a:spLocks noGrp="1"/>
          </p:cNvSpPr>
          <p:nvPr>
            <p:ph type="subTitle" idx="4294967295"/>
          </p:nvPr>
        </p:nvSpPr>
        <p:spPr>
          <a:xfrm>
            <a:off x="1185860" y="1904710"/>
            <a:ext cx="9939340" cy="4099849"/>
          </a:xfrm>
          <a:prstGeom prst="rect">
            <a:avLst/>
          </a:prstGeom>
        </p:spPr>
        <p:txBody>
          <a:bodyPr>
            <a:normAutofit/>
          </a:bodyPr>
          <a:lstStyle/>
          <a:p>
            <a:pPr marL="342900" indent="-342900">
              <a:buFont typeface="Arial" charset="0"/>
              <a:buChar char="•"/>
            </a:pPr>
            <a:r>
              <a:rPr lang="en-US" sz="2000" dirty="0" smtClean="0">
                <a:latin typeface="Roboto Light" charset="0"/>
                <a:ea typeface="Roboto Light" charset="0"/>
                <a:cs typeface="Roboto Light" charset="0"/>
              </a:rPr>
              <a:t>James Madison: fourth president of the United States and the chief author of the Constitution and the Bill of Rights.</a:t>
            </a:r>
          </a:p>
          <a:p>
            <a:pPr marL="800100" lvl="1" indent="-342900">
              <a:buFont typeface="Arial" charset="0"/>
              <a:buChar char="•"/>
            </a:pPr>
            <a:r>
              <a:rPr lang="en-US" sz="1600" dirty="0" smtClean="0">
                <a:latin typeface="Roboto Light" charset="0"/>
                <a:ea typeface="Roboto Light" charset="0"/>
                <a:cs typeface="Roboto Light" charset="0"/>
              </a:rPr>
              <a:t>He argued for a balance of power in government, which became the division of power in US government between the states and the national government; the division of power between the executive, legislative, and judicial branches; and the literal encouragement of interest groups who would, Madison hoped, keep each other in check.</a:t>
            </a:r>
          </a:p>
          <a:p>
            <a:pPr marL="342900" indent="-342900">
              <a:buFont typeface="Arial" charset="0"/>
              <a:buChar char="•"/>
            </a:pPr>
            <a:r>
              <a:rPr lang="en-US" sz="2000" dirty="0" smtClean="0">
                <a:latin typeface="Roboto Light" charset="0"/>
                <a:ea typeface="Roboto Light" charset="0"/>
                <a:cs typeface="Roboto Light" charset="0"/>
              </a:rPr>
              <a:t>Federalism argues for subdivision of power between national and regional governments.</a:t>
            </a:r>
          </a:p>
          <a:p>
            <a:pPr marL="342900" indent="-342900">
              <a:buFont typeface="Arial" charset="0"/>
              <a:buChar char="•"/>
            </a:pPr>
            <a:endParaRPr lang="en-US" sz="2000" dirty="0" smtClean="0">
              <a:latin typeface="Roboto Light" charset="0"/>
              <a:ea typeface="Roboto Light" charset="0"/>
              <a:cs typeface="Roboto Light" charset="0"/>
            </a:endParaRPr>
          </a:p>
        </p:txBody>
      </p:sp>
      <p:cxnSp>
        <p:nvCxnSpPr>
          <p:cNvPr id="9" name="Straight Connector 8"/>
          <p:cNvCxnSpPr/>
          <p:nvPr/>
        </p:nvCxnSpPr>
        <p:spPr>
          <a:xfrm>
            <a:off x="1066800" y="1405467"/>
            <a:ext cx="10058400" cy="0"/>
          </a:xfrm>
          <a:prstGeom prst="line">
            <a:avLst/>
          </a:prstGeom>
          <a:ln w="76200">
            <a:solidFill>
              <a:srgbClr val="006CA7"/>
            </a:solidFill>
          </a:ln>
        </p:spPr>
        <p:style>
          <a:lnRef idx="3">
            <a:schemeClr val="accent2"/>
          </a:lnRef>
          <a:fillRef idx="0">
            <a:schemeClr val="accent2"/>
          </a:fillRef>
          <a:effectRef idx="2">
            <a:schemeClr val="accent2"/>
          </a:effectRef>
          <a:fontRef idx="minor">
            <a:schemeClr val="tx1"/>
          </a:fontRef>
        </p:style>
      </p:cxn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85860" y="575502"/>
            <a:ext cx="535965" cy="535965"/>
          </a:xfrm>
          <a:prstGeom prst="rect">
            <a:avLst/>
          </a:prstGeom>
        </p:spPr>
      </p:pic>
    </p:spTree>
    <p:extLst>
      <p:ext uri="{BB962C8B-B14F-4D97-AF65-F5344CB8AC3E}">
        <p14:creationId xmlns:p14="http://schemas.microsoft.com/office/powerpoint/2010/main" val="191722747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idx="4294967295"/>
          </p:nvPr>
        </p:nvSpPr>
        <p:spPr>
          <a:xfrm>
            <a:off x="1840358" y="460520"/>
            <a:ext cx="9284842" cy="695325"/>
          </a:xfrm>
          <a:prstGeom prst="rect">
            <a:avLst/>
          </a:prstGeom>
        </p:spPr>
        <p:txBody>
          <a:bodyPr>
            <a:normAutofit/>
          </a:bodyPr>
          <a:lstStyle/>
          <a:p>
            <a:pPr algn="l"/>
            <a:r>
              <a:rPr lang="en-US" sz="3200" dirty="0" smtClean="0">
                <a:latin typeface="Roboto" charset="0"/>
                <a:ea typeface="Roboto" charset="0"/>
                <a:cs typeface="Roboto" charset="0"/>
              </a:rPr>
              <a:t>CLASSICAL LIBERALISM</a:t>
            </a:r>
            <a:endParaRPr lang="en-US" sz="3200" dirty="0">
              <a:latin typeface="Roboto" charset="0"/>
              <a:ea typeface="Roboto" charset="0"/>
              <a:cs typeface="Roboto" charset="0"/>
            </a:endParaRPr>
          </a:p>
        </p:txBody>
      </p:sp>
      <p:sp>
        <p:nvSpPr>
          <p:cNvPr id="3" name="Subtitle 2"/>
          <p:cNvSpPr>
            <a:spLocks noGrp="1"/>
          </p:cNvSpPr>
          <p:nvPr>
            <p:ph type="subTitle" idx="4294967295"/>
          </p:nvPr>
        </p:nvSpPr>
        <p:spPr>
          <a:xfrm>
            <a:off x="1185860" y="1904710"/>
            <a:ext cx="9939340" cy="4099849"/>
          </a:xfrm>
          <a:prstGeom prst="rect">
            <a:avLst/>
          </a:prstGeom>
        </p:spPr>
        <p:txBody>
          <a:bodyPr>
            <a:normAutofit/>
          </a:bodyPr>
          <a:lstStyle/>
          <a:p>
            <a:pPr marL="342900" indent="-342900">
              <a:buFont typeface="Arial" charset="0"/>
              <a:buChar char="•"/>
            </a:pPr>
            <a:r>
              <a:rPr lang="en-US" sz="2000" dirty="0" smtClean="0">
                <a:latin typeface="Roboto Light" charset="0"/>
                <a:ea typeface="Roboto Light" charset="0"/>
                <a:cs typeface="Roboto Light" charset="0"/>
              </a:rPr>
              <a:t>Classical liberalism: A system of social organization that relies on markets for economic decision making and on democratic institutions for political decision making.</a:t>
            </a:r>
          </a:p>
          <a:p>
            <a:pPr marL="800100" lvl="1" indent="-342900">
              <a:buFont typeface="Arial" charset="0"/>
              <a:buChar char="•"/>
            </a:pPr>
            <a:r>
              <a:rPr lang="en-US" sz="1600" dirty="0" smtClean="0">
                <a:latin typeface="Roboto Light" charset="0"/>
                <a:ea typeface="Roboto Light" charset="0"/>
                <a:cs typeface="Roboto Light" charset="0"/>
              </a:rPr>
              <a:t>A reliance on markets for economic decision making (capitalism).</a:t>
            </a:r>
          </a:p>
          <a:p>
            <a:pPr marL="800100" lvl="1" indent="-342900">
              <a:buFont typeface="Arial" charset="0"/>
              <a:buChar char="•"/>
            </a:pPr>
            <a:r>
              <a:rPr lang="en-US" sz="1600" dirty="0" smtClean="0">
                <a:latin typeface="Roboto Light" charset="0"/>
                <a:ea typeface="Roboto Light" charset="0"/>
                <a:cs typeface="Roboto Light" charset="0"/>
              </a:rPr>
              <a:t>A reliance on democratic institutions for political decision making (democracy, in the broadest sense).</a:t>
            </a:r>
          </a:p>
          <a:p>
            <a:pPr marL="342900" indent="-342900">
              <a:buFont typeface="Arial" charset="0"/>
              <a:buChar char="•"/>
            </a:pPr>
            <a:r>
              <a:rPr lang="en-US" sz="2000" dirty="0" smtClean="0">
                <a:latin typeface="Roboto Light" charset="0"/>
                <a:ea typeface="Roboto Light" charset="0"/>
                <a:cs typeface="Roboto Light" charset="0"/>
              </a:rPr>
              <a:t>A reliance on markets means that people get to vote with their dollars, pounds, rupees, or </a:t>
            </a:r>
            <a:r>
              <a:rPr lang="en-US" sz="2000" dirty="0" err="1" smtClean="0">
                <a:latin typeface="Roboto Light" charset="0"/>
                <a:ea typeface="Roboto Light" charset="0"/>
                <a:cs typeface="Roboto Light" charset="0"/>
              </a:rPr>
              <a:t>euros</a:t>
            </a:r>
            <a:r>
              <a:rPr lang="en-US" sz="2000" dirty="0" smtClean="0">
                <a:latin typeface="Roboto Light" charset="0"/>
                <a:ea typeface="Roboto Light" charset="0"/>
                <a:cs typeface="Roboto Light" charset="0"/>
              </a:rPr>
              <a:t> on what they want to buy and how much they’re willing to pay for it.</a:t>
            </a:r>
            <a:endParaRPr lang="en-US" dirty="0" smtClean="0"/>
          </a:p>
          <a:p>
            <a:pPr marL="342900" indent="-342900">
              <a:buFont typeface="Arial" charset="0"/>
              <a:buChar char="•"/>
            </a:pPr>
            <a:r>
              <a:rPr lang="en-US" sz="2000" dirty="0" smtClean="0">
                <a:latin typeface="Roboto Light" charset="0"/>
                <a:ea typeface="Roboto Light" charset="0"/>
                <a:cs typeface="Roboto Light" charset="0"/>
              </a:rPr>
              <a:t>Capitalism is an economic system that relies on the interactions of markets to decide what gets produced and how much it will cost.</a:t>
            </a:r>
          </a:p>
        </p:txBody>
      </p:sp>
      <p:cxnSp>
        <p:nvCxnSpPr>
          <p:cNvPr id="9" name="Straight Connector 8"/>
          <p:cNvCxnSpPr/>
          <p:nvPr/>
        </p:nvCxnSpPr>
        <p:spPr>
          <a:xfrm>
            <a:off x="1066800" y="1405467"/>
            <a:ext cx="10058400" cy="0"/>
          </a:xfrm>
          <a:prstGeom prst="line">
            <a:avLst/>
          </a:prstGeom>
          <a:ln w="76200">
            <a:solidFill>
              <a:srgbClr val="006CA7"/>
            </a:solidFill>
          </a:ln>
        </p:spPr>
        <p:style>
          <a:lnRef idx="3">
            <a:schemeClr val="accent2"/>
          </a:lnRef>
          <a:fillRef idx="0">
            <a:schemeClr val="accent2"/>
          </a:fillRef>
          <a:effectRef idx="2">
            <a:schemeClr val="accent2"/>
          </a:effectRef>
          <a:fontRef idx="minor">
            <a:schemeClr val="tx1"/>
          </a:fontRef>
        </p:style>
      </p:cxn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85860" y="575502"/>
            <a:ext cx="535965" cy="535965"/>
          </a:xfrm>
          <a:prstGeom prst="rect">
            <a:avLst/>
          </a:prstGeom>
        </p:spPr>
      </p:pic>
    </p:spTree>
    <p:extLst>
      <p:ext uri="{BB962C8B-B14F-4D97-AF65-F5344CB8AC3E}">
        <p14:creationId xmlns:p14="http://schemas.microsoft.com/office/powerpoint/2010/main" val="191722747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idx="4294967295"/>
          </p:nvPr>
        </p:nvSpPr>
        <p:spPr>
          <a:xfrm>
            <a:off x="1840358" y="460520"/>
            <a:ext cx="9284842" cy="695325"/>
          </a:xfrm>
          <a:prstGeom prst="rect">
            <a:avLst/>
          </a:prstGeom>
        </p:spPr>
        <p:txBody>
          <a:bodyPr>
            <a:normAutofit/>
          </a:bodyPr>
          <a:lstStyle/>
          <a:p>
            <a:r>
              <a:rPr lang="en-US" sz="3200" dirty="0" smtClean="0">
                <a:latin typeface="Roboto" charset="0"/>
                <a:ea typeface="Roboto" charset="0"/>
                <a:cs typeface="Roboto" charset="0"/>
              </a:rPr>
              <a:t>MERCANTILISM</a:t>
            </a:r>
            <a:endParaRPr lang="en-US" sz="3200" dirty="0">
              <a:latin typeface="Roboto" charset="0"/>
              <a:ea typeface="Roboto" charset="0"/>
              <a:cs typeface="Roboto" charset="0"/>
            </a:endParaRPr>
          </a:p>
        </p:txBody>
      </p:sp>
      <p:sp>
        <p:nvSpPr>
          <p:cNvPr id="3" name="Subtitle 2"/>
          <p:cNvSpPr>
            <a:spLocks noGrp="1"/>
          </p:cNvSpPr>
          <p:nvPr>
            <p:ph type="subTitle" idx="4294967295"/>
          </p:nvPr>
        </p:nvSpPr>
        <p:spPr>
          <a:xfrm>
            <a:off x="1185860" y="1904710"/>
            <a:ext cx="9939340" cy="4099849"/>
          </a:xfrm>
          <a:prstGeom prst="rect">
            <a:avLst/>
          </a:prstGeom>
        </p:spPr>
        <p:txBody>
          <a:bodyPr>
            <a:normAutofit/>
          </a:bodyPr>
          <a:lstStyle/>
          <a:p>
            <a:pPr marL="342900" indent="-342900">
              <a:buFont typeface="Arial" charset="0"/>
              <a:buChar char="•"/>
            </a:pPr>
            <a:r>
              <a:rPr lang="en-US" sz="2000" dirty="0" smtClean="0">
                <a:latin typeface="Roboto Light" charset="0"/>
                <a:ea typeface="Roboto Light" charset="0"/>
                <a:cs typeface="Roboto Light" charset="0"/>
              </a:rPr>
              <a:t>An economic system that encourages states to maximize exports, minimize imports, and accumulate internal wealth.</a:t>
            </a:r>
          </a:p>
          <a:p>
            <a:pPr marL="342900" indent="-342900">
              <a:buFont typeface="Arial" charset="0"/>
              <a:buChar char="•"/>
            </a:pPr>
            <a:r>
              <a:rPr lang="en-US" sz="2000" dirty="0" smtClean="0">
                <a:latin typeface="Roboto Light" charset="0"/>
                <a:ea typeface="Roboto Light" charset="0"/>
                <a:cs typeface="Roboto Light" charset="0"/>
              </a:rPr>
              <a:t>A very Eurocentric theory.</a:t>
            </a:r>
          </a:p>
          <a:p>
            <a:pPr marL="342900" indent="-342900">
              <a:buFont typeface="Arial" charset="0"/>
              <a:buChar char="•"/>
            </a:pPr>
            <a:r>
              <a:rPr lang="en-US" sz="2000" dirty="0" smtClean="0">
                <a:latin typeface="Roboto Light" charset="0"/>
                <a:ea typeface="Roboto Light" charset="0"/>
                <a:cs typeface="Roboto Light" charset="0"/>
              </a:rPr>
              <a:t>It argued that the state with the most gold was the best off.</a:t>
            </a:r>
          </a:p>
          <a:p>
            <a:pPr marL="342900" indent="-342900">
              <a:buFont typeface="Arial" charset="0"/>
              <a:buChar char="•"/>
            </a:pPr>
            <a:r>
              <a:rPr lang="en-US" sz="2000" dirty="0" smtClean="0">
                <a:latin typeface="Roboto Light" charset="0"/>
                <a:ea typeface="Roboto Light" charset="0"/>
                <a:cs typeface="Roboto Light" charset="0"/>
              </a:rPr>
              <a:t>It also argued that nations should maximize overseas colonies to serve as sources of raw materials and markets for finished goods.</a:t>
            </a:r>
          </a:p>
        </p:txBody>
      </p:sp>
      <p:cxnSp>
        <p:nvCxnSpPr>
          <p:cNvPr id="9" name="Straight Connector 8"/>
          <p:cNvCxnSpPr/>
          <p:nvPr/>
        </p:nvCxnSpPr>
        <p:spPr>
          <a:xfrm>
            <a:off x="1066800" y="1405467"/>
            <a:ext cx="10058400" cy="0"/>
          </a:xfrm>
          <a:prstGeom prst="line">
            <a:avLst/>
          </a:prstGeom>
          <a:ln w="76200">
            <a:solidFill>
              <a:srgbClr val="006CA7"/>
            </a:solidFill>
          </a:ln>
        </p:spPr>
        <p:style>
          <a:lnRef idx="3">
            <a:schemeClr val="accent2"/>
          </a:lnRef>
          <a:fillRef idx="0">
            <a:schemeClr val="accent2"/>
          </a:fillRef>
          <a:effectRef idx="2">
            <a:schemeClr val="accent2"/>
          </a:effectRef>
          <a:fontRef idx="minor">
            <a:schemeClr val="tx1"/>
          </a:fontRef>
        </p:style>
      </p:cxn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85860" y="575502"/>
            <a:ext cx="535965" cy="535965"/>
          </a:xfrm>
          <a:prstGeom prst="rect">
            <a:avLst/>
          </a:prstGeom>
        </p:spPr>
      </p:pic>
    </p:spTree>
    <p:extLst>
      <p:ext uri="{BB962C8B-B14F-4D97-AF65-F5344CB8AC3E}">
        <p14:creationId xmlns:p14="http://schemas.microsoft.com/office/powerpoint/2010/main" val="191722747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idx="4294967295"/>
          </p:nvPr>
        </p:nvSpPr>
        <p:spPr>
          <a:xfrm>
            <a:off x="1840358" y="460520"/>
            <a:ext cx="9284842" cy="695325"/>
          </a:xfrm>
          <a:prstGeom prst="rect">
            <a:avLst/>
          </a:prstGeom>
        </p:spPr>
        <p:txBody>
          <a:bodyPr>
            <a:normAutofit/>
          </a:bodyPr>
          <a:lstStyle/>
          <a:p>
            <a:r>
              <a:rPr lang="en-US" sz="3200" dirty="0" smtClean="0">
                <a:latin typeface="Roboto" charset="0"/>
                <a:ea typeface="Roboto" charset="0"/>
                <a:cs typeface="Roboto" charset="0"/>
              </a:rPr>
              <a:t>CLASSICAL LIBERALISM</a:t>
            </a:r>
            <a:endParaRPr lang="en-US" sz="3200" dirty="0">
              <a:latin typeface="Roboto" charset="0"/>
              <a:ea typeface="Roboto" charset="0"/>
              <a:cs typeface="Roboto" charset="0"/>
            </a:endParaRPr>
          </a:p>
        </p:txBody>
      </p:sp>
      <p:sp>
        <p:nvSpPr>
          <p:cNvPr id="3" name="Subtitle 2"/>
          <p:cNvSpPr>
            <a:spLocks noGrp="1"/>
          </p:cNvSpPr>
          <p:nvPr>
            <p:ph type="subTitle" idx="4294967295"/>
          </p:nvPr>
        </p:nvSpPr>
        <p:spPr>
          <a:xfrm>
            <a:off x="1185860" y="1904710"/>
            <a:ext cx="9939340" cy="4099849"/>
          </a:xfrm>
          <a:prstGeom prst="rect">
            <a:avLst/>
          </a:prstGeom>
        </p:spPr>
        <p:txBody>
          <a:bodyPr>
            <a:normAutofit/>
          </a:bodyPr>
          <a:lstStyle/>
          <a:p>
            <a:pPr marL="342900" indent="-342900">
              <a:buFont typeface="Arial" charset="0"/>
              <a:buChar char="•"/>
            </a:pPr>
            <a:r>
              <a:rPr lang="en-US" sz="2000" dirty="0" smtClean="0">
                <a:latin typeface="Roboto Light" charset="0"/>
                <a:ea typeface="Roboto Light" charset="0"/>
                <a:cs typeface="Roboto Light" charset="0"/>
              </a:rPr>
              <a:t>Relies on democratic institutions, where political decisions are made by people casting votes.</a:t>
            </a:r>
          </a:p>
          <a:p>
            <a:pPr marL="342900" indent="-342900">
              <a:buFont typeface="Arial" charset="0"/>
              <a:buChar char="•"/>
            </a:pPr>
            <a:r>
              <a:rPr lang="en-US" sz="2000" dirty="0" smtClean="0">
                <a:latin typeface="Roboto Light" charset="0"/>
                <a:ea typeface="Roboto Light" charset="0"/>
                <a:cs typeface="Roboto Light" charset="0"/>
              </a:rPr>
              <a:t>States decide which citizens are qualified, and those people get to vote in free elections.</a:t>
            </a:r>
          </a:p>
          <a:p>
            <a:pPr marL="342900" indent="-342900">
              <a:buFont typeface="Arial" charset="0"/>
              <a:buChar char="•"/>
            </a:pPr>
            <a:r>
              <a:rPr lang="en-US" sz="2000" dirty="0" smtClean="0">
                <a:latin typeface="Roboto Light" charset="0"/>
                <a:ea typeface="Roboto Light" charset="0"/>
                <a:cs typeface="Roboto Light" charset="0"/>
              </a:rPr>
              <a:t>The state may set rules regarding who can run for office, such as a minimum age requirement, but if, for example, you reach that age, the state cannot decide that you can’t run.</a:t>
            </a:r>
          </a:p>
          <a:p>
            <a:pPr marL="342900" indent="-342900">
              <a:buFont typeface="Arial" charset="0"/>
              <a:buChar char="•"/>
            </a:pPr>
            <a:r>
              <a:rPr lang="en-US" sz="2000" dirty="0" smtClean="0">
                <a:latin typeface="Roboto Light" charset="0"/>
                <a:ea typeface="Roboto Light" charset="0"/>
                <a:cs typeface="Roboto Light" charset="0"/>
              </a:rPr>
              <a:t>This kind of government is called a </a:t>
            </a:r>
            <a:r>
              <a:rPr lang="en-US" sz="2000" i="1" dirty="0" smtClean="0">
                <a:latin typeface="Roboto Light" charset="0"/>
                <a:ea typeface="Roboto Light" charset="0"/>
                <a:cs typeface="Roboto Light" charset="0"/>
              </a:rPr>
              <a:t>republic</a:t>
            </a:r>
            <a:r>
              <a:rPr lang="en-US" sz="2000" dirty="0" smtClean="0">
                <a:latin typeface="Roboto Light" charset="0"/>
                <a:ea typeface="Roboto Light" charset="0"/>
                <a:cs typeface="Roboto Light" charset="0"/>
              </a:rPr>
              <a:t>.</a:t>
            </a:r>
          </a:p>
          <a:p>
            <a:pPr marL="342900" indent="-342900">
              <a:buFont typeface="Arial" charset="0"/>
              <a:buChar char="•"/>
            </a:pPr>
            <a:endParaRPr lang="en-US" sz="2000" dirty="0" smtClean="0">
              <a:latin typeface="Roboto Light" charset="0"/>
              <a:ea typeface="Roboto Light" charset="0"/>
              <a:cs typeface="Roboto Light" charset="0"/>
            </a:endParaRPr>
          </a:p>
        </p:txBody>
      </p:sp>
      <p:cxnSp>
        <p:nvCxnSpPr>
          <p:cNvPr id="9" name="Straight Connector 8"/>
          <p:cNvCxnSpPr/>
          <p:nvPr/>
        </p:nvCxnSpPr>
        <p:spPr>
          <a:xfrm>
            <a:off x="1066800" y="1405467"/>
            <a:ext cx="10058400" cy="0"/>
          </a:xfrm>
          <a:prstGeom prst="line">
            <a:avLst/>
          </a:prstGeom>
          <a:ln w="76200">
            <a:solidFill>
              <a:srgbClr val="006CA7"/>
            </a:solidFill>
          </a:ln>
        </p:spPr>
        <p:style>
          <a:lnRef idx="3">
            <a:schemeClr val="accent2"/>
          </a:lnRef>
          <a:fillRef idx="0">
            <a:schemeClr val="accent2"/>
          </a:fillRef>
          <a:effectRef idx="2">
            <a:schemeClr val="accent2"/>
          </a:effectRef>
          <a:fontRef idx="minor">
            <a:schemeClr val="tx1"/>
          </a:fontRef>
        </p:style>
      </p:cxn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85860" y="575502"/>
            <a:ext cx="535965" cy="535965"/>
          </a:xfrm>
          <a:prstGeom prst="rect">
            <a:avLst/>
          </a:prstGeom>
        </p:spPr>
      </p:pic>
    </p:spTree>
    <p:extLst>
      <p:ext uri="{BB962C8B-B14F-4D97-AF65-F5344CB8AC3E}">
        <p14:creationId xmlns:p14="http://schemas.microsoft.com/office/powerpoint/2010/main" val="191722747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0" y="3149600"/>
            <a:ext cx="12192000" cy="2859314"/>
          </a:xfrm>
          <a:prstGeom prst="rect">
            <a:avLst/>
          </a:prstGeom>
          <a:solidFill>
            <a:srgbClr val="006CA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Box 1"/>
          <p:cNvSpPr txBox="1"/>
          <p:nvPr/>
        </p:nvSpPr>
        <p:spPr>
          <a:xfrm>
            <a:off x="0" y="2349100"/>
            <a:ext cx="6874933" cy="1107996"/>
          </a:xfrm>
          <a:prstGeom prst="rect">
            <a:avLst/>
          </a:prstGeom>
          <a:noFill/>
        </p:spPr>
        <p:txBody>
          <a:bodyPr wrap="square" rtlCol="0">
            <a:spAutoFit/>
          </a:bodyPr>
          <a:lstStyle/>
          <a:p>
            <a:r>
              <a:rPr lang="en-US" sz="6600" b="1" dirty="0" smtClean="0">
                <a:solidFill>
                  <a:srgbClr val="006CA7"/>
                </a:solidFill>
                <a:latin typeface="Roboto" charset="0"/>
                <a:ea typeface="Roboto" charset="0"/>
                <a:cs typeface="Roboto" charset="0"/>
              </a:rPr>
              <a:t>CHAPTER 2</a:t>
            </a:r>
            <a:endParaRPr lang="en-US" sz="6600" b="1" dirty="0">
              <a:solidFill>
                <a:srgbClr val="006CA7"/>
              </a:solidFill>
              <a:latin typeface="Roboto" charset="0"/>
              <a:ea typeface="Roboto" charset="0"/>
              <a:cs typeface="Roboto" charset="0"/>
            </a:endParaRPr>
          </a:p>
        </p:txBody>
      </p:sp>
      <p:sp>
        <p:nvSpPr>
          <p:cNvPr id="6" name="TextBox 5"/>
          <p:cNvSpPr txBox="1"/>
          <p:nvPr/>
        </p:nvSpPr>
        <p:spPr>
          <a:xfrm>
            <a:off x="431799" y="2903098"/>
            <a:ext cx="10930468" cy="1938992"/>
          </a:xfrm>
          <a:prstGeom prst="rect">
            <a:avLst/>
          </a:prstGeom>
          <a:noFill/>
        </p:spPr>
        <p:txBody>
          <a:bodyPr wrap="square" rtlCol="0">
            <a:spAutoFit/>
          </a:bodyPr>
          <a:lstStyle/>
          <a:p>
            <a:r>
              <a:rPr lang="en-US" sz="6000" dirty="0" smtClean="0">
                <a:solidFill>
                  <a:schemeClr val="bg1"/>
                </a:solidFill>
                <a:latin typeface="Roboto Light" charset="0"/>
                <a:ea typeface="Roboto Light" charset="0"/>
                <a:cs typeface="Roboto Light" charset="0"/>
              </a:rPr>
              <a:t>Ideologies and Isms: The Foundations of Politics</a:t>
            </a:r>
            <a:endParaRPr lang="en-US" sz="6000" dirty="0">
              <a:solidFill>
                <a:schemeClr val="bg1"/>
              </a:solidFill>
              <a:latin typeface="Roboto Light" charset="0"/>
              <a:ea typeface="Roboto Light" charset="0"/>
              <a:cs typeface="Roboto Light" charset="0"/>
            </a:endParaRPr>
          </a:p>
        </p:txBody>
      </p:sp>
    </p:spTree>
    <p:extLst>
      <p:ext uri="{BB962C8B-B14F-4D97-AF65-F5344CB8AC3E}">
        <p14:creationId xmlns:p14="http://schemas.microsoft.com/office/powerpoint/2010/main" val="73714708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idx="4294967295"/>
          </p:nvPr>
        </p:nvSpPr>
        <p:spPr>
          <a:xfrm>
            <a:off x="1840358" y="460520"/>
            <a:ext cx="9284842" cy="695325"/>
          </a:xfrm>
          <a:prstGeom prst="rect">
            <a:avLst/>
          </a:prstGeom>
        </p:spPr>
        <p:txBody>
          <a:bodyPr>
            <a:normAutofit/>
          </a:bodyPr>
          <a:lstStyle/>
          <a:p>
            <a:r>
              <a:rPr lang="en-US" sz="3200" dirty="0" smtClean="0">
                <a:latin typeface="Roboto" charset="0"/>
                <a:ea typeface="Roboto" charset="0"/>
                <a:cs typeface="Roboto" charset="0"/>
              </a:rPr>
              <a:t>CLASSICAL LIBERALISM AND ITS CRITICS</a:t>
            </a:r>
            <a:endParaRPr lang="en-US" sz="3200" dirty="0">
              <a:latin typeface="Roboto" charset="0"/>
              <a:ea typeface="Roboto" charset="0"/>
              <a:cs typeface="Roboto" charset="0"/>
            </a:endParaRPr>
          </a:p>
        </p:txBody>
      </p:sp>
      <p:sp>
        <p:nvSpPr>
          <p:cNvPr id="3" name="Subtitle 2"/>
          <p:cNvSpPr>
            <a:spLocks noGrp="1"/>
          </p:cNvSpPr>
          <p:nvPr>
            <p:ph type="subTitle" idx="4294967295"/>
          </p:nvPr>
        </p:nvSpPr>
        <p:spPr>
          <a:xfrm>
            <a:off x="1185860" y="1904710"/>
            <a:ext cx="9939340" cy="4099849"/>
          </a:xfrm>
          <a:prstGeom prst="rect">
            <a:avLst/>
          </a:prstGeom>
        </p:spPr>
        <p:txBody>
          <a:bodyPr>
            <a:normAutofit/>
          </a:bodyPr>
          <a:lstStyle/>
          <a:p>
            <a:pPr marL="342900" indent="-342900">
              <a:buFont typeface="Arial" charset="0"/>
              <a:buChar char="•"/>
            </a:pPr>
            <a:r>
              <a:rPr lang="en-US" sz="2000" dirty="0" smtClean="0">
                <a:latin typeface="Roboto Light" charset="0"/>
                <a:ea typeface="Roboto Light" charset="0"/>
                <a:cs typeface="Roboto Light" charset="0"/>
              </a:rPr>
              <a:t>Classical liberalism claims to provide people with maximum freedom and maximum wealth.</a:t>
            </a:r>
          </a:p>
          <a:p>
            <a:pPr marL="342900" indent="-342900">
              <a:buFont typeface="Arial" charset="0"/>
              <a:buChar char="•"/>
            </a:pPr>
            <a:r>
              <a:rPr lang="en-US" sz="2000" dirty="0" smtClean="0">
                <a:latin typeface="Roboto Light" charset="0"/>
                <a:ea typeface="Roboto Light" charset="0"/>
                <a:cs typeface="Roboto Light" charset="0"/>
              </a:rPr>
              <a:t>By allowing people to spend and invest as they wish, and by depending on open elections, it provides a higher degree of individual liberty than some alternatives.</a:t>
            </a:r>
          </a:p>
          <a:p>
            <a:pPr marL="342900" indent="-342900">
              <a:buFont typeface="Arial" charset="0"/>
              <a:buChar char="•"/>
            </a:pPr>
            <a:r>
              <a:rPr lang="en-US" sz="2000" dirty="0" smtClean="0">
                <a:latin typeface="Roboto Light" charset="0"/>
                <a:ea typeface="Roboto Light" charset="0"/>
                <a:cs typeface="Roboto Light" charset="0"/>
              </a:rPr>
              <a:t>It creates the opportunity to participate in the economic and political life of a country.</a:t>
            </a:r>
          </a:p>
          <a:p>
            <a:pPr marL="342900" indent="-342900">
              <a:buFont typeface="Arial" charset="0"/>
              <a:buChar char="•"/>
            </a:pPr>
            <a:r>
              <a:rPr lang="en-US" sz="2000" dirty="0" smtClean="0">
                <a:latin typeface="Roboto Light" charset="0"/>
                <a:ea typeface="Roboto Light" charset="0"/>
                <a:cs typeface="Roboto Light" charset="0"/>
              </a:rPr>
              <a:t>By relying on markets to make economic decisions, it tends to produce more wealth, more efficiently (at lower costs).</a:t>
            </a:r>
          </a:p>
          <a:p>
            <a:pPr marL="342900" indent="-342900">
              <a:buFont typeface="Arial" charset="0"/>
              <a:buChar char="•"/>
            </a:pPr>
            <a:r>
              <a:rPr lang="en-US" sz="2000" dirty="0" smtClean="0">
                <a:latin typeface="Roboto Light" charset="0"/>
                <a:ea typeface="Roboto Light" charset="0"/>
                <a:cs typeface="Roboto Light" charset="0"/>
              </a:rPr>
              <a:t>Because it depends on elections for political decision making, it gives citizens an outlet for their discontent and allows them to make changes to law and policy.</a:t>
            </a:r>
          </a:p>
        </p:txBody>
      </p:sp>
      <p:cxnSp>
        <p:nvCxnSpPr>
          <p:cNvPr id="9" name="Straight Connector 8"/>
          <p:cNvCxnSpPr/>
          <p:nvPr/>
        </p:nvCxnSpPr>
        <p:spPr>
          <a:xfrm>
            <a:off x="1066800" y="1405467"/>
            <a:ext cx="10058400" cy="0"/>
          </a:xfrm>
          <a:prstGeom prst="line">
            <a:avLst/>
          </a:prstGeom>
          <a:ln w="76200">
            <a:solidFill>
              <a:srgbClr val="006CA7"/>
            </a:solidFill>
          </a:ln>
        </p:spPr>
        <p:style>
          <a:lnRef idx="3">
            <a:schemeClr val="accent2"/>
          </a:lnRef>
          <a:fillRef idx="0">
            <a:schemeClr val="accent2"/>
          </a:fillRef>
          <a:effectRef idx="2">
            <a:schemeClr val="accent2"/>
          </a:effectRef>
          <a:fontRef idx="minor">
            <a:schemeClr val="tx1"/>
          </a:fontRef>
        </p:style>
      </p:cxn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85860" y="575502"/>
            <a:ext cx="535965" cy="535965"/>
          </a:xfrm>
          <a:prstGeom prst="rect">
            <a:avLst/>
          </a:prstGeom>
        </p:spPr>
      </p:pic>
    </p:spTree>
    <p:extLst>
      <p:ext uri="{BB962C8B-B14F-4D97-AF65-F5344CB8AC3E}">
        <p14:creationId xmlns:p14="http://schemas.microsoft.com/office/powerpoint/2010/main" val="191722747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idx="4294967295"/>
          </p:nvPr>
        </p:nvSpPr>
        <p:spPr>
          <a:xfrm>
            <a:off x="1840358" y="460520"/>
            <a:ext cx="9284842" cy="695325"/>
          </a:xfrm>
          <a:prstGeom prst="rect">
            <a:avLst/>
          </a:prstGeom>
        </p:spPr>
        <p:txBody>
          <a:bodyPr>
            <a:normAutofit/>
          </a:bodyPr>
          <a:lstStyle/>
          <a:p>
            <a:r>
              <a:rPr lang="en-US" sz="3200" dirty="0" smtClean="0">
                <a:latin typeface="Roboto" charset="0"/>
                <a:ea typeface="Roboto" charset="0"/>
                <a:cs typeface="Roboto" charset="0"/>
              </a:rPr>
              <a:t>CLASSICAL LIBERALISM AND ITS CRITICS</a:t>
            </a:r>
            <a:endParaRPr lang="en-US" sz="3200" dirty="0">
              <a:latin typeface="Roboto" charset="0"/>
              <a:ea typeface="Roboto" charset="0"/>
              <a:cs typeface="Roboto" charset="0"/>
            </a:endParaRPr>
          </a:p>
        </p:txBody>
      </p:sp>
      <p:sp>
        <p:nvSpPr>
          <p:cNvPr id="3" name="Subtitle 2"/>
          <p:cNvSpPr>
            <a:spLocks noGrp="1"/>
          </p:cNvSpPr>
          <p:nvPr>
            <p:ph type="subTitle" idx="4294967295"/>
          </p:nvPr>
        </p:nvSpPr>
        <p:spPr>
          <a:xfrm>
            <a:off x="1185860" y="1904710"/>
            <a:ext cx="9939340" cy="4099849"/>
          </a:xfrm>
          <a:prstGeom prst="rect">
            <a:avLst/>
          </a:prstGeom>
        </p:spPr>
        <p:txBody>
          <a:bodyPr>
            <a:normAutofit/>
          </a:bodyPr>
          <a:lstStyle/>
          <a:p>
            <a:pPr marL="342900" indent="-342900">
              <a:buFont typeface="Arial" charset="0"/>
              <a:buChar char="•"/>
            </a:pPr>
            <a:r>
              <a:rPr lang="en-US" sz="2000" dirty="0" smtClean="0">
                <a:latin typeface="Roboto Light" charset="0"/>
                <a:ea typeface="Roboto Light" charset="0"/>
                <a:cs typeface="Roboto Light" charset="0"/>
              </a:rPr>
              <a:t>While classical liberalism tends to produce more wealth, it may distribute that wealth unevenly.</a:t>
            </a:r>
          </a:p>
          <a:p>
            <a:pPr marL="342900" indent="-342900">
              <a:buFont typeface="Arial" charset="0"/>
              <a:buChar char="•"/>
            </a:pPr>
            <a:r>
              <a:rPr lang="en-US" sz="2000" dirty="0" smtClean="0">
                <a:latin typeface="Roboto Light" charset="0"/>
                <a:ea typeface="Roboto Light" charset="0"/>
                <a:cs typeface="Roboto Light" charset="0"/>
              </a:rPr>
              <a:t>An uneven distribution of wealth can lead to wealthy people dominating the political system.</a:t>
            </a:r>
          </a:p>
          <a:p>
            <a:pPr marL="342900" indent="-342900">
              <a:buFont typeface="Arial" charset="0"/>
              <a:buChar char="•"/>
            </a:pPr>
            <a:r>
              <a:rPr lang="en-US" sz="2000" dirty="0" smtClean="0">
                <a:latin typeface="Roboto Light" charset="0"/>
                <a:ea typeface="Roboto Light" charset="0"/>
                <a:cs typeface="Roboto Light" charset="0"/>
              </a:rPr>
              <a:t>Because the creation of wealth often gets tied to the broader concept of liberty, the system may have a difficult time dealing with problems generated by market activity, such as pollution.</a:t>
            </a:r>
          </a:p>
          <a:p>
            <a:pPr marL="342900" indent="-342900">
              <a:buFont typeface="Arial" charset="0"/>
              <a:buChar char="•"/>
            </a:pPr>
            <a:r>
              <a:rPr lang="en-US" sz="2000" dirty="0" smtClean="0">
                <a:latin typeface="Roboto Light" charset="0"/>
                <a:ea typeface="Roboto Light" charset="0"/>
                <a:cs typeface="Roboto Light" charset="0"/>
              </a:rPr>
              <a:t>If the specific political system is more inclusive (gives everybody a real voice), it may not be very efficient in decision making and may in fact be slow to respond to people’s needs.</a:t>
            </a:r>
          </a:p>
        </p:txBody>
      </p:sp>
      <p:cxnSp>
        <p:nvCxnSpPr>
          <p:cNvPr id="9" name="Straight Connector 8"/>
          <p:cNvCxnSpPr/>
          <p:nvPr/>
        </p:nvCxnSpPr>
        <p:spPr>
          <a:xfrm>
            <a:off x="1066800" y="1405467"/>
            <a:ext cx="10058400" cy="0"/>
          </a:xfrm>
          <a:prstGeom prst="line">
            <a:avLst/>
          </a:prstGeom>
          <a:ln w="76200">
            <a:solidFill>
              <a:srgbClr val="006CA7"/>
            </a:solidFill>
          </a:ln>
        </p:spPr>
        <p:style>
          <a:lnRef idx="3">
            <a:schemeClr val="accent2"/>
          </a:lnRef>
          <a:fillRef idx="0">
            <a:schemeClr val="accent2"/>
          </a:fillRef>
          <a:effectRef idx="2">
            <a:schemeClr val="accent2"/>
          </a:effectRef>
          <a:fontRef idx="minor">
            <a:schemeClr val="tx1"/>
          </a:fontRef>
        </p:style>
      </p:cxn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85860" y="575502"/>
            <a:ext cx="535965" cy="535965"/>
          </a:xfrm>
          <a:prstGeom prst="rect">
            <a:avLst/>
          </a:prstGeom>
        </p:spPr>
      </p:pic>
    </p:spTree>
    <p:extLst>
      <p:ext uri="{BB962C8B-B14F-4D97-AF65-F5344CB8AC3E}">
        <p14:creationId xmlns:p14="http://schemas.microsoft.com/office/powerpoint/2010/main" val="191722747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idx="4294967295"/>
          </p:nvPr>
        </p:nvSpPr>
        <p:spPr>
          <a:xfrm>
            <a:off x="1840358" y="460520"/>
            <a:ext cx="9284842" cy="695325"/>
          </a:xfrm>
          <a:prstGeom prst="rect">
            <a:avLst/>
          </a:prstGeom>
        </p:spPr>
        <p:txBody>
          <a:bodyPr>
            <a:normAutofit/>
          </a:bodyPr>
          <a:lstStyle/>
          <a:p>
            <a:r>
              <a:rPr lang="en-US" sz="3200" dirty="0" smtClean="0">
                <a:latin typeface="Roboto" charset="0"/>
                <a:ea typeface="Roboto" charset="0"/>
                <a:cs typeface="Roboto" charset="0"/>
              </a:rPr>
              <a:t>AMERICAN CONSERVATISM</a:t>
            </a:r>
            <a:endParaRPr lang="en-US" sz="3200" dirty="0">
              <a:latin typeface="Roboto" charset="0"/>
              <a:ea typeface="Roboto" charset="0"/>
              <a:cs typeface="Roboto" charset="0"/>
            </a:endParaRPr>
          </a:p>
        </p:txBody>
      </p:sp>
      <p:sp>
        <p:nvSpPr>
          <p:cNvPr id="3" name="Subtitle 2"/>
          <p:cNvSpPr>
            <a:spLocks noGrp="1"/>
          </p:cNvSpPr>
          <p:nvPr>
            <p:ph type="subTitle" idx="4294967295"/>
          </p:nvPr>
        </p:nvSpPr>
        <p:spPr>
          <a:xfrm>
            <a:off x="1185860" y="1904710"/>
            <a:ext cx="9939340" cy="4099849"/>
          </a:xfrm>
          <a:prstGeom prst="rect">
            <a:avLst/>
          </a:prstGeom>
        </p:spPr>
        <p:txBody>
          <a:bodyPr>
            <a:normAutofit/>
          </a:bodyPr>
          <a:lstStyle/>
          <a:p>
            <a:pPr marL="342900" indent="-342900">
              <a:buFont typeface="Arial" charset="0"/>
              <a:buChar char="•"/>
            </a:pPr>
            <a:r>
              <a:rPr lang="en-US" sz="2000" dirty="0" smtClean="0">
                <a:latin typeface="Roboto Light" charset="0"/>
                <a:ea typeface="Roboto Light" charset="0"/>
                <a:cs typeface="Roboto Light" charset="0"/>
              </a:rPr>
              <a:t>American conservatism is a subset of classical liberalism.</a:t>
            </a:r>
          </a:p>
          <a:p>
            <a:pPr marL="342900" indent="-342900">
              <a:buFont typeface="Arial" charset="0"/>
              <a:buChar char="•"/>
            </a:pPr>
            <a:r>
              <a:rPr lang="en-US" sz="2000" dirty="0" smtClean="0">
                <a:latin typeface="Roboto Light" charset="0"/>
                <a:ea typeface="Roboto Light" charset="0"/>
                <a:cs typeface="Roboto Light" charset="0"/>
              </a:rPr>
              <a:t>It argues for less government involvement in the economy.</a:t>
            </a:r>
          </a:p>
          <a:p>
            <a:pPr marL="800100" lvl="1" indent="-342900">
              <a:buFont typeface="Arial" charset="0"/>
              <a:buChar char="•"/>
            </a:pPr>
            <a:r>
              <a:rPr lang="en-US" sz="1600" dirty="0" smtClean="0">
                <a:latin typeface="Roboto Light" charset="0"/>
                <a:ea typeface="Roboto Light" charset="0"/>
                <a:cs typeface="Roboto Light" charset="0"/>
              </a:rPr>
              <a:t>It argues that people should be able to make their own choices about where to spend their money, pointing out that taxes to support government programs effectively make those choices for you.</a:t>
            </a:r>
          </a:p>
          <a:p>
            <a:pPr marL="342900" indent="-342900">
              <a:buFont typeface="Arial" charset="0"/>
              <a:buChar char="•"/>
            </a:pPr>
            <a:r>
              <a:rPr lang="en-US" sz="2000" dirty="0" smtClean="0">
                <a:latin typeface="Roboto Light" charset="0"/>
                <a:ea typeface="Roboto Light" charset="0"/>
                <a:cs typeface="Roboto Light" charset="0"/>
              </a:rPr>
              <a:t>Pillars of Conservatism:</a:t>
            </a:r>
          </a:p>
          <a:p>
            <a:pPr marL="800100" lvl="1" indent="-342900">
              <a:buFont typeface="Arial" charset="0"/>
              <a:buChar char="•"/>
            </a:pPr>
            <a:r>
              <a:rPr lang="en-US" sz="1600" dirty="0" smtClean="0">
                <a:latin typeface="Roboto Light" charset="0"/>
                <a:ea typeface="Roboto Light" charset="0"/>
                <a:cs typeface="Roboto Light" charset="0"/>
              </a:rPr>
              <a:t>The rule of law</a:t>
            </a:r>
          </a:p>
          <a:p>
            <a:pPr marL="800100" lvl="1" indent="-342900">
              <a:buFont typeface="Arial" charset="0"/>
              <a:buChar char="•"/>
            </a:pPr>
            <a:r>
              <a:rPr lang="en-US" sz="1600" dirty="0" smtClean="0">
                <a:latin typeface="Roboto Light" charset="0"/>
                <a:ea typeface="Roboto Light" charset="0"/>
                <a:cs typeface="Roboto Light" charset="0"/>
              </a:rPr>
              <a:t>Independent courts</a:t>
            </a:r>
          </a:p>
          <a:p>
            <a:pPr marL="800100" lvl="1" indent="-342900">
              <a:buFont typeface="Arial" charset="0"/>
              <a:buChar char="•"/>
            </a:pPr>
            <a:r>
              <a:rPr lang="en-US" sz="1600" dirty="0" smtClean="0">
                <a:latin typeface="Roboto Light" charset="0"/>
                <a:ea typeface="Roboto Light" charset="0"/>
                <a:cs typeface="Roboto Light" charset="0"/>
              </a:rPr>
              <a:t>Representative government</a:t>
            </a:r>
          </a:p>
          <a:p>
            <a:pPr marL="800100" lvl="1" indent="-342900">
              <a:buFont typeface="Arial" charset="0"/>
              <a:buChar char="•"/>
            </a:pPr>
            <a:r>
              <a:rPr lang="en-US" sz="1600" dirty="0" smtClean="0">
                <a:latin typeface="Roboto Light" charset="0"/>
                <a:ea typeface="Roboto Light" charset="0"/>
                <a:cs typeface="Roboto Light" charset="0"/>
              </a:rPr>
              <a:t>Private government</a:t>
            </a:r>
          </a:p>
          <a:p>
            <a:pPr marL="800100" lvl="1" indent="-342900">
              <a:buFont typeface="Arial" charset="0"/>
              <a:buChar char="•"/>
            </a:pPr>
            <a:r>
              <a:rPr lang="en-US" sz="1600" dirty="0" smtClean="0">
                <a:latin typeface="Roboto Light" charset="0"/>
                <a:ea typeface="Roboto Light" charset="0"/>
                <a:cs typeface="Roboto Light" charset="0"/>
              </a:rPr>
              <a:t>Private property</a:t>
            </a:r>
          </a:p>
          <a:p>
            <a:pPr marL="800100" lvl="1" indent="-342900">
              <a:buFont typeface="Arial" charset="0"/>
              <a:buChar char="•"/>
            </a:pPr>
            <a:r>
              <a:rPr lang="en-US" sz="1600" dirty="0" smtClean="0">
                <a:latin typeface="Roboto Light" charset="0"/>
                <a:ea typeface="Roboto Light" charset="0"/>
                <a:cs typeface="Roboto Light" charset="0"/>
              </a:rPr>
              <a:t>Foreign policy</a:t>
            </a:r>
          </a:p>
          <a:p>
            <a:pPr marL="342900" indent="-342900">
              <a:buFont typeface="Arial" charset="0"/>
              <a:buChar char="•"/>
            </a:pPr>
            <a:r>
              <a:rPr lang="en-US" sz="2000" dirty="0" smtClean="0">
                <a:latin typeface="Roboto Light" charset="0"/>
                <a:ea typeface="Roboto Light" charset="0"/>
                <a:cs typeface="Roboto Light" charset="0"/>
              </a:rPr>
              <a:t>It favor lower taxes, a balanced federal budget, and less regulation of the economic system.</a:t>
            </a:r>
          </a:p>
        </p:txBody>
      </p:sp>
      <p:cxnSp>
        <p:nvCxnSpPr>
          <p:cNvPr id="9" name="Straight Connector 8"/>
          <p:cNvCxnSpPr/>
          <p:nvPr/>
        </p:nvCxnSpPr>
        <p:spPr>
          <a:xfrm>
            <a:off x="1066800" y="1405467"/>
            <a:ext cx="10058400" cy="0"/>
          </a:xfrm>
          <a:prstGeom prst="line">
            <a:avLst/>
          </a:prstGeom>
          <a:ln w="76200">
            <a:solidFill>
              <a:srgbClr val="006CA7"/>
            </a:solidFill>
          </a:ln>
        </p:spPr>
        <p:style>
          <a:lnRef idx="3">
            <a:schemeClr val="accent2"/>
          </a:lnRef>
          <a:fillRef idx="0">
            <a:schemeClr val="accent2"/>
          </a:fillRef>
          <a:effectRef idx="2">
            <a:schemeClr val="accent2"/>
          </a:effectRef>
          <a:fontRef idx="minor">
            <a:schemeClr val="tx1"/>
          </a:fontRef>
        </p:style>
      </p:cxn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85860" y="575502"/>
            <a:ext cx="535965" cy="535965"/>
          </a:xfrm>
          <a:prstGeom prst="rect">
            <a:avLst/>
          </a:prstGeom>
        </p:spPr>
      </p:pic>
    </p:spTree>
    <p:extLst>
      <p:ext uri="{BB962C8B-B14F-4D97-AF65-F5344CB8AC3E}">
        <p14:creationId xmlns:p14="http://schemas.microsoft.com/office/powerpoint/2010/main" val="191722747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idx="4294967295"/>
          </p:nvPr>
        </p:nvSpPr>
        <p:spPr>
          <a:xfrm>
            <a:off x="1840358" y="460520"/>
            <a:ext cx="9284842" cy="695325"/>
          </a:xfrm>
          <a:prstGeom prst="rect">
            <a:avLst/>
          </a:prstGeom>
        </p:spPr>
        <p:txBody>
          <a:bodyPr>
            <a:normAutofit fontScale="90000"/>
          </a:bodyPr>
          <a:lstStyle/>
          <a:p>
            <a:r>
              <a:rPr lang="en-US" sz="3200" dirty="0" smtClean="0">
                <a:latin typeface="Roboto" charset="0"/>
                <a:ea typeface="Roboto" charset="0"/>
                <a:cs typeface="Roboto" charset="0"/>
              </a:rPr>
              <a:t>THE ROOTS OF CONSERVATISM: REVOLUTION AND COUNTERREVOLUTION</a:t>
            </a:r>
            <a:endParaRPr lang="en-US" sz="3200" dirty="0">
              <a:latin typeface="Roboto" charset="0"/>
              <a:ea typeface="Roboto" charset="0"/>
              <a:cs typeface="Roboto" charset="0"/>
            </a:endParaRPr>
          </a:p>
        </p:txBody>
      </p:sp>
      <p:sp>
        <p:nvSpPr>
          <p:cNvPr id="3" name="Subtitle 2"/>
          <p:cNvSpPr>
            <a:spLocks noGrp="1"/>
          </p:cNvSpPr>
          <p:nvPr>
            <p:ph type="subTitle" idx="4294967295"/>
          </p:nvPr>
        </p:nvSpPr>
        <p:spPr>
          <a:xfrm>
            <a:off x="1185860" y="1904710"/>
            <a:ext cx="9939340" cy="4099849"/>
          </a:xfrm>
          <a:prstGeom prst="rect">
            <a:avLst/>
          </a:prstGeom>
        </p:spPr>
        <p:txBody>
          <a:bodyPr>
            <a:normAutofit/>
          </a:bodyPr>
          <a:lstStyle/>
          <a:p>
            <a:pPr marL="342900" indent="-342900">
              <a:buFont typeface="Arial" charset="0"/>
              <a:buChar char="•"/>
            </a:pPr>
            <a:r>
              <a:rPr lang="en-US" sz="2000" dirty="0" smtClean="0">
                <a:latin typeface="Roboto Light" charset="0"/>
                <a:ea typeface="Roboto Light" charset="0"/>
                <a:cs typeface="Roboto Light" charset="0"/>
              </a:rPr>
              <a:t>The American Revolution was followed by the French Revolution in 1789, with somewhat less benign results.</a:t>
            </a:r>
          </a:p>
          <a:p>
            <a:pPr marL="342900" indent="-342900">
              <a:buFont typeface="Arial" charset="0"/>
              <a:buChar char="•"/>
            </a:pPr>
            <a:r>
              <a:rPr lang="en-US" sz="2000" dirty="0" smtClean="0">
                <a:latin typeface="Roboto Light" charset="0"/>
                <a:ea typeface="Roboto Light" charset="0"/>
                <a:cs typeface="Roboto Light" charset="0"/>
              </a:rPr>
              <a:t>Revolution produced different reactions among political thinkers.</a:t>
            </a:r>
          </a:p>
          <a:p>
            <a:pPr marL="342900" indent="-342900">
              <a:buFont typeface="Arial" charset="0"/>
              <a:buChar char="•"/>
            </a:pPr>
            <a:r>
              <a:rPr lang="en-US" sz="2000" dirty="0" smtClean="0">
                <a:latin typeface="Roboto Light" charset="0"/>
                <a:ea typeface="Roboto Light" charset="0"/>
                <a:cs typeface="Roboto Light" charset="0"/>
              </a:rPr>
              <a:t>A strong believer in representative government, Burke is nonetheless often regarded as the father of modern conservatism.</a:t>
            </a:r>
          </a:p>
          <a:p>
            <a:pPr marL="800100" lvl="1" indent="-342900">
              <a:buFont typeface="Arial" charset="0"/>
              <a:buChar char="•"/>
            </a:pPr>
            <a:r>
              <a:rPr lang="en-US" sz="1600" dirty="0" smtClean="0">
                <a:latin typeface="Roboto Light" charset="0"/>
                <a:ea typeface="Roboto Light" charset="0"/>
                <a:cs typeface="Roboto Light" charset="0"/>
              </a:rPr>
              <a:t>He argued against rapid, radical change, saying instead that human institutions are there for a reason and embody the collective wisdom of generations.</a:t>
            </a:r>
          </a:p>
          <a:p>
            <a:pPr marL="800100" lvl="1" indent="-342900">
              <a:buFont typeface="Arial" charset="0"/>
              <a:buChar char="•"/>
            </a:pPr>
            <a:r>
              <a:rPr lang="en-US" sz="1600" dirty="0" smtClean="0">
                <a:latin typeface="Roboto Light" charset="0"/>
                <a:ea typeface="Roboto Light" charset="0"/>
                <a:cs typeface="Roboto Light" charset="0"/>
              </a:rPr>
              <a:t>Burke said that the just state must have strong institutions and civil liberty.</a:t>
            </a:r>
          </a:p>
          <a:p>
            <a:pPr marL="342900" indent="-342900">
              <a:buFont typeface="Arial" charset="0"/>
              <a:buChar char="•"/>
            </a:pPr>
            <a:r>
              <a:rPr lang="en-US" sz="2000" dirty="0" smtClean="0">
                <a:latin typeface="Roboto Light" charset="0"/>
                <a:ea typeface="Roboto Light" charset="0"/>
                <a:cs typeface="Roboto Light" charset="0"/>
              </a:rPr>
              <a:t>In Burke’s mind, it is in fact the existence of the state that makes civilized life possible, and therefore the institutions of the state are important and should be preserved.</a:t>
            </a:r>
          </a:p>
          <a:p>
            <a:pPr marL="342900" indent="-342900">
              <a:buFont typeface="Arial" charset="0"/>
              <a:buChar char="•"/>
            </a:pPr>
            <a:endParaRPr lang="en-US" sz="2000" dirty="0" smtClean="0">
              <a:latin typeface="Roboto Light" charset="0"/>
              <a:ea typeface="Roboto Light" charset="0"/>
              <a:cs typeface="Roboto Light" charset="0"/>
            </a:endParaRPr>
          </a:p>
        </p:txBody>
      </p:sp>
      <p:cxnSp>
        <p:nvCxnSpPr>
          <p:cNvPr id="9" name="Straight Connector 8"/>
          <p:cNvCxnSpPr/>
          <p:nvPr/>
        </p:nvCxnSpPr>
        <p:spPr>
          <a:xfrm>
            <a:off x="1066800" y="1405467"/>
            <a:ext cx="10058400" cy="0"/>
          </a:xfrm>
          <a:prstGeom prst="line">
            <a:avLst/>
          </a:prstGeom>
          <a:ln w="76200">
            <a:solidFill>
              <a:srgbClr val="006CA7"/>
            </a:solidFill>
          </a:ln>
        </p:spPr>
        <p:style>
          <a:lnRef idx="3">
            <a:schemeClr val="accent2"/>
          </a:lnRef>
          <a:fillRef idx="0">
            <a:schemeClr val="accent2"/>
          </a:fillRef>
          <a:effectRef idx="2">
            <a:schemeClr val="accent2"/>
          </a:effectRef>
          <a:fontRef idx="minor">
            <a:schemeClr val="tx1"/>
          </a:fontRef>
        </p:style>
      </p:cxn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85860" y="575502"/>
            <a:ext cx="535965" cy="535965"/>
          </a:xfrm>
          <a:prstGeom prst="rect">
            <a:avLst/>
          </a:prstGeom>
        </p:spPr>
      </p:pic>
    </p:spTree>
    <p:extLst>
      <p:ext uri="{BB962C8B-B14F-4D97-AF65-F5344CB8AC3E}">
        <p14:creationId xmlns:p14="http://schemas.microsoft.com/office/powerpoint/2010/main" val="191722747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idx="4294967295"/>
          </p:nvPr>
        </p:nvSpPr>
        <p:spPr>
          <a:xfrm>
            <a:off x="1840358" y="460520"/>
            <a:ext cx="9284842" cy="695325"/>
          </a:xfrm>
          <a:prstGeom prst="rect">
            <a:avLst/>
          </a:prstGeom>
        </p:spPr>
        <p:txBody>
          <a:bodyPr>
            <a:normAutofit fontScale="90000"/>
          </a:bodyPr>
          <a:lstStyle/>
          <a:p>
            <a:r>
              <a:rPr lang="en-US" sz="3200" dirty="0" smtClean="0">
                <a:latin typeface="Roboto" charset="0"/>
                <a:ea typeface="Roboto" charset="0"/>
                <a:cs typeface="Roboto" charset="0"/>
              </a:rPr>
              <a:t>THE ROOTS OF CONSERVATISM: REVOLUTION AND COUNTERREVOLUTION</a:t>
            </a:r>
            <a:endParaRPr lang="en-US" sz="3200" dirty="0">
              <a:latin typeface="Roboto" charset="0"/>
              <a:ea typeface="Roboto" charset="0"/>
              <a:cs typeface="Roboto" charset="0"/>
            </a:endParaRPr>
          </a:p>
        </p:txBody>
      </p:sp>
      <p:sp>
        <p:nvSpPr>
          <p:cNvPr id="3" name="Subtitle 2"/>
          <p:cNvSpPr>
            <a:spLocks noGrp="1"/>
          </p:cNvSpPr>
          <p:nvPr>
            <p:ph type="subTitle" idx="4294967295"/>
          </p:nvPr>
        </p:nvSpPr>
        <p:spPr>
          <a:xfrm>
            <a:off x="1185860" y="1904710"/>
            <a:ext cx="9939340" cy="4099849"/>
          </a:xfrm>
          <a:prstGeom prst="rect">
            <a:avLst/>
          </a:prstGeom>
        </p:spPr>
        <p:txBody>
          <a:bodyPr>
            <a:normAutofit/>
          </a:bodyPr>
          <a:lstStyle/>
          <a:p>
            <a:pPr marL="342900" indent="-342900">
              <a:buFont typeface="Arial" charset="0"/>
              <a:buChar char="•"/>
            </a:pPr>
            <a:r>
              <a:rPr lang="en-US" sz="2000" dirty="0" smtClean="0">
                <a:latin typeface="Roboto Light" charset="0"/>
                <a:ea typeface="Roboto Light" charset="0"/>
                <a:cs typeface="Roboto Light" charset="0"/>
              </a:rPr>
              <a:t>The 1800s saw a broader push for more popular participation in government and the Industrial Revolution, which began the movement from a world in which most people were farmers to a world in which people were not.</a:t>
            </a:r>
          </a:p>
          <a:p>
            <a:pPr marL="342900" indent="-342900">
              <a:buFont typeface="Arial" charset="0"/>
              <a:buChar char="•"/>
            </a:pPr>
            <a:r>
              <a:rPr lang="en-US" sz="2000" dirty="0" smtClean="0">
                <a:latin typeface="Roboto Light" charset="0"/>
                <a:ea typeface="Roboto Light" charset="0"/>
                <a:cs typeface="Roboto Light" charset="0"/>
              </a:rPr>
              <a:t>John Stuart Mill argues for broader political participation. He saw the benefits of expanding wealth and thought that open and accessible political institutions were the best way to address the inequalities generated by the uneven flowering of capitalism.</a:t>
            </a:r>
          </a:p>
          <a:p>
            <a:pPr marL="800100" lvl="1" indent="-342900">
              <a:buFont typeface="Arial" charset="0"/>
              <a:buChar char="•"/>
            </a:pPr>
            <a:r>
              <a:rPr lang="en-US" sz="1600" dirty="0" smtClean="0">
                <a:latin typeface="Roboto Light" charset="0"/>
                <a:ea typeface="Roboto Light" charset="0"/>
                <a:cs typeface="Roboto Light" charset="0"/>
              </a:rPr>
              <a:t>Free markets: leaving the economy alone and letting capitalism work as intended.</a:t>
            </a:r>
          </a:p>
          <a:p>
            <a:pPr marL="342900" indent="-342900">
              <a:buFont typeface="Arial" charset="0"/>
              <a:buChar char="•"/>
            </a:pPr>
            <a:endParaRPr lang="en-US" sz="2000" dirty="0" smtClean="0">
              <a:latin typeface="Roboto Light" charset="0"/>
              <a:ea typeface="Roboto Light" charset="0"/>
              <a:cs typeface="Roboto Light" charset="0"/>
            </a:endParaRPr>
          </a:p>
        </p:txBody>
      </p:sp>
      <p:cxnSp>
        <p:nvCxnSpPr>
          <p:cNvPr id="9" name="Straight Connector 8"/>
          <p:cNvCxnSpPr/>
          <p:nvPr/>
        </p:nvCxnSpPr>
        <p:spPr>
          <a:xfrm>
            <a:off x="1066800" y="1405467"/>
            <a:ext cx="10058400" cy="0"/>
          </a:xfrm>
          <a:prstGeom prst="line">
            <a:avLst/>
          </a:prstGeom>
          <a:ln w="76200">
            <a:solidFill>
              <a:srgbClr val="006CA7"/>
            </a:solidFill>
          </a:ln>
        </p:spPr>
        <p:style>
          <a:lnRef idx="3">
            <a:schemeClr val="accent2"/>
          </a:lnRef>
          <a:fillRef idx="0">
            <a:schemeClr val="accent2"/>
          </a:fillRef>
          <a:effectRef idx="2">
            <a:schemeClr val="accent2"/>
          </a:effectRef>
          <a:fontRef idx="minor">
            <a:schemeClr val="tx1"/>
          </a:fontRef>
        </p:style>
      </p:cxn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85860" y="575502"/>
            <a:ext cx="535965" cy="535965"/>
          </a:xfrm>
          <a:prstGeom prst="rect">
            <a:avLst/>
          </a:prstGeom>
        </p:spPr>
      </p:pic>
    </p:spTree>
    <p:extLst>
      <p:ext uri="{BB962C8B-B14F-4D97-AF65-F5344CB8AC3E}">
        <p14:creationId xmlns:p14="http://schemas.microsoft.com/office/powerpoint/2010/main" val="191722747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idx="4294967295"/>
          </p:nvPr>
        </p:nvSpPr>
        <p:spPr>
          <a:xfrm>
            <a:off x="1840358" y="460520"/>
            <a:ext cx="9284842" cy="695325"/>
          </a:xfrm>
          <a:prstGeom prst="rect">
            <a:avLst/>
          </a:prstGeom>
        </p:spPr>
        <p:txBody>
          <a:bodyPr>
            <a:normAutofit/>
          </a:bodyPr>
          <a:lstStyle/>
          <a:p>
            <a:r>
              <a:rPr lang="en-US" sz="3200" dirty="0" smtClean="0">
                <a:latin typeface="Roboto" charset="0"/>
                <a:ea typeface="Roboto" charset="0"/>
                <a:cs typeface="Roboto" charset="0"/>
              </a:rPr>
              <a:t>POPULISM</a:t>
            </a:r>
            <a:endParaRPr lang="en-US" sz="3200" dirty="0">
              <a:latin typeface="Roboto" charset="0"/>
              <a:ea typeface="Roboto" charset="0"/>
              <a:cs typeface="Roboto" charset="0"/>
            </a:endParaRPr>
          </a:p>
        </p:txBody>
      </p:sp>
      <p:sp>
        <p:nvSpPr>
          <p:cNvPr id="3" name="Subtitle 2"/>
          <p:cNvSpPr>
            <a:spLocks noGrp="1"/>
          </p:cNvSpPr>
          <p:nvPr>
            <p:ph type="subTitle" idx="4294967295"/>
          </p:nvPr>
        </p:nvSpPr>
        <p:spPr>
          <a:xfrm>
            <a:off x="1185860" y="1904710"/>
            <a:ext cx="9939340" cy="4099849"/>
          </a:xfrm>
          <a:prstGeom prst="rect">
            <a:avLst/>
          </a:prstGeom>
        </p:spPr>
        <p:txBody>
          <a:bodyPr>
            <a:normAutofit/>
          </a:bodyPr>
          <a:lstStyle/>
          <a:p>
            <a:pPr marL="342900" indent="-342900">
              <a:buFont typeface="Arial" charset="0"/>
              <a:buChar char="•"/>
            </a:pPr>
            <a:r>
              <a:rPr lang="en-US" sz="2000" dirty="0" smtClean="0">
                <a:latin typeface="Roboto Light" charset="0"/>
                <a:ea typeface="Roboto Light" charset="0"/>
                <a:cs typeface="Roboto Light" charset="0"/>
              </a:rPr>
              <a:t>An approach to politics in which candidates and leaders claim to represent the interests of the common people as opposed to those of the rich and the powerful.</a:t>
            </a:r>
          </a:p>
          <a:p>
            <a:pPr marL="342900" indent="-342900">
              <a:buFont typeface="Arial" charset="0"/>
              <a:buChar char="•"/>
            </a:pPr>
            <a:r>
              <a:rPr lang="en-US" sz="2000" dirty="0" smtClean="0">
                <a:latin typeface="Roboto Light" charset="0"/>
                <a:ea typeface="Roboto Light" charset="0"/>
                <a:cs typeface="Roboto Light" charset="0"/>
              </a:rPr>
              <a:t>Populism is not an ideology. It is an approach to politics.</a:t>
            </a:r>
          </a:p>
          <a:p>
            <a:pPr marL="342900" indent="-342900">
              <a:buFont typeface="Arial" charset="0"/>
              <a:buChar char="•"/>
            </a:pPr>
            <a:r>
              <a:rPr lang="en-US" sz="2000" dirty="0" smtClean="0">
                <a:latin typeface="Roboto Light" charset="0"/>
                <a:ea typeface="Roboto Light" charset="0"/>
                <a:cs typeface="Roboto Light" charset="0"/>
              </a:rPr>
              <a:t>At its best, populism displays a genuine concern for citizens whose rights and needs have not been considered.</a:t>
            </a:r>
          </a:p>
          <a:p>
            <a:pPr marL="342900" indent="-342900">
              <a:buFont typeface="Arial" charset="0"/>
              <a:buChar char="•"/>
            </a:pPr>
            <a:r>
              <a:rPr lang="en-US" sz="2000" dirty="0" smtClean="0">
                <a:latin typeface="Roboto Light" charset="0"/>
                <a:ea typeface="Roboto Light" charset="0"/>
                <a:cs typeface="Roboto Light" charset="0"/>
              </a:rPr>
              <a:t>At its worst, populists can be as oppressive as the people they have replaced.</a:t>
            </a:r>
          </a:p>
          <a:p>
            <a:pPr marL="342900" indent="-342900">
              <a:buFont typeface="Arial" charset="0"/>
              <a:buChar char="•"/>
            </a:pPr>
            <a:r>
              <a:rPr lang="en-US" sz="2000" dirty="0" smtClean="0">
                <a:latin typeface="Roboto Light" charset="0"/>
                <a:ea typeface="Roboto Light" charset="0"/>
                <a:cs typeface="Roboto Light" charset="0"/>
              </a:rPr>
              <a:t>Populists make an appeal to the common person and claim to represent their interests, as opposed to the interests of the rich and powerful.</a:t>
            </a:r>
          </a:p>
        </p:txBody>
      </p:sp>
      <p:cxnSp>
        <p:nvCxnSpPr>
          <p:cNvPr id="9" name="Straight Connector 8"/>
          <p:cNvCxnSpPr/>
          <p:nvPr/>
        </p:nvCxnSpPr>
        <p:spPr>
          <a:xfrm>
            <a:off x="1066800" y="1405467"/>
            <a:ext cx="10058400" cy="0"/>
          </a:xfrm>
          <a:prstGeom prst="line">
            <a:avLst/>
          </a:prstGeom>
          <a:ln w="76200">
            <a:solidFill>
              <a:srgbClr val="006CA7"/>
            </a:solidFill>
          </a:ln>
        </p:spPr>
        <p:style>
          <a:lnRef idx="3">
            <a:schemeClr val="accent2"/>
          </a:lnRef>
          <a:fillRef idx="0">
            <a:schemeClr val="accent2"/>
          </a:fillRef>
          <a:effectRef idx="2">
            <a:schemeClr val="accent2"/>
          </a:effectRef>
          <a:fontRef idx="minor">
            <a:schemeClr val="tx1"/>
          </a:fontRef>
        </p:style>
      </p:cxn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85860" y="575502"/>
            <a:ext cx="535965" cy="535965"/>
          </a:xfrm>
          <a:prstGeom prst="rect">
            <a:avLst/>
          </a:prstGeom>
        </p:spPr>
      </p:pic>
    </p:spTree>
    <p:extLst>
      <p:ext uri="{BB962C8B-B14F-4D97-AF65-F5344CB8AC3E}">
        <p14:creationId xmlns:p14="http://schemas.microsoft.com/office/powerpoint/2010/main" val="191722747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idx="4294967295"/>
          </p:nvPr>
        </p:nvSpPr>
        <p:spPr>
          <a:xfrm>
            <a:off x="1840358" y="460520"/>
            <a:ext cx="9284842" cy="695325"/>
          </a:xfrm>
          <a:prstGeom prst="rect">
            <a:avLst/>
          </a:prstGeom>
        </p:spPr>
        <p:txBody>
          <a:bodyPr>
            <a:normAutofit/>
          </a:bodyPr>
          <a:lstStyle/>
          <a:p>
            <a:r>
              <a:rPr lang="en-US" sz="3200" dirty="0" smtClean="0">
                <a:latin typeface="Roboto" charset="0"/>
                <a:ea typeface="Roboto" charset="0"/>
                <a:cs typeface="Roboto" charset="0"/>
              </a:rPr>
              <a:t>LIBERTARIANISM</a:t>
            </a:r>
            <a:endParaRPr lang="en-US" sz="3200" dirty="0">
              <a:latin typeface="Roboto" charset="0"/>
              <a:ea typeface="Roboto" charset="0"/>
              <a:cs typeface="Roboto" charset="0"/>
            </a:endParaRPr>
          </a:p>
        </p:txBody>
      </p:sp>
      <p:sp>
        <p:nvSpPr>
          <p:cNvPr id="3" name="Subtitle 2"/>
          <p:cNvSpPr>
            <a:spLocks noGrp="1"/>
          </p:cNvSpPr>
          <p:nvPr>
            <p:ph type="subTitle" idx="4294967295"/>
          </p:nvPr>
        </p:nvSpPr>
        <p:spPr>
          <a:xfrm>
            <a:off x="1185860" y="1904710"/>
            <a:ext cx="9939340" cy="4099849"/>
          </a:xfrm>
          <a:prstGeom prst="rect">
            <a:avLst/>
          </a:prstGeom>
        </p:spPr>
        <p:txBody>
          <a:bodyPr>
            <a:normAutofit/>
          </a:bodyPr>
          <a:lstStyle/>
          <a:p>
            <a:pPr marL="342900" indent="-342900">
              <a:buFont typeface="Arial" charset="0"/>
              <a:buChar char="•"/>
            </a:pPr>
            <a:r>
              <a:rPr lang="en-US" sz="2000" dirty="0" smtClean="0">
                <a:latin typeface="Roboto Light" charset="0"/>
                <a:ea typeface="Roboto Light" charset="0"/>
                <a:cs typeface="Roboto Light" charset="0"/>
              </a:rPr>
              <a:t>Libertarians believe in the least amount of government possible: national defense, police and fire, and not much else.</a:t>
            </a:r>
          </a:p>
          <a:p>
            <a:pPr marL="342900" indent="-342900">
              <a:buFont typeface="Arial" charset="0"/>
              <a:buChar char="•"/>
            </a:pPr>
            <a:r>
              <a:rPr lang="en-US" sz="2000" dirty="0" smtClean="0">
                <a:latin typeface="Roboto Light" charset="0"/>
                <a:ea typeface="Roboto Light" charset="0"/>
                <a:cs typeface="Roboto Light" charset="0"/>
              </a:rPr>
              <a:t>True libertarians are not at all concerned with social issues, as they don’t see that as government’s job.</a:t>
            </a:r>
          </a:p>
          <a:p>
            <a:pPr marL="342900" indent="-342900">
              <a:buFont typeface="Arial" charset="0"/>
              <a:buChar char="•"/>
            </a:pPr>
            <a:r>
              <a:rPr lang="en-US" sz="2000" dirty="0" smtClean="0">
                <a:latin typeface="Roboto Light" charset="0"/>
                <a:ea typeface="Roboto Light" charset="0"/>
                <a:cs typeface="Roboto Light" charset="0"/>
              </a:rPr>
              <a:t>It offers considerable freedom of choice on a range of issues.</a:t>
            </a:r>
          </a:p>
          <a:p>
            <a:pPr marL="342900" indent="-342900">
              <a:buFont typeface="Arial" charset="0"/>
              <a:buChar char="•"/>
            </a:pPr>
            <a:endParaRPr lang="en-US" sz="2000" dirty="0" smtClean="0">
              <a:latin typeface="Roboto Light" charset="0"/>
              <a:ea typeface="Roboto Light" charset="0"/>
              <a:cs typeface="Roboto Light" charset="0"/>
            </a:endParaRPr>
          </a:p>
        </p:txBody>
      </p:sp>
      <p:cxnSp>
        <p:nvCxnSpPr>
          <p:cNvPr id="9" name="Straight Connector 8"/>
          <p:cNvCxnSpPr/>
          <p:nvPr/>
        </p:nvCxnSpPr>
        <p:spPr>
          <a:xfrm>
            <a:off x="1066800" y="1405467"/>
            <a:ext cx="10058400" cy="0"/>
          </a:xfrm>
          <a:prstGeom prst="line">
            <a:avLst/>
          </a:prstGeom>
          <a:ln w="76200">
            <a:solidFill>
              <a:srgbClr val="006CA7"/>
            </a:solidFill>
          </a:ln>
        </p:spPr>
        <p:style>
          <a:lnRef idx="3">
            <a:schemeClr val="accent2"/>
          </a:lnRef>
          <a:fillRef idx="0">
            <a:schemeClr val="accent2"/>
          </a:fillRef>
          <a:effectRef idx="2">
            <a:schemeClr val="accent2"/>
          </a:effectRef>
          <a:fontRef idx="minor">
            <a:schemeClr val="tx1"/>
          </a:fontRef>
        </p:style>
      </p:cxn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85860" y="575502"/>
            <a:ext cx="535965" cy="535965"/>
          </a:xfrm>
          <a:prstGeom prst="rect">
            <a:avLst/>
          </a:prstGeom>
        </p:spPr>
      </p:pic>
    </p:spTree>
    <p:extLst>
      <p:ext uri="{BB962C8B-B14F-4D97-AF65-F5344CB8AC3E}">
        <p14:creationId xmlns:p14="http://schemas.microsoft.com/office/powerpoint/2010/main" val="191722747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idx="4294967295"/>
          </p:nvPr>
        </p:nvSpPr>
        <p:spPr>
          <a:xfrm>
            <a:off x="1840358" y="460520"/>
            <a:ext cx="5317067" cy="695325"/>
          </a:xfrm>
          <a:prstGeom prst="rect">
            <a:avLst/>
          </a:prstGeom>
        </p:spPr>
        <p:txBody>
          <a:bodyPr>
            <a:normAutofit/>
          </a:bodyPr>
          <a:lstStyle/>
          <a:p>
            <a:pPr algn="l"/>
            <a:r>
              <a:rPr lang="en-US" sz="3200" dirty="0" smtClean="0">
                <a:latin typeface="Roboto" charset="0"/>
                <a:ea typeface="Roboto" charset="0"/>
                <a:cs typeface="Roboto" charset="0"/>
              </a:rPr>
              <a:t>LEARNING OBJECTIVES</a:t>
            </a:r>
            <a:endParaRPr lang="en-US" sz="3200" dirty="0">
              <a:latin typeface="Roboto" charset="0"/>
              <a:ea typeface="Roboto" charset="0"/>
              <a:cs typeface="Roboto" charset="0"/>
            </a:endParaRPr>
          </a:p>
        </p:txBody>
      </p:sp>
      <p:sp>
        <p:nvSpPr>
          <p:cNvPr id="3" name="Subtitle 2"/>
          <p:cNvSpPr>
            <a:spLocks noGrp="1"/>
          </p:cNvSpPr>
          <p:nvPr>
            <p:ph type="subTitle" idx="4294967295"/>
          </p:nvPr>
        </p:nvSpPr>
        <p:spPr>
          <a:xfrm>
            <a:off x="1185860" y="1904711"/>
            <a:ext cx="9939340" cy="2193156"/>
          </a:xfrm>
          <a:prstGeom prst="rect">
            <a:avLst/>
          </a:prstGeom>
        </p:spPr>
        <p:txBody>
          <a:bodyPr>
            <a:normAutofit/>
          </a:bodyPr>
          <a:lstStyle/>
          <a:p>
            <a:pPr marL="457200" indent="-457200" algn="l">
              <a:buFont typeface="+mj-lt"/>
              <a:buAutoNum type="arabicPeriod"/>
            </a:pPr>
            <a:r>
              <a:rPr lang="en-US" sz="2000" dirty="0" smtClean="0">
                <a:latin typeface="Roboto Light" charset="0"/>
                <a:ea typeface="Roboto Light" charset="0"/>
                <a:cs typeface="Roboto Light" charset="0"/>
              </a:rPr>
              <a:t>Understand the difference between socialism and communism.</a:t>
            </a:r>
          </a:p>
          <a:p>
            <a:pPr marL="457200" indent="-457200" algn="l">
              <a:buFont typeface="+mj-lt"/>
              <a:buAutoNum type="arabicPeriod"/>
            </a:pPr>
            <a:r>
              <a:rPr lang="en-US" sz="2000" dirty="0" smtClean="0">
                <a:latin typeface="Roboto Light" charset="0"/>
                <a:ea typeface="Roboto Light" charset="0"/>
                <a:cs typeface="Roboto Light" charset="0"/>
              </a:rPr>
              <a:t>Understand the difference between fascism and Nazism.</a:t>
            </a:r>
          </a:p>
          <a:p>
            <a:pPr marL="457200" indent="-457200" algn="l">
              <a:buFont typeface="+mj-lt"/>
              <a:buAutoNum type="arabicPeriod"/>
            </a:pPr>
            <a:r>
              <a:rPr lang="en-US" sz="2000" dirty="0" smtClean="0">
                <a:latin typeface="Roboto Light" charset="0"/>
                <a:ea typeface="Roboto Light" charset="0"/>
                <a:cs typeface="Roboto Light" charset="0"/>
              </a:rPr>
              <a:t>Learn what anarchism is, and understand how its views of people and politics differ from many other philosophies.</a:t>
            </a:r>
          </a:p>
        </p:txBody>
      </p:sp>
      <p:cxnSp>
        <p:nvCxnSpPr>
          <p:cNvPr id="9" name="Straight Connector 8"/>
          <p:cNvCxnSpPr/>
          <p:nvPr/>
        </p:nvCxnSpPr>
        <p:spPr>
          <a:xfrm>
            <a:off x="1066800" y="1405467"/>
            <a:ext cx="10058400" cy="0"/>
          </a:xfrm>
          <a:prstGeom prst="line">
            <a:avLst/>
          </a:prstGeom>
          <a:ln w="76200">
            <a:solidFill>
              <a:srgbClr val="006CA7"/>
            </a:solidFill>
          </a:ln>
        </p:spPr>
        <p:style>
          <a:lnRef idx="3">
            <a:schemeClr val="accent2"/>
          </a:lnRef>
          <a:fillRef idx="0">
            <a:schemeClr val="accent2"/>
          </a:fillRef>
          <a:effectRef idx="2">
            <a:schemeClr val="accent2"/>
          </a:effectRef>
          <a:fontRef idx="minor">
            <a:schemeClr val="tx1"/>
          </a:fontRef>
        </p:style>
      </p:cxn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85860" y="575502"/>
            <a:ext cx="535965" cy="535965"/>
          </a:xfrm>
          <a:prstGeom prst="rect">
            <a:avLst/>
          </a:prstGeom>
        </p:spPr>
      </p:pic>
    </p:spTree>
    <p:extLst>
      <p:ext uri="{BB962C8B-B14F-4D97-AF65-F5344CB8AC3E}">
        <p14:creationId xmlns:p14="http://schemas.microsoft.com/office/powerpoint/2010/main" val="1906257403"/>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idx="4294967295"/>
          </p:nvPr>
        </p:nvSpPr>
        <p:spPr>
          <a:xfrm>
            <a:off x="1840358" y="460520"/>
            <a:ext cx="9284842" cy="695325"/>
          </a:xfrm>
          <a:prstGeom prst="rect">
            <a:avLst/>
          </a:prstGeom>
        </p:spPr>
        <p:txBody>
          <a:bodyPr>
            <a:normAutofit/>
          </a:bodyPr>
          <a:lstStyle/>
          <a:p>
            <a:r>
              <a:rPr lang="en-US" sz="3200" dirty="0" smtClean="0">
                <a:latin typeface="Roboto" charset="0"/>
                <a:ea typeface="Roboto" charset="0"/>
                <a:cs typeface="Roboto" charset="0"/>
              </a:rPr>
              <a:t>ALTERNATIVES TO LIBERALISM</a:t>
            </a:r>
            <a:endParaRPr lang="en-US" sz="3200" dirty="0">
              <a:latin typeface="Roboto" charset="0"/>
              <a:ea typeface="Roboto" charset="0"/>
              <a:cs typeface="Roboto" charset="0"/>
            </a:endParaRPr>
          </a:p>
        </p:txBody>
      </p:sp>
      <p:sp>
        <p:nvSpPr>
          <p:cNvPr id="3" name="Subtitle 2"/>
          <p:cNvSpPr>
            <a:spLocks noGrp="1"/>
          </p:cNvSpPr>
          <p:nvPr>
            <p:ph type="subTitle" idx="4294967295"/>
          </p:nvPr>
        </p:nvSpPr>
        <p:spPr>
          <a:xfrm>
            <a:off x="1185860" y="1904710"/>
            <a:ext cx="9939340" cy="4099849"/>
          </a:xfrm>
          <a:prstGeom prst="rect">
            <a:avLst/>
          </a:prstGeom>
        </p:spPr>
        <p:txBody>
          <a:bodyPr>
            <a:normAutofit/>
          </a:bodyPr>
          <a:lstStyle/>
          <a:p>
            <a:pPr marL="342900" indent="-342900">
              <a:buFont typeface="Arial" charset="0"/>
              <a:buChar char="•"/>
            </a:pPr>
            <a:r>
              <a:rPr lang="en-US" sz="2000" dirty="0" smtClean="0">
                <a:latin typeface="Roboto Light" charset="0"/>
                <a:ea typeface="Roboto Light" charset="0"/>
                <a:cs typeface="Roboto Light" charset="0"/>
              </a:rPr>
              <a:t>Classical liberalism is perhaps the dominant ideology of our time.</a:t>
            </a:r>
          </a:p>
          <a:p>
            <a:pPr marL="342900" indent="-342900">
              <a:buFont typeface="Arial" charset="0"/>
              <a:buChar char="•"/>
            </a:pPr>
            <a:r>
              <a:rPr lang="en-US" sz="2000" dirty="0" smtClean="0">
                <a:latin typeface="Roboto Light" charset="0"/>
                <a:ea typeface="Roboto Light" charset="0"/>
                <a:cs typeface="Roboto Light" charset="0"/>
              </a:rPr>
              <a:t>After WWII, countries moved from authoritarian governments to liberal ones.</a:t>
            </a:r>
          </a:p>
          <a:p>
            <a:pPr marL="342900" indent="-342900">
              <a:buFont typeface="Arial" charset="0"/>
              <a:buChar char="•"/>
            </a:pPr>
            <a:r>
              <a:rPr lang="en-US" sz="2000" dirty="0" smtClean="0">
                <a:latin typeface="Roboto Light" charset="0"/>
                <a:ea typeface="Roboto Light" charset="0"/>
                <a:cs typeface="Roboto Light" charset="0"/>
              </a:rPr>
              <a:t>Economies moved away from planning and toward markets for decision making.</a:t>
            </a:r>
          </a:p>
          <a:p>
            <a:pPr marL="342900" indent="-342900">
              <a:buFont typeface="Arial" charset="0"/>
              <a:buChar char="•"/>
            </a:pPr>
            <a:r>
              <a:rPr lang="en-US" sz="2000" dirty="0" smtClean="0">
                <a:latin typeface="Roboto Light" charset="0"/>
                <a:ea typeface="Roboto Light" charset="0"/>
                <a:cs typeface="Roboto Light" charset="0"/>
              </a:rPr>
              <a:t>Governments have moved to democratization.</a:t>
            </a:r>
          </a:p>
          <a:p>
            <a:pPr marL="342900" indent="-342900">
              <a:buNone/>
            </a:pPr>
            <a:endParaRPr lang="en-US" sz="2000" dirty="0" smtClean="0">
              <a:latin typeface="Roboto Light" charset="0"/>
              <a:ea typeface="Roboto Light" charset="0"/>
              <a:cs typeface="Roboto Light" charset="0"/>
            </a:endParaRPr>
          </a:p>
          <a:p>
            <a:pPr marL="342900" indent="-342900">
              <a:buFont typeface="Arial" charset="0"/>
              <a:buChar char="•"/>
            </a:pPr>
            <a:endParaRPr lang="en-US" sz="2000" dirty="0" smtClean="0">
              <a:latin typeface="Roboto Light" charset="0"/>
              <a:ea typeface="Roboto Light" charset="0"/>
              <a:cs typeface="Roboto Light" charset="0"/>
            </a:endParaRPr>
          </a:p>
        </p:txBody>
      </p:sp>
      <p:cxnSp>
        <p:nvCxnSpPr>
          <p:cNvPr id="9" name="Straight Connector 8"/>
          <p:cNvCxnSpPr/>
          <p:nvPr/>
        </p:nvCxnSpPr>
        <p:spPr>
          <a:xfrm>
            <a:off x="1066800" y="1405467"/>
            <a:ext cx="10058400" cy="0"/>
          </a:xfrm>
          <a:prstGeom prst="line">
            <a:avLst/>
          </a:prstGeom>
          <a:ln w="76200">
            <a:solidFill>
              <a:srgbClr val="006CA7"/>
            </a:solidFill>
          </a:ln>
        </p:spPr>
        <p:style>
          <a:lnRef idx="3">
            <a:schemeClr val="accent2"/>
          </a:lnRef>
          <a:fillRef idx="0">
            <a:schemeClr val="accent2"/>
          </a:fillRef>
          <a:effectRef idx="2">
            <a:schemeClr val="accent2"/>
          </a:effectRef>
          <a:fontRef idx="minor">
            <a:schemeClr val="tx1"/>
          </a:fontRef>
        </p:style>
      </p:cxn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85860" y="575502"/>
            <a:ext cx="535965" cy="535965"/>
          </a:xfrm>
          <a:prstGeom prst="rect">
            <a:avLst/>
          </a:prstGeom>
        </p:spPr>
      </p:pic>
    </p:spTree>
    <p:extLst>
      <p:ext uri="{BB962C8B-B14F-4D97-AF65-F5344CB8AC3E}">
        <p14:creationId xmlns:p14="http://schemas.microsoft.com/office/powerpoint/2010/main" val="1917227473"/>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idx="4294967295"/>
          </p:nvPr>
        </p:nvSpPr>
        <p:spPr>
          <a:xfrm>
            <a:off x="1840358" y="460520"/>
            <a:ext cx="9284842" cy="695325"/>
          </a:xfrm>
          <a:prstGeom prst="rect">
            <a:avLst/>
          </a:prstGeom>
        </p:spPr>
        <p:txBody>
          <a:bodyPr>
            <a:normAutofit/>
          </a:bodyPr>
          <a:lstStyle/>
          <a:p>
            <a:r>
              <a:rPr lang="en-US" sz="3200" dirty="0" smtClean="0">
                <a:latin typeface="Roboto" charset="0"/>
                <a:ea typeface="Roboto" charset="0"/>
                <a:cs typeface="Roboto" charset="0"/>
              </a:rPr>
              <a:t>SOCIALISM</a:t>
            </a:r>
            <a:endParaRPr lang="en-US" sz="3200" dirty="0">
              <a:latin typeface="Roboto" charset="0"/>
              <a:ea typeface="Roboto" charset="0"/>
              <a:cs typeface="Roboto" charset="0"/>
            </a:endParaRPr>
          </a:p>
        </p:txBody>
      </p:sp>
      <p:sp>
        <p:nvSpPr>
          <p:cNvPr id="3" name="Subtitle 2"/>
          <p:cNvSpPr>
            <a:spLocks noGrp="1"/>
          </p:cNvSpPr>
          <p:nvPr>
            <p:ph type="subTitle" idx="4294967295"/>
          </p:nvPr>
        </p:nvSpPr>
        <p:spPr>
          <a:xfrm>
            <a:off x="1185860" y="1904710"/>
            <a:ext cx="9939340" cy="4099849"/>
          </a:xfrm>
          <a:prstGeom prst="rect">
            <a:avLst/>
          </a:prstGeom>
        </p:spPr>
        <p:txBody>
          <a:bodyPr>
            <a:normAutofit/>
          </a:bodyPr>
          <a:lstStyle/>
          <a:p>
            <a:pPr marL="342900" indent="-342900">
              <a:buFont typeface="Arial" charset="0"/>
              <a:buChar char="•"/>
            </a:pPr>
            <a:r>
              <a:rPr lang="en-US" sz="2000" dirty="0" smtClean="0">
                <a:latin typeface="Roboto Light" charset="0"/>
                <a:ea typeface="Roboto Light" charset="0"/>
                <a:cs typeface="Roboto Light" charset="0"/>
              </a:rPr>
              <a:t>Socialism is an economic system that relies on public ownership of productive resources and relies on planning to determine what will be produced and how much it will cost.</a:t>
            </a:r>
          </a:p>
          <a:p>
            <a:pPr marL="342900" indent="-342900">
              <a:buFont typeface="Arial" charset="0"/>
              <a:buChar char="•"/>
            </a:pPr>
            <a:r>
              <a:rPr lang="en-US" sz="2000" dirty="0" smtClean="0">
                <a:latin typeface="Roboto Light" charset="0"/>
                <a:ea typeface="Roboto Light" charset="0"/>
                <a:cs typeface="Roboto Light" charset="0"/>
              </a:rPr>
              <a:t>Whereas capitalism is more concerned with generating wealth and efficiency, socialism is more concerned with equality of outcome.</a:t>
            </a:r>
          </a:p>
          <a:p>
            <a:pPr marL="342900" indent="-342900">
              <a:buFont typeface="Arial" charset="0"/>
              <a:buChar char="•"/>
            </a:pPr>
            <a:r>
              <a:rPr lang="en-US" sz="2000" dirty="0" smtClean="0">
                <a:latin typeface="Roboto Light" charset="0"/>
                <a:ea typeface="Roboto Light" charset="0"/>
                <a:cs typeface="Roboto Light" charset="0"/>
              </a:rPr>
              <a:t>Wealth is more evenly distributed, and people tend to get the minimum of what they need: food, clothing, housing, and health care.</a:t>
            </a:r>
          </a:p>
          <a:p>
            <a:pPr marL="342900" indent="-342900">
              <a:buFont typeface="Arial" charset="0"/>
              <a:buChar char="•"/>
            </a:pPr>
            <a:r>
              <a:rPr lang="en-US" sz="2000" dirty="0" smtClean="0">
                <a:latin typeface="Roboto Light" charset="0"/>
                <a:ea typeface="Roboto Light" charset="0"/>
                <a:cs typeface="Roboto Light" charset="0"/>
              </a:rPr>
              <a:t>There’s less of everything to go around, and consumers tend to see lower quality and less choice.</a:t>
            </a:r>
          </a:p>
          <a:p>
            <a:pPr marL="342900" indent="-342900">
              <a:buFont typeface="Arial" charset="0"/>
              <a:buChar char="•"/>
            </a:pPr>
            <a:r>
              <a:rPr lang="en-US" sz="2000" dirty="0" smtClean="0">
                <a:latin typeface="Roboto Light" charset="0"/>
                <a:ea typeface="Roboto Light" charset="0"/>
                <a:cs typeface="Roboto Light" charset="0"/>
              </a:rPr>
              <a:t>Most states have a mixed economy, which is an economy that includes elements of both socialism and capitalism.</a:t>
            </a:r>
          </a:p>
          <a:p>
            <a:pPr marL="342900" indent="-342900">
              <a:buFont typeface="Arial" charset="0"/>
              <a:buChar char="•"/>
            </a:pPr>
            <a:endParaRPr lang="en-US" sz="2000" dirty="0" smtClean="0">
              <a:latin typeface="Roboto Light" charset="0"/>
              <a:ea typeface="Roboto Light" charset="0"/>
              <a:cs typeface="Roboto Light" charset="0"/>
            </a:endParaRPr>
          </a:p>
        </p:txBody>
      </p:sp>
      <p:cxnSp>
        <p:nvCxnSpPr>
          <p:cNvPr id="9" name="Straight Connector 8"/>
          <p:cNvCxnSpPr/>
          <p:nvPr/>
        </p:nvCxnSpPr>
        <p:spPr>
          <a:xfrm>
            <a:off x="1066800" y="1405467"/>
            <a:ext cx="10058400" cy="0"/>
          </a:xfrm>
          <a:prstGeom prst="line">
            <a:avLst/>
          </a:prstGeom>
          <a:ln w="76200">
            <a:solidFill>
              <a:srgbClr val="006CA7"/>
            </a:solidFill>
          </a:ln>
        </p:spPr>
        <p:style>
          <a:lnRef idx="3">
            <a:schemeClr val="accent2"/>
          </a:lnRef>
          <a:fillRef idx="0">
            <a:schemeClr val="accent2"/>
          </a:fillRef>
          <a:effectRef idx="2">
            <a:schemeClr val="accent2"/>
          </a:effectRef>
          <a:fontRef idx="minor">
            <a:schemeClr val="tx1"/>
          </a:fontRef>
        </p:style>
      </p:cxn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85860" y="575502"/>
            <a:ext cx="535965" cy="535965"/>
          </a:xfrm>
          <a:prstGeom prst="rect">
            <a:avLst/>
          </a:prstGeom>
        </p:spPr>
      </p:pic>
    </p:spTree>
    <p:extLst>
      <p:ext uri="{BB962C8B-B14F-4D97-AF65-F5344CB8AC3E}">
        <p14:creationId xmlns:p14="http://schemas.microsoft.com/office/powerpoint/2010/main" val="191722747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idx="4294967295"/>
          </p:nvPr>
        </p:nvSpPr>
        <p:spPr>
          <a:xfrm>
            <a:off x="1840358" y="460520"/>
            <a:ext cx="5317067" cy="695325"/>
          </a:xfrm>
          <a:prstGeom prst="rect">
            <a:avLst/>
          </a:prstGeom>
        </p:spPr>
        <p:txBody>
          <a:bodyPr>
            <a:normAutofit/>
          </a:bodyPr>
          <a:lstStyle/>
          <a:p>
            <a:pPr algn="l"/>
            <a:r>
              <a:rPr lang="en-US" sz="3200" dirty="0" smtClean="0">
                <a:latin typeface="Roboto" charset="0"/>
                <a:ea typeface="Roboto" charset="0"/>
                <a:cs typeface="Roboto" charset="0"/>
              </a:rPr>
              <a:t>LEARNING OBJECTIVES</a:t>
            </a:r>
            <a:endParaRPr lang="en-US" sz="3200" dirty="0">
              <a:latin typeface="Roboto" charset="0"/>
              <a:ea typeface="Roboto" charset="0"/>
              <a:cs typeface="Roboto" charset="0"/>
            </a:endParaRPr>
          </a:p>
        </p:txBody>
      </p:sp>
      <p:sp>
        <p:nvSpPr>
          <p:cNvPr id="3" name="Subtitle 2"/>
          <p:cNvSpPr>
            <a:spLocks noGrp="1"/>
          </p:cNvSpPr>
          <p:nvPr>
            <p:ph type="subTitle" idx="4294967295"/>
          </p:nvPr>
        </p:nvSpPr>
        <p:spPr>
          <a:xfrm>
            <a:off x="1185860" y="1904711"/>
            <a:ext cx="9939340" cy="2193156"/>
          </a:xfrm>
          <a:prstGeom prst="rect">
            <a:avLst/>
          </a:prstGeom>
        </p:spPr>
        <p:txBody>
          <a:bodyPr>
            <a:normAutofit/>
          </a:bodyPr>
          <a:lstStyle/>
          <a:p>
            <a:pPr marL="457200" indent="-457200" algn="l">
              <a:buFont typeface="+mj-lt"/>
              <a:buAutoNum type="arabicPeriod"/>
            </a:pPr>
            <a:r>
              <a:rPr lang="en-US" sz="2000" dirty="0" smtClean="0">
                <a:latin typeface="Roboto Light" charset="0"/>
                <a:ea typeface="Roboto Light" charset="0"/>
                <a:cs typeface="Roboto Light" charset="0"/>
              </a:rPr>
              <a:t>Understand what an ideology is and what a political theory is.</a:t>
            </a:r>
          </a:p>
          <a:p>
            <a:pPr marL="457200" indent="-457200" algn="l">
              <a:buFont typeface="+mj-lt"/>
              <a:buAutoNum type="arabicPeriod"/>
            </a:pPr>
            <a:r>
              <a:rPr lang="en-US" sz="2000" dirty="0" smtClean="0">
                <a:latin typeface="Roboto Light" charset="0"/>
                <a:ea typeface="Roboto Light" charset="0"/>
                <a:cs typeface="Roboto Light" charset="0"/>
              </a:rPr>
              <a:t>Understand how scientific method applies to political science.</a:t>
            </a:r>
          </a:p>
          <a:p>
            <a:pPr marL="457200" indent="-457200" algn="l">
              <a:buFont typeface="+mj-lt"/>
              <a:buAutoNum type="arabicPeriod"/>
            </a:pPr>
            <a:r>
              <a:rPr lang="en-US" sz="2000" dirty="0" smtClean="0">
                <a:latin typeface="Roboto Light" charset="0"/>
                <a:ea typeface="Roboto Light" charset="0"/>
                <a:cs typeface="Roboto Light" charset="0"/>
              </a:rPr>
              <a:t>Learn what the two types of theory are and what directions political theories tend to take.</a:t>
            </a:r>
            <a:endParaRPr lang="en-US" sz="2000" dirty="0">
              <a:latin typeface="Roboto Light" charset="0"/>
              <a:ea typeface="Roboto Light" charset="0"/>
              <a:cs typeface="Roboto Light" charset="0"/>
            </a:endParaRPr>
          </a:p>
        </p:txBody>
      </p:sp>
      <p:cxnSp>
        <p:nvCxnSpPr>
          <p:cNvPr id="9" name="Straight Connector 8"/>
          <p:cNvCxnSpPr/>
          <p:nvPr/>
        </p:nvCxnSpPr>
        <p:spPr>
          <a:xfrm>
            <a:off x="1066800" y="1405467"/>
            <a:ext cx="10058400" cy="0"/>
          </a:xfrm>
          <a:prstGeom prst="line">
            <a:avLst/>
          </a:prstGeom>
          <a:ln w="76200">
            <a:solidFill>
              <a:srgbClr val="006CA7"/>
            </a:solidFill>
          </a:ln>
        </p:spPr>
        <p:style>
          <a:lnRef idx="3">
            <a:schemeClr val="accent2"/>
          </a:lnRef>
          <a:fillRef idx="0">
            <a:schemeClr val="accent2"/>
          </a:fillRef>
          <a:effectRef idx="2">
            <a:schemeClr val="accent2"/>
          </a:effectRef>
          <a:fontRef idx="minor">
            <a:schemeClr val="tx1"/>
          </a:fontRef>
        </p:style>
      </p:cxn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85860" y="575502"/>
            <a:ext cx="535965" cy="535965"/>
          </a:xfrm>
          <a:prstGeom prst="rect">
            <a:avLst/>
          </a:prstGeom>
        </p:spPr>
      </p:pic>
    </p:spTree>
    <p:extLst>
      <p:ext uri="{BB962C8B-B14F-4D97-AF65-F5344CB8AC3E}">
        <p14:creationId xmlns:p14="http://schemas.microsoft.com/office/powerpoint/2010/main" val="1906257403"/>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idx="4294967295"/>
          </p:nvPr>
        </p:nvSpPr>
        <p:spPr>
          <a:xfrm>
            <a:off x="1840358" y="460520"/>
            <a:ext cx="9284842" cy="695325"/>
          </a:xfrm>
          <a:prstGeom prst="rect">
            <a:avLst/>
          </a:prstGeom>
        </p:spPr>
        <p:txBody>
          <a:bodyPr>
            <a:normAutofit/>
          </a:bodyPr>
          <a:lstStyle/>
          <a:p>
            <a:r>
              <a:rPr lang="en-US" sz="3200" dirty="0" smtClean="0">
                <a:latin typeface="Roboto" charset="0"/>
                <a:ea typeface="Roboto" charset="0"/>
                <a:cs typeface="Roboto" charset="0"/>
              </a:rPr>
              <a:t>COMMUNISM</a:t>
            </a:r>
            <a:endParaRPr lang="en-US" sz="3200" dirty="0">
              <a:latin typeface="Roboto" charset="0"/>
              <a:ea typeface="Roboto" charset="0"/>
              <a:cs typeface="Roboto" charset="0"/>
            </a:endParaRPr>
          </a:p>
        </p:txBody>
      </p:sp>
      <p:sp>
        <p:nvSpPr>
          <p:cNvPr id="3" name="Subtitle 2"/>
          <p:cNvSpPr>
            <a:spLocks noGrp="1"/>
          </p:cNvSpPr>
          <p:nvPr>
            <p:ph type="subTitle" idx="4294967295"/>
          </p:nvPr>
        </p:nvSpPr>
        <p:spPr>
          <a:xfrm>
            <a:off x="1185860" y="1904710"/>
            <a:ext cx="9939340" cy="4099849"/>
          </a:xfrm>
          <a:prstGeom prst="rect">
            <a:avLst/>
          </a:prstGeom>
        </p:spPr>
        <p:txBody>
          <a:bodyPr>
            <a:normAutofit/>
          </a:bodyPr>
          <a:lstStyle/>
          <a:p>
            <a:pPr marL="342900" indent="-342900">
              <a:buFont typeface="Arial" charset="0"/>
              <a:buChar char="•"/>
            </a:pPr>
            <a:r>
              <a:rPr lang="en-US" sz="2000" dirty="0" smtClean="0">
                <a:latin typeface="Roboto Light" charset="0"/>
                <a:ea typeface="Roboto Light" charset="0"/>
                <a:cs typeface="Roboto Light" charset="0"/>
              </a:rPr>
              <a:t>Communism implies a high degree of socialism, and a one-party state.</a:t>
            </a:r>
          </a:p>
          <a:p>
            <a:pPr marL="342900" indent="-342900">
              <a:buFont typeface="Arial" charset="0"/>
              <a:buChar char="•"/>
            </a:pPr>
            <a:r>
              <a:rPr lang="en-US" sz="2000" dirty="0" smtClean="0">
                <a:latin typeface="Roboto Light" charset="0"/>
                <a:ea typeface="Roboto Light" charset="0"/>
                <a:cs typeface="Roboto Light" charset="0"/>
              </a:rPr>
              <a:t>Soviet communism had all the problems of socialism and then some.</a:t>
            </a:r>
          </a:p>
          <a:p>
            <a:pPr marL="800100" lvl="1" indent="-342900">
              <a:buFont typeface="Arial" charset="0"/>
              <a:buChar char="•"/>
            </a:pPr>
            <a:r>
              <a:rPr lang="en-US" sz="1600" dirty="0" smtClean="0">
                <a:latin typeface="Roboto Light" charset="0"/>
                <a:ea typeface="Roboto Light" charset="0"/>
                <a:cs typeface="Roboto Light" charset="0"/>
              </a:rPr>
              <a:t>While it did mean that people had jobs, homes, and health care, consumer goods were often inferior and in short supply.</a:t>
            </a:r>
          </a:p>
          <a:p>
            <a:pPr marL="342900" indent="-342900">
              <a:buFont typeface="Arial" charset="0"/>
              <a:buChar char="•"/>
            </a:pPr>
            <a:r>
              <a:rPr lang="en-US" sz="2000" dirty="0" smtClean="0">
                <a:latin typeface="Roboto Light" charset="0"/>
                <a:ea typeface="Roboto Light" charset="0"/>
                <a:cs typeface="Roboto Light" charset="0"/>
              </a:rPr>
              <a:t>Other communist governments included China, North Korea, Cuba, and Yugoslavia. </a:t>
            </a:r>
          </a:p>
          <a:p>
            <a:pPr marL="342900" indent="-342900">
              <a:buNone/>
            </a:pPr>
            <a:endParaRPr lang="en-US" sz="2000" dirty="0" smtClean="0">
              <a:latin typeface="Roboto Light" charset="0"/>
              <a:ea typeface="Roboto Light" charset="0"/>
              <a:cs typeface="Roboto Light" charset="0"/>
            </a:endParaRPr>
          </a:p>
        </p:txBody>
      </p:sp>
      <p:cxnSp>
        <p:nvCxnSpPr>
          <p:cNvPr id="9" name="Straight Connector 8"/>
          <p:cNvCxnSpPr/>
          <p:nvPr/>
        </p:nvCxnSpPr>
        <p:spPr>
          <a:xfrm>
            <a:off x="1066800" y="1405467"/>
            <a:ext cx="10058400" cy="0"/>
          </a:xfrm>
          <a:prstGeom prst="line">
            <a:avLst/>
          </a:prstGeom>
          <a:ln w="76200">
            <a:solidFill>
              <a:srgbClr val="006CA7"/>
            </a:solidFill>
          </a:ln>
        </p:spPr>
        <p:style>
          <a:lnRef idx="3">
            <a:schemeClr val="accent2"/>
          </a:lnRef>
          <a:fillRef idx="0">
            <a:schemeClr val="accent2"/>
          </a:fillRef>
          <a:effectRef idx="2">
            <a:schemeClr val="accent2"/>
          </a:effectRef>
          <a:fontRef idx="minor">
            <a:schemeClr val="tx1"/>
          </a:fontRef>
        </p:style>
      </p:cxn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85860" y="575502"/>
            <a:ext cx="535965" cy="535965"/>
          </a:xfrm>
          <a:prstGeom prst="rect">
            <a:avLst/>
          </a:prstGeom>
        </p:spPr>
      </p:pic>
    </p:spTree>
    <p:extLst>
      <p:ext uri="{BB962C8B-B14F-4D97-AF65-F5344CB8AC3E}">
        <p14:creationId xmlns:p14="http://schemas.microsoft.com/office/powerpoint/2010/main" val="1917227473"/>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idx="4294967295"/>
          </p:nvPr>
        </p:nvSpPr>
        <p:spPr>
          <a:xfrm>
            <a:off x="1840358" y="460520"/>
            <a:ext cx="9284842" cy="695325"/>
          </a:xfrm>
          <a:prstGeom prst="rect">
            <a:avLst/>
          </a:prstGeom>
        </p:spPr>
        <p:txBody>
          <a:bodyPr>
            <a:normAutofit/>
          </a:bodyPr>
          <a:lstStyle/>
          <a:p>
            <a:r>
              <a:rPr lang="en-US" sz="3200" dirty="0" smtClean="0">
                <a:latin typeface="Roboto" charset="0"/>
                <a:ea typeface="Roboto" charset="0"/>
                <a:cs typeface="Roboto" charset="0"/>
              </a:rPr>
              <a:t>RADICAL ROOTS: THE MARX BROTHER</a:t>
            </a:r>
            <a:endParaRPr lang="en-US" sz="3200" dirty="0">
              <a:latin typeface="Roboto" charset="0"/>
              <a:ea typeface="Roboto" charset="0"/>
              <a:cs typeface="Roboto" charset="0"/>
            </a:endParaRPr>
          </a:p>
        </p:txBody>
      </p:sp>
      <p:sp>
        <p:nvSpPr>
          <p:cNvPr id="3" name="Subtitle 2"/>
          <p:cNvSpPr>
            <a:spLocks noGrp="1"/>
          </p:cNvSpPr>
          <p:nvPr>
            <p:ph type="subTitle" idx="4294967295"/>
          </p:nvPr>
        </p:nvSpPr>
        <p:spPr>
          <a:xfrm>
            <a:off x="1185860" y="1904710"/>
            <a:ext cx="9939340" cy="4099849"/>
          </a:xfrm>
          <a:prstGeom prst="rect">
            <a:avLst/>
          </a:prstGeom>
        </p:spPr>
        <p:txBody>
          <a:bodyPr>
            <a:normAutofit/>
          </a:bodyPr>
          <a:lstStyle/>
          <a:p>
            <a:pPr marL="342900" indent="-342900">
              <a:buFont typeface="Arial" charset="0"/>
              <a:buChar char="•"/>
            </a:pPr>
            <a:r>
              <a:rPr lang="en-US" sz="2000" dirty="0" smtClean="0">
                <a:latin typeface="Roboto Light" charset="0"/>
                <a:ea typeface="Roboto Light" charset="0"/>
                <a:cs typeface="Roboto Light" charset="0"/>
              </a:rPr>
              <a:t>Karl Marx did not believe in free markets, God, capitalism, or democracy.</a:t>
            </a:r>
          </a:p>
          <a:p>
            <a:pPr marL="342900" indent="-342900">
              <a:buFont typeface="Arial" charset="0"/>
              <a:buChar char="•"/>
            </a:pPr>
            <a:r>
              <a:rPr lang="en-US" sz="2000" dirty="0" smtClean="0">
                <a:latin typeface="Roboto Light" charset="0"/>
                <a:ea typeface="Roboto Light" charset="0"/>
                <a:cs typeface="Roboto Light" charset="0"/>
              </a:rPr>
              <a:t>Labor theory of value: The worth of anything is reflected by the labor it took to produce it.</a:t>
            </a:r>
          </a:p>
          <a:p>
            <a:pPr marL="342900" indent="-342900">
              <a:buFont typeface="Arial" charset="0"/>
              <a:buChar char="•"/>
            </a:pPr>
            <a:r>
              <a:rPr lang="en-US" sz="2000" dirty="0" smtClean="0">
                <a:latin typeface="Roboto Light" charset="0"/>
                <a:ea typeface="Roboto Light" charset="0"/>
                <a:cs typeface="Roboto Light" charset="0"/>
              </a:rPr>
              <a:t>Dialectical materialism: the conditions of production determine the material and political conditions of life.</a:t>
            </a:r>
          </a:p>
          <a:p>
            <a:pPr marL="342900" indent="-342900">
              <a:buFont typeface="Arial" charset="0"/>
              <a:buChar char="•"/>
            </a:pPr>
            <a:r>
              <a:rPr lang="en-US" sz="2000" dirty="0" smtClean="0">
                <a:latin typeface="Roboto Light" charset="0"/>
                <a:ea typeface="Roboto Light" charset="0"/>
                <a:cs typeface="Roboto Light" charset="0"/>
              </a:rPr>
              <a:t>Marx promoted socialism: developing as a response to the excesses of industrial capitalism.</a:t>
            </a:r>
          </a:p>
          <a:p>
            <a:pPr marL="800100" lvl="1" indent="-342900">
              <a:buFont typeface="Arial" charset="0"/>
              <a:buChar char="•"/>
            </a:pPr>
            <a:r>
              <a:rPr lang="en-US" sz="1600" dirty="0" smtClean="0">
                <a:latin typeface="Roboto Light" charset="0"/>
                <a:ea typeface="Roboto Light" charset="0"/>
                <a:cs typeface="Roboto Light" charset="0"/>
              </a:rPr>
              <a:t>The workers would control the means of production, and people’s needs would be met “from each according to his ability, to each according to his needs.”</a:t>
            </a:r>
          </a:p>
          <a:p>
            <a:pPr marL="800100" lvl="1" indent="-342900">
              <a:buFont typeface="Arial" charset="0"/>
              <a:buChar char="•"/>
            </a:pPr>
            <a:endParaRPr lang="en-US" sz="1600" dirty="0" smtClean="0">
              <a:latin typeface="Roboto Light" charset="0"/>
              <a:ea typeface="Roboto Light" charset="0"/>
              <a:cs typeface="Roboto Light" charset="0"/>
            </a:endParaRPr>
          </a:p>
        </p:txBody>
      </p:sp>
      <p:cxnSp>
        <p:nvCxnSpPr>
          <p:cNvPr id="9" name="Straight Connector 8"/>
          <p:cNvCxnSpPr/>
          <p:nvPr/>
        </p:nvCxnSpPr>
        <p:spPr>
          <a:xfrm>
            <a:off x="1066800" y="1405467"/>
            <a:ext cx="10058400" cy="0"/>
          </a:xfrm>
          <a:prstGeom prst="line">
            <a:avLst/>
          </a:prstGeom>
          <a:ln w="76200">
            <a:solidFill>
              <a:srgbClr val="006CA7"/>
            </a:solidFill>
          </a:ln>
        </p:spPr>
        <p:style>
          <a:lnRef idx="3">
            <a:schemeClr val="accent2"/>
          </a:lnRef>
          <a:fillRef idx="0">
            <a:schemeClr val="accent2"/>
          </a:fillRef>
          <a:effectRef idx="2">
            <a:schemeClr val="accent2"/>
          </a:effectRef>
          <a:fontRef idx="minor">
            <a:schemeClr val="tx1"/>
          </a:fontRef>
        </p:style>
      </p:cxn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85860" y="575502"/>
            <a:ext cx="535965" cy="535965"/>
          </a:xfrm>
          <a:prstGeom prst="rect">
            <a:avLst/>
          </a:prstGeom>
        </p:spPr>
      </p:pic>
    </p:spTree>
    <p:extLst>
      <p:ext uri="{BB962C8B-B14F-4D97-AF65-F5344CB8AC3E}">
        <p14:creationId xmlns:p14="http://schemas.microsoft.com/office/powerpoint/2010/main" val="1917227473"/>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idx="4294967295"/>
          </p:nvPr>
        </p:nvSpPr>
        <p:spPr>
          <a:xfrm>
            <a:off x="1840358" y="460520"/>
            <a:ext cx="9284842" cy="695325"/>
          </a:xfrm>
          <a:prstGeom prst="rect">
            <a:avLst/>
          </a:prstGeom>
        </p:spPr>
        <p:txBody>
          <a:bodyPr>
            <a:normAutofit fontScale="90000"/>
          </a:bodyPr>
          <a:lstStyle/>
          <a:p>
            <a:r>
              <a:rPr lang="en-US" sz="3200" dirty="0" smtClean="0">
                <a:latin typeface="Roboto" charset="0"/>
                <a:ea typeface="Roboto" charset="0"/>
                <a:cs typeface="Roboto" charset="0"/>
              </a:rPr>
              <a:t>ANARCHISM: THE ONLY GOOD GOVERNMENT IS NO GOVERNMENT</a:t>
            </a:r>
            <a:endParaRPr lang="en-US" sz="3200" dirty="0">
              <a:latin typeface="Roboto" charset="0"/>
              <a:ea typeface="Roboto" charset="0"/>
              <a:cs typeface="Roboto" charset="0"/>
            </a:endParaRPr>
          </a:p>
        </p:txBody>
      </p:sp>
      <p:sp>
        <p:nvSpPr>
          <p:cNvPr id="3" name="Subtitle 2"/>
          <p:cNvSpPr>
            <a:spLocks noGrp="1"/>
          </p:cNvSpPr>
          <p:nvPr>
            <p:ph type="subTitle" idx="4294967295"/>
          </p:nvPr>
        </p:nvSpPr>
        <p:spPr>
          <a:xfrm>
            <a:off x="1185860" y="1904710"/>
            <a:ext cx="9939340" cy="4099849"/>
          </a:xfrm>
          <a:prstGeom prst="rect">
            <a:avLst/>
          </a:prstGeom>
        </p:spPr>
        <p:txBody>
          <a:bodyPr>
            <a:normAutofit/>
          </a:bodyPr>
          <a:lstStyle/>
          <a:p>
            <a:pPr marL="342900" indent="-342900">
              <a:buFont typeface="Arial" charset="0"/>
              <a:buChar char="•"/>
            </a:pPr>
            <a:r>
              <a:rPr lang="en-US" sz="2000" dirty="0" smtClean="0">
                <a:latin typeface="Roboto Light" charset="0"/>
                <a:ea typeface="Roboto Light" charset="0"/>
                <a:cs typeface="Roboto Light" charset="0"/>
              </a:rPr>
              <a:t>Anarchism is an ideology that argues that human institutions such as big government and big business make us worse off, not better off.</a:t>
            </a:r>
          </a:p>
          <a:p>
            <a:pPr marL="800100" lvl="1" indent="-342900">
              <a:buFont typeface="Arial" charset="0"/>
              <a:buChar char="•"/>
            </a:pPr>
            <a:r>
              <a:rPr lang="en-US" sz="1600" dirty="0" smtClean="0">
                <a:latin typeface="Roboto Light" charset="0"/>
                <a:ea typeface="Roboto Light" charset="0"/>
                <a:cs typeface="Roboto Light" charset="0"/>
              </a:rPr>
              <a:t>They want nearly no government.</a:t>
            </a:r>
          </a:p>
          <a:p>
            <a:pPr marL="800100" lvl="1" indent="-342900">
              <a:buFont typeface="Arial" charset="0"/>
              <a:buChar char="•"/>
            </a:pPr>
            <a:r>
              <a:rPr lang="en-US" sz="1600" dirty="0" smtClean="0">
                <a:latin typeface="Roboto Light" charset="0"/>
                <a:ea typeface="Roboto Light" charset="0"/>
                <a:cs typeface="Roboto Light" charset="0"/>
              </a:rPr>
              <a:t>Their vision is driven by localized cooperation.</a:t>
            </a:r>
          </a:p>
          <a:p>
            <a:pPr marL="342900" indent="-342900">
              <a:buFont typeface="Arial" charset="0"/>
              <a:buChar char="•"/>
            </a:pPr>
            <a:r>
              <a:rPr lang="en-US" sz="2000" dirty="0" smtClean="0">
                <a:latin typeface="Roboto Light" charset="0"/>
                <a:ea typeface="Roboto Light" charset="0"/>
                <a:cs typeface="Roboto Light" charset="0"/>
              </a:rPr>
              <a:t>Anarchists range from people who think society should be organized collectively (</a:t>
            </a:r>
            <a:r>
              <a:rPr lang="en-US" sz="2000" dirty="0" err="1" smtClean="0">
                <a:latin typeface="Roboto Light" charset="0"/>
                <a:ea typeface="Roboto Light" charset="0"/>
                <a:cs typeface="Roboto Light" charset="0"/>
              </a:rPr>
              <a:t>anarchocommunists</a:t>
            </a:r>
            <a:r>
              <a:rPr lang="en-US" sz="2000" dirty="0" smtClean="0">
                <a:latin typeface="Roboto Light" charset="0"/>
                <a:ea typeface="Roboto Light" charset="0"/>
                <a:cs typeface="Roboto Light" charset="0"/>
              </a:rPr>
              <a:t>) to a libertarian strain that believes in private property and free enterprise—just no government (and no big business).</a:t>
            </a:r>
          </a:p>
          <a:p>
            <a:pPr marL="342900" indent="-342900">
              <a:buFont typeface="Arial" charset="0"/>
              <a:buChar char="•"/>
            </a:pPr>
            <a:r>
              <a:rPr lang="en-US" sz="2000" dirty="0" err="1" smtClean="0">
                <a:latin typeface="Roboto Light" charset="0"/>
                <a:ea typeface="Roboto Light" charset="0"/>
                <a:cs typeface="Roboto Light" charset="0"/>
              </a:rPr>
              <a:t>Anarchosyndicalists</a:t>
            </a:r>
            <a:r>
              <a:rPr lang="en-US" sz="2000" dirty="0" smtClean="0">
                <a:latin typeface="Roboto Light" charset="0"/>
                <a:ea typeface="Roboto Light" charset="0"/>
                <a:cs typeface="Roboto Light" charset="0"/>
              </a:rPr>
              <a:t> want to replace capitalism with an economy run by workers for workers, with production for use, not for profit, and an end to wages.</a:t>
            </a:r>
          </a:p>
        </p:txBody>
      </p:sp>
      <p:cxnSp>
        <p:nvCxnSpPr>
          <p:cNvPr id="9" name="Straight Connector 8"/>
          <p:cNvCxnSpPr/>
          <p:nvPr/>
        </p:nvCxnSpPr>
        <p:spPr>
          <a:xfrm>
            <a:off x="1066800" y="1405467"/>
            <a:ext cx="10058400" cy="0"/>
          </a:xfrm>
          <a:prstGeom prst="line">
            <a:avLst/>
          </a:prstGeom>
          <a:ln w="76200">
            <a:solidFill>
              <a:srgbClr val="006CA7"/>
            </a:solidFill>
          </a:ln>
        </p:spPr>
        <p:style>
          <a:lnRef idx="3">
            <a:schemeClr val="accent2"/>
          </a:lnRef>
          <a:fillRef idx="0">
            <a:schemeClr val="accent2"/>
          </a:fillRef>
          <a:effectRef idx="2">
            <a:schemeClr val="accent2"/>
          </a:effectRef>
          <a:fontRef idx="minor">
            <a:schemeClr val="tx1"/>
          </a:fontRef>
        </p:style>
      </p:cxn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85860" y="575502"/>
            <a:ext cx="535965" cy="535965"/>
          </a:xfrm>
          <a:prstGeom prst="rect">
            <a:avLst/>
          </a:prstGeom>
        </p:spPr>
      </p:pic>
    </p:spTree>
    <p:extLst>
      <p:ext uri="{BB962C8B-B14F-4D97-AF65-F5344CB8AC3E}">
        <p14:creationId xmlns:p14="http://schemas.microsoft.com/office/powerpoint/2010/main" val="1917227473"/>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idx="4294967295"/>
          </p:nvPr>
        </p:nvSpPr>
        <p:spPr>
          <a:xfrm>
            <a:off x="1840358" y="460520"/>
            <a:ext cx="9284842" cy="695325"/>
          </a:xfrm>
          <a:prstGeom prst="rect">
            <a:avLst/>
          </a:prstGeom>
        </p:spPr>
        <p:txBody>
          <a:bodyPr>
            <a:normAutofit/>
          </a:bodyPr>
          <a:lstStyle/>
          <a:p>
            <a:r>
              <a:rPr lang="en-US" sz="3200" dirty="0" smtClean="0">
                <a:latin typeface="Roboto" charset="0"/>
                <a:ea typeface="Roboto" charset="0"/>
                <a:cs typeface="Roboto" charset="0"/>
              </a:rPr>
              <a:t>NAZISM AND FASCISM</a:t>
            </a:r>
            <a:endParaRPr lang="en-US" sz="3200" dirty="0">
              <a:latin typeface="Roboto" charset="0"/>
              <a:ea typeface="Roboto" charset="0"/>
              <a:cs typeface="Roboto" charset="0"/>
            </a:endParaRPr>
          </a:p>
        </p:txBody>
      </p:sp>
      <p:sp>
        <p:nvSpPr>
          <p:cNvPr id="3" name="Subtitle 2"/>
          <p:cNvSpPr>
            <a:spLocks noGrp="1"/>
          </p:cNvSpPr>
          <p:nvPr>
            <p:ph type="subTitle" idx="4294967295"/>
          </p:nvPr>
        </p:nvSpPr>
        <p:spPr>
          <a:xfrm>
            <a:off x="1185860" y="1904710"/>
            <a:ext cx="9939340" cy="4099849"/>
          </a:xfrm>
          <a:prstGeom prst="rect">
            <a:avLst/>
          </a:prstGeom>
        </p:spPr>
        <p:txBody>
          <a:bodyPr>
            <a:normAutofit/>
          </a:bodyPr>
          <a:lstStyle/>
          <a:p>
            <a:pPr marL="342900" indent="-342900">
              <a:buFont typeface="Arial" charset="0"/>
              <a:buChar char="•"/>
            </a:pPr>
            <a:r>
              <a:rPr lang="en-US" sz="2000" dirty="0" smtClean="0">
                <a:latin typeface="Roboto Light" charset="0"/>
                <a:ea typeface="Roboto Light" charset="0"/>
                <a:cs typeface="Roboto Light" charset="0"/>
              </a:rPr>
              <a:t>Fascism is an ideology that glorifies the power of the state and says that the individual is not important except as part of the state.</a:t>
            </a:r>
          </a:p>
          <a:p>
            <a:pPr marL="800100" lvl="1" indent="-342900">
              <a:buFont typeface="Arial" charset="0"/>
              <a:buChar char="•"/>
            </a:pPr>
            <a:r>
              <a:rPr lang="en-US" sz="1600" dirty="0" smtClean="0">
                <a:latin typeface="Roboto Light" charset="0"/>
                <a:ea typeface="Roboto Light" charset="0"/>
                <a:cs typeface="Roboto Light" charset="0"/>
              </a:rPr>
              <a:t>“We’re right; you’re wrong if you’re against us; and we’re right because we say we’re right.”</a:t>
            </a:r>
          </a:p>
          <a:p>
            <a:pPr marL="800100" lvl="1" indent="-342900">
              <a:buFont typeface="Arial" charset="0"/>
              <a:buChar char="•"/>
            </a:pPr>
            <a:r>
              <a:rPr lang="en-US" sz="1600" dirty="0" smtClean="0">
                <a:latin typeface="Roboto Light" charset="0"/>
                <a:ea typeface="Roboto Light" charset="0"/>
                <a:cs typeface="Roboto Light" charset="0"/>
              </a:rPr>
              <a:t>Fascism glorifies the power of the state, but it’s hard to tell how that makes the majority better off.</a:t>
            </a:r>
          </a:p>
          <a:p>
            <a:pPr marL="342900" indent="-342900">
              <a:buFont typeface="Arial" charset="0"/>
              <a:buChar char="•"/>
            </a:pPr>
            <a:r>
              <a:rPr lang="en-US" sz="2000" dirty="0" smtClean="0">
                <a:latin typeface="Roboto Light" charset="0"/>
                <a:ea typeface="Roboto Light" charset="0"/>
                <a:cs typeface="Roboto Light" charset="0"/>
              </a:rPr>
              <a:t>Fascism argues that some people are just better than others and should be in charge.</a:t>
            </a:r>
          </a:p>
          <a:p>
            <a:pPr marL="342900" indent="-342900">
              <a:buFont typeface="Arial" charset="0"/>
              <a:buChar char="•"/>
            </a:pPr>
            <a:r>
              <a:rPr lang="en-US" sz="2000" dirty="0" smtClean="0">
                <a:latin typeface="Roboto Light" charset="0"/>
                <a:ea typeface="Roboto Light" charset="0"/>
                <a:cs typeface="Roboto Light" charset="0"/>
              </a:rPr>
              <a:t>Nazism is a variant of fascism that glorifies the state, based on appeals to allege racial superiority.</a:t>
            </a:r>
          </a:p>
          <a:p>
            <a:pPr marL="342900" indent="-342900">
              <a:buFont typeface="Arial" charset="0"/>
              <a:buChar char="•"/>
            </a:pPr>
            <a:r>
              <a:rPr lang="en-US" sz="2000" dirty="0" smtClean="0">
                <a:latin typeface="Roboto Light" charset="0"/>
                <a:ea typeface="Roboto Light" charset="0"/>
                <a:cs typeface="Roboto Light" charset="0"/>
              </a:rPr>
              <a:t>Nazism and fascism could be said to be forms of totalitarianism, a kind of authoritarian government that relies on an arbitrary application of the law (it’s not the same for everybody) and the cult-like status of official leaders.</a:t>
            </a:r>
          </a:p>
          <a:p>
            <a:pPr marL="342900" indent="-342900">
              <a:buFont typeface="Arial" charset="0"/>
              <a:buChar char="•"/>
            </a:pPr>
            <a:endParaRPr lang="en-US" sz="2000" dirty="0" smtClean="0">
              <a:latin typeface="Roboto Light" charset="0"/>
              <a:ea typeface="Roboto Light" charset="0"/>
              <a:cs typeface="Roboto Light" charset="0"/>
            </a:endParaRPr>
          </a:p>
        </p:txBody>
      </p:sp>
      <p:cxnSp>
        <p:nvCxnSpPr>
          <p:cNvPr id="9" name="Straight Connector 8"/>
          <p:cNvCxnSpPr/>
          <p:nvPr/>
        </p:nvCxnSpPr>
        <p:spPr>
          <a:xfrm>
            <a:off x="1066800" y="1405467"/>
            <a:ext cx="10058400" cy="0"/>
          </a:xfrm>
          <a:prstGeom prst="line">
            <a:avLst/>
          </a:prstGeom>
          <a:ln w="76200">
            <a:solidFill>
              <a:srgbClr val="006CA7"/>
            </a:solidFill>
          </a:ln>
        </p:spPr>
        <p:style>
          <a:lnRef idx="3">
            <a:schemeClr val="accent2"/>
          </a:lnRef>
          <a:fillRef idx="0">
            <a:schemeClr val="accent2"/>
          </a:fillRef>
          <a:effectRef idx="2">
            <a:schemeClr val="accent2"/>
          </a:effectRef>
          <a:fontRef idx="minor">
            <a:schemeClr val="tx1"/>
          </a:fontRef>
        </p:style>
      </p:cxn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85860" y="575502"/>
            <a:ext cx="535965" cy="535965"/>
          </a:xfrm>
          <a:prstGeom prst="rect">
            <a:avLst/>
          </a:prstGeom>
        </p:spPr>
      </p:pic>
    </p:spTree>
    <p:extLst>
      <p:ext uri="{BB962C8B-B14F-4D97-AF65-F5344CB8AC3E}">
        <p14:creationId xmlns:p14="http://schemas.microsoft.com/office/powerpoint/2010/main" val="1917227473"/>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idx="4294967295"/>
          </p:nvPr>
        </p:nvSpPr>
        <p:spPr>
          <a:xfrm>
            <a:off x="1840358" y="460520"/>
            <a:ext cx="5317067" cy="695325"/>
          </a:xfrm>
          <a:prstGeom prst="rect">
            <a:avLst/>
          </a:prstGeom>
        </p:spPr>
        <p:txBody>
          <a:bodyPr>
            <a:normAutofit/>
          </a:bodyPr>
          <a:lstStyle/>
          <a:p>
            <a:pPr algn="l"/>
            <a:r>
              <a:rPr lang="en-US" sz="3200" dirty="0" smtClean="0">
                <a:latin typeface="Roboto" charset="0"/>
                <a:ea typeface="Roboto" charset="0"/>
                <a:cs typeface="Roboto" charset="0"/>
              </a:rPr>
              <a:t>KEY TAKEAWAYS</a:t>
            </a:r>
            <a:endParaRPr lang="en-US" sz="3200" dirty="0">
              <a:latin typeface="Roboto" charset="0"/>
              <a:ea typeface="Roboto" charset="0"/>
              <a:cs typeface="Roboto" charset="0"/>
            </a:endParaRPr>
          </a:p>
        </p:txBody>
      </p:sp>
      <p:sp>
        <p:nvSpPr>
          <p:cNvPr id="3" name="Subtitle 2"/>
          <p:cNvSpPr>
            <a:spLocks noGrp="1"/>
          </p:cNvSpPr>
          <p:nvPr>
            <p:ph type="subTitle" idx="4294967295"/>
          </p:nvPr>
        </p:nvSpPr>
        <p:spPr>
          <a:xfrm>
            <a:off x="1185860" y="1904710"/>
            <a:ext cx="9939340" cy="4242089"/>
          </a:xfrm>
          <a:prstGeom prst="rect">
            <a:avLst/>
          </a:prstGeom>
        </p:spPr>
        <p:txBody>
          <a:bodyPr>
            <a:normAutofit/>
          </a:bodyPr>
          <a:lstStyle/>
          <a:p>
            <a:pPr marL="342900" indent="-342900" algn="l">
              <a:buFont typeface="Arial" charset="0"/>
              <a:buChar char="•"/>
            </a:pPr>
            <a:r>
              <a:rPr lang="en-US" sz="2000" dirty="0" smtClean="0">
                <a:latin typeface="Roboto Light" charset="0"/>
                <a:ea typeface="Roboto Light" charset="0"/>
                <a:cs typeface="Roboto Light" charset="0"/>
              </a:rPr>
              <a:t>Other ideologies outside of classical liberalism and its variants tend to offer greater equality of outcomes but generate less overall wealth.</a:t>
            </a:r>
          </a:p>
          <a:p>
            <a:pPr marL="342900" indent="-342900" algn="l">
              <a:buFont typeface="Arial" charset="0"/>
              <a:buChar char="•"/>
            </a:pPr>
            <a:r>
              <a:rPr lang="en-US" sz="2000" dirty="0" smtClean="0">
                <a:latin typeface="Roboto Light" charset="0"/>
                <a:ea typeface="Roboto Light" charset="0"/>
                <a:cs typeface="Roboto Light" charset="0"/>
              </a:rPr>
              <a:t>Socialism is an economic system that provides greater equality of result but less equality of opportunity.</a:t>
            </a:r>
          </a:p>
          <a:p>
            <a:pPr marL="342900" indent="-342900" algn="l">
              <a:buFont typeface="Arial" charset="0"/>
              <a:buChar char="•"/>
            </a:pPr>
            <a:r>
              <a:rPr lang="en-US" sz="2000" dirty="0" smtClean="0">
                <a:latin typeface="Roboto Light" charset="0"/>
                <a:ea typeface="Roboto Light" charset="0"/>
                <a:cs typeface="Roboto Light" charset="0"/>
              </a:rPr>
              <a:t>Communism combines a socialist economy with a one-party government.</a:t>
            </a:r>
          </a:p>
          <a:p>
            <a:pPr marL="342900" indent="-342900" algn="l">
              <a:buFont typeface="Arial" charset="0"/>
              <a:buChar char="•"/>
            </a:pPr>
            <a:r>
              <a:rPr lang="en-US" sz="2000" dirty="0" smtClean="0">
                <a:latin typeface="Roboto Light" charset="0"/>
                <a:ea typeface="Roboto Light" charset="0"/>
                <a:cs typeface="Roboto Light" charset="0"/>
              </a:rPr>
              <a:t>Anarchism has not been tried on a large scale outside of the </a:t>
            </a:r>
            <a:r>
              <a:rPr lang="en-US" sz="2000" dirty="0" err="1" smtClean="0">
                <a:latin typeface="Roboto Light" charset="0"/>
                <a:ea typeface="Roboto Light" charset="0"/>
                <a:cs typeface="Roboto Light" charset="0"/>
              </a:rPr>
              <a:t>Tiv</a:t>
            </a:r>
            <a:r>
              <a:rPr lang="en-US" sz="2000" dirty="0" smtClean="0">
                <a:latin typeface="Roboto Light" charset="0"/>
                <a:ea typeface="Roboto Light" charset="0"/>
                <a:cs typeface="Roboto Light" charset="0"/>
              </a:rPr>
              <a:t> in Nigeria.</a:t>
            </a:r>
          </a:p>
          <a:p>
            <a:pPr marL="342900" indent="-342900" algn="l">
              <a:buFont typeface="Arial" charset="0"/>
              <a:buChar char="•"/>
            </a:pPr>
            <a:r>
              <a:rPr lang="en-US" sz="2000" dirty="0" smtClean="0">
                <a:latin typeface="Roboto Light" charset="0"/>
                <a:ea typeface="Roboto Light" charset="0"/>
                <a:cs typeface="Roboto Light" charset="0"/>
              </a:rPr>
              <a:t>Fascism glorifies the state; individuals are important only as part of the state.</a:t>
            </a:r>
          </a:p>
          <a:p>
            <a:pPr marL="342900" indent="-342900" algn="l">
              <a:buFont typeface="Arial" charset="0"/>
              <a:buChar char="•"/>
            </a:pPr>
            <a:r>
              <a:rPr lang="en-US" sz="2000" dirty="0" smtClean="0">
                <a:latin typeface="Roboto Light" charset="0"/>
                <a:ea typeface="Roboto Light" charset="0"/>
                <a:cs typeface="Roboto Light" charset="0"/>
              </a:rPr>
              <a:t>Nazism glorifies the state, with an expressly racist approach to politics.</a:t>
            </a:r>
            <a:endParaRPr lang="en-US" sz="2000" dirty="0">
              <a:latin typeface="Roboto Light" charset="0"/>
              <a:ea typeface="Roboto Light" charset="0"/>
              <a:cs typeface="Roboto Light" charset="0"/>
            </a:endParaRPr>
          </a:p>
        </p:txBody>
      </p:sp>
      <p:cxnSp>
        <p:nvCxnSpPr>
          <p:cNvPr id="9" name="Straight Connector 8"/>
          <p:cNvCxnSpPr/>
          <p:nvPr/>
        </p:nvCxnSpPr>
        <p:spPr>
          <a:xfrm>
            <a:off x="1066800" y="1405467"/>
            <a:ext cx="10058400" cy="0"/>
          </a:xfrm>
          <a:prstGeom prst="line">
            <a:avLst/>
          </a:prstGeom>
          <a:ln w="76200">
            <a:solidFill>
              <a:srgbClr val="006CA7"/>
            </a:solidFill>
          </a:ln>
        </p:spPr>
        <p:style>
          <a:lnRef idx="3">
            <a:schemeClr val="accent2"/>
          </a:lnRef>
          <a:fillRef idx="0">
            <a:schemeClr val="accent2"/>
          </a:fillRef>
          <a:effectRef idx="2">
            <a:schemeClr val="accent2"/>
          </a:effectRef>
          <a:fontRef idx="minor">
            <a:schemeClr val="tx1"/>
          </a:fontRef>
        </p:style>
      </p:cxn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85860" y="575502"/>
            <a:ext cx="535965" cy="535965"/>
          </a:xfrm>
          <a:prstGeom prst="rect">
            <a:avLst/>
          </a:prstGeom>
        </p:spPr>
      </p:pic>
    </p:spTree>
    <p:extLst>
      <p:ext uri="{BB962C8B-B14F-4D97-AF65-F5344CB8AC3E}">
        <p14:creationId xmlns:p14="http://schemas.microsoft.com/office/powerpoint/2010/main" val="1917227473"/>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idx="4294967295"/>
          </p:nvPr>
        </p:nvSpPr>
        <p:spPr>
          <a:xfrm>
            <a:off x="1840358" y="460520"/>
            <a:ext cx="5317067" cy="695325"/>
          </a:xfrm>
          <a:prstGeom prst="rect">
            <a:avLst/>
          </a:prstGeom>
        </p:spPr>
        <p:txBody>
          <a:bodyPr>
            <a:normAutofit/>
          </a:bodyPr>
          <a:lstStyle/>
          <a:p>
            <a:pPr algn="l"/>
            <a:r>
              <a:rPr lang="en-US" sz="3200" dirty="0" smtClean="0">
                <a:latin typeface="Roboto" charset="0"/>
                <a:ea typeface="Roboto" charset="0"/>
                <a:cs typeface="Roboto" charset="0"/>
              </a:rPr>
              <a:t>EXERCISE</a:t>
            </a:r>
            <a:endParaRPr lang="en-US" sz="3200" dirty="0">
              <a:latin typeface="Roboto" charset="0"/>
              <a:ea typeface="Roboto" charset="0"/>
              <a:cs typeface="Roboto" charset="0"/>
            </a:endParaRPr>
          </a:p>
        </p:txBody>
      </p:sp>
      <p:sp>
        <p:nvSpPr>
          <p:cNvPr id="3" name="Subtitle 2"/>
          <p:cNvSpPr>
            <a:spLocks noGrp="1"/>
          </p:cNvSpPr>
          <p:nvPr>
            <p:ph type="subTitle" idx="4294967295"/>
          </p:nvPr>
        </p:nvSpPr>
        <p:spPr>
          <a:xfrm>
            <a:off x="1185860" y="1904710"/>
            <a:ext cx="9939340" cy="4242089"/>
          </a:xfrm>
          <a:prstGeom prst="rect">
            <a:avLst/>
          </a:prstGeom>
        </p:spPr>
        <p:txBody>
          <a:bodyPr>
            <a:normAutofit/>
          </a:bodyPr>
          <a:lstStyle/>
          <a:p>
            <a:pPr marL="457200" indent="-457200" algn="l">
              <a:buFont typeface="+mj-lt"/>
              <a:buAutoNum type="arabicPeriod"/>
            </a:pPr>
            <a:r>
              <a:rPr lang="en-US" sz="2000" dirty="0" smtClean="0">
                <a:latin typeface="Roboto Light" charset="0"/>
                <a:ea typeface="Roboto Light" charset="0"/>
                <a:cs typeface="Roboto Light" charset="0"/>
              </a:rPr>
              <a:t>How would the place where you work be different if it was a government agency? If it’s already a public agency, what would be different if it was privatized?</a:t>
            </a:r>
          </a:p>
        </p:txBody>
      </p:sp>
      <p:cxnSp>
        <p:nvCxnSpPr>
          <p:cNvPr id="9" name="Straight Connector 8"/>
          <p:cNvCxnSpPr/>
          <p:nvPr/>
        </p:nvCxnSpPr>
        <p:spPr>
          <a:xfrm>
            <a:off x="1066800" y="1405467"/>
            <a:ext cx="10058400" cy="0"/>
          </a:xfrm>
          <a:prstGeom prst="line">
            <a:avLst/>
          </a:prstGeom>
          <a:ln w="76200">
            <a:solidFill>
              <a:srgbClr val="006CA7"/>
            </a:solidFill>
          </a:ln>
        </p:spPr>
        <p:style>
          <a:lnRef idx="3">
            <a:schemeClr val="accent2"/>
          </a:lnRef>
          <a:fillRef idx="0">
            <a:schemeClr val="accent2"/>
          </a:fillRef>
          <a:effectRef idx="2">
            <a:schemeClr val="accent2"/>
          </a:effectRef>
          <a:fontRef idx="minor">
            <a:schemeClr val="tx1"/>
          </a:fontRef>
        </p:style>
      </p:cxn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85860" y="575502"/>
            <a:ext cx="535965" cy="535965"/>
          </a:xfrm>
          <a:prstGeom prst="rect">
            <a:avLst/>
          </a:prstGeom>
        </p:spPr>
      </p:pic>
    </p:spTree>
    <p:extLst>
      <p:ext uri="{BB962C8B-B14F-4D97-AF65-F5344CB8AC3E}">
        <p14:creationId xmlns:p14="http://schemas.microsoft.com/office/powerpoint/2010/main" val="1917227473"/>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idx="4294967295"/>
          </p:nvPr>
        </p:nvSpPr>
        <p:spPr>
          <a:xfrm>
            <a:off x="1840358" y="460520"/>
            <a:ext cx="5317067" cy="695325"/>
          </a:xfrm>
          <a:prstGeom prst="rect">
            <a:avLst/>
          </a:prstGeom>
        </p:spPr>
        <p:txBody>
          <a:bodyPr>
            <a:normAutofit/>
          </a:bodyPr>
          <a:lstStyle/>
          <a:p>
            <a:pPr algn="l"/>
            <a:r>
              <a:rPr lang="en-US" sz="3200" dirty="0" smtClean="0">
                <a:latin typeface="Roboto" charset="0"/>
                <a:ea typeface="Roboto" charset="0"/>
                <a:cs typeface="Roboto" charset="0"/>
              </a:rPr>
              <a:t>EXERCISE</a:t>
            </a:r>
            <a:endParaRPr lang="en-US" sz="3200" dirty="0">
              <a:latin typeface="Roboto" charset="0"/>
              <a:ea typeface="Roboto" charset="0"/>
              <a:cs typeface="Roboto" charset="0"/>
            </a:endParaRPr>
          </a:p>
        </p:txBody>
      </p:sp>
      <p:sp>
        <p:nvSpPr>
          <p:cNvPr id="3" name="Subtitle 2"/>
          <p:cNvSpPr>
            <a:spLocks noGrp="1"/>
          </p:cNvSpPr>
          <p:nvPr>
            <p:ph type="subTitle" idx="4294967295"/>
          </p:nvPr>
        </p:nvSpPr>
        <p:spPr>
          <a:xfrm>
            <a:off x="1185860" y="1904710"/>
            <a:ext cx="9939340" cy="4242089"/>
          </a:xfrm>
          <a:prstGeom prst="rect">
            <a:avLst/>
          </a:prstGeom>
        </p:spPr>
        <p:txBody>
          <a:bodyPr>
            <a:normAutofit/>
          </a:bodyPr>
          <a:lstStyle/>
          <a:p>
            <a:pPr marL="457200" indent="-457200">
              <a:buFont typeface="+mj-lt"/>
              <a:buAutoNum type="arabicPeriod" startAt="2"/>
            </a:pPr>
            <a:r>
              <a:rPr lang="en-US" sz="2000" dirty="0" smtClean="0">
                <a:latin typeface="Roboto Light" charset="0"/>
                <a:ea typeface="Roboto Light" charset="0"/>
                <a:cs typeface="Roboto Light" charset="0"/>
              </a:rPr>
              <a:t>Which countries still claim to be communist? What things could cause that to change?</a:t>
            </a:r>
          </a:p>
        </p:txBody>
      </p:sp>
      <p:cxnSp>
        <p:nvCxnSpPr>
          <p:cNvPr id="9" name="Straight Connector 8"/>
          <p:cNvCxnSpPr/>
          <p:nvPr/>
        </p:nvCxnSpPr>
        <p:spPr>
          <a:xfrm>
            <a:off x="1066800" y="1405467"/>
            <a:ext cx="10058400" cy="0"/>
          </a:xfrm>
          <a:prstGeom prst="line">
            <a:avLst/>
          </a:prstGeom>
          <a:ln w="76200">
            <a:solidFill>
              <a:srgbClr val="006CA7"/>
            </a:solidFill>
          </a:ln>
        </p:spPr>
        <p:style>
          <a:lnRef idx="3">
            <a:schemeClr val="accent2"/>
          </a:lnRef>
          <a:fillRef idx="0">
            <a:schemeClr val="accent2"/>
          </a:fillRef>
          <a:effectRef idx="2">
            <a:schemeClr val="accent2"/>
          </a:effectRef>
          <a:fontRef idx="minor">
            <a:schemeClr val="tx1"/>
          </a:fontRef>
        </p:style>
      </p:cxn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85860" y="575502"/>
            <a:ext cx="535965" cy="535965"/>
          </a:xfrm>
          <a:prstGeom prst="rect">
            <a:avLst/>
          </a:prstGeom>
        </p:spPr>
      </p:pic>
    </p:spTree>
    <p:extLst>
      <p:ext uri="{BB962C8B-B14F-4D97-AF65-F5344CB8AC3E}">
        <p14:creationId xmlns:p14="http://schemas.microsoft.com/office/powerpoint/2010/main" val="1917227473"/>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idx="4294967295"/>
          </p:nvPr>
        </p:nvSpPr>
        <p:spPr>
          <a:xfrm>
            <a:off x="1840358" y="460520"/>
            <a:ext cx="5317067" cy="695325"/>
          </a:xfrm>
          <a:prstGeom prst="rect">
            <a:avLst/>
          </a:prstGeom>
        </p:spPr>
        <p:txBody>
          <a:bodyPr>
            <a:normAutofit/>
          </a:bodyPr>
          <a:lstStyle/>
          <a:p>
            <a:pPr algn="l"/>
            <a:r>
              <a:rPr lang="en-US" sz="3200" dirty="0" smtClean="0">
                <a:latin typeface="Roboto" charset="0"/>
                <a:ea typeface="Roboto" charset="0"/>
                <a:cs typeface="Roboto" charset="0"/>
              </a:rPr>
              <a:t>LEARNING OBJECTIVE</a:t>
            </a:r>
            <a:endParaRPr lang="en-US" sz="3200" dirty="0">
              <a:latin typeface="Roboto" charset="0"/>
              <a:ea typeface="Roboto" charset="0"/>
              <a:cs typeface="Roboto" charset="0"/>
            </a:endParaRPr>
          </a:p>
        </p:txBody>
      </p:sp>
      <p:sp>
        <p:nvSpPr>
          <p:cNvPr id="3" name="Subtitle 2"/>
          <p:cNvSpPr>
            <a:spLocks noGrp="1"/>
          </p:cNvSpPr>
          <p:nvPr>
            <p:ph type="subTitle" idx="4294967295"/>
          </p:nvPr>
        </p:nvSpPr>
        <p:spPr>
          <a:xfrm>
            <a:off x="1185860" y="1904711"/>
            <a:ext cx="9939340" cy="2193156"/>
          </a:xfrm>
          <a:prstGeom prst="rect">
            <a:avLst/>
          </a:prstGeom>
        </p:spPr>
        <p:txBody>
          <a:bodyPr>
            <a:normAutofit/>
          </a:bodyPr>
          <a:lstStyle/>
          <a:p>
            <a:pPr marL="457200" indent="-457200" algn="l">
              <a:buFont typeface="+mj-lt"/>
              <a:buAutoNum type="arabicPeriod"/>
            </a:pPr>
            <a:r>
              <a:rPr lang="en-US" sz="2000" dirty="0" smtClean="0">
                <a:latin typeface="Roboto Light" charset="0"/>
                <a:ea typeface="Roboto Light" charset="0"/>
                <a:cs typeface="Roboto Light" charset="0"/>
              </a:rPr>
              <a:t>Learn how new ideologies have developed in more recent times.</a:t>
            </a:r>
          </a:p>
        </p:txBody>
      </p:sp>
      <p:cxnSp>
        <p:nvCxnSpPr>
          <p:cNvPr id="9" name="Straight Connector 8"/>
          <p:cNvCxnSpPr/>
          <p:nvPr/>
        </p:nvCxnSpPr>
        <p:spPr>
          <a:xfrm>
            <a:off x="1066800" y="1405467"/>
            <a:ext cx="10058400" cy="0"/>
          </a:xfrm>
          <a:prstGeom prst="line">
            <a:avLst/>
          </a:prstGeom>
          <a:ln w="76200">
            <a:solidFill>
              <a:srgbClr val="006CA7"/>
            </a:solidFill>
          </a:ln>
        </p:spPr>
        <p:style>
          <a:lnRef idx="3">
            <a:schemeClr val="accent2"/>
          </a:lnRef>
          <a:fillRef idx="0">
            <a:schemeClr val="accent2"/>
          </a:fillRef>
          <a:effectRef idx="2">
            <a:schemeClr val="accent2"/>
          </a:effectRef>
          <a:fontRef idx="minor">
            <a:schemeClr val="tx1"/>
          </a:fontRef>
        </p:style>
      </p:cxn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85860" y="575502"/>
            <a:ext cx="535965" cy="535965"/>
          </a:xfrm>
          <a:prstGeom prst="rect">
            <a:avLst/>
          </a:prstGeom>
        </p:spPr>
      </p:pic>
    </p:spTree>
    <p:extLst>
      <p:ext uri="{BB962C8B-B14F-4D97-AF65-F5344CB8AC3E}">
        <p14:creationId xmlns:p14="http://schemas.microsoft.com/office/powerpoint/2010/main" val="1906257403"/>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idx="4294967295"/>
          </p:nvPr>
        </p:nvSpPr>
        <p:spPr>
          <a:xfrm>
            <a:off x="1840358" y="460520"/>
            <a:ext cx="9284842" cy="695325"/>
          </a:xfrm>
          <a:prstGeom prst="rect">
            <a:avLst/>
          </a:prstGeom>
        </p:spPr>
        <p:txBody>
          <a:bodyPr>
            <a:normAutofit/>
          </a:bodyPr>
          <a:lstStyle/>
          <a:p>
            <a:r>
              <a:rPr lang="en-US" sz="3200" dirty="0" smtClean="0">
                <a:latin typeface="Roboto" charset="0"/>
                <a:ea typeface="Roboto" charset="0"/>
                <a:cs typeface="Roboto" charset="0"/>
              </a:rPr>
              <a:t>POSTMODERN IDEAS ABOUT POLITICS</a:t>
            </a:r>
            <a:endParaRPr lang="en-US" sz="3200" dirty="0">
              <a:latin typeface="Roboto" charset="0"/>
              <a:ea typeface="Roboto" charset="0"/>
              <a:cs typeface="Roboto" charset="0"/>
            </a:endParaRPr>
          </a:p>
        </p:txBody>
      </p:sp>
      <p:sp>
        <p:nvSpPr>
          <p:cNvPr id="3" name="Subtitle 2"/>
          <p:cNvSpPr>
            <a:spLocks noGrp="1"/>
          </p:cNvSpPr>
          <p:nvPr>
            <p:ph type="subTitle" idx="4294967295"/>
          </p:nvPr>
        </p:nvSpPr>
        <p:spPr>
          <a:xfrm>
            <a:off x="1185860" y="1904710"/>
            <a:ext cx="9939340" cy="4099849"/>
          </a:xfrm>
          <a:prstGeom prst="rect">
            <a:avLst/>
          </a:prstGeom>
        </p:spPr>
        <p:txBody>
          <a:bodyPr>
            <a:normAutofit/>
          </a:bodyPr>
          <a:lstStyle/>
          <a:p>
            <a:pPr marL="342900" indent="-342900">
              <a:buFont typeface="Arial" charset="0"/>
              <a:buChar char="•"/>
            </a:pPr>
            <a:r>
              <a:rPr lang="en-US" sz="2000" dirty="0" smtClean="0">
                <a:latin typeface="Roboto Light" charset="0"/>
                <a:ea typeface="Roboto Light" charset="0"/>
                <a:cs typeface="Roboto Light" charset="0"/>
              </a:rPr>
              <a:t>Political theory scholars often refer to the current age as </a:t>
            </a:r>
            <a:r>
              <a:rPr lang="en-US" sz="2000" i="1" dirty="0" smtClean="0">
                <a:latin typeface="Roboto Light" charset="0"/>
                <a:ea typeface="Roboto Light" charset="0"/>
                <a:cs typeface="Roboto Light" charset="0"/>
              </a:rPr>
              <a:t>postmodern</a:t>
            </a:r>
            <a:r>
              <a:rPr lang="en-US" sz="2000" dirty="0" smtClean="0">
                <a:latin typeface="Roboto Light" charset="0"/>
                <a:ea typeface="Roboto Light" charset="0"/>
                <a:cs typeface="Roboto Light" charset="0"/>
              </a:rPr>
              <a:t>, a term that lacks any kind of precise definition.</a:t>
            </a:r>
          </a:p>
          <a:p>
            <a:pPr marL="342900" indent="-342900">
              <a:buFont typeface="Arial" charset="0"/>
              <a:buChar char="•"/>
            </a:pPr>
            <a:r>
              <a:rPr lang="en-US" sz="2000" dirty="0" smtClean="0">
                <a:latin typeface="Roboto Light" charset="0"/>
                <a:ea typeface="Roboto Light" charset="0"/>
                <a:cs typeface="Roboto Light" charset="0"/>
              </a:rPr>
              <a:t>Sometimes it is a rejection of rationalism, the idea that through reason and evidence, we can figure out the right choices to make.</a:t>
            </a:r>
          </a:p>
          <a:p>
            <a:pPr marL="342900" indent="-342900">
              <a:buFont typeface="Arial" charset="0"/>
              <a:buChar char="•"/>
            </a:pPr>
            <a:endParaRPr lang="en-US" sz="2000" dirty="0" smtClean="0">
              <a:latin typeface="Roboto Light" charset="0"/>
              <a:ea typeface="Roboto Light" charset="0"/>
              <a:cs typeface="Roboto Light" charset="0"/>
            </a:endParaRPr>
          </a:p>
          <a:p>
            <a:pPr marL="342900" indent="-342900">
              <a:buFont typeface="Arial" charset="0"/>
              <a:buChar char="•"/>
            </a:pPr>
            <a:endParaRPr lang="en-US" sz="2000" dirty="0" smtClean="0">
              <a:latin typeface="Roboto Light" charset="0"/>
              <a:ea typeface="Roboto Light" charset="0"/>
              <a:cs typeface="Roboto Light" charset="0"/>
            </a:endParaRPr>
          </a:p>
        </p:txBody>
      </p:sp>
      <p:cxnSp>
        <p:nvCxnSpPr>
          <p:cNvPr id="9" name="Straight Connector 8"/>
          <p:cNvCxnSpPr/>
          <p:nvPr/>
        </p:nvCxnSpPr>
        <p:spPr>
          <a:xfrm>
            <a:off x="1066800" y="1405467"/>
            <a:ext cx="10058400" cy="0"/>
          </a:xfrm>
          <a:prstGeom prst="line">
            <a:avLst/>
          </a:prstGeom>
          <a:ln w="76200">
            <a:solidFill>
              <a:srgbClr val="006CA7"/>
            </a:solidFill>
          </a:ln>
        </p:spPr>
        <p:style>
          <a:lnRef idx="3">
            <a:schemeClr val="accent2"/>
          </a:lnRef>
          <a:fillRef idx="0">
            <a:schemeClr val="accent2"/>
          </a:fillRef>
          <a:effectRef idx="2">
            <a:schemeClr val="accent2"/>
          </a:effectRef>
          <a:fontRef idx="minor">
            <a:schemeClr val="tx1"/>
          </a:fontRef>
        </p:style>
      </p:cxn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85860" y="575502"/>
            <a:ext cx="535965" cy="535965"/>
          </a:xfrm>
          <a:prstGeom prst="rect">
            <a:avLst/>
          </a:prstGeom>
        </p:spPr>
      </p:pic>
    </p:spTree>
    <p:extLst>
      <p:ext uri="{BB962C8B-B14F-4D97-AF65-F5344CB8AC3E}">
        <p14:creationId xmlns:p14="http://schemas.microsoft.com/office/powerpoint/2010/main" val="1917227473"/>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idx="4294967295"/>
          </p:nvPr>
        </p:nvSpPr>
        <p:spPr>
          <a:xfrm>
            <a:off x="1840358" y="460520"/>
            <a:ext cx="9284842" cy="695325"/>
          </a:xfrm>
          <a:prstGeom prst="rect">
            <a:avLst/>
          </a:prstGeom>
        </p:spPr>
        <p:txBody>
          <a:bodyPr>
            <a:normAutofit/>
          </a:bodyPr>
          <a:lstStyle/>
          <a:p>
            <a:r>
              <a:rPr lang="en-US" sz="3200" dirty="0" smtClean="0">
                <a:latin typeface="Roboto" charset="0"/>
                <a:ea typeface="Roboto" charset="0"/>
                <a:cs typeface="Roboto" charset="0"/>
              </a:rPr>
              <a:t>FEMINISM</a:t>
            </a:r>
            <a:endParaRPr lang="en-US" sz="3200" dirty="0">
              <a:latin typeface="Roboto" charset="0"/>
              <a:ea typeface="Roboto" charset="0"/>
              <a:cs typeface="Roboto" charset="0"/>
            </a:endParaRPr>
          </a:p>
        </p:txBody>
      </p:sp>
      <p:sp>
        <p:nvSpPr>
          <p:cNvPr id="3" name="Subtitle 2"/>
          <p:cNvSpPr>
            <a:spLocks noGrp="1"/>
          </p:cNvSpPr>
          <p:nvPr>
            <p:ph type="subTitle" idx="4294967295"/>
          </p:nvPr>
        </p:nvSpPr>
        <p:spPr>
          <a:xfrm>
            <a:off x="1185860" y="1904710"/>
            <a:ext cx="9939340" cy="4099849"/>
          </a:xfrm>
          <a:prstGeom prst="rect">
            <a:avLst/>
          </a:prstGeom>
        </p:spPr>
        <p:txBody>
          <a:bodyPr>
            <a:normAutofit/>
          </a:bodyPr>
          <a:lstStyle/>
          <a:p>
            <a:pPr marL="342900" indent="-342900">
              <a:buFont typeface="Arial" charset="0"/>
              <a:buChar char="•"/>
            </a:pPr>
            <a:r>
              <a:rPr lang="en-US" sz="2000" dirty="0" smtClean="0">
                <a:latin typeface="Roboto Light" charset="0"/>
                <a:ea typeface="Roboto Light" charset="0"/>
                <a:cs typeface="Roboto Light" charset="0"/>
              </a:rPr>
              <a:t>Women have only begun to receive equal political and economic rights in the last 150 years.</a:t>
            </a:r>
          </a:p>
          <a:p>
            <a:pPr marL="342900" indent="-342900">
              <a:buFont typeface="Arial" charset="0"/>
              <a:buChar char="•"/>
            </a:pPr>
            <a:r>
              <a:rPr lang="en-US" sz="2000" dirty="0" smtClean="0">
                <a:latin typeface="Roboto Light" charset="0"/>
                <a:ea typeface="Roboto Light" charset="0"/>
                <a:cs typeface="Roboto Light" charset="0"/>
              </a:rPr>
              <a:t>Feminism: is the broad historical and contemporary movement to advance the cause of women’s rights in society.</a:t>
            </a:r>
          </a:p>
          <a:p>
            <a:pPr marL="342900" indent="-342900">
              <a:buFont typeface="Arial" charset="0"/>
              <a:buChar char="•"/>
            </a:pPr>
            <a:r>
              <a:rPr lang="en-US" sz="2000" dirty="0" smtClean="0">
                <a:latin typeface="Roboto Light" charset="0"/>
                <a:ea typeface="Roboto Light" charset="0"/>
                <a:cs typeface="Roboto Light" charset="0"/>
              </a:rPr>
              <a:t>We can find feminism that is essentially conservative, liberal, libertarian, or radical.</a:t>
            </a:r>
          </a:p>
          <a:p>
            <a:pPr marL="342900" indent="-342900">
              <a:buFont typeface="Arial" charset="0"/>
              <a:buChar char="•"/>
            </a:pPr>
            <a:endParaRPr lang="en-US" sz="2000" dirty="0" smtClean="0">
              <a:latin typeface="Roboto Light" charset="0"/>
              <a:ea typeface="Roboto Light" charset="0"/>
              <a:cs typeface="Roboto Light" charset="0"/>
            </a:endParaRPr>
          </a:p>
          <a:p>
            <a:pPr marL="342900" indent="-342900">
              <a:buFont typeface="Arial" charset="0"/>
              <a:buChar char="•"/>
            </a:pPr>
            <a:endParaRPr lang="en-US" sz="2000" dirty="0" smtClean="0">
              <a:latin typeface="Roboto Light" charset="0"/>
              <a:ea typeface="Roboto Light" charset="0"/>
              <a:cs typeface="Roboto Light" charset="0"/>
            </a:endParaRPr>
          </a:p>
        </p:txBody>
      </p:sp>
      <p:cxnSp>
        <p:nvCxnSpPr>
          <p:cNvPr id="9" name="Straight Connector 8"/>
          <p:cNvCxnSpPr/>
          <p:nvPr/>
        </p:nvCxnSpPr>
        <p:spPr>
          <a:xfrm>
            <a:off x="1066800" y="1405467"/>
            <a:ext cx="10058400" cy="0"/>
          </a:xfrm>
          <a:prstGeom prst="line">
            <a:avLst/>
          </a:prstGeom>
          <a:ln w="76200">
            <a:solidFill>
              <a:srgbClr val="006CA7"/>
            </a:solidFill>
          </a:ln>
        </p:spPr>
        <p:style>
          <a:lnRef idx="3">
            <a:schemeClr val="accent2"/>
          </a:lnRef>
          <a:fillRef idx="0">
            <a:schemeClr val="accent2"/>
          </a:fillRef>
          <a:effectRef idx="2">
            <a:schemeClr val="accent2"/>
          </a:effectRef>
          <a:fontRef idx="minor">
            <a:schemeClr val="tx1"/>
          </a:fontRef>
        </p:style>
      </p:cxn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85860" y="575502"/>
            <a:ext cx="535965" cy="535965"/>
          </a:xfrm>
          <a:prstGeom prst="rect">
            <a:avLst/>
          </a:prstGeom>
        </p:spPr>
      </p:pic>
    </p:spTree>
    <p:extLst>
      <p:ext uri="{BB962C8B-B14F-4D97-AF65-F5344CB8AC3E}">
        <p14:creationId xmlns:p14="http://schemas.microsoft.com/office/powerpoint/2010/main" val="191722747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idx="4294967295"/>
          </p:nvPr>
        </p:nvSpPr>
        <p:spPr>
          <a:xfrm>
            <a:off x="1840358" y="460520"/>
            <a:ext cx="9284842" cy="695325"/>
          </a:xfrm>
          <a:prstGeom prst="rect">
            <a:avLst/>
          </a:prstGeom>
        </p:spPr>
        <p:txBody>
          <a:bodyPr>
            <a:normAutofit/>
          </a:bodyPr>
          <a:lstStyle/>
          <a:p>
            <a:pPr algn="l"/>
            <a:r>
              <a:rPr lang="en-US" sz="3200" dirty="0" smtClean="0">
                <a:latin typeface="Roboto" charset="0"/>
                <a:ea typeface="Roboto" charset="0"/>
                <a:cs typeface="Roboto" charset="0"/>
              </a:rPr>
              <a:t>Ideologies and Isms: The Foundations of Politics</a:t>
            </a:r>
            <a:endParaRPr lang="en-US" sz="3200" dirty="0">
              <a:latin typeface="Roboto" charset="0"/>
              <a:ea typeface="Roboto" charset="0"/>
              <a:cs typeface="Roboto" charset="0"/>
            </a:endParaRPr>
          </a:p>
        </p:txBody>
      </p:sp>
      <p:sp>
        <p:nvSpPr>
          <p:cNvPr id="3" name="Subtitle 2"/>
          <p:cNvSpPr>
            <a:spLocks noGrp="1"/>
          </p:cNvSpPr>
          <p:nvPr>
            <p:ph type="subTitle" idx="4294967295"/>
          </p:nvPr>
        </p:nvSpPr>
        <p:spPr>
          <a:xfrm>
            <a:off x="1185860" y="1904710"/>
            <a:ext cx="9939340" cy="4099849"/>
          </a:xfrm>
          <a:prstGeom prst="rect">
            <a:avLst/>
          </a:prstGeom>
        </p:spPr>
        <p:txBody>
          <a:bodyPr>
            <a:normAutofit/>
          </a:bodyPr>
          <a:lstStyle/>
          <a:p>
            <a:pPr marL="342900" indent="-342900" algn="l">
              <a:buFont typeface="Arial" charset="0"/>
              <a:buChar char="•"/>
            </a:pPr>
            <a:r>
              <a:rPr lang="en-US" sz="2000" dirty="0" smtClean="0">
                <a:latin typeface="Roboto Light" charset="0"/>
                <a:ea typeface="Roboto Light" charset="0"/>
                <a:cs typeface="Roboto Light" charset="0"/>
              </a:rPr>
              <a:t>An ideology is a set of beliefs about how the world is and how it ought to be.</a:t>
            </a:r>
          </a:p>
          <a:p>
            <a:pPr marL="800100" lvl="1" indent="-342900">
              <a:buFont typeface="Arial" charset="0"/>
              <a:buChar char="•"/>
            </a:pPr>
            <a:r>
              <a:rPr lang="en-US" sz="1600" dirty="0" smtClean="0">
                <a:latin typeface="Roboto Light" charset="0"/>
                <a:ea typeface="Roboto Light" charset="0"/>
                <a:cs typeface="Roboto Light" charset="0"/>
              </a:rPr>
              <a:t>Descriptive: what the world actually looks like.</a:t>
            </a:r>
          </a:p>
          <a:p>
            <a:pPr marL="800100" lvl="1" indent="-342900">
              <a:buFont typeface="Arial" charset="0"/>
              <a:buChar char="•"/>
            </a:pPr>
            <a:r>
              <a:rPr lang="en-US" sz="1600" dirty="0" smtClean="0">
                <a:latin typeface="Roboto Light" charset="0"/>
                <a:ea typeface="Roboto Light" charset="0"/>
                <a:cs typeface="Roboto Light" charset="0"/>
              </a:rPr>
              <a:t>Prescriptive: how it should ideally be.</a:t>
            </a:r>
          </a:p>
          <a:p>
            <a:pPr marL="342900" indent="-342900" algn="l">
              <a:buFont typeface="Arial" charset="0"/>
              <a:buChar char="•"/>
            </a:pPr>
            <a:r>
              <a:rPr lang="en-US" sz="2000" dirty="0" smtClean="0">
                <a:latin typeface="Roboto Light" charset="0"/>
                <a:ea typeface="Roboto Light" charset="0"/>
                <a:cs typeface="Roboto Light" charset="0"/>
              </a:rPr>
              <a:t>Many ideologies end in the suffix </a:t>
            </a:r>
            <a:r>
              <a:rPr lang="en-US" sz="2000" i="1" dirty="0" smtClean="0">
                <a:latin typeface="Roboto Light" charset="0"/>
                <a:ea typeface="Roboto Light" charset="0"/>
                <a:cs typeface="Roboto Light" charset="0"/>
              </a:rPr>
              <a:t>–ism</a:t>
            </a:r>
            <a:r>
              <a:rPr lang="en-US" sz="2000" dirty="0" smtClean="0">
                <a:latin typeface="Roboto Light" charset="0"/>
                <a:ea typeface="Roboto Light" charset="0"/>
                <a:cs typeface="Roboto Light" charset="0"/>
              </a:rPr>
              <a:t>.</a:t>
            </a:r>
          </a:p>
          <a:p>
            <a:pPr marL="342900" indent="-342900" algn="l">
              <a:buFont typeface="Arial" charset="0"/>
              <a:buChar char="•"/>
            </a:pPr>
            <a:r>
              <a:rPr lang="en-US" sz="2000" dirty="0" smtClean="0">
                <a:latin typeface="Roboto Light" charset="0"/>
                <a:ea typeface="Roboto Light" charset="0"/>
                <a:cs typeface="Roboto Light" charset="0"/>
              </a:rPr>
              <a:t>Classical liberalism is the most dominant ideology in world politics at the moment.</a:t>
            </a:r>
          </a:p>
          <a:p>
            <a:pPr marL="342900" indent="-342900" algn="l">
              <a:buFont typeface="Arial" charset="0"/>
              <a:buChar char="•"/>
            </a:pPr>
            <a:r>
              <a:rPr lang="en-US" sz="2000" dirty="0" smtClean="0">
                <a:latin typeface="Roboto Light" charset="0"/>
                <a:ea typeface="Roboto Light" charset="0"/>
                <a:cs typeface="Roboto Light" charset="0"/>
              </a:rPr>
              <a:t>Ideology grows out of political theory, which is the part of politics in which people try to come up with ideas for how government should work.</a:t>
            </a:r>
            <a:endParaRPr lang="en-US" sz="1600" dirty="0" smtClean="0">
              <a:latin typeface="Roboto Light" charset="0"/>
              <a:ea typeface="Roboto Light" charset="0"/>
              <a:cs typeface="Roboto Light" charset="0"/>
            </a:endParaRPr>
          </a:p>
          <a:p>
            <a:pPr marL="342900" indent="-342900" algn="l">
              <a:buFont typeface="Arial" charset="0"/>
              <a:buChar char="•"/>
            </a:pPr>
            <a:endParaRPr lang="en-US" sz="2000" dirty="0">
              <a:latin typeface="Roboto Light" charset="0"/>
              <a:ea typeface="Roboto Light" charset="0"/>
              <a:cs typeface="Roboto Light" charset="0"/>
            </a:endParaRPr>
          </a:p>
        </p:txBody>
      </p:sp>
      <p:cxnSp>
        <p:nvCxnSpPr>
          <p:cNvPr id="9" name="Straight Connector 8"/>
          <p:cNvCxnSpPr/>
          <p:nvPr/>
        </p:nvCxnSpPr>
        <p:spPr>
          <a:xfrm>
            <a:off x="1066800" y="1405467"/>
            <a:ext cx="10058400" cy="0"/>
          </a:xfrm>
          <a:prstGeom prst="line">
            <a:avLst/>
          </a:prstGeom>
          <a:ln w="76200">
            <a:solidFill>
              <a:srgbClr val="006CA7"/>
            </a:solidFill>
          </a:ln>
        </p:spPr>
        <p:style>
          <a:lnRef idx="3">
            <a:schemeClr val="accent2"/>
          </a:lnRef>
          <a:fillRef idx="0">
            <a:schemeClr val="accent2"/>
          </a:fillRef>
          <a:effectRef idx="2">
            <a:schemeClr val="accent2"/>
          </a:effectRef>
          <a:fontRef idx="minor">
            <a:schemeClr val="tx1"/>
          </a:fontRef>
        </p:style>
      </p:cxn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85860" y="575502"/>
            <a:ext cx="535965" cy="535965"/>
          </a:xfrm>
          <a:prstGeom prst="rect">
            <a:avLst/>
          </a:prstGeom>
        </p:spPr>
      </p:pic>
    </p:spTree>
    <p:extLst>
      <p:ext uri="{BB962C8B-B14F-4D97-AF65-F5344CB8AC3E}">
        <p14:creationId xmlns:p14="http://schemas.microsoft.com/office/powerpoint/2010/main" val="1917227473"/>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idx="4294967295"/>
          </p:nvPr>
        </p:nvSpPr>
        <p:spPr>
          <a:xfrm>
            <a:off x="1840358" y="460520"/>
            <a:ext cx="9284842" cy="695325"/>
          </a:xfrm>
          <a:prstGeom prst="rect">
            <a:avLst/>
          </a:prstGeom>
        </p:spPr>
        <p:txBody>
          <a:bodyPr>
            <a:normAutofit/>
          </a:bodyPr>
          <a:lstStyle/>
          <a:p>
            <a:r>
              <a:rPr lang="en-US" sz="3200" dirty="0" smtClean="0">
                <a:latin typeface="Roboto" charset="0"/>
                <a:ea typeface="Roboto" charset="0"/>
                <a:cs typeface="Roboto" charset="0"/>
              </a:rPr>
              <a:t>ENVIRONMENTALISM</a:t>
            </a:r>
            <a:endParaRPr lang="en-US" sz="3200" dirty="0">
              <a:latin typeface="Roboto" charset="0"/>
              <a:ea typeface="Roboto" charset="0"/>
              <a:cs typeface="Roboto" charset="0"/>
            </a:endParaRPr>
          </a:p>
        </p:txBody>
      </p:sp>
      <p:sp>
        <p:nvSpPr>
          <p:cNvPr id="3" name="Subtitle 2"/>
          <p:cNvSpPr>
            <a:spLocks noGrp="1"/>
          </p:cNvSpPr>
          <p:nvPr>
            <p:ph type="subTitle" idx="4294967295"/>
          </p:nvPr>
        </p:nvSpPr>
        <p:spPr>
          <a:xfrm>
            <a:off x="1185860" y="1904710"/>
            <a:ext cx="9939340" cy="4099849"/>
          </a:xfrm>
          <a:prstGeom prst="rect">
            <a:avLst/>
          </a:prstGeom>
        </p:spPr>
        <p:txBody>
          <a:bodyPr>
            <a:normAutofit/>
          </a:bodyPr>
          <a:lstStyle/>
          <a:p>
            <a:pPr marL="342900" indent="-342900">
              <a:buFont typeface="Arial" charset="0"/>
              <a:buChar char="•"/>
            </a:pPr>
            <a:r>
              <a:rPr lang="en-US" sz="2000" dirty="0" smtClean="0">
                <a:latin typeface="Roboto Light" charset="0"/>
                <a:ea typeface="Roboto Light" charset="0"/>
                <a:cs typeface="Roboto Light" charset="0"/>
              </a:rPr>
              <a:t>Environmentalism is the movement to preserve and protect the planet by limiting humanity’s impact on the biosphere.</a:t>
            </a:r>
          </a:p>
          <a:p>
            <a:pPr marL="342900" indent="-342900">
              <a:buFont typeface="Arial" charset="0"/>
              <a:buChar char="•"/>
            </a:pPr>
            <a:r>
              <a:rPr lang="en-US" sz="2000" dirty="0" smtClean="0">
                <a:latin typeface="Roboto Light" charset="0"/>
                <a:ea typeface="Roboto Light" charset="0"/>
                <a:cs typeface="Roboto Light" charset="0"/>
              </a:rPr>
              <a:t>Evangelical environmentalists cite biblical precedence for the need to protect the planet, noting that according to the Bible, God made us shepherds of the Earth to watch over it.</a:t>
            </a:r>
          </a:p>
          <a:p>
            <a:pPr marL="342900" indent="-342900">
              <a:buFont typeface="Arial" charset="0"/>
              <a:buChar char="•"/>
            </a:pPr>
            <a:r>
              <a:rPr lang="en-US" sz="2000" dirty="0" smtClean="0">
                <a:latin typeface="Roboto Light" charset="0"/>
                <a:ea typeface="Roboto Light" charset="0"/>
                <a:cs typeface="Roboto Light" charset="0"/>
              </a:rPr>
              <a:t>Free-market environmentalists argue that law markets, and property rights will best protect the environment.</a:t>
            </a:r>
          </a:p>
          <a:p>
            <a:pPr marL="342900" indent="-342900">
              <a:buFont typeface="Arial" charset="0"/>
              <a:buChar char="•"/>
            </a:pPr>
            <a:endParaRPr lang="en-US" sz="2000" dirty="0" smtClean="0">
              <a:latin typeface="Roboto Light" charset="0"/>
              <a:ea typeface="Roboto Light" charset="0"/>
              <a:cs typeface="Roboto Light" charset="0"/>
            </a:endParaRPr>
          </a:p>
        </p:txBody>
      </p:sp>
      <p:cxnSp>
        <p:nvCxnSpPr>
          <p:cNvPr id="9" name="Straight Connector 8"/>
          <p:cNvCxnSpPr/>
          <p:nvPr/>
        </p:nvCxnSpPr>
        <p:spPr>
          <a:xfrm>
            <a:off x="1066800" y="1405467"/>
            <a:ext cx="10058400" cy="0"/>
          </a:xfrm>
          <a:prstGeom prst="line">
            <a:avLst/>
          </a:prstGeom>
          <a:ln w="76200">
            <a:solidFill>
              <a:srgbClr val="006CA7"/>
            </a:solidFill>
          </a:ln>
        </p:spPr>
        <p:style>
          <a:lnRef idx="3">
            <a:schemeClr val="accent2"/>
          </a:lnRef>
          <a:fillRef idx="0">
            <a:schemeClr val="accent2"/>
          </a:fillRef>
          <a:effectRef idx="2">
            <a:schemeClr val="accent2"/>
          </a:effectRef>
          <a:fontRef idx="minor">
            <a:schemeClr val="tx1"/>
          </a:fontRef>
        </p:style>
      </p:cxn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85860" y="575502"/>
            <a:ext cx="535965" cy="535965"/>
          </a:xfrm>
          <a:prstGeom prst="rect">
            <a:avLst/>
          </a:prstGeom>
        </p:spPr>
      </p:pic>
    </p:spTree>
    <p:extLst>
      <p:ext uri="{BB962C8B-B14F-4D97-AF65-F5344CB8AC3E}">
        <p14:creationId xmlns:p14="http://schemas.microsoft.com/office/powerpoint/2010/main" val="1917227473"/>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idx="4294967295"/>
          </p:nvPr>
        </p:nvSpPr>
        <p:spPr>
          <a:xfrm>
            <a:off x="1840358" y="460520"/>
            <a:ext cx="9284842" cy="695325"/>
          </a:xfrm>
          <a:prstGeom prst="rect">
            <a:avLst/>
          </a:prstGeom>
        </p:spPr>
        <p:txBody>
          <a:bodyPr>
            <a:normAutofit/>
          </a:bodyPr>
          <a:lstStyle/>
          <a:p>
            <a:r>
              <a:rPr lang="en-US" sz="3200" dirty="0" smtClean="0">
                <a:latin typeface="Roboto" charset="0"/>
                <a:ea typeface="Roboto" charset="0"/>
                <a:cs typeface="Roboto" charset="0"/>
              </a:rPr>
              <a:t>IDEOLOGY: A CHOICE</a:t>
            </a:r>
            <a:endParaRPr lang="en-US" sz="3200" dirty="0">
              <a:latin typeface="Roboto" charset="0"/>
              <a:ea typeface="Roboto" charset="0"/>
              <a:cs typeface="Roboto" charset="0"/>
            </a:endParaRPr>
          </a:p>
        </p:txBody>
      </p:sp>
      <p:sp>
        <p:nvSpPr>
          <p:cNvPr id="3" name="Subtitle 2"/>
          <p:cNvSpPr>
            <a:spLocks noGrp="1"/>
          </p:cNvSpPr>
          <p:nvPr>
            <p:ph type="subTitle" idx="4294967295"/>
          </p:nvPr>
        </p:nvSpPr>
        <p:spPr>
          <a:xfrm>
            <a:off x="1185860" y="1904710"/>
            <a:ext cx="9939340" cy="4099849"/>
          </a:xfrm>
          <a:prstGeom prst="rect">
            <a:avLst/>
          </a:prstGeom>
        </p:spPr>
        <p:txBody>
          <a:bodyPr>
            <a:normAutofit/>
          </a:bodyPr>
          <a:lstStyle/>
          <a:p>
            <a:pPr marL="342900" indent="-342900">
              <a:buFont typeface="Arial" charset="0"/>
              <a:buChar char="•"/>
            </a:pPr>
            <a:r>
              <a:rPr lang="en-US" sz="2000" dirty="0" smtClean="0">
                <a:latin typeface="Roboto Light" charset="0"/>
                <a:ea typeface="Roboto Light" charset="0"/>
                <a:cs typeface="Roboto Light" charset="0"/>
              </a:rPr>
              <a:t>People subscribe to one ideology or another because they believe that this system will work better.</a:t>
            </a:r>
          </a:p>
          <a:p>
            <a:pPr marL="800100" lvl="1" indent="-342900">
              <a:buFont typeface="Arial" charset="0"/>
              <a:buChar char="•"/>
            </a:pPr>
            <a:r>
              <a:rPr lang="en-US" sz="1600" dirty="0" smtClean="0">
                <a:latin typeface="Roboto Light" charset="0"/>
                <a:ea typeface="Roboto Light" charset="0"/>
                <a:cs typeface="Roboto Light" charset="0"/>
              </a:rPr>
              <a:t>They may make that decision based on evidence, and they may make that decision based on faith.</a:t>
            </a:r>
          </a:p>
          <a:p>
            <a:pPr marL="800100" lvl="1" indent="-342900">
              <a:buFont typeface="Arial" charset="0"/>
              <a:buChar char="•"/>
            </a:pPr>
            <a:r>
              <a:rPr lang="en-US" sz="1600" dirty="0" smtClean="0">
                <a:latin typeface="Roboto Light" charset="0"/>
                <a:ea typeface="Roboto Light" charset="0"/>
                <a:cs typeface="Roboto Light" charset="0"/>
              </a:rPr>
              <a:t>Most people are subject to the “confirmation bias,” or the tendency we have to seek and interpret new information as confirming what we already believe.</a:t>
            </a:r>
          </a:p>
        </p:txBody>
      </p:sp>
      <p:cxnSp>
        <p:nvCxnSpPr>
          <p:cNvPr id="9" name="Straight Connector 8"/>
          <p:cNvCxnSpPr/>
          <p:nvPr/>
        </p:nvCxnSpPr>
        <p:spPr>
          <a:xfrm>
            <a:off x="1066800" y="1405467"/>
            <a:ext cx="10058400" cy="0"/>
          </a:xfrm>
          <a:prstGeom prst="line">
            <a:avLst/>
          </a:prstGeom>
          <a:ln w="76200">
            <a:solidFill>
              <a:srgbClr val="006CA7"/>
            </a:solidFill>
          </a:ln>
        </p:spPr>
        <p:style>
          <a:lnRef idx="3">
            <a:schemeClr val="accent2"/>
          </a:lnRef>
          <a:fillRef idx="0">
            <a:schemeClr val="accent2"/>
          </a:fillRef>
          <a:effectRef idx="2">
            <a:schemeClr val="accent2"/>
          </a:effectRef>
          <a:fontRef idx="minor">
            <a:schemeClr val="tx1"/>
          </a:fontRef>
        </p:style>
      </p:cxn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85860" y="575502"/>
            <a:ext cx="535965" cy="535965"/>
          </a:xfrm>
          <a:prstGeom prst="rect">
            <a:avLst/>
          </a:prstGeom>
        </p:spPr>
      </p:pic>
    </p:spTree>
    <p:extLst>
      <p:ext uri="{BB962C8B-B14F-4D97-AF65-F5344CB8AC3E}">
        <p14:creationId xmlns:p14="http://schemas.microsoft.com/office/powerpoint/2010/main" val="1917227473"/>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idx="4294967295"/>
          </p:nvPr>
        </p:nvSpPr>
        <p:spPr>
          <a:xfrm>
            <a:off x="1840358" y="460520"/>
            <a:ext cx="5317067" cy="695325"/>
          </a:xfrm>
          <a:prstGeom prst="rect">
            <a:avLst/>
          </a:prstGeom>
        </p:spPr>
        <p:txBody>
          <a:bodyPr>
            <a:normAutofit/>
          </a:bodyPr>
          <a:lstStyle/>
          <a:p>
            <a:pPr algn="l"/>
            <a:r>
              <a:rPr lang="en-US" sz="3200" dirty="0" smtClean="0">
                <a:latin typeface="Roboto" charset="0"/>
                <a:ea typeface="Roboto" charset="0"/>
                <a:cs typeface="Roboto" charset="0"/>
              </a:rPr>
              <a:t>KEY TAKEAWAYS</a:t>
            </a:r>
            <a:endParaRPr lang="en-US" sz="3200" dirty="0">
              <a:latin typeface="Roboto" charset="0"/>
              <a:ea typeface="Roboto" charset="0"/>
              <a:cs typeface="Roboto" charset="0"/>
            </a:endParaRPr>
          </a:p>
        </p:txBody>
      </p:sp>
      <p:sp>
        <p:nvSpPr>
          <p:cNvPr id="3" name="Subtitle 2"/>
          <p:cNvSpPr>
            <a:spLocks noGrp="1"/>
          </p:cNvSpPr>
          <p:nvPr>
            <p:ph type="subTitle" idx="4294967295"/>
          </p:nvPr>
        </p:nvSpPr>
        <p:spPr>
          <a:xfrm>
            <a:off x="1185860" y="1904710"/>
            <a:ext cx="9939340" cy="4242089"/>
          </a:xfrm>
          <a:prstGeom prst="rect">
            <a:avLst/>
          </a:prstGeom>
        </p:spPr>
        <p:txBody>
          <a:bodyPr>
            <a:normAutofit/>
          </a:bodyPr>
          <a:lstStyle/>
          <a:p>
            <a:pPr marL="342900" indent="-342900" algn="l">
              <a:buFont typeface="Arial" charset="0"/>
              <a:buChar char="•"/>
            </a:pPr>
            <a:r>
              <a:rPr lang="en-US" sz="2000" dirty="0" smtClean="0">
                <a:latin typeface="Roboto Light" charset="0"/>
                <a:ea typeface="Roboto Light" charset="0"/>
                <a:cs typeface="Roboto Light" charset="0"/>
              </a:rPr>
              <a:t>Postmodernism is sometimes a reaction against rationalism and sometimes a response to the confusion and problems of contemporary politics.</a:t>
            </a:r>
          </a:p>
          <a:p>
            <a:pPr marL="342900" indent="-342900" algn="l">
              <a:buFont typeface="Arial" charset="0"/>
              <a:buChar char="•"/>
            </a:pPr>
            <a:r>
              <a:rPr lang="en-US" sz="2000" dirty="0" smtClean="0">
                <a:latin typeface="Roboto Light" charset="0"/>
                <a:ea typeface="Roboto Light" charset="0"/>
                <a:cs typeface="Roboto Light" charset="0"/>
              </a:rPr>
              <a:t>Feminism is a broad and longstanding movement that seeks to ensure equal rights and opportunity for women in all walks of life.</a:t>
            </a:r>
          </a:p>
          <a:p>
            <a:pPr marL="342900" indent="-342900" algn="l">
              <a:buFont typeface="Arial" charset="0"/>
              <a:buChar char="•"/>
            </a:pPr>
            <a:r>
              <a:rPr lang="en-US" sz="2000" dirty="0" smtClean="0">
                <a:latin typeface="Roboto Light" charset="0"/>
                <a:ea typeface="Roboto Light" charset="0"/>
                <a:cs typeface="Roboto Light" charset="0"/>
              </a:rPr>
              <a:t>Environmentalism seeks to encourage people and policies to limit their impact on the planet and thereby preserve higher standards of living for all.</a:t>
            </a:r>
            <a:endParaRPr lang="en-US" sz="2000" dirty="0">
              <a:latin typeface="Roboto Light" charset="0"/>
              <a:ea typeface="Roboto Light" charset="0"/>
              <a:cs typeface="Roboto Light" charset="0"/>
            </a:endParaRPr>
          </a:p>
        </p:txBody>
      </p:sp>
      <p:cxnSp>
        <p:nvCxnSpPr>
          <p:cNvPr id="9" name="Straight Connector 8"/>
          <p:cNvCxnSpPr/>
          <p:nvPr/>
        </p:nvCxnSpPr>
        <p:spPr>
          <a:xfrm>
            <a:off x="1066800" y="1405467"/>
            <a:ext cx="10058400" cy="0"/>
          </a:xfrm>
          <a:prstGeom prst="line">
            <a:avLst/>
          </a:prstGeom>
          <a:ln w="76200">
            <a:solidFill>
              <a:srgbClr val="006CA7"/>
            </a:solidFill>
          </a:ln>
        </p:spPr>
        <p:style>
          <a:lnRef idx="3">
            <a:schemeClr val="accent2"/>
          </a:lnRef>
          <a:fillRef idx="0">
            <a:schemeClr val="accent2"/>
          </a:fillRef>
          <a:effectRef idx="2">
            <a:schemeClr val="accent2"/>
          </a:effectRef>
          <a:fontRef idx="minor">
            <a:schemeClr val="tx1"/>
          </a:fontRef>
        </p:style>
      </p:cxn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85860" y="575502"/>
            <a:ext cx="535965" cy="535965"/>
          </a:xfrm>
          <a:prstGeom prst="rect">
            <a:avLst/>
          </a:prstGeom>
        </p:spPr>
      </p:pic>
    </p:spTree>
    <p:extLst>
      <p:ext uri="{BB962C8B-B14F-4D97-AF65-F5344CB8AC3E}">
        <p14:creationId xmlns:p14="http://schemas.microsoft.com/office/powerpoint/2010/main" val="1917227473"/>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idx="4294967295"/>
          </p:nvPr>
        </p:nvSpPr>
        <p:spPr>
          <a:xfrm>
            <a:off x="1840358" y="460520"/>
            <a:ext cx="5317067" cy="695325"/>
          </a:xfrm>
          <a:prstGeom prst="rect">
            <a:avLst/>
          </a:prstGeom>
        </p:spPr>
        <p:txBody>
          <a:bodyPr>
            <a:normAutofit/>
          </a:bodyPr>
          <a:lstStyle/>
          <a:p>
            <a:pPr algn="l"/>
            <a:r>
              <a:rPr lang="en-US" sz="3200" dirty="0" smtClean="0">
                <a:latin typeface="Roboto" charset="0"/>
                <a:ea typeface="Roboto" charset="0"/>
                <a:cs typeface="Roboto" charset="0"/>
              </a:rPr>
              <a:t>EXERCISE</a:t>
            </a:r>
            <a:endParaRPr lang="en-US" sz="3200" dirty="0">
              <a:latin typeface="Roboto" charset="0"/>
              <a:ea typeface="Roboto" charset="0"/>
              <a:cs typeface="Roboto" charset="0"/>
            </a:endParaRPr>
          </a:p>
        </p:txBody>
      </p:sp>
      <p:sp>
        <p:nvSpPr>
          <p:cNvPr id="3" name="Subtitle 2"/>
          <p:cNvSpPr>
            <a:spLocks noGrp="1"/>
          </p:cNvSpPr>
          <p:nvPr>
            <p:ph type="subTitle" idx="4294967295"/>
          </p:nvPr>
        </p:nvSpPr>
        <p:spPr>
          <a:xfrm>
            <a:off x="1185860" y="1904710"/>
            <a:ext cx="9939340" cy="4242089"/>
          </a:xfrm>
          <a:prstGeom prst="rect">
            <a:avLst/>
          </a:prstGeom>
        </p:spPr>
        <p:txBody>
          <a:bodyPr>
            <a:normAutofit/>
          </a:bodyPr>
          <a:lstStyle/>
          <a:p>
            <a:pPr marL="457200" indent="-457200" algn="l">
              <a:buFont typeface="+mj-lt"/>
              <a:buAutoNum type="arabicPeriod"/>
            </a:pPr>
            <a:r>
              <a:rPr lang="en-US" sz="2000" dirty="0" smtClean="0">
                <a:latin typeface="Roboto Light" charset="0"/>
                <a:ea typeface="Roboto Light" charset="0"/>
                <a:cs typeface="Roboto Light" charset="0"/>
              </a:rPr>
              <a:t>Do you feel that women where you live are treated the same as men? Do they have the same opportunities? Are there parts of life where they don’t have the same opportunities?</a:t>
            </a:r>
          </a:p>
        </p:txBody>
      </p:sp>
      <p:cxnSp>
        <p:nvCxnSpPr>
          <p:cNvPr id="9" name="Straight Connector 8"/>
          <p:cNvCxnSpPr/>
          <p:nvPr/>
        </p:nvCxnSpPr>
        <p:spPr>
          <a:xfrm>
            <a:off x="1066800" y="1405467"/>
            <a:ext cx="10058400" cy="0"/>
          </a:xfrm>
          <a:prstGeom prst="line">
            <a:avLst/>
          </a:prstGeom>
          <a:ln w="76200">
            <a:solidFill>
              <a:srgbClr val="006CA7"/>
            </a:solidFill>
          </a:ln>
        </p:spPr>
        <p:style>
          <a:lnRef idx="3">
            <a:schemeClr val="accent2"/>
          </a:lnRef>
          <a:fillRef idx="0">
            <a:schemeClr val="accent2"/>
          </a:fillRef>
          <a:effectRef idx="2">
            <a:schemeClr val="accent2"/>
          </a:effectRef>
          <a:fontRef idx="minor">
            <a:schemeClr val="tx1"/>
          </a:fontRef>
        </p:style>
      </p:cxn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85860" y="575502"/>
            <a:ext cx="535965" cy="535965"/>
          </a:xfrm>
          <a:prstGeom prst="rect">
            <a:avLst/>
          </a:prstGeom>
        </p:spPr>
      </p:pic>
    </p:spTree>
    <p:extLst>
      <p:ext uri="{BB962C8B-B14F-4D97-AF65-F5344CB8AC3E}">
        <p14:creationId xmlns:p14="http://schemas.microsoft.com/office/powerpoint/2010/main" val="1917227473"/>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idx="4294967295"/>
          </p:nvPr>
        </p:nvSpPr>
        <p:spPr>
          <a:xfrm>
            <a:off x="1840358" y="460520"/>
            <a:ext cx="5317067" cy="695325"/>
          </a:xfrm>
          <a:prstGeom prst="rect">
            <a:avLst/>
          </a:prstGeom>
        </p:spPr>
        <p:txBody>
          <a:bodyPr>
            <a:normAutofit/>
          </a:bodyPr>
          <a:lstStyle/>
          <a:p>
            <a:pPr algn="l"/>
            <a:r>
              <a:rPr lang="en-US" sz="3200" dirty="0" smtClean="0">
                <a:latin typeface="Roboto" charset="0"/>
                <a:ea typeface="Roboto" charset="0"/>
                <a:cs typeface="Roboto" charset="0"/>
              </a:rPr>
              <a:t>EXERCISE</a:t>
            </a:r>
            <a:endParaRPr lang="en-US" sz="3200" dirty="0">
              <a:latin typeface="Roboto" charset="0"/>
              <a:ea typeface="Roboto" charset="0"/>
              <a:cs typeface="Roboto" charset="0"/>
            </a:endParaRPr>
          </a:p>
        </p:txBody>
      </p:sp>
      <p:sp>
        <p:nvSpPr>
          <p:cNvPr id="3" name="Subtitle 2"/>
          <p:cNvSpPr>
            <a:spLocks noGrp="1"/>
          </p:cNvSpPr>
          <p:nvPr>
            <p:ph type="subTitle" idx="4294967295"/>
          </p:nvPr>
        </p:nvSpPr>
        <p:spPr>
          <a:xfrm>
            <a:off x="1185860" y="1904710"/>
            <a:ext cx="9939340" cy="4242089"/>
          </a:xfrm>
          <a:prstGeom prst="rect">
            <a:avLst/>
          </a:prstGeom>
        </p:spPr>
        <p:txBody>
          <a:bodyPr>
            <a:normAutofit/>
          </a:bodyPr>
          <a:lstStyle/>
          <a:p>
            <a:pPr marL="457200" indent="-457200">
              <a:buFont typeface="+mj-lt"/>
              <a:buAutoNum type="arabicPeriod" startAt="2"/>
            </a:pPr>
            <a:r>
              <a:rPr lang="en-US" sz="2000" dirty="0" smtClean="0">
                <a:latin typeface="Roboto Light" charset="0"/>
                <a:ea typeface="Roboto Light" charset="0"/>
                <a:cs typeface="Roboto Light" charset="0"/>
              </a:rPr>
              <a:t>What environmental laws impact your life? How would it be different if those laws didn’t exist?</a:t>
            </a:r>
          </a:p>
        </p:txBody>
      </p:sp>
      <p:cxnSp>
        <p:nvCxnSpPr>
          <p:cNvPr id="9" name="Straight Connector 8"/>
          <p:cNvCxnSpPr/>
          <p:nvPr/>
        </p:nvCxnSpPr>
        <p:spPr>
          <a:xfrm>
            <a:off x="1066800" y="1405467"/>
            <a:ext cx="10058400" cy="0"/>
          </a:xfrm>
          <a:prstGeom prst="line">
            <a:avLst/>
          </a:prstGeom>
          <a:ln w="76200">
            <a:solidFill>
              <a:srgbClr val="006CA7"/>
            </a:solidFill>
          </a:ln>
        </p:spPr>
        <p:style>
          <a:lnRef idx="3">
            <a:schemeClr val="accent2"/>
          </a:lnRef>
          <a:fillRef idx="0">
            <a:schemeClr val="accent2"/>
          </a:fillRef>
          <a:effectRef idx="2">
            <a:schemeClr val="accent2"/>
          </a:effectRef>
          <a:fontRef idx="minor">
            <a:schemeClr val="tx1"/>
          </a:fontRef>
        </p:style>
      </p:cxn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85860" y="575502"/>
            <a:ext cx="535965" cy="535965"/>
          </a:xfrm>
          <a:prstGeom prst="rect">
            <a:avLst/>
          </a:prstGeom>
        </p:spPr>
      </p:pic>
    </p:spTree>
    <p:extLst>
      <p:ext uri="{BB962C8B-B14F-4D97-AF65-F5344CB8AC3E}">
        <p14:creationId xmlns:p14="http://schemas.microsoft.com/office/powerpoint/2010/main" val="191722747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idx="4294967295"/>
          </p:nvPr>
        </p:nvSpPr>
        <p:spPr>
          <a:xfrm>
            <a:off x="1840358" y="460520"/>
            <a:ext cx="9284842" cy="695325"/>
          </a:xfrm>
          <a:prstGeom prst="rect">
            <a:avLst/>
          </a:prstGeom>
        </p:spPr>
        <p:txBody>
          <a:bodyPr>
            <a:normAutofit/>
          </a:bodyPr>
          <a:lstStyle/>
          <a:p>
            <a:pPr algn="l"/>
            <a:r>
              <a:rPr lang="en-US" sz="3200" dirty="0" smtClean="0">
                <a:latin typeface="Roboto" charset="0"/>
                <a:ea typeface="Roboto" charset="0"/>
                <a:cs typeface="Roboto" charset="0"/>
              </a:rPr>
              <a:t>Ideologies and Isms: The Foundations of Politics</a:t>
            </a:r>
            <a:endParaRPr lang="en-US" sz="3200" dirty="0">
              <a:latin typeface="Roboto" charset="0"/>
              <a:ea typeface="Roboto" charset="0"/>
              <a:cs typeface="Roboto" charset="0"/>
            </a:endParaRPr>
          </a:p>
        </p:txBody>
      </p:sp>
      <p:sp>
        <p:nvSpPr>
          <p:cNvPr id="3" name="Subtitle 2"/>
          <p:cNvSpPr>
            <a:spLocks noGrp="1"/>
          </p:cNvSpPr>
          <p:nvPr>
            <p:ph type="subTitle" idx="4294967295"/>
          </p:nvPr>
        </p:nvSpPr>
        <p:spPr>
          <a:xfrm>
            <a:off x="1185860" y="1904710"/>
            <a:ext cx="9939340" cy="4099849"/>
          </a:xfrm>
          <a:prstGeom prst="rect">
            <a:avLst/>
          </a:prstGeom>
        </p:spPr>
        <p:txBody>
          <a:bodyPr>
            <a:normAutofit/>
          </a:bodyPr>
          <a:lstStyle/>
          <a:p>
            <a:pPr marL="342900" indent="-342900">
              <a:buFont typeface="Arial" charset="0"/>
              <a:buChar char="•"/>
            </a:pPr>
            <a:r>
              <a:rPr lang="en-US" sz="2000" dirty="0" smtClean="0">
                <a:latin typeface="Roboto Light" charset="0"/>
                <a:ea typeface="Roboto Light" charset="0"/>
                <a:cs typeface="Roboto Light" charset="0"/>
              </a:rPr>
              <a:t>Ideology mobilizes people and organizes people; if citizens believe in something, they will support and work for those beliefs.</a:t>
            </a:r>
          </a:p>
          <a:p>
            <a:pPr marL="342900" indent="-342900">
              <a:buFont typeface="Arial" charset="0"/>
              <a:buChar char="•"/>
            </a:pPr>
            <a:r>
              <a:rPr lang="en-US" sz="2000" dirty="0" smtClean="0">
                <a:latin typeface="Roboto Light" charset="0"/>
                <a:ea typeface="Roboto Light" charset="0"/>
                <a:cs typeface="Roboto Light" charset="0"/>
              </a:rPr>
              <a:t>Ideologies contain both truths and assumptions.</a:t>
            </a:r>
          </a:p>
          <a:p>
            <a:pPr marL="342900" indent="-342900">
              <a:buFont typeface="Arial" charset="0"/>
              <a:buChar char="•"/>
            </a:pPr>
            <a:r>
              <a:rPr lang="en-US" sz="2000" dirty="0" smtClean="0">
                <a:latin typeface="Roboto Light" charset="0"/>
                <a:ea typeface="Roboto Light" charset="0"/>
                <a:cs typeface="Roboto Light" charset="0"/>
              </a:rPr>
              <a:t>Ideology and theory give us tools for understanding politics and political belief systems and perhaps a way to change them.</a:t>
            </a:r>
          </a:p>
          <a:p>
            <a:pPr marL="342900" indent="-342900" algn="l">
              <a:buFont typeface="Arial" charset="0"/>
              <a:buChar char="•"/>
            </a:pPr>
            <a:r>
              <a:rPr lang="en-US" sz="2000" dirty="0" smtClean="0">
                <a:latin typeface="Roboto Light" charset="0"/>
                <a:ea typeface="Roboto Light" charset="0"/>
                <a:cs typeface="Roboto Light" charset="0"/>
              </a:rPr>
              <a:t>Because ideology tends to substitute belief for understanding, it is not the same thing as a social science, which seeks to understand.</a:t>
            </a:r>
            <a:endParaRPr lang="en-US" sz="1600" dirty="0" smtClean="0">
              <a:latin typeface="Roboto Light" charset="0"/>
              <a:ea typeface="Roboto Light" charset="0"/>
              <a:cs typeface="Roboto Light" charset="0"/>
            </a:endParaRPr>
          </a:p>
          <a:p>
            <a:pPr marL="342900" indent="-342900" algn="l">
              <a:buFont typeface="Arial" charset="0"/>
              <a:buChar char="•"/>
            </a:pPr>
            <a:endParaRPr lang="en-US" sz="2000" dirty="0">
              <a:latin typeface="Roboto Light" charset="0"/>
              <a:ea typeface="Roboto Light" charset="0"/>
              <a:cs typeface="Roboto Light" charset="0"/>
            </a:endParaRPr>
          </a:p>
        </p:txBody>
      </p:sp>
      <p:cxnSp>
        <p:nvCxnSpPr>
          <p:cNvPr id="9" name="Straight Connector 8"/>
          <p:cNvCxnSpPr/>
          <p:nvPr/>
        </p:nvCxnSpPr>
        <p:spPr>
          <a:xfrm>
            <a:off x="1066800" y="1405467"/>
            <a:ext cx="10058400" cy="0"/>
          </a:xfrm>
          <a:prstGeom prst="line">
            <a:avLst/>
          </a:prstGeom>
          <a:ln w="76200">
            <a:solidFill>
              <a:srgbClr val="006CA7"/>
            </a:solidFill>
          </a:ln>
        </p:spPr>
        <p:style>
          <a:lnRef idx="3">
            <a:schemeClr val="accent2"/>
          </a:lnRef>
          <a:fillRef idx="0">
            <a:schemeClr val="accent2"/>
          </a:fillRef>
          <a:effectRef idx="2">
            <a:schemeClr val="accent2"/>
          </a:effectRef>
          <a:fontRef idx="minor">
            <a:schemeClr val="tx1"/>
          </a:fontRef>
        </p:style>
      </p:cxn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85860" y="575502"/>
            <a:ext cx="535965" cy="535965"/>
          </a:xfrm>
          <a:prstGeom prst="rect">
            <a:avLst/>
          </a:prstGeom>
        </p:spPr>
      </p:pic>
    </p:spTree>
    <p:extLst>
      <p:ext uri="{BB962C8B-B14F-4D97-AF65-F5344CB8AC3E}">
        <p14:creationId xmlns:p14="http://schemas.microsoft.com/office/powerpoint/2010/main" val="191722747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idx="4294967295"/>
          </p:nvPr>
        </p:nvSpPr>
        <p:spPr>
          <a:xfrm>
            <a:off x="1840358" y="460520"/>
            <a:ext cx="9284842" cy="695325"/>
          </a:xfrm>
          <a:prstGeom prst="rect">
            <a:avLst/>
          </a:prstGeom>
        </p:spPr>
        <p:txBody>
          <a:bodyPr>
            <a:normAutofit/>
          </a:bodyPr>
          <a:lstStyle/>
          <a:p>
            <a:pPr algn="l"/>
            <a:r>
              <a:rPr lang="en-US" sz="3200" dirty="0" smtClean="0">
                <a:latin typeface="Roboto" charset="0"/>
                <a:ea typeface="Roboto" charset="0"/>
                <a:cs typeface="Roboto" charset="0"/>
              </a:rPr>
              <a:t>Political Theory: The Beginnings</a:t>
            </a:r>
            <a:endParaRPr lang="en-US" sz="3200" dirty="0">
              <a:latin typeface="Roboto" charset="0"/>
              <a:ea typeface="Roboto" charset="0"/>
              <a:cs typeface="Roboto" charset="0"/>
            </a:endParaRPr>
          </a:p>
        </p:txBody>
      </p:sp>
      <p:sp>
        <p:nvSpPr>
          <p:cNvPr id="3" name="Subtitle 2"/>
          <p:cNvSpPr>
            <a:spLocks noGrp="1"/>
          </p:cNvSpPr>
          <p:nvPr>
            <p:ph type="subTitle" idx="4294967295"/>
          </p:nvPr>
        </p:nvSpPr>
        <p:spPr>
          <a:xfrm>
            <a:off x="1185860" y="1904710"/>
            <a:ext cx="9939340" cy="4099849"/>
          </a:xfrm>
          <a:prstGeom prst="rect">
            <a:avLst/>
          </a:prstGeom>
        </p:spPr>
        <p:txBody>
          <a:bodyPr>
            <a:normAutofit/>
          </a:bodyPr>
          <a:lstStyle/>
          <a:p>
            <a:pPr marL="342900" indent="-342900" algn="l">
              <a:buFont typeface="Arial" charset="0"/>
              <a:buChar char="•"/>
            </a:pPr>
            <a:r>
              <a:rPr lang="en-US" sz="2000" dirty="0" smtClean="0">
                <a:latin typeface="Roboto Light" charset="0"/>
                <a:ea typeface="Roboto Light" charset="0"/>
                <a:cs typeface="Roboto Light" charset="0"/>
              </a:rPr>
              <a:t>Underlying every ideology is a theory about how things are and ought to be.</a:t>
            </a:r>
          </a:p>
          <a:p>
            <a:pPr marL="342900" indent="-342900" algn="l">
              <a:buFont typeface="Arial" charset="0"/>
              <a:buChar char="•"/>
            </a:pPr>
            <a:r>
              <a:rPr lang="en-US" sz="2000" dirty="0" smtClean="0">
                <a:latin typeface="Roboto Light" charset="0"/>
                <a:ea typeface="Roboto Light" charset="0"/>
                <a:cs typeface="Roboto Light" charset="0"/>
              </a:rPr>
              <a:t>Political theory is one of the longest-running and most important debates on the planet: How should society be organized? Who gets power and for what purposes?</a:t>
            </a:r>
          </a:p>
          <a:p>
            <a:pPr marL="342900" indent="-342900" algn="l">
              <a:buFont typeface="Arial" charset="0"/>
              <a:buChar char="•"/>
            </a:pPr>
            <a:r>
              <a:rPr lang="en-US" sz="2000" dirty="0" smtClean="0">
                <a:latin typeface="Roboto Light" charset="0"/>
                <a:ea typeface="Roboto Light" charset="0"/>
                <a:cs typeface="Roboto Light" charset="0"/>
              </a:rPr>
              <a:t>Theory matters because it tells us something about why we do what we do. Theories can give us ideas about what we ought to do, they can help us understand why things happen the way they do.</a:t>
            </a:r>
          </a:p>
          <a:p>
            <a:pPr marL="342900" indent="-342900" algn="l">
              <a:buFont typeface="Arial" charset="0"/>
              <a:buChar char="•"/>
            </a:pPr>
            <a:r>
              <a:rPr lang="en-US" sz="2000" dirty="0" smtClean="0">
                <a:latin typeface="Roboto Light" charset="0"/>
                <a:ea typeface="Roboto Light" charset="0"/>
                <a:cs typeface="Roboto Light" charset="0"/>
              </a:rPr>
              <a:t>Political theory is the “Systematic reflection on the nature and purposes of government, characteristically involving both an understanding of existing political institutions and a view about how (if at all) they ought to be changed.”</a:t>
            </a:r>
          </a:p>
        </p:txBody>
      </p:sp>
      <p:cxnSp>
        <p:nvCxnSpPr>
          <p:cNvPr id="9" name="Straight Connector 8"/>
          <p:cNvCxnSpPr/>
          <p:nvPr/>
        </p:nvCxnSpPr>
        <p:spPr>
          <a:xfrm>
            <a:off x="1066800" y="1405467"/>
            <a:ext cx="10058400" cy="0"/>
          </a:xfrm>
          <a:prstGeom prst="line">
            <a:avLst/>
          </a:prstGeom>
          <a:ln w="76200">
            <a:solidFill>
              <a:srgbClr val="006CA7"/>
            </a:solidFill>
          </a:ln>
        </p:spPr>
        <p:style>
          <a:lnRef idx="3">
            <a:schemeClr val="accent2"/>
          </a:lnRef>
          <a:fillRef idx="0">
            <a:schemeClr val="accent2"/>
          </a:fillRef>
          <a:effectRef idx="2">
            <a:schemeClr val="accent2"/>
          </a:effectRef>
          <a:fontRef idx="minor">
            <a:schemeClr val="tx1"/>
          </a:fontRef>
        </p:style>
      </p:cxn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85860" y="575502"/>
            <a:ext cx="535965" cy="535965"/>
          </a:xfrm>
          <a:prstGeom prst="rect">
            <a:avLst/>
          </a:prstGeom>
        </p:spPr>
      </p:pic>
    </p:spTree>
    <p:extLst>
      <p:ext uri="{BB962C8B-B14F-4D97-AF65-F5344CB8AC3E}">
        <p14:creationId xmlns:p14="http://schemas.microsoft.com/office/powerpoint/2010/main" val="191722747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idx="4294967295"/>
          </p:nvPr>
        </p:nvSpPr>
        <p:spPr>
          <a:xfrm>
            <a:off x="1840358" y="460520"/>
            <a:ext cx="9284842" cy="695325"/>
          </a:xfrm>
          <a:prstGeom prst="rect">
            <a:avLst/>
          </a:prstGeom>
        </p:spPr>
        <p:txBody>
          <a:bodyPr>
            <a:normAutofit/>
          </a:bodyPr>
          <a:lstStyle/>
          <a:p>
            <a:pPr algn="l"/>
            <a:r>
              <a:rPr lang="en-US" sz="3200" dirty="0" smtClean="0">
                <a:latin typeface="Roboto" charset="0"/>
                <a:ea typeface="Roboto" charset="0"/>
                <a:cs typeface="Roboto" charset="0"/>
              </a:rPr>
              <a:t>Political Theory: The Beginnings</a:t>
            </a:r>
            <a:endParaRPr lang="en-US" sz="3200" dirty="0">
              <a:latin typeface="Roboto" charset="0"/>
              <a:ea typeface="Roboto" charset="0"/>
              <a:cs typeface="Roboto" charset="0"/>
            </a:endParaRPr>
          </a:p>
        </p:txBody>
      </p:sp>
      <p:sp>
        <p:nvSpPr>
          <p:cNvPr id="3" name="Subtitle 2"/>
          <p:cNvSpPr>
            <a:spLocks noGrp="1"/>
          </p:cNvSpPr>
          <p:nvPr>
            <p:ph type="subTitle" idx="4294967295"/>
          </p:nvPr>
        </p:nvSpPr>
        <p:spPr>
          <a:xfrm>
            <a:off x="1185860" y="1904710"/>
            <a:ext cx="9939340" cy="4099849"/>
          </a:xfrm>
          <a:prstGeom prst="rect">
            <a:avLst/>
          </a:prstGeom>
        </p:spPr>
        <p:txBody>
          <a:bodyPr>
            <a:normAutofit/>
          </a:bodyPr>
          <a:lstStyle/>
          <a:p>
            <a:pPr marL="342900" indent="-342900" algn="l">
              <a:buFont typeface="Arial" charset="0"/>
              <a:buChar char="•"/>
            </a:pPr>
            <a:r>
              <a:rPr lang="en-US" sz="2000" dirty="0" smtClean="0">
                <a:latin typeface="Roboto Light" charset="0"/>
                <a:ea typeface="Roboto Light" charset="0"/>
                <a:cs typeface="Roboto Light" charset="0"/>
              </a:rPr>
              <a:t>A theory is a testable proposition about the nature and reality of something.</a:t>
            </a:r>
          </a:p>
          <a:p>
            <a:pPr marL="342900" indent="-342900" algn="l">
              <a:buFont typeface="Arial" charset="0"/>
              <a:buChar char="•"/>
            </a:pPr>
            <a:r>
              <a:rPr lang="en-US" sz="2000" dirty="0" smtClean="0">
                <a:latin typeface="Roboto Light" charset="0"/>
                <a:ea typeface="Roboto Light" charset="0"/>
                <a:cs typeface="Roboto Light" charset="0"/>
              </a:rPr>
              <a:t>If we are to apply scientific method to a theory, a theory becomes a hypothesis. Hypotheses can be tested.</a:t>
            </a:r>
          </a:p>
          <a:p>
            <a:pPr marL="342900" indent="-342900" algn="l">
              <a:buFont typeface="Arial" charset="0"/>
              <a:buChar char="•"/>
            </a:pPr>
            <a:r>
              <a:rPr lang="en-US" sz="2000" dirty="0" smtClean="0">
                <a:latin typeface="Roboto Light" charset="0"/>
                <a:ea typeface="Roboto Light" charset="0"/>
                <a:cs typeface="Roboto Light" charset="0"/>
              </a:rPr>
              <a:t>In social sciences, such as political science, it’s a lot more difficult to actively test a theory, if only because people tend to object when you perform experiments on them.</a:t>
            </a:r>
          </a:p>
          <a:p>
            <a:pPr marL="342900" indent="-342900" algn="l">
              <a:buFont typeface="Arial" charset="0"/>
              <a:buChar char="•"/>
            </a:pPr>
            <a:r>
              <a:rPr lang="en-US" sz="2000" dirty="0" smtClean="0">
                <a:latin typeface="Roboto Light" charset="0"/>
                <a:ea typeface="Roboto Light" charset="0"/>
                <a:cs typeface="Roboto Light" charset="0"/>
              </a:rPr>
              <a:t>The kind of theory that we might try to test is called </a:t>
            </a:r>
            <a:r>
              <a:rPr lang="en-US" sz="2000" i="1" dirty="0" smtClean="0">
                <a:latin typeface="Roboto Light" charset="0"/>
                <a:ea typeface="Roboto Light" charset="0"/>
                <a:cs typeface="Roboto Light" charset="0"/>
              </a:rPr>
              <a:t>positive theory</a:t>
            </a:r>
            <a:r>
              <a:rPr lang="en-US" sz="2000" dirty="0" smtClean="0">
                <a:latin typeface="Roboto Light" charset="0"/>
                <a:ea typeface="Roboto Light" charset="0"/>
                <a:cs typeface="Roboto Light" charset="0"/>
              </a:rPr>
              <a:t>, </a:t>
            </a:r>
            <a:r>
              <a:rPr lang="en-US" sz="2000" i="1" dirty="0" smtClean="0">
                <a:latin typeface="Roboto Light" charset="0"/>
                <a:ea typeface="Roboto Light" charset="0"/>
                <a:cs typeface="Roboto Light" charset="0"/>
              </a:rPr>
              <a:t>empirical theory</a:t>
            </a:r>
            <a:r>
              <a:rPr lang="en-US" sz="2000" dirty="0" smtClean="0">
                <a:latin typeface="Roboto Light" charset="0"/>
                <a:ea typeface="Roboto Light" charset="0"/>
                <a:cs typeface="Roboto Light" charset="0"/>
              </a:rPr>
              <a:t>, or </a:t>
            </a:r>
            <a:r>
              <a:rPr lang="en-US" sz="2000" i="1" dirty="0" smtClean="0">
                <a:latin typeface="Roboto Light" charset="0"/>
                <a:ea typeface="Roboto Light" charset="0"/>
                <a:cs typeface="Roboto Light" charset="0"/>
              </a:rPr>
              <a:t>explanatory theory</a:t>
            </a:r>
            <a:r>
              <a:rPr lang="en-US" sz="2000" dirty="0" smtClean="0">
                <a:latin typeface="Roboto Light" charset="0"/>
                <a:ea typeface="Roboto Light" charset="0"/>
                <a:cs typeface="Roboto Light" charset="0"/>
              </a:rPr>
              <a:t>.</a:t>
            </a:r>
          </a:p>
          <a:p>
            <a:pPr marL="342900" indent="-342900" algn="l">
              <a:buFont typeface="Arial" charset="0"/>
              <a:buChar char="•"/>
            </a:pPr>
            <a:r>
              <a:rPr lang="en-US" sz="2000" dirty="0" smtClean="0">
                <a:latin typeface="Roboto Light" charset="0"/>
                <a:ea typeface="Roboto Light" charset="0"/>
                <a:cs typeface="Roboto Light" charset="0"/>
              </a:rPr>
              <a:t>Normative theory tries to say how things ought to be, as opposed to how they are.</a:t>
            </a:r>
          </a:p>
          <a:p>
            <a:pPr marL="800100" lvl="1" indent="-342900">
              <a:buFont typeface="Arial" charset="0"/>
              <a:buChar char="•"/>
            </a:pPr>
            <a:r>
              <a:rPr lang="en-US" sz="1600" dirty="0" smtClean="0">
                <a:latin typeface="Roboto Light" charset="0"/>
                <a:ea typeface="Roboto Light" charset="0"/>
                <a:cs typeface="Roboto Light" charset="0"/>
              </a:rPr>
              <a:t>Norms are averages or standards; social norms are the traditional rules that govern a society.</a:t>
            </a:r>
          </a:p>
          <a:p>
            <a:pPr marL="342900" indent="-342900">
              <a:buFont typeface="Arial" charset="0"/>
              <a:buChar char="•"/>
            </a:pPr>
            <a:r>
              <a:rPr lang="en-US" sz="2000" dirty="0" smtClean="0">
                <a:latin typeface="Roboto Light" charset="0"/>
                <a:ea typeface="Roboto Light" charset="0"/>
                <a:cs typeface="Roboto Light" charset="0"/>
              </a:rPr>
              <a:t>All political theories have positive and normative elements.</a:t>
            </a:r>
          </a:p>
        </p:txBody>
      </p:sp>
      <p:cxnSp>
        <p:nvCxnSpPr>
          <p:cNvPr id="9" name="Straight Connector 8"/>
          <p:cNvCxnSpPr/>
          <p:nvPr/>
        </p:nvCxnSpPr>
        <p:spPr>
          <a:xfrm>
            <a:off x="1066800" y="1405467"/>
            <a:ext cx="10058400" cy="0"/>
          </a:xfrm>
          <a:prstGeom prst="line">
            <a:avLst/>
          </a:prstGeom>
          <a:ln w="76200">
            <a:solidFill>
              <a:srgbClr val="006CA7"/>
            </a:solidFill>
          </a:ln>
        </p:spPr>
        <p:style>
          <a:lnRef idx="3">
            <a:schemeClr val="accent2"/>
          </a:lnRef>
          <a:fillRef idx="0">
            <a:schemeClr val="accent2"/>
          </a:fillRef>
          <a:effectRef idx="2">
            <a:schemeClr val="accent2"/>
          </a:effectRef>
          <a:fontRef idx="minor">
            <a:schemeClr val="tx1"/>
          </a:fontRef>
        </p:style>
      </p:cxn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85860" y="575502"/>
            <a:ext cx="535965" cy="535965"/>
          </a:xfrm>
          <a:prstGeom prst="rect">
            <a:avLst/>
          </a:prstGeom>
        </p:spPr>
      </p:pic>
    </p:spTree>
    <p:extLst>
      <p:ext uri="{BB962C8B-B14F-4D97-AF65-F5344CB8AC3E}">
        <p14:creationId xmlns:p14="http://schemas.microsoft.com/office/powerpoint/2010/main" val="191722747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idx="4294967295"/>
          </p:nvPr>
        </p:nvSpPr>
        <p:spPr>
          <a:xfrm>
            <a:off x="1840358" y="460520"/>
            <a:ext cx="5317067" cy="695325"/>
          </a:xfrm>
          <a:prstGeom prst="rect">
            <a:avLst/>
          </a:prstGeom>
        </p:spPr>
        <p:txBody>
          <a:bodyPr>
            <a:normAutofit/>
          </a:bodyPr>
          <a:lstStyle/>
          <a:p>
            <a:pPr algn="l"/>
            <a:r>
              <a:rPr lang="en-US" sz="3200" dirty="0" smtClean="0">
                <a:latin typeface="Roboto" charset="0"/>
                <a:ea typeface="Roboto" charset="0"/>
                <a:cs typeface="Roboto" charset="0"/>
              </a:rPr>
              <a:t>LEARNING OBJECTIVES</a:t>
            </a:r>
            <a:endParaRPr lang="en-US" sz="3200" dirty="0">
              <a:latin typeface="Roboto" charset="0"/>
              <a:ea typeface="Roboto" charset="0"/>
              <a:cs typeface="Roboto" charset="0"/>
            </a:endParaRPr>
          </a:p>
        </p:txBody>
      </p:sp>
      <p:sp>
        <p:nvSpPr>
          <p:cNvPr id="3" name="Subtitle 2"/>
          <p:cNvSpPr>
            <a:spLocks noGrp="1"/>
          </p:cNvSpPr>
          <p:nvPr>
            <p:ph type="subTitle" idx="4294967295"/>
          </p:nvPr>
        </p:nvSpPr>
        <p:spPr>
          <a:xfrm>
            <a:off x="1185860" y="1904711"/>
            <a:ext cx="9939340" cy="2193156"/>
          </a:xfrm>
          <a:prstGeom prst="rect">
            <a:avLst/>
          </a:prstGeom>
        </p:spPr>
        <p:txBody>
          <a:bodyPr>
            <a:normAutofit/>
          </a:bodyPr>
          <a:lstStyle/>
          <a:p>
            <a:pPr marL="457200" indent="-457200" algn="l">
              <a:buFont typeface="+mj-lt"/>
              <a:buAutoNum type="arabicPeriod"/>
            </a:pPr>
            <a:r>
              <a:rPr lang="en-US" sz="2000" dirty="0" smtClean="0">
                <a:latin typeface="Roboto Light" charset="0"/>
                <a:ea typeface="Roboto Light" charset="0"/>
                <a:cs typeface="Roboto Light" charset="0"/>
              </a:rPr>
              <a:t>Understand different approaches to politics.</a:t>
            </a:r>
          </a:p>
          <a:p>
            <a:pPr marL="457200" indent="-457200" algn="l">
              <a:buFont typeface="+mj-lt"/>
              <a:buAutoNum type="arabicPeriod"/>
            </a:pPr>
            <a:r>
              <a:rPr lang="en-US" sz="2000" dirty="0" smtClean="0">
                <a:latin typeface="Roboto Light" charset="0"/>
                <a:ea typeface="Roboto Light" charset="0"/>
                <a:cs typeface="Roboto Light" charset="0"/>
              </a:rPr>
              <a:t>Understand what ancient thinkers thought was the best state.</a:t>
            </a:r>
            <a:endParaRPr lang="en-US" sz="2000" dirty="0">
              <a:latin typeface="Roboto Light" charset="0"/>
              <a:ea typeface="Roboto Light" charset="0"/>
              <a:cs typeface="Roboto Light" charset="0"/>
            </a:endParaRPr>
          </a:p>
        </p:txBody>
      </p:sp>
      <p:cxnSp>
        <p:nvCxnSpPr>
          <p:cNvPr id="9" name="Straight Connector 8"/>
          <p:cNvCxnSpPr/>
          <p:nvPr/>
        </p:nvCxnSpPr>
        <p:spPr>
          <a:xfrm>
            <a:off x="1066800" y="1405467"/>
            <a:ext cx="10058400" cy="0"/>
          </a:xfrm>
          <a:prstGeom prst="line">
            <a:avLst/>
          </a:prstGeom>
          <a:ln w="76200">
            <a:solidFill>
              <a:srgbClr val="006CA7"/>
            </a:solidFill>
          </a:ln>
        </p:spPr>
        <p:style>
          <a:lnRef idx="3">
            <a:schemeClr val="accent2"/>
          </a:lnRef>
          <a:fillRef idx="0">
            <a:schemeClr val="accent2"/>
          </a:fillRef>
          <a:effectRef idx="2">
            <a:schemeClr val="accent2"/>
          </a:effectRef>
          <a:fontRef idx="minor">
            <a:schemeClr val="tx1"/>
          </a:fontRef>
        </p:style>
      </p:cxn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85860" y="575502"/>
            <a:ext cx="535965" cy="535965"/>
          </a:xfrm>
          <a:prstGeom prst="rect">
            <a:avLst/>
          </a:prstGeom>
        </p:spPr>
      </p:pic>
    </p:spTree>
    <p:extLst>
      <p:ext uri="{BB962C8B-B14F-4D97-AF65-F5344CB8AC3E}">
        <p14:creationId xmlns:p14="http://schemas.microsoft.com/office/powerpoint/2010/main" val="1906257403"/>
      </p:ext>
    </p:extLst>
  </p:cSld>
  <p:clrMapOvr>
    <a:masterClrMapping/>
  </p:clrMapOvr>
</p:sld>
</file>

<file path=ppt/theme/theme1.xml><?xml version="1.0" encoding="utf-8"?>
<a:theme xmlns:a="http://schemas.openxmlformats.org/drawingml/2006/main" name="Blank Slid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inciples of Macro" id="{89D2DF60-FA8A-FE43-B1E9-BFF76EF19FB0}" vid="{BE2FFA3C-8978-CF4C-B22A-2D8E0E366F97}"/>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Mastering Org Behvaior</Template>
  <TotalTime>4257</TotalTime>
  <Words>4160</Words>
  <Application>Microsoft Macintosh PowerPoint</Application>
  <PresentationFormat>Widescreen</PresentationFormat>
  <Paragraphs>311</Paragraphs>
  <Slides>54</Slides>
  <Notes>52</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54</vt:i4>
      </vt:variant>
    </vt:vector>
  </HeadingPairs>
  <TitlesOfParts>
    <vt:vector size="61" baseType="lpstr">
      <vt:lpstr>Calibri</vt:lpstr>
      <vt:lpstr>Mangal</vt:lpstr>
      <vt:lpstr>Roboto</vt:lpstr>
      <vt:lpstr>Roboto Condensed Light</vt:lpstr>
      <vt:lpstr>Roboto Light</vt:lpstr>
      <vt:lpstr>Arial</vt:lpstr>
      <vt:lpstr>Blank Slide</vt:lpstr>
      <vt:lpstr>An Introduction to Politics v2.0</vt:lpstr>
      <vt:lpstr>PowerPoint Presentation</vt:lpstr>
      <vt:lpstr>PowerPoint Presentation</vt:lpstr>
      <vt:lpstr>LEARNING OBJECTIVES</vt:lpstr>
      <vt:lpstr>Ideologies and Isms: The Foundations of Politics</vt:lpstr>
      <vt:lpstr>Ideologies and Isms: The Foundations of Politics</vt:lpstr>
      <vt:lpstr>Political Theory: The Beginnings</vt:lpstr>
      <vt:lpstr>Political Theory: The Beginnings</vt:lpstr>
      <vt:lpstr>LEARNING OBJECTIVES</vt:lpstr>
      <vt:lpstr>What Is and Ought to Be: Three Versions of Politics</vt:lpstr>
      <vt:lpstr>What Is and Ought to Be: Three Versions of Politics</vt:lpstr>
      <vt:lpstr>The Ancients: It’s All Greek (or Chinese) to Them</vt:lpstr>
      <vt:lpstr>The Ancients: It’s All Greek (or Chinese) to Them</vt:lpstr>
      <vt:lpstr>The Ancients: It’s All Greek (or Chinese) to Them</vt:lpstr>
      <vt:lpstr>KEY TAKEAWAYS</vt:lpstr>
      <vt:lpstr>EXERCISE</vt:lpstr>
      <vt:lpstr>EXERCISE</vt:lpstr>
      <vt:lpstr>LEARNING OBJECTIVES</vt:lpstr>
      <vt:lpstr>FROM ANTIQUITY TO MODERNITY</vt:lpstr>
      <vt:lpstr>THE ROOTS OF CLASSICAL LIBERALISM</vt:lpstr>
      <vt:lpstr>THE ROOTS OF CLASSICAL LIBERALISM</vt:lpstr>
      <vt:lpstr>KEY TAKEAWAYS</vt:lpstr>
      <vt:lpstr>EXERCISE</vt:lpstr>
      <vt:lpstr>EXERCISE</vt:lpstr>
      <vt:lpstr>LEARNING OBJECTIVES</vt:lpstr>
      <vt:lpstr>FROM MODERNITY TO THE PRESENT</vt:lpstr>
      <vt:lpstr>CLASSICAL LIBERALISM</vt:lpstr>
      <vt:lpstr>MERCANTILISM</vt:lpstr>
      <vt:lpstr>CLASSICAL LIBERALISM</vt:lpstr>
      <vt:lpstr>CLASSICAL LIBERALISM AND ITS CRITICS</vt:lpstr>
      <vt:lpstr>CLASSICAL LIBERALISM AND ITS CRITICS</vt:lpstr>
      <vt:lpstr>AMERICAN CONSERVATISM</vt:lpstr>
      <vt:lpstr>THE ROOTS OF CONSERVATISM: REVOLUTION AND COUNTERREVOLUTION</vt:lpstr>
      <vt:lpstr>THE ROOTS OF CONSERVATISM: REVOLUTION AND COUNTERREVOLUTION</vt:lpstr>
      <vt:lpstr>POPULISM</vt:lpstr>
      <vt:lpstr>LIBERTARIANISM</vt:lpstr>
      <vt:lpstr>LEARNING OBJECTIVES</vt:lpstr>
      <vt:lpstr>ALTERNATIVES TO LIBERALISM</vt:lpstr>
      <vt:lpstr>SOCIALISM</vt:lpstr>
      <vt:lpstr>COMMUNISM</vt:lpstr>
      <vt:lpstr>RADICAL ROOTS: THE MARX BROTHER</vt:lpstr>
      <vt:lpstr>ANARCHISM: THE ONLY GOOD GOVERNMENT IS NO GOVERNMENT</vt:lpstr>
      <vt:lpstr>NAZISM AND FASCISM</vt:lpstr>
      <vt:lpstr>KEY TAKEAWAYS</vt:lpstr>
      <vt:lpstr>EXERCISE</vt:lpstr>
      <vt:lpstr>EXERCISE</vt:lpstr>
      <vt:lpstr>LEARNING OBJECTIVE</vt:lpstr>
      <vt:lpstr>POSTMODERN IDEAS ABOUT POLITICS</vt:lpstr>
      <vt:lpstr>FEMINISM</vt:lpstr>
      <vt:lpstr>ENVIRONMENTALISM</vt:lpstr>
      <vt:lpstr>IDEOLOGY: A CHOICE</vt:lpstr>
      <vt:lpstr>KEY TAKEAWAYS</vt:lpstr>
      <vt:lpstr>EXERCISE</vt:lpstr>
      <vt:lpstr>EXERCISE</vt:lpstr>
    </vt:vector>
  </TitlesOfParts>
  <LinksUpToDate>false</LinksUpToDate>
  <SharedDoc>false</SharedDoc>
  <HyperlinksChanged>false</HyperlinksChanged>
  <AppVersion>15.0032</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Mastering Organizational Behavior, Version 14.0</dc:title>
  <dc:creator>Microsoft Office User</dc:creator>
  <cp:lastModifiedBy>kb Mello</cp:lastModifiedBy>
  <cp:revision>50</cp:revision>
  <dcterms:created xsi:type="dcterms:W3CDTF">2017-05-19T13:43:17Z</dcterms:created>
  <dcterms:modified xsi:type="dcterms:W3CDTF">2017-08-09T16:25:02Z</dcterms:modified>
</cp:coreProperties>
</file>