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62" r:id="rId4"/>
    <p:sldId id="265" r:id="rId5"/>
    <p:sldId id="266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88" r:id="rId15"/>
    <p:sldId id="267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A7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0000"/>
    <p:restoredTop sz="92980"/>
  </p:normalViewPr>
  <p:slideViewPr>
    <p:cSldViewPr snapToGrid="0" snapToObjects="1">
      <p:cViewPr>
        <p:scale>
          <a:sx n="75" d="100"/>
          <a:sy n="75" d="100"/>
        </p:scale>
        <p:origin x="-120" y="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8A032D-D0DC-084A-A9CD-812D6BBE7DBD}" type="doc">
      <dgm:prSet loTypeId="urn:microsoft.com/office/officeart/2005/8/layout/cycle3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974F2C-EE95-1346-8210-9522ED1B7DA2}">
      <dgm:prSet phldrT="[Text]"/>
      <dgm:spPr/>
      <dgm:t>
        <a:bodyPr/>
        <a:lstStyle/>
        <a:p>
          <a:pPr algn="ctr"/>
          <a:r>
            <a:rPr lang="en-US" dirty="0" smtClean="0"/>
            <a:t>Selection</a:t>
          </a:r>
          <a:endParaRPr lang="en-US" dirty="0"/>
        </a:p>
      </dgm:t>
    </dgm:pt>
    <dgm:pt modelId="{9BEA5A42-53ED-6346-AC67-AEF1C16E2820}" type="parTrans" cxnId="{2D1EA32E-3825-8B49-BABD-77A2C1326118}">
      <dgm:prSet/>
      <dgm:spPr/>
      <dgm:t>
        <a:bodyPr/>
        <a:lstStyle/>
        <a:p>
          <a:pPr algn="ctr"/>
          <a:endParaRPr lang="en-US"/>
        </a:p>
      </dgm:t>
    </dgm:pt>
    <dgm:pt modelId="{114B9CF9-A80F-E141-9394-62116E45CA37}" type="sibTrans" cxnId="{2D1EA32E-3825-8B49-BABD-77A2C1326118}">
      <dgm:prSet/>
      <dgm:spPr/>
      <dgm:t>
        <a:bodyPr/>
        <a:lstStyle/>
        <a:p>
          <a:pPr algn="ctr"/>
          <a:endParaRPr lang="en-US"/>
        </a:p>
      </dgm:t>
    </dgm:pt>
    <dgm:pt modelId="{F45EA3EF-B4CA-E443-B9A5-441822C770B8}">
      <dgm:prSet phldrT="[Text]"/>
      <dgm:spPr/>
      <dgm:t>
        <a:bodyPr/>
        <a:lstStyle/>
        <a:p>
          <a:pPr algn="ctr"/>
          <a:r>
            <a:rPr lang="en-US" dirty="0" smtClean="0"/>
            <a:t>Organization</a:t>
          </a:r>
          <a:endParaRPr lang="en-US" dirty="0"/>
        </a:p>
      </dgm:t>
    </dgm:pt>
    <dgm:pt modelId="{34443403-C393-1341-9004-99402E815120}" type="parTrans" cxnId="{482736BB-85D7-E84D-ABDF-E736CE24B317}">
      <dgm:prSet/>
      <dgm:spPr/>
      <dgm:t>
        <a:bodyPr/>
        <a:lstStyle/>
        <a:p>
          <a:pPr algn="ctr"/>
          <a:endParaRPr lang="en-US"/>
        </a:p>
      </dgm:t>
    </dgm:pt>
    <dgm:pt modelId="{20A61DF8-A638-644B-9A6D-46A1E43EFAE4}" type="sibTrans" cxnId="{482736BB-85D7-E84D-ABDF-E736CE24B317}">
      <dgm:prSet/>
      <dgm:spPr/>
      <dgm:t>
        <a:bodyPr/>
        <a:lstStyle/>
        <a:p>
          <a:pPr algn="ctr"/>
          <a:endParaRPr lang="en-US"/>
        </a:p>
      </dgm:t>
    </dgm:pt>
    <dgm:pt modelId="{A9B6CD14-AD1C-5F47-912B-2D2FD4F832F6}">
      <dgm:prSet phldrT="[Text]"/>
      <dgm:spPr/>
      <dgm:t>
        <a:bodyPr/>
        <a:lstStyle/>
        <a:p>
          <a:pPr algn="ctr"/>
          <a:r>
            <a:rPr lang="en-US" dirty="0" smtClean="0"/>
            <a:t>Interpretation</a:t>
          </a:r>
          <a:endParaRPr lang="en-US" dirty="0"/>
        </a:p>
      </dgm:t>
    </dgm:pt>
    <dgm:pt modelId="{9BDDABA5-877E-6D4D-A47F-48B7127827D2}" type="parTrans" cxnId="{FB4A857B-D040-2447-A84C-BA8039084302}">
      <dgm:prSet/>
      <dgm:spPr/>
      <dgm:t>
        <a:bodyPr/>
        <a:lstStyle/>
        <a:p>
          <a:pPr algn="ctr"/>
          <a:endParaRPr lang="en-US"/>
        </a:p>
      </dgm:t>
    </dgm:pt>
    <dgm:pt modelId="{294A8054-1126-A945-B615-61CAAC1C2254}" type="sibTrans" cxnId="{FB4A857B-D040-2447-A84C-BA8039084302}">
      <dgm:prSet/>
      <dgm:spPr/>
      <dgm:t>
        <a:bodyPr/>
        <a:lstStyle/>
        <a:p>
          <a:pPr algn="ctr"/>
          <a:endParaRPr lang="en-US"/>
        </a:p>
      </dgm:t>
    </dgm:pt>
    <dgm:pt modelId="{8D3AB553-C954-B142-9B52-2695D7786988}" type="pres">
      <dgm:prSet presAssocID="{328A032D-D0DC-084A-A9CD-812D6BBE7D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962B99-737B-CB42-B16D-493A61048404}" type="pres">
      <dgm:prSet presAssocID="{328A032D-D0DC-084A-A9CD-812D6BBE7DBD}" presName="cycle" presStyleCnt="0"/>
      <dgm:spPr/>
    </dgm:pt>
    <dgm:pt modelId="{C31C01E1-8607-F24A-B721-874E7EDB722D}" type="pres">
      <dgm:prSet presAssocID="{6B974F2C-EE95-1346-8210-9522ED1B7DA2}" presName="nodeFirs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0485A-3496-8B4E-AF38-3117D0C46E38}" type="pres">
      <dgm:prSet presAssocID="{114B9CF9-A80F-E141-9394-62116E45CA37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CABF24F3-19F3-0341-9D50-89827A29331C}" type="pres">
      <dgm:prSet presAssocID="{F45EA3EF-B4CA-E443-B9A5-441822C770B8}" presName="nodeFollowingNode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378F0E-B5D7-1546-8E6A-568E28F077B4}" type="pres">
      <dgm:prSet presAssocID="{A9B6CD14-AD1C-5F47-912B-2D2FD4F832F6}" presName="nodeFollowingNode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4A857B-D040-2447-A84C-BA8039084302}" srcId="{328A032D-D0DC-084A-A9CD-812D6BBE7DBD}" destId="{A9B6CD14-AD1C-5F47-912B-2D2FD4F832F6}" srcOrd="2" destOrd="0" parTransId="{9BDDABA5-877E-6D4D-A47F-48B7127827D2}" sibTransId="{294A8054-1126-A945-B615-61CAAC1C2254}"/>
    <dgm:cxn modelId="{194E03B9-B80C-7C4E-A31A-EBE36FBB7E24}" type="presOf" srcId="{F45EA3EF-B4CA-E443-B9A5-441822C770B8}" destId="{CABF24F3-19F3-0341-9D50-89827A29331C}" srcOrd="0" destOrd="0" presId="urn:microsoft.com/office/officeart/2005/8/layout/cycle3"/>
    <dgm:cxn modelId="{25407797-7EFE-9244-8473-878C49F6A62E}" type="presOf" srcId="{114B9CF9-A80F-E141-9394-62116E45CA37}" destId="{7440485A-3496-8B4E-AF38-3117D0C46E38}" srcOrd="0" destOrd="0" presId="urn:microsoft.com/office/officeart/2005/8/layout/cycle3"/>
    <dgm:cxn modelId="{2D1EA32E-3825-8B49-BABD-77A2C1326118}" srcId="{328A032D-D0DC-084A-A9CD-812D6BBE7DBD}" destId="{6B974F2C-EE95-1346-8210-9522ED1B7DA2}" srcOrd="0" destOrd="0" parTransId="{9BEA5A42-53ED-6346-AC67-AEF1C16E2820}" sibTransId="{114B9CF9-A80F-E141-9394-62116E45CA37}"/>
    <dgm:cxn modelId="{482736BB-85D7-E84D-ABDF-E736CE24B317}" srcId="{328A032D-D0DC-084A-A9CD-812D6BBE7DBD}" destId="{F45EA3EF-B4CA-E443-B9A5-441822C770B8}" srcOrd="1" destOrd="0" parTransId="{34443403-C393-1341-9004-99402E815120}" sibTransId="{20A61DF8-A638-644B-9A6D-46A1E43EFAE4}"/>
    <dgm:cxn modelId="{F78D4945-2778-D845-A3B3-504464B24731}" type="presOf" srcId="{328A032D-D0DC-084A-A9CD-812D6BBE7DBD}" destId="{8D3AB553-C954-B142-9B52-2695D7786988}" srcOrd="0" destOrd="0" presId="urn:microsoft.com/office/officeart/2005/8/layout/cycle3"/>
    <dgm:cxn modelId="{D4E193AB-90B4-B64B-8D71-582D3126328C}" type="presOf" srcId="{6B974F2C-EE95-1346-8210-9522ED1B7DA2}" destId="{C31C01E1-8607-F24A-B721-874E7EDB722D}" srcOrd="0" destOrd="0" presId="urn:microsoft.com/office/officeart/2005/8/layout/cycle3"/>
    <dgm:cxn modelId="{1D3F7DCC-43B2-3D47-A427-01801797161E}" type="presOf" srcId="{A9B6CD14-AD1C-5F47-912B-2D2FD4F832F6}" destId="{F6378F0E-B5D7-1546-8E6A-568E28F077B4}" srcOrd="0" destOrd="0" presId="urn:microsoft.com/office/officeart/2005/8/layout/cycle3"/>
    <dgm:cxn modelId="{D72CC916-486B-2640-A04E-F450EDDAC4A6}" type="presParOf" srcId="{8D3AB553-C954-B142-9B52-2695D7786988}" destId="{E5962B99-737B-CB42-B16D-493A61048404}" srcOrd="0" destOrd="0" presId="urn:microsoft.com/office/officeart/2005/8/layout/cycle3"/>
    <dgm:cxn modelId="{704B40A4-D2A4-1445-A32F-302C35CD9B12}" type="presParOf" srcId="{E5962B99-737B-CB42-B16D-493A61048404}" destId="{C31C01E1-8607-F24A-B721-874E7EDB722D}" srcOrd="0" destOrd="0" presId="urn:microsoft.com/office/officeart/2005/8/layout/cycle3"/>
    <dgm:cxn modelId="{BFBA9CEE-1146-2444-A9CC-9976599E865C}" type="presParOf" srcId="{E5962B99-737B-CB42-B16D-493A61048404}" destId="{7440485A-3496-8B4E-AF38-3117D0C46E38}" srcOrd="1" destOrd="0" presId="urn:microsoft.com/office/officeart/2005/8/layout/cycle3"/>
    <dgm:cxn modelId="{87DC0537-5A03-D446-A59D-FC105FCE2028}" type="presParOf" srcId="{E5962B99-737B-CB42-B16D-493A61048404}" destId="{CABF24F3-19F3-0341-9D50-89827A29331C}" srcOrd="2" destOrd="0" presId="urn:microsoft.com/office/officeart/2005/8/layout/cycle3"/>
    <dgm:cxn modelId="{D4223340-4733-B344-B2D9-CBD0483FDD5C}" type="presParOf" srcId="{E5962B99-737B-CB42-B16D-493A61048404}" destId="{F6378F0E-B5D7-1546-8E6A-568E28F077B4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40485A-3496-8B4E-AF38-3117D0C46E38}">
      <dsp:nvSpPr>
        <dsp:cNvPr id="0" name=""/>
        <dsp:cNvSpPr/>
      </dsp:nvSpPr>
      <dsp:spPr>
        <a:xfrm>
          <a:off x="1578459" y="-246481"/>
          <a:ext cx="4297388" cy="4297388"/>
        </a:xfrm>
        <a:prstGeom prst="circularArrow">
          <a:avLst>
            <a:gd name="adj1" fmla="val 5689"/>
            <a:gd name="adj2" fmla="val 340510"/>
            <a:gd name="adj3" fmla="val 12402432"/>
            <a:gd name="adj4" fmla="val 18283593"/>
            <a:gd name="adj5" fmla="val 5908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1C01E1-8607-F24A-B721-874E7EDB722D}">
      <dsp:nvSpPr>
        <dsp:cNvPr id="0" name=""/>
        <dsp:cNvSpPr/>
      </dsp:nvSpPr>
      <dsp:spPr>
        <a:xfrm>
          <a:off x="2209357" y="1209"/>
          <a:ext cx="3035591" cy="15177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Selection</a:t>
          </a:r>
          <a:endParaRPr lang="en-US" sz="3600" kern="1200" dirty="0"/>
        </a:p>
      </dsp:txBody>
      <dsp:txXfrm>
        <a:off x="2283450" y="75302"/>
        <a:ext cx="2887405" cy="1369609"/>
      </dsp:txXfrm>
    </dsp:sp>
    <dsp:sp modelId="{CABF24F3-19F3-0341-9D50-89827A29331C}">
      <dsp:nvSpPr>
        <dsp:cNvPr id="0" name=""/>
        <dsp:cNvSpPr/>
      </dsp:nvSpPr>
      <dsp:spPr>
        <a:xfrm>
          <a:off x="3838087" y="2822252"/>
          <a:ext cx="3035591" cy="15177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Organization</a:t>
          </a:r>
          <a:endParaRPr lang="en-US" sz="3600" kern="1200" dirty="0"/>
        </a:p>
      </dsp:txBody>
      <dsp:txXfrm>
        <a:off x="3912180" y="2896345"/>
        <a:ext cx="2887405" cy="1369609"/>
      </dsp:txXfrm>
    </dsp:sp>
    <dsp:sp modelId="{F6378F0E-B5D7-1546-8E6A-568E28F077B4}">
      <dsp:nvSpPr>
        <dsp:cNvPr id="0" name=""/>
        <dsp:cNvSpPr/>
      </dsp:nvSpPr>
      <dsp:spPr>
        <a:xfrm>
          <a:off x="580627" y="2822252"/>
          <a:ext cx="3035591" cy="15177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Interpretation</a:t>
          </a:r>
          <a:endParaRPr lang="en-US" sz="3600" kern="1200" dirty="0"/>
        </a:p>
      </dsp:txBody>
      <dsp:txXfrm>
        <a:off x="654720" y="2896345"/>
        <a:ext cx="2887405" cy="13696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2F2DF-5D7A-9948-9B86-29734985691C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B07D8-2A0C-2D4C-A35C-57D0634EC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72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01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426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51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B07D8-2A0C-2D4C-A35C-57D0634ECA6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99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69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5506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271462" y="6354246"/>
            <a:ext cx="2580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Roboto" charset="0"/>
                <a:ea typeface="Roboto" charset="0"/>
                <a:cs typeface="Roboto" charset="0"/>
              </a:rPr>
              <a:t>©</a:t>
            </a:r>
            <a:r>
              <a:rPr lang="en-US" sz="1000" dirty="0" err="1" smtClean="0">
                <a:solidFill>
                  <a:schemeClr val="bg1">
                    <a:lumMod val="65000"/>
                  </a:schemeClr>
                </a:solidFill>
                <a:latin typeface="Roboto" charset="0"/>
                <a:ea typeface="Roboto" charset="0"/>
                <a:cs typeface="Roboto" charset="0"/>
              </a:rPr>
              <a:t>FlatWorld</a:t>
            </a:r>
            <a:r>
              <a:rPr lang="en-US" sz="1000" baseline="0" dirty="0" smtClean="0">
                <a:solidFill>
                  <a:schemeClr val="bg1">
                    <a:lumMod val="65000"/>
                  </a:schemeClr>
                </a:solidFill>
                <a:latin typeface="Roboto" charset="0"/>
                <a:ea typeface="Roboto" charset="0"/>
                <a:cs typeface="Roboto" charset="0"/>
              </a:rPr>
              <a:t> 2018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Roboto" charset="0"/>
              <a:ea typeface="Roboto" charset="0"/>
              <a:cs typeface="Roboto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3608" y="6211970"/>
            <a:ext cx="1429608" cy="46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2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latworldknowledge.com/lega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1462" y="4965472"/>
            <a:ext cx="9144000" cy="6042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US" sz="2500" dirty="0" smtClean="0">
                <a:latin typeface="Roboto" charset="0"/>
                <a:ea typeface="Roboto" charset="0"/>
                <a:cs typeface="Roboto" charset="0"/>
              </a:rPr>
              <a:t>Communication in the Real World: An Introduction to Communication Studies, V2.0 </a:t>
            </a:r>
            <a:endParaRPr lang="en-US" sz="25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71462" y="5771862"/>
            <a:ext cx="9144000" cy="4270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>
                <a:latin typeface="Roboto Condensed Light" charset="0"/>
                <a:ea typeface="Roboto Condensed Light" charset="0"/>
                <a:cs typeface="Roboto Condensed Light" charset="0"/>
              </a:rPr>
              <a:t>By Richard G. Jones, Jr. </a:t>
            </a:r>
            <a:endParaRPr lang="en-US" sz="20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0" b="13956"/>
          <a:stretch/>
        </p:blipFill>
        <p:spPr>
          <a:xfrm>
            <a:off x="2628" y="-1"/>
            <a:ext cx="12189372" cy="481148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4811486"/>
            <a:ext cx="121920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18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047775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PUNCTUATION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904711"/>
            <a:ext cx="9939340" cy="219315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Punctuation: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structuring of information into a timeline to determine the cause (stimulus) and effect (response) of our communication interactions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72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047775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INTERPRETATION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904711"/>
            <a:ext cx="9939340" cy="288742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Interpretation is the third part of the perception process, in which we assign meaning to our experiences using mental structures known as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schemas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Schemas: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atabases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of stored, related information that we use to interpret new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experiences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047775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LEARNING OBJECTIVES 2.2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853911"/>
            <a:ext cx="9939340" cy="3886489"/>
          </a:xfrm>
          <a:prstGeom prst="rect">
            <a:avLst/>
          </a:prstGeo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Differentiate between internal and external attributions.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Explain two common perceptual errors: the fundamental attribution error and the self-serving bias.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Discuss how the primacy and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recency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effects relate to first and last impressions.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Discuss how physical and environmental factors influence perception.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Explain the horn and halo effects.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Recognize the roles that culture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and personality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play in the perception of others.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17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047775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ATTRIBUTION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904711"/>
            <a:ext cx="9939340" cy="219315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Internal attributions connect the cause of behaviors to personal aspects such as personality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traits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External attributions connect the cause of behaviors to situational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factors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8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047775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ATTRIBUTION ERRORS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904710"/>
            <a:ext cx="9939340" cy="344622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undamental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attribution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error: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Our tendency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to explain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others’</a:t>
            </a:r>
            <a:r>
              <a:rPr lang="en-US" altLang="ja-JP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dirty="0">
                <a:latin typeface="Calibri" charset="0"/>
                <a:ea typeface="ＭＳ Ｐゴシック" charset="0"/>
                <a:cs typeface="ＭＳ Ｐゴシック" charset="0"/>
              </a:rPr>
              <a:t>behaviors using internal rather than external </a:t>
            </a:r>
            <a:r>
              <a:rPr lang="en-US" altLang="ja-JP" dirty="0" smtClean="0">
                <a:latin typeface="Calibri" charset="0"/>
                <a:ea typeface="ＭＳ Ｐゴシック" charset="0"/>
                <a:cs typeface="ＭＳ Ｐゴシック" charset="0"/>
              </a:rPr>
              <a:t>attributions </a:t>
            </a:r>
            <a:endParaRPr lang="en-US" altLang="ja-JP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Self-serving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bias: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perceptual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error through which we attribute our successes to internal personal factors while attributing our failures to external factors beyond our control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742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8912309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IMPRESSIONS AND INTERPRETATION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857901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The primacy effect leads us to place more value on the first information we receive about a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person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recency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effect leads us to put more weight on the most recent impression we have of a person’s communication over earlier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impressions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828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PHYSICAL AND ENVIRONMENTAL INFLUENCES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Physical characteristics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(e.g., personal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style, dress, and grooming affect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impressions)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Physical body features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affect perceived attractiveness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Environmental factors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(e.g., material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objects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or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other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people)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dirty="0"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928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HALO AND HORN EFFECTS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alo effect: 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ccurs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when initial positive perceptions lead us to view later interactions as positive. 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orn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ffect: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ccurs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when initial negative perceptions lead us to view later interactions as negative. </a:t>
            </a:r>
          </a:p>
          <a:p>
            <a:pPr marL="0" indent="0">
              <a:buNone/>
            </a:pPr>
            <a:endParaRPr lang="en-US" dirty="0"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347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CULTURE AND PERCEPTION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Race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, gender, sexual orientation, class, ability, nationality, and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age affect perception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chemas through which we interpret what we perceive are influenced by our cultural identities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Gender affects perception,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but men and women are more similar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than they are different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dirty="0"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846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PERSONALITY AND PERCEPTION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144000" cy="16557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Personality:</a:t>
            </a:r>
          </a:p>
          <a:p>
            <a:pPr lvl="1">
              <a:defRPr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person’s general way of thinking, feeling, and behaving based on underlying motivations and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impulses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Assumed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similarity:</a:t>
            </a:r>
          </a:p>
          <a:p>
            <a:pPr lvl="1">
              <a:defRPr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ur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tendency to perceive others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as being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similar to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us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dirty="0"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467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5435600"/>
          </a:xfrm>
          <a:prstGeom prst="rect">
            <a:avLst/>
          </a:prstGeom>
          <a:solidFill>
            <a:srgbClr val="006C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6CA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11666" y="1994959"/>
            <a:ext cx="10515600" cy="31527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PUBLISHED BY: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FLATWORLD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schemeClr val="bg1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©2017 BY FLATWORLD. ALL RIGHTS RESERVED. YOUR USE OF THIS WORK IS SUBJECT TO THE LICENSE AGREEMENT AVAILABLE </a:t>
            </a:r>
            <a:r>
              <a:rPr lang="en-US" sz="1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  <a:hlinkClick r:id="rId2"/>
              </a:rPr>
              <a:t>HERE</a:t>
            </a:r>
            <a:r>
              <a:rPr lang="en-US" sz="1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USED, MODIFIED, OR REPRODUCED IN ANY FORM BY ANY MEANS EXCEPT AS EXPRESSLY PERMITTED UNDER THE LICENSING AGREEMENT.</a:t>
            </a:r>
            <a:endParaRPr lang="en-US" sz="1600" dirty="0">
              <a:solidFill>
                <a:schemeClr val="bg1"/>
              </a:solidFill>
              <a:latin typeface="Roboto Light" charset="0"/>
              <a:ea typeface="Roboto Light" charset="0"/>
              <a:cs typeface="Robo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69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LEARNING OBJECTIVES 2.3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786940" cy="1655762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Calibri" charset="0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Define self-concept and discuss how we develop our self-concept.</a:t>
            </a:r>
          </a:p>
          <a:p>
            <a:pPr marL="514350" indent="-514350">
              <a:buFont typeface="Calibri" charset="0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Define self-esteem and discuss how we develop self-esteem.</a:t>
            </a:r>
          </a:p>
          <a:p>
            <a:pPr marL="514350" indent="-514350">
              <a:buFont typeface="Calibri" charset="0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Explain how social comparison theory and self-discrepancy theory influence self-perception.</a:t>
            </a:r>
          </a:p>
          <a:p>
            <a:pPr marL="514350" indent="-514350">
              <a:buFont typeface="Calibri" charset="0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Discuss how social norms, family, culture, and media influence self-perception.</a:t>
            </a:r>
          </a:p>
          <a:p>
            <a:pPr marL="514350" indent="-514350">
              <a:buFont typeface="Calibri" charset="0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Define self-presentation and discuss common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self-presentation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strategies.</a:t>
            </a:r>
          </a:p>
          <a:p>
            <a:pPr marL="0" indent="0">
              <a:buNone/>
            </a:pPr>
            <a:endParaRPr lang="en-US" dirty="0"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781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SELF-CONCEPT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Self-concept: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overall idea of who a person thinks he or she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The looking glass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self: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see ourselves reflected in other people’s reactions to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us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We then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form our self-concept based on how we believe other people see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us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Social comparison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theory: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We describe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and evaluate ourselves in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terms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of how we compare to other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people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255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SELF-ESTEEM AND SELF-EFFICACY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59" y="1671638"/>
            <a:ext cx="9600673" cy="1655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Self-esteem: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judgments and evaluations we make about our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self-concept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Self-efficacy: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judgments people make about their ability to perform a task within a specific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context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61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INFLUENCES ON SELF-PERCEPTION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Society and Family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Example: praise or criticism from parents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Cultural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Example: via the self-enhancement bias, we emphasize our desirable qualities relative to other people </a:t>
            </a:r>
            <a:r>
              <a:rPr lang="en-US" dirty="0" smtClean="0">
                <a:latin typeface="Calibri" charset="0"/>
                <a:ea typeface="ＭＳ Ｐゴシック" charset="0"/>
              </a:rPr>
              <a:t>(varies </a:t>
            </a:r>
            <a:r>
              <a:rPr lang="en-US" dirty="0">
                <a:latin typeface="Calibri" charset="0"/>
                <a:ea typeface="ＭＳ Ｐゴシック" charset="0"/>
              </a:rPr>
              <a:t>by culture)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Media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Example: representations of attractiveness </a:t>
            </a:r>
            <a:r>
              <a:rPr lang="en-US" dirty="0" smtClean="0">
                <a:latin typeface="Calibri" charset="0"/>
                <a:ea typeface="ＭＳ Ｐゴシック" charset="0"/>
              </a:rPr>
              <a:t>can </a:t>
            </a:r>
            <a:r>
              <a:rPr lang="en-US" dirty="0">
                <a:latin typeface="Calibri" charset="0"/>
                <a:ea typeface="ＭＳ Ｐゴシック" charset="0"/>
              </a:rPr>
              <a:t>affect body image</a:t>
            </a:r>
          </a:p>
        </p:txBody>
      </p:sp>
    </p:spTree>
    <p:extLst>
      <p:ext uri="{BB962C8B-B14F-4D97-AF65-F5344CB8AC3E}">
        <p14:creationId xmlns:p14="http://schemas.microsoft.com/office/powerpoint/2010/main" val="32069278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SELF-PRESENTATION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Self-presentation: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The process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of strategically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concealing/revealing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personal information in order to influence others</a:t>
            </a:r>
            <a:r>
              <a:rPr lang="ja-JP" altLang="en-US" dirty="0" smtClean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dirty="0" smtClean="0">
                <a:latin typeface="Calibri" charset="0"/>
                <a:ea typeface="ＭＳ Ｐゴシック" charset="0"/>
                <a:cs typeface="ＭＳ Ｐゴシック" charset="0"/>
              </a:rPr>
              <a:t>perceptions </a:t>
            </a:r>
            <a:endParaRPr lang="en-US" altLang="ja-JP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Pro-social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self-presentation: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ehaviors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that present a person as a role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model, more likeable,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attractive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Self-serving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self-presentation: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ehaviors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that present a person as highly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skilled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willing to challenge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others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13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TO IMPROVE SELF-PERCEPTION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7"/>
            <a:ext cx="9144000" cy="474609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Avoid reliance on rigid schema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Be critical of socializing forces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Beware of self-fulfilling prophecies</a:t>
            </a:r>
          </a:p>
          <a:p>
            <a:pPr lvl="1"/>
            <a:r>
              <a:rPr lang="en-US" b="1" dirty="0">
                <a:latin typeface="Calibri" charset="0"/>
                <a:ea typeface="ＭＳ Ｐゴシック" charset="0"/>
              </a:rPr>
              <a:t>Self-fulfilling </a:t>
            </a:r>
            <a:r>
              <a:rPr lang="en-US" b="1" dirty="0" smtClean="0">
                <a:latin typeface="Calibri" charset="0"/>
                <a:ea typeface="ＭＳ Ｐゴシック" charset="0"/>
              </a:rPr>
              <a:t>prophecy</a:t>
            </a:r>
            <a:r>
              <a:rPr lang="en-US" dirty="0" smtClean="0">
                <a:latin typeface="Calibri" charset="0"/>
                <a:ea typeface="ＭＳ Ｐゴシック" charset="0"/>
              </a:rPr>
              <a:t>: a thought </a:t>
            </a:r>
            <a:r>
              <a:rPr lang="en-US" dirty="0">
                <a:latin typeface="Calibri" charset="0"/>
                <a:ea typeface="ＭＳ Ｐゴシック" charset="0"/>
              </a:rPr>
              <a:t>and action </a:t>
            </a:r>
            <a:r>
              <a:rPr lang="en-US" dirty="0" smtClean="0">
                <a:latin typeface="Calibri" charset="0"/>
                <a:ea typeface="ＭＳ Ｐゴシック" charset="0"/>
              </a:rPr>
              <a:t>pattern </a:t>
            </a:r>
            <a:r>
              <a:rPr lang="en-US" dirty="0">
                <a:latin typeface="Calibri" charset="0"/>
                <a:ea typeface="ＭＳ Ｐゴシック" charset="0"/>
              </a:rPr>
              <a:t>in which a person’s false belief triggers a behavior that makes the initial false belief actually or seem to come true 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Create and maintain supporting relationships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Beware of distorted patterns of thinking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acting </a:t>
            </a:r>
          </a:p>
        </p:txBody>
      </p:sp>
    </p:spTree>
    <p:extLst>
      <p:ext uri="{BB962C8B-B14F-4D97-AF65-F5344CB8AC3E}">
        <p14:creationId xmlns:p14="http://schemas.microsoft.com/office/powerpoint/2010/main" val="2197280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TO IMPROVE PERCEPTION OF OTHERS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Develop empathetic listening skills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Beware of stereotypes and prejudice</a:t>
            </a:r>
          </a:p>
          <a:p>
            <a:pPr lvl="1"/>
            <a:r>
              <a:rPr lang="en-US" b="1" dirty="0" smtClean="0">
                <a:latin typeface="Calibri" charset="0"/>
                <a:ea typeface="ＭＳ Ｐゴシック" charset="0"/>
              </a:rPr>
              <a:t>Stereotypes</a:t>
            </a:r>
            <a:r>
              <a:rPr lang="en-US" dirty="0" smtClean="0">
                <a:latin typeface="Calibri" charset="0"/>
                <a:ea typeface="ＭＳ Ｐゴシック" charset="0"/>
              </a:rPr>
              <a:t>: sets </a:t>
            </a:r>
            <a:r>
              <a:rPr lang="en-US" dirty="0">
                <a:latin typeface="Calibri" charset="0"/>
                <a:ea typeface="ＭＳ Ｐゴシック" charset="0"/>
              </a:rPr>
              <a:t>of beliefs that we develop about groups, which we then apply to individuals from that group</a:t>
            </a:r>
          </a:p>
          <a:p>
            <a:pPr lvl="1"/>
            <a:r>
              <a:rPr lang="en-US" b="1" dirty="0" smtClean="0">
                <a:latin typeface="Calibri" charset="0"/>
                <a:ea typeface="ＭＳ Ｐゴシック" charset="0"/>
              </a:rPr>
              <a:t>Prejudice</a:t>
            </a:r>
            <a:r>
              <a:rPr lang="en-US" dirty="0" smtClean="0">
                <a:latin typeface="Calibri" charset="0"/>
                <a:ea typeface="ＭＳ Ｐゴシック" charset="0"/>
              </a:rPr>
              <a:t>: </a:t>
            </a:r>
            <a:r>
              <a:rPr lang="en-US" dirty="0">
                <a:latin typeface="Calibri" charset="0"/>
                <a:ea typeface="ＭＳ Ｐゴシック" charset="0"/>
              </a:rPr>
              <a:t>negative feelings or attitudes toward people based on their identity or </a:t>
            </a:r>
            <a:r>
              <a:rPr lang="en-US" dirty="0" smtClean="0">
                <a:latin typeface="Calibri" charset="0"/>
                <a:ea typeface="ＭＳ Ｐゴシック" charset="0"/>
              </a:rPr>
              <a:t>identities</a:t>
            </a:r>
            <a:endParaRPr lang="en-US" dirty="0">
              <a:latin typeface="Calibri" charset="0"/>
              <a:ea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Engage in self-reflection </a:t>
            </a:r>
          </a:p>
        </p:txBody>
      </p:sp>
    </p:spTree>
    <p:extLst>
      <p:ext uri="{BB962C8B-B14F-4D97-AF65-F5344CB8AC3E}">
        <p14:creationId xmlns:p14="http://schemas.microsoft.com/office/powerpoint/2010/main" val="660625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284842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PERCEPTION CHECKING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1185860" y="1671638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Perception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checking is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strategy to help us monitor our reactions to and perceptions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of people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communication</a:t>
            </a:r>
          </a:p>
          <a:p>
            <a:pPr lvl="1"/>
            <a:r>
              <a:rPr lang="en-US" u="sng" dirty="0" smtClean="0">
                <a:latin typeface="Calibri" charset="0"/>
                <a:ea typeface="ＭＳ Ｐゴシック" charset="0"/>
              </a:rPr>
              <a:t>Step 1</a:t>
            </a:r>
            <a:r>
              <a:rPr lang="en-US" dirty="0" smtClean="0">
                <a:latin typeface="Calibri" charset="0"/>
                <a:ea typeface="ＭＳ Ｐゴシック" charset="0"/>
              </a:rPr>
              <a:t>: Describe the behavior or situation without evaluating or judging it. </a:t>
            </a:r>
          </a:p>
          <a:p>
            <a:pPr lvl="1"/>
            <a:r>
              <a:rPr lang="en-US" u="sng" dirty="0" smtClean="0">
                <a:latin typeface="Calibri" charset="0"/>
                <a:ea typeface="ＭＳ Ｐゴシック" charset="0"/>
              </a:rPr>
              <a:t>Step </a:t>
            </a:r>
            <a:r>
              <a:rPr lang="en-US" u="sng" dirty="0">
                <a:latin typeface="Calibri" charset="0"/>
                <a:ea typeface="ＭＳ Ｐゴシック" charset="0"/>
              </a:rPr>
              <a:t>2</a:t>
            </a:r>
            <a:r>
              <a:rPr lang="en-US" dirty="0">
                <a:latin typeface="Calibri" charset="0"/>
                <a:ea typeface="ＭＳ Ｐゴシック" charset="0"/>
              </a:rPr>
              <a:t>: Think of possible interpretations of the behavior (being aware of attributions).</a:t>
            </a:r>
          </a:p>
          <a:p>
            <a:pPr lvl="1"/>
            <a:r>
              <a:rPr lang="en-US" u="sng" dirty="0">
                <a:latin typeface="Calibri" charset="0"/>
                <a:ea typeface="ＭＳ Ｐゴシック" charset="0"/>
              </a:rPr>
              <a:t>Step 3</a:t>
            </a:r>
            <a:r>
              <a:rPr lang="en-US" dirty="0">
                <a:latin typeface="Calibri" charset="0"/>
                <a:ea typeface="ＭＳ Ｐゴシック" charset="0"/>
              </a:rPr>
              <a:t>: Verify what happened and ask for clarification from the other </a:t>
            </a:r>
            <a:r>
              <a:rPr lang="en-US" dirty="0" smtClean="0">
                <a:latin typeface="Calibri" charset="0"/>
                <a:ea typeface="ＭＳ Ｐゴシック" charset="0"/>
              </a:rPr>
              <a:t>person’s </a:t>
            </a:r>
            <a:r>
              <a:rPr lang="en-US" dirty="0">
                <a:latin typeface="Calibri" charset="0"/>
                <a:ea typeface="ＭＳ Ｐゴシック" charset="0"/>
              </a:rPr>
              <a:t>perspective.</a:t>
            </a:r>
          </a:p>
        </p:txBody>
      </p:sp>
    </p:spTree>
    <p:extLst>
      <p:ext uri="{BB962C8B-B14F-4D97-AF65-F5344CB8AC3E}">
        <p14:creationId xmlns:p14="http://schemas.microsoft.com/office/powerpoint/2010/main" val="1266288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149600"/>
            <a:ext cx="12192000" cy="2859314"/>
          </a:xfrm>
          <a:prstGeom prst="rect">
            <a:avLst/>
          </a:prstGeom>
          <a:solidFill>
            <a:srgbClr val="006C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2349100"/>
            <a:ext cx="68749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6CA7"/>
                </a:solidFill>
                <a:latin typeface="Roboto" charset="0"/>
                <a:ea typeface="Roboto" charset="0"/>
                <a:cs typeface="Roboto" charset="0"/>
              </a:rPr>
              <a:t>CHAPTER 2</a:t>
            </a:r>
            <a:endParaRPr lang="en-US" sz="6600" b="1" dirty="0">
              <a:solidFill>
                <a:srgbClr val="006CA7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799" y="2903098"/>
            <a:ext cx="109304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Communication and Perception</a:t>
            </a:r>
            <a:endParaRPr lang="en-US" sz="6000" dirty="0">
              <a:solidFill>
                <a:schemeClr val="bg1"/>
              </a:solidFill>
              <a:latin typeface="Roboto Light" charset="0"/>
              <a:ea typeface="Roboto Light" charset="0"/>
              <a:cs typeface="Robo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147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5317067" cy="69532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LEARNING OBJECTIVES 2.1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904711"/>
            <a:ext cx="9939340" cy="21931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Calibri" charset="0"/>
                <a:ea typeface="Calibri" charset="0"/>
                <a:cs typeface="Calibri" charset="0"/>
              </a:rPr>
              <a:t>Define perception.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Discuss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how salience influences 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the selection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of perceptual information.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Explain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the ways in which we organize perceptual information.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Discuss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the role of schemas in the interpretation of perceptual information.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257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5317067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DEFINING PERCEPTION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904711"/>
            <a:ext cx="9939340" cy="219315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Perception: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The process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of selecting, organizing, and interpreting information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27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5317067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PERCEPTION PROCESS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3855255"/>
              </p:ext>
            </p:extLst>
          </p:nvPr>
        </p:nvGraphicFramePr>
        <p:xfrm>
          <a:off x="2286616" y="1871134"/>
          <a:ext cx="7454307" cy="4341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99939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047775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SELECTION AND SALIENCE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904711"/>
            <a:ext cx="9939340" cy="359862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Selecting is the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first part of the perception process, in which we focus our attention on certain incoming sensory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information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Salience: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degree to which something attracts our attention in a particular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context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518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047775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SALIENCE AND PERCEPTION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904710"/>
            <a:ext cx="9939340" cy="388648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We tend to find salient: 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Things that are visually and/or aurally stimulating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Things that meet our needs or interests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Expectations affect salience in more complex ways. We find salient: 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Something </a:t>
            </a:r>
            <a:r>
              <a:rPr lang="en-US" dirty="0" smtClean="0">
                <a:latin typeface="Calibri" charset="0"/>
                <a:ea typeface="ＭＳ Ｐゴシック" charset="0"/>
              </a:rPr>
              <a:t>that is out </a:t>
            </a:r>
            <a:r>
              <a:rPr lang="en-US" dirty="0">
                <a:latin typeface="Calibri" charset="0"/>
                <a:ea typeface="ＭＳ Ｐゴシック" charset="0"/>
              </a:rPr>
              <a:t>of the routine that we are expecting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Something that is very out of the routine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265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40358" y="460520"/>
            <a:ext cx="9047775" cy="695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Roboto" charset="0"/>
                <a:ea typeface="Roboto" charset="0"/>
                <a:cs typeface="Roboto" charset="0"/>
              </a:rPr>
              <a:t>ORGANIZING INFORMATION</a:t>
            </a:r>
            <a:endParaRPr lang="en-US" sz="3200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85860" y="1904711"/>
            <a:ext cx="9939340" cy="320915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Organizing is the second part of the perception process, in which we sort and categorize information that we perceive based on innate and learned cognitive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patterns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We use the following to organize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information: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Proximity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Similarity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Difference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1405467"/>
            <a:ext cx="10058400" cy="0"/>
          </a:xfrm>
          <a:prstGeom prst="line">
            <a:avLst/>
          </a:prstGeom>
          <a:ln w="76200">
            <a:solidFill>
              <a:srgbClr val="006CA7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60" y="575502"/>
            <a:ext cx="535965" cy="53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15509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nciples of Macro" id="{89D2DF60-FA8A-FE43-B1E9-BFF76EF19FB0}" vid="{BE2FFA3C-8978-CF4C-B22A-2D8E0E366F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Mastering Org Behvaior</Template>
  <TotalTime>688</TotalTime>
  <Words>1115</Words>
  <Application>Microsoft Macintosh PowerPoint</Application>
  <PresentationFormat>Widescreen</PresentationFormat>
  <Paragraphs>157</Paragraphs>
  <Slides>27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Calibri</vt:lpstr>
      <vt:lpstr>ＭＳ Ｐゴシック</vt:lpstr>
      <vt:lpstr>Roboto</vt:lpstr>
      <vt:lpstr>Roboto Condensed Light</vt:lpstr>
      <vt:lpstr>Roboto Light</vt:lpstr>
      <vt:lpstr>Arial</vt:lpstr>
      <vt:lpstr>Blank Slide</vt:lpstr>
      <vt:lpstr>Communication in the Real World: An Introduction to Communication Studies, V2.0 </vt:lpstr>
      <vt:lpstr>PowerPoint Presentation</vt:lpstr>
      <vt:lpstr>PowerPoint Presentation</vt:lpstr>
      <vt:lpstr>LEARNING OBJECTIVES 2.1</vt:lpstr>
      <vt:lpstr>DEFINING PERCEPTION</vt:lpstr>
      <vt:lpstr>PERCEPTION PROCESS</vt:lpstr>
      <vt:lpstr>SELECTION AND SALIENCE</vt:lpstr>
      <vt:lpstr>SALIENCE AND PERCEPTION</vt:lpstr>
      <vt:lpstr>ORGANIZING INFORMATION</vt:lpstr>
      <vt:lpstr>PUNCTUATION</vt:lpstr>
      <vt:lpstr>INTERPRETATION</vt:lpstr>
      <vt:lpstr>LEARNING OBJECTIVES 2.2</vt:lpstr>
      <vt:lpstr>ATTRIBUTION</vt:lpstr>
      <vt:lpstr>ATTRIBUTION ERRORS</vt:lpstr>
      <vt:lpstr>IMPRESSIONS AND INTERPRETATION</vt:lpstr>
      <vt:lpstr>PHYSICAL AND ENVIRONMENTAL INFLUENCES</vt:lpstr>
      <vt:lpstr>HALO AND HORN EFFECTS</vt:lpstr>
      <vt:lpstr>CULTURE AND PERCEPTION</vt:lpstr>
      <vt:lpstr>PERSONALITY AND PERCEPTION</vt:lpstr>
      <vt:lpstr>LEARNING OBJECTIVES 2.3</vt:lpstr>
      <vt:lpstr>SELF-CONCEPT</vt:lpstr>
      <vt:lpstr>SELF-ESTEEM AND SELF-EFFICACY</vt:lpstr>
      <vt:lpstr>INFLUENCES ON SELF-PERCEPTION</vt:lpstr>
      <vt:lpstr>SELF-PRESENTATION</vt:lpstr>
      <vt:lpstr>TO IMPROVE SELF-PERCEPTION</vt:lpstr>
      <vt:lpstr>TO IMPROVE PERCEPTION OF OTHERS</vt:lpstr>
      <vt:lpstr>PERCEPTION CHECKING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Mastering Organizational Behavior, Version 14.0</dc:title>
  <dc:creator>Microsoft Office User</dc:creator>
  <cp:lastModifiedBy>nikki.ross@flatworldknowledge.com</cp:lastModifiedBy>
  <cp:revision>77</cp:revision>
  <dcterms:created xsi:type="dcterms:W3CDTF">2017-05-19T13:43:17Z</dcterms:created>
  <dcterms:modified xsi:type="dcterms:W3CDTF">2017-10-20T21:05:58Z</dcterms:modified>
</cp:coreProperties>
</file>