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Default Extension="docx" ContentType="application/vnd.openxmlformats-officedocument.wordprocessingml.document"/>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sldIdLst>
    <p:sldId id="256" r:id="rId2"/>
    <p:sldId id="257" r:id="rId3"/>
    <p:sldId id="259" r:id="rId4"/>
    <p:sldId id="260" r:id="rId5"/>
    <p:sldId id="261" r:id="rId6"/>
    <p:sldId id="262" r:id="rId7"/>
    <p:sldId id="263" r:id="rId8"/>
    <p:sldId id="264" r:id="rId9"/>
    <p:sldId id="265" r:id="rId10"/>
    <p:sldId id="266" r:id="rId11"/>
    <p:sldId id="258" r:id="rId12"/>
    <p:sldId id="267" r:id="rId13"/>
    <p:sldId id="268" r:id="rId14"/>
    <p:sldId id="269" r:id="rId15"/>
    <p:sldId id="270" r:id="rId16"/>
    <p:sldId id="271" r:id="rId17"/>
    <p:sldId id="272" r:id="rId18"/>
    <p:sldId id="273" r:id="rId19"/>
    <p:sldId id="274" r:id="rId20"/>
    <p:sldId id="275" r:id="rId21"/>
    <p:sldId id="276"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2F069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96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5061B0-A078-401E-A9C6-CE730045D32C}" type="datetimeFigureOut">
              <a:rPr lang="en-US" smtClean="0"/>
              <a:pPr/>
              <a:t>10/4/2011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D26B8C-7046-4453-AB7D-A4AD066A33C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4D26B8C-7046-4453-AB7D-A4AD066A33C6}" type="slidenum">
              <a:rPr lang="en-US" smtClean="0"/>
              <a:pPr/>
              <a:t>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4D26B8C-7046-4453-AB7D-A4AD066A33C6}"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B065710-C239-4AAA-9AC7-59C72C288C8B}" type="datetimeFigureOut">
              <a:rPr lang="en-US" smtClean="0"/>
              <a:pPr/>
              <a:t>10/4/2011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D2C37C-2CEB-40B6-B828-4D79D811795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065710-C239-4AAA-9AC7-59C72C288C8B}" type="datetimeFigureOut">
              <a:rPr lang="en-US" smtClean="0"/>
              <a:pPr/>
              <a:t>10/4/2011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D2C37C-2CEB-40B6-B828-4D79D811795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065710-C239-4AAA-9AC7-59C72C288C8B}" type="datetimeFigureOut">
              <a:rPr lang="en-US" smtClean="0"/>
              <a:pPr/>
              <a:t>10/4/2011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D2C37C-2CEB-40B6-B828-4D79D811795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065710-C239-4AAA-9AC7-59C72C288C8B}" type="datetimeFigureOut">
              <a:rPr lang="en-US" smtClean="0"/>
              <a:pPr/>
              <a:t>10/4/2011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D2C37C-2CEB-40B6-B828-4D79D811795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B065710-C239-4AAA-9AC7-59C72C288C8B}" type="datetimeFigureOut">
              <a:rPr lang="en-US" smtClean="0"/>
              <a:pPr/>
              <a:t>10/4/2011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D2C37C-2CEB-40B6-B828-4D79D811795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B065710-C239-4AAA-9AC7-59C72C288C8B}" type="datetimeFigureOut">
              <a:rPr lang="en-US" smtClean="0"/>
              <a:pPr/>
              <a:t>10/4/2011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D2C37C-2CEB-40B6-B828-4D79D811795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B065710-C239-4AAA-9AC7-59C72C288C8B}" type="datetimeFigureOut">
              <a:rPr lang="en-US" smtClean="0"/>
              <a:pPr/>
              <a:t>10/4/2011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3D2C37C-2CEB-40B6-B828-4D79D811795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B065710-C239-4AAA-9AC7-59C72C288C8B}" type="datetimeFigureOut">
              <a:rPr lang="en-US" smtClean="0"/>
              <a:pPr/>
              <a:t>10/4/2011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3D2C37C-2CEB-40B6-B828-4D79D811795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065710-C239-4AAA-9AC7-59C72C288C8B}" type="datetimeFigureOut">
              <a:rPr lang="en-US" smtClean="0"/>
              <a:pPr/>
              <a:t>10/4/2011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3D2C37C-2CEB-40B6-B828-4D79D811795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B065710-C239-4AAA-9AC7-59C72C288C8B}" type="datetimeFigureOut">
              <a:rPr lang="en-US" smtClean="0"/>
              <a:pPr/>
              <a:t>10/4/2011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D2C37C-2CEB-40B6-B828-4D79D811795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B065710-C239-4AAA-9AC7-59C72C288C8B}" type="datetimeFigureOut">
              <a:rPr lang="en-US" smtClean="0"/>
              <a:pPr/>
              <a:t>10/4/2011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D2C37C-2CEB-40B6-B828-4D79D811795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065710-C239-4AAA-9AC7-59C72C288C8B}" type="datetimeFigureOut">
              <a:rPr lang="en-US" smtClean="0"/>
              <a:pPr/>
              <a:t>10/4/2011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D2C37C-2CEB-40B6-B828-4D79D811795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package" Target="../embeddings/Word_2007_Document4.docx"/><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_rels/slide19.xml.rels><?xml version="1.0" encoding="UTF-8" standalone="yes"?>
<Relationships xmlns="http://schemas.openxmlformats.org/package/2006/relationships"><Relationship Id="rId3" Type="http://schemas.openxmlformats.org/officeDocument/2006/relationships/package" Target="../embeddings/Word_2007_Document5.docx"/><Relationship Id="rId2" Type="http://schemas.openxmlformats.org/officeDocument/2006/relationships/slideLayout" Target="../slideLayouts/slideLayout7.xml"/><Relationship Id="rId1" Type="http://schemas.openxmlformats.org/officeDocument/2006/relationships/vmlDrawing" Target="../drawings/vmlDrawing3.v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package" Target="../embeddings/Word_2007_Document6.docx"/><Relationship Id="rId2" Type="http://schemas.openxmlformats.org/officeDocument/2006/relationships/slideLayout" Target="../slideLayouts/slideLayout7.xml"/><Relationship Id="rId1" Type="http://schemas.openxmlformats.org/officeDocument/2006/relationships/vmlDrawing" Target="../drawings/vmlDrawing4.v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7.xml"/><Relationship Id="rId1" Type="http://schemas.openxmlformats.org/officeDocument/2006/relationships/vmlDrawing" Target="../drawings/vmlDrawing5.vml"/><Relationship Id="rId4" Type="http://schemas.openxmlformats.org/officeDocument/2006/relationships/package" Target="../embeddings/Word_2007_Document7.docx"/></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file:///C:\Users\mau\Desktop\Book%20Final\Ch.%202%20Truss%20F1.doc"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package" Target="../embeddings/Word_2007_Document1.docx"/><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package" Target="../embeddings/Word_2007_Document3.docx"/><Relationship Id="rId4" Type="http://schemas.openxmlformats.org/officeDocument/2006/relationships/package" Target="../embeddings/Word_2007_Document2.docx"/></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81200" y="457200"/>
            <a:ext cx="5099730" cy="461665"/>
          </a:xfrm>
          <a:prstGeom prst="rect">
            <a:avLst/>
          </a:prstGeom>
        </p:spPr>
        <p:txBody>
          <a:bodyPr wrap="none">
            <a:spAutoFit/>
          </a:bodyPr>
          <a:lstStyle/>
          <a:p>
            <a:pPr algn="ctr"/>
            <a:r>
              <a:rPr lang="en-US" altLang="zh-TW" sz="2400" baseline="0" dirty="0" smtClean="0">
                <a:latin typeface="Times New Roman"/>
                <a:ea typeface="PMingLiU"/>
              </a:rPr>
              <a:t>2</a:t>
            </a:r>
            <a:r>
              <a:rPr lang="en-US" altLang="zh-TW" sz="2400" dirty="0" smtClean="0">
                <a:latin typeface="Times New Roman"/>
                <a:ea typeface="PMingLiU"/>
              </a:rPr>
              <a:t> </a:t>
            </a:r>
            <a:r>
              <a:rPr lang="en-US" altLang="zh-TW" sz="2400" baseline="0" dirty="0" smtClean="0">
                <a:latin typeface="Times New Roman"/>
                <a:ea typeface="PMingLiU"/>
              </a:rPr>
              <a:t> Truss Analysis:  Force Method, Part I</a:t>
            </a:r>
          </a:p>
        </p:txBody>
      </p:sp>
      <p:sp>
        <p:nvSpPr>
          <p:cNvPr id="5" name="Rectangle 4"/>
          <p:cNvSpPr/>
          <p:nvPr/>
        </p:nvSpPr>
        <p:spPr>
          <a:xfrm>
            <a:off x="533400" y="1066800"/>
            <a:ext cx="1854995" cy="400110"/>
          </a:xfrm>
          <a:prstGeom prst="rect">
            <a:avLst/>
          </a:prstGeom>
        </p:spPr>
        <p:txBody>
          <a:bodyPr wrap="none">
            <a:spAutoFit/>
          </a:bodyPr>
          <a:lstStyle/>
          <a:p>
            <a:r>
              <a:rPr lang="en-US" altLang="zh-TW" sz="2000" baseline="0" dirty="0" smtClean="0">
                <a:latin typeface="Times New Roman"/>
                <a:ea typeface="PMingLiU"/>
              </a:rPr>
              <a:t>1.1 Introduction</a:t>
            </a:r>
          </a:p>
        </p:txBody>
      </p:sp>
      <p:sp>
        <p:nvSpPr>
          <p:cNvPr id="6" name="Rectangle 5"/>
          <p:cNvSpPr/>
          <p:nvPr/>
        </p:nvSpPr>
        <p:spPr>
          <a:xfrm>
            <a:off x="609600" y="1600200"/>
            <a:ext cx="7620000" cy="707886"/>
          </a:xfrm>
          <a:prstGeom prst="rect">
            <a:avLst/>
          </a:prstGeom>
        </p:spPr>
        <p:txBody>
          <a:bodyPr wrap="square">
            <a:spAutoFit/>
          </a:bodyPr>
          <a:lstStyle/>
          <a:p>
            <a:r>
              <a:rPr lang="en-US" sz="2000" baseline="0" dirty="0" smtClean="0">
                <a:latin typeface="Times New Roman"/>
                <a:ea typeface="PMingLiU"/>
              </a:rPr>
              <a:t>The formulation of the governing equations with the </a:t>
            </a:r>
            <a:r>
              <a:rPr lang="en-US" sz="2000" b="1" baseline="0" dirty="0" smtClean="0">
                <a:solidFill>
                  <a:srgbClr val="FF0000"/>
                </a:solidFill>
                <a:latin typeface="Times New Roman"/>
                <a:ea typeface="PMingLiU"/>
              </a:rPr>
              <a:t>forces</a:t>
            </a:r>
            <a:r>
              <a:rPr lang="en-US" sz="2000" baseline="0" dirty="0" smtClean="0">
                <a:latin typeface="Times New Roman"/>
                <a:ea typeface="PMingLiU"/>
              </a:rPr>
              <a:t> as </a:t>
            </a:r>
            <a:r>
              <a:rPr lang="en-US" sz="2000" b="1" baseline="0" dirty="0" smtClean="0">
                <a:solidFill>
                  <a:srgbClr val="FF0000"/>
                </a:solidFill>
                <a:latin typeface="Times New Roman"/>
                <a:ea typeface="PMingLiU"/>
              </a:rPr>
              <a:t>unknown variables.</a:t>
            </a:r>
            <a:endParaRPr lang="en-US" sz="2000" b="1" dirty="0">
              <a:solidFill>
                <a:srgbClr val="FF0000"/>
              </a:solidFill>
            </a:endParaRPr>
          </a:p>
        </p:txBody>
      </p:sp>
      <p:sp>
        <p:nvSpPr>
          <p:cNvPr id="7" name="Rectangle 6"/>
          <p:cNvSpPr/>
          <p:nvPr/>
        </p:nvSpPr>
        <p:spPr>
          <a:xfrm>
            <a:off x="609600" y="2362200"/>
            <a:ext cx="7543800" cy="646331"/>
          </a:xfrm>
          <a:prstGeom prst="rect">
            <a:avLst/>
          </a:prstGeom>
        </p:spPr>
        <p:txBody>
          <a:bodyPr wrap="square">
            <a:spAutoFit/>
          </a:bodyPr>
          <a:lstStyle/>
          <a:p>
            <a:r>
              <a:rPr lang="en-US" baseline="0" dirty="0" smtClean="0">
                <a:latin typeface="Times New Roman"/>
                <a:ea typeface="PMingLiU"/>
              </a:rPr>
              <a:t>Provide insight on how the </a:t>
            </a:r>
            <a:r>
              <a:rPr lang="en-US" b="1" baseline="0" dirty="0" smtClean="0">
                <a:solidFill>
                  <a:srgbClr val="FF0000"/>
                </a:solidFill>
                <a:latin typeface="Times New Roman"/>
                <a:ea typeface="PMingLiU"/>
              </a:rPr>
              <a:t>externally applied loads </a:t>
            </a:r>
            <a:r>
              <a:rPr lang="en-US" baseline="0" dirty="0" smtClean="0">
                <a:latin typeface="Times New Roman"/>
                <a:ea typeface="PMingLiU"/>
              </a:rPr>
              <a:t>are </a:t>
            </a:r>
            <a:r>
              <a:rPr lang="en-US" b="1" baseline="0" dirty="0" smtClean="0">
                <a:solidFill>
                  <a:srgbClr val="FF0000"/>
                </a:solidFill>
                <a:latin typeface="Times New Roman"/>
                <a:ea typeface="PMingLiU"/>
              </a:rPr>
              <a:t>transmitted and taken up by the members of the truss. </a:t>
            </a:r>
            <a:endParaRPr lang="en-US" b="1" dirty="0">
              <a:solidFill>
                <a:srgbClr val="FF0000"/>
              </a:solidFill>
            </a:endParaRPr>
          </a:p>
        </p:txBody>
      </p:sp>
      <p:sp>
        <p:nvSpPr>
          <p:cNvPr id="8" name="Rectangle 7"/>
          <p:cNvSpPr/>
          <p:nvPr/>
        </p:nvSpPr>
        <p:spPr>
          <a:xfrm>
            <a:off x="609600" y="3124200"/>
            <a:ext cx="2561176" cy="400110"/>
          </a:xfrm>
          <a:prstGeom prst="rect">
            <a:avLst/>
          </a:prstGeom>
        </p:spPr>
        <p:txBody>
          <a:bodyPr wrap="square">
            <a:spAutoFit/>
          </a:bodyPr>
          <a:lstStyle/>
          <a:p>
            <a:r>
              <a:rPr lang="en-US" sz="2000" baseline="0" dirty="0" smtClean="0">
                <a:latin typeface="Times New Roman"/>
                <a:ea typeface="PMingLiU"/>
              </a:rPr>
              <a:t>Statically determinate </a:t>
            </a:r>
            <a:endParaRPr lang="en-US" sz="2000" dirty="0"/>
          </a:p>
        </p:txBody>
      </p:sp>
      <p:sp>
        <p:nvSpPr>
          <p:cNvPr id="9" name="Rectangle 8"/>
          <p:cNvSpPr/>
          <p:nvPr/>
        </p:nvSpPr>
        <p:spPr>
          <a:xfrm>
            <a:off x="3810000" y="3124200"/>
            <a:ext cx="4471096" cy="400110"/>
          </a:xfrm>
          <a:prstGeom prst="rect">
            <a:avLst/>
          </a:prstGeom>
        </p:spPr>
        <p:txBody>
          <a:bodyPr wrap="none">
            <a:spAutoFit/>
          </a:bodyPr>
          <a:lstStyle/>
          <a:p>
            <a:r>
              <a:rPr lang="en-US" sz="2000" baseline="0" dirty="0" smtClean="0">
                <a:latin typeface="Times New Roman"/>
                <a:ea typeface="PMingLiU"/>
              </a:rPr>
              <a:t>solved by the equilibrium equations alone</a:t>
            </a:r>
            <a:endParaRPr lang="en-US" sz="2000" dirty="0"/>
          </a:p>
        </p:txBody>
      </p:sp>
      <p:sp>
        <p:nvSpPr>
          <p:cNvPr id="10" name="Right Arrow 9"/>
          <p:cNvSpPr/>
          <p:nvPr/>
        </p:nvSpPr>
        <p:spPr>
          <a:xfrm>
            <a:off x="3200400" y="3352800"/>
            <a:ext cx="533400" cy="76200"/>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9600" y="3657600"/>
            <a:ext cx="2759948" cy="400110"/>
          </a:xfrm>
          <a:prstGeom prst="rect">
            <a:avLst/>
          </a:prstGeom>
        </p:spPr>
        <p:txBody>
          <a:bodyPr wrap="square">
            <a:spAutoFit/>
          </a:bodyPr>
          <a:lstStyle/>
          <a:p>
            <a:r>
              <a:rPr lang="en-US" sz="2000" baseline="0" dirty="0" smtClean="0">
                <a:latin typeface="Times New Roman"/>
                <a:ea typeface="PMingLiU"/>
              </a:rPr>
              <a:t>Statically indeterminate </a:t>
            </a:r>
            <a:endParaRPr lang="en-US" sz="2000" dirty="0"/>
          </a:p>
        </p:txBody>
      </p:sp>
      <p:sp>
        <p:nvSpPr>
          <p:cNvPr id="12" name="Right Arrow 11"/>
          <p:cNvSpPr/>
          <p:nvPr/>
        </p:nvSpPr>
        <p:spPr>
          <a:xfrm>
            <a:off x="3429000" y="3810000"/>
            <a:ext cx="533400" cy="76200"/>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4191000" y="3657600"/>
            <a:ext cx="4572000" cy="1015663"/>
          </a:xfrm>
          <a:prstGeom prst="rect">
            <a:avLst/>
          </a:prstGeom>
        </p:spPr>
        <p:txBody>
          <a:bodyPr>
            <a:spAutoFit/>
          </a:bodyPr>
          <a:lstStyle/>
          <a:p>
            <a:r>
              <a:rPr lang="en-US" sz="2000" baseline="0" dirty="0" smtClean="0">
                <a:latin typeface="Times New Roman"/>
                <a:ea typeface="PMingLiU"/>
              </a:rPr>
              <a:t>additional equations based on the geometric compatibility or consistent deformations</a:t>
            </a: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animBg="1"/>
      <p:bldP spid="11" grpId="0"/>
      <p:bldP spid="12" grpId="0" animBg="1"/>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457200"/>
            <a:ext cx="2886111" cy="400110"/>
          </a:xfrm>
          <a:prstGeom prst="rect">
            <a:avLst/>
          </a:prstGeom>
        </p:spPr>
        <p:txBody>
          <a:bodyPr wrap="none">
            <a:spAutoFit/>
          </a:bodyPr>
          <a:lstStyle/>
          <a:p>
            <a:r>
              <a:rPr lang="en-US" sz="2000" b="1" baseline="0" dirty="0" smtClean="0">
                <a:latin typeface="Times New Roman"/>
                <a:ea typeface="PMingLiU"/>
              </a:rPr>
              <a:t>(b) Find member forces. </a:t>
            </a:r>
            <a:endParaRPr lang="en-US" sz="2000" dirty="0"/>
          </a:p>
        </p:txBody>
      </p:sp>
      <p:sp>
        <p:nvSpPr>
          <p:cNvPr id="4" name="Rectangle 3"/>
          <p:cNvSpPr/>
          <p:nvPr/>
        </p:nvSpPr>
        <p:spPr>
          <a:xfrm>
            <a:off x="1219200" y="1981200"/>
            <a:ext cx="995785" cy="400110"/>
          </a:xfrm>
          <a:prstGeom prst="rect">
            <a:avLst/>
          </a:prstGeom>
        </p:spPr>
        <p:txBody>
          <a:bodyPr wrap="none">
            <a:spAutoFit/>
          </a:bodyPr>
          <a:lstStyle/>
          <a:p>
            <a:r>
              <a:rPr lang="en-US" sz="2000" b="1" baseline="0" dirty="0" smtClean="0">
                <a:latin typeface="Times New Roman"/>
                <a:ea typeface="PMingLiU"/>
              </a:rPr>
              <a:t>Joint 3.</a:t>
            </a:r>
            <a:endParaRPr lang="en-US" sz="2000" dirty="0"/>
          </a:p>
        </p:txBody>
      </p:sp>
      <p:sp>
        <p:nvSpPr>
          <p:cNvPr id="5" name="Rectangle 4"/>
          <p:cNvSpPr/>
          <p:nvPr/>
        </p:nvSpPr>
        <p:spPr>
          <a:xfrm>
            <a:off x="1219200" y="2590800"/>
            <a:ext cx="6248400" cy="1292662"/>
          </a:xfrm>
          <a:prstGeom prst="rect">
            <a:avLst/>
          </a:prstGeom>
        </p:spPr>
        <p:txBody>
          <a:bodyPr wrap="square">
            <a:spAutoFit/>
          </a:bodyPr>
          <a:lstStyle/>
          <a:p>
            <a:r>
              <a:rPr lang="da-DK" sz="2000" baseline="0" dirty="0" smtClean="0">
                <a:latin typeface="Times New Roman"/>
                <a:ea typeface="PMingLiU"/>
                <a:sym typeface="Symbol"/>
              </a:rPr>
              <a:t> </a:t>
            </a:r>
            <a:r>
              <a:rPr lang="da-DK" sz="2000" i="1" baseline="0" dirty="0" smtClean="0">
                <a:latin typeface="Times New Roman"/>
                <a:ea typeface="PMingLiU"/>
                <a:sym typeface="Symbol"/>
              </a:rPr>
              <a:t>F</a:t>
            </a:r>
            <a:r>
              <a:rPr lang="da-DK" sz="2000" i="1" baseline="-25000" dirty="0" smtClean="0">
                <a:latin typeface="Times New Roman"/>
                <a:ea typeface="PMingLiU"/>
                <a:sym typeface="Symbol"/>
              </a:rPr>
              <a:t>y</a:t>
            </a:r>
            <a:r>
              <a:rPr lang="da-DK" sz="2000" i="1" baseline="0" dirty="0" smtClean="0">
                <a:latin typeface="Times New Roman"/>
                <a:ea typeface="PMingLiU"/>
                <a:sym typeface="Symbol"/>
              </a:rPr>
              <a:t> = </a:t>
            </a:r>
            <a:r>
              <a:rPr lang="da-DK" sz="2000" baseline="0" dirty="0" smtClean="0">
                <a:latin typeface="Times New Roman"/>
                <a:ea typeface="PMingLiU"/>
                <a:sym typeface="Symbol"/>
              </a:rPr>
              <a:t>0,</a:t>
            </a:r>
            <a:r>
              <a:rPr lang="da-DK" sz="2000" i="1" baseline="0" dirty="0" smtClean="0">
                <a:latin typeface="Times New Roman"/>
                <a:ea typeface="PMingLiU"/>
                <a:sym typeface="Symbol"/>
              </a:rPr>
              <a:t>	F</a:t>
            </a:r>
            <a:r>
              <a:rPr lang="da-DK" sz="2000" i="1" baseline="-25000" dirty="0" smtClean="0">
                <a:latin typeface="Times New Roman"/>
                <a:ea typeface="PMingLiU"/>
                <a:sym typeface="Symbol"/>
              </a:rPr>
              <a:t>2</a:t>
            </a:r>
            <a:r>
              <a:rPr lang="da-DK" sz="2000" baseline="0" dirty="0" smtClean="0">
                <a:latin typeface="Times New Roman"/>
                <a:ea typeface="PMingLiU"/>
                <a:sym typeface="Symbol"/>
              </a:rPr>
              <a:t>(4/5)+0.83=0,	</a:t>
            </a:r>
            <a:r>
              <a:rPr lang="da-DK" sz="2000" i="1" baseline="0" dirty="0" smtClean="0">
                <a:latin typeface="Times New Roman"/>
                <a:ea typeface="PMingLiU"/>
                <a:sym typeface="Symbol"/>
              </a:rPr>
              <a:t>F</a:t>
            </a:r>
            <a:r>
              <a:rPr lang="da-DK" sz="2000" i="1" baseline="-25000" dirty="0" smtClean="0">
                <a:latin typeface="Times New Roman"/>
                <a:ea typeface="PMingLiU"/>
                <a:sym typeface="Symbol"/>
              </a:rPr>
              <a:t>2</a:t>
            </a:r>
            <a:r>
              <a:rPr lang="da-DK" sz="2000" baseline="0" dirty="0" smtClean="0">
                <a:latin typeface="Times New Roman"/>
                <a:ea typeface="PMingLiU"/>
                <a:sym typeface="Symbol"/>
              </a:rPr>
              <a:t>= –1.04 kN</a:t>
            </a:r>
            <a:r>
              <a:rPr lang="da-DK" sz="2000" i="1" baseline="0" dirty="0" smtClean="0">
                <a:latin typeface="Times New Roman"/>
                <a:ea typeface="PMingLiU"/>
                <a:sym typeface="Symbol"/>
              </a:rPr>
              <a:t>	</a:t>
            </a:r>
          </a:p>
          <a:p>
            <a:endParaRPr lang="en-US" sz="2000" baseline="0" dirty="0" smtClean="0">
              <a:latin typeface="Times New Roman"/>
              <a:ea typeface="PMingLiU"/>
            </a:endParaRPr>
          </a:p>
          <a:p>
            <a:r>
              <a:rPr lang="en-US" sz="2000" baseline="0" dirty="0" smtClean="0">
                <a:latin typeface="Times New Roman"/>
                <a:ea typeface="PMingLiU"/>
                <a:sym typeface="Symbol"/>
              </a:rPr>
              <a:t> </a:t>
            </a:r>
            <a:r>
              <a:rPr lang="en-US" sz="2000" i="1" baseline="0" dirty="0" err="1" smtClean="0">
                <a:latin typeface="Times New Roman"/>
                <a:ea typeface="PMingLiU"/>
                <a:sym typeface="Symbol"/>
              </a:rPr>
              <a:t>F</a:t>
            </a:r>
            <a:r>
              <a:rPr lang="en-US" sz="2000" i="1" baseline="-25000" dirty="0" err="1" smtClean="0">
                <a:latin typeface="Times New Roman"/>
                <a:ea typeface="PMingLiU"/>
                <a:sym typeface="Symbol"/>
              </a:rPr>
              <a:t>x</a:t>
            </a:r>
            <a:r>
              <a:rPr lang="en-US" sz="2000" i="1" baseline="0" dirty="0" smtClean="0">
                <a:latin typeface="Times New Roman"/>
                <a:ea typeface="PMingLiU"/>
                <a:sym typeface="Symbol"/>
              </a:rPr>
              <a:t> = </a:t>
            </a:r>
            <a:r>
              <a:rPr lang="en-US" sz="2000" baseline="0" dirty="0" smtClean="0">
                <a:latin typeface="Times New Roman"/>
                <a:ea typeface="PMingLiU"/>
                <a:sym typeface="Symbol"/>
              </a:rPr>
              <a:t>0,</a:t>
            </a:r>
            <a:r>
              <a:rPr lang="en-US" sz="2000" i="1" baseline="0" dirty="0" smtClean="0">
                <a:latin typeface="Times New Roman"/>
                <a:ea typeface="PMingLiU"/>
                <a:sym typeface="Symbol"/>
              </a:rPr>
              <a:t>	–F</a:t>
            </a:r>
            <a:r>
              <a:rPr lang="en-US" sz="2000" i="1" baseline="-25000" dirty="0" smtClean="0">
                <a:latin typeface="Times New Roman"/>
                <a:ea typeface="PMingLiU"/>
                <a:sym typeface="Symbol"/>
              </a:rPr>
              <a:t>2</a:t>
            </a:r>
            <a:r>
              <a:rPr lang="en-US" sz="2000" baseline="0" dirty="0" smtClean="0">
                <a:latin typeface="Times New Roman"/>
                <a:ea typeface="PMingLiU"/>
                <a:sym typeface="Symbol"/>
              </a:rPr>
              <a:t>(3/5) – F</a:t>
            </a:r>
            <a:r>
              <a:rPr lang="en-US" sz="2000" baseline="-25000" dirty="0" smtClean="0">
                <a:latin typeface="Times New Roman"/>
                <a:ea typeface="PMingLiU"/>
                <a:sym typeface="Symbol"/>
              </a:rPr>
              <a:t>3</a:t>
            </a:r>
            <a:r>
              <a:rPr lang="en-US" sz="2000" baseline="0" dirty="0" smtClean="0">
                <a:latin typeface="Times New Roman"/>
                <a:ea typeface="PMingLiU"/>
                <a:sym typeface="Symbol"/>
              </a:rPr>
              <a:t>=0,	</a:t>
            </a:r>
            <a:r>
              <a:rPr lang="en-US" sz="2000" i="1" baseline="0" dirty="0" smtClean="0">
                <a:latin typeface="Times New Roman"/>
                <a:ea typeface="PMingLiU"/>
                <a:sym typeface="Symbol"/>
              </a:rPr>
              <a:t>F</a:t>
            </a:r>
            <a:r>
              <a:rPr lang="en-US" sz="2000" i="1" baseline="-25000" dirty="0" smtClean="0">
                <a:latin typeface="Times New Roman"/>
                <a:ea typeface="PMingLiU"/>
                <a:sym typeface="Symbol"/>
              </a:rPr>
              <a:t>3</a:t>
            </a:r>
            <a:r>
              <a:rPr lang="en-US" sz="2000" baseline="0" dirty="0" smtClean="0">
                <a:latin typeface="Times New Roman"/>
                <a:ea typeface="PMingLiU"/>
                <a:sym typeface="Symbol"/>
              </a:rPr>
              <a:t>= 0.62 </a:t>
            </a:r>
            <a:r>
              <a:rPr lang="en-US" sz="2000" baseline="0" dirty="0" err="1" smtClean="0">
                <a:latin typeface="Times New Roman"/>
                <a:ea typeface="PMingLiU"/>
                <a:sym typeface="Symbol"/>
              </a:rPr>
              <a:t>kN</a:t>
            </a:r>
            <a:endParaRPr lang="en-US" sz="2000" baseline="0" dirty="0" smtClean="0">
              <a:latin typeface="Times New Roman"/>
              <a:ea typeface="PMingLiU"/>
              <a:sym typeface="Symbol"/>
            </a:endParaRPr>
          </a:p>
          <a:p>
            <a:endParaRPr lang="en-US" baseline="0" dirty="0" smtClean="0">
              <a:latin typeface="Times New Roman"/>
              <a:ea typeface="PMingLiU"/>
            </a:endParaRPr>
          </a:p>
        </p:txBody>
      </p:sp>
      <p:sp>
        <p:nvSpPr>
          <p:cNvPr id="21506" name="Line 2"/>
          <p:cNvSpPr>
            <a:spLocks noChangeShapeType="1"/>
          </p:cNvSpPr>
          <p:nvPr/>
        </p:nvSpPr>
        <p:spPr bwMode="auto">
          <a:xfrm>
            <a:off x="7346950" y="3173413"/>
            <a:ext cx="238125" cy="0"/>
          </a:xfrm>
          <a:prstGeom prst="line">
            <a:avLst/>
          </a:prstGeom>
          <a:noFill/>
          <a:ln w="28575">
            <a:solidFill>
              <a:srgbClr val="FF0000"/>
            </a:solidFill>
            <a:round/>
            <a:headEnd type="triangle" w="sm" len="sm"/>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1507" name="Line 3"/>
          <p:cNvSpPr>
            <a:spLocks noChangeShapeType="1"/>
          </p:cNvSpPr>
          <p:nvPr/>
        </p:nvSpPr>
        <p:spPr bwMode="auto">
          <a:xfrm>
            <a:off x="7372350" y="2824163"/>
            <a:ext cx="228600" cy="361950"/>
          </a:xfrm>
          <a:prstGeom prst="line">
            <a:avLst/>
          </a:prstGeom>
          <a:noFill/>
          <a:ln w="28575">
            <a:solidFill>
              <a:srgbClr val="FF0000"/>
            </a:solidFill>
            <a:round/>
            <a:headEnd type="triangle" w="sm" len="me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1508" name="Oval 4"/>
          <p:cNvSpPr>
            <a:spLocks noChangeArrowheads="1"/>
          </p:cNvSpPr>
          <p:nvPr/>
        </p:nvSpPr>
        <p:spPr bwMode="auto">
          <a:xfrm>
            <a:off x="7543800" y="3121025"/>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1509" name="Text Box 5"/>
          <p:cNvSpPr txBox="1">
            <a:spLocks noChangeArrowheads="1"/>
          </p:cNvSpPr>
          <p:nvPr/>
        </p:nvSpPr>
        <p:spPr bwMode="auto">
          <a:xfrm>
            <a:off x="7230123" y="2575280"/>
            <a:ext cx="57335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2</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1510" name="Text Box 6"/>
          <p:cNvSpPr txBox="1">
            <a:spLocks noChangeArrowheads="1"/>
          </p:cNvSpPr>
          <p:nvPr/>
        </p:nvSpPr>
        <p:spPr bwMode="auto">
          <a:xfrm>
            <a:off x="7591425" y="2949575"/>
            <a:ext cx="2667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1511" name="Line 7"/>
          <p:cNvSpPr>
            <a:spLocks noChangeShapeType="1"/>
          </p:cNvSpPr>
          <p:nvPr/>
        </p:nvSpPr>
        <p:spPr bwMode="auto">
          <a:xfrm>
            <a:off x="7591425" y="3222625"/>
            <a:ext cx="0" cy="285750"/>
          </a:xfrm>
          <a:prstGeom prst="line">
            <a:avLst/>
          </a:prstGeom>
          <a:noFill/>
          <a:ln w="9525">
            <a:solidFill>
              <a:srgbClr val="000000"/>
            </a:solidFill>
            <a:round/>
            <a:headEnd type="triangle" w="med" len="me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1512" name="Text Box 8"/>
          <p:cNvSpPr txBox="1">
            <a:spLocks noChangeArrowheads="1"/>
          </p:cNvSpPr>
          <p:nvPr/>
        </p:nvSpPr>
        <p:spPr bwMode="auto">
          <a:xfrm>
            <a:off x="6960093" y="2994025"/>
            <a:ext cx="469407"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1513" name="Text Box 9"/>
          <p:cNvSpPr txBox="1">
            <a:spLocks noChangeArrowheads="1"/>
          </p:cNvSpPr>
          <p:nvPr/>
        </p:nvSpPr>
        <p:spPr bwMode="auto">
          <a:xfrm>
            <a:off x="7572375" y="3279775"/>
            <a:ext cx="985699"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0.83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1514" name="Oval 10"/>
          <p:cNvSpPr>
            <a:spLocks noChangeArrowheads="1"/>
          </p:cNvSpPr>
          <p:nvPr/>
        </p:nvSpPr>
        <p:spPr bwMode="auto">
          <a:xfrm>
            <a:off x="6791417" y="2494625"/>
            <a:ext cx="1624614" cy="1331651"/>
          </a:xfrm>
          <a:prstGeom prst="ellipse">
            <a:avLst/>
          </a:prstGeom>
          <a:noFill/>
          <a:ln w="9525">
            <a:solidFill>
              <a:srgbClr val="000000"/>
            </a:solidFill>
            <a:prstDash val="sysDot"/>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1515" name="AutoShape 11"/>
          <p:cNvSpPr>
            <a:spLocks noChangeArrowheads="1"/>
          </p:cNvSpPr>
          <p:nvPr/>
        </p:nvSpPr>
        <p:spPr bwMode="auto">
          <a:xfrm>
            <a:off x="7886700" y="2803525"/>
            <a:ext cx="123825" cy="209550"/>
          </a:xfrm>
          <a:prstGeom prst="rtTriangle">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1516" name="Text Box 12"/>
          <p:cNvSpPr txBox="1">
            <a:spLocks noChangeArrowheads="1"/>
          </p:cNvSpPr>
          <p:nvPr/>
        </p:nvSpPr>
        <p:spPr bwMode="auto">
          <a:xfrm>
            <a:off x="7829550" y="2978150"/>
            <a:ext cx="2667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1517" name="Text Box 13"/>
          <p:cNvSpPr txBox="1">
            <a:spLocks noChangeArrowheads="1"/>
          </p:cNvSpPr>
          <p:nvPr/>
        </p:nvSpPr>
        <p:spPr bwMode="auto">
          <a:xfrm>
            <a:off x="7679184" y="2760955"/>
            <a:ext cx="312291" cy="32197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1518" name="Text Box 14"/>
          <p:cNvSpPr txBox="1">
            <a:spLocks noChangeArrowheads="1"/>
          </p:cNvSpPr>
          <p:nvPr/>
        </p:nvSpPr>
        <p:spPr bwMode="auto">
          <a:xfrm>
            <a:off x="7920916" y="2716629"/>
            <a:ext cx="2667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9" name="Rectangle 18"/>
          <p:cNvSpPr/>
          <p:nvPr/>
        </p:nvSpPr>
        <p:spPr>
          <a:xfrm>
            <a:off x="1219200" y="3962400"/>
            <a:ext cx="995785" cy="400110"/>
          </a:xfrm>
          <a:prstGeom prst="rect">
            <a:avLst/>
          </a:prstGeom>
        </p:spPr>
        <p:txBody>
          <a:bodyPr wrap="none">
            <a:spAutoFit/>
          </a:bodyPr>
          <a:lstStyle/>
          <a:p>
            <a:r>
              <a:rPr lang="en-US" sz="2000" b="1" baseline="0" dirty="0" smtClean="0">
                <a:latin typeface="Times New Roman"/>
                <a:ea typeface="PMingLiU"/>
              </a:rPr>
              <a:t>Joint 1.</a:t>
            </a:r>
            <a:endParaRPr lang="en-US" sz="2000" dirty="0"/>
          </a:p>
        </p:txBody>
      </p:sp>
      <p:sp>
        <p:nvSpPr>
          <p:cNvPr id="20" name="Rectangle 19"/>
          <p:cNvSpPr/>
          <p:nvPr/>
        </p:nvSpPr>
        <p:spPr>
          <a:xfrm>
            <a:off x="1219200" y="4495800"/>
            <a:ext cx="5283819" cy="400110"/>
          </a:xfrm>
          <a:prstGeom prst="rect">
            <a:avLst/>
          </a:prstGeom>
        </p:spPr>
        <p:txBody>
          <a:bodyPr wrap="none">
            <a:spAutoFit/>
          </a:bodyPr>
          <a:lstStyle/>
          <a:p>
            <a:r>
              <a:rPr lang="da-DK" sz="2000" baseline="0" dirty="0" smtClean="0">
                <a:latin typeface="Times New Roman"/>
                <a:ea typeface="PMingLiU"/>
                <a:sym typeface="Symbol"/>
              </a:rPr>
              <a:t> </a:t>
            </a:r>
            <a:r>
              <a:rPr lang="da-DK" sz="2000" i="1" baseline="0" dirty="0" smtClean="0">
                <a:latin typeface="Times New Roman"/>
                <a:ea typeface="PMingLiU"/>
                <a:sym typeface="Symbol"/>
              </a:rPr>
              <a:t>F</a:t>
            </a:r>
            <a:r>
              <a:rPr lang="da-DK" sz="2000" i="1" baseline="-25000" dirty="0" smtClean="0">
                <a:latin typeface="Times New Roman"/>
                <a:ea typeface="PMingLiU"/>
                <a:sym typeface="Symbol"/>
              </a:rPr>
              <a:t>y</a:t>
            </a:r>
            <a:r>
              <a:rPr lang="da-DK" sz="2000" i="1" baseline="0" dirty="0" smtClean="0">
                <a:latin typeface="Times New Roman"/>
                <a:ea typeface="PMingLiU"/>
                <a:sym typeface="Symbol"/>
              </a:rPr>
              <a:t> = </a:t>
            </a:r>
            <a:r>
              <a:rPr lang="da-DK" sz="2000" baseline="0" dirty="0" smtClean="0">
                <a:latin typeface="Times New Roman"/>
                <a:ea typeface="PMingLiU"/>
                <a:sym typeface="Symbol"/>
              </a:rPr>
              <a:t>0,	</a:t>
            </a:r>
            <a:r>
              <a:rPr lang="da-DK" sz="2000" i="1" baseline="0" dirty="0" smtClean="0">
                <a:latin typeface="Times New Roman"/>
                <a:ea typeface="PMingLiU"/>
                <a:sym typeface="Symbol"/>
              </a:rPr>
              <a:t>F</a:t>
            </a:r>
            <a:r>
              <a:rPr lang="da-DK" sz="2000" i="1" baseline="-25000" dirty="0" smtClean="0">
                <a:latin typeface="Times New Roman"/>
                <a:ea typeface="PMingLiU"/>
                <a:sym typeface="Symbol"/>
              </a:rPr>
              <a:t>1</a:t>
            </a:r>
            <a:r>
              <a:rPr lang="da-DK" sz="2000" baseline="0" dirty="0" smtClean="0">
                <a:latin typeface="Times New Roman"/>
                <a:ea typeface="PMingLiU"/>
                <a:sym typeface="Symbol"/>
              </a:rPr>
              <a:t>(4/5)+0.17=0, 	</a:t>
            </a:r>
            <a:r>
              <a:rPr lang="da-DK" sz="2000" i="1" baseline="0" dirty="0" smtClean="0">
                <a:latin typeface="Times New Roman"/>
                <a:ea typeface="PMingLiU"/>
                <a:sym typeface="Symbol"/>
              </a:rPr>
              <a:t>F</a:t>
            </a:r>
            <a:r>
              <a:rPr lang="da-DK" sz="2000" i="1" baseline="-25000" dirty="0" smtClean="0">
                <a:latin typeface="Times New Roman"/>
                <a:ea typeface="PMingLiU"/>
                <a:sym typeface="Symbol"/>
              </a:rPr>
              <a:t>1</a:t>
            </a:r>
            <a:r>
              <a:rPr lang="da-DK" sz="2000" baseline="0" dirty="0" smtClean="0">
                <a:latin typeface="Times New Roman"/>
                <a:ea typeface="PMingLiU"/>
                <a:sym typeface="Symbol"/>
              </a:rPr>
              <a:t>= –0.21 kN</a:t>
            </a:r>
          </a:p>
        </p:txBody>
      </p:sp>
      <p:sp>
        <p:nvSpPr>
          <p:cNvPr id="21519" name="Line 15"/>
          <p:cNvSpPr>
            <a:spLocks noChangeShapeType="1"/>
          </p:cNvSpPr>
          <p:nvPr/>
        </p:nvSpPr>
        <p:spPr bwMode="auto">
          <a:xfrm flipV="1">
            <a:off x="7610475" y="4329112"/>
            <a:ext cx="219075" cy="311150"/>
          </a:xfrm>
          <a:prstGeom prst="line">
            <a:avLst/>
          </a:prstGeom>
          <a:noFill/>
          <a:ln w="28575">
            <a:solidFill>
              <a:srgbClr val="FF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1520" name="Oval 16"/>
          <p:cNvSpPr>
            <a:spLocks noChangeArrowheads="1"/>
          </p:cNvSpPr>
          <p:nvPr/>
        </p:nvSpPr>
        <p:spPr bwMode="auto">
          <a:xfrm>
            <a:off x="7553325" y="4606925"/>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1521" name="Text Box 17"/>
          <p:cNvSpPr txBox="1">
            <a:spLocks noChangeArrowheads="1"/>
          </p:cNvSpPr>
          <p:nvPr/>
        </p:nvSpPr>
        <p:spPr bwMode="auto">
          <a:xfrm>
            <a:off x="7424737" y="4338637"/>
            <a:ext cx="304800"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1522" name="Line 18"/>
          <p:cNvSpPr>
            <a:spLocks noChangeShapeType="1"/>
          </p:cNvSpPr>
          <p:nvPr/>
        </p:nvSpPr>
        <p:spPr bwMode="auto">
          <a:xfrm>
            <a:off x="7326313" y="4651375"/>
            <a:ext cx="217487" cy="0"/>
          </a:xfrm>
          <a:prstGeom prst="line">
            <a:avLst/>
          </a:prstGeom>
          <a:noFill/>
          <a:ln w="9525">
            <a:solidFill>
              <a:srgbClr val="000000"/>
            </a:solidFill>
            <a:round/>
            <a:headEnd type="triangle" w="med" len="me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1523" name="Line 19"/>
          <p:cNvSpPr>
            <a:spLocks noChangeShapeType="1"/>
          </p:cNvSpPr>
          <p:nvPr/>
        </p:nvSpPr>
        <p:spPr bwMode="auto">
          <a:xfrm>
            <a:off x="7600950" y="4708525"/>
            <a:ext cx="0" cy="285750"/>
          </a:xfrm>
          <a:prstGeom prst="line">
            <a:avLst/>
          </a:prstGeom>
          <a:noFill/>
          <a:ln w="9525">
            <a:solidFill>
              <a:srgbClr val="000000"/>
            </a:solidFill>
            <a:round/>
            <a:headEnd type="triangle" w="med" len="me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1524" name="Text Box 20"/>
          <p:cNvSpPr txBox="1">
            <a:spLocks noChangeArrowheads="1"/>
          </p:cNvSpPr>
          <p:nvPr/>
        </p:nvSpPr>
        <p:spPr bwMode="auto">
          <a:xfrm>
            <a:off x="6924583" y="4512969"/>
            <a:ext cx="702168"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0.5 </a:t>
            </a:r>
            <a:r>
              <a:rPr kumimoji="0" lang="en-US"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1525" name="Line 21"/>
          <p:cNvSpPr>
            <a:spLocks noChangeShapeType="1"/>
          </p:cNvSpPr>
          <p:nvPr/>
        </p:nvSpPr>
        <p:spPr bwMode="auto">
          <a:xfrm>
            <a:off x="7664450" y="4651375"/>
            <a:ext cx="219075" cy="0"/>
          </a:xfrm>
          <a:prstGeom prst="line">
            <a:avLst/>
          </a:prstGeom>
          <a:noFill/>
          <a:ln w="2857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1526" name="Text Box 22"/>
          <p:cNvSpPr txBox="1">
            <a:spLocks noChangeArrowheads="1"/>
          </p:cNvSpPr>
          <p:nvPr/>
        </p:nvSpPr>
        <p:spPr bwMode="auto">
          <a:xfrm>
            <a:off x="7617411" y="4646505"/>
            <a:ext cx="1073828"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0.17 </a:t>
            </a:r>
            <a:r>
              <a:rPr kumimoji="0" lang="en-US"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1527" name="Text Box 23"/>
          <p:cNvSpPr txBox="1">
            <a:spLocks noChangeArrowheads="1"/>
          </p:cNvSpPr>
          <p:nvPr/>
        </p:nvSpPr>
        <p:spPr bwMode="auto">
          <a:xfrm>
            <a:off x="7781925" y="4224337"/>
            <a:ext cx="428625" cy="342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0" u="none" strike="noStrike" cap="none" normalizeH="0" baseline="-2500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1528" name="Oval 24"/>
          <p:cNvSpPr>
            <a:spLocks noChangeArrowheads="1"/>
          </p:cNvSpPr>
          <p:nvPr/>
        </p:nvSpPr>
        <p:spPr bwMode="auto">
          <a:xfrm>
            <a:off x="6818049" y="4039339"/>
            <a:ext cx="1651247" cy="1269507"/>
          </a:xfrm>
          <a:prstGeom prst="ellipse">
            <a:avLst/>
          </a:prstGeom>
          <a:noFill/>
          <a:ln w="9525">
            <a:solidFill>
              <a:srgbClr val="000000"/>
            </a:solidFill>
            <a:prstDash val="sysDot"/>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1529" name="AutoShape 25"/>
          <p:cNvSpPr>
            <a:spLocks noChangeArrowheads="1"/>
          </p:cNvSpPr>
          <p:nvPr/>
        </p:nvSpPr>
        <p:spPr bwMode="auto">
          <a:xfrm flipH="1">
            <a:off x="7224713" y="4233862"/>
            <a:ext cx="119062" cy="219075"/>
          </a:xfrm>
          <a:prstGeom prst="rtTriangle">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1530" name="Text Box 26"/>
          <p:cNvSpPr txBox="1">
            <a:spLocks noChangeArrowheads="1"/>
          </p:cNvSpPr>
          <p:nvPr/>
        </p:nvSpPr>
        <p:spPr bwMode="auto">
          <a:xfrm>
            <a:off x="7158037" y="4368800"/>
            <a:ext cx="2667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1531" name="Text Box 27"/>
          <p:cNvSpPr txBox="1">
            <a:spLocks noChangeArrowheads="1"/>
          </p:cNvSpPr>
          <p:nvPr/>
        </p:nvSpPr>
        <p:spPr bwMode="auto">
          <a:xfrm>
            <a:off x="7277100" y="4234649"/>
            <a:ext cx="242286" cy="2881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1532" name="Text Box 28"/>
          <p:cNvSpPr txBox="1">
            <a:spLocks noChangeArrowheads="1"/>
          </p:cNvSpPr>
          <p:nvPr/>
        </p:nvSpPr>
        <p:spPr bwMode="auto">
          <a:xfrm>
            <a:off x="7070787" y="4173599"/>
            <a:ext cx="23812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1533" name="Rectangle 29"/>
          <p:cNvSpPr>
            <a:spLocks noChangeArrowheads="1"/>
          </p:cNvSpPr>
          <p:nvPr/>
        </p:nvSpPr>
        <p:spPr bwMode="auto">
          <a:xfrm>
            <a:off x="6629400" y="5029200"/>
            <a:ext cx="152399" cy="152400"/>
          </a:xfrm>
          <a:prstGeom prst="rect">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36" name="Rectangle 35"/>
          <p:cNvSpPr/>
          <p:nvPr/>
        </p:nvSpPr>
        <p:spPr>
          <a:xfrm>
            <a:off x="1219200" y="5334000"/>
            <a:ext cx="6858000" cy="400110"/>
          </a:xfrm>
          <a:prstGeom prst="rect">
            <a:avLst/>
          </a:prstGeom>
        </p:spPr>
        <p:txBody>
          <a:bodyPr wrap="square">
            <a:spAutoFit/>
          </a:bodyPr>
          <a:lstStyle/>
          <a:p>
            <a:r>
              <a:rPr lang="en-US" sz="2000" baseline="0" dirty="0" smtClean="0">
                <a:latin typeface="Times New Roman"/>
                <a:ea typeface="PMingLiU"/>
              </a:rPr>
              <a:t>There are no more than six independent equilibrium equations. </a:t>
            </a:r>
            <a:endParaRPr lang="en-US" sz="2000" dirty="0"/>
          </a:p>
        </p:txBody>
      </p:sp>
      <p:sp>
        <p:nvSpPr>
          <p:cNvPr id="37" name="Rectangle 36"/>
          <p:cNvSpPr/>
          <p:nvPr/>
        </p:nvSpPr>
        <p:spPr>
          <a:xfrm>
            <a:off x="1219200" y="5867400"/>
            <a:ext cx="6934200" cy="707886"/>
          </a:xfrm>
          <a:prstGeom prst="rect">
            <a:avLst/>
          </a:prstGeom>
        </p:spPr>
        <p:txBody>
          <a:bodyPr wrap="square">
            <a:spAutoFit/>
          </a:bodyPr>
          <a:lstStyle/>
          <a:p>
            <a:r>
              <a:rPr lang="en-US" sz="2000" baseline="0" dirty="0" smtClean="0">
                <a:latin typeface="Times New Roman"/>
                <a:ea typeface="PMingLiU"/>
              </a:rPr>
              <a:t>Select those equations that give us the easiest way of getting the answer to the unknown forces </a:t>
            </a:r>
            <a:endParaRPr lang="en-US" sz="2000" dirty="0"/>
          </a:p>
        </p:txBody>
      </p:sp>
      <p:sp>
        <p:nvSpPr>
          <p:cNvPr id="38" name="Rectangle 37"/>
          <p:cNvSpPr/>
          <p:nvPr/>
        </p:nvSpPr>
        <p:spPr>
          <a:xfrm>
            <a:off x="4876800" y="3200400"/>
            <a:ext cx="1600200" cy="4572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9" name="Rectangle 38"/>
          <p:cNvSpPr/>
          <p:nvPr/>
        </p:nvSpPr>
        <p:spPr>
          <a:xfrm>
            <a:off x="4876800" y="2514600"/>
            <a:ext cx="1600200" cy="4572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40" name="Rectangle 39"/>
          <p:cNvSpPr/>
          <p:nvPr/>
        </p:nvSpPr>
        <p:spPr>
          <a:xfrm>
            <a:off x="4876800" y="4419600"/>
            <a:ext cx="1600200" cy="4572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79" name="Line 46"/>
          <p:cNvSpPr>
            <a:spLocks noChangeShapeType="1"/>
          </p:cNvSpPr>
          <p:nvPr/>
        </p:nvSpPr>
        <p:spPr bwMode="auto">
          <a:xfrm flipV="1">
            <a:off x="6927643" y="875277"/>
            <a:ext cx="619125" cy="9429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0" name="Text Box 47"/>
          <p:cNvSpPr txBox="1">
            <a:spLocks noChangeArrowheads="1"/>
          </p:cNvSpPr>
          <p:nvPr/>
        </p:nvSpPr>
        <p:spPr bwMode="auto">
          <a:xfrm>
            <a:off x="6737143" y="1308664"/>
            <a:ext cx="38100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81" name="Line 48"/>
          <p:cNvSpPr>
            <a:spLocks noChangeShapeType="1"/>
          </p:cNvSpPr>
          <p:nvPr/>
        </p:nvSpPr>
        <p:spPr bwMode="auto">
          <a:xfrm flipV="1">
            <a:off x="6937168" y="1807139"/>
            <a:ext cx="1219200"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2" name="Line 49"/>
          <p:cNvSpPr>
            <a:spLocks noChangeShapeType="1"/>
          </p:cNvSpPr>
          <p:nvPr/>
        </p:nvSpPr>
        <p:spPr bwMode="auto">
          <a:xfrm>
            <a:off x="7546768" y="894327"/>
            <a:ext cx="609600" cy="923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3" name="Oval 50"/>
          <p:cNvSpPr>
            <a:spLocks noChangeArrowheads="1"/>
          </p:cNvSpPr>
          <p:nvPr/>
        </p:nvSpPr>
        <p:spPr bwMode="auto">
          <a:xfrm>
            <a:off x="6870493" y="1749989"/>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4" name="Oval 51"/>
          <p:cNvSpPr>
            <a:spLocks noChangeArrowheads="1"/>
          </p:cNvSpPr>
          <p:nvPr/>
        </p:nvSpPr>
        <p:spPr bwMode="auto">
          <a:xfrm>
            <a:off x="8099218" y="1742052"/>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5" name="Text Box 52"/>
          <p:cNvSpPr txBox="1">
            <a:spLocks noChangeArrowheads="1"/>
          </p:cNvSpPr>
          <p:nvPr/>
        </p:nvSpPr>
        <p:spPr bwMode="auto">
          <a:xfrm>
            <a:off x="6970505" y="1162615"/>
            <a:ext cx="27622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86" name="Text Box 53"/>
          <p:cNvSpPr txBox="1">
            <a:spLocks noChangeArrowheads="1"/>
          </p:cNvSpPr>
          <p:nvPr/>
        </p:nvSpPr>
        <p:spPr bwMode="auto">
          <a:xfrm>
            <a:off x="7889668" y="1191189"/>
            <a:ext cx="285750"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2</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87" name="Text Box 54"/>
          <p:cNvSpPr txBox="1">
            <a:spLocks noChangeArrowheads="1"/>
          </p:cNvSpPr>
          <p:nvPr/>
        </p:nvSpPr>
        <p:spPr bwMode="auto">
          <a:xfrm>
            <a:off x="7403893" y="1503926"/>
            <a:ext cx="33337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88" name="Text Box 55"/>
          <p:cNvSpPr txBox="1">
            <a:spLocks noChangeArrowheads="1"/>
          </p:cNvSpPr>
          <p:nvPr/>
        </p:nvSpPr>
        <p:spPr bwMode="auto">
          <a:xfrm>
            <a:off x="7263847" y="741927"/>
            <a:ext cx="29527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2</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89" name="Text Box 56"/>
          <p:cNvSpPr txBox="1">
            <a:spLocks noChangeArrowheads="1"/>
          </p:cNvSpPr>
          <p:nvPr/>
        </p:nvSpPr>
        <p:spPr bwMode="auto">
          <a:xfrm>
            <a:off x="8146843" y="1569014"/>
            <a:ext cx="2667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90" name="Text Box 57"/>
          <p:cNvSpPr txBox="1">
            <a:spLocks noChangeArrowheads="1"/>
          </p:cNvSpPr>
          <p:nvPr/>
        </p:nvSpPr>
        <p:spPr bwMode="auto">
          <a:xfrm>
            <a:off x="6684756" y="1502339"/>
            <a:ext cx="304800"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91" name="Line 58"/>
          <p:cNvSpPr>
            <a:spLocks noChangeShapeType="1"/>
          </p:cNvSpPr>
          <p:nvPr/>
        </p:nvSpPr>
        <p:spPr bwMode="auto">
          <a:xfrm>
            <a:off x="7603918" y="910202"/>
            <a:ext cx="285750"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92" name="Line 59"/>
          <p:cNvSpPr>
            <a:spLocks noChangeShapeType="1"/>
          </p:cNvSpPr>
          <p:nvPr/>
        </p:nvSpPr>
        <p:spPr bwMode="auto">
          <a:xfrm>
            <a:off x="7537243" y="562539"/>
            <a:ext cx="0" cy="28575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93" name="Text Box 60"/>
          <p:cNvSpPr txBox="1">
            <a:spLocks noChangeArrowheads="1"/>
          </p:cNvSpPr>
          <p:nvPr/>
        </p:nvSpPr>
        <p:spPr bwMode="auto">
          <a:xfrm>
            <a:off x="7480092" y="453002"/>
            <a:ext cx="862013"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1.0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94" name="Text Box 61"/>
          <p:cNvSpPr txBox="1">
            <a:spLocks noChangeArrowheads="1"/>
          </p:cNvSpPr>
          <p:nvPr/>
        </p:nvSpPr>
        <p:spPr bwMode="auto">
          <a:xfrm>
            <a:off x="7851568" y="786377"/>
            <a:ext cx="9144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0.5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95" name="Line 62"/>
          <p:cNvSpPr>
            <a:spLocks noChangeShapeType="1"/>
          </p:cNvSpPr>
          <p:nvPr/>
        </p:nvSpPr>
        <p:spPr bwMode="auto">
          <a:xfrm>
            <a:off x="6575218" y="1794439"/>
            <a:ext cx="285750" cy="0"/>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96" name="Line 63"/>
          <p:cNvSpPr>
            <a:spLocks noChangeShapeType="1"/>
          </p:cNvSpPr>
          <p:nvPr/>
        </p:nvSpPr>
        <p:spPr bwMode="auto">
          <a:xfrm>
            <a:off x="6918118" y="1851589"/>
            <a:ext cx="0" cy="285750"/>
          </a:xfrm>
          <a:prstGeom prst="line">
            <a:avLst/>
          </a:prstGeom>
          <a:noFill/>
          <a:ln w="9525">
            <a:solidFill>
              <a:srgbClr val="FF0000"/>
            </a:solidFill>
            <a:round/>
            <a:headEnd type="triangle" w="med" len="me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97" name="Line 64"/>
          <p:cNvSpPr>
            <a:spLocks noChangeShapeType="1"/>
          </p:cNvSpPr>
          <p:nvPr/>
        </p:nvSpPr>
        <p:spPr bwMode="auto">
          <a:xfrm>
            <a:off x="8146843" y="1842064"/>
            <a:ext cx="0" cy="285750"/>
          </a:xfrm>
          <a:prstGeom prst="line">
            <a:avLst/>
          </a:prstGeom>
          <a:noFill/>
          <a:ln w="9525">
            <a:solidFill>
              <a:srgbClr val="FF0000"/>
            </a:solidFill>
            <a:round/>
            <a:headEnd type="triangle" w="med" len="me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98" name="Text Box 65"/>
          <p:cNvSpPr txBox="1">
            <a:spLocks noChangeArrowheads="1"/>
          </p:cNvSpPr>
          <p:nvPr/>
        </p:nvSpPr>
        <p:spPr bwMode="auto">
          <a:xfrm>
            <a:off x="6260893" y="1684902"/>
            <a:ext cx="566738"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x</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99" name="Text Box 66"/>
          <p:cNvSpPr txBox="1">
            <a:spLocks noChangeArrowheads="1"/>
          </p:cNvSpPr>
          <p:nvPr/>
        </p:nvSpPr>
        <p:spPr bwMode="auto">
          <a:xfrm>
            <a:off x="6870493" y="1950014"/>
            <a:ext cx="700088" cy="342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y</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00" name="Text Box 67"/>
          <p:cNvSpPr txBox="1">
            <a:spLocks noChangeArrowheads="1"/>
          </p:cNvSpPr>
          <p:nvPr/>
        </p:nvSpPr>
        <p:spPr bwMode="auto">
          <a:xfrm>
            <a:off x="8108743" y="1940489"/>
            <a:ext cx="657225" cy="342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y</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01" name="Oval 70"/>
          <p:cNvSpPr>
            <a:spLocks noChangeArrowheads="1"/>
          </p:cNvSpPr>
          <p:nvPr/>
        </p:nvSpPr>
        <p:spPr bwMode="auto">
          <a:xfrm>
            <a:off x="7437230" y="1573776"/>
            <a:ext cx="209550" cy="211138"/>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2" name="Oval 71"/>
          <p:cNvSpPr>
            <a:spLocks noChangeArrowheads="1"/>
          </p:cNvSpPr>
          <p:nvPr/>
        </p:nvSpPr>
        <p:spPr bwMode="auto">
          <a:xfrm>
            <a:off x="7489618" y="856227"/>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3" name="Oval 70"/>
          <p:cNvSpPr>
            <a:spLocks noChangeArrowheads="1"/>
          </p:cNvSpPr>
          <p:nvPr/>
        </p:nvSpPr>
        <p:spPr bwMode="auto">
          <a:xfrm>
            <a:off x="7008605" y="1235639"/>
            <a:ext cx="209550" cy="211138"/>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4" name="Oval 70"/>
          <p:cNvSpPr>
            <a:spLocks noChangeArrowheads="1"/>
          </p:cNvSpPr>
          <p:nvPr/>
        </p:nvSpPr>
        <p:spPr bwMode="auto">
          <a:xfrm>
            <a:off x="7932530" y="1264214"/>
            <a:ext cx="209550" cy="211138"/>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9"/>
                                        </p:tgtEl>
                                        <p:attrNameLst>
                                          <p:attrName>style.visibility</p:attrName>
                                        </p:attrNameLst>
                                      </p:cBhvr>
                                      <p:to>
                                        <p:strVal val="visible"/>
                                      </p:to>
                                    </p:set>
                                  </p:childTnLst>
                                </p:cTn>
                              </p:par>
                              <p:par>
                                <p:cTn id="7" presetID="1" presetClass="entr" presetSubtype="0" fill="hold" grpId="0" nodeType="withEffect" nodePh="1">
                                  <p:stCondLst>
                                    <p:cond delay="0"/>
                                  </p:stCondLst>
                                  <p:endCondLst>
                                    <p:cond evt="begin" delay="0">
                                      <p:tn val="7"/>
                                    </p:cond>
                                  </p:endCondLst>
                                  <p:childTnLst>
                                    <p:set>
                                      <p:cBhvr>
                                        <p:cTn id="8" dur="1" fill="hold">
                                          <p:stCondLst>
                                            <p:cond delay="0"/>
                                          </p:stCondLst>
                                        </p:cTn>
                                        <p:tgtEl>
                                          <p:spTgt spid="8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9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9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9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93"/>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9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95"/>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96"/>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9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98"/>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99"/>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00"/>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01"/>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02"/>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03"/>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04"/>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4"/>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21506"/>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21507"/>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21508"/>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21509"/>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21510"/>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21511"/>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21512"/>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21513"/>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21514"/>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21515"/>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21516"/>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21517"/>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21518"/>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grpId="0" nodeType="clickEffect">
                                  <p:stCondLst>
                                    <p:cond delay="0"/>
                                  </p:stCondLst>
                                  <p:childTnLst>
                                    <p:set>
                                      <p:cBhvr>
                                        <p:cTn id="92" dur="1" fill="hold">
                                          <p:stCondLst>
                                            <p:cond delay="0"/>
                                          </p:stCondLst>
                                        </p:cTn>
                                        <p:tgtEl>
                                          <p:spTgt spid="5"/>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39"/>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38"/>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1" presetClass="entr" presetSubtype="0" fill="hold" grpId="0" nodeType="clickEffect">
                                  <p:stCondLst>
                                    <p:cond delay="0"/>
                                  </p:stCondLst>
                                  <p:childTnLst>
                                    <p:set>
                                      <p:cBhvr>
                                        <p:cTn id="100" dur="1" fill="hold">
                                          <p:stCondLst>
                                            <p:cond delay="0"/>
                                          </p:stCondLst>
                                        </p:cTn>
                                        <p:tgtEl>
                                          <p:spTgt spid="19"/>
                                        </p:tgtEl>
                                        <p:attrNameLst>
                                          <p:attrName>style.visibility</p:attrName>
                                        </p:attrNameLst>
                                      </p:cBhvr>
                                      <p:to>
                                        <p:strVal val="visible"/>
                                      </p:to>
                                    </p:set>
                                  </p:childTnLst>
                                </p:cTn>
                              </p:par>
                            </p:childTnLst>
                          </p:cTn>
                        </p:par>
                      </p:childTnLst>
                    </p:cTn>
                  </p:par>
                  <p:par>
                    <p:cTn id="101" fill="hold">
                      <p:stCondLst>
                        <p:cond delay="indefinite"/>
                      </p:stCondLst>
                      <p:childTnLst>
                        <p:par>
                          <p:cTn id="102" fill="hold">
                            <p:stCondLst>
                              <p:cond delay="0"/>
                            </p:stCondLst>
                            <p:childTnLst>
                              <p:par>
                                <p:cTn id="103" presetID="1" presetClass="entr" presetSubtype="0" fill="hold" grpId="0" nodeType="clickEffect">
                                  <p:stCondLst>
                                    <p:cond delay="0"/>
                                  </p:stCondLst>
                                  <p:childTnLst>
                                    <p:set>
                                      <p:cBhvr>
                                        <p:cTn id="104" dur="1" fill="hold">
                                          <p:stCondLst>
                                            <p:cond delay="0"/>
                                          </p:stCondLst>
                                        </p:cTn>
                                        <p:tgtEl>
                                          <p:spTgt spid="21519"/>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21520"/>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21521"/>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21522"/>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21523"/>
                                        </p:tgtEl>
                                        <p:attrNameLst>
                                          <p:attrName>style.visibility</p:attrName>
                                        </p:attrNameLst>
                                      </p:cBhvr>
                                      <p:to>
                                        <p:strVal val="visible"/>
                                      </p:to>
                                    </p:set>
                                  </p:childTnLst>
                                </p:cTn>
                              </p:par>
                              <p:par>
                                <p:cTn id="113" presetID="1" presetClass="entr" presetSubtype="0" fill="hold" grpId="0" nodeType="withEffect">
                                  <p:stCondLst>
                                    <p:cond delay="0"/>
                                  </p:stCondLst>
                                  <p:childTnLst>
                                    <p:set>
                                      <p:cBhvr>
                                        <p:cTn id="114" dur="1" fill="hold">
                                          <p:stCondLst>
                                            <p:cond delay="0"/>
                                          </p:stCondLst>
                                        </p:cTn>
                                        <p:tgtEl>
                                          <p:spTgt spid="21524"/>
                                        </p:tgtEl>
                                        <p:attrNameLst>
                                          <p:attrName>style.visibility</p:attrName>
                                        </p:attrNameLst>
                                      </p:cBhvr>
                                      <p:to>
                                        <p:strVal val="visible"/>
                                      </p:to>
                                    </p:set>
                                  </p:childTnLst>
                                </p:cTn>
                              </p:par>
                              <p:par>
                                <p:cTn id="115" presetID="1" presetClass="entr" presetSubtype="0" fill="hold" grpId="0" nodeType="withEffect">
                                  <p:stCondLst>
                                    <p:cond delay="0"/>
                                  </p:stCondLst>
                                  <p:childTnLst>
                                    <p:set>
                                      <p:cBhvr>
                                        <p:cTn id="116" dur="1" fill="hold">
                                          <p:stCondLst>
                                            <p:cond delay="0"/>
                                          </p:stCondLst>
                                        </p:cTn>
                                        <p:tgtEl>
                                          <p:spTgt spid="21525"/>
                                        </p:tgtEl>
                                        <p:attrNameLst>
                                          <p:attrName>style.visibility</p:attrName>
                                        </p:attrNameLst>
                                      </p:cBhvr>
                                      <p:to>
                                        <p:strVal val="visible"/>
                                      </p:to>
                                    </p:set>
                                  </p:childTnLst>
                                </p:cTn>
                              </p:par>
                              <p:par>
                                <p:cTn id="117" presetID="1" presetClass="entr" presetSubtype="0" fill="hold" grpId="0" nodeType="withEffect">
                                  <p:stCondLst>
                                    <p:cond delay="0"/>
                                  </p:stCondLst>
                                  <p:childTnLst>
                                    <p:set>
                                      <p:cBhvr>
                                        <p:cTn id="118" dur="1" fill="hold">
                                          <p:stCondLst>
                                            <p:cond delay="0"/>
                                          </p:stCondLst>
                                        </p:cTn>
                                        <p:tgtEl>
                                          <p:spTgt spid="21526"/>
                                        </p:tgtEl>
                                        <p:attrNameLst>
                                          <p:attrName>style.visibility</p:attrName>
                                        </p:attrNameLst>
                                      </p:cBhvr>
                                      <p:to>
                                        <p:strVal val="visible"/>
                                      </p:to>
                                    </p:set>
                                  </p:childTnLst>
                                </p:cTn>
                              </p:par>
                              <p:par>
                                <p:cTn id="119" presetID="1" presetClass="entr" presetSubtype="0" fill="hold" grpId="0" nodeType="withEffect">
                                  <p:stCondLst>
                                    <p:cond delay="0"/>
                                  </p:stCondLst>
                                  <p:childTnLst>
                                    <p:set>
                                      <p:cBhvr>
                                        <p:cTn id="120" dur="1" fill="hold">
                                          <p:stCondLst>
                                            <p:cond delay="0"/>
                                          </p:stCondLst>
                                        </p:cTn>
                                        <p:tgtEl>
                                          <p:spTgt spid="21527"/>
                                        </p:tgtEl>
                                        <p:attrNameLst>
                                          <p:attrName>style.visibility</p:attrName>
                                        </p:attrNameLst>
                                      </p:cBhvr>
                                      <p:to>
                                        <p:strVal val="visible"/>
                                      </p:to>
                                    </p:set>
                                  </p:childTnLst>
                                </p:cTn>
                              </p:par>
                              <p:par>
                                <p:cTn id="121" presetID="1" presetClass="entr" presetSubtype="0" fill="hold" grpId="0" nodeType="withEffect">
                                  <p:stCondLst>
                                    <p:cond delay="0"/>
                                  </p:stCondLst>
                                  <p:childTnLst>
                                    <p:set>
                                      <p:cBhvr>
                                        <p:cTn id="122" dur="1" fill="hold">
                                          <p:stCondLst>
                                            <p:cond delay="0"/>
                                          </p:stCondLst>
                                        </p:cTn>
                                        <p:tgtEl>
                                          <p:spTgt spid="21528"/>
                                        </p:tgtEl>
                                        <p:attrNameLst>
                                          <p:attrName>style.visibility</p:attrName>
                                        </p:attrNameLst>
                                      </p:cBhvr>
                                      <p:to>
                                        <p:strVal val="visible"/>
                                      </p:to>
                                    </p:set>
                                  </p:childTnLst>
                                </p:cTn>
                              </p:par>
                              <p:par>
                                <p:cTn id="123" presetID="1" presetClass="entr" presetSubtype="0" fill="hold" grpId="0" nodeType="withEffect">
                                  <p:stCondLst>
                                    <p:cond delay="0"/>
                                  </p:stCondLst>
                                  <p:childTnLst>
                                    <p:set>
                                      <p:cBhvr>
                                        <p:cTn id="124" dur="1" fill="hold">
                                          <p:stCondLst>
                                            <p:cond delay="0"/>
                                          </p:stCondLst>
                                        </p:cTn>
                                        <p:tgtEl>
                                          <p:spTgt spid="21529"/>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21530"/>
                                        </p:tgtEl>
                                        <p:attrNameLst>
                                          <p:attrName>style.visibility</p:attrName>
                                        </p:attrNameLst>
                                      </p:cBhvr>
                                      <p:to>
                                        <p:strVal val="visible"/>
                                      </p:to>
                                    </p:set>
                                  </p:childTnLst>
                                </p:cTn>
                              </p:par>
                              <p:par>
                                <p:cTn id="127" presetID="1" presetClass="entr" presetSubtype="0" fill="hold" grpId="0" nodeType="withEffect">
                                  <p:stCondLst>
                                    <p:cond delay="0"/>
                                  </p:stCondLst>
                                  <p:childTnLst>
                                    <p:set>
                                      <p:cBhvr>
                                        <p:cTn id="128" dur="1" fill="hold">
                                          <p:stCondLst>
                                            <p:cond delay="0"/>
                                          </p:stCondLst>
                                        </p:cTn>
                                        <p:tgtEl>
                                          <p:spTgt spid="21531"/>
                                        </p:tgtEl>
                                        <p:attrNameLst>
                                          <p:attrName>style.visibility</p:attrName>
                                        </p:attrNameLst>
                                      </p:cBhvr>
                                      <p:to>
                                        <p:strVal val="visible"/>
                                      </p:to>
                                    </p:set>
                                  </p:childTnLst>
                                </p:cTn>
                              </p:par>
                              <p:par>
                                <p:cTn id="129" presetID="1" presetClass="entr" presetSubtype="0" fill="hold" grpId="0" nodeType="withEffect">
                                  <p:stCondLst>
                                    <p:cond delay="0"/>
                                  </p:stCondLst>
                                  <p:childTnLst>
                                    <p:set>
                                      <p:cBhvr>
                                        <p:cTn id="130" dur="1" fill="hold">
                                          <p:stCondLst>
                                            <p:cond delay="0"/>
                                          </p:stCondLst>
                                        </p:cTn>
                                        <p:tgtEl>
                                          <p:spTgt spid="21532"/>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1" presetClass="entr" presetSubtype="0" fill="hold" grpId="0" nodeType="clickEffect">
                                  <p:stCondLst>
                                    <p:cond delay="0"/>
                                  </p:stCondLst>
                                  <p:childTnLst>
                                    <p:set>
                                      <p:cBhvr>
                                        <p:cTn id="134" dur="1" fill="hold">
                                          <p:stCondLst>
                                            <p:cond delay="0"/>
                                          </p:stCondLst>
                                        </p:cTn>
                                        <p:tgtEl>
                                          <p:spTgt spid="20"/>
                                        </p:tgtEl>
                                        <p:attrNameLst>
                                          <p:attrName>style.visibility</p:attrName>
                                        </p:attrNameLst>
                                      </p:cBhvr>
                                      <p:to>
                                        <p:strVal val="visible"/>
                                      </p:to>
                                    </p:set>
                                  </p:childTnLst>
                                </p:cTn>
                              </p:par>
                              <p:par>
                                <p:cTn id="135" presetID="1" presetClass="entr" presetSubtype="0" fill="hold" grpId="0" nodeType="withEffect">
                                  <p:stCondLst>
                                    <p:cond delay="0"/>
                                  </p:stCondLst>
                                  <p:childTnLst>
                                    <p:set>
                                      <p:cBhvr>
                                        <p:cTn id="136" dur="1" fill="hold">
                                          <p:stCondLst>
                                            <p:cond delay="0"/>
                                          </p:stCondLst>
                                        </p:cTn>
                                        <p:tgtEl>
                                          <p:spTgt spid="40"/>
                                        </p:tgtEl>
                                        <p:attrNameLst>
                                          <p:attrName>style.visibility</p:attrName>
                                        </p:attrNameLst>
                                      </p:cBhvr>
                                      <p:to>
                                        <p:strVal val="visible"/>
                                      </p:to>
                                    </p:set>
                                  </p:childTnLst>
                                </p:cTn>
                              </p:par>
                            </p:childTnLst>
                          </p:cTn>
                        </p:par>
                      </p:childTnLst>
                    </p:cTn>
                  </p:par>
                  <p:par>
                    <p:cTn id="137" fill="hold">
                      <p:stCondLst>
                        <p:cond delay="indefinite"/>
                      </p:stCondLst>
                      <p:childTnLst>
                        <p:par>
                          <p:cTn id="138" fill="hold">
                            <p:stCondLst>
                              <p:cond delay="0"/>
                            </p:stCondLst>
                            <p:childTnLst>
                              <p:par>
                                <p:cTn id="139" presetID="1" presetClass="entr" presetSubtype="0" fill="hold" grpId="0" nodeType="clickEffect">
                                  <p:stCondLst>
                                    <p:cond delay="0"/>
                                  </p:stCondLst>
                                  <p:childTnLst>
                                    <p:set>
                                      <p:cBhvr>
                                        <p:cTn id="140" dur="1" fill="hold">
                                          <p:stCondLst>
                                            <p:cond delay="0"/>
                                          </p:stCondLst>
                                        </p:cTn>
                                        <p:tgtEl>
                                          <p:spTgt spid="21533"/>
                                        </p:tgtEl>
                                        <p:attrNameLst>
                                          <p:attrName>style.visibility</p:attrName>
                                        </p:attrNameLst>
                                      </p:cBhvr>
                                      <p:to>
                                        <p:strVal val="visible"/>
                                      </p:to>
                                    </p:set>
                                  </p:childTnLst>
                                </p:cTn>
                              </p:par>
                            </p:childTnLst>
                          </p:cTn>
                        </p:par>
                      </p:childTnLst>
                    </p:cTn>
                  </p:par>
                  <p:par>
                    <p:cTn id="141" fill="hold">
                      <p:stCondLst>
                        <p:cond delay="indefinite"/>
                      </p:stCondLst>
                      <p:childTnLst>
                        <p:par>
                          <p:cTn id="142" fill="hold">
                            <p:stCondLst>
                              <p:cond delay="0"/>
                            </p:stCondLst>
                            <p:childTnLst>
                              <p:par>
                                <p:cTn id="143" presetID="1" presetClass="entr" presetSubtype="0" fill="hold" grpId="0" nodeType="clickEffect">
                                  <p:stCondLst>
                                    <p:cond delay="0"/>
                                  </p:stCondLst>
                                  <p:childTnLst>
                                    <p:set>
                                      <p:cBhvr>
                                        <p:cTn id="144" dur="1" fill="hold">
                                          <p:stCondLst>
                                            <p:cond delay="0"/>
                                          </p:stCondLst>
                                        </p:cTn>
                                        <p:tgtEl>
                                          <p:spTgt spid="36"/>
                                        </p:tgtEl>
                                        <p:attrNameLst>
                                          <p:attrName>style.visibility</p:attrName>
                                        </p:attrNameLst>
                                      </p:cBhvr>
                                      <p:to>
                                        <p:strVal val="visible"/>
                                      </p:to>
                                    </p:set>
                                  </p:childTnLst>
                                </p:cTn>
                              </p:par>
                            </p:childTnLst>
                          </p:cTn>
                        </p:par>
                      </p:childTnLst>
                    </p:cTn>
                  </p:par>
                  <p:par>
                    <p:cTn id="145" fill="hold">
                      <p:stCondLst>
                        <p:cond delay="indefinite"/>
                      </p:stCondLst>
                      <p:childTnLst>
                        <p:par>
                          <p:cTn id="146" fill="hold">
                            <p:stCondLst>
                              <p:cond delay="0"/>
                            </p:stCondLst>
                            <p:childTnLst>
                              <p:par>
                                <p:cTn id="147" presetID="1" presetClass="entr" presetSubtype="0" fill="hold" grpId="0" nodeType="clickEffect">
                                  <p:stCondLst>
                                    <p:cond delay="0"/>
                                  </p:stCondLst>
                                  <p:childTnLst>
                                    <p:set>
                                      <p:cBhvr>
                                        <p:cTn id="148"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21506" grpId="0" animBg="1"/>
      <p:bldP spid="21507" grpId="0" animBg="1"/>
      <p:bldP spid="21508" grpId="0" animBg="1"/>
      <p:bldP spid="21509" grpId="0"/>
      <p:bldP spid="21510" grpId="0"/>
      <p:bldP spid="21511" grpId="0" animBg="1"/>
      <p:bldP spid="21512" grpId="0"/>
      <p:bldP spid="21513" grpId="0"/>
      <p:bldP spid="21514" grpId="0" animBg="1"/>
      <p:bldP spid="21515" grpId="0" animBg="1"/>
      <p:bldP spid="21516" grpId="0"/>
      <p:bldP spid="21517" grpId="0"/>
      <p:bldP spid="21518" grpId="0"/>
      <p:bldP spid="19" grpId="0"/>
      <p:bldP spid="20" grpId="0"/>
      <p:bldP spid="21519" grpId="0" animBg="1"/>
      <p:bldP spid="21520" grpId="0" animBg="1"/>
      <p:bldP spid="21521" grpId="0"/>
      <p:bldP spid="21522" grpId="0" animBg="1"/>
      <p:bldP spid="21523" grpId="0" animBg="1"/>
      <p:bldP spid="21524" grpId="0"/>
      <p:bldP spid="21525" grpId="0" animBg="1"/>
      <p:bldP spid="21526" grpId="0"/>
      <p:bldP spid="21527" grpId="0"/>
      <p:bldP spid="21528" grpId="0" animBg="1"/>
      <p:bldP spid="21529" grpId="0" animBg="1"/>
      <p:bldP spid="21530" grpId="0"/>
      <p:bldP spid="21531" grpId="0"/>
      <p:bldP spid="21532" grpId="0"/>
      <p:bldP spid="21533" grpId="0" animBg="1"/>
      <p:bldP spid="36" grpId="0"/>
      <p:bldP spid="37" grpId="0"/>
      <p:bldP spid="38" grpId="0" animBg="1"/>
      <p:bldP spid="39" grpId="0" animBg="1"/>
      <p:bldP spid="40" grpId="0" animBg="1"/>
      <p:bldP spid="79" grpId="0" animBg="1"/>
      <p:bldP spid="80" grpId="0"/>
      <p:bldP spid="81" grpId="0" animBg="1"/>
      <p:bldP spid="82" grpId="0" animBg="1"/>
      <p:bldP spid="83" grpId="0" animBg="1"/>
      <p:bldP spid="84" grpId="0" animBg="1"/>
      <p:bldP spid="85" grpId="0"/>
      <p:bldP spid="86" grpId="0"/>
      <p:bldP spid="87" grpId="0"/>
      <p:bldP spid="88" grpId="0"/>
      <p:bldP spid="89" grpId="0"/>
      <p:bldP spid="90" grpId="0"/>
      <p:bldP spid="91" grpId="0" animBg="1"/>
      <p:bldP spid="92" grpId="0" animBg="1"/>
      <p:bldP spid="93" grpId="0"/>
      <p:bldP spid="94" grpId="0"/>
      <p:bldP spid="95" grpId="0" animBg="1"/>
      <p:bldP spid="96" grpId="0" animBg="1"/>
      <p:bldP spid="97" grpId="0" animBg="1"/>
      <p:bldP spid="98" grpId="0"/>
      <p:bldP spid="99" grpId="0"/>
      <p:bldP spid="100" grpId="0"/>
      <p:bldP spid="101" grpId="0" animBg="1"/>
      <p:bldP spid="102" grpId="0" animBg="1"/>
      <p:bldP spid="103" grpId="0" animBg="1"/>
      <p:bldP spid="10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0567" y="336611"/>
            <a:ext cx="8382000" cy="1015663"/>
          </a:xfrm>
          <a:prstGeom prst="rect">
            <a:avLst/>
          </a:prstGeom>
        </p:spPr>
        <p:txBody>
          <a:bodyPr wrap="square">
            <a:spAutoFit/>
          </a:bodyPr>
          <a:lstStyle/>
          <a:p>
            <a:r>
              <a:rPr lang="en-US" sz="2000" b="1" dirty="0" smtClean="0">
                <a:latin typeface="Times New Roman"/>
                <a:ea typeface="PMingLiU"/>
              </a:rPr>
              <a:t>Example </a:t>
            </a:r>
            <a:r>
              <a:rPr lang="en-US" altLang="zh-TW" sz="2000" b="1" dirty="0" smtClean="0">
                <a:latin typeface="Times New Roman"/>
                <a:ea typeface="PMingLiU"/>
              </a:rPr>
              <a:t>2.2  Find all reaction and member forces for the loaded truss shown.</a:t>
            </a:r>
          </a:p>
          <a:p>
            <a:endParaRPr lang="en-US" sz="2000" dirty="0" smtClean="0">
              <a:latin typeface="Times New Roman"/>
              <a:ea typeface="PMingLiU"/>
            </a:endParaRPr>
          </a:p>
        </p:txBody>
      </p:sp>
      <p:sp>
        <p:nvSpPr>
          <p:cNvPr id="44034" name="Line 2"/>
          <p:cNvSpPr>
            <a:spLocks noChangeShapeType="1"/>
          </p:cNvSpPr>
          <p:nvPr/>
        </p:nvSpPr>
        <p:spPr bwMode="auto">
          <a:xfrm flipV="1">
            <a:off x="3590925" y="1800225"/>
            <a:ext cx="1171575" cy="7334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35" name="Line 3"/>
          <p:cNvSpPr>
            <a:spLocks noChangeShapeType="1"/>
          </p:cNvSpPr>
          <p:nvPr/>
        </p:nvSpPr>
        <p:spPr bwMode="auto">
          <a:xfrm flipV="1">
            <a:off x="2790825" y="1931987"/>
            <a:ext cx="390525" cy="0"/>
          </a:xfrm>
          <a:prstGeom prst="line">
            <a:avLst/>
          </a:prstGeom>
          <a:noFill/>
          <a:ln w="9525">
            <a:solidFill>
              <a:srgbClr val="000000"/>
            </a:solidFill>
            <a:round/>
            <a:headEnd type="non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36" name="Line 4"/>
          <p:cNvSpPr>
            <a:spLocks noChangeShapeType="1"/>
          </p:cNvSpPr>
          <p:nvPr/>
        </p:nvSpPr>
        <p:spPr bwMode="auto">
          <a:xfrm flipV="1">
            <a:off x="2790825" y="1562100"/>
            <a:ext cx="0" cy="381000"/>
          </a:xfrm>
          <a:prstGeom prst="line">
            <a:avLst/>
          </a:prstGeom>
          <a:noFill/>
          <a:ln w="9525">
            <a:solidFill>
              <a:srgbClr val="00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37" name="Line 5"/>
          <p:cNvSpPr>
            <a:spLocks noChangeShapeType="1"/>
          </p:cNvSpPr>
          <p:nvPr/>
        </p:nvSpPr>
        <p:spPr bwMode="auto">
          <a:xfrm flipV="1">
            <a:off x="4933950" y="1752600"/>
            <a:ext cx="2571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38" name="Text Box 6"/>
          <p:cNvSpPr txBox="1">
            <a:spLocks noChangeArrowheads="1"/>
          </p:cNvSpPr>
          <p:nvPr/>
        </p:nvSpPr>
        <p:spPr bwMode="auto">
          <a:xfrm>
            <a:off x="3124200" y="1809750"/>
            <a:ext cx="257175" cy="2476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x</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4039" name="Text Box 7"/>
          <p:cNvSpPr txBox="1">
            <a:spLocks noChangeArrowheads="1"/>
          </p:cNvSpPr>
          <p:nvPr/>
        </p:nvSpPr>
        <p:spPr bwMode="auto">
          <a:xfrm>
            <a:off x="2662238" y="1309687"/>
            <a:ext cx="25717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y</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4040" name="Text Box 8"/>
          <p:cNvSpPr txBox="1">
            <a:spLocks noChangeArrowheads="1"/>
          </p:cNvSpPr>
          <p:nvPr/>
        </p:nvSpPr>
        <p:spPr bwMode="auto">
          <a:xfrm>
            <a:off x="3390900" y="2062162"/>
            <a:ext cx="38100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4041" name="Text Box 9"/>
          <p:cNvSpPr txBox="1">
            <a:spLocks noChangeArrowheads="1"/>
          </p:cNvSpPr>
          <p:nvPr/>
        </p:nvSpPr>
        <p:spPr bwMode="auto">
          <a:xfrm>
            <a:off x="3281363" y="2381250"/>
            <a:ext cx="323850"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4042" name="Text Box 10"/>
          <p:cNvSpPr txBox="1">
            <a:spLocks noChangeArrowheads="1"/>
          </p:cNvSpPr>
          <p:nvPr/>
        </p:nvSpPr>
        <p:spPr bwMode="auto">
          <a:xfrm>
            <a:off x="3305175" y="1562100"/>
            <a:ext cx="29527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2</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4043" name="Line 11"/>
          <p:cNvSpPr>
            <a:spLocks noChangeShapeType="1"/>
          </p:cNvSpPr>
          <p:nvPr/>
        </p:nvSpPr>
        <p:spPr bwMode="auto">
          <a:xfrm>
            <a:off x="4924425" y="2541587"/>
            <a:ext cx="2667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44" name="Line 12"/>
          <p:cNvSpPr>
            <a:spLocks noChangeShapeType="1"/>
          </p:cNvSpPr>
          <p:nvPr/>
        </p:nvSpPr>
        <p:spPr bwMode="auto">
          <a:xfrm flipH="1" flipV="1">
            <a:off x="5114925" y="1762125"/>
            <a:ext cx="0" cy="790575"/>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45" name="Text Box 13"/>
          <p:cNvSpPr txBox="1">
            <a:spLocks noChangeArrowheads="1"/>
          </p:cNvSpPr>
          <p:nvPr/>
        </p:nvSpPr>
        <p:spPr bwMode="auto">
          <a:xfrm>
            <a:off x="5086350" y="2046287"/>
            <a:ext cx="742950"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4046" name="Line 14"/>
          <p:cNvSpPr>
            <a:spLocks noChangeShapeType="1"/>
          </p:cNvSpPr>
          <p:nvPr/>
        </p:nvSpPr>
        <p:spPr bwMode="auto">
          <a:xfrm>
            <a:off x="3581400" y="2770187"/>
            <a:ext cx="0" cy="1905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47" name="Line 15"/>
          <p:cNvSpPr>
            <a:spLocks noChangeShapeType="1"/>
          </p:cNvSpPr>
          <p:nvPr/>
        </p:nvSpPr>
        <p:spPr bwMode="auto">
          <a:xfrm flipV="1">
            <a:off x="3590925" y="2894012"/>
            <a:ext cx="619125" cy="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48" name="Text Box 16"/>
          <p:cNvSpPr txBox="1">
            <a:spLocks noChangeArrowheads="1"/>
          </p:cNvSpPr>
          <p:nvPr/>
        </p:nvSpPr>
        <p:spPr bwMode="auto">
          <a:xfrm>
            <a:off x="3729038" y="2571750"/>
            <a:ext cx="457200" cy="3889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2m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4049" name="Line 17"/>
          <p:cNvSpPr>
            <a:spLocks noChangeShapeType="1"/>
          </p:cNvSpPr>
          <p:nvPr/>
        </p:nvSpPr>
        <p:spPr bwMode="auto">
          <a:xfrm>
            <a:off x="4800600" y="1781175"/>
            <a:ext cx="0" cy="7429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50" name="Line 18"/>
          <p:cNvSpPr>
            <a:spLocks noChangeShapeType="1"/>
          </p:cNvSpPr>
          <p:nvPr/>
        </p:nvSpPr>
        <p:spPr bwMode="auto">
          <a:xfrm>
            <a:off x="4210050" y="2770187"/>
            <a:ext cx="0" cy="1905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51" name="Line 19"/>
          <p:cNvSpPr>
            <a:spLocks noChangeShapeType="1"/>
          </p:cNvSpPr>
          <p:nvPr/>
        </p:nvSpPr>
        <p:spPr bwMode="auto">
          <a:xfrm flipV="1">
            <a:off x="4214813" y="2894012"/>
            <a:ext cx="619125" cy="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52" name="Line 20"/>
          <p:cNvSpPr>
            <a:spLocks noChangeShapeType="1"/>
          </p:cNvSpPr>
          <p:nvPr/>
        </p:nvSpPr>
        <p:spPr bwMode="auto">
          <a:xfrm flipH="1">
            <a:off x="4829175" y="2770187"/>
            <a:ext cx="0" cy="1905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53" name="Text Box 21"/>
          <p:cNvSpPr txBox="1">
            <a:spLocks noChangeArrowheads="1"/>
          </p:cNvSpPr>
          <p:nvPr/>
        </p:nvSpPr>
        <p:spPr bwMode="auto">
          <a:xfrm>
            <a:off x="4238625" y="1157288"/>
            <a:ext cx="2667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4054" name="Text Box 22"/>
          <p:cNvSpPr txBox="1">
            <a:spLocks noChangeArrowheads="1"/>
          </p:cNvSpPr>
          <p:nvPr/>
        </p:nvSpPr>
        <p:spPr bwMode="auto">
          <a:xfrm>
            <a:off x="4247504" y="2577391"/>
            <a:ext cx="571500" cy="4651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2m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4055" name="Text Box 23"/>
          <p:cNvSpPr txBox="1">
            <a:spLocks noChangeArrowheads="1"/>
          </p:cNvSpPr>
          <p:nvPr/>
        </p:nvSpPr>
        <p:spPr bwMode="auto">
          <a:xfrm>
            <a:off x="3281363" y="2019299"/>
            <a:ext cx="27622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4056" name="Text Box 24"/>
          <p:cNvSpPr txBox="1">
            <a:spLocks noChangeArrowheads="1"/>
          </p:cNvSpPr>
          <p:nvPr/>
        </p:nvSpPr>
        <p:spPr bwMode="auto">
          <a:xfrm>
            <a:off x="4748213" y="1976437"/>
            <a:ext cx="285750"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2</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4057" name="Text Box 25"/>
          <p:cNvSpPr txBox="1">
            <a:spLocks noChangeArrowheads="1"/>
          </p:cNvSpPr>
          <p:nvPr/>
        </p:nvSpPr>
        <p:spPr bwMode="auto">
          <a:xfrm>
            <a:off x="3652838" y="2100263"/>
            <a:ext cx="33337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4058" name="Line 26"/>
          <p:cNvSpPr>
            <a:spLocks noChangeShapeType="1"/>
          </p:cNvSpPr>
          <p:nvPr/>
        </p:nvSpPr>
        <p:spPr bwMode="auto">
          <a:xfrm>
            <a:off x="4181475" y="1046162"/>
            <a:ext cx="0" cy="285750"/>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59" name="Text Box 27"/>
          <p:cNvSpPr txBox="1">
            <a:spLocks noChangeArrowheads="1"/>
          </p:cNvSpPr>
          <p:nvPr/>
        </p:nvSpPr>
        <p:spPr bwMode="auto">
          <a:xfrm>
            <a:off x="4167187" y="908050"/>
            <a:ext cx="862013"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6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4060" name="Text Box 28"/>
          <p:cNvSpPr txBox="1">
            <a:spLocks noChangeArrowheads="1"/>
          </p:cNvSpPr>
          <p:nvPr/>
        </p:nvSpPr>
        <p:spPr bwMode="auto">
          <a:xfrm>
            <a:off x="5057775" y="1436687"/>
            <a:ext cx="94297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1.5 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4061" name="Line 29"/>
          <p:cNvSpPr>
            <a:spLocks noChangeShapeType="1"/>
          </p:cNvSpPr>
          <p:nvPr/>
        </p:nvSpPr>
        <p:spPr bwMode="auto">
          <a:xfrm>
            <a:off x="3571875" y="1771650"/>
            <a:ext cx="0" cy="7429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62" name="Line 30"/>
          <p:cNvSpPr>
            <a:spLocks noChangeShapeType="1"/>
          </p:cNvSpPr>
          <p:nvPr/>
        </p:nvSpPr>
        <p:spPr bwMode="auto">
          <a:xfrm flipH="1" flipV="1">
            <a:off x="4819650" y="2582862"/>
            <a:ext cx="61913" cy="100013"/>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63" name="Line 31"/>
          <p:cNvSpPr>
            <a:spLocks noChangeShapeType="1"/>
          </p:cNvSpPr>
          <p:nvPr/>
        </p:nvSpPr>
        <p:spPr bwMode="auto">
          <a:xfrm flipV="1">
            <a:off x="4710113" y="2559050"/>
            <a:ext cx="71437" cy="11906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64" name="Oval 32"/>
          <p:cNvSpPr>
            <a:spLocks noChangeArrowheads="1"/>
          </p:cNvSpPr>
          <p:nvPr/>
        </p:nvSpPr>
        <p:spPr bwMode="auto">
          <a:xfrm>
            <a:off x="4748213" y="2509837"/>
            <a:ext cx="90487"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65" name="Line 33"/>
          <p:cNvSpPr>
            <a:spLocks noChangeShapeType="1"/>
          </p:cNvSpPr>
          <p:nvPr/>
        </p:nvSpPr>
        <p:spPr bwMode="auto">
          <a:xfrm>
            <a:off x="3581400" y="1752600"/>
            <a:ext cx="1171575" cy="7810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66" name="Line 34"/>
          <p:cNvSpPr>
            <a:spLocks noChangeShapeType="1"/>
          </p:cNvSpPr>
          <p:nvPr/>
        </p:nvSpPr>
        <p:spPr bwMode="auto">
          <a:xfrm flipV="1">
            <a:off x="4933950" y="1333500"/>
            <a:ext cx="2571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67" name="Line 35"/>
          <p:cNvSpPr>
            <a:spLocks noChangeShapeType="1"/>
          </p:cNvSpPr>
          <p:nvPr/>
        </p:nvSpPr>
        <p:spPr bwMode="auto">
          <a:xfrm flipV="1">
            <a:off x="5114925" y="1323975"/>
            <a:ext cx="0" cy="428625"/>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68" name="Line 36"/>
          <p:cNvSpPr>
            <a:spLocks noChangeShapeType="1"/>
          </p:cNvSpPr>
          <p:nvPr/>
        </p:nvSpPr>
        <p:spPr bwMode="auto">
          <a:xfrm>
            <a:off x="4200525" y="1371600"/>
            <a:ext cx="571500" cy="3619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69" name="Line 37"/>
          <p:cNvSpPr>
            <a:spLocks noChangeShapeType="1"/>
          </p:cNvSpPr>
          <p:nvPr/>
        </p:nvSpPr>
        <p:spPr bwMode="auto">
          <a:xfrm flipH="1">
            <a:off x="3600450" y="1381125"/>
            <a:ext cx="571500" cy="3524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70" name="Oval 38"/>
          <p:cNvSpPr>
            <a:spLocks noChangeArrowheads="1"/>
          </p:cNvSpPr>
          <p:nvPr/>
        </p:nvSpPr>
        <p:spPr bwMode="auto">
          <a:xfrm>
            <a:off x="4124325" y="1333500"/>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71" name="Oval 39"/>
          <p:cNvSpPr>
            <a:spLocks noChangeArrowheads="1"/>
          </p:cNvSpPr>
          <p:nvPr/>
        </p:nvSpPr>
        <p:spPr bwMode="auto">
          <a:xfrm>
            <a:off x="3524250" y="1714500"/>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72" name="Oval 40"/>
          <p:cNvSpPr>
            <a:spLocks noChangeArrowheads="1"/>
          </p:cNvSpPr>
          <p:nvPr/>
        </p:nvSpPr>
        <p:spPr bwMode="auto">
          <a:xfrm>
            <a:off x="4743450" y="1724025"/>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73" name="Text Box 41"/>
          <p:cNvSpPr txBox="1">
            <a:spLocks noChangeArrowheads="1"/>
          </p:cNvSpPr>
          <p:nvPr/>
        </p:nvSpPr>
        <p:spPr bwMode="auto">
          <a:xfrm>
            <a:off x="4381500" y="2076449"/>
            <a:ext cx="33337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4074" name="Text Box 42"/>
          <p:cNvSpPr txBox="1">
            <a:spLocks noChangeArrowheads="1"/>
          </p:cNvSpPr>
          <p:nvPr/>
        </p:nvSpPr>
        <p:spPr bwMode="auto">
          <a:xfrm>
            <a:off x="3657601" y="1300163"/>
            <a:ext cx="33337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4075" name="Text Box 43"/>
          <p:cNvSpPr txBox="1">
            <a:spLocks noChangeArrowheads="1"/>
          </p:cNvSpPr>
          <p:nvPr/>
        </p:nvSpPr>
        <p:spPr bwMode="auto">
          <a:xfrm>
            <a:off x="4457700" y="1300163"/>
            <a:ext cx="33337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6</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4076" name="Text Box 44"/>
          <p:cNvSpPr txBox="1">
            <a:spLocks noChangeArrowheads="1"/>
          </p:cNvSpPr>
          <p:nvPr/>
        </p:nvSpPr>
        <p:spPr bwMode="auto">
          <a:xfrm>
            <a:off x="4752975" y="1543050"/>
            <a:ext cx="323850"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4077" name="Text Box 45"/>
          <p:cNvSpPr txBox="1">
            <a:spLocks noChangeArrowheads="1"/>
          </p:cNvSpPr>
          <p:nvPr/>
        </p:nvSpPr>
        <p:spPr bwMode="auto">
          <a:xfrm>
            <a:off x="4767263" y="2265362"/>
            <a:ext cx="29527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4080" name="Oval 48"/>
          <p:cNvSpPr>
            <a:spLocks noChangeArrowheads="1"/>
          </p:cNvSpPr>
          <p:nvPr/>
        </p:nvSpPr>
        <p:spPr bwMode="auto">
          <a:xfrm>
            <a:off x="3324225" y="2090737"/>
            <a:ext cx="200025" cy="20002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84" name="Oval 52"/>
          <p:cNvSpPr>
            <a:spLocks noChangeArrowheads="1"/>
          </p:cNvSpPr>
          <p:nvPr/>
        </p:nvSpPr>
        <p:spPr bwMode="auto">
          <a:xfrm>
            <a:off x="3524250" y="2503487"/>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85" name="Line 53"/>
          <p:cNvSpPr>
            <a:spLocks noChangeShapeType="1"/>
          </p:cNvSpPr>
          <p:nvPr/>
        </p:nvSpPr>
        <p:spPr bwMode="auto">
          <a:xfrm>
            <a:off x="4681538" y="2684462"/>
            <a:ext cx="223837"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86" name="Line 54"/>
          <p:cNvSpPr>
            <a:spLocks noChangeShapeType="1"/>
          </p:cNvSpPr>
          <p:nvPr/>
        </p:nvSpPr>
        <p:spPr bwMode="auto">
          <a:xfrm flipH="1" flipV="1">
            <a:off x="3590925" y="2587625"/>
            <a:ext cx="61913" cy="952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87" name="Line 55"/>
          <p:cNvSpPr>
            <a:spLocks noChangeShapeType="1"/>
          </p:cNvSpPr>
          <p:nvPr/>
        </p:nvSpPr>
        <p:spPr bwMode="auto">
          <a:xfrm flipV="1">
            <a:off x="3481388" y="2582862"/>
            <a:ext cx="57150" cy="952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88" name="Line 56"/>
          <p:cNvSpPr>
            <a:spLocks noChangeShapeType="1"/>
          </p:cNvSpPr>
          <p:nvPr/>
        </p:nvSpPr>
        <p:spPr bwMode="auto">
          <a:xfrm>
            <a:off x="3452813" y="2684462"/>
            <a:ext cx="223837"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8" name="Rectangle 57"/>
          <p:cNvSpPr/>
          <p:nvPr/>
        </p:nvSpPr>
        <p:spPr>
          <a:xfrm>
            <a:off x="533400" y="3105835"/>
            <a:ext cx="8001000" cy="369332"/>
          </a:xfrm>
          <a:prstGeom prst="rect">
            <a:avLst/>
          </a:prstGeom>
        </p:spPr>
        <p:txBody>
          <a:bodyPr wrap="square">
            <a:spAutoFit/>
          </a:bodyPr>
          <a:lstStyle/>
          <a:p>
            <a:r>
              <a:rPr lang="en-US" b="1" dirty="0" smtClean="0">
                <a:solidFill>
                  <a:srgbClr val="FF0000"/>
                </a:solidFill>
                <a:latin typeface="Times New Roman"/>
                <a:ea typeface="PMingLiU"/>
              </a:rPr>
              <a:t>Solution  </a:t>
            </a:r>
            <a:r>
              <a:rPr lang="en-US" b="1" dirty="0" smtClean="0">
                <a:latin typeface="Times New Roman"/>
                <a:ea typeface="PMingLiU"/>
              </a:rPr>
              <a:t>A slightly different solution strategy is followed in this example.</a:t>
            </a:r>
          </a:p>
        </p:txBody>
      </p:sp>
      <p:sp>
        <p:nvSpPr>
          <p:cNvPr id="59" name="Rectangle 58"/>
          <p:cNvSpPr/>
          <p:nvPr/>
        </p:nvSpPr>
        <p:spPr>
          <a:xfrm>
            <a:off x="457200" y="3657600"/>
            <a:ext cx="3833408" cy="400110"/>
          </a:xfrm>
          <a:prstGeom prst="rect">
            <a:avLst/>
          </a:prstGeom>
        </p:spPr>
        <p:txBody>
          <a:bodyPr wrap="square">
            <a:spAutoFit/>
          </a:bodyPr>
          <a:lstStyle/>
          <a:p>
            <a:r>
              <a:rPr lang="en-US" sz="2000" b="1" dirty="0" smtClean="0">
                <a:latin typeface="Times New Roman"/>
                <a:ea typeface="PMingLiU"/>
              </a:rPr>
              <a:t>(1) Identify all force unknowns. </a:t>
            </a:r>
            <a:endParaRPr lang="en-US" sz="2000" dirty="0"/>
          </a:p>
        </p:txBody>
      </p:sp>
      <p:sp>
        <p:nvSpPr>
          <p:cNvPr id="44110" name="Line 78"/>
          <p:cNvSpPr>
            <a:spLocks noChangeShapeType="1"/>
          </p:cNvSpPr>
          <p:nvPr/>
        </p:nvSpPr>
        <p:spPr bwMode="auto">
          <a:xfrm flipV="1">
            <a:off x="3253943" y="5390271"/>
            <a:ext cx="219075" cy="0"/>
          </a:xfrm>
          <a:prstGeom prst="line">
            <a:avLst/>
          </a:prstGeom>
          <a:noFill/>
          <a:ln w="12700">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111" name="Line 79"/>
          <p:cNvSpPr>
            <a:spLocks noChangeShapeType="1"/>
          </p:cNvSpPr>
          <p:nvPr/>
        </p:nvSpPr>
        <p:spPr bwMode="auto">
          <a:xfrm flipV="1">
            <a:off x="3539693" y="5442658"/>
            <a:ext cx="0" cy="200025"/>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112" name="Text Box 80"/>
          <p:cNvSpPr txBox="1">
            <a:spLocks noChangeArrowheads="1"/>
          </p:cNvSpPr>
          <p:nvPr/>
        </p:nvSpPr>
        <p:spPr bwMode="auto">
          <a:xfrm>
            <a:off x="3534930" y="5380746"/>
            <a:ext cx="556058" cy="342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y</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4113" name="Text Box 81"/>
          <p:cNvSpPr txBox="1">
            <a:spLocks noChangeArrowheads="1"/>
          </p:cNvSpPr>
          <p:nvPr/>
        </p:nvSpPr>
        <p:spPr bwMode="auto">
          <a:xfrm>
            <a:off x="2852737" y="5201358"/>
            <a:ext cx="510743"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x</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4114" name="Text Box 82"/>
          <p:cNvSpPr txBox="1">
            <a:spLocks noChangeArrowheads="1"/>
          </p:cNvSpPr>
          <p:nvPr/>
        </p:nvSpPr>
        <p:spPr bwMode="auto">
          <a:xfrm>
            <a:off x="3249180" y="5393446"/>
            <a:ext cx="29527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4117" name="Text Box 85"/>
          <p:cNvSpPr txBox="1">
            <a:spLocks noChangeArrowheads="1"/>
          </p:cNvSpPr>
          <p:nvPr/>
        </p:nvSpPr>
        <p:spPr bwMode="auto">
          <a:xfrm>
            <a:off x="4777943" y="5383921"/>
            <a:ext cx="29527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4118" name="Text Box 86"/>
          <p:cNvSpPr txBox="1">
            <a:spLocks noChangeArrowheads="1"/>
          </p:cNvSpPr>
          <p:nvPr/>
        </p:nvSpPr>
        <p:spPr bwMode="auto">
          <a:xfrm>
            <a:off x="5135130" y="5263271"/>
            <a:ext cx="532245"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x</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4119" name="Line 87"/>
          <p:cNvSpPr>
            <a:spLocks noChangeShapeType="1"/>
          </p:cNvSpPr>
          <p:nvPr/>
        </p:nvSpPr>
        <p:spPr bwMode="auto">
          <a:xfrm flipV="1">
            <a:off x="4835093" y="5399796"/>
            <a:ext cx="219075" cy="0"/>
          </a:xfrm>
          <a:prstGeom prst="line">
            <a:avLst/>
          </a:prstGeom>
          <a:noFill/>
          <a:ln w="12700">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120" name="Line 88"/>
          <p:cNvSpPr>
            <a:spLocks noChangeShapeType="1"/>
          </p:cNvSpPr>
          <p:nvPr/>
        </p:nvSpPr>
        <p:spPr bwMode="auto">
          <a:xfrm flipV="1">
            <a:off x="4762068" y="5456946"/>
            <a:ext cx="0" cy="200025"/>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121" name="Text Box 89"/>
          <p:cNvSpPr txBox="1">
            <a:spLocks noChangeArrowheads="1"/>
          </p:cNvSpPr>
          <p:nvPr/>
        </p:nvSpPr>
        <p:spPr bwMode="auto">
          <a:xfrm>
            <a:off x="4365193" y="5379158"/>
            <a:ext cx="725920" cy="342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y</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99" name="Rectangle 98"/>
          <p:cNvSpPr/>
          <p:nvPr/>
        </p:nvSpPr>
        <p:spPr>
          <a:xfrm>
            <a:off x="762000" y="6019800"/>
            <a:ext cx="7543800" cy="400110"/>
          </a:xfrm>
          <a:prstGeom prst="rect">
            <a:avLst/>
          </a:prstGeom>
        </p:spPr>
        <p:txBody>
          <a:bodyPr wrap="square">
            <a:spAutoFit/>
          </a:bodyPr>
          <a:lstStyle/>
          <a:p>
            <a:r>
              <a:rPr lang="en-US" sz="2000" b="1" i="1" dirty="0" smtClean="0">
                <a:latin typeface="Times New Roman"/>
                <a:ea typeface="PMingLiU"/>
              </a:rPr>
              <a:t>M=</a:t>
            </a:r>
            <a:r>
              <a:rPr lang="en-US" sz="2000" b="1" dirty="0" smtClean="0">
                <a:latin typeface="Times New Roman"/>
                <a:ea typeface="PMingLiU"/>
              </a:rPr>
              <a:t>6</a:t>
            </a:r>
            <a:r>
              <a:rPr lang="en-US" sz="2000" b="1" i="1" dirty="0" smtClean="0">
                <a:latin typeface="Times New Roman"/>
                <a:ea typeface="PMingLiU"/>
              </a:rPr>
              <a:t>, R=</a:t>
            </a:r>
            <a:r>
              <a:rPr lang="en-US" sz="2000" b="1" dirty="0" smtClean="0">
                <a:latin typeface="Times New Roman"/>
                <a:ea typeface="PMingLiU"/>
              </a:rPr>
              <a:t>4</a:t>
            </a:r>
            <a:r>
              <a:rPr lang="en-US" sz="2000" b="1" i="1" dirty="0" smtClean="0">
                <a:latin typeface="Times New Roman"/>
                <a:ea typeface="PMingLiU"/>
              </a:rPr>
              <a:t> </a:t>
            </a:r>
            <a:r>
              <a:rPr lang="en-US" sz="2000" i="1" dirty="0" smtClean="0">
                <a:latin typeface="Times New Roman"/>
                <a:ea typeface="PMingLiU"/>
              </a:rPr>
              <a:t>and M</a:t>
            </a:r>
            <a:r>
              <a:rPr lang="en-US" sz="2000" dirty="0" smtClean="0">
                <a:latin typeface="Times New Roman"/>
                <a:ea typeface="PMingLiU"/>
              </a:rPr>
              <a:t>+</a:t>
            </a:r>
            <a:r>
              <a:rPr lang="en-US" sz="2000" i="1" dirty="0" smtClean="0">
                <a:latin typeface="Times New Roman"/>
                <a:ea typeface="PMingLiU"/>
              </a:rPr>
              <a:t>R</a:t>
            </a:r>
            <a:r>
              <a:rPr lang="en-US" sz="2000" dirty="0" smtClean="0">
                <a:latin typeface="Times New Roman"/>
                <a:ea typeface="PMingLiU"/>
              </a:rPr>
              <a:t>=10, a total of </a:t>
            </a:r>
            <a:r>
              <a:rPr lang="en-US" sz="2000" b="1" i="1" dirty="0" smtClean="0">
                <a:latin typeface="Times New Roman"/>
                <a:ea typeface="PMingLiU"/>
              </a:rPr>
              <a:t>ten force unknowns</a:t>
            </a:r>
            <a:r>
              <a:rPr lang="en-US" sz="2000" i="1" dirty="0" smtClean="0">
                <a:latin typeface="Times New Roman"/>
                <a:ea typeface="PMingLiU"/>
              </a:rPr>
              <a:t>.</a:t>
            </a:r>
            <a:endParaRPr lang="en-US" sz="2000" b="1" i="1" dirty="0" smtClean="0">
              <a:latin typeface="Times New Roman"/>
              <a:ea typeface="PMingLiU"/>
            </a:endParaRPr>
          </a:p>
        </p:txBody>
      </p:sp>
      <p:sp>
        <p:nvSpPr>
          <p:cNvPr id="100" name="Oval 48"/>
          <p:cNvSpPr>
            <a:spLocks noChangeArrowheads="1"/>
          </p:cNvSpPr>
          <p:nvPr/>
        </p:nvSpPr>
        <p:spPr bwMode="auto">
          <a:xfrm>
            <a:off x="4800600" y="2057400"/>
            <a:ext cx="200025" cy="20002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1" name="Oval 48"/>
          <p:cNvSpPr>
            <a:spLocks noChangeArrowheads="1"/>
          </p:cNvSpPr>
          <p:nvPr/>
        </p:nvSpPr>
        <p:spPr bwMode="auto">
          <a:xfrm>
            <a:off x="3681412" y="2176463"/>
            <a:ext cx="200025" cy="20002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2" name="Oval 48"/>
          <p:cNvSpPr>
            <a:spLocks noChangeArrowheads="1"/>
          </p:cNvSpPr>
          <p:nvPr/>
        </p:nvSpPr>
        <p:spPr bwMode="auto">
          <a:xfrm>
            <a:off x="4443412" y="2147887"/>
            <a:ext cx="200025" cy="20002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3" name="Oval 48"/>
          <p:cNvSpPr>
            <a:spLocks noChangeArrowheads="1"/>
          </p:cNvSpPr>
          <p:nvPr/>
        </p:nvSpPr>
        <p:spPr bwMode="auto">
          <a:xfrm>
            <a:off x="3690938" y="1362075"/>
            <a:ext cx="200025" cy="20002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4" name="Oval 48"/>
          <p:cNvSpPr>
            <a:spLocks noChangeArrowheads="1"/>
          </p:cNvSpPr>
          <p:nvPr/>
        </p:nvSpPr>
        <p:spPr bwMode="auto">
          <a:xfrm>
            <a:off x="4514850" y="1366838"/>
            <a:ext cx="200025" cy="20002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5" name="Line 2"/>
          <p:cNvSpPr>
            <a:spLocks noChangeShapeType="1"/>
          </p:cNvSpPr>
          <p:nvPr/>
        </p:nvSpPr>
        <p:spPr bwMode="auto">
          <a:xfrm flipV="1">
            <a:off x="3556894" y="4678070"/>
            <a:ext cx="1171575" cy="7334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6" name="Line 3"/>
          <p:cNvSpPr>
            <a:spLocks noChangeShapeType="1"/>
          </p:cNvSpPr>
          <p:nvPr/>
        </p:nvSpPr>
        <p:spPr bwMode="auto">
          <a:xfrm flipV="1">
            <a:off x="2756794" y="4809832"/>
            <a:ext cx="390525" cy="0"/>
          </a:xfrm>
          <a:prstGeom prst="line">
            <a:avLst/>
          </a:prstGeom>
          <a:noFill/>
          <a:ln w="9525">
            <a:solidFill>
              <a:srgbClr val="000000"/>
            </a:solidFill>
            <a:round/>
            <a:headEnd type="non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7" name="Line 4"/>
          <p:cNvSpPr>
            <a:spLocks noChangeShapeType="1"/>
          </p:cNvSpPr>
          <p:nvPr/>
        </p:nvSpPr>
        <p:spPr bwMode="auto">
          <a:xfrm flipV="1">
            <a:off x="2756794" y="4439945"/>
            <a:ext cx="0" cy="381000"/>
          </a:xfrm>
          <a:prstGeom prst="line">
            <a:avLst/>
          </a:prstGeom>
          <a:noFill/>
          <a:ln w="9525">
            <a:solidFill>
              <a:srgbClr val="00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8" name="Line 5"/>
          <p:cNvSpPr>
            <a:spLocks noChangeShapeType="1"/>
          </p:cNvSpPr>
          <p:nvPr/>
        </p:nvSpPr>
        <p:spPr bwMode="auto">
          <a:xfrm flipV="1">
            <a:off x="4899919" y="4630445"/>
            <a:ext cx="2571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9" name="Text Box 6"/>
          <p:cNvSpPr txBox="1">
            <a:spLocks noChangeArrowheads="1"/>
          </p:cNvSpPr>
          <p:nvPr/>
        </p:nvSpPr>
        <p:spPr bwMode="auto">
          <a:xfrm>
            <a:off x="3090169" y="4687595"/>
            <a:ext cx="257175" cy="2476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x</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10" name="Text Box 7"/>
          <p:cNvSpPr txBox="1">
            <a:spLocks noChangeArrowheads="1"/>
          </p:cNvSpPr>
          <p:nvPr/>
        </p:nvSpPr>
        <p:spPr bwMode="auto">
          <a:xfrm>
            <a:off x="2628207" y="4187532"/>
            <a:ext cx="25717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y</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11" name="Text Box 8"/>
          <p:cNvSpPr txBox="1">
            <a:spLocks noChangeArrowheads="1"/>
          </p:cNvSpPr>
          <p:nvPr/>
        </p:nvSpPr>
        <p:spPr bwMode="auto">
          <a:xfrm>
            <a:off x="3356869" y="4940007"/>
            <a:ext cx="38100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13" name="Text Box 10"/>
          <p:cNvSpPr txBox="1">
            <a:spLocks noChangeArrowheads="1"/>
          </p:cNvSpPr>
          <p:nvPr/>
        </p:nvSpPr>
        <p:spPr bwMode="auto">
          <a:xfrm>
            <a:off x="3271144" y="4439945"/>
            <a:ext cx="29527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2</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14" name="Line 11"/>
          <p:cNvSpPr>
            <a:spLocks noChangeShapeType="1"/>
          </p:cNvSpPr>
          <p:nvPr/>
        </p:nvSpPr>
        <p:spPr bwMode="auto">
          <a:xfrm>
            <a:off x="4890394" y="5419432"/>
            <a:ext cx="2667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5" name="Line 12"/>
          <p:cNvSpPr>
            <a:spLocks noChangeShapeType="1"/>
          </p:cNvSpPr>
          <p:nvPr/>
        </p:nvSpPr>
        <p:spPr bwMode="auto">
          <a:xfrm flipH="1" flipV="1">
            <a:off x="5080894" y="4639970"/>
            <a:ext cx="0" cy="790575"/>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6" name="Text Box 13"/>
          <p:cNvSpPr txBox="1">
            <a:spLocks noChangeArrowheads="1"/>
          </p:cNvSpPr>
          <p:nvPr/>
        </p:nvSpPr>
        <p:spPr bwMode="auto">
          <a:xfrm>
            <a:off x="5052319" y="4924132"/>
            <a:ext cx="742950"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17" name="Line 14"/>
          <p:cNvSpPr>
            <a:spLocks noChangeShapeType="1"/>
          </p:cNvSpPr>
          <p:nvPr/>
        </p:nvSpPr>
        <p:spPr bwMode="auto">
          <a:xfrm>
            <a:off x="3547369" y="5648032"/>
            <a:ext cx="0" cy="1905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8" name="Line 15"/>
          <p:cNvSpPr>
            <a:spLocks noChangeShapeType="1"/>
          </p:cNvSpPr>
          <p:nvPr/>
        </p:nvSpPr>
        <p:spPr bwMode="auto">
          <a:xfrm flipV="1">
            <a:off x="3556894" y="5771857"/>
            <a:ext cx="619125" cy="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9" name="Text Box 16"/>
          <p:cNvSpPr txBox="1">
            <a:spLocks noChangeArrowheads="1"/>
          </p:cNvSpPr>
          <p:nvPr/>
        </p:nvSpPr>
        <p:spPr bwMode="auto">
          <a:xfrm>
            <a:off x="3609282" y="5697246"/>
            <a:ext cx="457200" cy="3889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2m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0" name="Line 17"/>
          <p:cNvSpPr>
            <a:spLocks noChangeShapeType="1"/>
          </p:cNvSpPr>
          <p:nvPr/>
        </p:nvSpPr>
        <p:spPr bwMode="auto">
          <a:xfrm>
            <a:off x="4766569" y="4659020"/>
            <a:ext cx="0" cy="7429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1" name="Line 18"/>
          <p:cNvSpPr>
            <a:spLocks noChangeShapeType="1"/>
          </p:cNvSpPr>
          <p:nvPr/>
        </p:nvSpPr>
        <p:spPr bwMode="auto">
          <a:xfrm>
            <a:off x="4176019" y="5648032"/>
            <a:ext cx="0" cy="1905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2" name="Line 19"/>
          <p:cNvSpPr>
            <a:spLocks noChangeShapeType="1"/>
          </p:cNvSpPr>
          <p:nvPr/>
        </p:nvSpPr>
        <p:spPr bwMode="auto">
          <a:xfrm flipV="1">
            <a:off x="4180782" y="5771857"/>
            <a:ext cx="619125" cy="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3" name="Line 20"/>
          <p:cNvSpPr>
            <a:spLocks noChangeShapeType="1"/>
          </p:cNvSpPr>
          <p:nvPr/>
        </p:nvSpPr>
        <p:spPr bwMode="auto">
          <a:xfrm flipH="1">
            <a:off x="4795144" y="5648032"/>
            <a:ext cx="0" cy="1905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4" name="Text Box 21"/>
          <p:cNvSpPr txBox="1">
            <a:spLocks noChangeArrowheads="1"/>
          </p:cNvSpPr>
          <p:nvPr/>
        </p:nvSpPr>
        <p:spPr bwMode="auto">
          <a:xfrm>
            <a:off x="4204594" y="4035133"/>
            <a:ext cx="2667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5" name="Text Box 23"/>
          <p:cNvSpPr txBox="1">
            <a:spLocks noChangeArrowheads="1"/>
          </p:cNvSpPr>
          <p:nvPr/>
        </p:nvSpPr>
        <p:spPr bwMode="auto">
          <a:xfrm>
            <a:off x="3247332" y="4897144"/>
            <a:ext cx="27622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6" name="Text Box 24"/>
          <p:cNvSpPr txBox="1">
            <a:spLocks noChangeArrowheads="1"/>
          </p:cNvSpPr>
          <p:nvPr/>
        </p:nvSpPr>
        <p:spPr bwMode="auto">
          <a:xfrm>
            <a:off x="4714182" y="4854282"/>
            <a:ext cx="285750"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2</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7" name="Text Box 25"/>
          <p:cNvSpPr txBox="1">
            <a:spLocks noChangeArrowheads="1"/>
          </p:cNvSpPr>
          <p:nvPr/>
        </p:nvSpPr>
        <p:spPr bwMode="auto">
          <a:xfrm>
            <a:off x="3618807" y="4978108"/>
            <a:ext cx="33337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8" name="Line 26"/>
          <p:cNvSpPr>
            <a:spLocks noChangeShapeType="1"/>
          </p:cNvSpPr>
          <p:nvPr/>
        </p:nvSpPr>
        <p:spPr bwMode="auto">
          <a:xfrm>
            <a:off x="4147444" y="3924007"/>
            <a:ext cx="0" cy="285750"/>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9" name="Text Box 27"/>
          <p:cNvSpPr txBox="1">
            <a:spLocks noChangeArrowheads="1"/>
          </p:cNvSpPr>
          <p:nvPr/>
        </p:nvSpPr>
        <p:spPr bwMode="auto">
          <a:xfrm>
            <a:off x="4133156" y="3785895"/>
            <a:ext cx="862013"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6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30" name="Text Box 28"/>
          <p:cNvSpPr txBox="1">
            <a:spLocks noChangeArrowheads="1"/>
          </p:cNvSpPr>
          <p:nvPr/>
        </p:nvSpPr>
        <p:spPr bwMode="auto">
          <a:xfrm>
            <a:off x="5023744" y="4314532"/>
            <a:ext cx="94297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1.5 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31" name="Line 29"/>
          <p:cNvSpPr>
            <a:spLocks noChangeShapeType="1"/>
          </p:cNvSpPr>
          <p:nvPr/>
        </p:nvSpPr>
        <p:spPr bwMode="auto">
          <a:xfrm>
            <a:off x="3537844" y="4649495"/>
            <a:ext cx="0" cy="7429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34" name="Oval 32"/>
          <p:cNvSpPr>
            <a:spLocks noChangeArrowheads="1"/>
          </p:cNvSpPr>
          <p:nvPr/>
        </p:nvSpPr>
        <p:spPr bwMode="auto">
          <a:xfrm>
            <a:off x="4714182" y="5363869"/>
            <a:ext cx="90487"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35" name="Line 33"/>
          <p:cNvSpPr>
            <a:spLocks noChangeShapeType="1"/>
          </p:cNvSpPr>
          <p:nvPr/>
        </p:nvSpPr>
        <p:spPr bwMode="auto">
          <a:xfrm>
            <a:off x="3547369" y="4630445"/>
            <a:ext cx="1171575" cy="7810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36" name="Line 34"/>
          <p:cNvSpPr>
            <a:spLocks noChangeShapeType="1"/>
          </p:cNvSpPr>
          <p:nvPr/>
        </p:nvSpPr>
        <p:spPr bwMode="auto">
          <a:xfrm flipV="1">
            <a:off x="4899919" y="4211345"/>
            <a:ext cx="2571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37" name="Line 35"/>
          <p:cNvSpPr>
            <a:spLocks noChangeShapeType="1"/>
          </p:cNvSpPr>
          <p:nvPr/>
        </p:nvSpPr>
        <p:spPr bwMode="auto">
          <a:xfrm flipV="1">
            <a:off x="5080894" y="4201820"/>
            <a:ext cx="0" cy="428625"/>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38" name="Line 36"/>
          <p:cNvSpPr>
            <a:spLocks noChangeShapeType="1"/>
          </p:cNvSpPr>
          <p:nvPr/>
        </p:nvSpPr>
        <p:spPr bwMode="auto">
          <a:xfrm>
            <a:off x="4166494" y="4249445"/>
            <a:ext cx="571500" cy="3619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39" name="Line 37"/>
          <p:cNvSpPr>
            <a:spLocks noChangeShapeType="1"/>
          </p:cNvSpPr>
          <p:nvPr/>
        </p:nvSpPr>
        <p:spPr bwMode="auto">
          <a:xfrm flipH="1">
            <a:off x="3566419" y="4258970"/>
            <a:ext cx="571500" cy="3524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40" name="Oval 38"/>
          <p:cNvSpPr>
            <a:spLocks noChangeArrowheads="1"/>
          </p:cNvSpPr>
          <p:nvPr/>
        </p:nvSpPr>
        <p:spPr bwMode="auto">
          <a:xfrm>
            <a:off x="4090294" y="4211345"/>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41" name="Oval 39"/>
          <p:cNvSpPr>
            <a:spLocks noChangeArrowheads="1"/>
          </p:cNvSpPr>
          <p:nvPr/>
        </p:nvSpPr>
        <p:spPr bwMode="auto">
          <a:xfrm>
            <a:off x="3490219" y="4592345"/>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42" name="Oval 40"/>
          <p:cNvSpPr>
            <a:spLocks noChangeArrowheads="1"/>
          </p:cNvSpPr>
          <p:nvPr/>
        </p:nvSpPr>
        <p:spPr bwMode="auto">
          <a:xfrm>
            <a:off x="4709419" y="4601870"/>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43" name="Text Box 41"/>
          <p:cNvSpPr txBox="1">
            <a:spLocks noChangeArrowheads="1"/>
          </p:cNvSpPr>
          <p:nvPr/>
        </p:nvSpPr>
        <p:spPr bwMode="auto">
          <a:xfrm>
            <a:off x="4347469" y="4954294"/>
            <a:ext cx="33337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44" name="Text Box 42"/>
          <p:cNvSpPr txBox="1">
            <a:spLocks noChangeArrowheads="1"/>
          </p:cNvSpPr>
          <p:nvPr/>
        </p:nvSpPr>
        <p:spPr bwMode="auto">
          <a:xfrm>
            <a:off x="3623570" y="4178008"/>
            <a:ext cx="33337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45" name="Text Box 43"/>
          <p:cNvSpPr txBox="1">
            <a:spLocks noChangeArrowheads="1"/>
          </p:cNvSpPr>
          <p:nvPr/>
        </p:nvSpPr>
        <p:spPr bwMode="auto">
          <a:xfrm>
            <a:off x="4423669" y="4178008"/>
            <a:ext cx="33337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6</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46" name="Text Box 44"/>
          <p:cNvSpPr txBox="1">
            <a:spLocks noChangeArrowheads="1"/>
          </p:cNvSpPr>
          <p:nvPr/>
        </p:nvSpPr>
        <p:spPr bwMode="auto">
          <a:xfrm>
            <a:off x="4718944" y="4420895"/>
            <a:ext cx="323850"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47" name="Text Box 45"/>
          <p:cNvSpPr txBox="1">
            <a:spLocks noChangeArrowheads="1"/>
          </p:cNvSpPr>
          <p:nvPr/>
        </p:nvSpPr>
        <p:spPr bwMode="auto">
          <a:xfrm>
            <a:off x="4733232" y="5143207"/>
            <a:ext cx="29527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48" name="Oval 48"/>
          <p:cNvSpPr>
            <a:spLocks noChangeArrowheads="1"/>
          </p:cNvSpPr>
          <p:nvPr/>
        </p:nvSpPr>
        <p:spPr bwMode="auto">
          <a:xfrm>
            <a:off x="3290194" y="4968582"/>
            <a:ext cx="200025" cy="20002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54" name="Oval 48"/>
          <p:cNvSpPr>
            <a:spLocks noChangeArrowheads="1"/>
          </p:cNvSpPr>
          <p:nvPr/>
        </p:nvSpPr>
        <p:spPr bwMode="auto">
          <a:xfrm>
            <a:off x="4766569" y="4935245"/>
            <a:ext cx="200025" cy="20002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55" name="Oval 48"/>
          <p:cNvSpPr>
            <a:spLocks noChangeArrowheads="1"/>
          </p:cNvSpPr>
          <p:nvPr/>
        </p:nvSpPr>
        <p:spPr bwMode="auto">
          <a:xfrm>
            <a:off x="3647381" y="5054308"/>
            <a:ext cx="200025" cy="20002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56" name="Oval 48"/>
          <p:cNvSpPr>
            <a:spLocks noChangeArrowheads="1"/>
          </p:cNvSpPr>
          <p:nvPr/>
        </p:nvSpPr>
        <p:spPr bwMode="auto">
          <a:xfrm>
            <a:off x="4409381" y="5025732"/>
            <a:ext cx="200025" cy="20002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57" name="Oval 48"/>
          <p:cNvSpPr>
            <a:spLocks noChangeArrowheads="1"/>
          </p:cNvSpPr>
          <p:nvPr/>
        </p:nvSpPr>
        <p:spPr bwMode="auto">
          <a:xfrm>
            <a:off x="3656907" y="4239920"/>
            <a:ext cx="200025" cy="20002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58" name="Oval 48"/>
          <p:cNvSpPr>
            <a:spLocks noChangeArrowheads="1"/>
          </p:cNvSpPr>
          <p:nvPr/>
        </p:nvSpPr>
        <p:spPr bwMode="auto">
          <a:xfrm>
            <a:off x="4480819" y="4244683"/>
            <a:ext cx="200025" cy="20002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59" name="Oval 61"/>
          <p:cNvSpPr>
            <a:spLocks noChangeArrowheads="1"/>
          </p:cNvSpPr>
          <p:nvPr/>
        </p:nvSpPr>
        <p:spPr bwMode="auto">
          <a:xfrm>
            <a:off x="3492068" y="5355346"/>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60" name="Text Box 16"/>
          <p:cNvSpPr txBox="1">
            <a:spLocks noChangeArrowheads="1"/>
          </p:cNvSpPr>
          <p:nvPr/>
        </p:nvSpPr>
        <p:spPr bwMode="auto">
          <a:xfrm>
            <a:off x="4233170" y="5711534"/>
            <a:ext cx="457200" cy="3889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2m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403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403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403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403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403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4039"/>
                                        </p:tgtEl>
                                        <p:attrNameLst>
                                          <p:attrName>style.visibility</p:attrName>
                                        </p:attrNameLst>
                                      </p:cBhvr>
                                      <p:to>
                                        <p:strVal val="visible"/>
                                      </p:to>
                                    </p:set>
                                  </p:childTnLst>
                                </p:cTn>
                              </p:par>
                              <p:par>
                                <p:cTn id="17" presetID="1" presetClass="entr" presetSubtype="0" fill="hold" grpId="0" nodeType="withEffect" nodePh="1">
                                  <p:stCondLst>
                                    <p:cond delay="0"/>
                                  </p:stCondLst>
                                  <p:endCondLst>
                                    <p:cond evt="begin" delay="0">
                                      <p:tn val="17"/>
                                    </p:cond>
                                  </p:endCondLst>
                                  <p:childTnLst>
                                    <p:set>
                                      <p:cBhvr>
                                        <p:cTn id="18" dur="1" fill="hold">
                                          <p:stCondLst>
                                            <p:cond delay="0"/>
                                          </p:stCondLst>
                                        </p:cTn>
                                        <p:tgtEl>
                                          <p:spTgt spid="4404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404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404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404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404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404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404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404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404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4049"/>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405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4051"/>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4052"/>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4053"/>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4054"/>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4055"/>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44056"/>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44057"/>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44058"/>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44059"/>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44060"/>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44061"/>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44062"/>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44063"/>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44064"/>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44065"/>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44066"/>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44067"/>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44068"/>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44069"/>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44070"/>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44071"/>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44072"/>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44073"/>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44074"/>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44075"/>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44076"/>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44077"/>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44080"/>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44084"/>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44085"/>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44086"/>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44087"/>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44088"/>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100"/>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101"/>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102"/>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103"/>
                                        </p:tgtEl>
                                        <p:attrNameLst>
                                          <p:attrName>style.visibility</p:attrName>
                                        </p:attrNameLst>
                                      </p:cBhvr>
                                      <p:to>
                                        <p:strVal val="visible"/>
                                      </p:to>
                                    </p:set>
                                  </p:childTnLst>
                                </p:cTn>
                              </p:par>
                              <p:par>
                                <p:cTn id="113" presetID="1" presetClass="entr" presetSubtype="0" fill="hold" grpId="0" nodeType="withEffect">
                                  <p:stCondLst>
                                    <p:cond delay="0"/>
                                  </p:stCondLst>
                                  <p:childTnLst>
                                    <p:set>
                                      <p:cBhvr>
                                        <p:cTn id="114" dur="1" fill="hold">
                                          <p:stCondLst>
                                            <p:cond delay="0"/>
                                          </p:stCondLst>
                                        </p:cTn>
                                        <p:tgtEl>
                                          <p:spTgt spid="104"/>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58"/>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grpId="0" nodeType="clickEffect">
                                  <p:stCondLst>
                                    <p:cond delay="0"/>
                                  </p:stCondLst>
                                  <p:childTnLst>
                                    <p:set>
                                      <p:cBhvr>
                                        <p:cTn id="122" dur="1" fill="hold">
                                          <p:stCondLst>
                                            <p:cond delay="0"/>
                                          </p:stCondLst>
                                        </p:cTn>
                                        <p:tgtEl>
                                          <p:spTgt spid="59"/>
                                        </p:tgtEl>
                                        <p:attrNameLst>
                                          <p:attrName>style.visibility</p:attrName>
                                        </p:attrNameLst>
                                      </p:cBhvr>
                                      <p:to>
                                        <p:strVal val="visible"/>
                                      </p:to>
                                    </p:set>
                                  </p:childTnLst>
                                </p:cTn>
                              </p:par>
                              <p:par>
                                <p:cTn id="123" presetID="1" presetClass="entr" presetSubtype="0" fill="hold" grpId="0" nodeType="withEffect">
                                  <p:stCondLst>
                                    <p:cond delay="0"/>
                                  </p:stCondLst>
                                  <p:childTnLst>
                                    <p:set>
                                      <p:cBhvr>
                                        <p:cTn id="124" dur="1" fill="hold">
                                          <p:stCondLst>
                                            <p:cond delay="0"/>
                                          </p:stCondLst>
                                        </p:cTn>
                                        <p:tgtEl>
                                          <p:spTgt spid="44110"/>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44111"/>
                                        </p:tgtEl>
                                        <p:attrNameLst>
                                          <p:attrName>style.visibility</p:attrName>
                                        </p:attrNameLst>
                                      </p:cBhvr>
                                      <p:to>
                                        <p:strVal val="visible"/>
                                      </p:to>
                                    </p:set>
                                  </p:childTnLst>
                                </p:cTn>
                              </p:par>
                              <p:par>
                                <p:cTn id="127" presetID="1" presetClass="entr" presetSubtype="0" fill="hold" grpId="0" nodeType="withEffect">
                                  <p:stCondLst>
                                    <p:cond delay="0"/>
                                  </p:stCondLst>
                                  <p:childTnLst>
                                    <p:set>
                                      <p:cBhvr>
                                        <p:cTn id="128" dur="1" fill="hold">
                                          <p:stCondLst>
                                            <p:cond delay="0"/>
                                          </p:stCondLst>
                                        </p:cTn>
                                        <p:tgtEl>
                                          <p:spTgt spid="44112"/>
                                        </p:tgtEl>
                                        <p:attrNameLst>
                                          <p:attrName>style.visibility</p:attrName>
                                        </p:attrNameLst>
                                      </p:cBhvr>
                                      <p:to>
                                        <p:strVal val="visible"/>
                                      </p:to>
                                    </p:set>
                                  </p:childTnLst>
                                </p:cTn>
                              </p:par>
                              <p:par>
                                <p:cTn id="129" presetID="1" presetClass="entr" presetSubtype="0" fill="hold" grpId="0" nodeType="withEffect">
                                  <p:stCondLst>
                                    <p:cond delay="0"/>
                                  </p:stCondLst>
                                  <p:childTnLst>
                                    <p:set>
                                      <p:cBhvr>
                                        <p:cTn id="130" dur="1" fill="hold">
                                          <p:stCondLst>
                                            <p:cond delay="0"/>
                                          </p:stCondLst>
                                        </p:cTn>
                                        <p:tgtEl>
                                          <p:spTgt spid="44113"/>
                                        </p:tgtEl>
                                        <p:attrNameLst>
                                          <p:attrName>style.visibility</p:attrName>
                                        </p:attrNameLst>
                                      </p:cBhvr>
                                      <p:to>
                                        <p:strVal val="visible"/>
                                      </p:to>
                                    </p:set>
                                  </p:childTnLst>
                                </p:cTn>
                              </p:par>
                              <p:par>
                                <p:cTn id="131" presetID="1" presetClass="entr" presetSubtype="0" fill="hold" grpId="0" nodeType="withEffect">
                                  <p:stCondLst>
                                    <p:cond delay="0"/>
                                  </p:stCondLst>
                                  <p:childTnLst>
                                    <p:set>
                                      <p:cBhvr>
                                        <p:cTn id="132" dur="1" fill="hold">
                                          <p:stCondLst>
                                            <p:cond delay="0"/>
                                          </p:stCondLst>
                                        </p:cTn>
                                        <p:tgtEl>
                                          <p:spTgt spid="44114"/>
                                        </p:tgtEl>
                                        <p:attrNameLst>
                                          <p:attrName>style.visibility</p:attrName>
                                        </p:attrNameLst>
                                      </p:cBhvr>
                                      <p:to>
                                        <p:strVal val="visible"/>
                                      </p:to>
                                    </p:set>
                                  </p:childTnLst>
                                </p:cTn>
                              </p:par>
                              <p:par>
                                <p:cTn id="133" presetID="1" presetClass="entr" presetSubtype="0" fill="hold" grpId="0" nodeType="withEffect">
                                  <p:stCondLst>
                                    <p:cond delay="0"/>
                                  </p:stCondLst>
                                  <p:childTnLst>
                                    <p:set>
                                      <p:cBhvr>
                                        <p:cTn id="134" dur="1" fill="hold">
                                          <p:stCondLst>
                                            <p:cond delay="0"/>
                                          </p:stCondLst>
                                        </p:cTn>
                                        <p:tgtEl>
                                          <p:spTgt spid="44117"/>
                                        </p:tgtEl>
                                        <p:attrNameLst>
                                          <p:attrName>style.visibility</p:attrName>
                                        </p:attrNameLst>
                                      </p:cBhvr>
                                      <p:to>
                                        <p:strVal val="visible"/>
                                      </p:to>
                                    </p:set>
                                  </p:childTnLst>
                                </p:cTn>
                              </p:par>
                              <p:par>
                                <p:cTn id="135" presetID="1" presetClass="entr" presetSubtype="0" fill="hold" grpId="0" nodeType="withEffect">
                                  <p:stCondLst>
                                    <p:cond delay="0"/>
                                  </p:stCondLst>
                                  <p:childTnLst>
                                    <p:set>
                                      <p:cBhvr>
                                        <p:cTn id="136" dur="1" fill="hold">
                                          <p:stCondLst>
                                            <p:cond delay="0"/>
                                          </p:stCondLst>
                                        </p:cTn>
                                        <p:tgtEl>
                                          <p:spTgt spid="44118"/>
                                        </p:tgtEl>
                                        <p:attrNameLst>
                                          <p:attrName>style.visibility</p:attrName>
                                        </p:attrNameLst>
                                      </p:cBhvr>
                                      <p:to>
                                        <p:strVal val="visible"/>
                                      </p:to>
                                    </p:set>
                                  </p:childTnLst>
                                </p:cTn>
                              </p:par>
                              <p:par>
                                <p:cTn id="137" presetID="1" presetClass="entr" presetSubtype="0" fill="hold" grpId="0" nodeType="withEffect">
                                  <p:stCondLst>
                                    <p:cond delay="0"/>
                                  </p:stCondLst>
                                  <p:childTnLst>
                                    <p:set>
                                      <p:cBhvr>
                                        <p:cTn id="138" dur="1" fill="hold">
                                          <p:stCondLst>
                                            <p:cond delay="0"/>
                                          </p:stCondLst>
                                        </p:cTn>
                                        <p:tgtEl>
                                          <p:spTgt spid="44119"/>
                                        </p:tgtEl>
                                        <p:attrNameLst>
                                          <p:attrName>style.visibility</p:attrName>
                                        </p:attrNameLst>
                                      </p:cBhvr>
                                      <p:to>
                                        <p:strVal val="visible"/>
                                      </p:to>
                                    </p:set>
                                  </p:childTnLst>
                                </p:cTn>
                              </p:par>
                              <p:par>
                                <p:cTn id="139" presetID="1" presetClass="entr" presetSubtype="0" fill="hold" grpId="0" nodeType="withEffect">
                                  <p:stCondLst>
                                    <p:cond delay="0"/>
                                  </p:stCondLst>
                                  <p:childTnLst>
                                    <p:set>
                                      <p:cBhvr>
                                        <p:cTn id="140" dur="1" fill="hold">
                                          <p:stCondLst>
                                            <p:cond delay="0"/>
                                          </p:stCondLst>
                                        </p:cTn>
                                        <p:tgtEl>
                                          <p:spTgt spid="44120"/>
                                        </p:tgtEl>
                                        <p:attrNameLst>
                                          <p:attrName>style.visibility</p:attrName>
                                        </p:attrNameLst>
                                      </p:cBhvr>
                                      <p:to>
                                        <p:strVal val="visible"/>
                                      </p:to>
                                    </p:set>
                                  </p:childTnLst>
                                </p:cTn>
                              </p:par>
                              <p:par>
                                <p:cTn id="141" presetID="1" presetClass="entr" presetSubtype="0" fill="hold" grpId="0" nodeType="withEffect">
                                  <p:stCondLst>
                                    <p:cond delay="0"/>
                                  </p:stCondLst>
                                  <p:childTnLst>
                                    <p:set>
                                      <p:cBhvr>
                                        <p:cTn id="142" dur="1" fill="hold">
                                          <p:stCondLst>
                                            <p:cond delay="0"/>
                                          </p:stCondLst>
                                        </p:cTn>
                                        <p:tgtEl>
                                          <p:spTgt spid="44121"/>
                                        </p:tgtEl>
                                        <p:attrNameLst>
                                          <p:attrName>style.visibility</p:attrName>
                                        </p:attrNameLst>
                                      </p:cBhvr>
                                      <p:to>
                                        <p:strVal val="visible"/>
                                      </p:to>
                                    </p:set>
                                  </p:childTnLst>
                                </p:cTn>
                              </p:par>
                              <p:par>
                                <p:cTn id="143" presetID="1" presetClass="entr" presetSubtype="0" fill="hold" grpId="0" nodeType="withEffect">
                                  <p:stCondLst>
                                    <p:cond delay="0"/>
                                  </p:stCondLst>
                                  <p:childTnLst>
                                    <p:set>
                                      <p:cBhvr>
                                        <p:cTn id="144" dur="1" fill="hold">
                                          <p:stCondLst>
                                            <p:cond delay="0"/>
                                          </p:stCondLst>
                                        </p:cTn>
                                        <p:tgtEl>
                                          <p:spTgt spid="99"/>
                                        </p:tgtEl>
                                        <p:attrNameLst>
                                          <p:attrName>style.visibility</p:attrName>
                                        </p:attrNameLst>
                                      </p:cBhvr>
                                      <p:to>
                                        <p:strVal val="visible"/>
                                      </p:to>
                                    </p:set>
                                  </p:childTnLst>
                                </p:cTn>
                              </p:par>
                              <p:par>
                                <p:cTn id="145" presetID="1" presetClass="entr" presetSubtype="0" fill="hold" grpId="0" nodeType="withEffect">
                                  <p:stCondLst>
                                    <p:cond delay="0"/>
                                  </p:stCondLst>
                                  <p:childTnLst>
                                    <p:set>
                                      <p:cBhvr>
                                        <p:cTn id="146" dur="1" fill="hold">
                                          <p:stCondLst>
                                            <p:cond delay="0"/>
                                          </p:stCondLst>
                                        </p:cTn>
                                        <p:tgtEl>
                                          <p:spTgt spid="105"/>
                                        </p:tgtEl>
                                        <p:attrNameLst>
                                          <p:attrName>style.visibility</p:attrName>
                                        </p:attrNameLst>
                                      </p:cBhvr>
                                      <p:to>
                                        <p:strVal val="visible"/>
                                      </p:to>
                                    </p:set>
                                  </p:childTnLst>
                                </p:cTn>
                              </p:par>
                              <p:par>
                                <p:cTn id="147" presetID="1" presetClass="entr" presetSubtype="0" fill="hold" grpId="0" nodeType="withEffect">
                                  <p:stCondLst>
                                    <p:cond delay="0"/>
                                  </p:stCondLst>
                                  <p:childTnLst>
                                    <p:set>
                                      <p:cBhvr>
                                        <p:cTn id="148" dur="1" fill="hold">
                                          <p:stCondLst>
                                            <p:cond delay="0"/>
                                          </p:stCondLst>
                                        </p:cTn>
                                        <p:tgtEl>
                                          <p:spTgt spid="106"/>
                                        </p:tgtEl>
                                        <p:attrNameLst>
                                          <p:attrName>style.visibility</p:attrName>
                                        </p:attrNameLst>
                                      </p:cBhvr>
                                      <p:to>
                                        <p:strVal val="visible"/>
                                      </p:to>
                                    </p:set>
                                  </p:childTnLst>
                                </p:cTn>
                              </p:par>
                              <p:par>
                                <p:cTn id="149" presetID="1" presetClass="entr" presetSubtype="0" fill="hold" grpId="0" nodeType="withEffect">
                                  <p:stCondLst>
                                    <p:cond delay="0"/>
                                  </p:stCondLst>
                                  <p:childTnLst>
                                    <p:set>
                                      <p:cBhvr>
                                        <p:cTn id="150" dur="1" fill="hold">
                                          <p:stCondLst>
                                            <p:cond delay="0"/>
                                          </p:stCondLst>
                                        </p:cTn>
                                        <p:tgtEl>
                                          <p:spTgt spid="107"/>
                                        </p:tgtEl>
                                        <p:attrNameLst>
                                          <p:attrName>style.visibility</p:attrName>
                                        </p:attrNameLst>
                                      </p:cBhvr>
                                      <p:to>
                                        <p:strVal val="visible"/>
                                      </p:to>
                                    </p:set>
                                  </p:childTnLst>
                                </p:cTn>
                              </p:par>
                              <p:par>
                                <p:cTn id="151" presetID="1" presetClass="entr" presetSubtype="0" fill="hold" grpId="0" nodeType="withEffect">
                                  <p:stCondLst>
                                    <p:cond delay="0"/>
                                  </p:stCondLst>
                                  <p:childTnLst>
                                    <p:set>
                                      <p:cBhvr>
                                        <p:cTn id="152" dur="1" fill="hold">
                                          <p:stCondLst>
                                            <p:cond delay="0"/>
                                          </p:stCondLst>
                                        </p:cTn>
                                        <p:tgtEl>
                                          <p:spTgt spid="108"/>
                                        </p:tgtEl>
                                        <p:attrNameLst>
                                          <p:attrName>style.visibility</p:attrName>
                                        </p:attrNameLst>
                                      </p:cBhvr>
                                      <p:to>
                                        <p:strVal val="visible"/>
                                      </p:to>
                                    </p:set>
                                  </p:childTnLst>
                                </p:cTn>
                              </p:par>
                              <p:par>
                                <p:cTn id="153" presetID="1" presetClass="entr" presetSubtype="0" fill="hold" grpId="0" nodeType="withEffect">
                                  <p:stCondLst>
                                    <p:cond delay="0"/>
                                  </p:stCondLst>
                                  <p:childTnLst>
                                    <p:set>
                                      <p:cBhvr>
                                        <p:cTn id="154" dur="1" fill="hold">
                                          <p:stCondLst>
                                            <p:cond delay="0"/>
                                          </p:stCondLst>
                                        </p:cTn>
                                        <p:tgtEl>
                                          <p:spTgt spid="109"/>
                                        </p:tgtEl>
                                        <p:attrNameLst>
                                          <p:attrName>style.visibility</p:attrName>
                                        </p:attrNameLst>
                                      </p:cBhvr>
                                      <p:to>
                                        <p:strVal val="visible"/>
                                      </p:to>
                                    </p:set>
                                  </p:childTnLst>
                                </p:cTn>
                              </p:par>
                              <p:par>
                                <p:cTn id="155" presetID="1" presetClass="entr" presetSubtype="0" fill="hold" grpId="0" nodeType="withEffect">
                                  <p:stCondLst>
                                    <p:cond delay="0"/>
                                  </p:stCondLst>
                                  <p:childTnLst>
                                    <p:set>
                                      <p:cBhvr>
                                        <p:cTn id="156" dur="1" fill="hold">
                                          <p:stCondLst>
                                            <p:cond delay="0"/>
                                          </p:stCondLst>
                                        </p:cTn>
                                        <p:tgtEl>
                                          <p:spTgt spid="110"/>
                                        </p:tgtEl>
                                        <p:attrNameLst>
                                          <p:attrName>style.visibility</p:attrName>
                                        </p:attrNameLst>
                                      </p:cBhvr>
                                      <p:to>
                                        <p:strVal val="visible"/>
                                      </p:to>
                                    </p:set>
                                  </p:childTnLst>
                                </p:cTn>
                              </p:par>
                              <p:par>
                                <p:cTn id="157" presetID="1" presetClass="entr" presetSubtype="0" fill="hold" grpId="0" nodeType="withEffect" nodePh="1">
                                  <p:stCondLst>
                                    <p:cond delay="0"/>
                                  </p:stCondLst>
                                  <p:endCondLst>
                                    <p:cond evt="begin" delay="0">
                                      <p:tn val="157"/>
                                    </p:cond>
                                  </p:endCondLst>
                                  <p:childTnLst>
                                    <p:set>
                                      <p:cBhvr>
                                        <p:cTn id="158" dur="1" fill="hold">
                                          <p:stCondLst>
                                            <p:cond delay="0"/>
                                          </p:stCondLst>
                                        </p:cTn>
                                        <p:tgtEl>
                                          <p:spTgt spid="111"/>
                                        </p:tgtEl>
                                        <p:attrNameLst>
                                          <p:attrName>style.visibility</p:attrName>
                                        </p:attrNameLst>
                                      </p:cBhvr>
                                      <p:to>
                                        <p:strVal val="visible"/>
                                      </p:to>
                                    </p:set>
                                  </p:childTnLst>
                                </p:cTn>
                              </p:par>
                              <p:par>
                                <p:cTn id="159" presetID="1" presetClass="entr" presetSubtype="0" fill="hold" grpId="0" nodeType="withEffect">
                                  <p:stCondLst>
                                    <p:cond delay="0"/>
                                  </p:stCondLst>
                                  <p:childTnLst>
                                    <p:set>
                                      <p:cBhvr>
                                        <p:cTn id="160" dur="1" fill="hold">
                                          <p:stCondLst>
                                            <p:cond delay="0"/>
                                          </p:stCondLst>
                                        </p:cTn>
                                        <p:tgtEl>
                                          <p:spTgt spid="113"/>
                                        </p:tgtEl>
                                        <p:attrNameLst>
                                          <p:attrName>style.visibility</p:attrName>
                                        </p:attrNameLst>
                                      </p:cBhvr>
                                      <p:to>
                                        <p:strVal val="visible"/>
                                      </p:to>
                                    </p:set>
                                  </p:childTnLst>
                                </p:cTn>
                              </p:par>
                              <p:par>
                                <p:cTn id="161" presetID="1" presetClass="entr" presetSubtype="0" fill="hold" grpId="0" nodeType="withEffect">
                                  <p:stCondLst>
                                    <p:cond delay="0"/>
                                  </p:stCondLst>
                                  <p:childTnLst>
                                    <p:set>
                                      <p:cBhvr>
                                        <p:cTn id="162" dur="1" fill="hold">
                                          <p:stCondLst>
                                            <p:cond delay="0"/>
                                          </p:stCondLst>
                                        </p:cTn>
                                        <p:tgtEl>
                                          <p:spTgt spid="114"/>
                                        </p:tgtEl>
                                        <p:attrNameLst>
                                          <p:attrName>style.visibility</p:attrName>
                                        </p:attrNameLst>
                                      </p:cBhvr>
                                      <p:to>
                                        <p:strVal val="visible"/>
                                      </p:to>
                                    </p:set>
                                  </p:childTnLst>
                                </p:cTn>
                              </p:par>
                              <p:par>
                                <p:cTn id="163" presetID="1" presetClass="entr" presetSubtype="0" fill="hold" grpId="0" nodeType="withEffect">
                                  <p:stCondLst>
                                    <p:cond delay="0"/>
                                  </p:stCondLst>
                                  <p:childTnLst>
                                    <p:set>
                                      <p:cBhvr>
                                        <p:cTn id="164" dur="1" fill="hold">
                                          <p:stCondLst>
                                            <p:cond delay="0"/>
                                          </p:stCondLst>
                                        </p:cTn>
                                        <p:tgtEl>
                                          <p:spTgt spid="115"/>
                                        </p:tgtEl>
                                        <p:attrNameLst>
                                          <p:attrName>style.visibility</p:attrName>
                                        </p:attrNameLst>
                                      </p:cBhvr>
                                      <p:to>
                                        <p:strVal val="visible"/>
                                      </p:to>
                                    </p:set>
                                  </p:childTnLst>
                                </p:cTn>
                              </p:par>
                              <p:par>
                                <p:cTn id="165" presetID="1" presetClass="entr" presetSubtype="0" fill="hold" grpId="0" nodeType="withEffect">
                                  <p:stCondLst>
                                    <p:cond delay="0"/>
                                  </p:stCondLst>
                                  <p:childTnLst>
                                    <p:set>
                                      <p:cBhvr>
                                        <p:cTn id="166" dur="1" fill="hold">
                                          <p:stCondLst>
                                            <p:cond delay="0"/>
                                          </p:stCondLst>
                                        </p:cTn>
                                        <p:tgtEl>
                                          <p:spTgt spid="116"/>
                                        </p:tgtEl>
                                        <p:attrNameLst>
                                          <p:attrName>style.visibility</p:attrName>
                                        </p:attrNameLst>
                                      </p:cBhvr>
                                      <p:to>
                                        <p:strVal val="visible"/>
                                      </p:to>
                                    </p:set>
                                  </p:childTnLst>
                                </p:cTn>
                              </p:par>
                              <p:par>
                                <p:cTn id="167" presetID="1" presetClass="entr" presetSubtype="0" fill="hold" grpId="0" nodeType="withEffect">
                                  <p:stCondLst>
                                    <p:cond delay="0"/>
                                  </p:stCondLst>
                                  <p:childTnLst>
                                    <p:set>
                                      <p:cBhvr>
                                        <p:cTn id="168" dur="1" fill="hold">
                                          <p:stCondLst>
                                            <p:cond delay="0"/>
                                          </p:stCondLst>
                                        </p:cTn>
                                        <p:tgtEl>
                                          <p:spTgt spid="117"/>
                                        </p:tgtEl>
                                        <p:attrNameLst>
                                          <p:attrName>style.visibility</p:attrName>
                                        </p:attrNameLst>
                                      </p:cBhvr>
                                      <p:to>
                                        <p:strVal val="visible"/>
                                      </p:to>
                                    </p:set>
                                  </p:childTnLst>
                                </p:cTn>
                              </p:par>
                              <p:par>
                                <p:cTn id="169" presetID="1" presetClass="entr" presetSubtype="0" fill="hold" grpId="0" nodeType="withEffect">
                                  <p:stCondLst>
                                    <p:cond delay="0"/>
                                  </p:stCondLst>
                                  <p:childTnLst>
                                    <p:set>
                                      <p:cBhvr>
                                        <p:cTn id="170" dur="1" fill="hold">
                                          <p:stCondLst>
                                            <p:cond delay="0"/>
                                          </p:stCondLst>
                                        </p:cTn>
                                        <p:tgtEl>
                                          <p:spTgt spid="118"/>
                                        </p:tgtEl>
                                        <p:attrNameLst>
                                          <p:attrName>style.visibility</p:attrName>
                                        </p:attrNameLst>
                                      </p:cBhvr>
                                      <p:to>
                                        <p:strVal val="visible"/>
                                      </p:to>
                                    </p:set>
                                  </p:childTnLst>
                                </p:cTn>
                              </p:par>
                              <p:par>
                                <p:cTn id="171" presetID="1" presetClass="entr" presetSubtype="0" fill="hold" grpId="0" nodeType="withEffect">
                                  <p:stCondLst>
                                    <p:cond delay="0"/>
                                  </p:stCondLst>
                                  <p:childTnLst>
                                    <p:set>
                                      <p:cBhvr>
                                        <p:cTn id="172" dur="1" fill="hold">
                                          <p:stCondLst>
                                            <p:cond delay="0"/>
                                          </p:stCondLst>
                                        </p:cTn>
                                        <p:tgtEl>
                                          <p:spTgt spid="119"/>
                                        </p:tgtEl>
                                        <p:attrNameLst>
                                          <p:attrName>style.visibility</p:attrName>
                                        </p:attrNameLst>
                                      </p:cBhvr>
                                      <p:to>
                                        <p:strVal val="visible"/>
                                      </p:to>
                                    </p:set>
                                  </p:childTnLst>
                                </p:cTn>
                              </p:par>
                              <p:par>
                                <p:cTn id="173" presetID="1" presetClass="entr" presetSubtype="0" fill="hold" grpId="0" nodeType="withEffect">
                                  <p:stCondLst>
                                    <p:cond delay="0"/>
                                  </p:stCondLst>
                                  <p:childTnLst>
                                    <p:set>
                                      <p:cBhvr>
                                        <p:cTn id="174" dur="1" fill="hold">
                                          <p:stCondLst>
                                            <p:cond delay="0"/>
                                          </p:stCondLst>
                                        </p:cTn>
                                        <p:tgtEl>
                                          <p:spTgt spid="120"/>
                                        </p:tgtEl>
                                        <p:attrNameLst>
                                          <p:attrName>style.visibility</p:attrName>
                                        </p:attrNameLst>
                                      </p:cBhvr>
                                      <p:to>
                                        <p:strVal val="visible"/>
                                      </p:to>
                                    </p:set>
                                  </p:childTnLst>
                                </p:cTn>
                              </p:par>
                              <p:par>
                                <p:cTn id="175" presetID="1" presetClass="entr" presetSubtype="0" fill="hold" grpId="0" nodeType="withEffect">
                                  <p:stCondLst>
                                    <p:cond delay="0"/>
                                  </p:stCondLst>
                                  <p:childTnLst>
                                    <p:set>
                                      <p:cBhvr>
                                        <p:cTn id="176" dur="1" fill="hold">
                                          <p:stCondLst>
                                            <p:cond delay="0"/>
                                          </p:stCondLst>
                                        </p:cTn>
                                        <p:tgtEl>
                                          <p:spTgt spid="121"/>
                                        </p:tgtEl>
                                        <p:attrNameLst>
                                          <p:attrName>style.visibility</p:attrName>
                                        </p:attrNameLst>
                                      </p:cBhvr>
                                      <p:to>
                                        <p:strVal val="visible"/>
                                      </p:to>
                                    </p:set>
                                  </p:childTnLst>
                                </p:cTn>
                              </p:par>
                              <p:par>
                                <p:cTn id="177" presetID="1" presetClass="entr" presetSubtype="0" fill="hold" grpId="0" nodeType="withEffect">
                                  <p:stCondLst>
                                    <p:cond delay="0"/>
                                  </p:stCondLst>
                                  <p:childTnLst>
                                    <p:set>
                                      <p:cBhvr>
                                        <p:cTn id="178" dur="1" fill="hold">
                                          <p:stCondLst>
                                            <p:cond delay="0"/>
                                          </p:stCondLst>
                                        </p:cTn>
                                        <p:tgtEl>
                                          <p:spTgt spid="122"/>
                                        </p:tgtEl>
                                        <p:attrNameLst>
                                          <p:attrName>style.visibility</p:attrName>
                                        </p:attrNameLst>
                                      </p:cBhvr>
                                      <p:to>
                                        <p:strVal val="visible"/>
                                      </p:to>
                                    </p:set>
                                  </p:childTnLst>
                                </p:cTn>
                              </p:par>
                              <p:par>
                                <p:cTn id="179" presetID="1" presetClass="entr" presetSubtype="0" fill="hold" grpId="0" nodeType="withEffect">
                                  <p:stCondLst>
                                    <p:cond delay="0"/>
                                  </p:stCondLst>
                                  <p:childTnLst>
                                    <p:set>
                                      <p:cBhvr>
                                        <p:cTn id="180" dur="1" fill="hold">
                                          <p:stCondLst>
                                            <p:cond delay="0"/>
                                          </p:stCondLst>
                                        </p:cTn>
                                        <p:tgtEl>
                                          <p:spTgt spid="123"/>
                                        </p:tgtEl>
                                        <p:attrNameLst>
                                          <p:attrName>style.visibility</p:attrName>
                                        </p:attrNameLst>
                                      </p:cBhvr>
                                      <p:to>
                                        <p:strVal val="visible"/>
                                      </p:to>
                                    </p:set>
                                  </p:childTnLst>
                                </p:cTn>
                              </p:par>
                              <p:par>
                                <p:cTn id="181" presetID="1" presetClass="entr" presetSubtype="0" fill="hold" grpId="0" nodeType="withEffect">
                                  <p:stCondLst>
                                    <p:cond delay="0"/>
                                  </p:stCondLst>
                                  <p:childTnLst>
                                    <p:set>
                                      <p:cBhvr>
                                        <p:cTn id="182" dur="1" fill="hold">
                                          <p:stCondLst>
                                            <p:cond delay="0"/>
                                          </p:stCondLst>
                                        </p:cTn>
                                        <p:tgtEl>
                                          <p:spTgt spid="124"/>
                                        </p:tgtEl>
                                        <p:attrNameLst>
                                          <p:attrName>style.visibility</p:attrName>
                                        </p:attrNameLst>
                                      </p:cBhvr>
                                      <p:to>
                                        <p:strVal val="visible"/>
                                      </p:to>
                                    </p:set>
                                  </p:childTnLst>
                                </p:cTn>
                              </p:par>
                              <p:par>
                                <p:cTn id="183" presetID="1" presetClass="entr" presetSubtype="0" fill="hold" grpId="0" nodeType="withEffect">
                                  <p:stCondLst>
                                    <p:cond delay="0"/>
                                  </p:stCondLst>
                                  <p:childTnLst>
                                    <p:set>
                                      <p:cBhvr>
                                        <p:cTn id="184" dur="1" fill="hold">
                                          <p:stCondLst>
                                            <p:cond delay="0"/>
                                          </p:stCondLst>
                                        </p:cTn>
                                        <p:tgtEl>
                                          <p:spTgt spid="125"/>
                                        </p:tgtEl>
                                        <p:attrNameLst>
                                          <p:attrName>style.visibility</p:attrName>
                                        </p:attrNameLst>
                                      </p:cBhvr>
                                      <p:to>
                                        <p:strVal val="visible"/>
                                      </p:to>
                                    </p:set>
                                  </p:childTnLst>
                                </p:cTn>
                              </p:par>
                              <p:par>
                                <p:cTn id="185" presetID="1" presetClass="entr" presetSubtype="0" fill="hold" grpId="0" nodeType="withEffect">
                                  <p:stCondLst>
                                    <p:cond delay="0"/>
                                  </p:stCondLst>
                                  <p:childTnLst>
                                    <p:set>
                                      <p:cBhvr>
                                        <p:cTn id="186" dur="1" fill="hold">
                                          <p:stCondLst>
                                            <p:cond delay="0"/>
                                          </p:stCondLst>
                                        </p:cTn>
                                        <p:tgtEl>
                                          <p:spTgt spid="126"/>
                                        </p:tgtEl>
                                        <p:attrNameLst>
                                          <p:attrName>style.visibility</p:attrName>
                                        </p:attrNameLst>
                                      </p:cBhvr>
                                      <p:to>
                                        <p:strVal val="visible"/>
                                      </p:to>
                                    </p:set>
                                  </p:childTnLst>
                                </p:cTn>
                              </p:par>
                              <p:par>
                                <p:cTn id="187" presetID="1" presetClass="entr" presetSubtype="0" fill="hold" grpId="0" nodeType="withEffect">
                                  <p:stCondLst>
                                    <p:cond delay="0"/>
                                  </p:stCondLst>
                                  <p:childTnLst>
                                    <p:set>
                                      <p:cBhvr>
                                        <p:cTn id="188" dur="1" fill="hold">
                                          <p:stCondLst>
                                            <p:cond delay="0"/>
                                          </p:stCondLst>
                                        </p:cTn>
                                        <p:tgtEl>
                                          <p:spTgt spid="127"/>
                                        </p:tgtEl>
                                        <p:attrNameLst>
                                          <p:attrName>style.visibility</p:attrName>
                                        </p:attrNameLst>
                                      </p:cBhvr>
                                      <p:to>
                                        <p:strVal val="visible"/>
                                      </p:to>
                                    </p:set>
                                  </p:childTnLst>
                                </p:cTn>
                              </p:par>
                              <p:par>
                                <p:cTn id="189" presetID="1" presetClass="entr" presetSubtype="0" fill="hold" grpId="0" nodeType="withEffect">
                                  <p:stCondLst>
                                    <p:cond delay="0"/>
                                  </p:stCondLst>
                                  <p:childTnLst>
                                    <p:set>
                                      <p:cBhvr>
                                        <p:cTn id="190" dur="1" fill="hold">
                                          <p:stCondLst>
                                            <p:cond delay="0"/>
                                          </p:stCondLst>
                                        </p:cTn>
                                        <p:tgtEl>
                                          <p:spTgt spid="128"/>
                                        </p:tgtEl>
                                        <p:attrNameLst>
                                          <p:attrName>style.visibility</p:attrName>
                                        </p:attrNameLst>
                                      </p:cBhvr>
                                      <p:to>
                                        <p:strVal val="visible"/>
                                      </p:to>
                                    </p:set>
                                  </p:childTnLst>
                                </p:cTn>
                              </p:par>
                              <p:par>
                                <p:cTn id="191" presetID="1" presetClass="entr" presetSubtype="0" fill="hold" grpId="0" nodeType="withEffect">
                                  <p:stCondLst>
                                    <p:cond delay="0"/>
                                  </p:stCondLst>
                                  <p:childTnLst>
                                    <p:set>
                                      <p:cBhvr>
                                        <p:cTn id="192" dur="1" fill="hold">
                                          <p:stCondLst>
                                            <p:cond delay="0"/>
                                          </p:stCondLst>
                                        </p:cTn>
                                        <p:tgtEl>
                                          <p:spTgt spid="129"/>
                                        </p:tgtEl>
                                        <p:attrNameLst>
                                          <p:attrName>style.visibility</p:attrName>
                                        </p:attrNameLst>
                                      </p:cBhvr>
                                      <p:to>
                                        <p:strVal val="visible"/>
                                      </p:to>
                                    </p:set>
                                  </p:childTnLst>
                                </p:cTn>
                              </p:par>
                              <p:par>
                                <p:cTn id="193" presetID="1" presetClass="entr" presetSubtype="0" fill="hold" grpId="0" nodeType="withEffect">
                                  <p:stCondLst>
                                    <p:cond delay="0"/>
                                  </p:stCondLst>
                                  <p:childTnLst>
                                    <p:set>
                                      <p:cBhvr>
                                        <p:cTn id="194" dur="1" fill="hold">
                                          <p:stCondLst>
                                            <p:cond delay="0"/>
                                          </p:stCondLst>
                                        </p:cTn>
                                        <p:tgtEl>
                                          <p:spTgt spid="130"/>
                                        </p:tgtEl>
                                        <p:attrNameLst>
                                          <p:attrName>style.visibility</p:attrName>
                                        </p:attrNameLst>
                                      </p:cBhvr>
                                      <p:to>
                                        <p:strVal val="visible"/>
                                      </p:to>
                                    </p:set>
                                  </p:childTnLst>
                                </p:cTn>
                              </p:par>
                              <p:par>
                                <p:cTn id="195" presetID="1" presetClass="entr" presetSubtype="0" fill="hold" grpId="0" nodeType="withEffect">
                                  <p:stCondLst>
                                    <p:cond delay="0"/>
                                  </p:stCondLst>
                                  <p:childTnLst>
                                    <p:set>
                                      <p:cBhvr>
                                        <p:cTn id="196" dur="1" fill="hold">
                                          <p:stCondLst>
                                            <p:cond delay="0"/>
                                          </p:stCondLst>
                                        </p:cTn>
                                        <p:tgtEl>
                                          <p:spTgt spid="131"/>
                                        </p:tgtEl>
                                        <p:attrNameLst>
                                          <p:attrName>style.visibility</p:attrName>
                                        </p:attrNameLst>
                                      </p:cBhvr>
                                      <p:to>
                                        <p:strVal val="visible"/>
                                      </p:to>
                                    </p:set>
                                  </p:childTnLst>
                                </p:cTn>
                              </p:par>
                              <p:par>
                                <p:cTn id="197" presetID="1" presetClass="entr" presetSubtype="0" fill="hold" grpId="0" nodeType="withEffect">
                                  <p:stCondLst>
                                    <p:cond delay="0"/>
                                  </p:stCondLst>
                                  <p:childTnLst>
                                    <p:set>
                                      <p:cBhvr>
                                        <p:cTn id="198" dur="1" fill="hold">
                                          <p:stCondLst>
                                            <p:cond delay="0"/>
                                          </p:stCondLst>
                                        </p:cTn>
                                        <p:tgtEl>
                                          <p:spTgt spid="134"/>
                                        </p:tgtEl>
                                        <p:attrNameLst>
                                          <p:attrName>style.visibility</p:attrName>
                                        </p:attrNameLst>
                                      </p:cBhvr>
                                      <p:to>
                                        <p:strVal val="visible"/>
                                      </p:to>
                                    </p:set>
                                  </p:childTnLst>
                                </p:cTn>
                              </p:par>
                              <p:par>
                                <p:cTn id="199" presetID="1" presetClass="entr" presetSubtype="0" fill="hold" grpId="0" nodeType="withEffect">
                                  <p:stCondLst>
                                    <p:cond delay="0"/>
                                  </p:stCondLst>
                                  <p:childTnLst>
                                    <p:set>
                                      <p:cBhvr>
                                        <p:cTn id="200" dur="1" fill="hold">
                                          <p:stCondLst>
                                            <p:cond delay="0"/>
                                          </p:stCondLst>
                                        </p:cTn>
                                        <p:tgtEl>
                                          <p:spTgt spid="135"/>
                                        </p:tgtEl>
                                        <p:attrNameLst>
                                          <p:attrName>style.visibility</p:attrName>
                                        </p:attrNameLst>
                                      </p:cBhvr>
                                      <p:to>
                                        <p:strVal val="visible"/>
                                      </p:to>
                                    </p:set>
                                  </p:childTnLst>
                                </p:cTn>
                              </p:par>
                              <p:par>
                                <p:cTn id="201" presetID="1" presetClass="entr" presetSubtype="0" fill="hold" grpId="0" nodeType="withEffect">
                                  <p:stCondLst>
                                    <p:cond delay="0"/>
                                  </p:stCondLst>
                                  <p:childTnLst>
                                    <p:set>
                                      <p:cBhvr>
                                        <p:cTn id="202" dur="1" fill="hold">
                                          <p:stCondLst>
                                            <p:cond delay="0"/>
                                          </p:stCondLst>
                                        </p:cTn>
                                        <p:tgtEl>
                                          <p:spTgt spid="136"/>
                                        </p:tgtEl>
                                        <p:attrNameLst>
                                          <p:attrName>style.visibility</p:attrName>
                                        </p:attrNameLst>
                                      </p:cBhvr>
                                      <p:to>
                                        <p:strVal val="visible"/>
                                      </p:to>
                                    </p:set>
                                  </p:childTnLst>
                                </p:cTn>
                              </p:par>
                              <p:par>
                                <p:cTn id="203" presetID="1" presetClass="entr" presetSubtype="0" fill="hold" grpId="0" nodeType="withEffect">
                                  <p:stCondLst>
                                    <p:cond delay="0"/>
                                  </p:stCondLst>
                                  <p:childTnLst>
                                    <p:set>
                                      <p:cBhvr>
                                        <p:cTn id="204" dur="1" fill="hold">
                                          <p:stCondLst>
                                            <p:cond delay="0"/>
                                          </p:stCondLst>
                                        </p:cTn>
                                        <p:tgtEl>
                                          <p:spTgt spid="137"/>
                                        </p:tgtEl>
                                        <p:attrNameLst>
                                          <p:attrName>style.visibility</p:attrName>
                                        </p:attrNameLst>
                                      </p:cBhvr>
                                      <p:to>
                                        <p:strVal val="visible"/>
                                      </p:to>
                                    </p:set>
                                  </p:childTnLst>
                                </p:cTn>
                              </p:par>
                              <p:par>
                                <p:cTn id="205" presetID="1" presetClass="entr" presetSubtype="0" fill="hold" grpId="0" nodeType="withEffect">
                                  <p:stCondLst>
                                    <p:cond delay="0"/>
                                  </p:stCondLst>
                                  <p:childTnLst>
                                    <p:set>
                                      <p:cBhvr>
                                        <p:cTn id="206" dur="1" fill="hold">
                                          <p:stCondLst>
                                            <p:cond delay="0"/>
                                          </p:stCondLst>
                                        </p:cTn>
                                        <p:tgtEl>
                                          <p:spTgt spid="138"/>
                                        </p:tgtEl>
                                        <p:attrNameLst>
                                          <p:attrName>style.visibility</p:attrName>
                                        </p:attrNameLst>
                                      </p:cBhvr>
                                      <p:to>
                                        <p:strVal val="visible"/>
                                      </p:to>
                                    </p:set>
                                  </p:childTnLst>
                                </p:cTn>
                              </p:par>
                              <p:par>
                                <p:cTn id="207" presetID="1" presetClass="entr" presetSubtype="0" fill="hold" grpId="0" nodeType="withEffect">
                                  <p:stCondLst>
                                    <p:cond delay="0"/>
                                  </p:stCondLst>
                                  <p:childTnLst>
                                    <p:set>
                                      <p:cBhvr>
                                        <p:cTn id="208" dur="1" fill="hold">
                                          <p:stCondLst>
                                            <p:cond delay="0"/>
                                          </p:stCondLst>
                                        </p:cTn>
                                        <p:tgtEl>
                                          <p:spTgt spid="139"/>
                                        </p:tgtEl>
                                        <p:attrNameLst>
                                          <p:attrName>style.visibility</p:attrName>
                                        </p:attrNameLst>
                                      </p:cBhvr>
                                      <p:to>
                                        <p:strVal val="visible"/>
                                      </p:to>
                                    </p:set>
                                  </p:childTnLst>
                                </p:cTn>
                              </p:par>
                              <p:par>
                                <p:cTn id="209" presetID="1" presetClass="entr" presetSubtype="0" fill="hold" grpId="0" nodeType="withEffect">
                                  <p:stCondLst>
                                    <p:cond delay="0"/>
                                  </p:stCondLst>
                                  <p:childTnLst>
                                    <p:set>
                                      <p:cBhvr>
                                        <p:cTn id="210" dur="1" fill="hold">
                                          <p:stCondLst>
                                            <p:cond delay="0"/>
                                          </p:stCondLst>
                                        </p:cTn>
                                        <p:tgtEl>
                                          <p:spTgt spid="140"/>
                                        </p:tgtEl>
                                        <p:attrNameLst>
                                          <p:attrName>style.visibility</p:attrName>
                                        </p:attrNameLst>
                                      </p:cBhvr>
                                      <p:to>
                                        <p:strVal val="visible"/>
                                      </p:to>
                                    </p:set>
                                  </p:childTnLst>
                                </p:cTn>
                              </p:par>
                              <p:par>
                                <p:cTn id="211" presetID="1" presetClass="entr" presetSubtype="0" fill="hold" grpId="0" nodeType="withEffect">
                                  <p:stCondLst>
                                    <p:cond delay="0"/>
                                  </p:stCondLst>
                                  <p:childTnLst>
                                    <p:set>
                                      <p:cBhvr>
                                        <p:cTn id="212" dur="1" fill="hold">
                                          <p:stCondLst>
                                            <p:cond delay="0"/>
                                          </p:stCondLst>
                                        </p:cTn>
                                        <p:tgtEl>
                                          <p:spTgt spid="141"/>
                                        </p:tgtEl>
                                        <p:attrNameLst>
                                          <p:attrName>style.visibility</p:attrName>
                                        </p:attrNameLst>
                                      </p:cBhvr>
                                      <p:to>
                                        <p:strVal val="visible"/>
                                      </p:to>
                                    </p:set>
                                  </p:childTnLst>
                                </p:cTn>
                              </p:par>
                              <p:par>
                                <p:cTn id="213" presetID="1" presetClass="entr" presetSubtype="0" fill="hold" grpId="0" nodeType="withEffect">
                                  <p:stCondLst>
                                    <p:cond delay="0"/>
                                  </p:stCondLst>
                                  <p:childTnLst>
                                    <p:set>
                                      <p:cBhvr>
                                        <p:cTn id="214" dur="1" fill="hold">
                                          <p:stCondLst>
                                            <p:cond delay="0"/>
                                          </p:stCondLst>
                                        </p:cTn>
                                        <p:tgtEl>
                                          <p:spTgt spid="142"/>
                                        </p:tgtEl>
                                        <p:attrNameLst>
                                          <p:attrName>style.visibility</p:attrName>
                                        </p:attrNameLst>
                                      </p:cBhvr>
                                      <p:to>
                                        <p:strVal val="visible"/>
                                      </p:to>
                                    </p:set>
                                  </p:childTnLst>
                                </p:cTn>
                              </p:par>
                              <p:par>
                                <p:cTn id="215" presetID="1" presetClass="entr" presetSubtype="0" fill="hold" grpId="0" nodeType="withEffect">
                                  <p:stCondLst>
                                    <p:cond delay="0"/>
                                  </p:stCondLst>
                                  <p:childTnLst>
                                    <p:set>
                                      <p:cBhvr>
                                        <p:cTn id="216" dur="1" fill="hold">
                                          <p:stCondLst>
                                            <p:cond delay="0"/>
                                          </p:stCondLst>
                                        </p:cTn>
                                        <p:tgtEl>
                                          <p:spTgt spid="143"/>
                                        </p:tgtEl>
                                        <p:attrNameLst>
                                          <p:attrName>style.visibility</p:attrName>
                                        </p:attrNameLst>
                                      </p:cBhvr>
                                      <p:to>
                                        <p:strVal val="visible"/>
                                      </p:to>
                                    </p:set>
                                  </p:childTnLst>
                                </p:cTn>
                              </p:par>
                              <p:par>
                                <p:cTn id="217" presetID="1" presetClass="entr" presetSubtype="0" fill="hold" grpId="0" nodeType="withEffect">
                                  <p:stCondLst>
                                    <p:cond delay="0"/>
                                  </p:stCondLst>
                                  <p:childTnLst>
                                    <p:set>
                                      <p:cBhvr>
                                        <p:cTn id="218" dur="1" fill="hold">
                                          <p:stCondLst>
                                            <p:cond delay="0"/>
                                          </p:stCondLst>
                                        </p:cTn>
                                        <p:tgtEl>
                                          <p:spTgt spid="144"/>
                                        </p:tgtEl>
                                        <p:attrNameLst>
                                          <p:attrName>style.visibility</p:attrName>
                                        </p:attrNameLst>
                                      </p:cBhvr>
                                      <p:to>
                                        <p:strVal val="visible"/>
                                      </p:to>
                                    </p:set>
                                  </p:childTnLst>
                                </p:cTn>
                              </p:par>
                              <p:par>
                                <p:cTn id="219" presetID="1" presetClass="entr" presetSubtype="0" fill="hold" grpId="0" nodeType="withEffect">
                                  <p:stCondLst>
                                    <p:cond delay="0"/>
                                  </p:stCondLst>
                                  <p:childTnLst>
                                    <p:set>
                                      <p:cBhvr>
                                        <p:cTn id="220" dur="1" fill="hold">
                                          <p:stCondLst>
                                            <p:cond delay="0"/>
                                          </p:stCondLst>
                                        </p:cTn>
                                        <p:tgtEl>
                                          <p:spTgt spid="145"/>
                                        </p:tgtEl>
                                        <p:attrNameLst>
                                          <p:attrName>style.visibility</p:attrName>
                                        </p:attrNameLst>
                                      </p:cBhvr>
                                      <p:to>
                                        <p:strVal val="visible"/>
                                      </p:to>
                                    </p:set>
                                  </p:childTnLst>
                                </p:cTn>
                              </p:par>
                              <p:par>
                                <p:cTn id="221" presetID="1" presetClass="entr" presetSubtype="0" fill="hold" grpId="0" nodeType="withEffect">
                                  <p:stCondLst>
                                    <p:cond delay="0"/>
                                  </p:stCondLst>
                                  <p:childTnLst>
                                    <p:set>
                                      <p:cBhvr>
                                        <p:cTn id="222" dur="1" fill="hold">
                                          <p:stCondLst>
                                            <p:cond delay="0"/>
                                          </p:stCondLst>
                                        </p:cTn>
                                        <p:tgtEl>
                                          <p:spTgt spid="146"/>
                                        </p:tgtEl>
                                        <p:attrNameLst>
                                          <p:attrName>style.visibility</p:attrName>
                                        </p:attrNameLst>
                                      </p:cBhvr>
                                      <p:to>
                                        <p:strVal val="visible"/>
                                      </p:to>
                                    </p:set>
                                  </p:childTnLst>
                                </p:cTn>
                              </p:par>
                              <p:par>
                                <p:cTn id="223" presetID="1" presetClass="entr" presetSubtype="0" fill="hold" grpId="0" nodeType="withEffect">
                                  <p:stCondLst>
                                    <p:cond delay="0"/>
                                  </p:stCondLst>
                                  <p:childTnLst>
                                    <p:set>
                                      <p:cBhvr>
                                        <p:cTn id="224" dur="1" fill="hold">
                                          <p:stCondLst>
                                            <p:cond delay="0"/>
                                          </p:stCondLst>
                                        </p:cTn>
                                        <p:tgtEl>
                                          <p:spTgt spid="147"/>
                                        </p:tgtEl>
                                        <p:attrNameLst>
                                          <p:attrName>style.visibility</p:attrName>
                                        </p:attrNameLst>
                                      </p:cBhvr>
                                      <p:to>
                                        <p:strVal val="visible"/>
                                      </p:to>
                                    </p:set>
                                  </p:childTnLst>
                                </p:cTn>
                              </p:par>
                              <p:par>
                                <p:cTn id="225" presetID="1" presetClass="entr" presetSubtype="0" fill="hold" grpId="0" nodeType="withEffect">
                                  <p:stCondLst>
                                    <p:cond delay="0"/>
                                  </p:stCondLst>
                                  <p:childTnLst>
                                    <p:set>
                                      <p:cBhvr>
                                        <p:cTn id="226" dur="1" fill="hold">
                                          <p:stCondLst>
                                            <p:cond delay="0"/>
                                          </p:stCondLst>
                                        </p:cTn>
                                        <p:tgtEl>
                                          <p:spTgt spid="148"/>
                                        </p:tgtEl>
                                        <p:attrNameLst>
                                          <p:attrName>style.visibility</p:attrName>
                                        </p:attrNameLst>
                                      </p:cBhvr>
                                      <p:to>
                                        <p:strVal val="visible"/>
                                      </p:to>
                                    </p:set>
                                  </p:childTnLst>
                                </p:cTn>
                              </p:par>
                              <p:par>
                                <p:cTn id="227" presetID="1" presetClass="entr" presetSubtype="0" fill="hold" grpId="0" nodeType="withEffect">
                                  <p:stCondLst>
                                    <p:cond delay="0"/>
                                  </p:stCondLst>
                                  <p:childTnLst>
                                    <p:set>
                                      <p:cBhvr>
                                        <p:cTn id="228" dur="1" fill="hold">
                                          <p:stCondLst>
                                            <p:cond delay="0"/>
                                          </p:stCondLst>
                                        </p:cTn>
                                        <p:tgtEl>
                                          <p:spTgt spid="154"/>
                                        </p:tgtEl>
                                        <p:attrNameLst>
                                          <p:attrName>style.visibility</p:attrName>
                                        </p:attrNameLst>
                                      </p:cBhvr>
                                      <p:to>
                                        <p:strVal val="visible"/>
                                      </p:to>
                                    </p:set>
                                  </p:childTnLst>
                                </p:cTn>
                              </p:par>
                              <p:par>
                                <p:cTn id="229" presetID="1" presetClass="entr" presetSubtype="0" fill="hold" grpId="0" nodeType="withEffect">
                                  <p:stCondLst>
                                    <p:cond delay="0"/>
                                  </p:stCondLst>
                                  <p:childTnLst>
                                    <p:set>
                                      <p:cBhvr>
                                        <p:cTn id="230" dur="1" fill="hold">
                                          <p:stCondLst>
                                            <p:cond delay="0"/>
                                          </p:stCondLst>
                                        </p:cTn>
                                        <p:tgtEl>
                                          <p:spTgt spid="155"/>
                                        </p:tgtEl>
                                        <p:attrNameLst>
                                          <p:attrName>style.visibility</p:attrName>
                                        </p:attrNameLst>
                                      </p:cBhvr>
                                      <p:to>
                                        <p:strVal val="visible"/>
                                      </p:to>
                                    </p:set>
                                  </p:childTnLst>
                                </p:cTn>
                              </p:par>
                              <p:par>
                                <p:cTn id="231" presetID="1" presetClass="entr" presetSubtype="0" fill="hold" grpId="0" nodeType="withEffect">
                                  <p:stCondLst>
                                    <p:cond delay="0"/>
                                  </p:stCondLst>
                                  <p:childTnLst>
                                    <p:set>
                                      <p:cBhvr>
                                        <p:cTn id="232" dur="1" fill="hold">
                                          <p:stCondLst>
                                            <p:cond delay="0"/>
                                          </p:stCondLst>
                                        </p:cTn>
                                        <p:tgtEl>
                                          <p:spTgt spid="156"/>
                                        </p:tgtEl>
                                        <p:attrNameLst>
                                          <p:attrName>style.visibility</p:attrName>
                                        </p:attrNameLst>
                                      </p:cBhvr>
                                      <p:to>
                                        <p:strVal val="visible"/>
                                      </p:to>
                                    </p:set>
                                  </p:childTnLst>
                                </p:cTn>
                              </p:par>
                              <p:par>
                                <p:cTn id="233" presetID="1" presetClass="entr" presetSubtype="0" fill="hold" grpId="0" nodeType="withEffect">
                                  <p:stCondLst>
                                    <p:cond delay="0"/>
                                  </p:stCondLst>
                                  <p:childTnLst>
                                    <p:set>
                                      <p:cBhvr>
                                        <p:cTn id="234" dur="1" fill="hold">
                                          <p:stCondLst>
                                            <p:cond delay="0"/>
                                          </p:stCondLst>
                                        </p:cTn>
                                        <p:tgtEl>
                                          <p:spTgt spid="157"/>
                                        </p:tgtEl>
                                        <p:attrNameLst>
                                          <p:attrName>style.visibility</p:attrName>
                                        </p:attrNameLst>
                                      </p:cBhvr>
                                      <p:to>
                                        <p:strVal val="visible"/>
                                      </p:to>
                                    </p:set>
                                  </p:childTnLst>
                                </p:cTn>
                              </p:par>
                              <p:par>
                                <p:cTn id="235" presetID="1" presetClass="entr" presetSubtype="0" fill="hold" grpId="0" nodeType="withEffect">
                                  <p:stCondLst>
                                    <p:cond delay="0"/>
                                  </p:stCondLst>
                                  <p:childTnLst>
                                    <p:set>
                                      <p:cBhvr>
                                        <p:cTn id="236" dur="1" fill="hold">
                                          <p:stCondLst>
                                            <p:cond delay="0"/>
                                          </p:stCondLst>
                                        </p:cTn>
                                        <p:tgtEl>
                                          <p:spTgt spid="158"/>
                                        </p:tgtEl>
                                        <p:attrNameLst>
                                          <p:attrName>style.visibility</p:attrName>
                                        </p:attrNameLst>
                                      </p:cBhvr>
                                      <p:to>
                                        <p:strVal val="visible"/>
                                      </p:to>
                                    </p:set>
                                  </p:childTnLst>
                                </p:cTn>
                              </p:par>
                              <p:par>
                                <p:cTn id="237" presetID="1" presetClass="entr" presetSubtype="0" fill="hold" grpId="0" nodeType="withEffect">
                                  <p:stCondLst>
                                    <p:cond delay="0"/>
                                  </p:stCondLst>
                                  <p:childTnLst>
                                    <p:set>
                                      <p:cBhvr>
                                        <p:cTn id="238" dur="1" fill="hold">
                                          <p:stCondLst>
                                            <p:cond delay="0"/>
                                          </p:stCondLst>
                                        </p:cTn>
                                        <p:tgtEl>
                                          <p:spTgt spid="159"/>
                                        </p:tgtEl>
                                        <p:attrNameLst>
                                          <p:attrName>style.visibility</p:attrName>
                                        </p:attrNameLst>
                                      </p:cBhvr>
                                      <p:to>
                                        <p:strVal val="visible"/>
                                      </p:to>
                                    </p:set>
                                  </p:childTnLst>
                                </p:cTn>
                              </p:par>
                              <p:par>
                                <p:cTn id="239" presetID="1" presetClass="entr" presetSubtype="0" fill="hold" grpId="0" nodeType="withEffect">
                                  <p:stCondLst>
                                    <p:cond delay="0"/>
                                  </p:stCondLst>
                                  <p:childTnLst>
                                    <p:set>
                                      <p:cBhvr>
                                        <p:cTn id="240" dur="1" fill="hold">
                                          <p:stCondLst>
                                            <p:cond delay="0"/>
                                          </p:stCondLst>
                                        </p:cTn>
                                        <p:tgtEl>
                                          <p:spTgt spid="1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4" grpId="0" animBg="1"/>
      <p:bldP spid="44035" grpId="0" animBg="1"/>
      <p:bldP spid="44036" grpId="0" animBg="1"/>
      <p:bldP spid="44037" grpId="0" animBg="1"/>
      <p:bldP spid="44038" grpId="0"/>
      <p:bldP spid="44039" grpId="0"/>
      <p:bldP spid="44040" grpId="0"/>
      <p:bldP spid="44041" grpId="0"/>
      <p:bldP spid="44042" grpId="0"/>
      <p:bldP spid="44043" grpId="0" animBg="1"/>
      <p:bldP spid="44044" grpId="0" animBg="1"/>
      <p:bldP spid="44045" grpId="0"/>
      <p:bldP spid="44046" grpId="0" animBg="1"/>
      <p:bldP spid="44047" grpId="0" animBg="1"/>
      <p:bldP spid="44048" grpId="0"/>
      <p:bldP spid="44049" grpId="0" animBg="1"/>
      <p:bldP spid="44050" grpId="0" animBg="1"/>
      <p:bldP spid="44051" grpId="0" animBg="1"/>
      <p:bldP spid="44052" grpId="0" animBg="1"/>
      <p:bldP spid="44053" grpId="0"/>
      <p:bldP spid="44054" grpId="0"/>
      <p:bldP spid="44055" grpId="0"/>
      <p:bldP spid="44056" grpId="0"/>
      <p:bldP spid="44057" grpId="0"/>
      <p:bldP spid="44058" grpId="0" animBg="1"/>
      <p:bldP spid="44059" grpId="0"/>
      <p:bldP spid="44060" grpId="0"/>
      <p:bldP spid="44061" grpId="0" animBg="1"/>
      <p:bldP spid="44062" grpId="0" animBg="1"/>
      <p:bldP spid="44063" grpId="0" animBg="1"/>
      <p:bldP spid="44064" grpId="0" animBg="1"/>
      <p:bldP spid="44065" grpId="0" animBg="1"/>
      <p:bldP spid="44066" grpId="0" animBg="1"/>
      <p:bldP spid="44067" grpId="0" animBg="1"/>
      <p:bldP spid="44068" grpId="0" animBg="1"/>
      <p:bldP spid="44069" grpId="0" animBg="1"/>
      <p:bldP spid="44070" grpId="0" animBg="1"/>
      <p:bldP spid="44071" grpId="0" animBg="1"/>
      <p:bldP spid="44072" grpId="0" animBg="1"/>
      <p:bldP spid="44073" grpId="0"/>
      <p:bldP spid="44074" grpId="0"/>
      <p:bldP spid="44075" grpId="0"/>
      <p:bldP spid="44076" grpId="0"/>
      <p:bldP spid="44077" grpId="0"/>
      <p:bldP spid="44080" grpId="0" animBg="1"/>
      <p:bldP spid="44084" grpId="0" animBg="1"/>
      <p:bldP spid="44085" grpId="0" animBg="1"/>
      <p:bldP spid="44086" grpId="0" animBg="1"/>
      <p:bldP spid="44087" grpId="0" animBg="1"/>
      <p:bldP spid="44088" grpId="0" animBg="1"/>
      <p:bldP spid="58" grpId="0"/>
      <p:bldP spid="59" grpId="0"/>
      <p:bldP spid="44110" grpId="0" animBg="1"/>
      <p:bldP spid="44111" grpId="0" animBg="1"/>
      <p:bldP spid="44112" grpId="0"/>
      <p:bldP spid="44113" grpId="0"/>
      <p:bldP spid="44114" grpId="0"/>
      <p:bldP spid="44117" grpId="0"/>
      <p:bldP spid="44118" grpId="0"/>
      <p:bldP spid="44119" grpId="0" animBg="1"/>
      <p:bldP spid="44120" grpId="0" animBg="1"/>
      <p:bldP spid="44121" grpId="0"/>
      <p:bldP spid="99" grpId="0"/>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p:bldP spid="110" grpId="0"/>
      <p:bldP spid="111" grpId="0"/>
      <p:bldP spid="113" grpId="0"/>
      <p:bldP spid="114" grpId="0" animBg="1"/>
      <p:bldP spid="115" grpId="0" animBg="1"/>
      <p:bldP spid="116" grpId="0"/>
      <p:bldP spid="117" grpId="0" animBg="1"/>
      <p:bldP spid="118" grpId="0" animBg="1"/>
      <p:bldP spid="119" grpId="0"/>
      <p:bldP spid="120" grpId="0" animBg="1"/>
      <p:bldP spid="121" grpId="0" animBg="1"/>
      <p:bldP spid="122" grpId="0" animBg="1"/>
      <p:bldP spid="123" grpId="0" animBg="1"/>
      <p:bldP spid="124" grpId="0"/>
      <p:bldP spid="125" grpId="0"/>
      <p:bldP spid="126" grpId="0"/>
      <p:bldP spid="127" grpId="0"/>
      <p:bldP spid="128" grpId="0" animBg="1"/>
      <p:bldP spid="129" grpId="0"/>
      <p:bldP spid="130" grpId="0"/>
      <p:bldP spid="131" grpId="0" animBg="1"/>
      <p:bldP spid="134" grpId="0" animBg="1"/>
      <p:bldP spid="135" grpId="0" animBg="1"/>
      <p:bldP spid="136" grpId="0" animBg="1"/>
      <p:bldP spid="137" grpId="0" animBg="1"/>
      <p:bldP spid="138" grpId="0" animBg="1"/>
      <p:bldP spid="139" grpId="0" animBg="1"/>
      <p:bldP spid="140" grpId="0" animBg="1"/>
      <p:bldP spid="141" grpId="0" animBg="1"/>
      <p:bldP spid="142" grpId="0" animBg="1"/>
      <p:bldP spid="143" grpId="0"/>
      <p:bldP spid="144" grpId="0"/>
      <p:bldP spid="145" grpId="0"/>
      <p:bldP spid="146" grpId="0"/>
      <p:bldP spid="147" grpId="0"/>
      <p:bldP spid="148" grpId="0" animBg="1"/>
      <p:bldP spid="154" grpId="0" animBg="1"/>
      <p:bldP spid="155" grpId="0" animBg="1"/>
      <p:bldP spid="156" grpId="0" animBg="1"/>
      <p:bldP spid="157" grpId="0" animBg="1"/>
      <p:bldP spid="158" grpId="0" animBg="1"/>
      <p:bldP spid="159" grpId="0" animBg="1"/>
      <p:bldP spid="16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457200"/>
            <a:ext cx="8229600" cy="400110"/>
          </a:xfrm>
          <a:prstGeom prst="rect">
            <a:avLst/>
          </a:prstGeom>
        </p:spPr>
        <p:txBody>
          <a:bodyPr wrap="square">
            <a:spAutoFit/>
          </a:bodyPr>
          <a:lstStyle/>
          <a:p>
            <a:r>
              <a:rPr lang="en-US" sz="2000" b="1" dirty="0" smtClean="0">
                <a:latin typeface="Times New Roman"/>
                <a:ea typeface="PMingLiU"/>
              </a:rPr>
              <a:t>(2) Examine the static determinacy of the structure.</a:t>
            </a:r>
            <a:endParaRPr lang="en-US" sz="2000" dirty="0"/>
          </a:p>
        </p:txBody>
      </p:sp>
      <p:sp>
        <p:nvSpPr>
          <p:cNvPr id="42" name="Rectangle 41"/>
          <p:cNvSpPr/>
          <p:nvPr/>
        </p:nvSpPr>
        <p:spPr>
          <a:xfrm>
            <a:off x="914400" y="4038600"/>
            <a:ext cx="7239000" cy="1015663"/>
          </a:xfrm>
          <a:prstGeom prst="rect">
            <a:avLst/>
          </a:prstGeom>
        </p:spPr>
        <p:txBody>
          <a:bodyPr wrap="square">
            <a:spAutoFit/>
          </a:bodyPr>
          <a:lstStyle/>
          <a:p>
            <a:r>
              <a:rPr lang="en-US" sz="2000" dirty="0" smtClean="0">
                <a:latin typeface="Times New Roman"/>
                <a:ea typeface="PMingLiU"/>
              </a:rPr>
              <a:t>There are five nodes, </a:t>
            </a:r>
            <a:r>
              <a:rPr lang="en-US" sz="2000" i="1" dirty="0" smtClean="0">
                <a:latin typeface="Times New Roman"/>
                <a:ea typeface="PMingLiU"/>
              </a:rPr>
              <a:t>N=</a:t>
            </a:r>
            <a:r>
              <a:rPr lang="en-US" sz="2000" dirty="0" smtClean="0">
                <a:latin typeface="Times New Roman"/>
                <a:ea typeface="PMingLiU"/>
              </a:rPr>
              <a:t>5</a:t>
            </a:r>
            <a:r>
              <a:rPr lang="en-US" sz="2000" i="1" dirty="0" smtClean="0">
                <a:latin typeface="Times New Roman"/>
                <a:ea typeface="PMingLiU"/>
              </a:rPr>
              <a:t>.  Thus </a:t>
            </a:r>
          </a:p>
          <a:p>
            <a:r>
              <a:rPr lang="en-US" sz="2000" i="1" dirty="0" smtClean="0">
                <a:latin typeface="Times New Roman"/>
                <a:ea typeface="PMingLiU"/>
              </a:rPr>
              <a:t>M+R=</a:t>
            </a:r>
            <a:r>
              <a:rPr lang="en-US" sz="2000" dirty="0" smtClean="0">
                <a:latin typeface="Times New Roman"/>
                <a:ea typeface="PMingLiU"/>
              </a:rPr>
              <a:t>2</a:t>
            </a:r>
            <a:r>
              <a:rPr lang="en-US" sz="2000" i="1" dirty="0" smtClean="0">
                <a:latin typeface="Times New Roman"/>
                <a:ea typeface="PMingLiU"/>
              </a:rPr>
              <a:t>N=</a:t>
            </a:r>
            <a:r>
              <a:rPr lang="en-US" sz="2000" dirty="0" smtClean="0">
                <a:latin typeface="Times New Roman"/>
                <a:ea typeface="PMingLiU"/>
              </a:rPr>
              <a:t>10</a:t>
            </a:r>
            <a:r>
              <a:rPr lang="en-US" sz="2000" i="1" dirty="0" smtClean="0">
                <a:latin typeface="Times New Roman"/>
                <a:ea typeface="PMingLiU"/>
              </a:rPr>
              <a:t>.  This is a </a:t>
            </a:r>
            <a:r>
              <a:rPr lang="en-US" sz="2000" b="1" i="1" dirty="0" smtClean="0">
                <a:latin typeface="Times New Roman"/>
                <a:ea typeface="PMingLiU"/>
              </a:rPr>
              <a:t>statically determinate problem</a:t>
            </a:r>
            <a:r>
              <a:rPr lang="en-US" sz="2000" i="1" dirty="0" smtClean="0">
                <a:latin typeface="Times New Roman"/>
                <a:ea typeface="PMingLiU"/>
              </a:rPr>
              <a:t>.</a:t>
            </a:r>
          </a:p>
          <a:p>
            <a:endParaRPr lang="en-US" sz="2000" dirty="0" smtClean="0">
              <a:latin typeface="Times New Roman"/>
              <a:ea typeface="PMingLiU"/>
            </a:endParaRPr>
          </a:p>
        </p:txBody>
      </p:sp>
      <p:sp>
        <p:nvSpPr>
          <p:cNvPr id="43" name="Line 78"/>
          <p:cNvSpPr>
            <a:spLocks noChangeShapeType="1"/>
          </p:cNvSpPr>
          <p:nvPr/>
        </p:nvSpPr>
        <p:spPr bwMode="auto">
          <a:xfrm flipV="1">
            <a:off x="2960979" y="2886768"/>
            <a:ext cx="219075" cy="0"/>
          </a:xfrm>
          <a:prstGeom prst="line">
            <a:avLst/>
          </a:prstGeom>
          <a:noFill/>
          <a:ln w="12700">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 name="Line 79"/>
          <p:cNvSpPr>
            <a:spLocks noChangeShapeType="1"/>
          </p:cNvSpPr>
          <p:nvPr/>
        </p:nvSpPr>
        <p:spPr bwMode="auto">
          <a:xfrm flipV="1">
            <a:off x="3246729" y="2939155"/>
            <a:ext cx="0" cy="200025"/>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5" name="Text Box 80"/>
          <p:cNvSpPr txBox="1">
            <a:spLocks noChangeArrowheads="1"/>
          </p:cNvSpPr>
          <p:nvPr/>
        </p:nvSpPr>
        <p:spPr bwMode="auto">
          <a:xfrm>
            <a:off x="3241966" y="2877243"/>
            <a:ext cx="556058" cy="342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y</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6" name="Text Box 81"/>
          <p:cNvSpPr txBox="1">
            <a:spLocks noChangeArrowheads="1"/>
          </p:cNvSpPr>
          <p:nvPr/>
        </p:nvSpPr>
        <p:spPr bwMode="auto">
          <a:xfrm>
            <a:off x="2559773" y="2697855"/>
            <a:ext cx="510743"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x</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7" name="Text Box 82"/>
          <p:cNvSpPr txBox="1">
            <a:spLocks noChangeArrowheads="1"/>
          </p:cNvSpPr>
          <p:nvPr/>
        </p:nvSpPr>
        <p:spPr bwMode="auto">
          <a:xfrm>
            <a:off x="2956216" y="2889943"/>
            <a:ext cx="29527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 name="Text Box 85"/>
          <p:cNvSpPr txBox="1">
            <a:spLocks noChangeArrowheads="1"/>
          </p:cNvSpPr>
          <p:nvPr/>
        </p:nvSpPr>
        <p:spPr bwMode="auto">
          <a:xfrm>
            <a:off x="4484979" y="2880418"/>
            <a:ext cx="29527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9" name="Text Box 86"/>
          <p:cNvSpPr txBox="1">
            <a:spLocks noChangeArrowheads="1"/>
          </p:cNvSpPr>
          <p:nvPr/>
        </p:nvSpPr>
        <p:spPr bwMode="auto">
          <a:xfrm>
            <a:off x="4842166" y="2759768"/>
            <a:ext cx="532245"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x</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0" name="Line 87"/>
          <p:cNvSpPr>
            <a:spLocks noChangeShapeType="1"/>
          </p:cNvSpPr>
          <p:nvPr/>
        </p:nvSpPr>
        <p:spPr bwMode="auto">
          <a:xfrm flipV="1">
            <a:off x="4542129" y="2896293"/>
            <a:ext cx="219075" cy="0"/>
          </a:xfrm>
          <a:prstGeom prst="line">
            <a:avLst/>
          </a:prstGeom>
          <a:noFill/>
          <a:ln w="12700">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 name="Line 88"/>
          <p:cNvSpPr>
            <a:spLocks noChangeShapeType="1"/>
          </p:cNvSpPr>
          <p:nvPr/>
        </p:nvSpPr>
        <p:spPr bwMode="auto">
          <a:xfrm flipV="1">
            <a:off x="4469104" y="2953443"/>
            <a:ext cx="0" cy="200025"/>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2" name="Text Box 89"/>
          <p:cNvSpPr txBox="1">
            <a:spLocks noChangeArrowheads="1"/>
          </p:cNvSpPr>
          <p:nvPr/>
        </p:nvSpPr>
        <p:spPr bwMode="auto">
          <a:xfrm>
            <a:off x="4072229" y="2875655"/>
            <a:ext cx="725920" cy="342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y</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3" name="Line 2"/>
          <p:cNvSpPr>
            <a:spLocks noChangeShapeType="1"/>
          </p:cNvSpPr>
          <p:nvPr/>
        </p:nvSpPr>
        <p:spPr bwMode="auto">
          <a:xfrm flipV="1">
            <a:off x="3263930" y="2174567"/>
            <a:ext cx="1171575" cy="7334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9" name="Text Box 8"/>
          <p:cNvSpPr txBox="1">
            <a:spLocks noChangeArrowheads="1"/>
          </p:cNvSpPr>
          <p:nvPr/>
        </p:nvSpPr>
        <p:spPr bwMode="auto">
          <a:xfrm>
            <a:off x="3063905" y="2436504"/>
            <a:ext cx="38100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60" name="Text Box 10"/>
          <p:cNvSpPr txBox="1">
            <a:spLocks noChangeArrowheads="1"/>
          </p:cNvSpPr>
          <p:nvPr/>
        </p:nvSpPr>
        <p:spPr bwMode="auto">
          <a:xfrm>
            <a:off x="2978180" y="1936442"/>
            <a:ext cx="29527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2</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66" name="Line 17"/>
          <p:cNvSpPr>
            <a:spLocks noChangeShapeType="1"/>
          </p:cNvSpPr>
          <p:nvPr/>
        </p:nvSpPr>
        <p:spPr bwMode="auto">
          <a:xfrm>
            <a:off x="4473605" y="2155517"/>
            <a:ext cx="0" cy="7429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 name="Text Box 21"/>
          <p:cNvSpPr txBox="1">
            <a:spLocks noChangeArrowheads="1"/>
          </p:cNvSpPr>
          <p:nvPr/>
        </p:nvSpPr>
        <p:spPr bwMode="auto">
          <a:xfrm>
            <a:off x="3911630" y="1531630"/>
            <a:ext cx="2667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1" name="Text Box 23"/>
          <p:cNvSpPr txBox="1">
            <a:spLocks noChangeArrowheads="1"/>
          </p:cNvSpPr>
          <p:nvPr/>
        </p:nvSpPr>
        <p:spPr bwMode="auto">
          <a:xfrm>
            <a:off x="2954368" y="2393641"/>
            <a:ext cx="27622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2" name="Text Box 24"/>
          <p:cNvSpPr txBox="1">
            <a:spLocks noChangeArrowheads="1"/>
          </p:cNvSpPr>
          <p:nvPr/>
        </p:nvSpPr>
        <p:spPr bwMode="auto">
          <a:xfrm>
            <a:off x="4421218" y="2350779"/>
            <a:ext cx="285750"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2</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3" name="Text Box 25"/>
          <p:cNvSpPr txBox="1">
            <a:spLocks noChangeArrowheads="1"/>
          </p:cNvSpPr>
          <p:nvPr/>
        </p:nvSpPr>
        <p:spPr bwMode="auto">
          <a:xfrm>
            <a:off x="3325843" y="2474605"/>
            <a:ext cx="33337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4" name="Line 26"/>
          <p:cNvSpPr>
            <a:spLocks noChangeShapeType="1"/>
          </p:cNvSpPr>
          <p:nvPr/>
        </p:nvSpPr>
        <p:spPr bwMode="auto">
          <a:xfrm>
            <a:off x="3854480" y="1420504"/>
            <a:ext cx="0" cy="285750"/>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5" name="Text Box 27"/>
          <p:cNvSpPr txBox="1">
            <a:spLocks noChangeArrowheads="1"/>
          </p:cNvSpPr>
          <p:nvPr/>
        </p:nvSpPr>
        <p:spPr bwMode="auto">
          <a:xfrm>
            <a:off x="3840192" y="1282392"/>
            <a:ext cx="862013"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6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7" name="Line 29"/>
          <p:cNvSpPr>
            <a:spLocks noChangeShapeType="1"/>
          </p:cNvSpPr>
          <p:nvPr/>
        </p:nvSpPr>
        <p:spPr bwMode="auto">
          <a:xfrm>
            <a:off x="3244880" y="2145992"/>
            <a:ext cx="0" cy="7429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8" name="Oval 32"/>
          <p:cNvSpPr>
            <a:spLocks noChangeArrowheads="1"/>
          </p:cNvSpPr>
          <p:nvPr/>
        </p:nvSpPr>
        <p:spPr bwMode="auto">
          <a:xfrm>
            <a:off x="4421218" y="2860366"/>
            <a:ext cx="90487"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9" name="Line 33"/>
          <p:cNvSpPr>
            <a:spLocks noChangeShapeType="1"/>
          </p:cNvSpPr>
          <p:nvPr/>
        </p:nvSpPr>
        <p:spPr bwMode="auto">
          <a:xfrm>
            <a:off x="3254405" y="2126942"/>
            <a:ext cx="1171575" cy="7810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2" name="Line 36"/>
          <p:cNvSpPr>
            <a:spLocks noChangeShapeType="1"/>
          </p:cNvSpPr>
          <p:nvPr/>
        </p:nvSpPr>
        <p:spPr bwMode="auto">
          <a:xfrm>
            <a:off x="3873530" y="1745942"/>
            <a:ext cx="571500" cy="3619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3" name="Line 37"/>
          <p:cNvSpPr>
            <a:spLocks noChangeShapeType="1"/>
          </p:cNvSpPr>
          <p:nvPr/>
        </p:nvSpPr>
        <p:spPr bwMode="auto">
          <a:xfrm flipH="1">
            <a:off x="3273455" y="1755467"/>
            <a:ext cx="571500" cy="3524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4" name="Oval 38"/>
          <p:cNvSpPr>
            <a:spLocks noChangeArrowheads="1"/>
          </p:cNvSpPr>
          <p:nvPr/>
        </p:nvSpPr>
        <p:spPr bwMode="auto">
          <a:xfrm>
            <a:off x="3797330" y="1707842"/>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5" name="Oval 39"/>
          <p:cNvSpPr>
            <a:spLocks noChangeArrowheads="1"/>
          </p:cNvSpPr>
          <p:nvPr/>
        </p:nvSpPr>
        <p:spPr bwMode="auto">
          <a:xfrm>
            <a:off x="3197255" y="2088842"/>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6" name="Oval 40"/>
          <p:cNvSpPr>
            <a:spLocks noChangeArrowheads="1"/>
          </p:cNvSpPr>
          <p:nvPr/>
        </p:nvSpPr>
        <p:spPr bwMode="auto">
          <a:xfrm>
            <a:off x="4416455" y="2098367"/>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7" name="Text Box 41"/>
          <p:cNvSpPr txBox="1">
            <a:spLocks noChangeArrowheads="1"/>
          </p:cNvSpPr>
          <p:nvPr/>
        </p:nvSpPr>
        <p:spPr bwMode="auto">
          <a:xfrm>
            <a:off x="4054505" y="2450791"/>
            <a:ext cx="33337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88" name="Text Box 42"/>
          <p:cNvSpPr txBox="1">
            <a:spLocks noChangeArrowheads="1"/>
          </p:cNvSpPr>
          <p:nvPr/>
        </p:nvSpPr>
        <p:spPr bwMode="auto">
          <a:xfrm>
            <a:off x="3330606" y="1674505"/>
            <a:ext cx="33337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89" name="Text Box 43"/>
          <p:cNvSpPr txBox="1">
            <a:spLocks noChangeArrowheads="1"/>
          </p:cNvSpPr>
          <p:nvPr/>
        </p:nvSpPr>
        <p:spPr bwMode="auto">
          <a:xfrm>
            <a:off x="4130705" y="1674505"/>
            <a:ext cx="33337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6</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90" name="Text Box 44"/>
          <p:cNvSpPr txBox="1">
            <a:spLocks noChangeArrowheads="1"/>
          </p:cNvSpPr>
          <p:nvPr/>
        </p:nvSpPr>
        <p:spPr bwMode="auto">
          <a:xfrm>
            <a:off x="4425980" y="1917392"/>
            <a:ext cx="323850"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91" name="Text Box 45"/>
          <p:cNvSpPr txBox="1">
            <a:spLocks noChangeArrowheads="1"/>
          </p:cNvSpPr>
          <p:nvPr/>
        </p:nvSpPr>
        <p:spPr bwMode="auto">
          <a:xfrm>
            <a:off x="4440268" y="2639704"/>
            <a:ext cx="29527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92" name="Oval 48"/>
          <p:cNvSpPr>
            <a:spLocks noChangeArrowheads="1"/>
          </p:cNvSpPr>
          <p:nvPr/>
        </p:nvSpPr>
        <p:spPr bwMode="auto">
          <a:xfrm>
            <a:off x="2997230" y="2465079"/>
            <a:ext cx="200025" cy="20002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93" name="Oval 48"/>
          <p:cNvSpPr>
            <a:spLocks noChangeArrowheads="1"/>
          </p:cNvSpPr>
          <p:nvPr/>
        </p:nvSpPr>
        <p:spPr bwMode="auto">
          <a:xfrm>
            <a:off x="4473605" y="2431742"/>
            <a:ext cx="200025" cy="20002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94" name="Oval 48"/>
          <p:cNvSpPr>
            <a:spLocks noChangeArrowheads="1"/>
          </p:cNvSpPr>
          <p:nvPr/>
        </p:nvSpPr>
        <p:spPr bwMode="auto">
          <a:xfrm>
            <a:off x="3354417" y="2550805"/>
            <a:ext cx="200025" cy="20002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95" name="Oval 48"/>
          <p:cNvSpPr>
            <a:spLocks noChangeArrowheads="1"/>
          </p:cNvSpPr>
          <p:nvPr/>
        </p:nvSpPr>
        <p:spPr bwMode="auto">
          <a:xfrm>
            <a:off x="4116417" y="2522229"/>
            <a:ext cx="200025" cy="20002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96" name="Oval 48"/>
          <p:cNvSpPr>
            <a:spLocks noChangeArrowheads="1"/>
          </p:cNvSpPr>
          <p:nvPr/>
        </p:nvSpPr>
        <p:spPr bwMode="auto">
          <a:xfrm>
            <a:off x="3363943" y="1736417"/>
            <a:ext cx="200025" cy="20002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97" name="Oval 48"/>
          <p:cNvSpPr>
            <a:spLocks noChangeArrowheads="1"/>
          </p:cNvSpPr>
          <p:nvPr/>
        </p:nvSpPr>
        <p:spPr bwMode="auto">
          <a:xfrm>
            <a:off x="4187855" y="1741180"/>
            <a:ext cx="200025" cy="20002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98" name="Oval 61"/>
          <p:cNvSpPr>
            <a:spLocks noChangeArrowheads="1"/>
          </p:cNvSpPr>
          <p:nvPr/>
        </p:nvSpPr>
        <p:spPr bwMode="auto">
          <a:xfrm>
            <a:off x="3199104" y="2851843"/>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childTnLst>
                                </p:cTn>
                              </p:par>
                              <p:par>
                                <p:cTn id="27" presetID="1" presetClass="entr" presetSubtype="0" fill="hold" grpId="0" nodeType="withEffect" nodePh="1">
                                  <p:stCondLst>
                                    <p:cond delay="0"/>
                                  </p:stCondLst>
                                  <p:endCondLst>
                                    <p:cond evt="begin" delay="0">
                                      <p:tn val="27"/>
                                    </p:cond>
                                  </p:endCondLst>
                                  <p:childTnLst>
                                    <p:set>
                                      <p:cBhvr>
                                        <p:cTn id="28" dur="1" fill="hold">
                                          <p:stCondLst>
                                            <p:cond delay="0"/>
                                          </p:stCondLst>
                                        </p:cTn>
                                        <p:tgtEl>
                                          <p:spTgt spid="5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7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7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7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7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75"/>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77"/>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78"/>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79"/>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82"/>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83"/>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84"/>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85"/>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86"/>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87"/>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88"/>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89"/>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90"/>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91"/>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92"/>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93"/>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94"/>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95"/>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96"/>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97"/>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98"/>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grpId="0" nodeType="clickEffect">
                                  <p:stCondLst>
                                    <p:cond delay="0"/>
                                  </p:stCondLst>
                                  <p:childTnLst>
                                    <p:set>
                                      <p:cBhvr>
                                        <p:cTn id="88"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animBg="1"/>
      <p:bldP spid="44" grpId="0" animBg="1"/>
      <p:bldP spid="45" grpId="0"/>
      <p:bldP spid="46" grpId="0"/>
      <p:bldP spid="47" grpId="0"/>
      <p:bldP spid="48" grpId="0"/>
      <p:bldP spid="49" grpId="0"/>
      <p:bldP spid="50" grpId="0" animBg="1"/>
      <p:bldP spid="51" grpId="0" animBg="1"/>
      <p:bldP spid="52" grpId="0"/>
      <p:bldP spid="53" grpId="0" animBg="1"/>
      <p:bldP spid="59" grpId="0"/>
      <p:bldP spid="60" grpId="0"/>
      <p:bldP spid="66" grpId="0" animBg="1"/>
      <p:bldP spid="70" grpId="0"/>
      <p:bldP spid="71" grpId="0"/>
      <p:bldP spid="72" grpId="0"/>
      <p:bldP spid="73" grpId="0"/>
      <p:bldP spid="74" grpId="0" animBg="1"/>
      <p:bldP spid="75" grpId="0"/>
      <p:bldP spid="77" grpId="0" animBg="1"/>
      <p:bldP spid="78" grpId="0" animBg="1"/>
      <p:bldP spid="79" grpId="0" animBg="1"/>
      <p:bldP spid="82" grpId="0" animBg="1"/>
      <p:bldP spid="83" grpId="0" animBg="1"/>
      <p:bldP spid="84" grpId="0" animBg="1"/>
      <p:bldP spid="85" grpId="0" animBg="1"/>
      <p:bldP spid="86" grpId="0" animBg="1"/>
      <p:bldP spid="87" grpId="0"/>
      <p:bldP spid="88" grpId="0"/>
      <p:bldP spid="89" grpId="0"/>
      <p:bldP spid="90" grpId="0"/>
      <p:bldP spid="91" grpId="0"/>
      <p:bldP spid="92" grpId="0" animBg="1"/>
      <p:bldP spid="93" grpId="0" animBg="1"/>
      <p:bldP spid="94" grpId="0" animBg="1"/>
      <p:bldP spid="95" grpId="0" animBg="1"/>
      <p:bldP spid="96" grpId="0" animBg="1"/>
      <p:bldP spid="97" grpId="0" animBg="1"/>
      <p:bldP spid="9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533400"/>
            <a:ext cx="3450368" cy="400110"/>
          </a:xfrm>
          <a:prstGeom prst="rect">
            <a:avLst/>
          </a:prstGeom>
        </p:spPr>
        <p:txBody>
          <a:bodyPr wrap="none">
            <a:spAutoFit/>
          </a:bodyPr>
          <a:lstStyle/>
          <a:p>
            <a:r>
              <a:rPr lang="en-US" sz="2000" b="1" dirty="0" smtClean="0">
                <a:latin typeface="Times New Roman"/>
                <a:ea typeface="PMingLiU"/>
              </a:rPr>
              <a:t>(3) Solve for force unknowns. </a:t>
            </a:r>
            <a:endParaRPr lang="en-US" sz="2000" dirty="0"/>
          </a:p>
        </p:txBody>
      </p:sp>
      <p:sp>
        <p:nvSpPr>
          <p:cNvPr id="3" name="Rectangle 2"/>
          <p:cNvSpPr/>
          <p:nvPr/>
        </p:nvSpPr>
        <p:spPr>
          <a:xfrm>
            <a:off x="990600" y="1143000"/>
            <a:ext cx="6248400" cy="707886"/>
          </a:xfrm>
          <a:prstGeom prst="rect">
            <a:avLst/>
          </a:prstGeom>
        </p:spPr>
        <p:txBody>
          <a:bodyPr wrap="square">
            <a:spAutoFit/>
          </a:bodyPr>
          <a:lstStyle/>
          <a:p>
            <a:r>
              <a:rPr lang="en-US" sz="2000" dirty="0" smtClean="0">
                <a:latin typeface="Times New Roman"/>
                <a:ea typeface="PMingLiU"/>
              </a:rPr>
              <a:t>There is no advantage in solving for the reactions first, cannot solve from the FBD of the whole truss anyway. </a:t>
            </a:r>
            <a:endParaRPr lang="en-US" sz="2000" dirty="0"/>
          </a:p>
        </p:txBody>
      </p:sp>
      <p:sp>
        <p:nvSpPr>
          <p:cNvPr id="4" name="Rectangle 3"/>
          <p:cNvSpPr/>
          <p:nvPr/>
        </p:nvSpPr>
        <p:spPr>
          <a:xfrm>
            <a:off x="990600" y="1981200"/>
            <a:ext cx="6248400" cy="1323439"/>
          </a:xfrm>
          <a:prstGeom prst="rect">
            <a:avLst/>
          </a:prstGeom>
        </p:spPr>
        <p:txBody>
          <a:bodyPr wrap="square">
            <a:spAutoFit/>
          </a:bodyPr>
          <a:lstStyle/>
          <a:p>
            <a:r>
              <a:rPr lang="en-US" sz="2000" dirty="0" smtClean="0">
                <a:latin typeface="Times New Roman"/>
                <a:ea typeface="PMingLiU"/>
              </a:rPr>
              <a:t>Go from joint to joint in the following order, 3, 2, 4, 1, and 5, we will be able to solve for member forces one node at a time and eventually getting to the reactions.</a:t>
            </a:r>
            <a:endParaRPr lang="en-US" sz="2000" b="1" dirty="0" smtClean="0">
              <a:latin typeface="Times New Roman"/>
              <a:ea typeface="PMingLiU"/>
            </a:endParaRPr>
          </a:p>
          <a:p>
            <a:endParaRPr lang="en-US" sz="2000" b="1" dirty="0" smtClean="0">
              <a:latin typeface="Times New Roman"/>
              <a:ea typeface="PMingLiU"/>
            </a:endParaRPr>
          </a:p>
        </p:txBody>
      </p:sp>
      <p:sp>
        <p:nvSpPr>
          <p:cNvPr id="43" name="Rectangle 42"/>
          <p:cNvSpPr/>
          <p:nvPr/>
        </p:nvSpPr>
        <p:spPr>
          <a:xfrm>
            <a:off x="914400" y="5486400"/>
            <a:ext cx="5577283" cy="400110"/>
          </a:xfrm>
          <a:prstGeom prst="rect">
            <a:avLst/>
          </a:prstGeom>
        </p:spPr>
        <p:txBody>
          <a:bodyPr wrap="square">
            <a:spAutoFit/>
          </a:bodyPr>
          <a:lstStyle/>
          <a:p>
            <a:r>
              <a:rPr lang="en-US" sz="2000" dirty="0" smtClean="0">
                <a:latin typeface="Times New Roman"/>
                <a:ea typeface="PMingLiU"/>
              </a:rPr>
              <a:t>This way each node has no more then 2 unknowns.</a:t>
            </a:r>
            <a:endParaRPr lang="en-US" sz="2000" dirty="0"/>
          </a:p>
        </p:txBody>
      </p:sp>
      <p:sp>
        <p:nvSpPr>
          <p:cNvPr id="44" name="Line 78"/>
          <p:cNvSpPr>
            <a:spLocks noChangeShapeType="1"/>
          </p:cNvSpPr>
          <p:nvPr/>
        </p:nvSpPr>
        <p:spPr bwMode="auto">
          <a:xfrm flipV="1">
            <a:off x="2703527" y="4759956"/>
            <a:ext cx="219075" cy="0"/>
          </a:xfrm>
          <a:prstGeom prst="line">
            <a:avLst/>
          </a:prstGeom>
          <a:noFill/>
          <a:ln w="12700">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5" name="Line 79"/>
          <p:cNvSpPr>
            <a:spLocks noChangeShapeType="1"/>
          </p:cNvSpPr>
          <p:nvPr/>
        </p:nvSpPr>
        <p:spPr bwMode="auto">
          <a:xfrm flipV="1">
            <a:off x="2989277" y="4812343"/>
            <a:ext cx="0" cy="200025"/>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 name="Text Box 80"/>
          <p:cNvSpPr txBox="1">
            <a:spLocks noChangeArrowheads="1"/>
          </p:cNvSpPr>
          <p:nvPr/>
        </p:nvSpPr>
        <p:spPr bwMode="auto">
          <a:xfrm>
            <a:off x="2984514" y="4750431"/>
            <a:ext cx="556058" cy="342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y</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7" name="Text Box 81"/>
          <p:cNvSpPr txBox="1">
            <a:spLocks noChangeArrowheads="1"/>
          </p:cNvSpPr>
          <p:nvPr/>
        </p:nvSpPr>
        <p:spPr bwMode="auto">
          <a:xfrm>
            <a:off x="2302321" y="4571043"/>
            <a:ext cx="510743"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x</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 name="Text Box 82"/>
          <p:cNvSpPr txBox="1">
            <a:spLocks noChangeArrowheads="1"/>
          </p:cNvSpPr>
          <p:nvPr/>
        </p:nvSpPr>
        <p:spPr bwMode="auto">
          <a:xfrm>
            <a:off x="2698764" y="4763131"/>
            <a:ext cx="29527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9" name="Text Box 85"/>
          <p:cNvSpPr txBox="1">
            <a:spLocks noChangeArrowheads="1"/>
          </p:cNvSpPr>
          <p:nvPr/>
        </p:nvSpPr>
        <p:spPr bwMode="auto">
          <a:xfrm>
            <a:off x="4227527" y="4753606"/>
            <a:ext cx="29527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0" name="Text Box 86"/>
          <p:cNvSpPr txBox="1">
            <a:spLocks noChangeArrowheads="1"/>
          </p:cNvSpPr>
          <p:nvPr/>
        </p:nvSpPr>
        <p:spPr bwMode="auto">
          <a:xfrm>
            <a:off x="4469304" y="4588568"/>
            <a:ext cx="532245"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x</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1" name="Line 87"/>
          <p:cNvSpPr>
            <a:spLocks noChangeShapeType="1"/>
          </p:cNvSpPr>
          <p:nvPr/>
        </p:nvSpPr>
        <p:spPr bwMode="auto">
          <a:xfrm flipV="1">
            <a:off x="4284677" y="4769481"/>
            <a:ext cx="219075" cy="0"/>
          </a:xfrm>
          <a:prstGeom prst="line">
            <a:avLst/>
          </a:prstGeom>
          <a:noFill/>
          <a:ln w="12700">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2" name="Line 88"/>
          <p:cNvSpPr>
            <a:spLocks noChangeShapeType="1"/>
          </p:cNvSpPr>
          <p:nvPr/>
        </p:nvSpPr>
        <p:spPr bwMode="auto">
          <a:xfrm flipV="1">
            <a:off x="4211652" y="4826631"/>
            <a:ext cx="0" cy="200025"/>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3" name="Text Box 89"/>
          <p:cNvSpPr txBox="1">
            <a:spLocks noChangeArrowheads="1"/>
          </p:cNvSpPr>
          <p:nvPr/>
        </p:nvSpPr>
        <p:spPr bwMode="auto">
          <a:xfrm>
            <a:off x="3814777" y="4748843"/>
            <a:ext cx="725920" cy="342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y</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4" name="Line 2"/>
          <p:cNvSpPr>
            <a:spLocks noChangeShapeType="1"/>
          </p:cNvSpPr>
          <p:nvPr/>
        </p:nvSpPr>
        <p:spPr bwMode="auto">
          <a:xfrm flipV="1">
            <a:off x="3006478" y="4047755"/>
            <a:ext cx="1171575" cy="7334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5" name="Text Box 8"/>
          <p:cNvSpPr txBox="1">
            <a:spLocks noChangeArrowheads="1"/>
          </p:cNvSpPr>
          <p:nvPr/>
        </p:nvSpPr>
        <p:spPr bwMode="auto">
          <a:xfrm>
            <a:off x="2806453" y="4309692"/>
            <a:ext cx="38100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6" name="Text Box 10"/>
          <p:cNvSpPr txBox="1">
            <a:spLocks noChangeArrowheads="1"/>
          </p:cNvSpPr>
          <p:nvPr/>
        </p:nvSpPr>
        <p:spPr bwMode="auto">
          <a:xfrm>
            <a:off x="2720728" y="3809630"/>
            <a:ext cx="29527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2</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7" name="Line 17"/>
          <p:cNvSpPr>
            <a:spLocks noChangeShapeType="1"/>
          </p:cNvSpPr>
          <p:nvPr/>
        </p:nvSpPr>
        <p:spPr bwMode="auto">
          <a:xfrm>
            <a:off x="4216153" y="4028705"/>
            <a:ext cx="0" cy="7429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8" name="Text Box 21"/>
          <p:cNvSpPr txBox="1">
            <a:spLocks noChangeArrowheads="1"/>
          </p:cNvSpPr>
          <p:nvPr/>
        </p:nvSpPr>
        <p:spPr bwMode="auto">
          <a:xfrm>
            <a:off x="3654178" y="3404818"/>
            <a:ext cx="2667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9" name="Text Box 23"/>
          <p:cNvSpPr txBox="1">
            <a:spLocks noChangeArrowheads="1"/>
          </p:cNvSpPr>
          <p:nvPr/>
        </p:nvSpPr>
        <p:spPr bwMode="auto">
          <a:xfrm>
            <a:off x="2696916" y="4266829"/>
            <a:ext cx="27622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0" name="Text Box 24"/>
          <p:cNvSpPr txBox="1">
            <a:spLocks noChangeArrowheads="1"/>
          </p:cNvSpPr>
          <p:nvPr/>
        </p:nvSpPr>
        <p:spPr bwMode="auto">
          <a:xfrm>
            <a:off x="4163766" y="4223967"/>
            <a:ext cx="285750"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2</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1" name="Text Box 25"/>
          <p:cNvSpPr txBox="1">
            <a:spLocks noChangeArrowheads="1"/>
          </p:cNvSpPr>
          <p:nvPr/>
        </p:nvSpPr>
        <p:spPr bwMode="auto">
          <a:xfrm>
            <a:off x="3068391" y="4347793"/>
            <a:ext cx="33337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2" name="Line 26"/>
          <p:cNvSpPr>
            <a:spLocks noChangeShapeType="1"/>
          </p:cNvSpPr>
          <p:nvPr/>
        </p:nvSpPr>
        <p:spPr bwMode="auto">
          <a:xfrm>
            <a:off x="3597028" y="3293692"/>
            <a:ext cx="0" cy="285750"/>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63" name="Text Box 27"/>
          <p:cNvSpPr txBox="1">
            <a:spLocks noChangeArrowheads="1"/>
          </p:cNvSpPr>
          <p:nvPr/>
        </p:nvSpPr>
        <p:spPr bwMode="auto">
          <a:xfrm>
            <a:off x="3582740" y="3155580"/>
            <a:ext cx="862013"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6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5" name="Line 29"/>
          <p:cNvSpPr>
            <a:spLocks noChangeShapeType="1"/>
          </p:cNvSpPr>
          <p:nvPr/>
        </p:nvSpPr>
        <p:spPr bwMode="auto">
          <a:xfrm>
            <a:off x="2987428" y="4019180"/>
            <a:ext cx="0" cy="7429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66" name="Oval 32"/>
          <p:cNvSpPr>
            <a:spLocks noChangeArrowheads="1"/>
          </p:cNvSpPr>
          <p:nvPr/>
        </p:nvSpPr>
        <p:spPr bwMode="auto">
          <a:xfrm>
            <a:off x="4163766" y="4733554"/>
            <a:ext cx="90487"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67" name="Line 33"/>
          <p:cNvSpPr>
            <a:spLocks noChangeShapeType="1"/>
          </p:cNvSpPr>
          <p:nvPr/>
        </p:nvSpPr>
        <p:spPr bwMode="auto">
          <a:xfrm>
            <a:off x="2996953" y="4000130"/>
            <a:ext cx="1171575" cy="7810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68" name="Line 36"/>
          <p:cNvSpPr>
            <a:spLocks noChangeShapeType="1"/>
          </p:cNvSpPr>
          <p:nvPr/>
        </p:nvSpPr>
        <p:spPr bwMode="auto">
          <a:xfrm>
            <a:off x="3616078" y="3619130"/>
            <a:ext cx="571500" cy="3619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69" name="Line 37"/>
          <p:cNvSpPr>
            <a:spLocks noChangeShapeType="1"/>
          </p:cNvSpPr>
          <p:nvPr/>
        </p:nvSpPr>
        <p:spPr bwMode="auto">
          <a:xfrm flipH="1">
            <a:off x="3016003" y="3628655"/>
            <a:ext cx="571500" cy="3524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 name="Oval 38"/>
          <p:cNvSpPr>
            <a:spLocks noChangeArrowheads="1"/>
          </p:cNvSpPr>
          <p:nvPr/>
        </p:nvSpPr>
        <p:spPr bwMode="auto">
          <a:xfrm>
            <a:off x="3539878" y="3581030"/>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1" name="Oval 39"/>
          <p:cNvSpPr>
            <a:spLocks noChangeArrowheads="1"/>
          </p:cNvSpPr>
          <p:nvPr/>
        </p:nvSpPr>
        <p:spPr bwMode="auto">
          <a:xfrm>
            <a:off x="2939803" y="3962030"/>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2" name="Oval 40"/>
          <p:cNvSpPr>
            <a:spLocks noChangeArrowheads="1"/>
          </p:cNvSpPr>
          <p:nvPr/>
        </p:nvSpPr>
        <p:spPr bwMode="auto">
          <a:xfrm>
            <a:off x="4159003" y="3971555"/>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 name="Text Box 41"/>
          <p:cNvSpPr txBox="1">
            <a:spLocks noChangeArrowheads="1"/>
          </p:cNvSpPr>
          <p:nvPr/>
        </p:nvSpPr>
        <p:spPr bwMode="auto">
          <a:xfrm>
            <a:off x="3797053" y="4323979"/>
            <a:ext cx="33337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4" name="Text Box 42"/>
          <p:cNvSpPr txBox="1">
            <a:spLocks noChangeArrowheads="1"/>
          </p:cNvSpPr>
          <p:nvPr/>
        </p:nvSpPr>
        <p:spPr bwMode="auto">
          <a:xfrm>
            <a:off x="3073154" y="3547693"/>
            <a:ext cx="33337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5" name="Text Box 43"/>
          <p:cNvSpPr txBox="1">
            <a:spLocks noChangeArrowheads="1"/>
          </p:cNvSpPr>
          <p:nvPr/>
        </p:nvSpPr>
        <p:spPr bwMode="auto">
          <a:xfrm>
            <a:off x="3873253" y="3547693"/>
            <a:ext cx="33337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6</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6" name="Text Box 44"/>
          <p:cNvSpPr txBox="1">
            <a:spLocks noChangeArrowheads="1"/>
          </p:cNvSpPr>
          <p:nvPr/>
        </p:nvSpPr>
        <p:spPr bwMode="auto">
          <a:xfrm>
            <a:off x="4168528" y="3790580"/>
            <a:ext cx="323850"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8" name="Oval 48"/>
          <p:cNvSpPr>
            <a:spLocks noChangeArrowheads="1"/>
          </p:cNvSpPr>
          <p:nvPr/>
        </p:nvSpPr>
        <p:spPr bwMode="auto">
          <a:xfrm>
            <a:off x="2739778" y="4338267"/>
            <a:ext cx="200025" cy="20002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9" name="Oval 48"/>
          <p:cNvSpPr>
            <a:spLocks noChangeArrowheads="1"/>
          </p:cNvSpPr>
          <p:nvPr/>
        </p:nvSpPr>
        <p:spPr bwMode="auto">
          <a:xfrm>
            <a:off x="4216153" y="4304930"/>
            <a:ext cx="200025" cy="20002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0" name="Oval 48"/>
          <p:cNvSpPr>
            <a:spLocks noChangeArrowheads="1"/>
          </p:cNvSpPr>
          <p:nvPr/>
        </p:nvSpPr>
        <p:spPr bwMode="auto">
          <a:xfrm>
            <a:off x="3096965" y="4423993"/>
            <a:ext cx="200025" cy="20002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1" name="Oval 48"/>
          <p:cNvSpPr>
            <a:spLocks noChangeArrowheads="1"/>
          </p:cNvSpPr>
          <p:nvPr/>
        </p:nvSpPr>
        <p:spPr bwMode="auto">
          <a:xfrm>
            <a:off x="3858965" y="4395417"/>
            <a:ext cx="200025" cy="20002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2" name="Oval 48"/>
          <p:cNvSpPr>
            <a:spLocks noChangeArrowheads="1"/>
          </p:cNvSpPr>
          <p:nvPr/>
        </p:nvSpPr>
        <p:spPr bwMode="auto">
          <a:xfrm>
            <a:off x="3106491" y="3609605"/>
            <a:ext cx="200025" cy="20002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3" name="Oval 48"/>
          <p:cNvSpPr>
            <a:spLocks noChangeArrowheads="1"/>
          </p:cNvSpPr>
          <p:nvPr/>
        </p:nvSpPr>
        <p:spPr bwMode="auto">
          <a:xfrm>
            <a:off x="3930403" y="3614368"/>
            <a:ext cx="200025" cy="20002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4" name="Oval 61"/>
          <p:cNvSpPr>
            <a:spLocks noChangeArrowheads="1"/>
          </p:cNvSpPr>
          <p:nvPr/>
        </p:nvSpPr>
        <p:spPr bwMode="auto">
          <a:xfrm>
            <a:off x="2941652" y="4725031"/>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4"/>
                                        </p:tgtEl>
                                        <p:attrNameLst>
                                          <p:attrName>style.visibility</p:attrName>
                                        </p:attrNameLst>
                                      </p:cBhvr>
                                      <p:to>
                                        <p:strVal val="visible"/>
                                      </p:to>
                                    </p:set>
                                  </p:childTnLst>
                                </p:cTn>
                              </p:par>
                              <p:par>
                                <p:cTn id="35" presetID="1" presetClass="entr" presetSubtype="0" fill="hold" grpId="0" nodeType="withEffect" nodePh="1">
                                  <p:stCondLst>
                                    <p:cond delay="0"/>
                                  </p:stCondLst>
                                  <p:endCondLst>
                                    <p:cond evt="begin" delay="0">
                                      <p:tn val="35"/>
                                    </p:cond>
                                  </p:endCondLst>
                                  <p:childTnLst>
                                    <p:set>
                                      <p:cBhvr>
                                        <p:cTn id="36" dur="1" fill="hold">
                                          <p:stCondLst>
                                            <p:cond delay="0"/>
                                          </p:stCondLst>
                                        </p:cTn>
                                        <p:tgtEl>
                                          <p:spTgt spid="5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7"/>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5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59"/>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60"/>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61"/>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63"/>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65"/>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66"/>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67"/>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68"/>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69"/>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70"/>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71"/>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72"/>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73"/>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74"/>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75"/>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76"/>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78"/>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79"/>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80"/>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81"/>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82"/>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83"/>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84"/>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43" grpId="0"/>
      <p:bldP spid="44" grpId="0" animBg="1"/>
      <p:bldP spid="45" grpId="0" animBg="1"/>
      <p:bldP spid="46" grpId="0"/>
      <p:bldP spid="47" grpId="0"/>
      <p:bldP spid="48" grpId="0"/>
      <p:bldP spid="49" grpId="0"/>
      <p:bldP spid="50" grpId="0"/>
      <p:bldP spid="51" grpId="0" animBg="1"/>
      <p:bldP spid="52" grpId="0" animBg="1"/>
      <p:bldP spid="53" grpId="0"/>
      <p:bldP spid="54" grpId="0" animBg="1"/>
      <p:bldP spid="55" grpId="0"/>
      <p:bldP spid="56" grpId="0"/>
      <p:bldP spid="57" grpId="0" animBg="1"/>
      <p:bldP spid="58" grpId="0"/>
      <p:bldP spid="59" grpId="0"/>
      <p:bldP spid="60" grpId="0"/>
      <p:bldP spid="61" grpId="0"/>
      <p:bldP spid="62" grpId="0" animBg="1"/>
      <p:bldP spid="63" grpId="0"/>
      <p:bldP spid="65" grpId="0" animBg="1"/>
      <p:bldP spid="66" grpId="0" animBg="1"/>
      <p:bldP spid="67" grpId="0" animBg="1"/>
      <p:bldP spid="68" grpId="0" animBg="1"/>
      <p:bldP spid="69" grpId="0" animBg="1"/>
      <p:bldP spid="70" grpId="0" animBg="1"/>
      <p:bldP spid="71" grpId="0" animBg="1"/>
      <p:bldP spid="72" grpId="0" animBg="1"/>
      <p:bldP spid="73" grpId="0"/>
      <p:bldP spid="74" grpId="0"/>
      <p:bldP spid="75" grpId="0"/>
      <p:bldP spid="76" grpId="0"/>
      <p:bldP spid="78" grpId="0" animBg="1"/>
      <p:bldP spid="79" grpId="0" animBg="1"/>
      <p:bldP spid="80" grpId="0" animBg="1"/>
      <p:bldP spid="81" grpId="0" animBg="1"/>
      <p:bldP spid="82" grpId="0" animBg="1"/>
      <p:bldP spid="83" grpId="0" animBg="1"/>
      <p:bldP spid="8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p:cNvSpPr/>
          <p:nvPr/>
        </p:nvSpPr>
        <p:spPr>
          <a:xfrm>
            <a:off x="609600" y="457200"/>
            <a:ext cx="995785" cy="400110"/>
          </a:xfrm>
          <a:prstGeom prst="rect">
            <a:avLst/>
          </a:prstGeom>
        </p:spPr>
        <p:txBody>
          <a:bodyPr wrap="none">
            <a:spAutoFit/>
          </a:bodyPr>
          <a:lstStyle/>
          <a:p>
            <a:r>
              <a:rPr lang="en-US" sz="2000" b="1" dirty="0" smtClean="0">
                <a:latin typeface="Times New Roman"/>
                <a:ea typeface="PMingLiU"/>
              </a:rPr>
              <a:t>Joint 3.</a:t>
            </a:r>
            <a:endParaRPr lang="en-US" sz="2000" dirty="0"/>
          </a:p>
        </p:txBody>
      </p:sp>
      <p:sp>
        <p:nvSpPr>
          <p:cNvPr id="47145" name="Text Box 41"/>
          <p:cNvSpPr txBox="1">
            <a:spLocks noChangeArrowheads="1"/>
          </p:cNvSpPr>
          <p:nvPr/>
        </p:nvSpPr>
        <p:spPr bwMode="auto">
          <a:xfrm>
            <a:off x="866775" y="1531938"/>
            <a:ext cx="633551"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7146" name="AutoShape 42"/>
          <p:cNvSpPr>
            <a:spLocks noChangeArrowheads="1"/>
          </p:cNvSpPr>
          <p:nvPr/>
        </p:nvSpPr>
        <p:spPr bwMode="auto">
          <a:xfrm>
            <a:off x="1895475" y="1350963"/>
            <a:ext cx="276225" cy="123825"/>
          </a:xfrm>
          <a:prstGeom prst="rtTriangle">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47" name="Text Box 43"/>
          <p:cNvSpPr txBox="1">
            <a:spLocks noChangeArrowheads="1"/>
          </p:cNvSpPr>
          <p:nvPr/>
        </p:nvSpPr>
        <p:spPr bwMode="auto">
          <a:xfrm>
            <a:off x="1686757" y="1306513"/>
            <a:ext cx="342068"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7148" name="Text Box 44"/>
          <p:cNvSpPr txBox="1">
            <a:spLocks noChangeArrowheads="1"/>
          </p:cNvSpPr>
          <p:nvPr/>
        </p:nvSpPr>
        <p:spPr bwMode="auto">
          <a:xfrm>
            <a:off x="1885950" y="1420813"/>
            <a:ext cx="2667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4</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7149" name="Text Box 45"/>
          <p:cNvSpPr txBox="1">
            <a:spLocks noChangeArrowheads="1"/>
          </p:cNvSpPr>
          <p:nvPr/>
        </p:nvSpPr>
        <p:spPr bwMode="auto">
          <a:xfrm>
            <a:off x="1933574" y="1171852"/>
            <a:ext cx="383498" cy="34421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7150" name="Line 46"/>
          <p:cNvSpPr>
            <a:spLocks noChangeShapeType="1"/>
          </p:cNvSpPr>
          <p:nvPr/>
        </p:nvSpPr>
        <p:spPr bwMode="auto">
          <a:xfrm>
            <a:off x="1430338" y="1160463"/>
            <a:ext cx="0" cy="28575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51" name="Text Box 47"/>
          <p:cNvSpPr txBox="1">
            <a:spLocks noChangeArrowheads="1"/>
          </p:cNvSpPr>
          <p:nvPr/>
        </p:nvSpPr>
        <p:spPr bwMode="auto">
          <a:xfrm>
            <a:off x="1409699" y="1095375"/>
            <a:ext cx="827473"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6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7152" name="Line 48"/>
          <p:cNvSpPr>
            <a:spLocks noChangeShapeType="1"/>
          </p:cNvSpPr>
          <p:nvPr/>
        </p:nvSpPr>
        <p:spPr bwMode="auto">
          <a:xfrm>
            <a:off x="1457325" y="1477963"/>
            <a:ext cx="295275" cy="171450"/>
          </a:xfrm>
          <a:prstGeom prst="line">
            <a:avLst/>
          </a:prstGeom>
          <a:noFill/>
          <a:ln w="28575">
            <a:solidFill>
              <a:srgbClr val="FF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53" name="Line 49"/>
          <p:cNvSpPr>
            <a:spLocks noChangeShapeType="1"/>
          </p:cNvSpPr>
          <p:nvPr/>
        </p:nvSpPr>
        <p:spPr bwMode="auto">
          <a:xfrm flipH="1">
            <a:off x="1123950" y="1468438"/>
            <a:ext cx="295275" cy="171450"/>
          </a:xfrm>
          <a:prstGeom prst="line">
            <a:avLst/>
          </a:prstGeom>
          <a:noFill/>
          <a:ln w="28575">
            <a:solidFill>
              <a:srgbClr val="FF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54" name="Oval 50"/>
          <p:cNvSpPr>
            <a:spLocks noChangeArrowheads="1"/>
          </p:cNvSpPr>
          <p:nvPr/>
        </p:nvSpPr>
        <p:spPr bwMode="auto">
          <a:xfrm>
            <a:off x="1381125" y="1439863"/>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55" name="Text Box 51"/>
          <p:cNvSpPr txBox="1">
            <a:spLocks noChangeArrowheads="1"/>
          </p:cNvSpPr>
          <p:nvPr/>
        </p:nvSpPr>
        <p:spPr bwMode="auto">
          <a:xfrm>
            <a:off x="1183042" y="1219971"/>
            <a:ext cx="29527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7156" name="Text Box 52"/>
          <p:cNvSpPr txBox="1">
            <a:spLocks noChangeArrowheads="1"/>
          </p:cNvSpPr>
          <p:nvPr/>
        </p:nvSpPr>
        <p:spPr bwMode="auto">
          <a:xfrm>
            <a:off x="1676400" y="1522413"/>
            <a:ext cx="605161"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6</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7157" name="AutoShape 53"/>
          <p:cNvSpPr>
            <a:spLocks noChangeArrowheads="1"/>
          </p:cNvSpPr>
          <p:nvPr/>
        </p:nvSpPr>
        <p:spPr bwMode="auto">
          <a:xfrm flipH="1">
            <a:off x="762000" y="1350963"/>
            <a:ext cx="257175" cy="114300"/>
          </a:xfrm>
          <a:prstGeom prst="rtTriangle">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58" name="Text Box 54"/>
          <p:cNvSpPr txBox="1">
            <a:spLocks noChangeArrowheads="1"/>
          </p:cNvSpPr>
          <p:nvPr/>
        </p:nvSpPr>
        <p:spPr bwMode="auto">
          <a:xfrm>
            <a:off x="942975" y="1287463"/>
            <a:ext cx="3048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7159" name="Text Box 55"/>
          <p:cNvSpPr txBox="1">
            <a:spLocks noChangeArrowheads="1"/>
          </p:cNvSpPr>
          <p:nvPr/>
        </p:nvSpPr>
        <p:spPr bwMode="auto">
          <a:xfrm>
            <a:off x="736847" y="1411288"/>
            <a:ext cx="349003" cy="30210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7160" name="Text Box 56"/>
          <p:cNvSpPr txBox="1">
            <a:spLocks noChangeArrowheads="1"/>
          </p:cNvSpPr>
          <p:nvPr/>
        </p:nvSpPr>
        <p:spPr bwMode="auto">
          <a:xfrm>
            <a:off x="726490" y="1154097"/>
            <a:ext cx="214544" cy="32580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7161" name="Oval 57"/>
          <p:cNvSpPr>
            <a:spLocks noChangeArrowheads="1"/>
          </p:cNvSpPr>
          <p:nvPr/>
        </p:nvSpPr>
        <p:spPr bwMode="auto">
          <a:xfrm>
            <a:off x="609600" y="816746"/>
            <a:ext cx="1638300" cy="1349405"/>
          </a:xfrm>
          <a:prstGeom prst="ellipse">
            <a:avLst/>
          </a:prstGeom>
          <a:noFill/>
          <a:ln w="9525">
            <a:solidFill>
              <a:srgbClr val="000000"/>
            </a:solidFill>
            <a:prstDash val="sysDot"/>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Rectangle 59"/>
          <p:cNvSpPr/>
          <p:nvPr/>
        </p:nvSpPr>
        <p:spPr>
          <a:xfrm>
            <a:off x="2438400" y="3048000"/>
            <a:ext cx="6019800" cy="400110"/>
          </a:xfrm>
          <a:prstGeom prst="rect">
            <a:avLst/>
          </a:prstGeom>
        </p:spPr>
        <p:txBody>
          <a:bodyPr wrap="square">
            <a:spAutoFit/>
          </a:bodyPr>
          <a:lstStyle/>
          <a:p>
            <a:r>
              <a:rPr lang="en-US" sz="2000" dirty="0" smtClean="0">
                <a:latin typeface="Times New Roman"/>
                <a:ea typeface="PMingLiU"/>
                <a:sym typeface="Symbol"/>
              </a:rPr>
              <a:t> </a:t>
            </a:r>
            <a:r>
              <a:rPr lang="en-US" sz="2000" i="1" dirty="0" err="1" smtClean="0">
                <a:latin typeface="Times New Roman"/>
                <a:ea typeface="PMingLiU"/>
                <a:sym typeface="Symbol"/>
              </a:rPr>
              <a:t>F</a:t>
            </a:r>
            <a:r>
              <a:rPr lang="en-US" sz="2000" i="1" baseline="-25000" dirty="0" err="1" smtClean="0">
                <a:latin typeface="Times New Roman"/>
                <a:ea typeface="PMingLiU"/>
                <a:sym typeface="Symbol"/>
              </a:rPr>
              <a:t>x</a:t>
            </a:r>
            <a:r>
              <a:rPr lang="en-US" sz="2000" i="1" dirty="0" smtClean="0">
                <a:latin typeface="Times New Roman"/>
                <a:ea typeface="PMingLiU"/>
                <a:sym typeface="Symbol"/>
              </a:rPr>
              <a:t> = </a:t>
            </a:r>
            <a:r>
              <a:rPr lang="en-US" sz="2000" dirty="0" smtClean="0">
                <a:latin typeface="Times New Roman"/>
                <a:ea typeface="PMingLiU"/>
                <a:sym typeface="Symbol"/>
              </a:rPr>
              <a:t>0, </a:t>
            </a:r>
            <a:r>
              <a:rPr lang="en-US" sz="2000" i="1" dirty="0" smtClean="0">
                <a:latin typeface="Times New Roman"/>
                <a:ea typeface="PMingLiU"/>
                <a:sym typeface="Symbol"/>
              </a:rPr>
              <a:t>F</a:t>
            </a:r>
            <a:r>
              <a:rPr lang="en-US" sz="2000" i="1" baseline="-25000" dirty="0" smtClean="0">
                <a:latin typeface="Times New Roman"/>
                <a:ea typeface="PMingLiU"/>
                <a:sym typeface="Symbol"/>
              </a:rPr>
              <a:t>5</a:t>
            </a:r>
            <a:r>
              <a:rPr lang="en-US" sz="2000" dirty="0" smtClean="0">
                <a:latin typeface="Times New Roman"/>
                <a:ea typeface="PMingLiU"/>
                <a:sym typeface="Symbol"/>
              </a:rPr>
              <a:t>(4/5) + </a:t>
            </a:r>
            <a:r>
              <a:rPr lang="en-US" sz="2000" i="1" dirty="0" smtClean="0">
                <a:latin typeface="Times New Roman"/>
                <a:ea typeface="PMingLiU"/>
                <a:sym typeface="Symbol"/>
              </a:rPr>
              <a:t>F</a:t>
            </a:r>
            <a:r>
              <a:rPr lang="en-US" sz="2000" i="1" baseline="-25000" dirty="0" smtClean="0">
                <a:latin typeface="Times New Roman"/>
                <a:ea typeface="PMingLiU"/>
                <a:sym typeface="Symbol"/>
              </a:rPr>
              <a:t>4</a:t>
            </a:r>
            <a:r>
              <a:rPr lang="en-US" sz="2000" dirty="0" smtClean="0">
                <a:latin typeface="Times New Roman"/>
                <a:ea typeface="PMingLiU"/>
                <a:sym typeface="Symbol"/>
              </a:rPr>
              <a:t>(4/5) =0,            </a:t>
            </a:r>
            <a:r>
              <a:rPr lang="en-US" sz="2000" i="1" dirty="0" smtClean="0">
                <a:latin typeface="Times New Roman"/>
                <a:ea typeface="PMingLiU"/>
                <a:sym typeface="Symbol"/>
              </a:rPr>
              <a:t>F</a:t>
            </a:r>
            <a:r>
              <a:rPr lang="en-US" sz="2000" i="1" baseline="-25000" dirty="0" smtClean="0">
                <a:latin typeface="Times New Roman"/>
                <a:ea typeface="PMingLiU"/>
                <a:sym typeface="Symbol"/>
              </a:rPr>
              <a:t>4</a:t>
            </a:r>
            <a:r>
              <a:rPr lang="en-US" sz="2000" dirty="0" smtClean="0">
                <a:latin typeface="Times New Roman"/>
                <a:ea typeface="PMingLiU"/>
                <a:sym typeface="Symbol"/>
              </a:rPr>
              <a:t> = 5 </a:t>
            </a:r>
            <a:r>
              <a:rPr lang="en-US" sz="2000" dirty="0" err="1" smtClean="0">
                <a:latin typeface="Times New Roman"/>
                <a:ea typeface="PMingLiU"/>
                <a:sym typeface="Symbol"/>
              </a:rPr>
              <a:t>kN.</a:t>
            </a:r>
            <a:endParaRPr lang="en-US" sz="2000" dirty="0" smtClean="0">
              <a:latin typeface="Times New Roman"/>
              <a:ea typeface="PMingLiU"/>
              <a:sym typeface="Symbol"/>
            </a:endParaRPr>
          </a:p>
        </p:txBody>
      </p:sp>
      <p:sp>
        <p:nvSpPr>
          <p:cNvPr id="61" name="Rectangle 60"/>
          <p:cNvSpPr/>
          <p:nvPr/>
        </p:nvSpPr>
        <p:spPr>
          <a:xfrm>
            <a:off x="2438400" y="3733800"/>
            <a:ext cx="4267200" cy="400110"/>
          </a:xfrm>
          <a:prstGeom prst="rect">
            <a:avLst/>
          </a:prstGeom>
        </p:spPr>
        <p:txBody>
          <a:bodyPr wrap="square">
            <a:spAutoFit/>
          </a:bodyPr>
          <a:lstStyle/>
          <a:p>
            <a:r>
              <a:rPr lang="en-US" sz="2000" dirty="0" smtClean="0">
                <a:latin typeface="Times New Roman"/>
                <a:ea typeface="PMingLiU"/>
                <a:sym typeface="Symbol"/>
              </a:rPr>
              <a:t> </a:t>
            </a:r>
            <a:r>
              <a:rPr lang="en-US" sz="2000" i="1" dirty="0" err="1" smtClean="0">
                <a:latin typeface="Times New Roman"/>
                <a:ea typeface="PMingLiU"/>
                <a:sym typeface="Symbol"/>
              </a:rPr>
              <a:t>F</a:t>
            </a:r>
            <a:r>
              <a:rPr lang="en-US" sz="2000" i="1" baseline="-25000" dirty="0" err="1" smtClean="0">
                <a:latin typeface="Times New Roman"/>
                <a:ea typeface="PMingLiU"/>
                <a:sym typeface="Symbol"/>
              </a:rPr>
              <a:t>y</a:t>
            </a:r>
            <a:r>
              <a:rPr lang="en-US" sz="2000" i="1" dirty="0" smtClean="0">
                <a:latin typeface="Times New Roman"/>
                <a:ea typeface="PMingLiU"/>
                <a:sym typeface="Symbol"/>
              </a:rPr>
              <a:t> = </a:t>
            </a:r>
            <a:r>
              <a:rPr lang="en-US" sz="2000" dirty="0" smtClean="0">
                <a:latin typeface="Times New Roman"/>
                <a:ea typeface="PMingLiU"/>
                <a:sym typeface="Symbol"/>
              </a:rPr>
              <a:t>0, </a:t>
            </a:r>
            <a:r>
              <a:rPr lang="en-US" sz="2000" i="1" dirty="0" smtClean="0">
                <a:latin typeface="Times New Roman"/>
                <a:ea typeface="PMingLiU"/>
                <a:sym typeface="Symbol"/>
              </a:rPr>
              <a:t>F</a:t>
            </a:r>
            <a:r>
              <a:rPr lang="en-US" sz="2000" i="1" baseline="-25000" dirty="0" smtClean="0">
                <a:latin typeface="Times New Roman"/>
                <a:ea typeface="PMingLiU"/>
                <a:sym typeface="Symbol"/>
              </a:rPr>
              <a:t>5</a:t>
            </a:r>
            <a:r>
              <a:rPr lang="en-US" sz="2000" dirty="0" smtClean="0">
                <a:latin typeface="Times New Roman"/>
                <a:ea typeface="PMingLiU"/>
                <a:sym typeface="Symbol"/>
              </a:rPr>
              <a:t>(3/5) – </a:t>
            </a:r>
            <a:r>
              <a:rPr lang="en-US" sz="2000" i="1" dirty="0" smtClean="0">
                <a:latin typeface="Times New Roman"/>
                <a:ea typeface="PMingLiU"/>
                <a:sym typeface="Symbol"/>
              </a:rPr>
              <a:t>F</a:t>
            </a:r>
            <a:r>
              <a:rPr lang="en-US" sz="2000" i="1" baseline="-25000" dirty="0" smtClean="0">
                <a:latin typeface="Times New Roman"/>
                <a:ea typeface="PMingLiU"/>
                <a:sym typeface="Symbol"/>
              </a:rPr>
              <a:t>4</a:t>
            </a:r>
            <a:r>
              <a:rPr lang="en-US" sz="2000" dirty="0" smtClean="0">
                <a:latin typeface="Times New Roman"/>
                <a:ea typeface="PMingLiU"/>
                <a:sym typeface="Symbol"/>
              </a:rPr>
              <a:t>(3/5) –</a:t>
            </a:r>
            <a:r>
              <a:rPr lang="en-US" sz="2000" i="1" dirty="0" smtClean="0">
                <a:latin typeface="Times New Roman"/>
                <a:ea typeface="PMingLiU"/>
                <a:sym typeface="Symbol"/>
              </a:rPr>
              <a:t>F</a:t>
            </a:r>
            <a:r>
              <a:rPr lang="en-US" sz="2000" i="1" baseline="-25000" dirty="0" smtClean="0">
                <a:latin typeface="Times New Roman"/>
                <a:ea typeface="PMingLiU"/>
                <a:sym typeface="Symbol"/>
              </a:rPr>
              <a:t>1</a:t>
            </a:r>
            <a:r>
              <a:rPr lang="en-US" sz="2000" dirty="0" smtClean="0">
                <a:latin typeface="Times New Roman"/>
                <a:ea typeface="PMingLiU"/>
                <a:sym typeface="Symbol"/>
              </a:rPr>
              <a:t>= 0,</a:t>
            </a:r>
          </a:p>
        </p:txBody>
      </p:sp>
      <p:sp>
        <p:nvSpPr>
          <p:cNvPr id="65" name="Rectangle 64"/>
          <p:cNvSpPr/>
          <p:nvPr/>
        </p:nvSpPr>
        <p:spPr>
          <a:xfrm>
            <a:off x="2438400" y="1066800"/>
            <a:ext cx="3581400" cy="1015663"/>
          </a:xfrm>
          <a:prstGeom prst="rect">
            <a:avLst/>
          </a:prstGeom>
        </p:spPr>
        <p:txBody>
          <a:bodyPr wrap="square">
            <a:spAutoFit/>
          </a:bodyPr>
          <a:lstStyle/>
          <a:p>
            <a:r>
              <a:rPr lang="en-US" sz="2000" dirty="0" smtClean="0">
                <a:latin typeface="Times New Roman"/>
                <a:ea typeface="PMingLiU"/>
                <a:sym typeface="Symbol"/>
              </a:rPr>
              <a:t> </a:t>
            </a:r>
            <a:r>
              <a:rPr lang="en-US" sz="2000" i="1" dirty="0" err="1" smtClean="0">
                <a:latin typeface="Times New Roman"/>
                <a:ea typeface="PMingLiU"/>
                <a:sym typeface="Symbol"/>
              </a:rPr>
              <a:t>F</a:t>
            </a:r>
            <a:r>
              <a:rPr lang="en-US" sz="2000" i="1" baseline="-25000" dirty="0" err="1" smtClean="0">
                <a:latin typeface="Times New Roman"/>
                <a:ea typeface="PMingLiU"/>
                <a:sym typeface="Symbol"/>
              </a:rPr>
              <a:t>y</a:t>
            </a:r>
            <a:r>
              <a:rPr lang="en-US" sz="2000" i="1" dirty="0" smtClean="0">
                <a:latin typeface="Times New Roman"/>
                <a:ea typeface="PMingLiU"/>
                <a:sym typeface="Symbol"/>
              </a:rPr>
              <a:t> = </a:t>
            </a:r>
            <a:r>
              <a:rPr lang="en-US" sz="2000" dirty="0" smtClean="0">
                <a:latin typeface="Times New Roman"/>
                <a:ea typeface="PMingLiU"/>
                <a:sym typeface="Symbol"/>
              </a:rPr>
              <a:t>0,  </a:t>
            </a:r>
            <a:r>
              <a:rPr lang="en-US" sz="2000" i="1" dirty="0" smtClean="0">
                <a:latin typeface="Times New Roman"/>
                <a:ea typeface="PMingLiU"/>
                <a:sym typeface="Symbol"/>
              </a:rPr>
              <a:t>F</a:t>
            </a:r>
            <a:r>
              <a:rPr lang="en-US" sz="2000" i="1" baseline="-25000" dirty="0" smtClean="0">
                <a:latin typeface="Times New Roman"/>
                <a:ea typeface="PMingLiU"/>
                <a:sym typeface="Symbol"/>
              </a:rPr>
              <a:t>5</a:t>
            </a:r>
            <a:r>
              <a:rPr lang="en-US" sz="2000" dirty="0" smtClean="0">
                <a:latin typeface="Times New Roman"/>
                <a:ea typeface="PMingLiU"/>
                <a:sym typeface="Symbol"/>
              </a:rPr>
              <a:t>(3/5)+ </a:t>
            </a:r>
            <a:r>
              <a:rPr lang="en-US" sz="2000" i="1" dirty="0" smtClean="0">
                <a:latin typeface="Times New Roman"/>
                <a:ea typeface="PMingLiU"/>
                <a:sym typeface="Symbol"/>
              </a:rPr>
              <a:t>F</a:t>
            </a:r>
            <a:r>
              <a:rPr lang="en-US" sz="2000" i="1" baseline="-25000" dirty="0" smtClean="0">
                <a:latin typeface="Times New Roman"/>
                <a:ea typeface="PMingLiU"/>
                <a:sym typeface="Symbol"/>
              </a:rPr>
              <a:t>6</a:t>
            </a:r>
            <a:r>
              <a:rPr lang="en-US" sz="2000" dirty="0" smtClean="0">
                <a:latin typeface="Times New Roman"/>
                <a:ea typeface="PMingLiU"/>
                <a:sym typeface="Symbol"/>
              </a:rPr>
              <a:t>(3/5)= –6,	 	</a:t>
            </a:r>
          </a:p>
          <a:p>
            <a:endParaRPr lang="en-US" sz="2000" dirty="0" smtClean="0">
              <a:latin typeface="Times New Roman"/>
              <a:ea typeface="PMingLiU"/>
            </a:endParaRPr>
          </a:p>
        </p:txBody>
      </p:sp>
      <p:sp>
        <p:nvSpPr>
          <p:cNvPr id="66" name="Rectangle 65"/>
          <p:cNvSpPr/>
          <p:nvPr/>
        </p:nvSpPr>
        <p:spPr>
          <a:xfrm>
            <a:off x="2438400" y="1676400"/>
            <a:ext cx="3464410" cy="400110"/>
          </a:xfrm>
          <a:prstGeom prst="rect">
            <a:avLst/>
          </a:prstGeom>
        </p:spPr>
        <p:txBody>
          <a:bodyPr wrap="none">
            <a:spAutoFit/>
          </a:bodyPr>
          <a:lstStyle/>
          <a:p>
            <a:r>
              <a:rPr lang="en-US" sz="2000" dirty="0" smtClean="0">
                <a:latin typeface="Times New Roman"/>
                <a:ea typeface="PMingLiU"/>
                <a:sym typeface="Symbol"/>
              </a:rPr>
              <a:t> </a:t>
            </a:r>
            <a:r>
              <a:rPr lang="en-US" sz="2000" i="1" dirty="0" err="1" smtClean="0">
                <a:latin typeface="Times New Roman"/>
                <a:ea typeface="PMingLiU"/>
                <a:sym typeface="Symbol"/>
              </a:rPr>
              <a:t>F</a:t>
            </a:r>
            <a:r>
              <a:rPr lang="en-US" sz="2000" i="1" baseline="-25000" dirty="0" err="1" smtClean="0">
                <a:latin typeface="Times New Roman"/>
                <a:ea typeface="PMingLiU"/>
                <a:sym typeface="Symbol"/>
              </a:rPr>
              <a:t>x</a:t>
            </a:r>
            <a:r>
              <a:rPr lang="en-US" sz="2000" i="1" dirty="0" smtClean="0">
                <a:latin typeface="Times New Roman"/>
                <a:ea typeface="PMingLiU"/>
                <a:sym typeface="Symbol"/>
              </a:rPr>
              <a:t> = </a:t>
            </a:r>
            <a:r>
              <a:rPr lang="en-US" sz="2000" dirty="0" smtClean="0">
                <a:latin typeface="Times New Roman"/>
                <a:ea typeface="PMingLiU"/>
                <a:sym typeface="Symbol"/>
              </a:rPr>
              <a:t>0, –</a:t>
            </a:r>
            <a:r>
              <a:rPr lang="en-US" sz="2000" i="1" dirty="0" smtClean="0">
                <a:latin typeface="Times New Roman"/>
                <a:ea typeface="PMingLiU"/>
                <a:sym typeface="Symbol"/>
              </a:rPr>
              <a:t>F</a:t>
            </a:r>
            <a:r>
              <a:rPr lang="en-US" sz="2000" i="1" baseline="-25000" dirty="0" smtClean="0">
                <a:latin typeface="Times New Roman"/>
                <a:ea typeface="PMingLiU"/>
                <a:sym typeface="Symbol"/>
              </a:rPr>
              <a:t>5</a:t>
            </a:r>
            <a:r>
              <a:rPr lang="en-US" sz="2000" dirty="0" smtClean="0">
                <a:latin typeface="Times New Roman"/>
                <a:ea typeface="PMingLiU"/>
                <a:sym typeface="Symbol"/>
              </a:rPr>
              <a:t>(4/5) + </a:t>
            </a:r>
            <a:r>
              <a:rPr lang="en-US" sz="2000" i="1" dirty="0" smtClean="0">
                <a:latin typeface="Times New Roman"/>
                <a:ea typeface="PMingLiU"/>
                <a:sym typeface="Symbol"/>
              </a:rPr>
              <a:t>F</a:t>
            </a:r>
            <a:r>
              <a:rPr lang="en-US" sz="2000" i="1" baseline="-25000" dirty="0" smtClean="0">
                <a:latin typeface="Times New Roman"/>
                <a:ea typeface="PMingLiU"/>
                <a:sym typeface="Symbol"/>
              </a:rPr>
              <a:t>6</a:t>
            </a:r>
            <a:r>
              <a:rPr lang="en-US" sz="2000" dirty="0" smtClean="0">
                <a:latin typeface="Times New Roman"/>
                <a:ea typeface="PMingLiU"/>
                <a:sym typeface="Symbol"/>
              </a:rPr>
              <a:t>(4/5) =0</a:t>
            </a:r>
          </a:p>
        </p:txBody>
      </p:sp>
      <p:sp>
        <p:nvSpPr>
          <p:cNvPr id="67" name="Rectangle 66"/>
          <p:cNvSpPr/>
          <p:nvPr/>
        </p:nvSpPr>
        <p:spPr>
          <a:xfrm>
            <a:off x="3124200" y="2286000"/>
            <a:ext cx="2768707" cy="400110"/>
          </a:xfrm>
          <a:prstGeom prst="rect">
            <a:avLst/>
          </a:prstGeom>
        </p:spPr>
        <p:txBody>
          <a:bodyPr wrap="none">
            <a:spAutoFit/>
          </a:bodyPr>
          <a:lstStyle/>
          <a:p>
            <a:r>
              <a:rPr lang="en-US" sz="2000" i="1" dirty="0" smtClean="0">
                <a:latin typeface="Times New Roman"/>
                <a:ea typeface="PMingLiU"/>
              </a:rPr>
              <a:t>F</a:t>
            </a:r>
            <a:r>
              <a:rPr lang="en-US" sz="2000" i="1" baseline="-25000" dirty="0" smtClean="0">
                <a:latin typeface="Times New Roman"/>
                <a:ea typeface="PMingLiU"/>
              </a:rPr>
              <a:t>5</a:t>
            </a:r>
            <a:r>
              <a:rPr lang="en-US" sz="2000" i="1" dirty="0" smtClean="0">
                <a:latin typeface="Times New Roman"/>
                <a:ea typeface="PMingLiU"/>
              </a:rPr>
              <a:t>= </a:t>
            </a:r>
            <a:r>
              <a:rPr lang="en-US" sz="2000" dirty="0" smtClean="0">
                <a:latin typeface="Times New Roman"/>
                <a:ea typeface="PMingLiU"/>
              </a:rPr>
              <a:t>– 5 </a:t>
            </a:r>
            <a:r>
              <a:rPr lang="en-US" sz="2000" dirty="0" err="1" smtClean="0">
                <a:latin typeface="Times New Roman"/>
                <a:ea typeface="PMingLiU"/>
              </a:rPr>
              <a:t>kN</a:t>
            </a:r>
            <a:r>
              <a:rPr lang="en-US" sz="2000" dirty="0" smtClean="0">
                <a:latin typeface="Times New Roman"/>
                <a:ea typeface="PMingLiU"/>
              </a:rPr>
              <a:t>,   </a:t>
            </a:r>
            <a:r>
              <a:rPr lang="en-US" sz="2000" i="1" dirty="0" smtClean="0">
                <a:latin typeface="Times New Roman"/>
                <a:ea typeface="PMingLiU"/>
              </a:rPr>
              <a:t>F</a:t>
            </a:r>
            <a:r>
              <a:rPr lang="en-US" sz="2000" i="1" baseline="-25000" dirty="0" smtClean="0">
                <a:latin typeface="Times New Roman"/>
                <a:ea typeface="PMingLiU"/>
              </a:rPr>
              <a:t>6</a:t>
            </a:r>
            <a:r>
              <a:rPr lang="en-US" sz="2000" dirty="0" smtClean="0">
                <a:latin typeface="Times New Roman"/>
                <a:ea typeface="PMingLiU"/>
              </a:rPr>
              <a:t>= – 5 </a:t>
            </a:r>
            <a:r>
              <a:rPr lang="en-US" sz="2000" dirty="0" err="1" smtClean="0">
                <a:latin typeface="Times New Roman"/>
                <a:ea typeface="PMingLiU"/>
              </a:rPr>
              <a:t>kN</a:t>
            </a:r>
            <a:endParaRPr lang="en-US" sz="2000" dirty="0"/>
          </a:p>
        </p:txBody>
      </p:sp>
      <p:sp>
        <p:nvSpPr>
          <p:cNvPr id="68" name="AutoShape 42"/>
          <p:cNvSpPr>
            <a:spLocks noChangeArrowheads="1"/>
          </p:cNvSpPr>
          <p:nvPr/>
        </p:nvSpPr>
        <p:spPr bwMode="auto">
          <a:xfrm>
            <a:off x="2590800" y="2438400"/>
            <a:ext cx="352425" cy="147638"/>
          </a:xfrm>
          <a:prstGeom prst="rightArrow">
            <a:avLst>
              <a:gd name="adj1" fmla="val 50000"/>
              <a:gd name="adj2" fmla="val 97368"/>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69" name="Rectangle 68"/>
          <p:cNvSpPr/>
          <p:nvPr/>
        </p:nvSpPr>
        <p:spPr>
          <a:xfrm>
            <a:off x="609600" y="2590800"/>
            <a:ext cx="835485" cy="338554"/>
          </a:xfrm>
          <a:prstGeom prst="rect">
            <a:avLst/>
          </a:prstGeom>
        </p:spPr>
        <p:txBody>
          <a:bodyPr wrap="none">
            <a:spAutoFit/>
          </a:bodyPr>
          <a:lstStyle/>
          <a:p>
            <a:r>
              <a:rPr lang="en-US" sz="1600" b="1" dirty="0" smtClean="0">
                <a:latin typeface="Times New Roman" pitchFamily="18" charset="0"/>
                <a:ea typeface="PMingLiU"/>
                <a:cs typeface="Times New Roman" pitchFamily="18" charset="0"/>
              </a:rPr>
              <a:t>Joint 2.</a:t>
            </a:r>
          </a:p>
        </p:txBody>
      </p:sp>
      <p:sp>
        <p:nvSpPr>
          <p:cNvPr id="47166" name="Text Box 62"/>
          <p:cNvSpPr txBox="1">
            <a:spLocks noChangeArrowheads="1"/>
          </p:cNvSpPr>
          <p:nvPr/>
        </p:nvSpPr>
        <p:spPr bwMode="auto">
          <a:xfrm>
            <a:off x="666750" y="3470275"/>
            <a:ext cx="29527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2</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7167" name="Line 63"/>
          <p:cNvSpPr>
            <a:spLocks noChangeShapeType="1"/>
          </p:cNvSpPr>
          <p:nvPr/>
        </p:nvSpPr>
        <p:spPr bwMode="auto">
          <a:xfrm flipH="1">
            <a:off x="942975" y="3632200"/>
            <a:ext cx="0" cy="266700"/>
          </a:xfrm>
          <a:prstGeom prst="line">
            <a:avLst/>
          </a:prstGeom>
          <a:noFill/>
          <a:ln w="28575">
            <a:solidFill>
              <a:srgbClr val="FF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68" name="Line 64"/>
          <p:cNvSpPr>
            <a:spLocks noChangeShapeType="1"/>
          </p:cNvSpPr>
          <p:nvPr/>
        </p:nvSpPr>
        <p:spPr bwMode="auto">
          <a:xfrm>
            <a:off x="952500" y="3613150"/>
            <a:ext cx="390525" cy="257175"/>
          </a:xfrm>
          <a:prstGeom prst="line">
            <a:avLst/>
          </a:prstGeom>
          <a:noFill/>
          <a:ln w="28575">
            <a:solidFill>
              <a:srgbClr val="FF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69" name="Line 65"/>
          <p:cNvSpPr>
            <a:spLocks noChangeShapeType="1"/>
          </p:cNvSpPr>
          <p:nvPr/>
        </p:nvSpPr>
        <p:spPr bwMode="auto">
          <a:xfrm flipH="1">
            <a:off x="968375" y="3382962"/>
            <a:ext cx="336550" cy="203200"/>
          </a:xfrm>
          <a:prstGeom prst="line">
            <a:avLst/>
          </a:prstGeom>
          <a:noFill/>
          <a:ln w="28575">
            <a:solidFill>
              <a:srgbClr val="000000"/>
            </a:solidFill>
            <a:round/>
            <a:headEnd type="triangle" w="sm" len="me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70" name="Oval 66"/>
          <p:cNvSpPr>
            <a:spLocks noChangeArrowheads="1"/>
          </p:cNvSpPr>
          <p:nvPr/>
        </p:nvSpPr>
        <p:spPr bwMode="auto">
          <a:xfrm>
            <a:off x="895350" y="3575050"/>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71" name="Text Box 67"/>
          <p:cNvSpPr txBox="1">
            <a:spLocks noChangeArrowheads="1"/>
          </p:cNvSpPr>
          <p:nvPr/>
        </p:nvSpPr>
        <p:spPr bwMode="auto">
          <a:xfrm>
            <a:off x="1238250" y="3248025"/>
            <a:ext cx="60830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7172" name="Text Box 68"/>
          <p:cNvSpPr txBox="1">
            <a:spLocks noChangeArrowheads="1"/>
          </p:cNvSpPr>
          <p:nvPr/>
        </p:nvSpPr>
        <p:spPr bwMode="auto">
          <a:xfrm>
            <a:off x="1285875" y="3743325"/>
            <a:ext cx="587313"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4</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7173" name="Text Box 69"/>
          <p:cNvSpPr txBox="1">
            <a:spLocks noChangeArrowheads="1"/>
          </p:cNvSpPr>
          <p:nvPr/>
        </p:nvSpPr>
        <p:spPr bwMode="auto">
          <a:xfrm>
            <a:off x="809625" y="3843337"/>
            <a:ext cx="566414"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7174" name="AutoShape 70"/>
          <p:cNvSpPr>
            <a:spLocks noChangeArrowheads="1"/>
          </p:cNvSpPr>
          <p:nvPr/>
        </p:nvSpPr>
        <p:spPr bwMode="auto">
          <a:xfrm>
            <a:off x="1828800" y="3767137"/>
            <a:ext cx="276225" cy="123825"/>
          </a:xfrm>
          <a:prstGeom prst="rtTriangle">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75" name="Text Box 71"/>
          <p:cNvSpPr txBox="1">
            <a:spLocks noChangeArrowheads="1"/>
          </p:cNvSpPr>
          <p:nvPr/>
        </p:nvSpPr>
        <p:spPr bwMode="auto">
          <a:xfrm>
            <a:off x="1642369" y="3693111"/>
            <a:ext cx="310256" cy="29151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7176" name="Text Box 72"/>
          <p:cNvSpPr txBox="1">
            <a:spLocks noChangeArrowheads="1"/>
          </p:cNvSpPr>
          <p:nvPr/>
        </p:nvSpPr>
        <p:spPr bwMode="auto">
          <a:xfrm>
            <a:off x="1857374" y="3604334"/>
            <a:ext cx="379799" cy="32314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7177" name="Text Box 73"/>
          <p:cNvSpPr txBox="1">
            <a:spLocks noChangeArrowheads="1"/>
          </p:cNvSpPr>
          <p:nvPr/>
        </p:nvSpPr>
        <p:spPr bwMode="auto">
          <a:xfrm>
            <a:off x="1847850" y="3846512"/>
            <a:ext cx="2667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7178" name="AutoShape 74"/>
          <p:cNvSpPr>
            <a:spLocks noChangeArrowheads="1"/>
          </p:cNvSpPr>
          <p:nvPr/>
        </p:nvSpPr>
        <p:spPr bwMode="auto">
          <a:xfrm flipH="1">
            <a:off x="1800225" y="3416300"/>
            <a:ext cx="257175" cy="114300"/>
          </a:xfrm>
          <a:prstGeom prst="rtTriangle">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79" name="Text Box 75"/>
          <p:cNvSpPr txBox="1">
            <a:spLocks noChangeArrowheads="1"/>
          </p:cNvSpPr>
          <p:nvPr/>
        </p:nvSpPr>
        <p:spPr bwMode="auto">
          <a:xfrm>
            <a:off x="2016711" y="3326167"/>
            <a:ext cx="3048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7180" name="Text Box 76"/>
          <p:cNvSpPr txBox="1">
            <a:spLocks noChangeArrowheads="1"/>
          </p:cNvSpPr>
          <p:nvPr/>
        </p:nvSpPr>
        <p:spPr bwMode="auto">
          <a:xfrm>
            <a:off x="1855433" y="3436059"/>
            <a:ext cx="268642"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4</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7181" name="Text Box 77"/>
          <p:cNvSpPr txBox="1">
            <a:spLocks noChangeArrowheads="1"/>
          </p:cNvSpPr>
          <p:nvPr/>
        </p:nvSpPr>
        <p:spPr bwMode="auto">
          <a:xfrm>
            <a:off x="1791348" y="3225276"/>
            <a:ext cx="2667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7182" name="Oval 78"/>
          <p:cNvSpPr>
            <a:spLocks noChangeArrowheads="1"/>
          </p:cNvSpPr>
          <p:nvPr/>
        </p:nvSpPr>
        <p:spPr bwMode="auto">
          <a:xfrm>
            <a:off x="628650" y="2974018"/>
            <a:ext cx="1657350" cy="1438183"/>
          </a:xfrm>
          <a:prstGeom prst="ellipse">
            <a:avLst/>
          </a:prstGeom>
          <a:noFill/>
          <a:ln w="9525">
            <a:solidFill>
              <a:srgbClr val="000000"/>
            </a:solidFill>
            <a:prstDash val="sysDot"/>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7" name="AutoShape 42"/>
          <p:cNvSpPr>
            <a:spLocks noChangeArrowheads="1"/>
          </p:cNvSpPr>
          <p:nvPr/>
        </p:nvSpPr>
        <p:spPr bwMode="auto">
          <a:xfrm>
            <a:off x="5943600" y="3200400"/>
            <a:ext cx="352425" cy="147638"/>
          </a:xfrm>
          <a:prstGeom prst="rightArrow">
            <a:avLst>
              <a:gd name="adj1" fmla="val 50000"/>
              <a:gd name="adj2" fmla="val 97368"/>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 name="Rectangle 87"/>
          <p:cNvSpPr/>
          <p:nvPr/>
        </p:nvSpPr>
        <p:spPr>
          <a:xfrm>
            <a:off x="6629400" y="3733800"/>
            <a:ext cx="1362874" cy="400110"/>
          </a:xfrm>
          <a:prstGeom prst="rect">
            <a:avLst/>
          </a:prstGeom>
        </p:spPr>
        <p:txBody>
          <a:bodyPr wrap="none">
            <a:spAutoFit/>
          </a:bodyPr>
          <a:lstStyle/>
          <a:p>
            <a:r>
              <a:rPr lang="en-US" sz="2000" i="1" dirty="0" smtClean="0">
                <a:latin typeface="Times New Roman"/>
                <a:ea typeface="PMingLiU"/>
              </a:rPr>
              <a:t>F</a:t>
            </a:r>
            <a:r>
              <a:rPr lang="en-US" sz="2000" i="1" baseline="-25000" dirty="0" smtClean="0">
                <a:latin typeface="Times New Roman"/>
                <a:ea typeface="PMingLiU"/>
              </a:rPr>
              <a:t>1</a:t>
            </a:r>
            <a:r>
              <a:rPr lang="en-US" sz="2000" i="1" dirty="0" smtClean="0">
                <a:latin typeface="Times New Roman"/>
                <a:ea typeface="PMingLiU"/>
              </a:rPr>
              <a:t>= </a:t>
            </a:r>
            <a:r>
              <a:rPr lang="en-US" sz="2000" dirty="0" smtClean="0">
                <a:latin typeface="Times New Roman"/>
                <a:ea typeface="PMingLiU"/>
              </a:rPr>
              <a:t>–6 </a:t>
            </a:r>
            <a:r>
              <a:rPr lang="en-US" sz="2000" dirty="0" err="1" smtClean="0">
                <a:latin typeface="Times New Roman"/>
                <a:ea typeface="PMingLiU"/>
              </a:rPr>
              <a:t>kN.</a:t>
            </a:r>
            <a:endParaRPr lang="en-US" sz="2000" dirty="0"/>
          </a:p>
        </p:txBody>
      </p:sp>
      <p:sp>
        <p:nvSpPr>
          <p:cNvPr id="89" name="AutoShape 42"/>
          <p:cNvSpPr>
            <a:spLocks noChangeArrowheads="1"/>
          </p:cNvSpPr>
          <p:nvPr/>
        </p:nvSpPr>
        <p:spPr bwMode="auto">
          <a:xfrm>
            <a:off x="6248400" y="3886200"/>
            <a:ext cx="352425" cy="147638"/>
          </a:xfrm>
          <a:prstGeom prst="rightArrow">
            <a:avLst>
              <a:gd name="adj1" fmla="val 50000"/>
              <a:gd name="adj2" fmla="val 97368"/>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90" name="Rectangle 89"/>
          <p:cNvSpPr/>
          <p:nvPr/>
        </p:nvSpPr>
        <p:spPr>
          <a:xfrm>
            <a:off x="3124200" y="2286000"/>
            <a:ext cx="2667000" cy="4572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91" name="Rectangle 90"/>
          <p:cNvSpPr/>
          <p:nvPr/>
        </p:nvSpPr>
        <p:spPr>
          <a:xfrm>
            <a:off x="6400800" y="3048000"/>
            <a:ext cx="1219200" cy="4572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92" name="Rectangle 91"/>
          <p:cNvSpPr/>
          <p:nvPr/>
        </p:nvSpPr>
        <p:spPr>
          <a:xfrm>
            <a:off x="6629400" y="3733800"/>
            <a:ext cx="1219200" cy="4572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32" name="Line 78"/>
          <p:cNvSpPr>
            <a:spLocks noChangeShapeType="1"/>
          </p:cNvSpPr>
          <p:nvPr/>
        </p:nvSpPr>
        <p:spPr bwMode="auto">
          <a:xfrm flipV="1">
            <a:off x="6210207" y="2194310"/>
            <a:ext cx="219075" cy="0"/>
          </a:xfrm>
          <a:prstGeom prst="line">
            <a:avLst/>
          </a:prstGeom>
          <a:noFill/>
          <a:ln w="12700">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33" name="Line 79"/>
          <p:cNvSpPr>
            <a:spLocks noChangeShapeType="1"/>
          </p:cNvSpPr>
          <p:nvPr/>
        </p:nvSpPr>
        <p:spPr bwMode="auto">
          <a:xfrm flipV="1">
            <a:off x="6495957" y="2246697"/>
            <a:ext cx="0" cy="200025"/>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34" name="Text Box 80"/>
          <p:cNvSpPr txBox="1">
            <a:spLocks noChangeArrowheads="1"/>
          </p:cNvSpPr>
          <p:nvPr/>
        </p:nvSpPr>
        <p:spPr bwMode="auto">
          <a:xfrm>
            <a:off x="6491194" y="2184785"/>
            <a:ext cx="556058" cy="342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y</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35" name="Text Box 81"/>
          <p:cNvSpPr txBox="1">
            <a:spLocks noChangeArrowheads="1"/>
          </p:cNvSpPr>
          <p:nvPr/>
        </p:nvSpPr>
        <p:spPr bwMode="auto">
          <a:xfrm>
            <a:off x="5809001" y="2005397"/>
            <a:ext cx="510743"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x</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36" name="Text Box 82"/>
          <p:cNvSpPr txBox="1">
            <a:spLocks noChangeArrowheads="1"/>
          </p:cNvSpPr>
          <p:nvPr/>
        </p:nvSpPr>
        <p:spPr bwMode="auto">
          <a:xfrm>
            <a:off x="6205444" y="2197485"/>
            <a:ext cx="29527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37" name="Text Box 85"/>
          <p:cNvSpPr txBox="1">
            <a:spLocks noChangeArrowheads="1"/>
          </p:cNvSpPr>
          <p:nvPr/>
        </p:nvSpPr>
        <p:spPr bwMode="auto">
          <a:xfrm>
            <a:off x="7734207" y="2187960"/>
            <a:ext cx="29527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38" name="Text Box 86"/>
          <p:cNvSpPr txBox="1">
            <a:spLocks noChangeArrowheads="1"/>
          </p:cNvSpPr>
          <p:nvPr/>
        </p:nvSpPr>
        <p:spPr bwMode="auto">
          <a:xfrm>
            <a:off x="7967106" y="2067310"/>
            <a:ext cx="532245"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x</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39" name="Line 87"/>
          <p:cNvSpPr>
            <a:spLocks noChangeShapeType="1"/>
          </p:cNvSpPr>
          <p:nvPr/>
        </p:nvSpPr>
        <p:spPr bwMode="auto">
          <a:xfrm flipV="1">
            <a:off x="7791357" y="2203835"/>
            <a:ext cx="219075" cy="0"/>
          </a:xfrm>
          <a:prstGeom prst="line">
            <a:avLst/>
          </a:prstGeom>
          <a:noFill/>
          <a:ln w="12700">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40" name="Line 88"/>
          <p:cNvSpPr>
            <a:spLocks noChangeShapeType="1"/>
          </p:cNvSpPr>
          <p:nvPr/>
        </p:nvSpPr>
        <p:spPr bwMode="auto">
          <a:xfrm flipV="1">
            <a:off x="7718332" y="2260985"/>
            <a:ext cx="0" cy="200025"/>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41" name="Text Box 89"/>
          <p:cNvSpPr txBox="1">
            <a:spLocks noChangeArrowheads="1"/>
          </p:cNvSpPr>
          <p:nvPr/>
        </p:nvSpPr>
        <p:spPr bwMode="auto">
          <a:xfrm>
            <a:off x="7321457" y="2183197"/>
            <a:ext cx="725920" cy="342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y</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42" name="Line 2"/>
          <p:cNvSpPr>
            <a:spLocks noChangeShapeType="1"/>
          </p:cNvSpPr>
          <p:nvPr/>
        </p:nvSpPr>
        <p:spPr bwMode="auto">
          <a:xfrm flipV="1">
            <a:off x="6513158" y="1482109"/>
            <a:ext cx="1171575" cy="7334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43" name="Text Box 8"/>
          <p:cNvSpPr txBox="1">
            <a:spLocks noChangeArrowheads="1"/>
          </p:cNvSpPr>
          <p:nvPr/>
        </p:nvSpPr>
        <p:spPr bwMode="auto">
          <a:xfrm>
            <a:off x="6313133" y="1744046"/>
            <a:ext cx="38100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44" name="Text Box 10"/>
          <p:cNvSpPr txBox="1">
            <a:spLocks noChangeArrowheads="1"/>
          </p:cNvSpPr>
          <p:nvPr/>
        </p:nvSpPr>
        <p:spPr bwMode="auto">
          <a:xfrm>
            <a:off x="6227408" y="1243984"/>
            <a:ext cx="29527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2</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45" name="Line 17"/>
          <p:cNvSpPr>
            <a:spLocks noChangeShapeType="1"/>
          </p:cNvSpPr>
          <p:nvPr/>
        </p:nvSpPr>
        <p:spPr bwMode="auto">
          <a:xfrm>
            <a:off x="7722833" y="1463059"/>
            <a:ext cx="0" cy="7429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46" name="Text Box 21"/>
          <p:cNvSpPr txBox="1">
            <a:spLocks noChangeArrowheads="1"/>
          </p:cNvSpPr>
          <p:nvPr/>
        </p:nvSpPr>
        <p:spPr bwMode="auto">
          <a:xfrm>
            <a:off x="7160858" y="839172"/>
            <a:ext cx="2667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47" name="Text Box 23"/>
          <p:cNvSpPr txBox="1">
            <a:spLocks noChangeArrowheads="1"/>
          </p:cNvSpPr>
          <p:nvPr/>
        </p:nvSpPr>
        <p:spPr bwMode="auto">
          <a:xfrm>
            <a:off x="6203596" y="1701183"/>
            <a:ext cx="27622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48" name="Text Box 24"/>
          <p:cNvSpPr txBox="1">
            <a:spLocks noChangeArrowheads="1"/>
          </p:cNvSpPr>
          <p:nvPr/>
        </p:nvSpPr>
        <p:spPr bwMode="auto">
          <a:xfrm>
            <a:off x="7670446" y="1658321"/>
            <a:ext cx="285750"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2</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49" name="Text Box 25"/>
          <p:cNvSpPr txBox="1">
            <a:spLocks noChangeArrowheads="1"/>
          </p:cNvSpPr>
          <p:nvPr/>
        </p:nvSpPr>
        <p:spPr bwMode="auto">
          <a:xfrm>
            <a:off x="6575071" y="1782147"/>
            <a:ext cx="33337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50" name="Line 26"/>
          <p:cNvSpPr>
            <a:spLocks noChangeShapeType="1"/>
          </p:cNvSpPr>
          <p:nvPr/>
        </p:nvSpPr>
        <p:spPr bwMode="auto">
          <a:xfrm>
            <a:off x="7103708" y="728046"/>
            <a:ext cx="0" cy="285750"/>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51" name="Text Box 27"/>
          <p:cNvSpPr txBox="1">
            <a:spLocks noChangeArrowheads="1"/>
          </p:cNvSpPr>
          <p:nvPr/>
        </p:nvSpPr>
        <p:spPr bwMode="auto">
          <a:xfrm>
            <a:off x="7089420" y="589934"/>
            <a:ext cx="862013"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6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53" name="Line 29"/>
          <p:cNvSpPr>
            <a:spLocks noChangeShapeType="1"/>
          </p:cNvSpPr>
          <p:nvPr/>
        </p:nvSpPr>
        <p:spPr bwMode="auto">
          <a:xfrm>
            <a:off x="6494108" y="1453534"/>
            <a:ext cx="0" cy="7429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54" name="Oval 32"/>
          <p:cNvSpPr>
            <a:spLocks noChangeArrowheads="1"/>
          </p:cNvSpPr>
          <p:nvPr/>
        </p:nvSpPr>
        <p:spPr bwMode="auto">
          <a:xfrm>
            <a:off x="7670446" y="2167908"/>
            <a:ext cx="90487"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55" name="Line 33"/>
          <p:cNvSpPr>
            <a:spLocks noChangeShapeType="1"/>
          </p:cNvSpPr>
          <p:nvPr/>
        </p:nvSpPr>
        <p:spPr bwMode="auto">
          <a:xfrm>
            <a:off x="6503633" y="1434484"/>
            <a:ext cx="1171575" cy="7810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56" name="Line 36"/>
          <p:cNvSpPr>
            <a:spLocks noChangeShapeType="1"/>
          </p:cNvSpPr>
          <p:nvPr/>
        </p:nvSpPr>
        <p:spPr bwMode="auto">
          <a:xfrm>
            <a:off x="7122758" y="1053484"/>
            <a:ext cx="571500" cy="3619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57" name="Line 37"/>
          <p:cNvSpPr>
            <a:spLocks noChangeShapeType="1"/>
          </p:cNvSpPr>
          <p:nvPr/>
        </p:nvSpPr>
        <p:spPr bwMode="auto">
          <a:xfrm flipH="1">
            <a:off x="6522683" y="1063009"/>
            <a:ext cx="571500" cy="3524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58" name="Oval 38"/>
          <p:cNvSpPr>
            <a:spLocks noChangeArrowheads="1"/>
          </p:cNvSpPr>
          <p:nvPr/>
        </p:nvSpPr>
        <p:spPr bwMode="auto">
          <a:xfrm>
            <a:off x="7046558" y="1015384"/>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59" name="Oval 39"/>
          <p:cNvSpPr>
            <a:spLocks noChangeArrowheads="1"/>
          </p:cNvSpPr>
          <p:nvPr/>
        </p:nvSpPr>
        <p:spPr bwMode="auto">
          <a:xfrm>
            <a:off x="6446483" y="1396384"/>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60" name="Oval 40"/>
          <p:cNvSpPr>
            <a:spLocks noChangeArrowheads="1"/>
          </p:cNvSpPr>
          <p:nvPr/>
        </p:nvSpPr>
        <p:spPr bwMode="auto">
          <a:xfrm>
            <a:off x="7665683" y="1405909"/>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61" name="Text Box 41"/>
          <p:cNvSpPr txBox="1">
            <a:spLocks noChangeArrowheads="1"/>
          </p:cNvSpPr>
          <p:nvPr/>
        </p:nvSpPr>
        <p:spPr bwMode="auto">
          <a:xfrm>
            <a:off x="7303733" y="1758333"/>
            <a:ext cx="33337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62" name="Text Box 42"/>
          <p:cNvSpPr txBox="1">
            <a:spLocks noChangeArrowheads="1"/>
          </p:cNvSpPr>
          <p:nvPr/>
        </p:nvSpPr>
        <p:spPr bwMode="auto">
          <a:xfrm>
            <a:off x="6579834" y="982047"/>
            <a:ext cx="33337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63" name="Text Box 43"/>
          <p:cNvSpPr txBox="1">
            <a:spLocks noChangeArrowheads="1"/>
          </p:cNvSpPr>
          <p:nvPr/>
        </p:nvSpPr>
        <p:spPr bwMode="auto">
          <a:xfrm>
            <a:off x="7379933" y="982047"/>
            <a:ext cx="33337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6</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64" name="Text Box 44"/>
          <p:cNvSpPr txBox="1">
            <a:spLocks noChangeArrowheads="1"/>
          </p:cNvSpPr>
          <p:nvPr/>
        </p:nvSpPr>
        <p:spPr bwMode="auto">
          <a:xfrm>
            <a:off x="7675208" y="1224934"/>
            <a:ext cx="323850"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66" name="Oval 48"/>
          <p:cNvSpPr>
            <a:spLocks noChangeArrowheads="1"/>
          </p:cNvSpPr>
          <p:nvPr/>
        </p:nvSpPr>
        <p:spPr bwMode="auto">
          <a:xfrm>
            <a:off x="6246458" y="1772621"/>
            <a:ext cx="200025" cy="20002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67" name="Oval 48"/>
          <p:cNvSpPr>
            <a:spLocks noChangeArrowheads="1"/>
          </p:cNvSpPr>
          <p:nvPr/>
        </p:nvSpPr>
        <p:spPr bwMode="auto">
          <a:xfrm>
            <a:off x="7722833" y="1739284"/>
            <a:ext cx="200025" cy="20002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68" name="Oval 48"/>
          <p:cNvSpPr>
            <a:spLocks noChangeArrowheads="1"/>
          </p:cNvSpPr>
          <p:nvPr/>
        </p:nvSpPr>
        <p:spPr bwMode="auto">
          <a:xfrm>
            <a:off x="6603645" y="1858347"/>
            <a:ext cx="200025" cy="20002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69" name="Oval 48"/>
          <p:cNvSpPr>
            <a:spLocks noChangeArrowheads="1"/>
          </p:cNvSpPr>
          <p:nvPr/>
        </p:nvSpPr>
        <p:spPr bwMode="auto">
          <a:xfrm>
            <a:off x="7365645" y="1829771"/>
            <a:ext cx="200025" cy="20002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70" name="Oval 48"/>
          <p:cNvSpPr>
            <a:spLocks noChangeArrowheads="1"/>
          </p:cNvSpPr>
          <p:nvPr/>
        </p:nvSpPr>
        <p:spPr bwMode="auto">
          <a:xfrm>
            <a:off x="6613171" y="1043959"/>
            <a:ext cx="200025" cy="20002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71" name="Oval 48"/>
          <p:cNvSpPr>
            <a:spLocks noChangeArrowheads="1"/>
          </p:cNvSpPr>
          <p:nvPr/>
        </p:nvSpPr>
        <p:spPr bwMode="auto">
          <a:xfrm>
            <a:off x="7437083" y="1048722"/>
            <a:ext cx="200025" cy="20002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72" name="Oval 61"/>
          <p:cNvSpPr>
            <a:spLocks noChangeArrowheads="1"/>
          </p:cNvSpPr>
          <p:nvPr/>
        </p:nvSpPr>
        <p:spPr bwMode="auto">
          <a:xfrm>
            <a:off x="6448332" y="2159385"/>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2"/>
                                        </p:tgtEl>
                                        <p:attrNameLst>
                                          <p:attrName>style.visibility</p:attrName>
                                        </p:attrNameLst>
                                      </p:cBhvr>
                                      <p:to>
                                        <p:strVal val="visible"/>
                                      </p:to>
                                    </p:set>
                                  </p:childTnLst>
                                </p:cTn>
                              </p:par>
                              <p:par>
                                <p:cTn id="27" presetID="1" presetClass="entr" presetSubtype="0" fill="hold" grpId="0" nodeType="withEffect" nodePh="1">
                                  <p:stCondLst>
                                    <p:cond delay="0"/>
                                  </p:stCondLst>
                                  <p:endCondLst>
                                    <p:cond evt="begin" delay="0">
                                      <p:tn val="27"/>
                                    </p:cond>
                                  </p:endCondLst>
                                  <p:childTnLst>
                                    <p:set>
                                      <p:cBhvr>
                                        <p:cTn id="28" dur="1" fill="hold">
                                          <p:stCondLst>
                                            <p:cond delay="0"/>
                                          </p:stCondLst>
                                        </p:cTn>
                                        <p:tgtEl>
                                          <p:spTgt spid="14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4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4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4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4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4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4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5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5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53"/>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54"/>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55"/>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56"/>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57"/>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58"/>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59"/>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60"/>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61"/>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62"/>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63"/>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64"/>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166"/>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67"/>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168"/>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169"/>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170"/>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171"/>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172"/>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47145"/>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47146"/>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47147"/>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47148"/>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47149"/>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47150"/>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47151"/>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47152"/>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47153"/>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47154"/>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47155"/>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47156"/>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47157"/>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47158"/>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47159"/>
                                        </p:tgtEl>
                                        <p:attrNameLst>
                                          <p:attrName>style.visibility</p:attrName>
                                        </p:attrNameLst>
                                      </p:cBhvr>
                                      <p:to>
                                        <p:strVal val="visible"/>
                                      </p:to>
                                    </p:set>
                                  </p:childTnLst>
                                </p:cTn>
                              </p:par>
                              <p:par>
                                <p:cTn id="113" presetID="1" presetClass="entr" presetSubtype="0" fill="hold" grpId="0" nodeType="withEffect">
                                  <p:stCondLst>
                                    <p:cond delay="0"/>
                                  </p:stCondLst>
                                  <p:childTnLst>
                                    <p:set>
                                      <p:cBhvr>
                                        <p:cTn id="114" dur="1" fill="hold">
                                          <p:stCondLst>
                                            <p:cond delay="0"/>
                                          </p:stCondLst>
                                        </p:cTn>
                                        <p:tgtEl>
                                          <p:spTgt spid="47160"/>
                                        </p:tgtEl>
                                        <p:attrNameLst>
                                          <p:attrName>style.visibility</p:attrName>
                                        </p:attrNameLst>
                                      </p:cBhvr>
                                      <p:to>
                                        <p:strVal val="visible"/>
                                      </p:to>
                                    </p:set>
                                  </p:childTnLst>
                                </p:cTn>
                              </p:par>
                              <p:par>
                                <p:cTn id="115" presetID="1" presetClass="entr" presetSubtype="0" fill="hold" grpId="0" nodeType="withEffect">
                                  <p:stCondLst>
                                    <p:cond delay="0"/>
                                  </p:stCondLst>
                                  <p:childTnLst>
                                    <p:set>
                                      <p:cBhvr>
                                        <p:cTn id="116" dur="1" fill="hold">
                                          <p:stCondLst>
                                            <p:cond delay="0"/>
                                          </p:stCondLst>
                                        </p:cTn>
                                        <p:tgtEl>
                                          <p:spTgt spid="47161"/>
                                        </p:tgtEl>
                                        <p:attrNameLst>
                                          <p:attrName>style.visibility</p:attrName>
                                        </p:attrNameLst>
                                      </p:cBhvr>
                                      <p:to>
                                        <p:strVal val="visible"/>
                                      </p:to>
                                    </p:set>
                                  </p:childTnLst>
                                </p:cTn>
                              </p:par>
                            </p:childTnLst>
                          </p:cTn>
                        </p:par>
                      </p:childTnLst>
                    </p:cTn>
                  </p:par>
                  <p:par>
                    <p:cTn id="117" fill="hold">
                      <p:stCondLst>
                        <p:cond delay="indefinite"/>
                      </p:stCondLst>
                      <p:childTnLst>
                        <p:par>
                          <p:cTn id="118" fill="hold">
                            <p:stCondLst>
                              <p:cond delay="0"/>
                            </p:stCondLst>
                            <p:childTnLst>
                              <p:par>
                                <p:cTn id="119" presetID="1" presetClass="entr" presetSubtype="0" fill="hold" grpId="0" nodeType="clickEffect">
                                  <p:stCondLst>
                                    <p:cond delay="0"/>
                                  </p:stCondLst>
                                  <p:childTnLst>
                                    <p:set>
                                      <p:cBhvr>
                                        <p:cTn id="120" dur="1" fill="hold">
                                          <p:stCondLst>
                                            <p:cond delay="0"/>
                                          </p:stCondLst>
                                        </p:cTn>
                                        <p:tgtEl>
                                          <p:spTgt spid="65"/>
                                        </p:tgtEl>
                                        <p:attrNameLst>
                                          <p:attrName>style.visibility</p:attrName>
                                        </p:attrNameLst>
                                      </p:cBhvr>
                                      <p:to>
                                        <p:strVal val="visible"/>
                                      </p:to>
                                    </p:set>
                                  </p:childTnLst>
                                </p:cTn>
                              </p:par>
                              <p:par>
                                <p:cTn id="121" presetID="1" presetClass="entr" presetSubtype="0" fill="hold" grpId="0" nodeType="withEffect">
                                  <p:stCondLst>
                                    <p:cond delay="0"/>
                                  </p:stCondLst>
                                  <p:childTnLst>
                                    <p:set>
                                      <p:cBhvr>
                                        <p:cTn id="122" dur="1" fill="hold">
                                          <p:stCondLst>
                                            <p:cond delay="0"/>
                                          </p:stCondLst>
                                        </p:cTn>
                                        <p:tgtEl>
                                          <p:spTgt spid="66"/>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grpId="0" nodeType="clickEffect">
                                  <p:stCondLst>
                                    <p:cond delay="0"/>
                                  </p:stCondLst>
                                  <p:childTnLst>
                                    <p:set>
                                      <p:cBhvr>
                                        <p:cTn id="126" dur="1" fill="hold">
                                          <p:stCondLst>
                                            <p:cond delay="0"/>
                                          </p:stCondLst>
                                        </p:cTn>
                                        <p:tgtEl>
                                          <p:spTgt spid="68"/>
                                        </p:tgtEl>
                                        <p:attrNameLst>
                                          <p:attrName>style.visibility</p:attrName>
                                        </p:attrNameLst>
                                      </p:cBhvr>
                                      <p:to>
                                        <p:strVal val="visible"/>
                                      </p:to>
                                    </p:set>
                                  </p:childTnLst>
                                </p:cTn>
                              </p:par>
                              <p:par>
                                <p:cTn id="127" presetID="1" presetClass="entr" presetSubtype="0" fill="hold" grpId="0" nodeType="withEffect">
                                  <p:stCondLst>
                                    <p:cond delay="0"/>
                                  </p:stCondLst>
                                  <p:childTnLst>
                                    <p:set>
                                      <p:cBhvr>
                                        <p:cTn id="128" dur="1" fill="hold">
                                          <p:stCondLst>
                                            <p:cond delay="0"/>
                                          </p:stCondLst>
                                        </p:cTn>
                                        <p:tgtEl>
                                          <p:spTgt spid="47167"/>
                                        </p:tgtEl>
                                        <p:attrNameLst>
                                          <p:attrName>style.visibility</p:attrName>
                                        </p:attrNameLst>
                                      </p:cBhvr>
                                      <p:to>
                                        <p:strVal val="visible"/>
                                      </p:to>
                                    </p:set>
                                  </p:childTnLst>
                                </p:cTn>
                              </p:par>
                              <p:par>
                                <p:cTn id="129" presetID="1" presetClass="entr" presetSubtype="0" fill="hold" grpId="0" nodeType="withEffect">
                                  <p:stCondLst>
                                    <p:cond delay="0"/>
                                  </p:stCondLst>
                                  <p:childTnLst>
                                    <p:set>
                                      <p:cBhvr>
                                        <p:cTn id="130" dur="1" fill="hold">
                                          <p:stCondLst>
                                            <p:cond delay="0"/>
                                          </p:stCondLst>
                                        </p:cTn>
                                        <p:tgtEl>
                                          <p:spTgt spid="47168"/>
                                        </p:tgtEl>
                                        <p:attrNameLst>
                                          <p:attrName>style.visibility</p:attrName>
                                        </p:attrNameLst>
                                      </p:cBhvr>
                                      <p:to>
                                        <p:strVal val="visible"/>
                                      </p:to>
                                    </p:set>
                                  </p:childTnLst>
                                </p:cTn>
                              </p:par>
                              <p:par>
                                <p:cTn id="131" presetID="1" presetClass="entr" presetSubtype="0" fill="hold" grpId="0" nodeType="withEffect">
                                  <p:stCondLst>
                                    <p:cond delay="0"/>
                                  </p:stCondLst>
                                  <p:childTnLst>
                                    <p:set>
                                      <p:cBhvr>
                                        <p:cTn id="132" dur="1" fill="hold">
                                          <p:stCondLst>
                                            <p:cond delay="0"/>
                                          </p:stCondLst>
                                        </p:cTn>
                                        <p:tgtEl>
                                          <p:spTgt spid="47169"/>
                                        </p:tgtEl>
                                        <p:attrNameLst>
                                          <p:attrName>style.visibility</p:attrName>
                                        </p:attrNameLst>
                                      </p:cBhvr>
                                      <p:to>
                                        <p:strVal val="visible"/>
                                      </p:to>
                                    </p:set>
                                  </p:childTnLst>
                                </p:cTn>
                              </p:par>
                              <p:par>
                                <p:cTn id="133" presetID="1" presetClass="entr" presetSubtype="0" fill="hold" grpId="0" nodeType="withEffect">
                                  <p:stCondLst>
                                    <p:cond delay="0"/>
                                  </p:stCondLst>
                                  <p:childTnLst>
                                    <p:set>
                                      <p:cBhvr>
                                        <p:cTn id="134" dur="1" fill="hold">
                                          <p:stCondLst>
                                            <p:cond delay="0"/>
                                          </p:stCondLst>
                                        </p:cTn>
                                        <p:tgtEl>
                                          <p:spTgt spid="47170"/>
                                        </p:tgtEl>
                                        <p:attrNameLst>
                                          <p:attrName>style.visibility</p:attrName>
                                        </p:attrNameLst>
                                      </p:cBhvr>
                                      <p:to>
                                        <p:strVal val="visible"/>
                                      </p:to>
                                    </p:set>
                                  </p:childTnLst>
                                </p:cTn>
                              </p:par>
                              <p:par>
                                <p:cTn id="135" presetID="1" presetClass="entr" presetSubtype="0" fill="hold" grpId="0" nodeType="withEffect">
                                  <p:stCondLst>
                                    <p:cond delay="0"/>
                                  </p:stCondLst>
                                  <p:childTnLst>
                                    <p:set>
                                      <p:cBhvr>
                                        <p:cTn id="136" dur="1" fill="hold">
                                          <p:stCondLst>
                                            <p:cond delay="0"/>
                                          </p:stCondLst>
                                        </p:cTn>
                                        <p:tgtEl>
                                          <p:spTgt spid="47171"/>
                                        </p:tgtEl>
                                        <p:attrNameLst>
                                          <p:attrName>style.visibility</p:attrName>
                                        </p:attrNameLst>
                                      </p:cBhvr>
                                      <p:to>
                                        <p:strVal val="visible"/>
                                      </p:to>
                                    </p:set>
                                  </p:childTnLst>
                                </p:cTn>
                              </p:par>
                              <p:par>
                                <p:cTn id="137" presetID="1" presetClass="entr" presetSubtype="0" fill="hold" grpId="0" nodeType="withEffect">
                                  <p:stCondLst>
                                    <p:cond delay="0"/>
                                  </p:stCondLst>
                                  <p:childTnLst>
                                    <p:set>
                                      <p:cBhvr>
                                        <p:cTn id="138" dur="1" fill="hold">
                                          <p:stCondLst>
                                            <p:cond delay="0"/>
                                          </p:stCondLst>
                                        </p:cTn>
                                        <p:tgtEl>
                                          <p:spTgt spid="47172"/>
                                        </p:tgtEl>
                                        <p:attrNameLst>
                                          <p:attrName>style.visibility</p:attrName>
                                        </p:attrNameLst>
                                      </p:cBhvr>
                                      <p:to>
                                        <p:strVal val="visible"/>
                                      </p:to>
                                    </p:set>
                                  </p:childTnLst>
                                </p:cTn>
                              </p:par>
                              <p:par>
                                <p:cTn id="139" presetID="1" presetClass="entr" presetSubtype="0" fill="hold" grpId="0" nodeType="withEffect">
                                  <p:stCondLst>
                                    <p:cond delay="0"/>
                                  </p:stCondLst>
                                  <p:childTnLst>
                                    <p:set>
                                      <p:cBhvr>
                                        <p:cTn id="140" dur="1" fill="hold">
                                          <p:stCondLst>
                                            <p:cond delay="0"/>
                                          </p:stCondLst>
                                        </p:cTn>
                                        <p:tgtEl>
                                          <p:spTgt spid="47173"/>
                                        </p:tgtEl>
                                        <p:attrNameLst>
                                          <p:attrName>style.visibility</p:attrName>
                                        </p:attrNameLst>
                                      </p:cBhvr>
                                      <p:to>
                                        <p:strVal val="visible"/>
                                      </p:to>
                                    </p:set>
                                  </p:childTnLst>
                                </p:cTn>
                              </p:par>
                              <p:par>
                                <p:cTn id="141" presetID="1" presetClass="entr" presetSubtype="0" fill="hold" grpId="0" nodeType="withEffect">
                                  <p:stCondLst>
                                    <p:cond delay="0"/>
                                  </p:stCondLst>
                                  <p:childTnLst>
                                    <p:set>
                                      <p:cBhvr>
                                        <p:cTn id="142" dur="1" fill="hold">
                                          <p:stCondLst>
                                            <p:cond delay="0"/>
                                          </p:stCondLst>
                                        </p:cTn>
                                        <p:tgtEl>
                                          <p:spTgt spid="47174"/>
                                        </p:tgtEl>
                                        <p:attrNameLst>
                                          <p:attrName>style.visibility</p:attrName>
                                        </p:attrNameLst>
                                      </p:cBhvr>
                                      <p:to>
                                        <p:strVal val="visible"/>
                                      </p:to>
                                    </p:set>
                                  </p:childTnLst>
                                </p:cTn>
                              </p:par>
                              <p:par>
                                <p:cTn id="143" presetID="1" presetClass="entr" presetSubtype="0" fill="hold" grpId="0" nodeType="withEffect">
                                  <p:stCondLst>
                                    <p:cond delay="0"/>
                                  </p:stCondLst>
                                  <p:childTnLst>
                                    <p:set>
                                      <p:cBhvr>
                                        <p:cTn id="144" dur="1" fill="hold">
                                          <p:stCondLst>
                                            <p:cond delay="0"/>
                                          </p:stCondLst>
                                        </p:cTn>
                                        <p:tgtEl>
                                          <p:spTgt spid="47175"/>
                                        </p:tgtEl>
                                        <p:attrNameLst>
                                          <p:attrName>style.visibility</p:attrName>
                                        </p:attrNameLst>
                                      </p:cBhvr>
                                      <p:to>
                                        <p:strVal val="visible"/>
                                      </p:to>
                                    </p:set>
                                  </p:childTnLst>
                                </p:cTn>
                              </p:par>
                              <p:par>
                                <p:cTn id="145" presetID="1" presetClass="entr" presetSubtype="0" fill="hold" grpId="0" nodeType="withEffect">
                                  <p:stCondLst>
                                    <p:cond delay="0"/>
                                  </p:stCondLst>
                                  <p:childTnLst>
                                    <p:set>
                                      <p:cBhvr>
                                        <p:cTn id="146" dur="1" fill="hold">
                                          <p:stCondLst>
                                            <p:cond delay="0"/>
                                          </p:stCondLst>
                                        </p:cTn>
                                        <p:tgtEl>
                                          <p:spTgt spid="47176"/>
                                        </p:tgtEl>
                                        <p:attrNameLst>
                                          <p:attrName>style.visibility</p:attrName>
                                        </p:attrNameLst>
                                      </p:cBhvr>
                                      <p:to>
                                        <p:strVal val="visible"/>
                                      </p:to>
                                    </p:set>
                                  </p:childTnLst>
                                </p:cTn>
                              </p:par>
                              <p:par>
                                <p:cTn id="147" presetID="1" presetClass="entr" presetSubtype="0" fill="hold" grpId="0" nodeType="withEffect">
                                  <p:stCondLst>
                                    <p:cond delay="0"/>
                                  </p:stCondLst>
                                  <p:childTnLst>
                                    <p:set>
                                      <p:cBhvr>
                                        <p:cTn id="148" dur="1" fill="hold">
                                          <p:stCondLst>
                                            <p:cond delay="0"/>
                                          </p:stCondLst>
                                        </p:cTn>
                                        <p:tgtEl>
                                          <p:spTgt spid="47177"/>
                                        </p:tgtEl>
                                        <p:attrNameLst>
                                          <p:attrName>style.visibility</p:attrName>
                                        </p:attrNameLst>
                                      </p:cBhvr>
                                      <p:to>
                                        <p:strVal val="visible"/>
                                      </p:to>
                                    </p:set>
                                  </p:childTnLst>
                                </p:cTn>
                              </p:par>
                              <p:par>
                                <p:cTn id="149" presetID="1" presetClass="entr" presetSubtype="0" fill="hold" grpId="0" nodeType="withEffect">
                                  <p:stCondLst>
                                    <p:cond delay="0"/>
                                  </p:stCondLst>
                                  <p:childTnLst>
                                    <p:set>
                                      <p:cBhvr>
                                        <p:cTn id="150" dur="1" fill="hold">
                                          <p:stCondLst>
                                            <p:cond delay="0"/>
                                          </p:stCondLst>
                                        </p:cTn>
                                        <p:tgtEl>
                                          <p:spTgt spid="47178"/>
                                        </p:tgtEl>
                                        <p:attrNameLst>
                                          <p:attrName>style.visibility</p:attrName>
                                        </p:attrNameLst>
                                      </p:cBhvr>
                                      <p:to>
                                        <p:strVal val="visible"/>
                                      </p:to>
                                    </p:set>
                                  </p:childTnLst>
                                </p:cTn>
                              </p:par>
                              <p:par>
                                <p:cTn id="151" presetID="1" presetClass="entr" presetSubtype="0" fill="hold" grpId="0" nodeType="withEffect">
                                  <p:stCondLst>
                                    <p:cond delay="0"/>
                                  </p:stCondLst>
                                  <p:childTnLst>
                                    <p:set>
                                      <p:cBhvr>
                                        <p:cTn id="152" dur="1" fill="hold">
                                          <p:stCondLst>
                                            <p:cond delay="0"/>
                                          </p:stCondLst>
                                        </p:cTn>
                                        <p:tgtEl>
                                          <p:spTgt spid="47179"/>
                                        </p:tgtEl>
                                        <p:attrNameLst>
                                          <p:attrName>style.visibility</p:attrName>
                                        </p:attrNameLst>
                                      </p:cBhvr>
                                      <p:to>
                                        <p:strVal val="visible"/>
                                      </p:to>
                                    </p:set>
                                  </p:childTnLst>
                                </p:cTn>
                              </p:par>
                              <p:par>
                                <p:cTn id="153" presetID="1" presetClass="entr" presetSubtype="0" fill="hold" grpId="0" nodeType="withEffect">
                                  <p:stCondLst>
                                    <p:cond delay="0"/>
                                  </p:stCondLst>
                                  <p:childTnLst>
                                    <p:set>
                                      <p:cBhvr>
                                        <p:cTn id="154" dur="1" fill="hold">
                                          <p:stCondLst>
                                            <p:cond delay="0"/>
                                          </p:stCondLst>
                                        </p:cTn>
                                        <p:tgtEl>
                                          <p:spTgt spid="47180"/>
                                        </p:tgtEl>
                                        <p:attrNameLst>
                                          <p:attrName>style.visibility</p:attrName>
                                        </p:attrNameLst>
                                      </p:cBhvr>
                                      <p:to>
                                        <p:strVal val="visible"/>
                                      </p:to>
                                    </p:set>
                                  </p:childTnLst>
                                </p:cTn>
                              </p:par>
                              <p:par>
                                <p:cTn id="155" presetID="1" presetClass="entr" presetSubtype="0" fill="hold" grpId="0" nodeType="withEffect">
                                  <p:stCondLst>
                                    <p:cond delay="0"/>
                                  </p:stCondLst>
                                  <p:childTnLst>
                                    <p:set>
                                      <p:cBhvr>
                                        <p:cTn id="156" dur="1" fill="hold">
                                          <p:stCondLst>
                                            <p:cond delay="0"/>
                                          </p:stCondLst>
                                        </p:cTn>
                                        <p:tgtEl>
                                          <p:spTgt spid="47181"/>
                                        </p:tgtEl>
                                        <p:attrNameLst>
                                          <p:attrName>style.visibility</p:attrName>
                                        </p:attrNameLst>
                                      </p:cBhvr>
                                      <p:to>
                                        <p:strVal val="visible"/>
                                      </p:to>
                                    </p:set>
                                  </p:childTnLst>
                                </p:cTn>
                              </p:par>
                              <p:par>
                                <p:cTn id="157" presetID="1" presetClass="entr" presetSubtype="0" fill="hold" grpId="0" nodeType="withEffect">
                                  <p:stCondLst>
                                    <p:cond delay="0"/>
                                  </p:stCondLst>
                                  <p:childTnLst>
                                    <p:set>
                                      <p:cBhvr>
                                        <p:cTn id="158" dur="1" fill="hold">
                                          <p:stCondLst>
                                            <p:cond delay="0"/>
                                          </p:stCondLst>
                                        </p:cTn>
                                        <p:tgtEl>
                                          <p:spTgt spid="47182"/>
                                        </p:tgtEl>
                                        <p:attrNameLst>
                                          <p:attrName>style.visibility</p:attrName>
                                        </p:attrNameLst>
                                      </p:cBhvr>
                                      <p:to>
                                        <p:strVal val="visible"/>
                                      </p:to>
                                    </p:set>
                                  </p:childTnLst>
                                </p:cTn>
                              </p:par>
                              <p:par>
                                <p:cTn id="159" presetID="1" presetClass="entr" presetSubtype="0" fill="hold" grpId="0" nodeType="withEffect">
                                  <p:stCondLst>
                                    <p:cond delay="0"/>
                                  </p:stCondLst>
                                  <p:childTnLst>
                                    <p:set>
                                      <p:cBhvr>
                                        <p:cTn id="160" dur="1" fill="hold">
                                          <p:stCondLst>
                                            <p:cond delay="0"/>
                                          </p:stCondLst>
                                        </p:cTn>
                                        <p:tgtEl>
                                          <p:spTgt spid="90"/>
                                        </p:tgtEl>
                                        <p:attrNameLst>
                                          <p:attrName>style.visibility</p:attrName>
                                        </p:attrNameLst>
                                      </p:cBhvr>
                                      <p:to>
                                        <p:strVal val="visible"/>
                                      </p:to>
                                    </p:set>
                                  </p:childTnLst>
                                </p:cTn>
                              </p:par>
                              <p:par>
                                <p:cTn id="161" presetID="1" presetClass="entr" presetSubtype="0" fill="hold" grpId="0" nodeType="withEffect">
                                  <p:stCondLst>
                                    <p:cond delay="0"/>
                                  </p:stCondLst>
                                  <p:childTnLst>
                                    <p:set>
                                      <p:cBhvr>
                                        <p:cTn id="162" dur="1" fill="hold">
                                          <p:stCondLst>
                                            <p:cond delay="0"/>
                                          </p:stCondLst>
                                        </p:cTn>
                                        <p:tgtEl>
                                          <p:spTgt spid="67"/>
                                        </p:tgtEl>
                                        <p:attrNameLst>
                                          <p:attrName>style.visibility</p:attrName>
                                        </p:attrNameLst>
                                      </p:cBhvr>
                                      <p:to>
                                        <p:strVal val="visible"/>
                                      </p:to>
                                    </p:set>
                                  </p:childTnLst>
                                </p:cTn>
                              </p:par>
                            </p:childTnLst>
                          </p:cTn>
                        </p:par>
                      </p:childTnLst>
                    </p:cTn>
                  </p:par>
                  <p:par>
                    <p:cTn id="163" fill="hold">
                      <p:stCondLst>
                        <p:cond delay="indefinite"/>
                      </p:stCondLst>
                      <p:childTnLst>
                        <p:par>
                          <p:cTn id="164" fill="hold">
                            <p:stCondLst>
                              <p:cond delay="0"/>
                            </p:stCondLst>
                            <p:childTnLst>
                              <p:par>
                                <p:cTn id="165" presetID="1" presetClass="entr" presetSubtype="0" fill="hold" grpId="0" nodeType="clickEffect">
                                  <p:stCondLst>
                                    <p:cond delay="0"/>
                                  </p:stCondLst>
                                  <p:childTnLst>
                                    <p:set>
                                      <p:cBhvr>
                                        <p:cTn id="166" dur="1" fill="hold">
                                          <p:stCondLst>
                                            <p:cond delay="0"/>
                                          </p:stCondLst>
                                        </p:cTn>
                                        <p:tgtEl>
                                          <p:spTgt spid="60"/>
                                        </p:tgtEl>
                                        <p:attrNameLst>
                                          <p:attrName>style.visibility</p:attrName>
                                        </p:attrNameLst>
                                      </p:cBhvr>
                                      <p:to>
                                        <p:strVal val="visible"/>
                                      </p:to>
                                    </p:set>
                                  </p:childTnLst>
                                </p:cTn>
                              </p:par>
                              <p:par>
                                <p:cTn id="167" presetID="1" presetClass="entr" presetSubtype="0" fill="hold" grpId="0" nodeType="withEffect">
                                  <p:stCondLst>
                                    <p:cond delay="0"/>
                                  </p:stCondLst>
                                  <p:childTnLst>
                                    <p:set>
                                      <p:cBhvr>
                                        <p:cTn id="168" dur="1" fill="hold">
                                          <p:stCondLst>
                                            <p:cond delay="0"/>
                                          </p:stCondLst>
                                        </p:cTn>
                                        <p:tgtEl>
                                          <p:spTgt spid="91"/>
                                        </p:tgtEl>
                                        <p:attrNameLst>
                                          <p:attrName>style.visibility</p:attrName>
                                        </p:attrNameLst>
                                      </p:cBhvr>
                                      <p:to>
                                        <p:strVal val="visible"/>
                                      </p:to>
                                    </p:set>
                                  </p:childTnLst>
                                </p:cTn>
                              </p:par>
                              <p:par>
                                <p:cTn id="169" presetID="1" presetClass="entr" presetSubtype="0" fill="hold" grpId="0" nodeType="withEffect">
                                  <p:stCondLst>
                                    <p:cond delay="0"/>
                                  </p:stCondLst>
                                  <p:childTnLst>
                                    <p:set>
                                      <p:cBhvr>
                                        <p:cTn id="170" dur="1" fill="hold">
                                          <p:stCondLst>
                                            <p:cond delay="0"/>
                                          </p:stCondLst>
                                        </p:cTn>
                                        <p:tgtEl>
                                          <p:spTgt spid="47166"/>
                                        </p:tgtEl>
                                        <p:attrNameLst>
                                          <p:attrName>style.visibility</p:attrName>
                                        </p:attrNameLst>
                                      </p:cBhvr>
                                      <p:to>
                                        <p:strVal val="visible"/>
                                      </p:to>
                                    </p:set>
                                  </p:childTnLst>
                                </p:cTn>
                              </p:par>
                              <p:par>
                                <p:cTn id="171" presetID="1" presetClass="entr" presetSubtype="0" fill="hold" grpId="0" nodeType="withEffect">
                                  <p:stCondLst>
                                    <p:cond delay="0"/>
                                  </p:stCondLst>
                                  <p:childTnLst>
                                    <p:set>
                                      <p:cBhvr>
                                        <p:cTn id="172" dur="1" fill="hold">
                                          <p:stCondLst>
                                            <p:cond delay="0"/>
                                          </p:stCondLst>
                                        </p:cTn>
                                        <p:tgtEl>
                                          <p:spTgt spid="87"/>
                                        </p:tgtEl>
                                        <p:attrNameLst>
                                          <p:attrName>style.visibility</p:attrName>
                                        </p:attrNameLst>
                                      </p:cBhvr>
                                      <p:to>
                                        <p:strVal val="visible"/>
                                      </p:to>
                                    </p:set>
                                  </p:childTnLst>
                                </p:cTn>
                              </p:par>
                              <p:par>
                                <p:cTn id="173" presetID="1" presetClass="entr" presetSubtype="0" fill="hold" grpId="0" nodeType="withEffect">
                                  <p:stCondLst>
                                    <p:cond delay="0"/>
                                  </p:stCondLst>
                                  <p:childTnLst>
                                    <p:set>
                                      <p:cBhvr>
                                        <p:cTn id="174" dur="1" fill="hold">
                                          <p:stCondLst>
                                            <p:cond delay="0"/>
                                          </p:stCondLst>
                                        </p:cTn>
                                        <p:tgtEl>
                                          <p:spTgt spid="69"/>
                                        </p:tgtEl>
                                        <p:attrNameLst>
                                          <p:attrName>style.visibility</p:attrName>
                                        </p:attrNameLst>
                                      </p:cBhvr>
                                      <p:to>
                                        <p:strVal val="visible"/>
                                      </p:to>
                                    </p:set>
                                  </p:childTnLst>
                                </p:cTn>
                              </p:par>
                            </p:childTnLst>
                          </p:cTn>
                        </p:par>
                      </p:childTnLst>
                    </p:cTn>
                  </p:par>
                  <p:par>
                    <p:cTn id="175" fill="hold">
                      <p:stCondLst>
                        <p:cond delay="indefinite"/>
                      </p:stCondLst>
                      <p:childTnLst>
                        <p:par>
                          <p:cTn id="176" fill="hold">
                            <p:stCondLst>
                              <p:cond delay="0"/>
                            </p:stCondLst>
                            <p:childTnLst>
                              <p:par>
                                <p:cTn id="177" presetID="1" presetClass="entr" presetSubtype="0" fill="hold" grpId="0" nodeType="clickEffect">
                                  <p:stCondLst>
                                    <p:cond delay="0"/>
                                  </p:stCondLst>
                                  <p:childTnLst>
                                    <p:set>
                                      <p:cBhvr>
                                        <p:cTn id="178" dur="1" fill="hold">
                                          <p:stCondLst>
                                            <p:cond delay="0"/>
                                          </p:stCondLst>
                                        </p:cTn>
                                        <p:tgtEl>
                                          <p:spTgt spid="61"/>
                                        </p:tgtEl>
                                        <p:attrNameLst>
                                          <p:attrName>style.visibility</p:attrName>
                                        </p:attrNameLst>
                                      </p:cBhvr>
                                      <p:to>
                                        <p:strVal val="visible"/>
                                      </p:to>
                                    </p:set>
                                  </p:childTnLst>
                                </p:cTn>
                              </p:par>
                            </p:childTnLst>
                          </p:cTn>
                        </p:par>
                      </p:childTnLst>
                    </p:cTn>
                  </p:par>
                  <p:par>
                    <p:cTn id="179" fill="hold">
                      <p:stCondLst>
                        <p:cond delay="indefinite"/>
                      </p:stCondLst>
                      <p:childTnLst>
                        <p:par>
                          <p:cTn id="180" fill="hold">
                            <p:stCondLst>
                              <p:cond delay="0"/>
                            </p:stCondLst>
                            <p:childTnLst>
                              <p:par>
                                <p:cTn id="181" presetID="1" presetClass="entr" presetSubtype="0" fill="hold" grpId="0" nodeType="clickEffect">
                                  <p:stCondLst>
                                    <p:cond delay="0"/>
                                  </p:stCondLst>
                                  <p:childTnLst>
                                    <p:set>
                                      <p:cBhvr>
                                        <p:cTn id="182" dur="1" fill="hold">
                                          <p:stCondLst>
                                            <p:cond delay="0"/>
                                          </p:stCondLst>
                                        </p:cTn>
                                        <p:tgtEl>
                                          <p:spTgt spid="89"/>
                                        </p:tgtEl>
                                        <p:attrNameLst>
                                          <p:attrName>style.visibility</p:attrName>
                                        </p:attrNameLst>
                                      </p:cBhvr>
                                      <p:to>
                                        <p:strVal val="visible"/>
                                      </p:to>
                                    </p:set>
                                  </p:childTnLst>
                                </p:cTn>
                              </p:par>
                            </p:childTnLst>
                          </p:cTn>
                        </p:par>
                      </p:childTnLst>
                    </p:cTn>
                  </p:par>
                  <p:par>
                    <p:cTn id="183" fill="hold">
                      <p:stCondLst>
                        <p:cond delay="indefinite"/>
                      </p:stCondLst>
                      <p:childTnLst>
                        <p:par>
                          <p:cTn id="184" fill="hold">
                            <p:stCondLst>
                              <p:cond delay="0"/>
                            </p:stCondLst>
                            <p:childTnLst>
                              <p:par>
                                <p:cTn id="185" presetID="1" presetClass="entr" presetSubtype="0" fill="hold" grpId="0" nodeType="clickEffect">
                                  <p:stCondLst>
                                    <p:cond delay="0"/>
                                  </p:stCondLst>
                                  <p:childTnLst>
                                    <p:set>
                                      <p:cBhvr>
                                        <p:cTn id="186" dur="1" fill="hold">
                                          <p:stCondLst>
                                            <p:cond delay="0"/>
                                          </p:stCondLst>
                                        </p:cTn>
                                        <p:tgtEl>
                                          <p:spTgt spid="88"/>
                                        </p:tgtEl>
                                        <p:attrNameLst>
                                          <p:attrName>style.visibility</p:attrName>
                                        </p:attrNameLst>
                                      </p:cBhvr>
                                      <p:to>
                                        <p:strVal val="visible"/>
                                      </p:to>
                                    </p:set>
                                  </p:childTnLst>
                                </p:cTn>
                              </p:par>
                              <p:par>
                                <p:cTn id="187" presetID="1" presetClass="entr" presetSubtype="0" fill="hold" grpId="0" nodeType="withEffect">
                                  <p:stCondLst>
                                    <p:cond delay="0"/>
                                  </p:stCondLst>
                                  <p:childTnLst>
                                    <p:set>
                                      <p:cBhvr>
                                        <p:cTn id="188" dur="1" fill="hold">
                                          <p:stCondLst>
                                            <p:cond delay="0"/>
                                          </p:stCondLst>
                                        </p:cTn>
                                        <p:tgtEl>
                                          <p:spTgt spid="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45" grpId="0"/>
      <p:bldP spid="47146" grpId="0" animBg="1"/>
      <p:bldP spid="47147" grpId="0"/>
      <p:bldP spid="47148" grpId="0"/>
      <p:bldP spid="47149" grpId="0"/>
      <p:bldP spid="47150" grpId="0" animBg="1"/>
      <p:bldP spid="47151" grpId="0"/>
      <p:bldP spid="47152" grpId="0" animBg="1"/>
      <p:bldP spid="47153" grpId="0" animBg="1"/>
      <p:bldP spid="47154" grpId="0" animBg="1"/>
      <p:bldP spid="47155" grpId="0"/>
      <p:bldP spid="47156" grpId="0"/>
      <p:bldP spid="47157" grpId="0" animBg="1"/>
      <p:bldP spid="47158" grpId="0"/>
      <p:bldP spid="47159" grpId="0"/>
      <p:bldP spid="47160" grpId="0"/>
      <p:bldP spid="47161" grpId="0" animBg="1"/>
      <p:bldP spid="60" grpId="0"/>
      <p:bldP spid="61" grpId="0"/>
      <p:bldP spid="65" grpId="0"/>
      <p:bldP spid="66" grpId="0"/>
      <p:bldP spid="67" grpId="0"/>
      <p:bldP spid="68" grpId="0" animBg="1"/>
      <p:bldP spid="69" grpId="0"/>
      <p:bldP spid="47166" grpId="0"/>
      <p:bldP spid="47167" grpId="0" animBg="1"/>
      <p:bldP spid="47168" grpId="0" animBg="1"/>
      <p:bldP spid="47169" grpId="0" animBg="1"/>
      <p:bldP spid="47170" grpId="0" animBg="1"/>
      <p:bldP spid="47171" grpId="0"/>
      <p:bldP spid="47172" grpId="0"/>
      <p:bldP spid="47173" grpId="0"/>
      <p:bldP spid="47174" grpId="0" animBg="1"/>
      <p:bldP spid="47175" grpId="0"/>
      <p:bldP spid="47176" grpId="0"/>
      <p:bldP spid="47177" grpId="0"/>
      <p:bldP spid="47178" grpId="0" animBg="1"/>
      <p:bldP spid="47179" grpId="0"/>
      <p:bldP spid="47180" grpId="0"/>
      <p:bldP spid="47181" grpId="0"/>
      <p:bldP spid="47182" grpId="0" animBg="1"/>
      <p:bldP spid="87" grpId="0" animBg="1"/>
      <p:bldP spid="88" grpId="0"/>
      <p:bldP spid="89" grpId="0" animBg="1"/>
      <p:bldP spid="90" grpId="0" animBg="1"/>
      <p:bldP spid="91" grpId="0" animBg="1"/>
      <p:bldP spid="92" grpId="0" animBg="1"/>
      <p:bldP spid="132" grpId="0" animBg="1"/>
      <p:bldP spid="133" grpId="0" animBg="1"/>
      <p:bldP spid="134" grpId="0"/>
      <p:bldP spid="135" grpId="0"/>
      <p:bldP spid="136" grpId="0"/>
      <p:bldP spid="137" grpId="0"/>
      <p:bldP spid="138" grpId="0"/>
      <p:bldP spid="139" grpId="0" animBg="1"/>
      <p:bldP spid="140" grpId="0" animBg="1"/>
      <p:bldP spid="141" grpId="0"/>
      <p:bldP spid="142" grpId="0" animBg="1"/>
      <p:bldP spid="143" grpId="0"/>
      <p:bldP spid="144" grpId="0"/>
      <p:bldP spid="145" grpId="0" animBg="1"/>
      <p:bldP spid="146" grpId="0"/>
      <p:bldP spid="147" grpId="0"/>
      <p:bldP spid="148" grpId="0"/>
      <p:bldP spid="149" grpId="0"/>
      <p:bldP spid="150" grpId="0" animBg="1"/>
      <p:bldP spid="151" grpId="0"/>
      <p:bldP spid="153" grpId="0" animBg="1"/>
      <p:bldP spid="154" grpId="0" animBg="1"/>
      <p:bldP spid="155" grpId="0" animBg="1"/>
      <p:bldP spid="156" grpId="0" animBg="1"/>
      <p:bldP spid="157" grpId="0" animBg="1"/>
      <p:bldP spid="158" grpId="0" animBg="1"/>
      <p:bldP spid="159" grpId="0" animBg="1"/>
      <p:bldP spid="160" grpId="0" animBg="1"/>
      <p:bldP spid="161" grpId="0"/>
      <p:bldP spid="162" grpId="0"/>
      <p:bldP spid="163" grpId="0"/>
      <p:bldP spid="164" grpId="0"/>
      <p:bldP spid="166" grpId="0" animBg="1"/>
      <p:bldP spid="167" grpId="0" animBg="1"/>
      <p:bldP spid="168" grpId="0" animBg="1"/>
      <p:bldP spid="169" grpId="0" animBg="1"/>
      <p:bldP spid="170" grpId="0" animBg="1"/>
      <p:bldP spid="171" grpId="0" animBg="1"/>
      <p:bldP spid="17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457200"/>
            <a:ext cx="995785" cy="400110"/>
          </a:xfrm>
          <a:prstGeom prst="rect">
            <a:avLst/>
          </a:prstGeom>
        </p:spPr>
        <p:txBody>
          <a:bodyPr wrap="none">
            <a:spAutoFit/>
          </a:bodyPr>
          <a:lstStyle/>
          <a:p>
            <a:r>
              <a:rPr lang="en-US" sz="2000" b="1" dirty="0" smtClean="0">
                <a:latin typeface="Times New Roman"/>
                <a:ea typeface="PMingLiU"/>
              </a:rPr>
              <a:t>Joint 4.</a:t>
            </a:r>
          </a:p>
        </p:txBody>
      </p:sp>
      <p:sp>
        <p:nvSpPr>
          <p:cNvPr id="48169" name="Text Box 41"/>
          <p:cNvSpPr txBox="1">
            <a:spLocks noChangeArrowheads="1"/>
          </p:cNvSpPr>
          <p:nvPr/>
        </p:nvSpPr>
        <p:spPr bwMode="auto">
          <a:xfrm>
            <a:off x="1914525" y="1402672"/>
            <a:ext cx="411425" cy="3451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170" name="Line 42"/>
          <p:cNvSpPr>
            <a:spLocks noChangeShapeType="1"/>
          </p:cNvSpPr>
          <p:nvPr/>
        </p:nvSpPr>
        <p:spPr bwMode="auto">
          <a:xfrm flipH="1">
            <a:off x="2028825" y="1747837"/>
            <a:ext cx="0" cy="266700"/>
          </a:xfrm>
          <a:prstGeom prst="line">
            <a:avLst/>
          </a:prstGeom>
          <a:noFill/>
          <a:ln w="28575">
            <a:solidFill>
              <a:srgbClr val="FF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8171" name="Line 43"/>
          <p:cNvSpPr>
            <a:spLocks noChangeShapeType="1"/>
          </p:cNvSpPr>
          <p:nvPr/>
        </p:nvSpPr>
        <p:spPr bwMode="auto">
          <a:xfrm>
            <a:off x="1676400" y="1481137"/>
            <a:ext cx="323850" cy="200025"/>
          </a:xfrm>
          <a:prstGeom prst="line">
            <a:avLst/>
          </a:prstGeom>
          <a:noFill/>
          <a:ln w="28575">
            <a:solidFill>
              <a:srgbClr val="000000"/>
            </a:solidFill>
            <a:round/>
            <a:headEnd type="triangle" w="sm" len="med"/>
            <a:tailEnd type="non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8172" name="Line 44"/>
          <p:cNvSpPr>
            <a:spLocks noChangeShapeType="1"/>
          </p:cNvSpPr>
          <p:nvPr/>
        </p:nvSpPr>
        <p:spPr bwMode="auto">
          <a:xfrm flipH="1">
            <a:off x="1666875" y="1735137"/>
            <a:ext cx="333375" cy="200025"/>
          </a:xfrm>
          <a:prstGeom prst="line">
            <a:avLst/>
          </a:prstGeom>
          <a:noFill/>
          <a:ln w="28575">
            <a:solidFill>
              <a:srgbClr val="FF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8173" name="Oval 45"/>
          <p:cNvSpPr>
            <a:spLocks noChangeArrowheads="1"/>
          </p:cNvSpPr>
          <p:nvPr/>
        </p:nvSpPr>
        <p:spPr bwMode="auto">
          <a:xfrm>
            <a:off x="1981200" y="1662112"/>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8174" name="Text Box 46"/>
          <p:cNvSpPr txBox="1">
            <a:spLocks noChangeArrowheads="1"/>
          </p:cNvSpPr>
          <p:nvPr/>
        </p:nvSpPr>
        <p:spPr bwMode="auto">
          <a:xfrm>
            <a:off x="1400175" y="1277937"/>
            <a:ext cx="588423"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6</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175" name="Text Box 47"/>
          <p:cNvSpPr txBox="1">
            <a:spLocks noChangeArrowheads="1"/>
          </p:cNvSpPr>
          <p:nvPr/>
        </p:nvSpPr>
        <p:spPr bwMode="auto">
          <a:xfrm>
            <a:off x="1438275" y="1857375"/>
            <a:ext cx="479302"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176" name="Text Box 48"/>
          <p:cNvSpPr txBox="1">
            <a:spLocks noChangeArrowheads="1"/>
          </p:cNvSpPr>
          <p:nvPr/>
        </p:nvSpPr>
        <p:spPr bwMode="auto">
          <a:xfrm>
            <a:off x="1752600" y="1901825"/>
            <a:ext cx="644371"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2</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177" name="AutoShape 49"/>
          <p:cNvSpPr>
            <a:spLocks noChangeArrowheads="1"/>
          </p:cNvSpPr>
          <p:nvPr/>
        </p:nvSpPr>
        <p:spPr bwMode="auto">
          <a:xfrm>
            <a:off x="1057275" y="1511300"/>
            <a:ext cx="276225" cy="123825"/>
          </a:xfrm>
          <a:prstGeom prst="rtTriangle">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8178" name="Text Box 50"/>
          <p:cNvSpPr txBox="1">
            <a:spLocks noChangeArrowheads="1"/>
          </p:cNvSpPr>
          <p:nvPr/>
        </p:nvSpPr>
        <p:spPr bwMode="auto">
          <a:xfrm>
            <a:off x="867423" y="1408821"/>
            <a:ext cx="3048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179" name="Text Box 51"/>
          <p:cNvSpPr txBox="1">
            <a:spLocks noChangeArrowheads="1"/>
          </p:cNvSpPr>
          <p:nvPr/>
        </p:nvSpPr>
        <p:spPr bwMode="auto">
          <a:xfrm>
            <a:off x="1104900" y="1288232"/>
            <a:ext cx="2667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8180" name="Text Box 52"/>
          <p:cNvSpPr txBox="1">
            <a:spLocks noChangeArrowheads="1"/>
          </p:cNvSpPr>
          <p:nvPr/>
        </p:nvSpPr>
        <p:spPr bwMode="auto">
          <a:xfrm>
            <a:off x="1076325" y="1544715"/>
            <a:ext cx="266700" cy="3126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181" name="AutoShape 53"/>
          <p:cNvSpPr>
            <a:spLocks noChangeArrowheads="1"/>
          </p:cNvSpPr>
          <p:nvPr/>
        </p:nvSpPr>
        <p:spPr bwMode="auto">
          <a:xfrm flipH="1">
            <a:off x="1047750" y="1836737"/>
            <a:ext cx="257175" cy="114300"/>
          </a:xfrm>
          <a:prstGeom prst="rtTriangle">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8182" name="Text Box 54"/>
          <p:cNvSpPr txBox="1">
            <a:spLocks noChangeArrowheads="1"/>
          </p:cNvSpPr>
          <p:nvPr/>
        </p:nvSpPr>
        <p:spPr bwMode="auto">
          <a:xfrm>
            <a:off x="1237603" y="1713390"/>
            <a:ext cx="315990" cy="34430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183" name="Text Box 55"/>
          <p:cNvSpPr txBox="1">
            <a:spLocks noChangeArrowheads="1"/>
          </p:cNvSpPr>
          <p:nvPr/>
        </p:nvSpPr>
        <p:spPr bwMode="auto">
          <a:xfrm>
            <a:off x="1104900" y="1908175"/>
            <a:ext cx="2667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184" name="Text Box 56"/>
          <p:cNvSpPr txBox="1">
            <a:spLocks noChangeArrowheads="1"/>
          </p:cNvSpPr>
          <p:nvPr/>
        </p:nvSpPr>
        <p:spPr bwMode="auto">
          <a:xfrm>
            <a:off x="941033" y="1624614"/>
            <a:ext cx="373417" cy="36769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185" name="Oval 57"/>
          <p:cNvSpPr>
            <a:spLocks noChangeArrowheads="1"/>
          </p:cNvSpPr>
          <p:nvPr/>
        </p:nvSpPr>
        <p:spPr bwMode="auto">
          <a:xfrm>
            <a:off x="685800" y="1056443"/>
            <a:ext cx="1657350" cy="1313895"/>
          </a:xfrm>
          <a:prstGeom prst="ellipse">
            <a:avLst/>
          </a:prstGeom>
          <a:noFill/>
          <a:ln w="9525">
            <a:solidFill>
              <a:srgbClr val="000000"/>
            </a:solidFill>
            <a:prstDash val="sysDot"/>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9" name="Rectangle 58"/>
          <p:cNvSpPr/>
          <p:nvPr/>
        </p:nvSpPr>
        <p:spPr>
          <a:xfrm>
            <a:off x="762000" y="2514600"/>
            <a:ext cx="5486400" cy="400110"/>
          </a:xfrm>
          <a:prstGeom prst="rect">
            <a:avLst/>
          </a:prstGeom>
        </p:spPr>
        <p:txBody>
          <a:bodyPr wrap="square">
            <a:spAutoFit/>
          </a:bodyPr>
          <a:lstStyle/>
          <a:p>
            <a:r>
              <a:rPr lang="en-US" sz="2000" dirty="0" smtClean="0">
                <a:latin typeface="Times New Roman"/>
                <a:ea typeface="PMingLiU"/>
                <a:sym typeface="Symbol"/>
              </a:rPr>
              <a:t> </a:t>
            </a:r>
            <a:r>
              <a:rPr lang="en-US" sz="2000" i="1" dirty="0" err="1" smtClean="0">
                <a:latin typeface="Times New Roman"/>
                <a:ea typeface="PMingLiU"/>
                <a:sym typeface="Symbol"/>
              </a:rPr>
              <a:t>F</a:t>
            </a:r>
            <a:r>
              <a:rPr lang="en-US" sz="2000" i="1" baseline="-25000" dirty="0" err="1" smtClean="0">
                <a:latin typeface="Times New Roman"/>
                <a:ea typeface="PMingLiU"/>
                <a:sym typeface="Symbol"/>
              </a:rPr>
              <a:t>x</a:t>
            </a:r>
            <a:r>
              <a:rPr lang="en-US" sz="2000" i="1" dirty="0" smtClean="0">
                <a:latin typeface="Times New Roman"/>
                <a:ea typeface="PMingLiU"/>
                <a:sym typeface="Symbol"/>
              </a:rPr>
              <a:t> = </a:t>
            </a:r>
            <a:r>
              <a:rPr lang="en-US" sz="2000" dirty="0" smtClean="0">
                <a:latin typeface="Times New Roman"/>
                <a:ea typeface="PMingLiU"/>
                <a:sym typeface="Symbol"/>
              </a:rPr>
              <a:t>0, </a:t>
            </a:r>
            <a:r>
              <a:rPr lang="en-US" sz="2000" i="1" dirty="0" smtClean="0">
                <a:latin typeface="Times New Roman"/>
                <a:ea typeface="PMingLiU"/>
                <a:sym typeface="Symbol"/>
              </a:rPr>
              <a:t>F</a:t>
            </a:r>
            <a:r>
              <a:rPr lang="en-US" sz="2000" i="1" baseline="-25000" dirty="0" smtClean="0">
                <a:latin typeface="Times New Roman"/>
                <a:ea typeface="PMingLiU"/>
                <a:sym typeface="Symbol"/>
              </a:rPr>
              <a:t>6</a:t>
            </a:r>
            <a:r>
              <a:rPr lang="en-US" sz="2000" dirty="0" smtClean="0">
                <a:latin typeface="Times New Roman"/>
                <a:ea typeface="PMingLiU"/>
                <a:sym typeface="Symbol"/>
              </a:rPr>
              <a:t>(4/5) + </a:t>
            </a:r>
            <a:r>
              <a:rPr lang="en-US" sz="2000" i="1" dirty="0" smtClean="0">
                <a:latin typeface="Times New Roman"/>
                <a:ea typeface="PMingLiU"/>
                <a:sym typeface="Symbol"/>
              </a:rPr>
              <a:t>F</a:t>
            </a:r>
            <a:r>
              <a:rPr lang="en-US" sz="2000" i="1" baseline="-25000" dirty="0" smtClean="0">
                <a:latin typeface="Times New Roman"/>
                <a:ea typeface="PMingLiU"/>
                <a:sym typeface="Symbol"/>
              </a:rPr>
              <a:t>3</a:t>
            </a:r>
            <a:r>
              <a:rPr lang="en-US" sz="2000" dirty="0" smtClean="0">
                <a:latin typeface="Times New Roman"/>
                <a:ea typeface="PMingLiU"/>
                <a:sym typeface="Symbol"/>
              </a:rPr>
              <a:t>(4/5) =0,         </a:t>
            </a:r>
            <a:r>
              <a:rPr lang="en-US" sz="2000" i="1" dirty="0" smtClean="0">
                <a:latin typeface="Times New Roman"/>
                <a:ea typeface="PMingLiU"/>
                <a:sym typeface="Symbol"/>
              </a:rPr>
              <a:t>F</a:t>
            </a:r>
            <a:r>
              <a:rPr lang="en-US" sz="2000" baseline="-25000" dirty="0" smtClean="0">
                <a:latin typeface="Times New Roman"/>
                <a:ea typeface="PMingLiU"/>
                <a:sym typeface="Symbol"/>
              </a:rPr>
              <a:t>3</a:t>
            </a:r>
            <a:r>
              <a:rPr lang="en-US" sz="2000" dirty="0" smtClean="0">
                <a:latin typeface="Times New Roman"/>
                <a:ea typeface="PMingLiU"/>
                <a:sym typeface="Symbol"/>
              </a:rPr>
              <a:t> = 5 </a:t>
            </a:r>
            <a:r>
              <a:rPr lang="en-US" sz="2000" dirty="0" err="1" smtClean="0">
                <a:latin typeface="Times New Roman"/>
                <a:ea typeface="PMingLiU"/>
                <a:sym typeface="Symbol"/>
              </a:rPr>
              <a:t>kN.</a:t>
            </a:r>
            <a:endParaRPr lang="en-US" sz="2000" dirty="0" smtClean="0">
              <a:latin typeface="Times New Roman"/>
              <a:ea typeface="PMingLiU"/>
              <a:sym typeface="Symbol"/>
            </a:endParaRPr>
          </a:p>
        </p:txBody>
      </p:sp>
      <p:sp>
        <p:nvSpPr>
          <p:cNvPr id="60" name="Rectangle 59"/>
          <p:cNvSpPr/>
          <p:nvPr/>
        </p:nvSpPr>
        <p:spPr>
          <a:xfrm>
            <a:off x="762000" y="3124200"/>
            <a:ext cx="3770584" cy="400110"/>
          </a:xfrm>
          <a:prstGeom prst="rect">
            <a:avLst/>
          </a:prstGeom>
        </p:spPr>
        <p:txBody>
          <a:bodyPr wrap="none">
            <a:spAutoFit/>
          </a:bodyPr>
          <a:lstStyle/>
          <a:p>
            <a:r>
              <a:rPr lang="en-US" sz="2000" dirty="0" smtClean="0">
                <a:latin typeface="Times New Roman"/>
                <a:ea typeface="PMingLiU"/>
                <a:sym typeface="Symbol"/>
              </a:rPr>
              <a:t> </a:t>
            </a:r>
            <a:r>
              <a:rPr lang="en-US" sz="2000" i="1" dirty="0" err="1" smtClean="0">
                <a:latin typeface="Times New Roman"/>
                <a:ea typeface="PMingLiU"/>
                <a:sym typeface="Symbol"/>
              </a:rPr>
              <a:t>F</a:t>
            </a:r>
            <a:r>
              <a:rPr lang="en-US" sz="2000" i="1" baseline="-25000" dirty="0" err="1" smtClean="0">
                <a:latin typeface="Times New Roman"/>
                <a:ea typeface="PMingLiU"/>
                <a:sym typeface="Symbol"/>
              </a:rPr>
              <a:t>y</a:t>
            </a:r>
            <a:r>
              <a:rPr lang="en-US" sz="2000" dirty="0" smtClean="0">
                <a:latin typeface="Times New Roman"/>
                <a:ea typeface="PMingLiU"/>
                <a:sym typeface="Symbol"/>
              </a:rPr>
              <a:t> = 0,	 </a:t>
            </a:r>
            <a:r>
              <a:rPr lang="en-US" sz="2000" i="1" dirty="0" smtClean="0">
                <a:latin typeface="Times New Roman"/>
                <a:ea typeface="PMingLiU"/>
                <a:sym typeface="Symbol"/>
              </a:rPr>
              <a:t>F</a:t>
            </a:r>
            <a:r>
              <a:rPr lang="en-US" sz="2000" i="1" baseline="-25000" dirty="0" smtClean="0">
                <a:latin typeface="Times New Roman"/>
                <a:ea typeface="PMingLiU"/>
                <a:sym typeface="Symbol"/>
              </a:rPr>
              <a:t>6</a:t>
            </a:r>
            <a:r>
              <a:rPr lang="en-US" sz="2000" dirty="0" smtClean="0">
                <a:latin typeface="Times New Roman"/>
                <a:ea typeface="PMingLiU"/>
                <a:sym typeface="Symbol"/>
              </a:rPr>
              <a:t>(3/5) – </a:t>
            </a:r>
            <a:r>
              <a:rPr lang="en-US" sz="2000" i="1" dirty="0" smtClean="0">
                <a:latin typeface="Times New Roman"/>
                <a:ea typeface="PMingLiU"/>
                <a:sym typeface="Symbol"/>
              </a:rPr>
              <a:t>F</a:t>
            </a:r>
            <a:r>
              <a:rPr lang="en-US" sz="2000" i="1" baseline="-25000" dirty="0" smtClean="0">
                <a:latin typeface="Times New Roman"/>
                <a:ea typeface="PMingLiU"/>
                <a:sym typeface="Symbol"/>
              </a:rPr>
              <a:t>3</a:t>
            </a:r>
            <a:r>
              <a:rPr lang="en-US" sz="2000" dirty="0" smtClean="0">
                <a:latin typeface="Times New Roman"/>
                <a:ea typeface="PMingLiU"/>
                <a:sym typeface="Symbol"/>
              </a:rPr>
              <a:t>(3/5) –</a:t>
            </a:r>
            <a:r>
              <a:rPr lang="en-US" sz="2000" i="1" dirty="0" smtClean="0">
                <a:latin typeface="Times New Roman"/>
                <a:ea typeface="PMingLiU"/>
                <a:sym typeface="Symbol"/>
              </a:rPr>
              <a:t>F</a:t>
            </a:r>
            <a:r>
              <a:rPr lang="en-US" sz="2000" i="1" baseline="-25000" dirty="0" smtClean="0">
                <a:latin typeface="Times New Roman"/>
                <a:ea typeface="PMingLiU"/>
                <a:sym typeface="Symbol"/>
              </a:rPr>
              <a:t>2</a:t>
            </a:r>
            <a:r>
              <a:rPr lang="en-US" sz="2000" dirty="0" smtClean="0">
                <a:latin typeface="Times New Roman"/>
                <a:ea typeface="PMingLiU"/>
                <a:sym typeface="Symbol"/>
              </a:rPr>
              <a:t>= 0,</a:t>
            </a:r>
          </a:p>
        </p:txBody>
      </p:sp>
      <p:sp>
        <p:nvSpPr>
          <p:cNvPr id="61" name="Rectangle 60"/>
          <p:cNvSpPr/>
          <p:nvPr/>
        </p:nvSpPr>
        <p:spPr>
          <a:xfrm>
            <a:off x="5029200" y="3124200"/>
            <a:ext cx="1362874" cy="400110"/>
          </a:xfrm>
          <a:prstGeom prst="rect">
            <a:avLst/>
          </a:prstGeom>
        </p:spPr>
        <p:txBody>
          <a:bodyPr wrap="none">
            <a:spAutoFit/>
          </a:bodyPr>
          <a:lstStyle/>
          <a:p>
            <a:r>
              <a:rPr lang="en-US" sz="2000" i="1" dirty="0" smtClean="0">
                <a:latin typeface="Times New Roman"/>
                <a:ea typeface="PMingLiU"/>
              </a:rPr>
              <a:t>F</a:t>
            </a:r>
            <a:r>
              <a:rPr lang="en-US" sz="2000" i="1" baseline="-25000" dirty="0" smtClean="0">
                <a:latin typeface="Times New Roman"/>
                <a:ea typeface="PMingLiU"/>
              </a:rPr>
              <a:t>2</a:t>
            </a:r>
            <a:r>
              <a:rPr lang="en-US" sz="2000" i="1" dirty="0" smtClean="0">
                <a:latin typeface="Times New Roman"/>
                <a:ea typeface="PMingLiU"/>
              </a:rPr>
              <a:t>= </a:t>
            </a:r>
            <a:r>
              <a:rPr lang="en-US" sz="2000" dirty="0" smtClean="0">
                <a:latin typeface="Times New Roman"/>
                <a:ea typeface="PMingLiU"/>
              </a:rPr>
              <a:t>–6 </a:t>
            </a:r>
            <a:r>
              <a:rPr lang="en-US" sz="2000" dirty="0" err="1" smtClean="0">
                <a:latin typeface="Times New Roman"/>
                <a:ea typeface="PMingLiU"/>
              </a:rPr>
              <a:t>kN.</a:t>
            </a:r>
            <a:endParaRPr lang="en-US" sz="2000" dirty="0"/>
          </a:p>
        </p:txBody>
      </p:sp>
      <p:sp>
        <p:nvSpPr>
          <p:cNvPr id="62" name="AutoShape 42"/>
          <p:cNvSpPr>
            <a:spLocks noChangeArrowheads="1"/>
          </p:cNvSpPr>
          <p:nvPr/>
        </p:nvSpPr>
        <p:spPr bwMode="auto">
          <a:xfrm>
            <a:off x="4114800" y="2667000"/>
            <a:ext cx="352425" cy="147638"/>
          </a:xfrm>
          <a:prstGeom prst="rightArrow">
            <a:avLst>
              <a:gd name="adj1" fmla="val 50000"/>
              <a:gd name="adj2" fmla="val 97368"/>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3" name="AutoShape 42"/>
          <p:cNvSpPr>
            <a:spLocks noChangeArrowheads="1"/>
          </p:cNvSpPr>
          <p:nvPr/>
        </p:nvSpPr>
        <p:spPr bwMode="auto">
          <a:xfrm>
            <a:off x="4572000" y="3276600"/>
            <a:ext cx="352425" cy="147638"/>
          </a:xfrm>
          <a:prstGeom prst="rightArrow">
            <a:avLst>
              <a:gd name="adj1" fmla="val 50000"/>
              <a:gd name="adj2" fmla="val 97368"/>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4" name="Rectangle 63"/>
          <p:cNvSpPr/>
          <p:nvPr/>
        </p:nvSpPr>
        <p:spPr>
          <a:xfrm>
            <a:off x="4495800" y="2514600"/>
            <a:ext cx="1219200" cy="4572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65" name="Rectangle 64"/>
          <p:cNvSpPr/>
          <p:nvPr/>
        </p:nvSpPr>
        <p:spPr>
          <a:xfrm>
            <a:off x="5029200" y="3124200"/>
            <a:ext cx="1219200" cy="4572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66" name="Rectangle 65"/>
          <p:cNvSpPr/>
          <p:nvPr/>
        </p:nvSpPr>
        <p:spPr>
          <a:xfrm>
            <a:off x="685800" y="3810000"/>
            <a:ext cx="1148185" cy="400110"/>
          </a:xfrm>
          <a:prstGeom prst="rect">
            <a:avLst/>
          </a:prstGeom>
        </p:spPr>
        <p:txBody>
          <a:bodyPr wrap="square">
            <a:spAutoFit/>
          </a:bodyPr>
          <a:lstStyle/>
          <a:p>
            <a:r>
              <a:rPr lang="en-US" sz="2000" b="1" dirty="0" smtClean="0">
                <a:latin typeface="Times New Roman"/>
                <a:ea typeface="PMingLiU"/>
              </a:rPr>
              <a:t>Joint 1.</a:t>
            </a:r>
          </a:p>
        </p:txBody>
      </p:sp>
      <p:sp>
        <p:nvSpPr>
          <p:cNvPr id="48186" name="Text Box 58"/>
          <p:cNvSpPr txBox="1">
            <a:spLocks noChangeArrowheads="1"/>
          </p:cNvSpPr>
          <p:nvPr/>
        </p:nvSpPr>
        <p:spPr bwMode="auto">
          <a:xfrm>
            <a:off x="6747030" y="4527612"/>
            <a:ext cx="368146" cy="32220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187" name="Line 59"/>
          <p:cNvSpPr>
            <a:spLocks noChangeShapeType="1"/>
          </p:cNvSpPr>
          <p:nvPr/>
        </p:nvSpPr>
        <p:spPr bwMode="auto">
          <a:xfrm flipH="1">
            <a:off x="7000875" y="4459288"/>
            <a:ext cx="0" cy="266700"/>
          </a:xfrm>
          <a:prstGeom prst="line">
            <a:avLst/>
          </a:prstGeom>
          <a:noFill/>
          <a:ln w="28575">
            <a:solidFill>
              <a:srgbClr val="000000"/>
            </a:solidFill>
            <a:round/>
            <a:headEnd type="triangle" w="sm" len="me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8188" name="Line 60"/>
          <p:cNvSpPr>
            <a:spLocks noChangeShapeType="1"/>
          </p:cNvSpPr>
          <p:nvPr/>
        </p:nvSpPr>
        <p:spPr bwMode="auto">
          <a:xfrm flipH="1">
            <a:off x="7038975" y="4562475"/>
            <a:ext cx="333375" cy="200025"/>
          </a:xfrm>
          <a:prstGeom prst="line">
            <a:avLst/>
          </a:prstGeom>
          <a:noFill/>
          <a:ln w="28575">
            <a:solidFill>
              <a:srgbClr val="000000"/>
            </a:solidFill>
            <a:round/>
            <a:headEnd type="triangle" w="sm" len="me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8189" name="Oval 61"/>
          <p:cNvSpPr>
            <a:spLocks noChangeArrowheads="1"/>
          </p:cNvSpPr>
          <p:nvPr/>
        </p:nvSpPr>
        <p:spPr bwMode="auto">
          <a:xfrm>
            <a:off x="6962775" y="4735513"/>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8190" name="Text Box 62"/>
          <p:cNvSpPr txBox="1">
            <a:spLocks noChangeArrowheads="1"/>
          </p:cNvSpPr>
          <p:nvPr/>
        </p:nvSpPr>
        <p:spPr bwMode="auto">
          <a:xfrm>
            <a:off x="7277100" y="4359275"/>
            <a:ext cx="464228"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191" name="Text Box 63"/>
          <p:cNvSpPr txBox="1">
            <a:spLocks noChangeArrowheads="1"/>
          </p:cNvSpPr>
          <p:nvPr/>
        </p:nvSpPr>
        <p:spPr bwMode="auto">
          <a:xfrm>
            <a:off x="6831367" y="4165723"/>
            <a:ext cx="510466"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192" name="Oval 64"/>
          <p:cNvSpPr>
            <a:spLocks noChangeArrowheads="1"/>
          </p:cNvSpPr>
          <p:nvPr/>
        </p:nvSpPr>
        <p:spPr bwMode="auto">
          <a:xfrm>
            <a:off x="6457950" y="3923930"/>
            <a:ext cx="1657350" cy="1473693"/>
          </a:xfrm>
          <a:prstGeom prst="ellipse">
            <a:avLst/>
          </a:prstGeom>
          <a:noFill/>
          <a:ln w="9525">
            <a:solidFill>
              <a:srgbClr val="000000"/>
            </a:solidFill>
            <a:prstDash val="sysDot"/>
            <a:round/>
            <a:headEnd/>
            <a:tailEnd/>
          </a:ln>
        </p:spPr>
        <p:txBody>
          <a:bodyPr vert="horz" wrap="square" lIns="91440" tIns="45720" rIns="91440" bIns="45720" numCol="1" anchor="t" anchorCtr="0" compatLnSpc="1">
            <a:prstTxWarp prst="textNoShape">
              <a:avLst/>
            </a:prstTxWarp>
          </a:bodyPr>
          <a:lstStyle/>
          <a:p>
            <a:endParaRPr lang="en-US"/>
          </a:p>
        </p:txBody>
      </p:sp>
      <p:sp>
        <p:nvSpPr>
          <p:cNvPr id="48193" name="Line 65"/>
          <p:cNvSpPr>
            <a:spLocks noChangeShapeType="1"/>
          </p:cNvSpPr>
          <p:nvPr/>
        </p:nvSpPr>
        <p:spPr bwMode="auto">
          <a:xfrm flipV="1">
            <a:off x="6734175" y="4781550"/>
            <a:ext cx="219075" cy="0"/>
          </a:xfrm>
          <a:prstGeom prst="line">
            <a:avLst/>
          </a:prstGeom>
          <a:noFill/>
          <a:ln w="12700">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8194" name="Line 66"/>
          <p:cNvSpPr>
            <a:spLocks noChangeShapeType="1"/>
          </p:cNvSpPr>
          <p:nvPr/>
        </p:nvSpPr>
        <p:spPr bwMode="auto">
          <a:xfrm flipV="1">
            <a:off x="7000875" y="4829175"/>
            <a:ext cx="0" cy="200025"/>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8195" name="Text Box 67"/>
          <p:cNvSpPr txBox="1">
            <a:spLocks noChangeArrowheads="1"/>
          </p:cNvSpPr>
          <p:nvPr/>
        </p:nvSpPr>
        <p:spPr bwMode="auto">
          <a:xfrm>
            <a:off x="6972300" y="4838700"/>
            <a:ext cx="635863" cy="342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y</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196" name="Text Box 68"/>
          <p:cNvSpPr txBox="1">
            <a:spLocks noChangeArrowheads="1"/>
          </p:cNvSpPr>
          <p:nvPr/>
        </p:nvSpPr>
        <p:spPr bwMode="auto">
          <a:xfrm>
            <a:off x="6454067" y="4456590"/>
            <a:ext cx="443976"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x</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197" name="AutoShape 69"/>
          <p:cNvSpPr>
            <a:spLocks noChangeArrowheads="1"/>
          </p:cNvSpPr>
          <p:nvPr/>
        </p:nvSpPr>
        <p:spPr bwMode="auto">
          <a:xfrm flipH="1">
            <a:off x="7581900" y="4629150"/>
            <a:ext cx="257175" cy="114300"/>
          </a:xfrm>
          <a:prstGeom prst="rtTriangle">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8198" name="Text Box 70"/>
          <p:cNvSpPr txBox="1">
            <a:spLocks noChangeArrowheads="1"/>
          </p:cNvSpPr>
          <p:nvPr/>
        </p:nvSpPr>
        <p:spPr bwMode="auto">
          <a:xfrm>
            <a:off x="7762874" y="4518734"/>
            <a:ext cx="369071" cy="31361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199" name="Text Box 71"/>
          <p:cNvSpPr txBox="1">
            <a:spLocks noChangeArrowheads="1"/>
          </p:cNvSpPr>
          <p:nvPr/>
        </p:nvSpPr>
        <p:spPr bwMode="auto">
          <a:xfrm>
            <a:off x="7610475" y="4700588"/>
            <a:ext cx="2667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4</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8200" name="Text Box 72"/>
          <p:cNvSpPr txBox="1">
            <a:spLocks noChangeArrowheads="1"/>
          </p:cNvSpPr>
          <p:nvPr/>
        </p:nvSpPr>
        <p:spPr bwMode="auto">
          <a:xfrm>
            <a:off x="7564144" y="4420370"/>
            <a:ext cx="2667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82" name="Rectangle 81"/>
          <p:cNvSpPr/>
          <p:nvPr/>
        </p:nvSpPr>
        <p:spPr>
          <a:xfrm>
            <a:off x="762000" y="4495800"/>
            <a:ext cx="5305517" cy="400110"/>
          </a:xfrm>
          <a:prstGeom prst="rect">
            <a:avLst/>
          </a:prstGeom>
        </p:spPr>
        <p:txBody>
          <a:bodyPr wrap="square">
            <a:spAutoFit/>
          </a:bodyPr>
          <a:lstStyle/>
          <a:p>
            <a:r>
              <a:rPr lang="en-US" sz="2000" dirty="0" smtClean="0">
                <a:latin typeface="Times New Roman"/>
                <a:ea typeface="PMingLiU"/>
                <a:sym typeface="Symbol"/>
              </a:rPr>
              <a:t> </a:t>
            </a:r>
            <a:r>
              <a:rPr lang="en-US" sz="2000" i="1" dirty="0" err="1" smtClean="0">
                <a:latin typeface="Times New Roman"/>
                <a:ea typeface="PMingLiU"/>
                <a:sym typeface="Symbol"/>
              </a:rPr>
              <a:t>F</a:t>
            </a:r>
            <a:r>
              <a:rPr lang="en-US" sz="2000" i="1" baseline="-25000" dirty="0" err="1" smtClean="0">
                <a:latin typeface="Times New Roman"/>
                <a:ea typeface="PMingLiU"/>
                <a:sym typeface="Symbol"/>
              </a:rPr>
              <a:t>x</a:t>
            </a:r>
            <a:r>
              <a:rPr lang="en-US" sz="2000" i="1" dirty="0" smtClean="0">
                <a:latin typeface="Times New Roman"/>
                <a:ea typeface="PMingLiU"/>
                <a:sym typeface="Symbol"/>
              </a:rPr>
              <a:t> = </a:t>
            </a:r>
            <a:r>
              <a:rPr lang="en-US" sz="2000" dirty="0" smtClean="0">
                <a:latin typeface="Times New Roman"/>
                <a:ea typeface="PMingLiU"/>
                <a:sym typeface="Symbol"/>
              </a:rPr>
              <a:t>0, </a:t>
            </a:r>
            <a:r>
              <a:rPr lang="en-US" sz="2000" i="1" dirty="0" smtClean="0">
                <a:latin typeface="Times New Roman"/>
                <a:ea typeface="PMingLiU"/>
                <a:sym typeface="Symbol"/>
              </a:rPr>
              <a:t>R</a:t>
            </a:r>
            <a:r>
              <a:rPr lang="en-US" sz="2000" baseline="-25000" dirty="0" smtClean="0">
                <a:latin typeface="Times New Roman"/>
                <a:ea typeface="PMingLiU"/>
                <a:sym typeface="Symbol"/>
              </a:rPr>
              <a:t>x1</a:t>
            </a:r>
            <a:r>
              <a:rPr lang="en-US" sz="2000" dirty="0" smtClean="0">
                <a:latin typeface="Times New Roman"/>
                <a:ea typeface="PMingLiU"/>
                <a:sym typeface="Symbol"/>
              </a:rPr>
              <a:t>+ </a:t>
            </a:r>
            <a:r>
              <a:rPr lang="en-US" sz="2000" i="1" dirty="0" smtClean="0">
                <a:latin typeface="Times New Roman"/>
                <a:ea typeface="PMingLiU"/>
                <a:sym typeface="Symbol"/>
              </a:rPr>
              <a:t>F</a:t>
            </a:r>
            <a:r>
              <a:rPr lang="en-US" sz="2000" baseline="-25000" dirty="0" smtClean="0">
                <a:latin typeface="Times New Roman"/>
                <a:ea typeface="PMingLiU"/>
                <a:sym typeface="Symbol"/>
              </a:rPr>
              <a:t>3</a:t>
            </a:r>
            <a:r>
              <a:rPr lang="en-US" sz="2000" dirty="0" smtClean="0">
                <a:latin typeface="Times New Roman"/>
                <a:ea typeface="PMingLiU"/>
                <a:sym typeface="Symbol"/>
              </a:rPr>
              <a:t>(4/5) =0,             </a:t>
            </a:r>
            <a:r>
              <a:rPr lang="en-US" sz="2000" i="1" dirty="0" smtClean="0">
                <a:latin typeface="Times New Roman"/>
                <a:ea typeface="PMingLiU"/>
                <a:sym typeface="Symbol"/>
              </a:rPr>
              <a:t>R</a:t>
            </a:r>
            <a:r>
              <a:rPr lang="en-US" sz="2000" i="1" baseline="-25000" dirty="0" smtClean="0">
                <a:latin typeface="Times New Roman"/>
                <a:ea typeface="PMingLiU"/>
                <a:sym typeface="Symbol"/>
              </a:rPr>
              <a:t>x</a:t>
            </a:r>
            <a:r>
              <a:rPr lang="en-US" sz="2000" baseline="-25000" dirty="0" smtClean="0">
                <a:latin typeface="Times New Roman"/>
                <a:ea typeface="PMingLiU"/>
                <a:sym typeface="Symbol"/>
              </a:rPr>
              <a:t>1</a:t>
            </a:r>
            <a:r>
              <a:rPr lang="en-US" sz="2000" dirty="0" smtClean="0">
                <a:latin typeface="Times New Roman"/>
                <a:ea typeface="PMingLiU"/>
                <a:sym typeface="Symbol"/>
              </a:rPr>
              <a:t> = –4 </a:t>
            </a:r>
            <a:r>
              <a:rPr lang="en-US" sz="2000" dirty="0" err="1" smtClean="0">
                <a:latin typeface="Times New Roman"/>
                <a:ea typeface="PMingLiU"/>
                <a:sym typeface="Symbol"/>
              </a:rPr>
              <a:t>kN.</a:t>
            </a:r>
            <a:endParaRPr lang="en-US" sz="2000" dirty="0"/>
          </a:p>
        </p:txBody>
      </p:sp>
      <p:sp>
        <p:nvSpPr>
          <p:cNvPr id="83" name="Rectangle 82"/>
          <p:cNvSpPr/>
          <p:nvPr/>
        </p:nvSpPr>
        <p:spPr>
          <a:xfrm>
            <a:off x="762000" y="5181600"/>
            <a:ext cx="3325141" cy="400110"/>
          </a:xfrm>
          <a:prstGeom prst="rect">
            <a:avLst/>
          </a:prstGeom>
        </p:spPr>
        <p:txBody>
          <a:bodyPr wrap="none">
            <a:spAutoFit/>
          </a:bodyPr>
          <a:lstStyle/>
          <a:p>
            <a:r>
              <a:rPr lang="en-US" sz="2000" dirty="0" smtClean="0">
                <a:latin typeface="Times New Roman"/>
                <a:ea typeface="PMingLiU"/>
                <a:sym typeface="Symbol"/>
              </a:rPr>
              <a:t> </a:t>
            </a:r>
            <a:r>
              <a:rPr lang="en-US" sz="2000" i="1" dirty="0" err="1" smtClean="0">
                <a:latin typeface="Times New Roman"/>
                <a:ea typeface="PMingLiU"/>
                <a:sym typeface="Symbol"/>
              </a:rPr>
              <a:t>F</a:t>
            </a:r>
            <a:r>
              <a:rPr lang="en-US" sz="2000" i="1" baseline="-25000" dirty="0" err="1" smtClean="0">
                <a:latin typeface="Times New Roman"/>
                <a:ea typeface="PMingLiU"/>
                <a:sym typeface="Symbol"/>
              </a:rPr>
              <a:t>y</a:t>
            </a:r>
            <a:r>
              <a:rPr lang="en-US" sz="2000" i="1" dirty="0" smtClean="0">
                <a:latin typeface="Times New Roman"/>
                <a:ea typeface="PMingLiU"/>
                <a:sym typeface="Symbol"/>
              </a:rPr>
              <a:t> = 0, R</a:t>
            </a:r>
            <a:r>
              <a:rPr lang="en-US" sz="2000" baseline="-25000" dirty="0" smtClean="0">
                <a:latin typeface="Times New Roman"/>
                <a:ea typeface="PMingLiU"/>
                <a:sym typeface="Symbol"/>
              </a:rPr>
              <a:t>y1</a:t>
            </a:r>
            <a:r>
              <a:rPr lang="en-US" sz="2000" dirty="0" smtClean="0">
                <a:latin typeface="Times New Roman"/>
                <a:ea typeface="PMingLiU"/>
                <a:sym typeface="Symbol"/>
              </a:rPr>
              <a:t>+</a:t>
            </a:r>
            <a:r>
              <a:rPr lang="en-US" sz="2000" i="1" dirty="0" smtClean="0">
                <a:latin typeface="Times New Roman"/>
                <a:ea typeface="PMingLiU"/>
                <a:sym typeface="Symbol"/>
              </a:rPr>
              <a:t>F</a:t>
            </a:r>
            <a:r>
              <a:rPr lang="en-US" sz="2000" baseline="-25000" dirty="0" smtClean="0">
                <a:latin typeface="Times New Roman"/>
                <a:ea typeface="PMingLiU"/>
                <a:sym typeface="Symbol"/>
              </a:rPr>
              <a:t>3</a:t>
            </a:r>
            <a:r>
              <a:rPr lang="en-US" sz="2000" dirty="0" smtClean="0">
                <a:latin typeface="Times New Roman"/>
                <a:ea typeface="PMingLiU"/>
                <a:sym typeface="Symbol"/>
              </a:rPr>
              <a:t>(3/5) +</a:t>
            </a:r>
            <a:r>
              <a:rPr lang="en-US" sz="2000" i="1" dirty="0" smtClean="0">
                <a:latin typeface="Times New Roman"/>
                <a:ea typeface="PMingLiU"/>
                <a:sym typeface="Symbol"/>
              </a:rPr>
              <a:t>F</a:t>
            </a:r>
            <a:r>
              <a:rPr lang="en-US" sz="2000" baseline="-25000" dirty="0" smtClean="0">
                <a:latin typeface="Times New Roman"/>
                <a:ea typeface="PMingLiU"/>
                <a:sym typeface="Symbol"/>
              </a:rPr>
              <a:t>1</a:t>
            </a:r>
            <a:r>
              <a:rPr lang="en-US" sz="2000" dirty="0" smtClean="0">
                <a:latin typeface="Times New Roman"/>
                <a:ea typeface="PMingLiU"/>
                <a:sym typeface="Symbol"/>
              </a:rPr>
              <a:t>= 0,</a:t>
            </a:r>
          </a:p>
        </p:txBody>
      </p:sp>
      <p:sp>
        <p:nvSpPr>
          <p:cNvPr id="84" name="Rectangle 83"/>
          <p:cNvSpPr/>
          <p:nvPr/>
        </p:nvSpPr>
        <p:spPr>
          <a:xfrm>
            <a:off x="4419600" y="5181600"/>
            <a:ext cx="1294906" cy="400110"/>
          </a:xfrm>
          <a:prstGeom prst="rect">
            <a:avLst/>
          </a:prstGeom>
        </p:spPr>
        <p:txBody>
          <a:bodyPr wrap="none">
            <a:spAutoFit/>
          </a:bodyPr>
          <a:lstStyle/>
          <a:p>
            <a:r>
              <a:rPr lang="en-US" sz="2000" i="1" dirty="0" smtClean="0">
                <a:latin typeface="Times New Roman"/>
                <a:ea typeface="PMingLiU"/>
              </a:rPr>
              <a:t>R</a:t>
            </a:r>
            <a:r>
              <a:rPr lang="en-US" sz="2000" baseline="-25000" dirty="0" smtClean="0">
                <a:latin typeface="Times New Roman"/>
                <a:ea typeface="PMingLiU"/>
              </a:rPr>
              <a:t>y1</a:t>
            </a:r>
            <a:r>
              <a:rPr lang="en-US" sz="2000" dirty="0" smtClean="0">
                <a:latin typeface="Times New Roman"/>
                <a:ea typeface="PMingLiU"/>
              </a:rPr>
              <a:t>= 3 </a:t>
            </a:r>
            <a:r>
              <a:rPr lang="en-US" sz="2000" dirty="0" err="1" smtClean="0">
                <a:latin typeface="Times New Roman"/>
                <a:ea typeface="PMingLiU"/>
              </a:rPr>
              <a:t>kN.</a:t>
            </a:r>
            <a:endParaRPr lang="en-US" sz="2000" dirty="0" smtClean="0">
              <a:latin typeface="Times New Roman"/>
              <a:ea typeface="PMingLiU"/>
            </a:endParaRPr>
          </a:p>
        </p:txBody>
      </p:sp>
      <p:sp>
        <p:nvSpPr>
          <p:cNvPr id="87" name="AutoShape 42"/>
          <p:cNvSpPr>
            <a:spLocks noChangeArrowheads="1"/>
          </p:cNvSpPr>
          <p:nvPr/>
        </p:nvSpPr>
        <p:spPr bwMode="auto">
          <a:xfrm>
            <a:off x="3886200" y="4648200"/>
            <a:ext cx="352425" cy="147638"/>
          </a:xfrm>
          <a:prstGeom prst="rightArrow">
            <a:avLst>
              <a:gd name="adj1" fmla="val 50000"/>
              <a:gd name="adj2" fmla="val 97368"/>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 name="AutoShape 42"/>
          <p:cNvSpPr>
            <a:spLocks noChangeArrowheads="1"/>
          </p:cNvSpPr>
          <p:nvPr/>
        </p:nvSpPr>
        <p:spPr bwMode="auto">
          <a:xfrm>
            <a:off x="4038600" y="5334000"/>
            <a:ext cx="352425" cy="147638"/>
          </a:xfrm>
          <a:prstGeom prst="rightArrow">
            <a:avLst>
              <a:gd name="adj1" fmla="val 50000"/>
              <a:gd name="adj2" fmla="val 97368"/>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 name="Rectangle 88"/>
          <p:cNvSpPr/>
          <p:nvPr/>
        </p:nvSpPr>
        <p:spPr>
          <a:xfrm>
            <a:off x="4267200" y="4495800"/>
            <a:ext cx="1447800" cy="4572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90" name="Rectangle 89"/>
          <p:cNvSpPr/>
          <p:nvPr/>
        </p:nvSpPr>
        <p:spPr>
          <a:xfrm>
            <a:off x="4419600" y="5181600"/>
            <a:ext cx="1600200" cy="4572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91" name="Line 78"/>
          <p:cNvSpPr>
            <a:spLocks noChangeShapeType="1"/>
          </p:cNvSpPr>
          <p:nvPr/>
        </p:nvSpPr>
        <p:spPr bwMode="auto">
          <a:xfrm flipV="1">
            <a:off x="6210207" y="2194310"/>
            <a:ext cx="219075" cy="0"/>
          </a:xfrm>
          <a:prstGeom prst="line">
            <a:avLst/>
          </a:prstGeom>
          <a:noFill/>
          <a:ln w="12700">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92" name="Line 79"/>
          <p:cNvSpPr>
            <a:spLocks noChangeShapeType="1"/>
          </p:cNvSpPr>
          <p:nvPr/>
        </p:nvSpPr>
        <p:spPr bwMode="auto">
          <a:xfrm flipV="1">
            <a:off x="6495957" y="2246697"/>
            <a:ext cx="0" cy="200025"/>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93" name="Text Box 80"/>
          <p:cNvSpPr txBox="1">
            <a:spLocks noChangeArrowheads="1"/>
          </p:cNvSpPr>
          <p:nvPr/>
        </p:nvSpPr>
        <p:spPr bwMode="auto">
          <a:xfrm>
            <a:off x="6491194" y="2184785"/>
            <a:ext cx="556058" cy="342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y</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94" name="Text Box 82"/>
          <p:cNvSpPr txBox="1">
            <a:spLocks noChangeArrowheads="1"/>
          </p:cNvSpPr>
          <p:nvPr/>
        </p:nvSpPr>
        <p:spPr bwMode="auto">
          <a:xfrm>
            <a:off x="6205444" y="2197485"/>
            <a:ext cx="29527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95" name="Text Box 85"/>
          <p:cNvSpPr txBox="1">
            <a:spLocks noChangeArrowheads="1"/>
          </p:cNvSpPr>
          <p:nvPr/>
        </p:nvSpPr>
        <p:spPr bwMode="auto">
          <a:xfrm>
            <a:off x="7734207" y="2187960"/>
            <a:ext cx="29527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96" name="Text Box 86"/>
          <p:cNvSpPr txBox="1">
            <a:spLocks noChangeArrowheads="1"/>
          </p:cNvSpPr>
          <p:nvPr/>
        </p:nvSpPr>
        <p:spPr bwMode="auto">
          <a:xfrm>
            <a:off x="8091394" y="2067310"/>
            <a:ext cx="532245"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x</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97" name="Line 87"/>
          <p:cNvSpPr>
            <a:spLocks noChangeShapeType="1"/>
          </p:cNvSpPr>
          <p:nvPr/>
        </p:nvSpPr>
        <p:spPr bwMode="auto">
          <a:xfrm flipV="1">
            <a:off x="7791357" y="2203835"/>
            <a:ext cx="219075" cy="0"/>
          </a:xfrm>
          <a:prstGeom prst="line">
            <a:avLst/>
          </a:prstGeom>
          <a:noFill/>
          <a:ln w="12700">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98" name="Line 88"/>
          <p:cNvSpPr>
            <a:spLocks noChangeShapeType="1"/>
          </p:cNvSpPr>
          <p:nvPr/>
        </p:nvSpPr>
        <p:spPr bwMode="auto">
          <a:xfrm flipV="1">
            <a:off x="7718332" y="2260985"/>
            <a:ext cx="0" cy="200025"/>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99" name="Text Box 89"/>
          <p:cNvSpPr txBox="1">
            <a:spLocks noChangeArrowheads="1"/>
          </p:cNvSpPr>
          <p:nvPr/>
        </p:nvSpPr>
        <p:spPr bwMode="auto">
          <a:xfrm>
            <a:off x="7321457" y="2183197"/>
            <a:ext cx="725920" cy="342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y</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00" name="Line 2"/>
          <p:cNvSpPr>
            <a:spLocks noChangeShapeType="1"/>
          </p:cNvSpPr>
          <p:nvPr/>
        </p:nvSpPr>
        <p:spPr bwMode="auto">
          <a:xfrm flipV="1">
            <a:off x="6513158" y="1482109"/>
            <a:ext cx="1171575" cy="7334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1" name="Text Box 8"/>
          <p:cNvSpPr txBox="1">
            <a:spLocks noChangeArrowheads="1"/>
          </p:cNvSpPr>
          <p:nvPr/>
        </p:nvSpPr>
        <p:spPr bwMode="auto">
          <a:xfrm>
            <a:off x="6313133" y="1744046"/>
            <a:ext cx="38100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02" name="Text Box 10"/>
          <p:cNvSpPr txBox="1">
            <a:spLocks noChangeArrowheads="1"/>
          </p:cNvSpPr>
          <p:nvPr/>
        </p:nvSpPr>
        <p:spPr bwMode="auto">
          <a:xfrm>
            <a:off x="6227408" y="1243984"/>
            <a:ext cx="29527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2</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03" name="Line 17"/>
          <p:cNvSpPr>
            <a:spLocks noChangeShapeType="1"/>
          </p:cNvSpPr>
          <p:nvPr/>
        </p:nvSpPr>
        <p:spPr bwMode="auto">
          <a:xfrm>
            <a:off x="7722833" y="1463059"/>
            <a:ext cx="0" cy="7429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4" name="Text Box 21"/>
          <p:cNvSpPr txBox="1">
            <a:spLocks noChangeArrowheads="1"/>
          </p:cNvSpPr>
          <p:nvPr/>
        </p:nvSpPr>
        <p:spPr bwMode="auto">
          <a:xfrm>
            <a:off x="7160858" y="839172"/>
            <a:ext cx="2667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05" name="Text Box 23"/>
          <p:cNvSpPr txBox="1">
            <a:spLocks noChangeArrowheads="1"/>
          </p:cNvSpPr>
          <p:nvPr/>
        </p:nvSpPr>
        <p:spPr bwMode="auto">
          <a:xfrm>
            <a:off x="6203596" y="1701183"/>
            <a:ext cx="27622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06" name="Text Box 24"/>
          <p:cNvSpPr txBox="1">
            <a:spLocks noChangeArrowheads="1"/>
          </p:cNvSpPr>
          <p:nvPr/>
        </p:nvSpPr>
        <p:spPr bwMode="auto">
          <a:xfrm>
            <a:off x="7670446" y="1658321"/>
            <a:ext cx="285750"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2</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07" name="Text Box 25"/>
          <p:cNvSpPr txBox="1">
            <a:spLocks noChangeArrowheads="1"/>
          </p:cNvSpPr>
          <p:nvPr/>
        </p:nvSpPr>
        <p:spPr bwMode="auto">
          <a:xfrm>
            <a:off x="6575071" y="1782147"/>
            <a:ext cx="33337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08" name="Line 26"/>
          <p:cNvSpPr>
            <a:spLocks noChangeShapeType="1"/>
          </p:cNvSpPr>
          <p:nvPr/>
        </p:nvSpPr>
        <p:spPr bwMode="auto">
          <a:xfrm>
            <a:off x="7103708" y="728046"/>
            <a:ext cx="0" cy="285750"/>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9" name="Text Box 27"/>
          <p:cNvSpPr txBox="1">
            <a:spLocks noChangeArrowheads="1"/>
          </p:cNvSpPr>
          <p:nvPr/>
        </p:nvSpPr>
        <p:spPr bwMode="auto">
          <a:xfrm>
            <a:off x="7089420" y="589934"/>
            <a:ext cx="862013"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6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10" name="Line 29"/>
          <p:cNvSpPr>
            <a:spLocks noChangeShapeType="1"/>
          </p:cNvSpPr>
          <p:nvPr/>
        </p:nvSpPr>
        <p:spPr bwMode="auto">
          <a:xfrm>
            <a:off x="6494108" y="1453534"/>
            <a:ext cx="0" cy="7429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1" name="Oval 32"/>
          <p:cNvSpPr>
            <a:spLocks noChangeArrowheads="1"/>
          </p:cNvSpPr>
          <p:nvPr/>
        </p:nvSpPr>
        <p:spPr bwMode="auto">
          <a:xfrm>
            <a:off x="7670446" y="2167908"/>
            <a:ext cx="90487"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2" name="Line 33"/>
          <p:cNvSpPr>
            <a:spLocks noChangeShapeType="1"/>
          </p:cNvSpPr>
          <p:nvPr/>
        </p:nvSpPr>
        <p:spPr bwMode="auto">
          <a:xfrm>
            <a:off x="6503633" y="1434484"/>
            <a:ext cx="1171575" cy="7810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3" name="Line 36"/>
          <p:cNvSpPr>
            <a:spLocks noChangeShapeType="1"/>
          </p:cNvSpPr>
          <p:nvPr/>
        </p:nvSpPr>
        <p:spPr bwMode="auto">
          <a:xfrm>
            <a:off x="7122758" y="1053484"/>
            <a:ext cx="571500" cy="3619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4" name="Line 37"/>
          <p:cNvSpPr>
            <a:spLocks noChangeShapeType="1"/>
          </p:cNvSpPr>
          <p:nvPr/>
        </p:nvSpPr>
        <p:spPr bwMode="auto">
          <a:xfrm flipH="1">
            <a:off x="6522683" y="1063009"/>
            <a:ext cx="571500" cy="3524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5" name="Oval 38"/>
          <p:cNvSpPr>
            <a:spLocks noChangeArrowheads="1"/>
          </p:cNvSpPr>
          <p:nvPr/>
        </p:nvSpPr>
        <p:spPr bwMode="auto">
          <a:xfrm>
            <a:off x="7046558" y="1015384"/>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6" name="Oval 39"/>
          <p:cNvSpPr>
            <a:spLocks noChangeArrowheads="1"/>
          </p:cNvSpPr>
          <p:nvPr/>
        </p:nvSpPr>
        <p:spPr bwMode="auto">
          <a:xfrm>
            <a:off x="6446483" y="1396384"/>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7" name="Oval 40"/>
          <p:cNvSpPr>
            <a:spLocks noChangeArrowheads="1"/>
          </p:cNvSpPr>
          <p:nvPr/>
        </p:nvSpPr>
        <p:spPr bwMode="auto">
          <a:xfrm>
            <a:off x="7665683" y="1405909"/>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8" name="Text Box 41"/>
          <p:cNvSpPr txBox="1">
            <a:spLocks noChangeArrowheads="1"/>
          </p:cNvSpPr>
          <p:nvPr/>
        </p:nvSpPr>
        <p:spPr bwMode="auto">
          <a:xfrm>
            <a:off x="7303733" y="1758333"/>
            <a:ext cx="33337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19" name="Text Box 42"/>
          <p:cNvSpPr txBox="1">
            <a:spLocks noChangeArrowheads="1"/>
          </p:cNvSpPr>
          <p:nvPr/>
        </p:nvSpPr>
        <p:spPr bwMode="auto">
          <a:xfrm>
            <a:off x="6579834" y="982047"/>
            <a:ext cx="33337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0" name="Text Box 43"/>
          <p:cNvSpPr txBox="1">
            <a:spLocks noChangeArrowheads="1"/>
          </p:cNvSpPr>
          <p:nvPr/>
        </p:nvSpPr>
        <p:spPr bwMode="auto">
          <a:xfrm>
            <a:off x="7379933" y="982047"/>
            <a:ext cx="33337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6</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1" name="Text Box 44"/>
          <p:cNvSpPr txBox="1">
            <a:spLocks noChangeArrowheads="1"/>
          </p:cNvSpPr>
          <p:nvPr/>
        </p:nvSpPr>
        <p:spPr bwMode="auto">
          <a:xfrm>
            <a:off x="7675208" y="1224934"/>
            <a:ext cx="323850"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3" name="Oval 48"/>
          <p:cNvSpPr>
            <a:spLocks noChangeArrowheads="1"/>
          </p:cNvSpPr>
          <p:nvPr/>
        </p:nvSpPr>
        <p:spPr bwMode="auto">
          <a:xfrm>
            <a:off x="6246458" y="1772621"/>
            <a:ext cx="200025" cy="20002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4" name="Oval 48"/>
          <p:cNvSpPr>
            <a:spLocks noChangeArrowheads="1"/>
          </p:cNvSpPr>
          <p:nvPr/>
        </p:nvSpPr>
        <p:spPr bwMode="auto">
          <a:xfrm>
            <a:off x="7722833" y="1739284"/>
            <a:ext cx="200025" cy="20002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5" name="Oval 48"/>
          <p:cNvSpPr>
            <a:spLocks noChangeArrowheads="1"/>
          </p:cNvSpPr>
          <p:nvPr/>
        </p:nvSpPr>
        <p:spPr bwMode="auto">
          <a:xfrm>
            <a:off x="6603645" y="1858347"/>
            <a:ext cx="200025" cy="20002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6" name="Oval 48"/>
          <p:cNvSpPr>
            <a:spLocks noChangeArrowheads="1"/>
          </p:cNvSpPr>
          <p:nvPr/>
        </p:nvSpPr>
        <p:spPr bwMode="auto">
          <a:xfrm>
            <a:off x="7365645" y="1829771"/>
            <a:ext cx="200025" cy="20002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7" name="Oval 48"/>
          <p:cNvSpPr>
            <a:spLocks noChangeArrowheads="1"/>
          </p:cNvSpPr>
          <p:nvPr/>
        </p:nvSpPr>
        <p:spPr bwMode="auto">
          <a:xfrm>
            <a:off x="6613171" y="1043959"/>
            <a:ext cx="200025" cy="20002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8" name="Oval 48"/>
          <p:cNvSpPr>
            <a:spLocks noChangeArrowheads="1"/>
          </p:cNvSpPr>
          <p:nvPr/>
        </p:nvSpPr>
        <p:spPr bwMode="auto">
          <a:xfrm>
            <a:off x="7437083" y="1048722"/>
            <a:ext cx="200025" cy="20002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9" name="Oval 61"/>
          <p:cNvSpPr>
            <a:spLocks noChangeArrowheads="1"/>
          </p:cNvSpPr>
          <p:nvPr/>
        </p:nvSpPr>
        <p:spPr bwMode="auto">
          <a:xfrm>
            <a:off x="6448332" y="2159385"/>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30" name="Text Box 68"/>
          <p:cNvSpPr txBox="1">
            <a:spLocks noChangeArrowheads="1"/>
          </p:cNvSpPr>
          <p:nvPr/>
        </p:nvSpPr>
        <p:spPr bwMode="auto">
          <a:xfrm>
            <a:off x="5825232" y="1990077"/>
            <a:ext cx="443976"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x</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0"/>
                                        </p:tgtEl>
                                        <p:attrNameLst>
                                          <p:attrName>style.visibility</p:attrName>
                                        </p:attrNameLst>
                                      </p:cBhvr>
                                      <p:to>
                                        <p:strVal val="visible"/>
                                      </p:to>
                                    </p:set>
                                  </p:childTnLst>
                                </p:cTn>
                              </p:par>
                              <p:par>
                                <p:cTn id="25" presetID="1" presetClass="entr" presetSubtype="0" fill="hold" grpId="0" nodeType="withEffect" nodePh="1">
                                  <p:stCondLst>
                                    <p:cond delay="0"/>
                                  </p:stCondLst>
                                  <p:endCondLst>
                                    <p:cond evt="begin" delay="0">
                                      <p:tn val="25"/>
                                    </p:cond>
                                  </p:endCondLst>
                                  <p:childTnLst>
                                    <p:set>
                                      <p:cBhvr>
                                        <p:cTn id="26" dur="1" fill="hold">
                                          <p:stCondLst>
                                            <p:cond delay="0"/>
                                          </p:stCondLst>
                                        </p:cTn>
                                        <p:tgtEl>
                                          <p:spTgt spid="10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0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0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05"/>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0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07"/>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08"/>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0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10"/>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11"/>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12"/>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13"/>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14"/>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15"/>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16"/>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17"/>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18"/>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19"/>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20"/>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21"/>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23"/>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124"/>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25"/>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126"/>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127"/>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128"/>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129"/>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130"/>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48169"/>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48170"/>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48171"/>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48172"/>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48173"/>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48174"/>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48175"/>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48176"/>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48177"/>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48178"/>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48179"/>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48180"/>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48181"/>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48182"/>
                                        </p:tgtEl>
                                        <p:attrNameLst>
                                          <p:attrName>style.visibility</p:attrName>
                                        </p:attrNameLst>
                                      </p:cBhvr>
                                      <p:to>
                                        <p:strVal val="visible"/>
                                      </p:to>
                                    </p:set>
                                  </p:childTnLst>
                                </p:cTn>
                              </p:par>
                              <p:par>
                                <p:cTn id="113" presetID="1" presetClass="entr" presetSubtype="0" fill="hold" grpId="0" nodeType="withEffect">
                                  <p:stCondLst>
                                    <p:cond delay="0"/>
                                  </p:stCondLst>
                                  <p:childTnLst>
                                    <p:set>
                                      <p:cBhvr>
                                        <p:cTn id="114" dur="1" fill="hold">
                                          <p:stCondLst>
                                            <p:cond delay="0"/>
                                          </p:stCondLst>
                                        </p:cTn>
                                        <p:tgtEl>
                                          <p:spTgt spid="48183"/>
                                        </p:tgtEl>
                                        <p:attrNameLst>
                                          <p:attrName>style.visibility</p:attrName>
                                        </p:attrNameLst>
                                      </p:cBhvr>
                                      <p:to>
                                        <p:strVal val="visible"/>
                                      </p:to>
                                    </p:set>
                                  </p:childTnLst>
                                </p:cTn>
                              </p:par>
                              <p:par>
                                <p:cTn id="115" presetID="1" presetClass="entr" presetSubtype="0" fill="hold" grpId="0" nodeType="withEffect">
                                  <p:stCondLst>
                                    <p:cond delay="0"/>
                                  </p:stCondLst>
                                  <p:childTnLst>
                                    <p:set>
                                      <p:cBhvr>
                                        <p:cTn id="116" dur="1" fill="hold">
                                          <p:stCondLst>
                                            <p:cond delay="0"/>
                                          </p:stCondLst>
                                        </p:cTn>
                                        <p:tgtEl>
                                          <p:spTgt spid="48184"/>
                                        </p:tgtEl>
                                        <p:attrNameLst>
                                          <p:attrName>style.visibility</p:attrName>
                                        </p:attrNameLst>
                                      </p:cBhvr>
                                      <p:to>
                                        <p:strVal val="visible"/>
                                      </p:to>
                                    </p:set>
                                  </p:childTnLst>
                                </p:cTn>
                              </p:par>
                              <p:par>
                                <p:cTn id="117" presetID="1" presetClass="entr" presetSubtype="0" fill="hold" grpId="0" nodeType="withEffect">
                                  <p:stCondLst>
                                    <p:cond delay="0"/>
                                  </p:stCondLst>
                                  <p:childTnLst>
                                    <p:set>
                                      <p:cBhvr>
                                        <p:cTn id="118" dur="1" fill="hold">
                                          <p:stCondLst>
                                            <p:cond delay="0"/>
                                          </p:stCondLst>
                                        </p:cTn>
                                        <p:tgtEl>
                                          <p:spTgt spid="48185"/>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grpId="0" nodeType="clickEffect">
                                  <p:stCondLst>
                                    <p:cond delay="0"/>
                                  </p:stCondLst>
                                  <p:childTnLst>
                                    <p:set>
                                      <p:cBhvr>
                                        <p:cTn id="122" dur="1" fill="hold">
                                          <p:stCondLst>
                                            <p:cond delay="0"/>
                                          </p:stCondLst>
                                        </p:cTn>
                                        <p:tgtEl>
                                          <p:spTgt spid="59"/>
                                        </p:tgtEl>
                                        <p:attrNameLst>
                                          <p:attrName>style.visibility</p:attrName>
                                        </p:attrNameLst>
                                      </p:cBhvr>
                                      <p:to>
                                        <p:strVal val="visible"/>
                                      </p:to>
                                    </p:set>
                                  </p:childTnLst>
                                </p:cTn>
                              </p:par>
                              <p:par>
                                <p:cTn id="123" presetID="1" presetClass="entr" presetSubtype="0" fill="hold" grpId="0" nodeType="withEffect">
                                  <p:stCondLst>
                                    <p:cond delay="0"/>
                                  </p:stCondLst>
                                  <p:childTnLst>
                                    <p:set>
                                      <p:cBhvr>
                                        <p:cTn id="124" dur="1" fill="hold">
                                          <p:stCondLst>
                                            <p:cond delay="0"/>
                                          </p:stCondLst>
                                        </p:cTn>
                                        <p:tgtEl>
                                          <p:spTgt spid="62"/>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64"/>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ntr" presetSubtype="0" fill="hold" grpId="0" nodeType="clickEffect">
                                  <p:stCondLst>
                                    <p:cond delay="0"/>
                                  </p:stCondLst>
                                  <p:childTnLst>
                                    <p:set>
                                      <p:cBhvr>
                                        <p:cTn id="130" dur="1" fill="hold">
                                          <p:stCondLst>
                                            <p:cond delay="0"/>
                                          </p:stCondLst>
                                        </p:cTn>
                                        <p:tgtEl>
                                          <p:spTgt spid="60"/>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1" presetClass="entr" presetSubtype="0" fill="hold" grpId="0" nodeType="clickEffect">
                                  <p:stCondLst>
                                    <p:cond delay="0"/>
                                  </p:stCondLst>
                                  <p:childTnLst>
                                    <p:set>
                                      <p:cBhvr>
                                        <p:cTn id="134" dur="1" fill="hold">
                                          <p:stCondLst>
                                            <p:cond delay="0"/>
                                          </p:stCondLst>
                                        </p:cTn>
                                        <p:tgtEl>
                                          <p:spTgt spid="63"/>
                                        </p:tgtEl>
                                        <p:attrNameLst>
                                          <p:attrName>style.visibility</p:attrName>
                                        </p:attrNameLst>
                                      </p:cBhvr>
                                      <p:to>
                                        <p:strVal val="visible"/>
                                      </p:to>
                                    </p:set>
                                  </p:childTnLst>
                                </p:cTn>
                              </p:par>
                            </p:childTnLst>
                          </p:cTn>
                        </p:par>
                      </p:childTnLst>
                    </p:cTn>
                  </p:par>
                  <p:par>
                    <p:cTn id="135" fill="hold">
                      <p:stCondLst>
                        <p:cond delay="indefinite"/>
                      </p:stCondLst>
                      <p:childTnLst>
                        <p:par>
                          <p:cTn id="136" fill="hold">
                            <p:stCondLst>
                              <p:cond delay="0"/>
                            </p:stCondLst>
                            <p:childTnLst>
                              <p:par>
                                <p:cTn id="137" presetID="1" presetClass="entr" presetSubtype="0" fill="hold" grpId="0" nodeType="clickEffect">
                                  <p:stCondLst>
                                    <p:cond delay="0"/>
                                  </p:stCondLst>
                                  <p:childTnLst>
                                    <p:set>
                                      <p:cBhvr>
                                        <p:cTn id="138" dur="1" fill="hold">
                                          <p:stCondLst>
                                            <p:cond delay="0"/>
                                          </p:stCondLst>
                                        </p:cTn>
                                        <p:tgtEl>
                                          <p:spTgt spid="61"/>
                                        </p:tgtEl>
                                        <p:attrNameLst>
                                          <p:attrName>style.visibility</p:attrName>
                                        </p:attrNameLst>
                                      </p:cBhvr>
                                      <p:to>
                                        <p:strVal val="visible"/>
                                      </p:to>
                                    </p:set>
                                  </p:childTnLst>
                                </p:cTn>
                              </p:par>
                              <p:par>
                                <p:cTn id="139" presetID="1" presetClass="entr" presetSubtype="0" fill="hold" grpId="0" nodeType="withEffect">
                                  <p:stCondLst>
                                    <p:cond delay="0"/>
                                  </p:stCondLst>
                                  <p:childTnLst>
                                    <p:set>
                                      <p:cBhvr>
                                        <p:cTn id="140" dur="1" fill="hold">
                                          <p:stCondLst>
                                            <p:cond delay="0"/>
                                          </p:stCondLst>
                                        </p:cTn>
                                        <p:tgtEl>
                                          <p:spTgt spid="65"/>
                                        </p:tgtEl>
                                        <p:attrNameLst>
                                          <p:attrName>style.visibility</p:attrName>
                                        </p:attrNameLst>
                                      </p:cBhvr>
                                      <p:to>
                                        <p:strVal val="visible"/>
                                      </p:to>
                                    </p:set>
                                  </p:childTnLst>
                                </p:cTn>
                              </p:par>
                            </p:childTnLst>
                          </p:cTn>
                        </p:par>
                      </p:childTnLst>
                    </p:cTn>
                  </p:par>
                  <p:par>
                    <p:cTn id="141" fill="hold">
                      <p:stCondLst>
                        <p:cond delay="indefinite"/>
                      </p:stCondLst>
                      <p:childTnLst>
                        <p:par>
                          <p:cTn id="142" fill="hold">
                            <p:stCondLst>
                              <p:cond delay="0"/>
                            </p:stCondLst>
                            <p:childTnLst>
                              <p:par>
                                <p:cTn id="143" presetID="1" presetClass="entr" presetSubtype="0" fill="hold" grpId="0" nodeType="clickEffect">
                                  <p:stCondLst>
                                    <p:cond delay="0"/>
                                  </p:stCondLst>
                                  <p:childTnLst>
                                    <p:set>
                                      <p:cBhvr>
                                        <p:cTn id="144" dur="1" fill="hold">
                                          <p:stCondLst>
                                            <p:cond delay="0"/>
                                          </p:stCondLst>
                                        </p:cTn>
                                        <p:tgtEl>
                                          <p:spTgt spid="66"/>
                                        </p:tgtEl>
                                        <p:attrNameLst>
                                          <p:attrName>style.visibility</p:attrName>
                                        </p:attrNameLst>
                                      </p:cBhvr>
                                      <p:to>
                                        <p:strVal val="visible"/>
                                      </p:to>
                                    </p:set>
                                  </p:childTnLst>
                                </p:cTn>
                              </p:par>
                            </p:childTnLst>
                          </p:cTn>
                        </p:par>
                      </p:childTnLst>
                    </p:cTn>
                  </p:par>
                  <p:par>
                    <p:cTn id="145" fill="hold">
                      <p:stCondLst>
                        <p:cond delay="indefinite"/>
                      </p:stCondLst>
                      <p:childTnLst>
                        <p:par>
                          <p:cTn id="146" fill="hold">
                            <p:stCondLst>
                              <p:cond delay="0"/>
                            </p:stCondLst>
                            <p:childTnLst>
                              <p:par>
                                <p:cTn id="147" presetID="1" presetClass="entr" presetSubtype="0" fill="hold" grpId="0" nodeType="clickEffect">
                                  <p:stCondLst>
                                    <p:cond delay="0"/>
                                  </p:stCondLst>
                                  <p:childTnLst>
                                    <p:set>
                                      <p:cBhvr>
                                        <p:cTn id="148" dur="1" fill="hold">
                                          <p:stCondLst>
                                            <p:cond delay="0"/>
                                          </p:stCondLst>
                                        </p:cTn>
                                        <p:tgtEl>
                                          <p:spTgt spid="48186"/>
                                        </p:tgtEl>
                                        <p:attrNameLst>
                                          <p:attrName>style.visibility</p:attrName>
                                        </p:attrNameLst>
                                      </p:cBhvr>
                                      <p:to>
                                        <p:strVal val="visible"/>
                                      </p:to>
                                    </p:set>
                                  </p:childTnLst>
                                </p:cTn>
                              </p:par>
                              <p:par>
                                <p:cTn id="149" presetID="1" presetClass="entr" presetSubtype="0" fill="hold" grpId="0" nodeType="withEffect">
                                  <p:stCondLst>
                                    <p:cond delay="0"/>
                                  </p:stCondLst>
                                  <p:childTnLst>
                                    <p:set>
                                      <p:cBhvr>
                                        <p:cTn id="150" dur="1" fill="hold">
                                          <p:stCondLst>
                                            <p:cond delay="0"/>
                                          </p:stCondLst>
                                        </p:cTn>
                                        <p:tgtEl>
                                          <p:spTgt spid="48187"/>
                                        </p:tgtEl>
                                        <p:attrNameLst>
                                          <p:attrName>style.visibility</p:attrName>
                                        </p:attrNameLst>
                                      </p:cBhvr>
                                      <p:to>
                                        <p:strVal val="visible"/>
                                      </p:to>
                                    </p:set>
                                  </p:childTnLst>
                                </p:cTn>
                              </p:par>
                              <p:par>
                                <p:cTn id="151" presetID="1" presetClass="entr" presetSubtype="0" fill="hold" grpId="0" nodeType="withEffect">
                                  <p:stCondLst>
                                    <p:cond delay="0"/>
                                  </p:stCondLst>
                                  <p:childTnLst>
                                    <p:set>
                                      <p:cBhvr>
                                        <p:cTn id="152" dur="1" fill="hold">
                                          <p:stCondLst>
                                            <p:cond delay="0"/>
                                          </p:stCondLst>
                                        </p:cTn>
                                        <p:tgtEl>
                                          <p:spTgt spid="48188"/>
                                        </p:tgtEl>
                                        <p:attrNameLst>
                                          <p:attrName>style.visibility</p:attrName>
                                        </p:attrNameLst>
                                      </p:cBhvr>
                                      <p:to>
                                        <p:strVal val="visible"/>
                                      </p:to>
                                    </p:set>
                                  </p:childTnLst>
                                </p:cTn>
                              </p:par>
                              <p:par>
                                <p:cTn id="153" presetID="1" presetClass="entr" presetSubtype="0" fill="hold" grpId="0" nodeType="withEffect">
                                  <p:stCondLst>
                                    <p:cond delay="0"/>
                                  </p:stCondLst>
                                  <p:childTnLst>
                                    <p:set>
                                      <p:cBhvr>
                                        <p:cTn id="154" dur="1" fill="hold">
                                          <p:stCondLst>
                                            <p:cond delay="0"/>
                                          </p:stCondLst>
                                        </p:cTn>
                                        <p:tgtEl>
                                          <p:spTgt spid="48189"/>
                                        </p:tgtEl>
                                        <p:attrNameLst>
                                          <p:attrName>style.visibility</p:attrName>
                                        </p:attrNameLst>
                                      </p:cBhvr>
                                      <p:to>
                                        <p:strVal val="visible"/>
                                      </p:to>
                                    </p:set>
                                  </p:childTnLst>
                                </p:cTn>
                              </p:par>
                              <p:par>
                                <p:cTn id="155" presetID="1" presetClass="entr" presetSubtype="0" fill="hold" grpId="0" nodeType="withEffect">
                                  <p:stCondLst>
                                    <p:cond delay="0"/>
                                  </p:stCondLst>
                                  <p:childTnLst>
                                    <p:set>
                                      <p:cBhvr>
                                        <p:cTn id="156" dur="1" fill="hold">
                                          <p:stCondLst>
                                            <p:cond delay="0"/>
                                          </p:stCondLst>
                                        </p:cTn>
                                        <p:tgtEl>
                                          <p:spTgt spid="48190"/>
                                        </p:tgtEl>
                                        <p:attrNameLst>
                                          <p:attrName>style.visibility</p:attrName>
                                        </p:attrNameLst>
                                      </p:cBhvr>
                                      <p:to>
                                        <p:strVal val="visible"/>
                                      </p:to>
                                    </p:set>
                                  </p:childTnLst>
                                </p:cTn>
                              </p:par>
                              <p:par>
                                <p:cTn id="157" presetID="1" presetClass="entr" presetSubtype="0" fill="hold" grpId="0" nodeType="withEffect">
                                  <p:stCondLst>
                                    <p:cond delay="0"/>
                                  </p:stCondLst>
                                  <p:childTnLst>
                                    <p:set>
                                      <p:cBhvr>
                                        <p:cTn id="158" dur="1" fill="hold">
                                          <p:stCondLst>
                                            <p:cond delay="0"/>
                                          </p:stCondLst>
                                        </p:cTn>
                                        <p:tgtEl>
                                          <p:spTgt spid="48191"/>
                                        </p:tgtEl>
                                        <p:attrNameLst>
                                          <p:attrName>style.visibility</p:attrName>
                                        </p:attrNameLst>
                                      </p:cBhvr>
                                      <p:to>
                                        <p:strVal val="visible"/>
                                      </p:to>
                                    </p:set>
                                  </p:childTnLst>
                                </p:cTn>
                              </p:par>
                              <p:par>
                                <p:cTn id="159" presetID="1" presetClass="entr" presetSubtype="0" fill="hold" grpId="0" nodeType="withEffect">
                                  <p:stCondLst>
                                    <p:cond delay="0"/>
                                  </p:stCondLst>
                                  <p:childTnLst>
                                    <p:set>
                                      <p:cBhvr>
                                        <p:cTn id="160" dur="1" fill="hold">
                                          <p:stCondLst>
                                            <p:cond delay="0"/>
                                          </p:stCondLst>
                                        </p:cTn>
                                        <p:tgtEl>
                                          <p:spTgt spid="48192"/>
                                        </p:tgtEl>
                                        <p:attrNameLst>
                                          <p:attrName>style.visibility</p:attrName>
                                        </p:attrNameLst>
                                      </p:cBhvr>
                                      <p:to>
                                        <p:strVal val="visible"/>
                                      </p:to>
                                    </p:set>
                                  </p:childTnLst>
                                </p:cTn>
                              </p:par>
                              <p:par>
                                <p:cTn id="161" presetID="1" presetClass="entr" presetSubtype="0" fill="hold" grpId="0" nodeType="withEffect">
                                  <p:stCondLst>
                                    <p:cond delay="0"/>
                                  </p:stCondLst>
                                  <p:childTnLst>
                                    <p:set>
                                      <p:cBhvr>
                                        <p:cTn id="162" dur="1" fill="hold">
                                          <p:stCondLst>
                                            <p:cond delay="0"/>
                                          </p:stCondLst>
                                        </p:cTn>
                                        <p:tgtEl>
                                          <p:spTgt spid="48193"/>
                                        </p:tgtEl>
                                        <p:attrNameLst>
                                          <p:attrName>style.visibility</p:attrName>
                                        </p:attrNameLst>
                                      </p:cBhvr>
                                      <p:to>
                                        <p:strVal val="visible"/>
                                      </p:to>
                                    </p:set>
                                  </p:childTnLst>
                                </p:cTn>
                              </p:par>
                              <p:par>
                                <p:cTn id="163" presetID="1" presetClass="entr" presetSubtype="0" fill="hold" grpId="0" nodeType="withEffect">
                                  <p:stCondLst>
                                    <p:cond delay="0"/>
                                  </p:stCondLst>
                                  <p:childTnLst>
                                    <p:set>
                                      <p:cBhvr>
                                        <p:cTn id="164" dur="1" fill="hold">
                                          <p:stCondLst>
                                            <p:cond delay="0"/>
                                          </p:stCondLst>
                                        </p:cTn>
                                        <p:tgtEl>
                                          <p:spTgt spid="48194"/>
                                        </p:tgtEl>
                                        <p:attrNameLst>
                                          <p:attrName>style.visibility</p:attrName>
                                        </p:attrNameLst>
                                      </p:cBhvr>
                                      <p:to>
                                        <p:strVal val="visible"/>
                                      </p:to>
                                    </p:set>
                                  </p:childTnLst>
                                </p:cTn>
                              </p:par>
                              <p:par>
                                <p:cTn id="165" presetID="1" presetClass="entr" presetSubtype="0" fill="hold" grpId="0" nodeType="withEffect">
                                  <p:stCondLst>
                                    <p:cond delay="0"/>
                                  </p:stCondLst>
                                  <p:childTnLst>
                                    <p:set>
                                      <p:cBhvr>
                                        <p:cTn id="166" dur="1" fill="hold">
                                          <p:stCondLst>
                                            <p:cond delay="0"/>
                                          </p:stCondLst>
                                        </p:cTn>
                                        <p:tgtEl>
                                          <p:spTgt spid="48195"/>
                                        </p:tgtEl>
                                        <p:attrNameLst>
                                          <p:attrName>style.visibility</p:attrName>
                                        </p:attrNameLst>
                                      </p:cBhvr>
                                      <p:to>
                                        <p:strVal val="visible"/>
                                      </p:to>
                                    </p:set>
                                  </p:childTnLst>
                                </p:cTn>
                              </p:par>
                              <p:par>
                                <p:cTn id="167" presetID="1" presetClass="entr" presetSubtype="0" fill="hold" grpId="0" nodeType="withEffect">
                                  <p:stCondLst>
                                    <p:cond delay="0"/>
                                  </p:stCondLst>
                                  <p:childTnLst>
                                    <p:set>
                                      <p:cBhvr>
                                        <p:cTn id="168" dur="1" fill="hold">
                                          <p:stCondLst>
                                            <p:cond delay="0"/>
                                          </p:stCondLst>
                                        </p:cTn>
                                        <p:tgtEl>
                                          <p:spTgt spid="48196"/>
                                        </p:tgtEl>
                                        <p:attrNameLst>
                                          <p:attrName>style.visibility</p:attrName>
                                        </p:attrNameLst>
                                      </p:cBhvr>
                                      <p:to>
                                        <p:strVal val="visible"/>
                                      </p:to>
                                    </p:set>
                                  </p:childTnLst>
                                </p:cTn>
                              </p:par>
                              <p:par>
                                <p:cTn id="169" presetID="1" presetClass="entr" presetSubtype="0" fill="hold" grpId="0" nodeType="withEffect">
                                  <p:stCondLst>
                                    <p:cond delay="0"/>
                                  </p:stCondLst>
                                  <p:childTnLst>
                                    <p:set>
                                      <p:cBhvr>
                                        <p:cTn id="170" dur="1" fill="hold">
                                          <p:stCondLst>
                                            <p:cond delay="0"/>
                                          </p:stCondLst>
                                        </p:cTn>
                                        <p:tgtEl>
                                          <p:spTgt spid="48197"/>
                                        </p:tgtEl>
                                        <p:attrNameLst>
                                          <p:attrName>style.visibility</p:attrName>
                                        </p:attrNameLst>
                                      </p:cBhvr>
                                      <p:to>
                                        <p:strVal val="visible"/>
                                      </p:to>
                                    </p:set>
                                  </p:childTnLst>
                                </p:cTn>
                              </p:par>
                              <p:par>
                                <p:cTn id="171" presetID="1" presetClass="entr" presetSubtype="0" fill="hold" grpId="0" nodeType="withEffect">
                                  <p:stCondLst>
                                    <p:cond delay="0"/>
                                  </p:stCondLst>
                                  <p:childTnLst>
                                    <p:set>
                                      <p:cBhvr>
                                        <p:cTn id="172" dur="1" fill="hold">
                                          <p:stCondLst>
                                            <p:cond delay="0"/>
                                          </p:stCondLst>
                                        </p:cTn>
                                        <p:tgtEl>
                                          <p:spTgt spid="48198"/>
                                        </p:tgtEl>
                                        <p:attrNameLst>
                                          <p:attrName>style.visibility</p:attrName>
                                        </p:attrNameLst>
                                      </p:cBhvr>
                                      <p:to>
                                        <p:strVal val="visible"/>
                                      </p:to>
                                    </p:set>
                                  </p:childTnLst>
                                </p:cTn>
                              </p:par>
                              <p:par>
                                <p:cTn id="173" presetID="1" presetClass="entr" presetSubtype="0" fill="hold" grpId="0" nodeType="withEffect">
                                  <p:stCondLst>
                                    <p:cond delay="0"/>
                                  </p:stCondLst>
                                  <p:childTnLst>
                                    <p:set>
                                      <p:cBhvr>
                                        <p:cTn id="174" dur="1" fill="hold">
                                          <p:stCondLst>
                                            <p:cond delay="0"/>
                                          </p:stCondLst>
                                        </p:cTn>
                                        <p:tgtEl>
                                          <p:spTgt spid="48199"/>
                                        </p:tgtEl>
                                        <p:attrNameLst>
                                          <p:attrName>style.visibility</p:attrName>
                                        </p:attrNameLst>
                                      </p:cBhvr>
                                      <p:to>
                                        <p:strVal val="visible"/>
                                      </p:to>
                                    </p:set>
                                  </p:childTnLst>
                                </p:cTn>
                              </p:par>
                              <p:par>
                                <p:cTn id="175" presetID="1" presetClass="entr" presetSubtype="0" fill="hold" grpId="0" nodeType="withEffect">
                                  <p:stCondLst>
                                    <p:cond delay="0"/>
                                  </p:stCondLst>
                                  <p:childTnLst>
                                    <p:set>
                                      <p:cBhvr>
                                        <p:cTn id="176" dur="1" fill="hold">
                                          <p:stCondLst>
                                            <p:cond delay="0"/>
                                          </p:stCondLst>
                                        </p:cTn>
                                        <p:tgtEl>
                                          <p:spTgt spid="48200"/>
                                        </p:tgtEl>
                                        <p:attrNameLst>
                                          <p:attrName>style.visibility</p:attrName>
                                        </p:attrNameLst>
                                      </p:cBhvr>
                                      <p:to>
                                        <p:strVal val="visible"/>
                                      </p:to>
                                    </p:set>
                                  </p:childTnLst>
                                </p:cTn>
                              </p:par>
                            </p:childTnLst>
                          </p:cTn>
                        </p:par>
                      </p:childTnLst>
                    </p:cTn>
                  </p:par>
                  <p:par>
                    <p:cTn id="177" fill="hold">
                      <p:stCondLst>
                        <p:cond delay="indefinite"/>
                      </p:stCondLst>
                      <p:childTnLst>
                        <p:par>
                          <p:cTn id="178" fill="hold">
                            <p:stCondLst>
                              <p:cond delay="0"/>
                            </p:stCondLst>
                            <p:childTnLst>
                              <p:par>
                                <p:cTn id="179" presetID="1" presetClass="entr" presetSubtype="0" fill="hold" grpId="0" nodeType="clickEffect">
                                  <p:stCondLst>
                                    <p:cond delay="0"/>
                                  </p:stCondLst>
                                  <p:childTnLst>
                                    <p:set>
                                      <p:cBhvr>
                                        <p:cTn id="180" dur="1" fill="hold">
                                          <p:stCondLst>
                                            <p:cond delay="0"/>
                                          </p:stCondLst>
                                        </p:cTn>
                                        <p:tgtEl>
                                          <p:spTgt spid="82"/>
                                        </p:tgtEl>
                                        <p:attrNameLst>
                                          <p:attrName>style.visibility</p:attrName>
                                        </p:attrNameLst>
                                      </p:cBhvr>
                                      <p:to>
                                        <p:strVal val="visible"/>
                                      </p:to>
                                    </p:set>
                                  </p:childTnLst>
                                </p:cTn>
                              </p:par>
                              <p:par>
                                <p:cTn id="181" presetID="1" presetClass="entr" presetSubtype="0" fill="hold" grpId="0" nodeType="withEffect">
                                  <p:stCondLst>
                                    <p:cond delay="0"/>
                                  </p:stCondLst>
                                  <p:childTnLst>
                                    <p:set>
                                      <p:cBhvr>
                                        <p:cTn id="182" dur="1" fill="hold">
                                          <p:stCondLst>
                                            <p:cond delay="0"/>
                                          </p:stCondLst>
                                        </p:cTn>
                                        <p:tgtEl>
                                          <p:spTgt spid="87"/>
                                        </p:tgtEl>
                                        <p:attrNameLst>
                                          <p:attrName>style.visibility</p:attrName>
                                        </p:attrNameLst>
                                      </p:cBhvr>
                                      <p:to>
                                        <p:strVal val="visible"/>
                                      </p:to>
                                    </p:set>
                                  </p:childTnLst>
                                </p:cTn>
                              </p:par>
                              <p:par>
                                <p:cTn id="183" presetID="1" presetClass="entr" presetSubtype="0" fill="hold" grpId="0" nodeType="withEffect">
                                  <p:stCondLst>
                                    <p:cond delay="0"/>
                                  </p:stCondLst>
                                  <p:childTnLst>
                                    <p:set>
                                      <p:cBhvr>
                                        <p:cTn id="184" dur="1" fill="hold">
                                          <p:stCondLst>
                                            <p:cond delay="0"/>
                                          </p:stCondLst>
                                        </p:cTn>
                                        <p:tgtEl>
                                          <p:spTgt spid="89"/>
                                        </p:tgtEl>
                                        <p:attrNameLst>
                                          <p:attrName>style.visibility</p:attrName>
                                        </p:attrNameLst>
                                      </p:cBhvr>
                                      <p:to>
                                        <p:strVal val="visible"/>
                                      </p:to>
                                    </p:set>
                                  </p:childTnLst>
                                </p:cTn>
                              </p:par>
                            </p:childTnLst>
                          </p:cTn>
                        </p:par>
                      </p:childTnLst>
                    </p:cTn>
                  </p:par>
                  <p:par>
                    <p:cTn id="185" fill="hold">
                      <p:stCondLst>
                        <p:cond delay="indefinite"/>
                      </p:stCondLst>
                      <p:childTnLst>
                        <p:par>
                          <p:cTn id="186" fill="hold">
                            <p:stCondLst>
                              <p:cond delay="0"/>
                            </p:stCondLst>
                            <p:childTnLst>
                              <p:par>
                                <p:cTn id="187" presetID="1" presetClass="entr" presetSubtype="0" fill="hold" grpId="0" nodeType="clickEffect">
                                  <p:stCondLst>
                                    <p:cond delay="0"/>
                                  </p:stCondLst>
                                  <p:childTnLst>
                                    <p:set>
                                      <p:cBhvr>
                                        <p:cTn id="188" dur="1" fill="hold">
                                          <p:stCondLst>
                                            <p:cond delay="0"/>
                                          </p:stCondLst>
                                        </p:cTn>
                                        <p:tgtEl>
                                          <p:spTgt spid="83"/>
                                        </p:tgtEl>
                                        <p:attrNameLst>
                                          <p:attrName>style.visibility</p:attrName>
                                        </p:attrNameLst>
                                      </p:cBhvr>
                                      <p:to>
                                        <p:strVal val="visible"/>
                                      </p:to>
                                    </p:set>
                                  </p:childTnLst>
                                </p:cTn>
                              </p:par>
                            </p:childTnLst>
                          </p:cTn>
                        </p:par>
                      </p:childTnLst>
                    </p:cTn>
                  </p:par>
                  <p:par>
                    <p:cTn id="189" fill="hold">
                      <p:stCondLst>
                        <p:cond delay="indefinite"/>
                      </p:stCondLst>
                      <p:childTnLst>
                        <p:par>
                          <p:cTn id="190" fill="hold">
                            <p:stCondLst>
                              <p:cond delay="0"/>
                            </p:stCondLst>
                            <p:childTnLst>
                              <p:par>
                                <p:cTn id="191" presetID="1" presetClass="entr" presetSubtype="0" fill="hold" grpId="0" nodeType="clickEffect">
                                  <p:stCondLst>
                                    <p:cond delay="0"/>
                                  </p:stCondLst>
                                  <p:childTnLst>
                                    <p:set>
                                      <p:cBhvr>
                                        <p:cTn id="192" dur="1" fill="hold">
                                          <p:stCondLst>
                                            <p:cond delay="0"/>
                                          </p:stCondLst>
                                        </p:cTn>
                                        <p:tgtEl>
                                          <p:spTgt spid="88"/>
                                        </p:tgtEl>
                                        <p:attrNameLst>
                                          <p:attrName>style.visibility</p:attrName>
                                        </p:attrNameLst>
                                      </p:cBhvr>
                                      <p:to>
                                        <p:strVal val="visible"/>
                                      </p:to>
                                    </p:set>
                                  </p:childTnLst>
                                </p:cTn>
                              </p:par>
                            </p:childTnLst>
                          </p:cTn>
                        </p:par>
                      </p:childTnLst>
                    </p:cTn>
                  </p:par>
                  <p:par>
                    <p:cTn id="193" fill="hold">
                      <p:stCondLst>
                        <p:cond delay="indefinite"/>
                      </p:stCondLst>
                      <p:childTnLst>
                        <p:par>
                          <p:cTn id="194" fill="hold">
                            <p:stCondLst>
                              <p:cond delay="0"/>
                            </p:stCondLst>
                            <p:childTnLst>
                              <p:par>
                                <p:cTn id="195" presetID="1" presetClass="entr" presetSubtype="0" fill="hold" grpId="0" nodeType="clickEffect">
                                  <p:stCondLst>
                                    <p:cond delay="0"/>
                                  </p:stCondLst>
                                  <p:childTnLst>
                                    <p:set>
                                      <p:cBhvr>
                                        <p:cTn id="196" dur="1" fill="hold">
                                          <p:stCondLst>
                                            <p:cond delay="0"/>
                                          </p:stCondLst>
                                        </p:cTn>
                                        <p:tgtEl>
                                          <p:spTgt spid="84"/>
                                        </p:tgtEl>
                                        <p:attrNameLst>
                                          <p:attrName>style.visibility</p:attrName>
                                        </p:attrNameLst>
                                      </p:cBhvr>
                                      <p:to>
                                        <p:strVal val="visible"/>
                                      </p:to>
                                    </p:set>
                                  </p:childTnLst>
                                </p:cTn>
                              </p:par>
                              <p:par>
                                <p:cTn id="197" presetID="1" presetClass="entr" presetSubtype="0" fill="hold" grpId="0" nodeType="withEffect">
                                  <p:stCondLst>
                                    <p:cond delay="0"/>
                                  </p:stCondLst>
                                  <p:childTnLst>
                                    <p:set>
                                      <p:cBhvr>
                                        <p:cTn id="198" dur="1" fill="hold">
                                          <p:stCondLst>
                                            <p:cond delay="0"/>
                                          </p:stCondLst>
                                        </p:cTn>
                                        <p:tgtEl>
                                          <p:spTgt spid="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69" grpId="0"/>
      <p:bldP spid="48170" grpId="0" animBg="1"/>
      <p:bldP spid="48171" grpId="0" animBg="1"/>
      <p:bldP spid="48172" grpId="0" animBg="1"/>
      <p:bldP spid="48173" grpId="0" animBg="1"/>
      <p:bldP spid="48174" grpId="0"/>
      <p:bldP spid="48175" grpId="0"/>
      <p:bldP spid="48176" grpId="0"/>
      <p:bldP spid="48177" grpId="0" animBg="1"/>
      <p:bldP spid="48178" grpId="0"/>
      <p:bldP spid="48179" grpId="0"/>
      <p:bldP spid="48180" grpId="0"/>
      <p:bldP spid="48181" grpId="0" animBg="1"/>
      <p:bldP spid="48182" grpId="0"/>
      <p:bldP spid="48183" grpId="0"/>
      <p:bldP spid="48184" grpId="0"/>
      <p:bldP spid="48185" grpId="0" animBg="1"/>
      <p:bldP spid="59" grpId="0"/>
      <p:bldP spid="60" grpId="0"/>
      <p:bldP spid="61" grpId="0"/>
      <p:bldP spid="62" grpId="0" animBg="1"/>
      <p:bldP spid="63" grpId="0" animBg="1"/>
      <p:bldP spid="64" grpId="0" animBg="1"/>
      <p:bldP spid="65" grpId="0" animBg="1"/>
      <p:bldP spid="66" grpId="0"/>
      <p:bldP spid="48186" grpId="0"/>
      <p:bldP spid="48187" grpId="0" animBg="1"/>
      <p:bldP spid="48188" grpId="0" animBg="1"/>
      <p:bldP spid="48189" grpId="0" animBg="1"/>
      <p:bldP spid="48190" grpId="0"/>
      <p:bldP spid="48191" grpId="0"/>
      <p:bldP spid="48192" grpId="0" animBg="1"/>
      <p:bldP spid="48193" grpId="0" animBg="1"/>
      <p:bldP spid="48194" grpId="0" animBg="1"/>
      <p:bldP spid="48195" grpId="0"/>
      <p:bldP spid="48196" grpId="0"/>
      <p:bldP spid="48197" grpId="0" animBg="1"/>
      <p:bldP spid="48198" grpId="0"/>
      <p:bldP spid="48199" grpId="0"/>
      <p:bldP spid="48200" grpId="0"/>
      <p:bldP spid="82" grpId="0"/>
      <p:bldP spid="83" grpId="0"/>
      <p:bldP spid="84" grpId="0"/>
      <p:bldP spid="87" grpId="0" animBg="1"/>
      <p:bldP spid="88" grpId="0" animBg="1"/>
      <p:bldP spid="89" grpId="0" animBg="1"/>
      <p:bldP spid="90" grpId="0" animBg="1"/>
      <p:bldP spid="91" grpId="0" animBg="1"/>
      <p:bldP spid="92" grpId="0" animBg="1"/>
      <p:bldP spid="93" grpId="0"/>
      <p:bldP spid="94" grpId="0"/>
      <p:bldP spid="95" grpId="0"/>
      <p:bldP spid="96" grpId="0"/>
      <p:bldP spid="97" grpId="0" animBg="1"/>
      <p:bldP spid="98" grpId="0" animBg="1"/>
      <p:bldP spid="99" grpId="0"/>
      <p:bldP spid="100" grpId="0" animBg="1"/>
      <p:bldP spid="101" grpId="0"/>
      <p:bldP spid="102" grpId="0"/>
      <p:bldP spid="103" grpId="0" animBg="1"/>
      <p:bldP spid="104" grpId="0"/>
      <p:bldP spid="105" grpId="0"/>
      <p:bldP spid="106" grpId="0"/>
      <p:bldP spid="107" grpId="0"/>
      <p:bldP spid="108" grpId="0" animBg="1"/>
      <p:bldP spid="109" grpId="0"/>
      <p:bldP spid="110" grpId="0" animBg="1"/>
      <p:bldP spid="111" grpId="0" animBg="1"/>
      <p:bldP spid="112" grpId="0" animBg="1"/>
      <p:bldP spid="113" grpId="0" animBg="1"/>
      <p:bldP spid="114" grpId="0" animBg="1"/>
      <p:bldP spid="115" grpId="0" animBg="1"/>
      <p:bldP spid="116" grpId="0" animBg="1"/>
      <p:bldP spid="117" grpId="0" animBg="1"/>
      <p:bldP spid="118" grpId="0"/>
      <p:bldP spid="119" grpId="0"/>
      <p:bldP spid="120" grpId="0"/>
      <p:bldP spid="121" grpId="0"/>
      <p:bldP spid="123" grpId="0" animBg="1"/>
      <p:bldP spid="124" grpId="0" animBg="1"/>
      <p:bldP spid="125" grpId="0" animBg="1"/>
      <p:bldP spid="126" grpId="0" animBg="1"/>
      <p:bldP spid="127" grpId="0" animBg="1"/>
      <p:bldP spid="128" grpId="0" animBg="1"/>
      <p:bldP spid="129" grpId="0" animBg="1"/>
      <p:bldP spid="13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533400"/>
            <a:ext cx="995785" cy="400110"/>
          </a:xfrm>
          <a:prstGeom prst="rect">
            <a:avLst/>
          </a:prstGeom>
        </p:spPr>
        <p:txBody>
          <a:bodyPr wrap="none">
            <a:spAutoFit/>
          </a:bodyPr>
          <a:lstStyle/>
          <a:p>
            <a:r>
              <a:rPr lang="en-US" sz="2000" b="1" dirty="0" smtClean="0">
                <a:latin typeface="Times New Roman"/>
                <a:ea typeface="PMingLiU"/>
              </a:rPr>
              <a:t>Joint 5.</a:t>
            </a:r>
          </a:p>
        </p:txBody>
      </p:sp>
      <p:sp>
        <p:nvSpPr>
          <p:cNvPr id="49193" name="Line 41"/>
          <p:cNvSpPr>
            <a:spLocks noChangeShapeType="1"/>
          </p:cNvSpPr>
          <p:nvPr/>
        </p:nvSpPr>
        <p:spPr bwMode="auto">
          <a:xfrm flipH="1">
            <a:off x="1704975" y="1528762"/>
            <a:ext cx="0" cy="266700"/>
          </a:xfrm>
          <a:prstGeom prst="line">
            <a:avLst/>
          </a:prstGeom>
          <a:noFill/>
          <a:ln w="28575">
            <a:solidFill>
              <a:srgbClr val="000000"/>
            </a:solidFill>
            <a:round/>
            <a:headEnd type="triangle" w="sm" len="me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9194" name="Line 42"/>
          <p:cNvSpPr>
            <a:spLocks noChangeShapeType="1"/>
          </p:cNvSpPr>
          <p:nvPr/>
        </p:nvSpPr>
        <p:spPr bwMode="auto">
          <a:xfrm>
            <a:off x="1409700" y="1603375"/>
            <a:ext cx="257175" cy="219075"/>
          </a:xfrm>
          <a:prstGeom prst="line">
            <a:avLst/>
          </a:prstGeom>
          <a:noFill/>
          <a:ln w="28575">
            <a:solidFill>
              <a:srgbClr val="000000"/>
            </a:solidFill>
            <a:round/>
            <a:headEnd type="triangle" w="sm" len="me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9195" name="Oval 43"/>
          <p:cNvSpPr>
            <a:spLocks noChangeArrowheads="1"/>
          </p:cNvSpPr>
          <p:nvPr/>
        </p:nvSpPr>
        <p:spPr bwMode="auto">
          <a:xfrm>
            <a:off x="1657350" y="1795462"/>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9196" name="Text Box 44"/>
          <p:cNvSpPr txBox="1">
            <a:spLocks noChangeArrowheads="1"/>
          </p:cNvSpPr>
          <p:nvPr/>
        </p:nvSpPr>
        <p:spPr bwMode="auto">
          <a:xfrm>
            <a:off x="1191272" y="1295230"/>
            <a:ext cx="602017"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4</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9197" name="Text Box 45"/>
          <p:cNvSpPr txBox="1">
            <a:spLocks noChangeArrowheads="1"/>
          </p:cNvSpPr>
          <p:nvPr/>
        </p:nvSpPr>
        <p:spPr bwMode="auto">
          <a:xfrm>
            <a:off x="1544345" y="1193691"/>
            <a:ext cx="630684"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2</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9198" name="Oval 46"/>
          <p:cNvSpPr>
            <a:spLocks noChangeArrowheads="1"/>
          </p:cNvSpPr>
          <p:nvPr/>
        </p:nvSpPr>
        <p:spPr bwMode="auto">
          <a:xfrm>
            <a:off x="533400" y="1056443"/>
            <a:ext cx="1836938" cy="1358283"/>
          </a:xfrm>
          <a:prstGeom prst="ellipse">
            <a:avLst/>
          </a:prstGeom>
          <a:noFill/>
          <a:ln w="9525">
            <a:solidFill>
              <a:srgbClr val="000000"/>
            </a:solidFill>
            <a:prstDash val="sysDot"/>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9199" name="Line 47"/>
          <p:cNvSpPr>
            <a:spLocks noChangeShapeType="1"/>
          </p:cNvSpPr>
          <p:nvPr/>
        </p:nvSpPr>
        <p:spPr bwMode="auto">
          <a:xfrm flipV="1">
            <a:off x="1771650" y="1841500"/>
            <a:ext cx="219075" cy="0"/>
          </a:xfrm>
          <a:prstGeom prst="line">
            <a:avLst/>
          </a:prstGeom>
          <a:noFill/>
          <a:ln w="12700">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9200" name="Line 48"/>
          <p:cNvSpPr>
            <a:spLocks noChangeShapeType="1"/>
          </p:cNvSpPr>
          <p:nvPr/>
        </p:nvSpPr>
        <p:spPr bwMode="auto">
          <a:xfrm flipV="1">
            <a:off x="1695450" y="1879600"/>
            <a:ext cx="0" cy="200025"/>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9201" name="Text Box 49"/>
          <p:cNvSpPr txBox="1">
            <a:spLocks noChangeArrowheads="1"/>
          </p:cNvSpPr>
          <p:nvPr/>
        </p:nvSpPr>
        <p:spPr bwMode="auto">
          <a:xfrm>
            <a:off x="1292995" y="1880895"/>
            <a:ext cx="514350" cy="4381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y</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9202" name="Text Box 50"/>
          <p:cNvSpPr txBox="1">
            <a:spLocks noChangeArrowheads="1"/>
          </p:cNvSpPr>
          <p:nvPr/>
        </p:nvSpPr>
        <p:spPr bwMode="auto">
          <a:xfrm>
            <a:off x="1628775" y="1624012"/>
            <a:ext cx="371475"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9203" name="Text Box 51"/>
          <p:cNvSpPr txBox="1">
            <a:spLocks noChangeArrowheads="1"/>
          </p:cNvSpPr>
          <p:nvPr/>
        </p:nvSpPr>
        <p:spPr bwMode="auto">
          <a:xfrm>
            <a:off x="1958729" y="1593203"/>
            <a:ext cx="784472" cy="342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x</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9204" name="AutoShape 52"/>
          <p:cNvSpPr>
            <a:spLocks noChangeArrowheads="1"/>
          </p:cNvSpPr>
          <p:nvPr/>
        </p:nvSpPr>
        <p:spPr bwMode="auto">
          <a:xfrm>
            <a:off x="914400" y="1697037"/>
            <a:ext cx="276225" cy="123825"/>
          </a:xfrm>
          <a:prstGeom prst="rtTriangle">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9205" name="Text Box 53"/>
          <p:cNvSpPr txBox="1">
            <a:spLocks noChangeArrowheads="1"/>
          </p:cNvSpPr>
          <p:nvPr/>
        </p:nvSpPr>
        <p:spPr bwMode="auto">
          <a:xfrm>
            <a:off x="706792" y="1601848"/>
            <a:ext cx="3048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9206" name="Text Box 54"/>
          <p:cNvSpPr txBox="1">
            <a:spLocks noChangeArrowheads="1"/>
          </p:cNvSpPr>
          <p:nvPr/>
        </p:nvSpPr>
        <p:spPr bwMode="auto">
          <a:xfrm>
            <a:off x="953148" y="1481260"/>
            <a:ext cx="2667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9207" name="Text Box 55"/>
          <p:cNvSpPr txBox="1">
            <a:spLocks noChangeArrowheads="1"/>
          </p:cNvSpPr>
          <p:nvPr/>
        </p:nvSpPr>
        <p:spPr bwMode="auto">
          <a:xfrm>
            <a:off x="923925" y="1770062"/>
            <a:ext cx="2667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4</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7" name="Rectangle 56"/>
          <p:cNvSpPr/>
          <p:nvPr/>
        </p:nvSpPr>
        <p:spPr>
          <a:xfrm>
            <a:off x="685800" y="2743200"/>
            <a:ext cx="5062604" cy="400110"/>
          </a:xfrm>
          <a:prstGeom prst="rect">
            <a:avLst/>
          </a:prstGeom>
        </p:spPr>
        <p:txBody>
          <a:bodyPr wrap="none">
            <a:spAutoFit/>
          </a:bodyPr>
          <a:lstStyle/>
          <a:p>
            <a:r>
              <a:rPr lang="en-US" sz="2000" dirty="0" smtClean="0">
                <a:latin typeface="Times New Roman"/>
                <a:ea typeface="PMingLiU"/>
                <a:sym typeface="Symbol"/>
              </a:rPr>
              <a:t> </a:t>
            </a:r>
            <a:r>
              <a:rPr lang="en-US" sz="2000" i="1" dirty="0" err="1" smtClean="0">
                <a:latin typeface="Times New Roman"/>
                <a:ea typeface="PMingLiU"/>
                <a:sym typeface="Symbol"/>
              </a:rPr>
              <a:t>F</a:t>
            </a:r>
            <a:r>
              <a:rPr lang="en-US" sz="2000" i="1" baseline="-25000" dirty="0" err="1" smtClean="0">
                <a:latin typeface="Times New Roman"/>
                <a:ea typeface="PMingLiU"/>
                <a:sym typeface="Symbol"/>
              </a:rPr>
              <a:t>x</a:t>
            </a:r>
            <a:r>
              <a:rPr lang="en-US" sz="2000" i="1" dirty="0" smtClean="0">
                <a:latin typeface="Times New Roman"/>
                <a:ea typeface="PMingLiU"/>
                <a:sym typeface="Symbol"/>
              </a:rPr>
              <a:t> = </a:t>
            </a:r>
            <a:r>
              <a:rPr lang="en-US" sz="2000" dirty="0" smtClean="0">
                <a:latin typeface="Times New Roman"/>
                <a:ea typeface="PMingLiU"/>
                <a:sym typeface="Symbol"/>
              </a:rPr>
              <a:t>0</a:t>
            </a:r>
            <a:r>
              <a:rPr lang="en-US" sz="2000" i="1" dirty="0" smtClean="0">
                <a:latin typeface="Times New Roman"/>
                <a:ea typeface="PMingLiU"/>
                <a:sym typeface="Symbol"/>
              </a:rPr>
              <a:t>, R</a:t>
            </a:r>
            <a:r>
              <a:rPr lang="en-US" sz="2000" baseline="-25000" dirty="0" smtClean="0">
                <a:latin typeface="Times New Roman"/>
                <a:ea typeface="PMingLiU"/>
                <a:sym typeface="Symbol"/>
              </a:rPr>
              <a:t>x5 </a:t>
            </a:r>
            <a:r>
              <a:rPr lang="en-US" sz="2000" dirty="0" smtClean="0">
                <a:latin typeface="Times New Roman"/>
                <a:ea typeface="PMingLiU"/>
                <a:sym typeface="Symbol"/>
              </a:rPr>
              <a:t>– F</a:t>
            </a:r>
            <a:r>
              <a:rPr lang="en-US" sz="2000" baseline="-25000" dirty="0" smtClean="0">
                <a:latin typeface="Times New Roman"/>
                <a:ea typeface="PMingLiU"/>
                <a:sym typeface="Symbol"/>
              </a:rPr>
              <a:t>4</a:t>
            </a:r>
            <a:r>
              <a:rPr lang="en-US" sz="2000" dirty="0" smtClean="0">
                <a:latin typeface="Times New Roman"/>
                <a:ea typeface="PMingLiU"/>
                <a:sym typeface="Symbol"/>
              </a:rPr>
              <a:t>(4/5) =0, 		</a:t>
            </a:r>
            <a:r>
              <a:rPr lang="en-US" sz="2000" i="1" dirty="0" smtClean="0">
                <a:latin typeface="Times New Roman"/>
                <a:ea typeface="PMingLiU"/>
                <a:sym typeface="Symbol"/>
              </a:rPr>
              <a:t>R</a:t>
            </a:r>
            <a:r>
              <a:rPr lang="en-US" sz="2000" baseline="-25000" dirty="0" smtClean="0">
                <a:latin typeface="Times New Roman"/>
                <a:ea typeface="PMingLiU"/>
                <a:sym typeface="Symbol"/>
              </a:rPr>
              <a:t>x5</a:t>
            </a:r>
            <a:r>
              <a:rPr lang="en-US" sz="2000" dirty="0" smtClean="0">
                <a:latin typeface="Times New Roman"/>
                <a:ea typeface="PMingLiU"/>
                <a:sym typeface="Symbol"/>
              </a:rPr>
              <a:t> = 4 </a:t>
            </a:r>
            <a:r>
              <a:rPr lang="en-US" sz="2000" dirty="0" err="1" smtClean="0">
                <a:latin typeface="Times New Roman"/>
                <a:ea typeface="PMingLiU"/>
                <a:sym typeface="Symbol"/>
              </a:rPr>
              <a:t>kN.</a:t>
            </a:r>
            <a:endParaRPr lang="en-US" sz="2000" dirty="0"/>
          </a:p>
        </p:txBody>
      </p:sp>
      <p:sp>
        <p:nvSpPr>
          <p:cNvPr id="58" name="Rectangle 57"/>
          <p:cNvSpPr/>
          <p:nvPr/>
        </p:nvSpPr>
        <p:spPr>
          <a:xfrm>
            <a:off x="685800" y="3429000"/>
            <a:ext cx="3352800" cy="400110"/>
          </a:xfrm>
          <a:prstGeom prst="rect">
            <a:avLst/>
          </a:prstGeom>
        </p:spPr>
        <p:txBody>
          <a:bodyPr wrap="square">
            <a:spAutoFit/>
          </a:bodyPr>
          <a:lstStyle/>
          <a:p>
            <a:r>
              <a:rPr lang="en-US" sz="2000" dirty="0" smtClean="0">
                <a:latin typeface="Times New Roman"/>
                <a:ea typeface="PMingLiU"/>
                <a:sym typeface="Symbol"/>
              </a:rPr>
              <a:t> </a:t>
            </a:r>
            <a:r>
              <a:rPr lang="en-US" sz="2000" i="1" dirty="0" err="1" smtClean="0">
                <a:latin typeface="Times New Roman"/>
                <a:ea typeface="PMingLiU"/>
                <a:sym typeface="Symbol"/>
              </a:rPr>
              <a:t>F</a:t>
            </a:r>
            <a:r>
              <a:rPr lang="en-US" sz="2000" i="1" baseline="-25000" dirty="0" err="1" smtClean="0">
                <a:latin typeface="Times New Roman"/>
                <a:ea typeface="PMingLiU"/>
                <a:sym typeface="Symbol"/>
              </a:rPr>
              <a:t>y</a:t>
            </a:r>
            <a:r>
              <a:rPr lang="en-US" sz="2000" i="1" dirty="0" smtClean="0">
                <a:latin typeface="Times New Roman"/>
                <a:ea typeface="PMingLiU"/>
                <a:sym typeface="Symbol"/>
              </a:rPr>
              <a:t> = </a:t>
            </a:r>
            <a:r>
              <a:rPr lang="en-US" sz="2000" dirty="0" smtClean="0">
                <a:latin typeface="Times New Roman"/>
                <a:ea typeface="PMingLiU"/>
                <a:sym typeface="Symbol"/>
              </a:rPr>
              <a:t>0, </a:t>
            </a:r>
            <a:r>
              <a:rPr lang="en-US" sz="2000" i="1" dirty="0" smtClean="0">
                <a:latin typeface="Times New Roman"/>
                <a:ea typeface="PMingLiU"/>
                <a:sym typeface="Symbol"/>
              </a:rPr>
              <a:t>R</a:t>
            </a:r>
            <a:r>
              <a:rPr lang="en-US" sz="2000" baseline="-25000" dirty="0" smtClean="0">
                <a:latin typeface="Times New Roman"/>
                <a:ea typeface="PMingLiU"/>
                <a:sym typeface="Symbol"/>
              </a:rPr>
              <a:t>y5</a:t>
            </a:r>
            <a:r>
              <a:rPr lang="en-US" sz="2000" dirty="0" smtClean="0">
                <a:latin typeface="Times New Roman"/>
                <a:ea typeface="PMingLiU"/>
                <a:sym typeface="Symbol"/>
              </a:rPr>
              <a:t>+</a:t>
            </a:r>
            <a:r>
              <a:rPr lang="en-US" sz="2000" i="1" dirty="0" smtClean="0">
                <a:latin typeface="Times New Roman"/>
                <a:ea typeface="PMingLiU"/>
                <a:sym typeface="Symbol"/>
              </a:rPr>
              <a:t>F</a:t>
            </a:r>
            <a:r>
              <a:rPr lang="en-US" sz="2000" baseline="-25000" dirty="0" smtClean="0">
                <a:latin typeface="Times New Roman"/>
                <a:ea typeface="PMingLiU"/>
                <a:sym typeface="Symbol"/>
              </a:rPr>
              <a:t>4</a:t>
            </a:r>
            <a:r>
              <a:rPr lang="en-US" sz="2000" dirty="0" smtClean="0">
                <a:latin typeface="Times New Roman"/>
                <a:ea typeface="PMingLiU"/>
                <a:sym typeface="Symbol"/>
              </a:rPr>
              <a:t>(3/5) +</a:t>
            </a:r>
            <a:r>
              <a:rPr lang="en-US" sz="2000" i="1" dirty="0" smtClean="0">
                <a:latin typeface="Times New Roman"/>
                <a:ea typeface="PMingLiU"/>
                <a:sym typeface="Symbol"/>
              </a:rPr>
              <a:t>F</a:t>
            </a:r>
            <a:r>
              <a:rPr lang="en-US" sz="2000" baseline="-25000" dirty="0" smtClean="0">
                <a:latin typeface="Times New Roman"/>
                <a:ea typeface="PMingLiU"/>
                <a:sym typeface="Symbol"/>
              </a:rPr>
              <a:t>2</a:t>
            </a:r>
            <a:r>
              <a:rPr lang="en-US" sz="2000" dirty="0" smtClean="0">
                <a:latin typeface="Times New Roman"/>
                <a:ea typeface="PMingLiU"/>
                <a:sym typeface="Symbol"/>
              </a:rPr>
              <a:t>= 0,</a:t>
            </a:r>
          </a:p>
        </p:txBody>
      </p:sp>
      <p:sp>
        <p:nvSpPr>
          <p:cNvPr id="59" name="Rectangle 58"/>
          <p:cNvSpPr/>
          <p:nvPr/>
        </p:nvSpPr>
        <p:spPr>
          <a:xfrm>
            <a:off x="4800600" y="3429000"/>
            <a:ext cx="1294906" cy="400110"/>
          </a:xfrm>
          <a:prstGeom prst="rect">
            <a:avLst/>
          </a:prstGeom>
        </p:spPr>
        <p:txBody>
          <a:bodyPr wrap="none">
            <a:spAutoFit/>
          </a:bodyPr>
          <a:lstStyle/>
          <a:p>
            <a:r>
              <a:rPr lang="en-US" sz="2000" i="1" dirty="0" smtClean="0">
                <a:latin typeface="Times New Roman"/>
                <a:ea typeface="PMingLiU"/>
              </a:rPr>
              <a:t>R</a:t>
            </a:r>
            <a:r>
              <a:rPr lang="en-US" sz="2000" baseline="-25000" dirty="0" smtClean="0">
                <a:latin typeface="Times New Roman"/>
                <a:ea typeface="PMingLiU"/>
              </a:rPr>
              <a:t>y5</a:t>
            </a:r>
            <a:r>
              <a:rPr lang="en-US" sz="2000" dirty="0" smtClean="0">
                <a:latin typeface="Times New Roman"/>
                <a:ea typeface="PMingLiU"/>
              </a:rPr>
              <a:t>= 3 </a:t>
            </a:r>
            <a:r>
              <a:rPr lang="en-US" sz="2000" dirty="0" err="1" smtClean="0">
                <a:latin typeface="Times New Roman"/>
                <a:ea typeface="PMingLiU"/>
              </a:rPr>
              <a:t>kN.</a:t>
            </a:r>
            <a:endParaRPr lang="en-US" sz="2000" dirty="0" smtClean="0">
              <a:latin typeface="Times New Roman"/>
              <a:ea typeface="PMingLiU"/>
            </a:endParaRPr>
          </a:p>
        </p:txBody>
      </p:sp>
      <p:sp>
        <p:nvSpPr>
          <p:cNvPr id="62" name="AutoShape 42"/>
          <p:cNvSpPr>
            <a:spLocks noChangeArrowheads="1"/>
          </p:cNvSpPr>
          <p:nvPr/>
        </p:nvSpPr>
        <p:spPr bwMode="auto">
          <a:xfrm>
            <a:off x="3810000" y="2895600"/>
            <a:ext cx="374452" cy="147638"/>
          </a:xfrm>
          <a:prstGeom prst="rightArrow">
            <a:avLst>
              <a:gd name="adj1" fmla="val 50000"/>
              <a:gd name="adj2" fmla="val 97368"/>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3" name="AutoShape 42"/>
          <p:cNvSpPr>
            <a:spLocks noChangeArrowheads="1"/>
          </p:cNvSpPr>
          <p:nvPr/>
        </p:nvSpPr>
        <p:spPr bwMode="auto">
          <a:xfrm>
            <a:off x="4191000" y="3581400"/>
            <a:ext cx="352425" cy="147638"/>
          </a:xfrm>
          <a:prstGeom prst="rightArrow">
            <a:avLst>
              <a:gd name="adj1" fmla="val 50000"/>
              <a:gd name="adj2" fmla="val 97368"/>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4" name="Rectangle 63"/>
          <p:cNvSpPr/>
          <p:nvPr/>
        </p:nvSpPr>
        <p:spPr>
          <a:xfrm>
            <a:off x="4389699" y="2708476"/>
            <a:ext cx="1295400" cy="4572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65" name="Rectangle 64"/>
          <p:cNvSpPr/>
          <p:nvPr/>
        </p:nvSpPr>
        <p:spPr>
          <a:xfrm>
            <a:off x="4835325" y="3429000"/>
            <a:ext cx="1219200" cy="4572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66" name="Rectangle 65"/>
          <p:cNvSpPr/>
          <p:nvPr/>
        </p:nvSpPr>
        <p:spPr>
          <a:xfrm>
            <a:off x="685800" y="4343400"/>
            <a:ext cx="7543800" cy="1631216"/>
          </a:xfrm>
          <a:prstGeom prst="rect">
            <a:avLst/>
          </a:prstGeom>
        </p:spPr>
        <p:txBody>
          <a:bodyPr wrap="square">
            <a:spAutoFit/>
          </a:bodyPr>
          <a:lstStyle/>
          <a:p>
            <a:r>
              <a:rPr lang="en-US" sz="2000" dirty="0" smtClean="0">
                <a:latin typeface="Times New Roman"/>
                <a:ea typeface="PMingLiU"/>
              </a:rPr>
              <a:t>Note in both example problems, we </a:t>
            </a:r>
            <a:r>
              <a:rPr lang="en-US" sz="2000" b="1" dirty="0" smtClean="0">
                <a:latin typeface="Times New Roman"/>
                <a:ea typeface="PMingLiU"/>
              </a:rPr>
              <a:t>always assume the member forces to be in tension.</a:t>
            </a:r>
            <a:r>
              <a:rPr lang="en-US" sz="2000" dirty="0" smtClean="0">
                <a:latin typeface="Times New Roman"/>
                <a:ea typeface="PMingLiU"/>
              </a:rPr>
              <a:t>  This results in </a:t>
            </a:r>
            <a:r>
              <a:rPr lang="en-US" sz="2000" b="1" dirty="0" smtClean="0">
                <a:latin typeface="Times New Roman"/>
                <a:ea typeface="PMingLiU"/>
              </a:rPr>
              <a:t>FBDs that have member forces pointing away from the joints. </a:t>
            </a:r>
            <a:r>
              <a:rPr lang="en-US" sz="2000" dirty="0" smtClean="0">
                <a:latin typeface="Times New Roman"/>
                <a:ea typeface="PMingLiU"/>
              </a:rPr>
              <a:t>This is simply an </a:t>
            </a:r>
            <a:r>
              <a:rPr lang="en-US" sz="2000" b="1" dirty="0" smtClean="0">
                <a:latin typeface="Times New Roman"/>
                <a:ea typeface="PMingLiU"/>
              </a:rPr>
              <a:t>easy way to assign force directions.  </a:t>
            </a:r>
            <a:r>
              <a:rPr lang="en-US" sz="2000" dirty="0" smtClean="0">
                <a:latin typeface="Times New Roman"/>
                <a:ea typeface="PMingLiU"/>
              </a:rPr>
              <a:t>It is </a:t>
            </a:r>
            <a:r>
              <a:rPr lang="en-US" sz="2000" b="1" dirty="0" smtClean="0">
                <a:solidFill>
                  <a:srgbClr val="FF0000"/>
                </a:solidFill>
                <a:latin typeface="Times New Roman"/>
                <a:ea typeface="PMingLiU"/>
              </a:rPr>
              <a:t>highly recommended </a:t>
            </a:r>
            <a:r>
              <a:rPr lang="en-US" sz="2000" dirty="0" smtClean="0">
                <a:latin typeface="Times New Roman"/>
                <a:ea typeface="PMingLiU"/>
              </a:rPr>
              <a:t>because it </a:t>
            </a:r>
            <a:r>
              <a:rPr lang="en-US" sz="2000" b="1" dirty="0" smtClean="0">
                <a:solidFill>
                  <a:srgbClr val="FF0000"/>
                </a:solidFill>
                <a:latin typeface="Times New Roman"/>
                <a:ea typeface="PMingLiU"/>
              </a:rPr>
              <a:t>avoids unnecessary confusion that often leads to mistakes </a:t>
            </a:r>
            <a:r>
              <a:rPr lang="en-US" sz="2000" b="1" dirty="0" smtClean="0">
                <a:latin typeface="Times New Roman"/>
                <a:ea typeface="PMingLiU"/>
              </a:rPr>
              <a:t>.</a:t>
            </a:r>
          </a:p>
        </p:txBody>
      </p:sp>
      <p:sp>
        <p:nvSpPr>
          <p:cNvPr id="67" name="Rectangle 29"/>
          <p:cNvSpPr>
            <a:spLocks noChangeArrowheads="1"/>
          </p:cNvSpPr>
          <p:nvPr/>
        </p:nvSpPr>
        <p:spPr bwMode="auto">
          <a:xfrm>
            <a:off x="8077200" y="5791200"/>
            <a:ext cx="152399" cy="152400"/>
          </a:xfrm>
          <a:prstGeom prst="rect">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68" name="Line 78"/>
          <p:cNvSpPr>
            <a:spLocks noChangeShapeType="1"/>
          </p:cNvSpPr>
          <p:nvPr/>
        </p:nvSpPr>
        <p:spPr bwMode="auto">
          <a:xfrm flipV="1">
            <a:off x="6210207" y="2194310"/>
            <a:ext cx="219075" cy="0"/>
          </a:xfrm>
          <a:prstGeom prst="line">
            <a:avLst/>
          </a:prstGeom>
          <a:noFill/>
          <a:ln w="12700">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69" name="Line 79"/>
          <p:cNvSpPr>
            <a:spLocks noChangeShapeType="1"/>
          </p:cNvSpPr>
          <p:nvPr/>
        </p:nvSpPr>
        <p:spPr bwMode="auto">
          <a:xfrm flipV="1">
            <a:off x="6495957" y="2246697"/>
            <a:ext cx="0" cy="200025"/>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 name="Text Box 80"/>
          <p:cNvSpPr txBox="1">
            <a:spLocks noChangeArrowheads="1"/>
          </p:cNvSpPr>
          <p:nvPr/>
        </p:nvSpPr>
        <p:spPr bwMode="auto">
          <a:xfrm>
            <a:off x="6491194" y="2184785"/>
            <a:ext cx="556058" cy="342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y</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1" name="Text Box 82"/>
          <p:cNvSpPr txBox="1">
            <a:spLocks noChangeArrowheads="1"/>
          </p:cNvSpPr>
          <p:nvPr/>
        </p:nvSpPr>
        <p:spPr bwMode="auto">
          <a:xfrm>
            <a:off x="6205444" y="2197485"/>
            <a:ext cx="29527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2" name="Text Box 85"/>
          <p:cNvSpPr txBox="1">
            <a:spLocks noChangeArrowheads="1"/>
          </p:cNvSpPr>
          <p:nvPr/>
        </p:nvSpPr>
        <p:spPr bwMode="auto">
          <a:xfrm>
            <a:off x="7734207" y="2187960"/>
            <a:ext cx="29527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3" name="Text Box 86"/>
          <p:cNvSpPr txBox="1">
            <a:spLocks noChangeArrowheads="1"/>
          </p:cNvSpPr>
          <p:nvPr/>
        </p:nvSpPr>
        <p:spPr bwMode="auto">
          <a:xfrm>
            <a:off x="8091394" y="2067310"/>
            <a:ext cx="532245"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x</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4" name="Line 87"/>
          <p:cNvSpPr>
            <a:spLocks noChangeShapeType="1"/>
          </p:cNvSpPr>
          <p:nvPr/>
        </p:nvSpPr>
        <p:spPr bwMode="auto">
          <a:xfrm flipV="1">
            <a:off x="7791357" y="2203835"/>
            <a:ext cx="219075" cy="0"/>
          </a:xfrm>
          <a:prstGeom prst="line">
            <a:avLst/>
          </a:prstGeom>
          <a:noFill/>
          <a:ln w="12700">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5" name="Line 88"/>
          <p:cNvSpPr>
            <a:spLocks noChangeShapeType="1"/>
          </p:cNvSpPr>
          <p:nvPr/>
        </p:nvSpPr>
        <p:spPr bwMode="auto">
          <a:xfrm flipV="1">
            <a:off x="7718332" y="2260985"/>
            <a:ext cx="0" cy="200025"/>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6" name="Text Box 89"/>
          <p:cNvSpPr txBox="1">
            <a:spLocks noChangeArrowheads="1"/>
          </p:cNvSpPr>
          <p:nvPr/>
        </p:nvSpPr>
        <p:spPr bwMode="auto">
          <a:xfrm>
            <a:off x="7321457" y="2183197"/>
            <a:ext cx="725920" cy="342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y</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7" name="Line 2"/>
          <p:cNvSpPr>
            <a:spLocks noChangeShapeType="1"/>
          </p:cNvSpPr>
          <p:nvPr/>
        </p:nvSpPr>
        <p:spPr bwMode="auto">
          <a:xfrm flipV="1">
            <a:off x="6513158" y="1482109"/>
            <a:ext cx="1171575" cy="7334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8" name="Text Box 8"/>
          <p:cNvSpPr txBox="1">
            <a:spLocks noChangeArrowheads="1"/>
          </p:cNvSpPr>
          <p:nvPr/>
        </p:nvSpPr>
        <p:spPr bwMode="auto">
          <a:xfrm>
            <a:off x="6313133" y="1744046"/>
            <a:ext cx="38100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79" name="Text Box 10"/>
          <p:cNvSpPr txBox="1">
            <a:spLocks noChangeArrowheads="1"/>
          </p:cNvSpPr>
          <p:nvPr/>
        </p:nvSpPr>
        <p:spPr bwMode="auto">
          <a:xfrm>
            <a:off x="6227408" y="1243984"/>
            <a:ext cx="29527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2</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80" name="Line 17"/>
          <p:cNvSpPr>
            <a:spLocks noChangeShapeType="1"/>
          </p:cNvSpPr>
          <p:nvPr/>
        </p:nvSpPr>
        <p:spPr bwMode="auto">
          <a:xfrm>
            <a:off x="7722833" y="1463059"/>
            <a:ext cx="0" cy="7429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1" name="Text Box 21"/>
          <p:cNvSpPr txBox="1">
            <a:spLocks noChangeArrowheads="1"/>
          </p:cNvSpPr>
          <p:nvPr/>
        </p:nvSpPr>
        <p:spPr bwMode="auto">
          <a:xfrm>
            <a:off x="7160858" y="839172"/>
            <a:ext cx="2667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82" name="Text Box 23"/>
          <p:cNvSpPr txBox="1">
            <a:spLocks noChangeArrowheads="1"/>
          </p:cNvSpPr>
          <p:nvPr/>
        </p:nvSpPr>
        <p:spPr bwMode="auto">
          <a:xfrm>
            <a:off x="6203596" y="1701183"/>
            <a:ext cx="27622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83" name="Text Box 24"/>
          <p:cNvSpPr txBox="1">
            <a:spLocks noChangeArrowheads="1"/>
          </p:cNvSpPr>
          <p:nvPr/>
        </p:nvSpPr>
        <p:spPr bwMode="auto">
          <a:xfrm>
            <a:off x="7670446" y="1658321"/>
            <a:ext cx="285750"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2</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84" name="Text Box 25"/>
          <p:cNvSpPr txBox="1">
            <a:spLocks noChangeArrowheads="1"/>
          </p:cNvSpPr>
          <p:nvPr/>
        </p:nvSpPr>
        <p:spPr bwMode="auto">
          <a:xfrm>
            <a:off x="6575071" y="1782147"/>
            <a:ext cx="33337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85" name="Line 26"/>
          <p:cNvSpPr>
            <a:spLocks noChangeShapeType="1"/>
          </p:cNvSpPr>
          <p:nvPr/>
        </p:nvSpPr>
        <p:spPr bwMode="auto">
          <a:xfrm>
            <a:off x="7103708" y="728046"/>
            <a:ext cx="0" cy="285750"/>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6" name="Text Box 27"/>
          <p:cNvSpPr txBox="1">
            <a:spLocks noChangeArrowheads="1"/>
          </p:cNvSpPr>
          <p:nvPr/>
        </p:nvSpPr>
        <p:spPr bwMode="auto">
          <a:xfrm>
            <a:off x="7089420" y="589934"/>
            <a:ext cx="862013"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6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87" name="Line 29"/>
          <p:cNvSpPr>
            <a:spLocks noChangeShapeType="1"/>
          </p:cNvSpPr>
          <p:nvPr/>
        </p:nvSpPr>
        <p:spPr bwMode="auto">
          <a:xfrm>
            <a:off x="6494108" y="1453534"/>
            <a:ext cx="0" cy="7429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8" name="Oval 32"/>
          <p:cNvSpPr>
            <a:spLocks noChangeArrowheads="1"/>
          </p:cNvSpPr>
          <p:nvPr/>
        </p:nvSpPr>
        <p:spPr bwMode="auto">
          <a:xfrm>
            <a:off x="7670446" y="2167908"/>
            <a:ext cx="90487"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9" name="Line 33"/>
          <p:cNvSpPr>
            <a:spLocks noChangeShapeType="1"/>
          </p:cNvSpPr>
          <p:nvPr/>
        </p:nvSpPr>
        <p:spPr bwMode="auto">
          <a:xfrm>
            <a:off x="6503633" y="1434484"/>
            <a:ext cx="1171575" cy="7810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90" name="Line 36"/>
          <p:cNvSpPr>
            <a:spLocks noChangeShapeType="1"/>
          </p:cNvSpPr>
          <p:nvPr/>
        </p:nvSpPr>
        <p:spPr bwMode="auto">
          <a:xfrm>
            <a:off x="7122758" y="1053484"/>
            <a:ext cx="571500" cy="3619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91" name="Line 37"/>
          <p:cNvSpPr>
            <a:spLocks noChangeShapeType="1"/>
          </p:cNvSpPr>
          <p:nvPr/>
        </p:nvSpPr>
        <p:spPr bwMode="auto">
          <a:xfrm flipH="1">
            <a:off x="6522683" y="1063009"/>
            <a:ext cx="571500" cy="3524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92" name="Oval 38"/>
          <p:cNvSpPr>
            <a:spLocks noChangeArrowheads="1"/>
          </p:cNvSpPr>
          <p:nvPr/>
        </p:nvSpPr>
        <p:spPr bwMode="auto">
          <a:xfrm>
            <a:off x="7046558" y="1015384"/>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93" name="Oval 39"/>
          <p:cNvSpPr>
            <a:spLocks noChangeArrowheads="1"/>
          </p:cNvSpPr>
          <p:nvPr/>
        </p:nvSpPr>
        <p:spPr bwMode="auto">
          <a:xfrm>
            <a:off x="6446483" y="1396384"/>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94" name="Oval 40"/>
          <p:cNvSpPr>
            <a:spLocks noChangeArrowheads="1"/>
          </p:cNvSpPr>
          <p:nvPr/>
        </p:nvSpPr>
        <p:spPr bwMode="auto">
          <a:xfrm>
            <a:off x="7665683" y="1405909"/>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95" name="Text Box 41"/>
          <p:cNvSpPr txBox="1">
            <a:spLocks noChangeArrowheads="1"/>
          </p:cNvSpPr>
          <p:nvPr/>
        </p:nvSpPr>
        <p:spPr bwMode="auto">
          <a:xfrm>
            <a:off x="7303733" y="1758333"/>
            <a:ext cx="33337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96" name="Text Box 42"/>
          <p:cNvSpPr txBox="1">
            <a:spLocks noChangeArrowheads="1"/>
          </p:cNvSpPr>
          <p:nvPr/>
        </p:nvSpPr>
        <p:spPr bwMode="auto">
          <a:xfrm>
            <a:off x="6579834" y="982047"/>
            <a:ext cx="33337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97" name="Text Box 43"/>
          <p:cNvSpPr txBox="1">
            <a:spLocks noChangeArrowheads="1"/>
          </p:cNvSpPr>
          <p:nvPr/>
        </p:nvSpPr>
        <p:spPr bwMode="auto">
          <a:xfrm>
            <a:off x="7379933" y="982047"/>
            <a:ext cx="33337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6</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98" name="Text Box 44"/>
          <p:cNvSpPr txBox="1">
            <a:spLocks noChangeArrowheads="1"/>
          </p:cNvSpPr>
          <p:nvPr/>
        </p:nvSpPr>
        <p:spPr bwMode="auto">
          <a:xfrm>
            <a:off x="7675208" y="1224934"/>
            <a:ext cx="323850"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99" name="Oval 48"/>
          <p:cNvSpPr>
            <a:spLocks noChangeArrowheads="1"/>
          </p:cNvSpPr>
          <p:nvPr/>
        </p:nvSpPr>
        <p:spPr bwMode="auto">
          <a:xfrm>
            <a:off x="6246458" y="1772621"/>
            <a:ext cx="200025" cy="20002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0" name="Oval 48"/>
          <p:cNvSpPr>
            <a:spLocks noChangeArrowheads="1"/>
          </p:cNvSpPr>
          <p:nvPr/>
        </p:nvSpPr>
        <p:spPr bwMode="auto">
          <a:xfrm>
            <a:off x="7722833" y="1739284"/>
            <a:ext cx="200025" cy="20002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1" name="Oval 48"/>
          <p:cNvSpPr>
            <a:spLocks noChangeArrowheads="1"/>
          </p:cNvSpPr>
          <p:nvPr/>
        </p:nvSpPr>
        <p:spPr bwMode="auto">
          <a:xfrm>
            <a:off x="6603645" y="1858347"/>
            <a:ext cx="200025" cy="20002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2" name="Oval 48"/>
          <p:cNvSpPr>
            <a:spLocks noChangeArrowheads="1"/>
          </p:cNvSpPr>
          <p:nvPr/>
        </p:nvSpPr>
        <p:spPr bwMode="auto">
          <a:xfrm>
            <a:off x="7365645" y="1829771"/>
            <a:ext cx="200025" cy="20002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3" name="Oval 48"/>
          <p:cNvSpPr>
            <a:spLocks noChangeArrowheads="1"/>
          </p:cNvSpPr>
          <p:nvPr/>
        </p:nvSpPr>
        <p:spPr bwMode="auto">
          <a:xfrm>
            <a:off x="6613171" y="1043959"/>
            <a:ext cx="200025" cy="20002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4" name="Oval 48"/>
          <p:cNvSpPr>
            <a:spLocks noChangeArrowheads="1"/>
          </p:cNvSpPr>
          <p:nvPr/>
        </p:nvSpPr>
        <p:spPr bwMode="auto">
          <a:xfrm>
            <a:off x="7437083" y="1048722"/>
            <a:ext cx="200025" cy="20002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5" name="Oval 61"/>
          <p:cNvSpPr>
            <a:spLocks noChangeArrowheads="1"/>
          </p:cNvSpPr>
          <p:nvPr/>
        </p:nvSpPr>
        <p:spPr bwMode="auto">
          <a:xfrm>
            <a:off x="6448332" y="2159385"/>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6" name="Text Box 68"/>
          <p:cNvSpPr txBox="1">
            <a:spLocks noChangeArrowheads="1"/>
          </p:cNvSpPr>
          <p:nvPr/>
        </p:nvSpPr>
        <p:spPr bwMode="auto">
          <a:xfrm>
            <a:off x="5825232" y="1990077"/>
            <a:ext cx="443976"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x</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7"/>
                                        </p:tgtEl>
                                        <p:attrNameLst>
                                          <p:attrName>style.visibility</p:attrName>
                                        </p:attrNameLst>
                                      </p:cBhvr>
                                      <p:to>
                                        <p:strVal val="visible"/>
                                      </p:to>
                                    </p:set>
                                  </p:childTnLst>
                                </p:cTn>
                              </p:par>
                              <p:par>
                                <p:cTn id="25" presetID="1" presetClass="entr" presetSubtype="0" fill="hold" grpId="0" nodeType="withEffect" nodePh="1">
                                  <p:stCondLst>
                                    <p:cond delay="0"/>
                                  </p:stCondLst>
                                  <p:endCondLst>
                                    <p:cond evt="begin" delay="0">
                                      <p:tn val="25"/>
                                    </p:cond>
                                  </p:endCondLst>
                                  <p:childTnLst>
                                    <p:set>
                                      <p:cBhvr>
                                        <p:cTn id="26" dur="1" fill="hold">
                                          <p:stCondLst>
                                            <p:cond delay="0"/>
                                          </p:stCondLst>
                                        </p:cTn>
                                        <p:tgtEl>
                                          <p:spTgt spid="7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8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1"/>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8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8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84"/>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8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8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8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8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89"/>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90"/>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91"/>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92"/>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93"/>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94"/>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95"/>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96"/>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97"/>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98"/>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99"/>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100"/>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01"/>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102"/>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103"/>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104"/>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105"/>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106"/>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49193"/>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49194"/>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49195"/>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49196"/>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49197"/>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49198"/>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49199"/>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49200"/>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49201"/>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49202"/>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49203"/>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49204"/>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49205"/>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49206"/>
                                        </p:tgtEl>
                                        <p:attrNameLst>
                                          <p:attrName>style.visibility</p:attrName>
                                        </p:attrNameLst>
                                      </p:cBhvr>
                                      <p:to>
                                        <p:strVal val="visible"/>
                                      </p:to>
                                    </p:set>
                                  </p:childTnLst>
                                </p:cTn>
                              </p:par>
                              <p:par>
                                <p:cTn id="113" presetID="1" presetClass="entr" presetSubtype="0" fill="hold" grpId="0" nodeType="withEffect">
                                  <p:stCondLst>
                                    <p:cond delay="0"/>
                                  </p:stCondLst>
                                  <p:childTnLst>
                                    <p:set>
                                      <p:cBhvr>
                                        <p:cTn id="114" dur="1" fill="hold">
                                          <p:stCondLst>
                                            <p:cond delay="0"/>
                                          </p:stCondLst>
                                        </p:cTn>
                                        <p:tgtEl>
                                          <p:spTgt spid="49207"/>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57"/>
                                        </p:tgtEl>
                                        <p:attrNameLst>
                                          <p:attrName>style.visibility</p:attrName>
                                        </p:attrNameLst>
                                      </p:cBhvr>
                                      <p:to>
                                        <p:strVal val="visible"/>
                                      </p:to>
                                    </p:set>
                                  </p:childTnLst>
                                </p:cTn>
                              </p:par>
                              <p:par>
                                <p:cTn id="119" presetID="1" presetClass="entr" presetSubtype="0" fill="hold" grpId="0" nodeType="withEffect">
                                  <p:stCondLst>
                                    <p:cond delay="0"/>
                                  </p:stCondLst>
                                  <p:childTnLst>
                                    <p:set>
                                      <p:cBhvr>
                                        <p:cTn id="120" dur="1" fill="hold">
                                          <p:stCondLst>
                                            <p:cond delay="0"/>
                                          </p:stCondLst>
                                        </p:cTn>
                                        <p:tgtEl>
                                          <p:spTgt spid="62"/>
                                        </p:tgtEl>
                                        <p:attrNameLst>
                                          <p:attrName>style.visibility</p:attrName>
                                        </p:attrNameLst>
                                      </p:cBhvr>
                                      <p:to>
                                        <p:strVal val="visible"/>
                                      </p:to>
                                    </p:set>
                                  </p:childTnLst>
                                </p:cTn>
                              </p:par>
                              <p:par>
                                <p:cTn id="121" presetID="1" presetClass="entr" presetSubtype="0" fill="hold" grpId="0" nodeType="withEffect">
                                  <p:stCondLst>
                                    <p:cond delay="0"/>
                                  </p:stCondLst>
                                  <p:childTnLst>
                                    <p:set>
                                      <p:cBhvr>
                                        <p:cTn id="122" dur="1" fill="hold">
                                          <p:stCondLst>
                                            <p:cond delay="0"/>
                                          </p:stCondLst>
                                        </p:cTn>
                                        <p:tgtEl>
                                          <p:spTgt spid="64"/>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grpId="0" nodeType="clickEffect">
                                  <p:stCondLst>
                                    <p:cond delay="0"/>
                                  </p:stCondLst>
                                  <p:childTnLst>
                                    <p:set>
                                      <p:cBhvr>
                                        <p:cTn id="126" dur="1" fill="hold">
                                          <p:stCondLst>
                                            <p:cond delay="0"/>
                                          </p:stCondLst>
                                        </p:cTn>
                                        <p:tgtEl>
                                          <p:spTgt spid="58"/>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ntr" presetSubtype="0" fill="hold" grpId="0" nodeType="clickEffect">
                                  <p:stCondLst>
                                    <p:cond delay="0"/>
                                  </p:stCondLst>
                                  <p:childTnLst>
                                    <p:set>
                                      <p:cBhvr>
                                        <p:cTn id="130" dur="1" fill="hold">
                                          <p:stCondLst>
                                            <p:cond delay="0"/>
                                          </p:stCondLst>
                                        </p:cTn>
                                        <p:tgtEl>
                                          <p:spTgt spid="63"/>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1" presetClass="entr" presetSubtype="0" fill="hold" grpId="0" nodeType="clickEffect">
                                  <p:stCondLst>
                                    <p:cond delay="0"/>
                                  </p:stCondLst>
                                  <p:childTnLst>
                                    <p:set>
                                      <p:cBhvr>
                                        <p:cTn id="134" dur="1" fill="hold">
                                          <p:stCondLst>
                                            <p:cond delay="0"/>
                                          </p:stCondLst>
                                        </p:cTn>
                                        <p:tgtEl>
                                          <p:spTgt spid="59"/>
                                        </p:tgtEl>
                                        <p:attrNameLst>
                                          <p:attrName>style.visibility</p:attrName>
                                        </p:attrNameLst>
                                      </p:cBhvr>
                                      <p:to>
                                        <p:strVal val="visible"/>
                                      </p:to>
                                    </p:set>
                                  </p:childTnLst>
                                </p:cTn>
                              </p:par>
                              <p:par>
                                <p:cTn id="135" presetID="1" presetClass="entr" presetSubtype="0" fill="hold" grpId="0" nodeType="withEffect">
                                  <p:stCondLst>
                                    <p:cond delay="0"/>
                                  </p:stCondLst>
                                  <p:childTnLst>
                                    <p:set>
                                      <p:cBhvr>
                                        <p:cTn id="136" dur="1" fill="hold">
                                          <p:stCondLst>
                                            <p:cond delay="0"/>
                                          </p:stCondLst>
                                        </p:cTn>
                                        <p:tgtEl>
                                          <p:spTgt spid="65"/>
                                        </p:tgtEl>
                                        <p:attrNameLst>
                                          <p:attrName>style.visibility</p:attrName>
                                        </p:attrNameLst>
                                      </p:cBhvr>
                                      <p:to>
                                        <p:strVal val="visible"/>
                                      </p:to>
                                    </p:set>
                                  </p:childTnLst>
                                </p:cTn>
                              </p:par>
                            </p:childTnLst>
                          </p:cTn>
                        </p:par>
                      </p:childTnLst>
                    </p:cTn>
                  </p:par>
                  <p:par>
                    <p:cTn id="137" fill="hold">
                      <p:stCondLst>
                        <p:cond delay="indefinite"/>
                      </p:stCondLst>
                      <p:childTnLst>
                        <p:par>
                          <p:cTn id="138" fill="hold">
                            <p:stCondLst>
                              <p:cond delay="0"/>
                            </p:stCondLst>
                            <p:childTnLst>
                              <p:par>
                                <p:cTn id="139" presetID="1" presetClass="entr" presetSubtype="0" fill="hold" grpId="0" nodeType="clickEffect">
                                  <p:stCondLst>
                                    <p:cond delay="0"/>
                                  </p:stCondLst>
                                  <p:childTnLst>
                                    <p:set>
                                      <p:cBhvr>
                                        <p:cTn id="140" dur="1" fill="hold">
                                          <p:stCondLst>
                                            <p:cond delay="0"/>
                                          </p:stCondLst>
                                        </p:cTn>
                                        <p:tgtEl>
                                          <p:spTgt spid="66"/>
                                        </p:tgtEl>
                                        <p:attrNameLst>
                                          <p:attrName>style.visibility</p:attrName>
                                        </p:attrNameLst>
                                      </p:cBhvr>
                                      <p:to>
                                        <p:strVal val="visible"/>
                                      </p:to>
                                    </p:set>
                                  </p:childTnLst>
                                </p:cTn>
                              </p:par>
                            </p:childTnLst>
                          </p:cTn>
                        </p:par>
                      </p:childTnLst>
                    </p:cTn>
                  </p:par>
                  <p:par>
                    <p:cTn id="141" fill="hold">
                      <p:stCondLst>
                        <p:cond delay="indefinite"/>
                      </p:stCondLst>
                      <p:childTnLst>
                        <p:par>
                          <p:cTn id="142" fill="hold">
                            <p:stCondLst>
                              <p:cond delay="0"/>
                            </p:stCondLst>
                            <p:childTnLst>
                              <p:par>
                                <p:cTn id="143" presetID="1" presetClass="entr" presetSubtype="0" fill="hold" grpId="0" nodeType="clickEffect">
                                  <p:stCondLst>
                                    <p:cond delay="0"/>
                                  </p:stCondLst>
                                  <p:childTnLst>
                                    <p:set>
                                      <p:cBhvr>
                                        <p:cTn id="144" dur="1" fill="hold">
                                          <p:stCondLst>
                                            <p:cond delay="0"/>
                                          </p:stCondLst>
                                        </p:cTn>
                                        <p:tgtEl>
                                          <p:spTgt spid="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93" grpId="0" animBg="1"/>
      <p:bldP spid="49194" grpId="0" animBg="1"/>
      <p:bldP spid="49195" grpId="0" animBg="1"/>
      <p:bldP spid="49196" grpId="0"/>
      <p:bldP spid="49197" grpId="0"/>
      <p:bldP spid="49198" grpId="0" animBg="1"/>
      <p:bldP spid="49199" grpId="0" animBg="1"/>
      <p:bldP spid="49200" grpId="0" animBg="1"/>
      <p:bldP spid="49201" grpId="0"/>
      <p:bldP spid="49202" grpId="0"/>
      <p:bldP spid="49203" grpId="0"/>
      <p:bldP spid="49204" grpId="0" animBg="1"/>
      <p:bldP spid="49205" grpId="0"/>
      <p:bldP spid="49206" grpId="0"/>
      <p:bldP spid="49207" grpId="0"/>
      <p:bldP spid="57" grpId="0"/>
      <p:bldP spid="58" grpId="0"/>
      <p:bldP spid="59" grpId="0"/>
      <p:bldP spid="62" grpId="0" animBg="1"/>
      <p:bldP spid="63" grpId="0" animBg="1"/>
      <p:bldP spid="64" grpId="0" animBg="1"/>
      <p:bldP spid="65" grpId="0" animBg="1"/>
      <p:bldP spid="66" grpId="0"/>
      <p:bldP spid="67" grpId="0" animBg="1"/>
      <p:bldP spid="68" grpId="0" animBg="1"/>
      <p:bldP spid="69" grpId="0" animBg="1"/>
      <p:bldP spid="70" grpId="0"/>
      <p:bldP spid="71" grpId="0"/>
      <p:bldP spid="72" grpId="0"/>
      <p:bldP spid="73" grpId="0"/>
      <p:bldP spid="74" grpId="0" animBg="1"/>
      <p:bldP spid="75" grpId="0" animBg="1"/>
      <p:bldP spid="76" grpId="0"/>
      <p:bldP spid="77" grpId="0" animBg="1"/>
      <p:bldP spid="78" grpId="0"/>
      <p:bldP spid="79" grpId="0"/>
      <p:bldP spid="80" grpId="0" animBg="1"/>
      <p:bldP spid="81" grpId="0"/>
      <p:bldP spid="82" grpId="0"/>
      <p:bldP spid="83" grpId="0"/>
      <p:bldP spid="84" grpId="0"/>
      <p:bldP spid="85" grpId="0" animBg="1"/>
      <p:bldP spid="86" grpId="0"/>
      <p:bldP spid="87" grpId="0" animBg="1"/>
      <p:bldP spid="88" grpId="0" animBg="1"/>
      <p:bldP spid="89" grpId="0" animBg="1"/>
      <p:bldP spid="90" grpId="0" animBg="1"/>
      <p:bldP spid="91" grpId="0" animBg="1"/>
      <p:bldP spid="92" grpId="0" animBg="1"/>
      <p:bldP spid="93" grpId="0" animBg="1"/>
      <p:bldP spid="94" grpId="0" animBg="1"/>
      <p:bldP spid="95" grpId="0"/>
      <p:bldP spid="96" grpId="0"/>
      <p:bldP spid="97" grpId="0"/>
      <p:bldP spid="98" grpId="0"/>
      <p:bldP spid="99" grpId="0" animBg="1"/>
      <p:bldP spid="100" grpId="0" animBg="1"/>
      <p:bldP spid="101" grpId="0" animBg="1"/>
      <p:bldP spid="102" grpId="0" animBg="1"/>
      <p:bldP spid="103" grpId="0" animBg="1"/>
      <p:bldP spid="104" grpId="0" animBg="1"/>
      <p:bldP spid="105" grpId="0" animBg="1"/>
      <p:bldP spid="10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381000"/>
            <a:ext cx="7772400" cy="646331"/>
          </a:xfrm>
          <a:prstGeom prst="rect">
            <a:avLst/>
          </a:prstGeom>
        </p:spPr>
        <p:txBody>
          <a:bodyPr wrap="square">
            <a:spAutoFit/>
          </a:bodyPr>
          <a:lstStyle/>
          <a:p>
            <a:r>
              <a:rPr lang="en-US" b="1" dirty="0" smtClean="0">
                <a:latin typeface="Times New Roman"/>
                <a:ea typeface="PMingLiU"/>
              </a:rPr>
              <a:t>Example </a:t>
            </a:r>
            <a:r>
              <a:rPr lang="en-US" altLang="zh-TW" b="1" dirty="0" smtClean="0">
                <a:latin typeface="Times New Roman"/>
                <a:ea typeface="PMingLiU"/>
              </a:rPr>
              <a:t>2.3</a:t>
            </a:r>
            <a:r>
              <a:rPr lang="zh-TW" altLang="en-US" b="1" dirty="0" smtClean="0">
                <a:latin typeface="Times New Roman"/>
                <a:ea typeface="PMingLiU"/>
              </a:rPr>
              <a:t> </a:t>
            </a:r>
            <a:r>
              <a:rPr lang="en-US" altLang="zh-TW" b="1" dirty="0" smtClean="0">
                <a:latin typeface="Times New Roman"/>
                <a:ea typeface="PMingLiU"/>
              </a:rPr>
              <a:t> Find the member forces in bars 4, 5, 6, and 7 of the loaded Fink truss shown.</a:t>
            </a:r>
          </a:p>
        </p:txBody>
      </p:sp>
      <p:sp>
        <p:nvSpPr>
          <p:cNvPr id="50178" name="Oval 2"/>
          <p:cNvSpPr>
            <a:spLocks noChangeArrowheads="1"/>
          </p:cNvSpPr>
          <p:nvPr/>
        </p:nvSpPr>
        <p:spPr bwMode="auto">
          <a:xfrm>
            <a:off x="3281362" y="1863725"/>
            <a:ext cx="152400" cy="14287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0179" name="Line 3"/>
          <p:cNvSpPr>
            <a:spLocks noChangeShapeType="1"/>
          </p:cNvSpPr>
          <p:nvPr/>
        </p:nvSpPr>
        <p:spPr bwMode="auto">
          <a:xfrm flipV="1">
            <a:off x="2879725" y="2028825"/>
            <a:ext cx="2765425"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0180" name="Line 4"/>
          <p:cNvSpPr>
            <a:spLocks noChangeShapeType="1"/>
          </p:cNvSpPr>
          <p:nvPr/>
        </p:nvSpPr>
        <p:spPr bwMode="auto">
          <a:xfrm flipV="1">
            <a:off x="2843212" y="1231900"/>
            <a:ext cx="1333500" cy="7905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0181" name="Line 5"/>
          <p:cNvSpPr>
            <a:spLocks noChangeShapeType="1"/>
          </p:cNvSpPr>
          <p:nvPr/>
        </p:nvSpPr>
        <p:spPr bwMode="auto">
          <a:xfrm>
            <a:off x="4243387" y="1209675"/>
            <a:ext cx="1428750" cy="8001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0182" name="Oval 6"/>
          <p:cNvSpPr>
            <a:spLocks noChangeArrowheads="1"/>
          </p:cNvSpPr>
          <p:nvPr/>
        </p:nvSpPr>
        <p:spPr bwMode="auto">
          <a:xfrm>
            <a:off x="5632450" y="1981200"/>
            <a:ext cx="90487"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0183" name="Oval 7"/>
          <p:cNvSpPr>
            <a:spLocks noChangeArrowheads="1"/>
          </p:cNvSpPr>
          <p:nvPr/>
        </p:nvSpPr>
        <p:spPr bwMode="auto">
          <a:xfrm>
            <a:off x="2797175" y="1981200"/>
            <a:ext cx="92075"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0184" name="Line 8"/>
          <p:cNvSpPr>
            <a:spLocks noChangeShapeType="1"/>
          </p:cNvSpPr>
          <p:nvPr/>
        </p:nvSpPr>
        <p:spPr bwMode="auto">
          <a:xfrm flipH="1" flipV="1">
            <a:off x="4233862" y="1228725"/>
            <a:ext cx="428625" cy="7810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0185" name="Line 9"/>
          <p:cNvSpPr>
            <a:spLocks noChangeShapeType="1"/>
          </p:cNvSpPr>
          <p:nvPr/>
        </p:nvSpPr>
        <p:spPr bwMode="auto">
          <a:xfrm flipV="1">
            <a:off x="3810000" y="1219200"/>
            <a:ext cx="390525" cy="7905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0186" name="Line 10"/>
          <p:cNvSpPr>
            <a:spLocks noChangeShapeType="1"/>
          </p:cNvSpPr>
          <p:nvPr/>
        </p:nvSpPr>
        <p:spPr bwMode="auto">
          <a:xfrm>
            <a:off x="3548062" y="1609725"/>
            <a:ext cx="276225" cy="4095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0187" name="Line 11"/>
          <p:cNvSpPr>
            <a:spLocks noChangeShapeType="1"/>
          </p:cNvSpPr>
          <p:nvPr/>
        </p:nvSpPr>
        <p:spPr bwMode="auto">
          <a:xfrm flipH="1">
            <a:off x="4700587" y="1600200"/>
            <a:ext cx="257175" cy="4191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0188" name="Oval 12"/>
          <p:cNvSpPr>
            <a:spLocks noChangeArrowheads="1"/>
          </p:cNvSpPr>
          <p:nvPr/>
        </p:nvSpPr>
        <p:spPr bwMode="auto">
          <a:xfrm>
            <a:off x="4637087" y="1971675"/>
            <a:ext cx="92075"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0189" name="Oval 13"/>
          <p:cNvSpPr>
            <a:spLocks noChangeArrowheads="1"/>
          </p:cNvSpPr>
          <p:nvPr/>
        </p:nvSpPr>
        <p:spPr bwMode="auto">
          <a:xfrm>
            <a:off x="3770312" y="1971675"/>
            <a:ext cx="92075"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0190" name="Oval 14"/>
          <p:cNvSpPr>
            <a:spLocks noChangeArrowheads="1"/>
          </p:cNvSpPr>
          <p:nvPr/>
        </p:nvSpPr>
        <p:spPr bwMode="auto">
          <a:xfrm>
            <a:off x="4168775" y="1157288"/>
            <a:ext cx="92075"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0191" name="Oval 15"/>
          <p:cNvSpPr>
            <a:spLocks noChangeArrowheads="1"/>
          </p:cNvSpPr>
          <p:nvPr/>
        </p:nvSpPr>
        <p:spPr bwMode="auto">
          <a:xfrm>
            <a:off x="3502025" y="1552575"/>
            <a:ext cx="92075"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0192" name="Oval 16"/>
          <p:cNvSpPr>
            <a:spLocks noChangeArrowheads="1"/>
          </p:cNvSpPr>
          <p:nvPr/>
        </p:nvSpPr>
        <p:spPr bwMode="auto">
          <a:xfrm>
            <a:off x="4911725" y="1562100"/>
            <a:ext cx="92075"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0193" name="Line 17"/>
          <p:cNvSpPr>
            <a:spLocks noChangeShapeType="1"/>
          </p:cNvSpPr>
          <p:nvPr/>
        </p:nvSpPr>
        <p:spPr bwMode="auto">
          <a:xfrm>
            <a:off x="4681537" y="2101850"/>
            <a:ext cx="0" cy="180975"/>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0194" name="Text Box 18"/>
          <p:cNvSpPr txBox="1">
            <a:spLocks noChangeArrowheads="1"/>
          </p:cNvSpPr>
          <p:nvPr/>
        </p:nvSpPr>
        <p:spPr bwMode="auto">
          <a:xfrm>
            <a:off x="4691062" y="2092325"/>
            <a:ext cx="514350"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1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10 kN</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0195" name="Line 19"/>
          <p:cNvSpPr>
            <a:spLocks noChangeShapeType="1"/>
          </p:cNvSpPr>
          <p:nvPr/>
        </p:nvSpPr>
        <p:spPr bwMode="auto">
          <a:xfrm>
            <a:off x="2843212" y="2359025"/>
            <a:ext cx="0" cy="1333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0196" name="Line 20"/>
          <p:cNvSpPr>
            <a:spLocks noChangeShapeType="1"/>
          </p:cNvSpPr>
          <p:nvPr/>
        </p:nvSpPr>
        <p:spPr bwMode="auto">
          <a:xfrm>
            <a:off x="2843212" y="2457450"/>
            <a:ext cx="2819400" cy="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0197" name="Line 21"/>
          <p:cNvSpPr>
            <a:spLocks noChangeShapeType="1"/>
          </p:cNvSpPr>
          <p:nvPr/>
        </p:nvSpPr>
        <p:spPr bwMode="auto">
          <a:xfrm>
            <a:off x="5681662" y="2349500"/>
            <a:ext cx="0" cy="1333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0198" name="Text Box 22"/>
          <p:cNvSpPr txBox="1">
            <a:spLocks noChangeArrowheads="1"/>
          </p:cNvSpPr>
          <p:nvPr/>
        </p:nvSpPr>
        <p:spPr bwMode="auto">
          <a:xfrm>
            <a:off x="3852862" y="2254250"/>
            <a:ext cx="82867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1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3@2m=6m</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0199" name="Text Box 23"/>
          <p:cNvSpPr txBox="1">
            <a:spLocks noChangeArrowheads="1"/>
          </p:cNvSpPr>
          <p:nvPr/>
        </p:nvSpPr>
        <p:spPr bwMode="auto">
          <a:xfrm>
            <a:off x="2619375" y="1935163"/>
            <a:ext cx="304800"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1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1</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0200" name="Line 24"/>
          <p:cNvSpPr>
            <a:spLocks noChangeShapeType="1"/>
          </p:cNvSpPr>
          <p:nvPr/>
        </p:nvSpPr>
        <p:spPr bwMode="auto">
          <a:xfrm flipV="1">
            <a:off x="2714625" y="2174875"/>
            <a:ext cx="24765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0201" name="Line 25"/>
          <p:cNvSpPr>
            <a:spLocks noChangeShapeType="1"/>
          </p:cNvSpPr>
          <p:nvPr/>
        </p:nvSpPr>
        <p:spPr bwMode="auto">
          <a:xfrm flipH="1" flipV="1">
            <a:off x="2871787" y="2070100"/>
            <a:ext cx="58738" cy="10318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0202" name="Line 26"/>
          <p:cNvSpPr>
            <a:spLocks noChangeShapeType="1"/>
          </p:cNvSpPr>
          <p:nvPr/>
        </p:nvSpPr>
        <p:spPr bwMode="auto">
          <a:xfrm flipV="1">
            <a:off x="2757487" y="2071688"/>
            <a:ext cx="57150" cy="10001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0203" name="Text Box 27"/>
          <p:cNvSpPr txBox="1">
            <a:spLocks noChangeArrowheads="1"/>
          </p:cNvSpPr>
          <p:nvPr/>
        </p:nvSpPr>
        <p:spPr bwMode="auto">
          <a:xfrm>
            <a:off x="4471987" y="1985963"/>
            <a:ext cx="2667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1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3</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0204" name="Line 28"/>
          <p:cNvSpPr>
            <a:spLocks noChangeShapeType="1"/>
          </p:cNvSpPr>
          <p:nvPr/>
        </p:nvSpPr>
        <p:spPr bwMode="auto">
          <a:xfrm flipV="1">
            <a:off x="5605462" y="2184400"/>
            <a:ext cx="1524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0205" name="Line 29"/>
          <p:cNvSpPr>
            <a:spLocks noChangeShapeType="1"/>
          </p:cNvSpPr>
          <p:nvPr/>
        </p:nvSpPr>
        <p:spPr bwMode="auto">
          <a:xfrm flipH="1" flipV="1">
            <a:off x="5700712" y="2070100"/>
            <a:ext cx="57150" cy="1143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0206" name="Line 30"/>
          <p:cNvSpPr>
            <a:spLocks noChangeShapeType="1"/>
          </p:cNvSpPr>
          <p:nvPr/>
        </p:nvSpPr>
        <p:spPr bwMode="auto">
          <a:xfrm flipV="1">
            <a:off x="5605462" y="2079625"/>
            <a:ext cx="57150" cy="10477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0207" name="Oval 31"/>
          <p:cNvSpPr>
            <a:spLocks noChangeArrowheads="1"/>
          </p:cNvSpPr>
          <p:nvPr/>
        </p:nvSpPr>
        <p:spPr bwMode="auto">
          <a:xfrm>
            <a:off x="5634037" y="2157413"/>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0208" name="Line 32"/>
          <p:cNvSpPr>
            <a:spLocks noChangeShapeType="1"/>
          </p:cNvSpPr>
          <p:nvPr/>
        </p:nvSpPr>
        <p:spPr bwMode="auto">
          <a:xfrm>
            <a:off x="5605462" y="2255838"/>
            <a:ext cx="17145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0209" name="Text Box 33"/>
          <p:cNvSpPr txBox="1">
            <a:spLocks noChangeArrowheads="1"/>
          </p:cNvSpPr>
          <p:nvPr/>
        </p:nvSpPr>
        <p:spPr bwMode="auto">
          <a:xfrm>
            <a:off x="3548062" y="2005013"/>
            <a:ext cx="2667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1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2</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0210" name="Text Box 34"/>
          <p:cNvSpPr txBox="1">
            <a:spLocks noChangeArrowheads="1"/>
          </p:cNvSpPr>
          <p:nvPr/>
        </p:nvSpPr>
        <p:spPr bwMode="auto">
          <a:xfrm>
            <a:off x="5710237" y="1919288"/>
            <a:ext cx="2667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1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4</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0211" name="Text Box 35"/>
          <p:cNvSpPr txBox="1">
            <a:spLocks noChangeArrowheads="1"/>
          </p:cNvSpPr>
          <p:nvPr/>
        </p:nvSpPr>
        <p:spPr bwMode="auto">
          <a:xfrm>
            <a:off x="3338512" y="1357313"/>
            <a:ext cx="2667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1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5</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0212" name="Text Box 36"/>
          <p:cNvSpPr txBox="1">
            <a:spLocks noChangeArrowheads="1"/>
          </p:cNvSpPr>
          <p:nvPr/>
        </p:nvSpPr>
        <p:spPr bwMode="auto">
          <a:xfrm>
            <a:off x="4205287" y="1014413"/>
            <a:ext cx="2667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1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6</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0213" name="Text Box 37"/>
          <p:cNvSpPr txBox="1">
            <a:spLocks noChangeArrowheads="1"/>
          </p:cNvSpPr>
          <p:nvPr/>
        </p:nvSpPr>
        <p:spPr bwMode="auto">
          <a:xfrm>
            <a:off x="4957762" y="1385888"/>
            <a:ext cx="2667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1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7</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0214" name="Text Box 38"/>
          <p:cNvSpPr txBox="1">
            <a:spLocks noChangeArrowheads="1"/>
          </p:cNvSpPr>
          <p:nvPr/>
        </p:nvSpPr>
        <p:spPr bwMode="auto">
          <a:xfrm>
            <a:off x="3233737" y="1816100"/>
            <a:ext cx="28575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1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1</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0215" name="Oval 39"/>
          <p:cNvSpPr>
            <a:spLocks noChangeArrowheads="1"/>
          </p:cNvSpPr>
          <p:nvPr/>
        </p:nvSpPr>
        <p:spPr bwMode="auto">
          <a:xfrm>
            <a:off x="4157662" y="1844675"/>
            <a:ext cx="152400" cy="14287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0216" name="Text Box 40"/>
          <p:cNvSpPr txBox="1">
            <a:spLocks noChangeArrowheads="1"/>
          </p:cNvSpPr>
          <p:nvPr/>
        </p:nvSpPr>
        <p:spPr bwMode="auto">
          <a:xfrm>
            <a:off x="4110037" y="1797050"/>
            <a:ext cx="28575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1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2</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0217" name="Oval 41"/>
          <p:cNvSpPr>
            <a:spLocks noChangeArrowheads="1"/>
          </p:cNvSpPr>
          <p:nvPr/>
        </p:nvSpPr>
        <p:spPr bwMode="auto">
          <a:xfrm>
            <a:off x="5081587" y="1844675"/>
            <a:ext cx="152400" cy="14287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0218" name="Text Box 42"/>
          <p:cNvSpPr txBox="1">
            <a:spLocks noChangeArrowheads="1"/>
          </p:cNvSpPr>
          <p:nvPr/>
        </p:nvSpPr>
        <p:spPr bwMode="auto">
          <a:xfrm>
            <a:off x="5033962" y="1797050"/>
            <a:ext cx="28575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1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31</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0219" name="Oval 43"/>
          <p:cNvSpPr>
            <a:spLocks noChangeArrowheads="1"/>
          </p:cNvSpPr>
          <p:nvPr/>
        </p:nvSpPr>
        <p:spPr bwMode="auto">
          <a:xfrm>
            <a:off x="3690937" y="1673225"/>
            <a:ext cx="152400" cy="14287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0220" name="Oval 44"/>
          <p:cNvSpPr>
            <a:spLocks noChangeArrowheads="1"/>
          </p:cNvSpPr>
          <p:nvPr/>
        </p:nvSpPr>
        <p:spPr bwMode="auto">
          <a:xfrm>
            <a:off x="4033837" y="1597025"/>
            <a:ext cx="152400" cy="14287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0221" name="Text Box 45"/>
          <p:cNvSpPr txBox="1">
            <a:spLocks noChangeArrowheads="1"/>
          </p:cNvSpPr>
          <p:nvPr/>
        </p:nvSpPr>
        <p:spPr bwMode="auto">
          <a:xfrm>
            <a:off x="3986212" y="1549400"/>
            <a:ext cx="28575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1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5</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0222" name="Oval 46"/>
          <p:cNvSpPr>
            <a:spLocks noChangeArrowheads="1"/>
          </p:cNvSpPr>
          <p:nvPr/>
        </p:nvSpPr>
        <p:spPr bwMode="auto">
          <a:xfrm>
            <a:off x="4500562" y="1568450"/>
            <a:ext cx="152400" cy="14287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0223" name="Text Box 47"/>
          <p:cNvSpPr txBox="1">
            <a:spLocks noChangeArrowheads="1"/>
          </p:cNvSpPr>
          <p:nvPr/>
        </p:nvSpPr>
        <p:spPr bwMode="auto">
          <a:xfrm>
            <a:off x="4452937" y="1520825"/>
            <a:ext cx="28575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1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6</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0224" name="Oval 48"/>
          <p:cNvSpPr>
            <a:spLocks noChangeArrowheads="1"/>
          </p:cNvSpPr>
          <p:nvPr/>
        </p:nvSpPr>
        <p:spPr bwMode="auto">
          <a:xfrm>
            <a:off x="4852987" y="1768475"/>
            <a:ext cx="152400" cy="14287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0225" name="Text Box 49"/>
          <p:cNvSpPr txBox="1">
            <a:spLocks noChangeArrowheads="1"/>
          </p:cNvSpPr>
          <p:nvPr/>
        </p:nvSpPr>
        <p:spPr bwMode="auto">
          <a:xfrm>
            <a:off x="4805362" y="1720850"/>
            <a:ext cx="28575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1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7</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0226" name="Oval 50"/>
          <p:cNvSpPr>
            <a:spLocks noChangeArrowheads="1"/>
          </p:cNvSpPr>
          <p:nvPr/>
        </p:nvSpPr>
        <p:spPr bwMode="auto">
          <a:xfrm>
            <a:off x="3090862" y="1635125"/>
            <a:ext cx="152400" cy="14287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0227" name="Text Box 51"/>
          <p:cNvSpPr txBox="1">
            <a:spLocks noChangeArrowheads="1"/>
          </p:cNvSpPr>
          <p:nvPr/>
        </p:nvSpPr>
        <p:spPr bwMode="auto">
          <a:xfrm>
            <a:off x="3043237" y="1587500"/>
            <a:ext cx="28575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1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8</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0228" name="Oval 52"/>
          <p:cNvSpPr>
            <a:spLocks noChangeArrowheads="1"/>
          </p:cNvSpPr>
          <p:nvPr/>
        </p:nvSpPr>
        <p:spPr bwMode="auto">
          <a:xfrm>
            <a:off x="3748087" y="1254125"/>
            <a:ext cx="152400" cy="14287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0229" name="Oval 53"/>
          <p:cNvSpPr>
            <a:spLocks noChangeArrowheads="1"/>
          </p:cNvSpPr>
          <p:nvPr/>
        </p:nvSpPr>
        <p:spPr bwMode="auto">
          <a:xfrm>
            <a:off x="4605337" y="1244600"/>
            <a:ext cx="190500" cy="18097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0230" name="Text Box 54"/>
          <p:cNvSpPr txBox="1">
            <a:spLocks noChangeArrowheads="1"/>
          </p:cNvSpPr>
          <p:nvPr/>
        </p:nvSpPr>
        <p:spPr bwMode="auto">
          <a:xfrm>
            <a:off x="4538662" y="1216025"/>
            <a:ext cx="35242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1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10</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0231" name="Oval 55"/>
          <p:cNvSpPr>
            <a:spLocks noChangeArrowheads="1"/>
          </p:cNvSpPr>
          <p:nvPr/>
        </p:nvSpPr>
        <p:spPr bwMode="auto">
          <a:xfrm>
            <a:off x="5253037" y="1597025"/>
            <a:ext cx="190500" cy="180975"/>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0232" name="Text Box 56"/>
          <p:cNvSpPr txBox="1">
            <a:spLocks noChangeArrowheads="1"/>
          </p:cNvSpPr>
          <p:nvPr/>
        </p:nvSpPr>
        <p:spPr bwMode="auto">
          <a:xfrm>
            <a:off x="5186362" y="1568450"/>
            <a:ext cx="35242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1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110</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0233" name="Line 57"/>
          <p:cNvSpPr>
            <a:spLocks noChangeShapeType="1"/>
          </p:cNvSpPr>
          <p:nvPr/>
        </p:nvSpPr>
        <p:spPr bwMode="auto">
          <a:xfrm>
            <a:off x="5986462" y="2035175"/>
            <a:ext cx="1428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0234" name="Line 58"/>
          <p:cNvSpPr>
            <a:spLocks noChangeShapeType="1"/>
          </p:cNvSpPr>
          <p:nvPr/>
        </p:nvSpPr>
        <p:spPr bwMode="auto">
          <a:xfrm flipH="1" flipV="1">
            <a:off x="6024562" y="1216025"/>
            <a:ext cx="0" cy="81915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0235" name="Line 59"/>
          <p:cNvSpPr>
            <a:spLocks noChangeShapeType="1"/>
          </p:cNvSpPr>
          <p:nvPr/>
        </p:nvSpPr>
        <p:spPr bwMode="auto">
          <a:xfrm>
            <a:off x="5986462" y="1216025"/>
            <a:ext cx="1428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0236" name="Text Box 60"/>
          <p:cNvSpPr txBox="1">
            <a:spLocks noChangeArrowheads="1"/>
          </p:cNvSpPr>
          <p:nvPr/>
        </p:nvSpPr>
        <p:spPr bwMode="auto">
          <a:xfrm>
            <a:off x="5995987" y="1520825"/>
            <a:ext cx="428625"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1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2m</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0237" name="Text Box 61"/>
          <p:cNvSpPr txBox="1">
            <a:spLocks noChangeArrowheads="1"/>
          </p:cNvSpPr>
          <p:nvPr/>
        </p:nvSpPr>
        <p:spPr bwMode="auto">
          <a:xfrm>
            <a:off x="3690937" y="1212850"/>
            <a:ext cx="254000" cy="215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1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9</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0238" name="Text Box 62"/>
          <p:cNvSpPr txBox="1">
            <a:spLocks noChangeArrowheads="1"/>
          </p:cNvSpPr>
          <p:nvPr/>
        </p:nvSpPr>
        <p:spPr bwMode="auto">
          <a:xfrm>
            <a:off x="3633787" y="1636713"/>
            <a:ext cx="252413" cy="2000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1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4</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64" name="Rectangle 63"/>
          <p:cNvSpPr/>
          <p:nvPr/>
        </p:nvSpPr>
        <p:spPr>
          <a:xfrm>
            <a:off x="533400" y="2743200"/>
            <a:ext cx="7467600" cy="369332"/>
          </a:xfrm>
          <a:prstGeom prst="rect">
            <a:avLst/>
          </a:prstGeom>
        </p:spPr>
        <p:txBody>
          <a:bodyPr wrap="square">
            <a:spAutoFit/>
          </a:bodyPr>
          <a:lstStyle/>
          <a:p>
            <a:r>
              <a:rPr lang="en-US" b="1" dirty="0" smtClean="0">
                <a:solidFill>
                  <a:srgbClr val="FF0000"/>
                </a:solidFill>
                <a:latin typeface="Times New Roman"/>
                <a:ea typeface="PMingLiU"/>
              </a:rPr>
              <a:t>Solution</a:t>
            </a:r>
            <a:r>
              <a:rPr lang="zh-TW" altLang="en-US" b="1" dirty="0" smtClean="0">
                <a:solidFill>
                  <a:srgbClr val="0000FF"/>
                </a:solidFill>
                <a:latin typeface="Times New Roman"/>
                <a:ea typeface="PMingLiU"/>
              </a:rPr>
              <a:t> </a:t>
            </a:r>
            <a:r>
              <a:rPr lang="en-US" altLang="zh-TW" b="1" dirty="0" smtClean="0">
                <a:solidFill>
                  <a:srgbClr val="0000FF"/>
                </a:solidFill>
                <a:latin typeface="Times New Roman"/>
                <a:ea typeface="PMingLiU"/>
              </a:rPr>
              <a:t> We shall illustrate a special feature of the method of joints.</a:t>
            </a:r>
          </a:p>
        </p:txBody>
      </p:sp>
      <p:sp>
        <p:nvSpPr>
          <p:cNvPr id="65" name="Rectangle 64"/>
          <p:cNvSpPr/>
          <p:nvPr/>
        </p:nvSpPr>
        <p:spPr>
          <a:xfrm>
            <a:off x="533400" y="3200400"/>
            <a:ext cx="7848600" cy="1015663"/>
          </a:xfrm>
          <a:prstGeom prst="rect">
            <a:avLst/>
          </a:prstGeom>
        </p:spPr>
        <p:txBody>
          <a:bodyPr wrap="square">
            <a:spAutoFit/>
          </a:bodyPr>
          <a:lstStyle/>
          <a:p>
            <a:r>
              <a:rPr lang="en-US" sz="2000" b="1" dirty="0" smtClean="0">
                <a:latin typeface="Times New Roman"/>
                <a:ea typeface="PMingLiU"/>
              </a:rPr>
              <a:t>(1) Identify all force unknowns.  </a:t>
            </a:r>
            <a:r>
              <a:rPr lang="en-US" sz="2000" dirty="0" smtClean="0">
                <a:latin typeface="Times New Roman"/>
                <a:ea typeface="PMingLiU"/>
              </a:rPr>
              <a:t>The FBD of the whole structure would have shown that there are</a:t>
            </a:r>
            <a:r>
              <a:rPr lang="en-US" sz="2000" b="1" dirty="0" smtClean="0">
                <a:latin typeface="Times New Roman"/>
                <a:ea typeface="PMingLiU"/>
              </a:rPr>
              <a:t> three reactions.  </a:t>
            </a:r>
            <a:r>
              <a:rPr lang="en-US" sz="2000" dirty="0" smtClean="0">
                <a:latin typeface="Times New Roman"/>
                <a:ea typeface="PMingLiU"/>
              </a:rPr>
              <a:t>Adding the eleven member forces, we have </a:t>
            </a:r>
            <a:r>
              <a:rPr lang="en-US" sz="2000" b="1" i="1" dirty="0" smtClean="0">
                <a:latin typeface="Times New Roman"/>
                <a:ea typeface="PMingLiU"/>
              </a:rPr>
              <a:t>M=</a:t>
            </a:r>
            <a:r>
              <a:rPr lang="en-US" sz="2000" b="1" dirty="0" smtClean="0">
                <a:latin typeface="Times New Roman"/>
                <a:ea typeface="PMingLiU"/>
              </a:rPr>
              <a:t>11</a:t>
            </a:r>
            <a:r>
              <a:rPr lang="en-US" sz="2000" b="1" i="1" dirty="0" smtClean="0">
                <a:latin typeface="Times New Roman"/>
                <a:ea typeface="PMingLiU"/>
              </a:rPr>
              <a:t>, R=</a:t>
            </a:r>
            <a:r>
              <a:rPr lang="en-US" sz="2000" b="1" dirty="0" smtClean="0">
                <a:latin typeface="Times New Roman"/>
                <a:ea typeface="PMingLiU"/>
              </a:rPr>
              <a:t>3</a:t>
            </a:r>
            <a:r>
              <a:rPr lang="en-US" sz="2000" b="1" i="1" dirty="0" smtClean="0">
                <a:latin typeface="Times New Roman"/>
                <a:ea typeface="PMingLiU"/>
              </a:rPr>
              <a:t> and M+R=</a:t>
            </a:r>
            <a:r>
              <a:rPr lang="en-US" sz="2000" b="1" dirty="0" smtClean="0">
                <a:latin typeface="Times New Roman"/>
                <a:ea typeface="PMingLiU"/>
              </a:rPr>
              <a:t>14</a:t>
            </a:r>
            <a:r>
              <a:rPr lang="en-US" sz="2000" b="1" i="1" dirty="0" smtClean="0">
                <a:latin typeface="Times New Roman"/>
                <a:ea typeface="PMingLiU"/>
              </a:rPr>
              <a:t>, </a:t>
            </a:r>
            <a:r>
              <a:rPr lang="en-US" sz="2000" dirty="0" smtClean="0">
                <a:latin typeface="Times New Roman"/>
                <a:ea typeface="PMingLiU"/>
              </a:rPr>
              <a:t>a total of </a:t>
            </a:r>
            <a:r>
              <a:rPr lang="en-US" sz="2000" b="1" dirty="0" smtClean="0">
                <a:latin typeface="Times New Roman"/>
                <a:ea typeface="PMingLiU"/>
              </a:rPr>
              <a:t>14</a:t>
            </a:r>
            <a:r>
              <a:rPr lang="en-US" sz="2000" b="1" i="1" dirty="0" smtClean="0">
                <a:latin typeface="Times New Roman"/>
                <a:ea typeface="PMingLiU"/>
              </a:rPr>
              <a:t> force unknowns.</a:t>
            </a:r>
          </a:p>
        </p:txBody>
      </p:sp>
      <p:sp>
        <p:nvSpPr>
          <p:cNvPr id="66" name="Rectangle 65"/>
          <p:cNvSpPr/>
          <p:nvPr/>
        </p:nvSpPr>
        <p:spPr>
          <a:xfrm>
            <a:off x="533400" y="4419600"/>
            <a:ext cx="7924800" cy="707886"/>
          </a:xfrm>
          <a:prstGeom prst="rect">
            <a:avLst/>
          </a:prstGeom>
        </p:spPr>
        <p:txBody>
          <a:bodyPr wrap="square">
            <a:spAutoFit/>
          </a:bodyPr>
          <a:lstStyle/>
          <a:p>
            <a:r>
              <a:rPr lang="en-US" sz="2000" b="1" dirty="0" smtClean="0">
                <a:latin typeface="Times New Roman"/>
                <a:ea typeface="PMingLiU"/>
              </a:rPr>
              <a:t>(2) Examine the static determinacy of the structure. </a:t>
            </a:r>
            <a:r>
              <a:rPr lang="en-US" sz="2000" dirty="0" smtClean="0">
                <a:latin typeface="Times New Roman"/>
                <a:ea typeface="PMingLiU"/>
              </a:rPr>
              <a:t>There are seven nodes,</a:t>
            </a:r>
            <a:r>
              <a:rPr lang="en-US" sz="2000" b="1" dirty="0" smtClean="0">
                <a:latin typeface="Times New Roman"/>
                <a:ea typeface="PMingLiU"/>
              </a:rPr>
              <a:t> </a:t>
            </a:r>
            <a:r>
              <a:rPr lang="en-US" sz="2000" b="1" i="1" dirty="0" smtClean="0">
                <a:latin typeface="Times New Roman"/>
                <a:ea typeface="PMingLiU"/>
              </a:rPr>
              <a:t>N=</a:t>
            </a:r>
            <a:r>
              <a:rPr lang="en-US" sz="2000" b="1" dirty="0" smtClean="0">
                <a:latin typeface="Times New Roman"/>
                <a:ea typeface="PMingLiU"/>
              </a:rPr>
              <a:t>7</a:t>
            </a:r>
            <a:r>
              <a:rPr lang="en-US" sz="2000" b="1" i="1" dirty="0" smtClean="0">
                <a:latin typeface="Times New Roman"/>
                <a:ea typeface="PMingLiU"/>
              </a:rPr>
              <a:t>.  </a:t>
            </a:r>
            <a:r>
              <a:rPr lang="en-US" sz="2000" dirty="0" smtClean="0">
                <a:latin typeface="Times New Roman"/>
                <a:ea typeface="PMingLiU"/>
              </a:rPr>
              <a:t>Thus</a:t>
            </a:r>
            <a:r>
              <a:rPr lang="en-US" sz="2000" b="1" i="1" dirty="0" smtClean="0">
                <a:latin typeface="Times New Roman"/>
                <a:ea typeface="PMingLiU"/>
              </a:rPr>
              <a:t> M+R=</a:t>
            </a:r>
            <a:r>
              <a:rPr lang="en-US" sz="2000" b="1" dirty="0" smtClean="0">
                <a:latin typeface="Times New Roman"/>
                <a:ea typeface="PMingLiU"/>
              </a:rPr>
              <a:t>2</a:t>
            </a:r>
            <a:r>
              <a:rPr lang="en-US" sz="2000" b="1" i="1" dirty="0" smtClean="0">
                <a:latin typeface="Times New Roman"/>
                <a:ea typeface="PMingLiU"/>
              </a:rPr>
              <a:t>N=</a:t>
            </a:r>
            <a:r>
              <a:rPr lang="en-US" sz="2000" b="1" dirty="0" smtClean="0">
                <a:latin typeface="Times New Roman"/>
                <a:ea typeface="PMingLiU"/>
              </a:rPr>
              <a:t>14</a:t>
            </a:r>
            <a:r>
              <a:rPr lang="en-US" sz="2000" b="1" i="1" dirty="0" smtClean="0">
                <a:latin typeface="Times New Roman"/>
                <a:ea typeface="PMingLiU"/>
              </a:rPr>
              <a:t>.  </a:t>
            </a:r>
            <a:r>
              <a:rPr lang="en-US" sz="2000" dirty="0" smtClean="0">
                <a:latin typeface="Times New Roman"/>
                <a:ea typeface="PMingLiU"/>
              </a:rPr>
              <a:t>This is a </a:t>
            </a:r>
            <a:r>
              <a:rPr lang="en-US" sz="2000" b="1" i="1" dirty="0" smtClean="0">
                <a:latin typeface="Times New Roman"/>
                <a:ea typeface="PMingLiU"/>
              </a:rPr>
              <a:t>statically determinate problem.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017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017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018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018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018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018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018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018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018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018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018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018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019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0191"/>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019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019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0194"/>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019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5019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5019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5019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50199"/>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50200"/>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50201"/>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50202"/>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50203"/>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50204"/>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50205"/>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50206"/>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50207"/>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50208"/>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50209"/>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50210"/>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50211"/>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50212"/>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50213"/>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50214"/>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50215"/>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50216"/>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50217"/>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50218"/>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50219"/>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50220"/>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50221"/>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50222"/>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50223"/>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50224"/>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50225"/>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50226"/>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50227"/>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50228"/>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50229"/>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50230"/>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50231"/>
                                        </p:tgtEl>
                                        <p:attrNameLst>
                                          <p:attrName>style.visibility</p:attrName>
                                        </p:attrNameLst>
                                      </p:cBhvr>
                                      <p:to>
                                        <p:strVal val="visible"/>
                                      </p:to>
                                    </p:set>
                                  </p:childTnLst>
                                </p:cTn>
                              </p:par>
                              <p:par>
                                <p:cTn id="113" presetID="1" presetClass="entr" presetSubtype="0" fill="hold" grpId="0" nodeType="withEffect">
                                  <p:stCondLst>
                                    <p:cond delay="0"/>
                                  </p:stCondLst>
                                  <p:childTnLst>
                                    <p:set>
                                      <p:cBhvr>
                                        <p:cTn id="114" dur="1" fill="hold">
                                          <p:stCondLst>
                                            <p:cond delay="0"/>
                                          </p:stCondLst>
                                        </p:cTn>
                                        <p:tgtEl>
                                          <p:spTgt spid="50232"/>
                                        </p:tgtEl>
                                        <p:attrNameLst>
                                          <p:attrName>style.visibility</p:attrName>
                                        </p:attrNameLst>
                                      </p:cBhvr>
                                      <p:to>
                                        <p:strVal val="visible"/>
                                      </p:to>
                                    </p:set>
                                  </p:childTnLst>
                                </p:cTn>
                              </p:par>
                              <p:par>
                                <p:cTn id="115" presetID="1" presetClass="entr" presetSubtype="0" fill="hold" grpId="0" nodeType="withEffect">
                                  <p:stCondLst>
                                    <p:cond delay="0"/>
                                  </p:stCondLst>
                                  <p:childTnLst>
                                    <p:set>
                                      <p:cBhvr>
                                        <p:cTn id="116" dur="1" fill="hold">
                                          <p:stCondLst>
                                            <p:cond delay="0"/>
                                          </p:stCondLst>
                                        </p:cTn>
                                        <p:tgtEl>
                                          <p:spTgt spid="50233"/>
                                        </p:tgtEl>
                                        <p:attrNameLst>
                                          <p:attrName>style.visibility</p:attrName>
                                        </p:attrNameLst>
                                      </p:cBhvr>
                                      <p:to>
                                        <p:strVal val="visible"/>
                                      </p:to>
                                    </p:set>
                                  </p:childTnLst>
                                </p:cTn>
                              </p:par>
                              <p:par>
                                <p:cTn id="117" presetID="1" presetClass="entr" presetSubtype="0" fill="hold" grpId="0" nodeType="withEffect">
                                  <p:stCondLst>
                                    <p:cond delay="0"/>
                                  </p:stCondLst>
                                  <p:childTnLst>
                                    <p:set>
                                      <p:cBhvr>
                                        <p:cTn id="118" dur="1" fill="hold">
                                          <p:stCondLst>
                                            <p:cond delay="0"/>
                                          </p:stCondLst>
                                        </p:cTn>
                                        <p:tgtEl>
                                          <p:spTgt spid="50234"/>
                                        </p:tgtEl>
                                        <p:attrNameLst>
                                          <p:attrName>style.visibility</p:attrName>
                                        </p:attrNameLst>
                                      </p:cBhvr>
                                      <p:to>
                                        <p:strVal val="visible"/>
                                      </p:to>
                                    </p:set>
                                  </p:childTnLst>
                                </p:cTn>
                              </p:par>
                              <p:par>
                                <p:cTn id="119" presetID="1" presetClass="entr" presetSubtype="0" fill="hold" grpId="0" nodeType="withEffect">
                                  <p:stCondLst>
                                    <p:cond delay="0"/>
                                  </p:stCondLst>
                                  <p:childTnLst>
                                    <p:set>
                                      <p:cBhvr>
                                        <p:cTn id="120" dur="1" fill="hold">
                                          <p:stCondLst>
                                            <p:cond delay="0"/>
                                          </p:stCondLst>
                                        </p:cTn>
                                        <p:tgtEl>
                                          <p:spTgt spid="50235"/>
                                        </p:tgtEl>
                                        <p:attrNameLst>
                                          <p:attrName>style.visibility</p:attrName>
                                        </p:attrNameLst>
                                      </p:cBhvr>
                                      <p:to>
                                        <p:strVal val="visible"/>
                                      </p:to>
                                    </p:set>
                                  </p:childTnLst>
                                </p:cTn>
                              </p:par>
                              <p:par>
                                <p:cTn id="121" presetID="1" presetClass="entr" presetSubtype="0" fill="hold" grpId="0" nodeType="withEffect">
                                  <p:stCondLst>
                                    <p:cond delay="0"/>
                                  </p:stCondLst>
                                  <p:childTnLst>
                                    <p:set>
                                      <p:cBhvr>
                                        <p:cTn id="122" dur="1" fill="hold">
                                          <p:stCondLst>
                                            <p:cond delay="0"/>
                                          </p:stCondLst>
                                        </p:cTn>
                                        <p:tgtEl>
                                          <p:spTgt spid="50236"/>
                                        </p:tgtEl>
                                        <p:attrNameLst>
                                          <p:attrName>style.visibility</p:attrName>
                                        </p:attrNameLst>
                                      </p:cBhvr>
                                      <p:to>
                                        <p:strVal val="visible"/>
                                      </p:to>
                                    </p:set>
                                  </p:childTnLst>
                                </p:cTn>
                              </p:par>
                              <p:par>
                                <p:cTn id="123" presetID="1" presetClass="entr" presetSubtype="0" fill="hold" grpId="0" nodeType="withEffect">
                                  <p:stCondLst>
                                    <p:cond delay="0"/>
                                  </p:stCondLst>
                                  <p:childTnLst>
                                    <p:set>
                                      <p:cBhvr>
                                        <p:cTn id="124" dur="1" fill="hold">
                                          <p:stCondLst>
                                            <p:cond delay="0"/>
                                          </p:stCondLst>
                                        </p:cTn>
                                        <p:tgtEl>
                                          <p:spTgt spid="50237"/>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50238"/>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ntr" presetSubtype="0" fill="hold" grpId="0" nodeType="clickEffect">
                                  <p:stCondLst>
                                    <p:cond delay="0"/>
                                  </p:stCondLst>
                                  <p:childTnLst>
                                    <p:set>
                                      <p:cBhvr>
                                        <p:cTn id="130" dur="1" fill="hold">
                                          <p:stCondLst>
                                            <p:cond delay="0"/>
                                          </p:stCondLst>
                                        </p:cTn>
                                        <p:tgtEl>
                                          <p:spTgt spid="64"/>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1" presetClass="entr" presetSubtype="0" fill="hold" grpId="0" nodeType="clickEffect">
                                  <p:stCondLst>
                                    <p:cond delay="0"/>
                                  </p:stCondLst>
                                  <p:childTnLst>
                                    <p:set>
                                      <p:cBhvr>
                                        <p:cTn id="134" dur="1" fill="hold">
                                          <p:stCondLst>
                                            <p:cond delay="0"/>
                                          </p:stCondLst>
                                        </p:cTn>
                                        <p:tgtEl>
                                          <p:spTgt spid="65"/>
                                        </p:tgtEl>
                                        <p:attrNameLst>
                                          <p:attrName>style.visibility</p:attrName>
                                        </p:attrNameLst>
                                      </p:cBhvr>
                                      <p:to>
                                        <p:strVal val="visible"/>
                                      </p:to>
                                    </p:set>
                                  </p:childTnLst>
                                </p:cTn>
                              </p:par>
                            </p:childTnLst>
                          </p:cTn>
                        </p:par>
                      </p:childTnLst>
                    </p:cTn>
                  </p:par>
                  <p:par>
                    <p:cTn id="135" fill="hold">
                      <p:stCondLst>
                        <p:cond delay="indefinite"/>
                      </p:stCondLst>
                      <p:childTnLst>
                        <p:par>
                          <p:cTn id="136" fill="hold">
                            <p:stCondLst>
                              <p:cond delay="0"/>
                            </p:stCondLst>
                            <p:childTnLst>
                              <p:par>
                                <p:cTn id="137" presetID="1" presetClass="entr" presetSubtype="0" fill="hold" grpId="0" nodeType="clickEffect">
                                  <p:stCondLst>
                                    <p:cond delay="0"/>
                                  </p:stCondLst>
                                  <p:childTnLst>
                                    <p:set>
                                      <p:cBhvr>
                                        <p:cTn id="138" dur="1" fill="hold">
                                          <p:stCondLst>
                                            <p:cond delay="0"/>
                                          </p:stCondLst>
                                        </p:cTn>
                                        <p:tgtEl>
                                          <p:spTgt spid="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8" grpId="0" animBg="1"/>
      <p:bldP spid="50179" grpId="0" animBg="1"/>
      <p:bldP spid="50180" grpId="0" animBg="1"/>
      <p:bldP spid="50181" grpId="0" animBg="1"/>
      <p:bldP spid="50182" grpId="0" animBg="1"/>
      <p:bldP spid="50183" grpId="0" animBg="1"/>
      <p:bldP spid="50184" grpId="0" animBg="1"/>
      <p:bldP spid="50185" grpId="0" animBg="1"/>
      <p:bldP spid="50186" grpId="0" animBg="1"/>
      <p:bldP spid="50187" grpId="0" animBg="1"/>
      <p:bldP spid="50188" grpId="0" animBg="1"/>
      <p:bldP spid="50189" grpId="0" animBg="1"/>
      <p:bldP spid="50190" grpId="0" animBg="1"/>
      <p:bldP spid="50191" grpId="0" animBg="1"/>
      <p:bldP spid="50192" grpId="0" animBg="1"/>
      <p:bldP spid="50193" grpId="0" animBg="1"/>
      <p:bldP spid="50194" grpId="0"/>
      <p:bldP spid="50195" grpId="0" animBg="1"/>
      <p:bldP spid="50196" grpId="0" animBg="1"/>
      <p:bldP spid="50197" grpId="0" animBg="1"/>
      <p:bldP spid="50198" grpId="0"/>
      <p:bldP spid="50199" grpId="0"/>
      <p:bldP spid="50200" grpId="0" animBg="1"/>
      <p:bldP spid="50201" grpId="0" animBg="1"/>
      <p:bldP spid="50202" grpId="0" animBg="1"/>
      <p:bldP spid="50203" grpId="0"/>
      <p:bldP spid="50204" grpId="0" animBg="1"/>
      <p:bldP spid="50205" grpId="0" animBg="1"/>
      <p:bldP spid="50206" grpId="0" animBg="1"/>
      <p:bldP spid="50207" grpId="0" animBg="1"/>
      <p:bldP spid="50208" grpId="0" animBg="1"/>
      <p:bldP spid="50209" grpId="0"/>
      <p:bldP spid="50210" grpId="0"/>
      <p:bldP spid="50211" grpId="0"/>
      <p:bldP spid="50212" grpId="0"/>
      <p:bldP spid="50213" grpId="0"/>
      <p:bldP spid="50214" grpId="0"/>
      <p:bldP spid="50215" grpId="0" animBg="1"/>
      <p:bldP spid="50216" grpId="0"/>
      <p:bldP spid="50217" grpId="0" animBg="1"/>
      <p:bldP spid="50218" grpId="0"/>
      <p:bldP spid="50219" grpId="0" animBg="1"/>
      <p:bldP spid="50220" grpId="0" animBg="1"/>
      <p:bldP spid="50221" grpId="0"/>
      <p:bldP spid="50222" grpId="0" animBg="1"/>
      <p:bldP spid="50223" grpId="0"/>
      <p:bldP spid="50224" grpId="0" animBg="1"/>
      <p:bldP spid="50225" grpId="0"/>
      <p:bldP spid="50226" grpId="0" animBg="1"/>
      <p:bldP spid="50227" grpId="0"/>
      <p:bldP spid="50228" grpId="0" animBg="1"/>
      <p:bldP spid="50229" grpId="0" animBg="1"/>
      <p:bldP spid="50230" grpId="0"/>
      <p:bldP spid="50231" grpId="0" animBg="1"/>
      <p:bldP spid="50232" grpId="0"/>
      <p:bldP spid="50233" grpId="0" animBg="1"/>
      <p:bldP spid="50234" grpId="0" animBg="1"/>
      <p:bldP spid="50235" grpId="0" animBg="1"/>
      <p:bldP spid="50236" grpId="0"/>
      <p:bldP spid="50237" grpId="0"/>
      <p:bldP spid="50238" grpId="0"/>
      <p:bldP spid="64" grpId="0"/>
      <p:bldP spid="65" grpId="0"/>
      <p:bldP spid="6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ctangle 62"/>
          <p:cNvSpPr/>
          <p:nvPr/>
        </p:nvSpPr>
        <p:spPr>
          <a:xfrm>
            <a:off x="457200" y="2209800"/>
            <a:ext cx="8077200" cy="1231106"/>
          </a:xfrm>
          <a:prstGeom prst="rect">
            <a:avLst/>
          </a:prstGeom>
        </p:spPr>
        <p:txBody>
          <a:bodyPr wrap="square">
            <a:spAutoFit/>
          </a:bodyPr>
          <a:lstStyle/>
          <a:p>
            <a:r>
              <a:rPr lang="en-US" b="1" dirty="0" smtClean="0">
                <a:latin typeface="Times New Roman"/>
                <a:ea typeface="PMingLiU"/>
              </a:rPr>
              <a:t>(3) Solve for force unknowns.  </a:t>
            </a:r>
            <a:r>
              <a:rPr lang="en-US" dirty="0" smtClean="0">
                <a:latin typeface="Times New Roman"/>
                <a:ea typeface="PMingLiU"/>
              </a:rPr>
              <a:t>Normally Fink trusses are </a:t>
            </a:r>
            <a:r>
              <a:rPr lang="en-US" sz="2000" dirty="0" smtClean="0">
                <a:latin typeface="Times New Roman"/>
                <a:ea typeface="PMingLiU"/>
              </a:rPr>
              <a:t>used</a:t>
            </a:r>
            <a:r>
              <a:rPr lang="en-US" dirty="0" smtClean="0">
                <a:latin typeface="Times New Roman"/>
                <a:ea typeface="PMingLiU"/>
              </a:rPr>
              <a:t> to take roof loading on the upper chord nodes.  We deliberately apply a single load at a lower chord node in order to make a point about</a:t>
            </a:r>
            <a:r>
              <a:rPr lang="en-US" b="1" dirty="0" smtClean="0">
                <a:latin typeface="Times New Roman"/>
                <a:ea typeface="PMingLiU"/>
              </a:rPr>
              <a:t> </a:t>
            </a:r>
            <a:r>
              <a:rPr lang="en-US" altLang="zh-TW" b="1" dirty="0" smtClean="0">
                <a:solidFill>
                  <a:srgbClr val="0000FF"/>
                </a:solidFill>
                <a:latin typeface="Times New Roman"/>
                <a:ea typeface="PMingLiU"/>
              </a:rPr>
              <a:t>a special feature of the method of joints: zero force members</a:t>
            </a:r>
            <a:r>
              <a:rPr lang="en-US" b="1" dirty="0" smtClean="0">
                <a:latin typeface="Times New Roman"/>
                <a:ea typeface="PMingLiU"/>
              </a:rPr>
              <a:t>.  </a:t>
            </a:r>
            <a:r>
              <a:rPr lang="en-US" dirty="0" smtClean="0">
                <a:latin typeface="Times New Roman"/>
                <a:ea typeface="PMingLiU"/>
              </a:rPr>
              <a:t>We start by concentrating on Joint 5.</a:t>
            </a:r>
          </a:p>
        </p:txBody>
      </p:sp>
      <p:sp>
        <p:nvSpPr>
          <p:cNvPr id="64" name="Rectangle 63"/>
          <p:cNvSpPr/>
          <p:nvPr/>
        </p:nvSpPr>
        <p:spPr>
          <a:xfrm>
            <a:off x="457200" y="3581400"/>
            <a:ext cx="1071985" cy="400110"/>
          </a:xfrm>
          <a:prstGeom prst="rect">
            <a:avLst/>
          </a:prstGeom>
        </p:spPr>
        <p:txBody>
          <a:bodyPr wrap="square">
            <a:spAutoFit/>
          </a:bodyPr>
          <a:lstStyle/>
          <a:p>
            <a:r>
              <a:rPr lang="en-US" sz="2000" b="1" dirty="0" smtClean="0">
                <a:latin typeface="Times New Roman"/>
                <a:ea typeface="PMingLiU"/>
              </a:rPr>
              <a:t>Joint 5.</a:t>
            </a:r>
          </a:p>
        </p:txBody>
      </p:sp>
      <p:sp>
        <p:nvSpPr>
          <p:cNvPr id="51263" name="Oval 63"/>
          <p:cNvSpPr>
            <a:spLocks noChangeArrowheads="1"/>
          </p:cNvSpPr>
          <p:nvPr/>
        </p:nvSpPr>
        <p:spPr bwMode="auto">
          <a:xfrm>
            <a:off x="6248400" y="3506680"/>
            <a:ext cx="1638300" cy="1065320"/>
          </a:xfrm>
          <a:prstGeom prst="ellipse">
            <a:avLst/>
          </a:prstGeom>
          <a:noFill/>
          <a:ln w="9525">
            <a:solidFill>
              <a:srgbClr val="000000"/>
            </a:solidFill>
            <a:prstDash val="sysDot"/>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64" name="Line 64"/>
          <p:cNvSpPr>
            <a:spLocks noChangeShapeType="1"/>
          </p:cNvSpPr>
          <p:nvPr/>
        </p:nvSpPr>
        <p:spPr bwMode="auto">
          <a:xfrm flipV="1">
            <a:off x="7019925" y="3879850"/>
            <a:ext cx="514350" cy="304800"/>
          </a:xfrm>
          <a:prstGeom prst="line">
            <a:avLst/>
          </a:prstGeom>
          <a:noFill/>
          <a:ln w="2857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65" name="Line 65"/>
          <p:cNvSpPr>
            <a:spLocks noChangeShapeType="1"/>
          </p:cNvSpPr>
          <p:nvPr/>
        </p:nvSpPr>
        <p:spPr bwMode="auto">
          <a:xfrm>
            <a:off x="7258050" y="4041775"/>
            <a:ext cx="161925" cy="247650"/>
          </a:xfrm>
          <a:prstGeom prst="line">
            <a:avLst/>
          </a:prstGeom>
          <a:noFill/>
          <a:ln w="28575">
            <a:solidFill>
              <a:srgbClr val="FF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66" name="Oval 66"/>
          <p:cNvSpPr>
            <a:spLocks noChangeArrowheads="1"/>
          </p:cNvSpPr>
          <p:nvPr/>
        </p:nvSpPr>
        <p:spPr bwMode="auto">
          <a:xfrm>
            <a:off x="7212013" y="3984625"/>
            <a:ext cx="92075"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67" name="Text Box 67"/>
          <p:cNvSpPr txBox="1">
            <a:spLocks noChangeArrowheads="1"/>
          </p:cNvSpPr>
          <p:nvPr/>
        </p:nvSpPr>
        <p:spPr bwMode="auto">
          <a:xfrm>
            <a:off x="7048500" y="3789362"/>
            <a:ext cx="2667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1268" name="Line 68"/>
          <p:cNvSpPr>
            <a:spLocks noChangeShapeType="1"/>
          </p:cNvSpPr>
          <p:nvPr/>
        </p:nvSpPr>
        <p:spPr bwMode="auto">
          <a:xfrm flipV="1">
            <a:off x="6672263" y="3973512"/>
            <a:ext cx="219075" cy="123825"/>
          </a:xfrm>
          <a:prstGeom prst="line">
            <a:avLst/>
          </a:prstGeom>
          <a:noFill/>
          <a:ln w="9525">
            <a:solidFill>
              <a:srgbClr val="00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69" name="Line 69"/>
          <p:cNvSpPr>
            <a:spLocks noChangeShapeType="1"/>
          </p:cNvSpPr>
          <p:nvPr/>
        </p:nvSpPr>
        <p:spPr bwMode="auto">
          <a:xfrm flipH="1" flipV="1">
            <a:off x="6562725" y="3897312"/>
            <a:ext cx="109538" cy="200025"/>
          </a:xfrm>
          <a:prstGeom prst="line">
            <a:avLst/>
          </a:prstGeom>
          <a:noFill/>
          <a:ln w="9525">
            <a:solidFill>
              <a:srgbClr val="00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70" name="Text Box 70"/>
          <p:cNvSpPr txBox="1">
            <a:spLocks noChangeArrowheads="1"/>
          </p:cNvSpPr>
          <p:nvPr/>
        </p:nvSpPr>
        <p:spPr bwMode="auto">
          <a:xfrm>
            <a:off x="6772275" y="3737499"/>
            <a:ext cx="320983" cy="3312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x</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1271" name="Text Box 71"/>
          <p:cNvSpPr txBox="1">
            <a:spLocks noChangeArrowheads="1"/>
          </p:cNvSpPr>
          <p:nvPr/>
        </p:nvSpPr>
        <p:spPr bwMode="auto">
          <a:xfrm>
            <a:off x="6355765" y="3655488"/>
            <a:ext cx="40005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y</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1272" name="Text Box 72"/>
          <p:cNvSpPr txBox="1">
            <a:spLocks noChangeArrowheads="1"/>
          </p:cNvSpPr>
          <p:nvPr/>
        </p:nvSpPr>
        <p:spPr bwMode="auto">
          <a:xfrm>
            <a:off x="7343775" y="4021137"/>
            <a:ext cx="42862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0" u="none" strike="noStrike" cap="none" normalizeH="0" baseline="-25000" smtClean="0">
                <a:ln>
                  <a:noFill/>
                </a:ln>
                <a:solidFill>
                  <a:schemeClr val="tx1"/>
                </a:solidFill>
                <a:effectLst/>
                <a:latin typeface="Times New Roman" pitchFamily="18" charset="0"/>
                <a:ea typeface="PMingLiU" pitchFamily="18" charset="-120"/>
                <a:cs typeface="Times New Roman" pitchFamily="18" charset="0"/>
              </a:rPr>
              <a:t>4</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1273" name="Text Box 73"/>
          <p:cNvSpPr txBox="1">
            <a:spLocks noChangeArrowheads="1"/>
          </p:cNvSpPr>
          <p:nvPr/>
        </p:nvSpPr>
        <p:spPr bwMode="auto">
          <a:xfrm>
            <a:off x="6762750" y="4049712"/>
            <a:ext cx="42862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0" u="none" strike="noStrike" cap="none" normalizeH="0" baseline="-25000" smtClean="0">
                <a:ln>
                  <a:noFill/>
                </a:ln>
                <a:solidFill>
                  <a:schemeClr val="tx1"/>
                </a:solidFill>
                <a:effectLst/>
                <a:latin typeface="Times New Roman" pitchFamily="18" charset="0"/>
                <a:ea typeface="PMingLiU" pitchFamily="18" charset="-120"/>
                <a:cs typeface="Times New Roman" pitchFamily="18" charset="0"/>
              </a:rPr>
              <a:t>8</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1274" name="Text Box 74"/>
          <p:cNvSpPr txBox="1">
            <a:spLocks noChangeArrowheads="1"/>
          </p:cNvSpPr>
          <p:nvPr/>
        </p:nvSpPr>
        <p:spPr bwMode="auto">
          <a:xfrm>
            <a:off x="7467600" y="3716337"/>
            <a:ext cx="42862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0" u="none" strike="noStrike" cap="none" normalizeH="0" baseline="-25000" smtClean="0">
                <a:ln>
                  <a:noFill/>
                </a:ln>
                <a:solidFill>
                  <a:schemeClr val="tx1"/>
                </a:solidFill>
                <a:effectLst/>
                <a:latin typeface="Times New Roman" pitchFamily="18" charset="0"/>
                <a:ea typeface="PMingLiU" pitchFamily="18" charset="-120"/>
                <a:cs typeface="Times New Roman" pitchFamily="18" charset="0"/>
              </a:rPr>
              <a:t>9</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77" name="Rectangle 76"/>
          <p:cNvSpPr/>
          <p:nvPr/>
        </p:nvSpPr>
        <p:spPr>
          <a:xfrm>
            <a:off x="1752600" y="3581400"/>
            <a:ext cx="2702984" cy="400110"/>
          </a:xfrm>
          <a:prstGeom prst="rect">
            <a:avLst/>
          </a:prstGeom>
        </p:spPr>
        <p:txBody>
          <a:bodyPr wrap="none">
            <a:spAutoFit/>
          </a:bodyPr>
          <a:lstStyle/>
          <a:p>
            <a:r>
              <a:rPr lang="en-US" sz="2000" dirty="0" smtClean="0">
                <a:latin typeface="Times New Roman"/>
                <a:ea typeface="PMingLiU"/>
                <a:sym typeface="Symbol"/>
              </a:rPr>
              <a:t> </a:t>
            </a:r>
            <a:r>
              <a:rPr lang="en-US" sz="2000" i="1" dirty="0" err="1" smtClean="0">
                <a:latin typeface="Times New Roman"/>
                <a:ea typeface="PMingLiU"/>
                <a:sym typeface="Symbol"/>
              </a:rPr>
              <a:t>F</a:t>
            </a:r>
            <a:r>
              <a:rPr lang="en-US" sz="2000" i="1" baseline="-25000" dirty="0" err="1" smtClean="0">
                <a:latin typeface="Times New Roman"/>
                <a:ea typeface="PMingLiU"/>
                <a:sym typeface="Symbol"/>
              </a:rPr>
              <a:t>y</a:t>
            </a:r>
            <a:r>
              <a:rPr lang="en-US" sz="2000" i="1" dirty="0" smtClean="0">
                <a:latin typeface="Times New Roman"/>
                <a:ea typeface="PMingLiU"/>
                <a:sym typeface="Symbol"/>
              </a:rPr>
              <a:t> = </a:t>
            </a:r>
            <a:r>
              <a:rPr lang="en-US" sz="2000" dirty="0" smtClean="0">
                <a:latin typeface="Times New Roman"/>
                <a:ea typeface="PMingLiU"/>
                <a:sym typeface="Symbol"/>
              </a:rPr>
              <a:t>0,	</a:t>
            </a:r>
            <a:r>
              <a:rPr lang="en-US" sz="2000" i="1" dirty="0" smtClean="0">
                <a:latin typeface="Times New Roman"/>
                <a:ea typeface="PMingLiU"/>
                <a:sym typeface="Symbol"/>
              </a:rPr>
              <a:t>F</a:t>
            </a:r>
            <a:r>
              <a:rPr lang="en-US" sz="2000" baseline="-25000" dirty="0" smtClean="0">
                <a:latin typeface="Times New Roman"/>
                <a:ea typeface="PMingLiU"/>
                <a:sym typeface="Symbol"/>
              </a:rPr>
              <a:t>4</a:t>
            </a:r>
            <a:r>
              <a:rPr lang="en-US" sz="2000" dirty="0" smtClean="0">
                <a:latin typeface="Times New Roman"/>
                <a:ea typeface="PMingLiU"/>
                <a:sym typeface="Symbol"/>
              </a:rPr>
              <a:t> = 0</a:t>
            </a:r>
            <a:endParaRPr lang="en-US" sz="2000" dirty="0"/>
          </a:p>
        </p:txBody>
      </p:sp>
      <p:sp>
        <p:nvSpPr>
          <p:cNvPr id="78" name="AutoShape 42"/>
          <p:cNvSpPr>
            <a:spLocks noChangeArrowheads="1"/>
          </p:cNvSpPr>
          <p:nvPr/>
        </p:nvSpPr>
        <p:spPr bwMode="auto">
          <a:xfrm>
            <a:off x="2971800" y="3733800"/>
            <a:ext cx="286346" cy="147638"/>
          </a:xfrm>
          <a:prstGeom prst="rightArrow">
            <a:avLst>
              <a:gd name="adj1" fmla="val 50000"/>
              <a:gd name="adj2" fmla="val 97368"/>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 name="Rectangle 78"/>
          <p:cNvSpPr/>
          <p:nvPr/>
        </p:nvSpPr>
        <p:spPr>
          <a:xfrm>
            <a:off x="3505200" y="3581400"/>
            <a:ext cx="990600" cy="4572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80" name="Rectangle 79"/>
          <p:cNvSpPr/>
          <p:nvPr/>
        </p:nvSpPr>
        <p:spPr>
          <a:xfrm>
            <a:off x="4648200" y="3429000"/>
            <a:ext cx="1295400" cy="646331"/>
          </a:xfrm>
          <a:prstGeom prst="rect">
            <a:avLst/>
          </a:prstGeom>
        </p:spPr>
        <p:txBody>
          <a:bodyPr wrap="square">
            <a:spAutoFit/>
          </a:bodyPr>
          <a:lstStyle/>
          <a:p>
            <a:r>
              <a:rPr lang="en-US" altLang="zh-TW" b="1" dirty="0" smtClean="0">
                <a:solidFill>
                  <a:srgbClr val="0000FF"/>
                </a:solidFill>
                <a:latin typeface="Times New Roman"/>
                <a:ea typeface="PMingLiU"/>
              </a:rPr>
              <a:t>zero force member</a:t>
            </a:r>
            <a:endParaRPr lang="en-US" dirty="0"/>
          </a:p>
        </p:txBody>
      </p:sp>
      <p:sp>
        <p:nvSpPr>
          <p:cNvPr id="81" name="Rectangle 80"/>
          <p:cNvSpPr/>
          <p:nvPr/>
        </p:nvSpPr>
        <p:spPr>
          <a:xfrm>
            <a:off x="457200" y="4038600"/>
            <a:ext cx="2590800" cy="400110"/>
          </a:xfrm>
          <a:prstGeom prst="rect">
            <a:avLst/>
          </a:prstGeom>
        </p:spPr>
        <p:txBody>
          <a:bodyPr wrap="square">
            <a:spAutoFit/>
          </a:bodyPr>
          <a:lstStyle/>
          <a:p>
            <a:r>
              <a:rPr lang="en-US" sz="2000" dirty="0" smtClean="0">
                <a:latin typeface="Times New Roman"/>
                <a:ea typeface="PMingLiU"/>
                <a:sym typeface="Symbol"/>
              </a:rPr>
              <a:t> </a:t>
            </a:r>
            <a:r>
              <a:rPr lang="en-US" sz="2000" i="1" dirty="0" err="1" smtClean="0">
                <a:latin typeface="Times New Roman"/>
                <a:ea typeface="PMingLiU"/>
                <a:sym typeface="Symbol"/>
              </a:rPr>
              <a:t>F</a:t>
            </a:r>
            <a:r>
              <a:rPr lang="en-US" sz="2000" i="1" baseline="-25000" dirty="0" err="1" smtClean="0">
                <a:latin typeface="Times New Roman"/>
                <a:ea typeface="PMingLiU"/>
                <a:sym typeface="Symbol"/>
              </a:rPr>
              <a:t>x</a:t>
            </a:r>
            <a:r>
              <a:rPr lang="en-US" sz="2000" i="1" dirty="0" smtClean="0">
                <a:latin typeface="Times New Roman"/>
                <a:ea typeface="PMingLiU"/>
                <a:sym typeface="Symbol"/>
              </a:rPr>
              <a:t> = </a:t>
            </a:r>
            <a:r>
              <a:rPr lang="en-US" sz="2000" dirty="0" smtClean="0">
                <a:latin typeface="Times New Roman"/>
                <a:ea typeface="PMingLiU"/>
                <a:sym typeface="Symbol"/>
              </a:rPr>
              <a:t>0, –</a:t>
            </a:r>
            <a:r>
              <a:rPr lang="en-US" sz="2000" i="1" dirty="0" smtClean="0">
                <a:latin typeface="Times New Roman"/>
                <a:ea typeface="PMingLiU"/>
                <a:sym typeface="Symbol"/>
              </a:rPr>
              <a:t>F</a:t>
            </a:r>
            <a:r>
              <a:rPr lang="en-US" sz="2000" baseline="-25000" dirty="0" smtClean="0">
                <a:latin typeface="Times New Roman"/>
                <a:ea typeface="PMingLiU"/>
                <a:sym typeface="Symbol"/>
              </a:rPr>
              <a:t>8</a:t>
            </a:r>
            <a:r>
              <a:rPr lang="en-US" sz="2000" dirty="0" smtClean="0">
                <a:latin typeface="Times New Roman"/>
                <a:ea typeface="PMingLiU"/>
                <a:sym typeface="Symbol"/>
              </a:rPr>
              <a:t> + </a:t>
            </a:r>
            <a:r>
              <a:rPr lang="en-US" sz="2000" i="1" dirty="0" smtClean="0">
                <a:latin typeface="Times New Roman"/>
                <a:ea typeface="PMingLiU"/>
                <a:sym typeface="Symbol"/>
              </a:rPr>
              <a:t>F</a:t>
            </a:r>
            <a:r>
              <a:rPr lang="en-US" sz="2000" baseline="-25000" dirty="0" smtClean="0">
                <a:latin typeface="Times New Roman"/>
                <a:ea typeface="PMingLiU"/>
                <a:sym typeface="Symbol"/>
              </a:rPr>
              <a:t>9</a:t>
            </a:r>
            <a:r>
              <a:rPr lang="en-US" sz="2000" dirty="0" smtClean="0">
                <a:latin typeface="Times New Roman"/>
                <a:ea typeface="PMingLiU"/>
                <a:sym typeface="Symbol"/>
              </a:rPr>
              <a:t> =0</a:t>
            </a:r>
          </a:p>
        </p:txBody>
      </p:sp>
      <p:sp>
        <p:nvSpPr>
          <p:cNvPr id="82" name="Rectangle 81"/>
          <p:cNvSpPr/>
          <p:nvPr/>
        </p:nvSpPr>
        <p:spPr>
          <a:xfrm>
            <a:off x="3352800" y="4038600"/>
            <a:ext cx="877163" cy="400110"/>
          </a:xfrm>
          <a:prstGeom prst="rect">
            <a:avLst/>
          </a:prstGeom>
        </p:spPr>
        <p:txBody>
          <a:bodyPr wrap="none">
            <a:spAutoFit/>
          </a:bodyPr>
          <a:lstStyle/>
          <a:p>
            <a:r>
              <a:rPr lang="en-US" sz="2000" i="1" dirty="0" smtClean="0">
                <a:latin typeface="Times New Roman"/>
                <a:ea typeface="PMingLiU"/>
              </a:rPr>
              <a:t>F</a:t>
            </a:r>
            <a:r>
              <a:rPr lang="en-US" sz="2000" baseline="-25000" dirty="0" smtClean="0">
                <a:latin typeface="Times New Roman"/>
                <a:ea typeface="PMingLiU"/>
              </a:rPr>
              <a:t>8</a:t>
            </a:r>
            <a:r>
              <a:rPr lang="en-US" sz="2000" dirty="0" smtClean="0">
                <a:latin typeface="Times New Roman"/>
                <a:ea typeface="PMingLiU"/>
              </a:rPr>
              <a:t>= </a:t>
            </a:r>
            <a:r>
              <a:rPr lang="en-US" sz="2000" i="1" dirty="0" smtClean="0">
                <a:latin typeface="Times New Roman"/>
                <a:ea typeface="PMingLiU"/>
              </a:rPr>
              <a:t>F</a:t>
            </a:r>
            <a:r>
              <a:rPr lang="en-US" sz="2000" baseline="-25000" dirty="0" smtClean="0">
                <a:latin typeface="Times New Roman"/>
                <a:ea typeface="PMingLiU"/>
              </a:rPr>
              <a:t>9</a:t>
            </a:r>
            <a:endParaRPr lang="en-US" sz="2000" dirty="0"/>
          </a:p>
        </p:txBody>
      </p:sp>
      <p:sp>
        <p:nvSpPr>
          <p:cNvPr id="83" name="AutoShape 42"/>
          <p:cNvSpPr>
            <a:spLocks noChangeArrowheads="1"/>
          </p:cNvSpPr>
          <p:nvPr/>
        </p:nvSpPr>
        <p:spPr bwMode="auto">
          <a:xfrm>
            <a:off x="2971800" y="4191000"/>
            <a:ext cx="286346" cy="147638"/>
          </a:xfrm>
          <a:prstGeom prst="rightArrow">
            <a:avLst>
              <a:gd name="adj1" fmla="val 50000"/>
              <a:gd name="adj2" fmla="val 97368"/>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 name="Rectangle 83"/>
          <p:cNvSpPr/>
          <p:nvPr/>
        </p:nvSpPr>
        <p:spPr>
          <a:xfrm>
            <a:off x="3352800" y="4038600"/>
            <a:ext cx="990600" cy="4572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85" name="Rectangle 84"/>
          <p:cNvSpPr/>
          <p:nvPr/>
        </p:nvSpPr>
        <p:spPr>
          <a:xfrm>
            <a:off x="457200" y="4648200"/>
            <a:ext cx="1148185" cy="400110"/>
          </a:xfrm>
          <a:prstGeom prst="rect">
            <a:avLst/>
          </a:prstGeom>
        </p:spPr>
        <p:txBody>
          <a:bodyPr wrap="square">
            <a:spAutoFit/>
          </a:bodyPr>
          <a:lstStyle/>
          <a:p>
            <a:r>
              <a:rPr lang="en-US" sz="2000" b="1" dirty="0" smtClean="0">
                <a:latin typeface="Times New Roman"/>
                <a:ea typeface="PMingLiU"/>
              </a:rPr>
              <a:t>Joint 2.</a:t>
            </a:r>
          </a:p>
        </p:txBody>
      </p:sp>
      <p:sp>
        <p:nvSpPr>
          <p:cNvPr id="51275" name="Text Box 75"/>
          <p:cNvSpPr txBox="1">
            <a:spLocks noChangeArrowheads="1"/>
          </p:cNvSpPr>
          <p:nvPr/>
        </p:nvSpPr>
        <p:spPr bwMode="auto">
          <a:xfrm>
            <a:off x="1171575" y="5867400"/>
            <a:ext cx="29527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2</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1276" name="Line 76"/>
          <p:cNvSpPr>
            <a:spLocks noChangeShapeType="1"/>
          </p:cNvSpPr>
          <p:nvPr/>
        </p:nvSpPr>
        <p:spPr bwMode="auto">
          <a:xfrm>
            <a:off x="1076325" y="5622925"/>
            <a:ext cx="152400" cy="200025"/>
          </a:xfrm>
          <a:prstGeom prst="line">
            <a:avLst/>
          </a:prstGeom>
          <a:noFill/>
          <a:ln w="28575">
            <a:solidFill>
              <a:srgbClr val="000000"/>
            </a:solidFill>
            <a:round/>
            <a:headEnd type="triangle" w="sm" len="me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77" name="Line 77"/>
          <p:cNvSpPr>
            <a:spLocks noChangeShapeType="1"/>
          </p:cNvSpPr>
          <p:nvPr/>
        </p:nvSpPr>
        <p:spPr bwMode="auto">
          <a:xfrm flipH="1">
            <a:off x="1266825" y="5649912"/>
            <a:ext cx="209550" cy="180975"/>
          </a:xfrm>
          <a:prstGeom prst="line">
            <a:avLst/>
          </a:prstGeom>
          <a:noFill/>
          <a:ln w="28575">
            <a:solidFill>
              <a:srgbClr val="FF0000"/>
            </a:solidFill>
            <a:round/>
            <a:headEnd type="triangle" w="sm" len="me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78" name="Text Box 78"/>
          <p:cNvSpPr txBox="1">
            <a:spLocks noChangeArrowheads="1"/>
          </p:cNvSpPr>
          <p:nvPr/>
        </p:nvSpPr>
        <p:spPr bwMode="auto">
          <a:xfrm>
            <a:off x="1400175" y="5383921"/>
            <a:ext cx="606178"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1279" name="Text Box 79"/>
          <p:cNvSpPr txBox="1">
            <a:spLocks noChangeArrowheads="1"/>
          </p:cNvSpPr>
          <p:nvPr/>
        </p:nvSpPr>
        <p:spPr bwMode="auto">
          <a:xfrm>
            <a:off x="886472" y="5348996"/>
            <a:ext cx="587221"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4</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1280" name="Oval 80"/>
          <p:cNvSpPr>
            <a:spLocks noChangeArrowheads="1"/>
          </p:cNvSpPr>
          <p:nvPr/>
        </p:nvSpPr>
        <p:spPr bwMode="auto">
          <a:xfrm>
            <a:off x="457200" y="5181599"/>
            <a:ext cx="1657350" cy="1201445"/>
          </a:xfrm>
          <a:prstGeom prst="ellipse">
            <a:avLst/>
          </a:prstGeom>
          <a:noFill/>
          <a:ln w="9525">
            <a:solidFill>
              <a:srgbClr val="000000"/>
            </a:solidFill>
            <a:prstDash val="sysDot"/>
            <a:round/>
            <a:headEnd/>
            <a:tailEnd/>
          </a:ln>
        </p:spPr>
        <p:txBody>
          <a:bodyPr vert="horz" wrap="square" lIns="91440" tIns="45720" rIns="91440" bIns="45720" numCol="1" anchor="t" anchorCtr="0" compatLnSpc="1">
            <a:prstTxWarp prst="textNoShape">
              <a:avLst/>
            </a:prstTxWarp>
          </a:bodyPr>
          <a:lstStyle/>
          <a:p>
            <a:endParaRPr lang="en-US"/>
          </a:p>
        </p:txBody>
      </p:sp>
      <p:sp>
        <p:nvSpPr>
          <p:cNvPr id="51281" name="Line 81"/>
          <p:cNvSpPr>
            <a:spLocks noChangeShapeType="1"/>
          </p:cNvSpPr>
          <p:nvPr/>
        </p:nvSpPr>
        <p:spPr bwMode="auto">
          <a:xfrm flipV="1">
            <a:off x="949325" y="5870575"/>
            <a:ext cx="585788" cy="0"/>
          </a:xfrm>
          <a:prstGeom prst="line">
            <a:avLst/>
          </a:prstGeom>
          <a:noFill/>
          <a:ln w="2857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82" name="Oval 82"/>
          <p:cNvSpPr>
            <a:spLocks noChangeArrowheads="1"/>
          </p:cNvSpPr>
          <p:nvPr/>
        </p:nvSpPr>
        <p:spPr bwMode="auto">
          <a:xfrm>
            <a:off x="1200150" y="5819775"/>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83" name="Text Box 83"/>
          <p:cNvSpPr txBox="1">
            <a:spLocks noChangeArrowheads="1"/>
          </p:cNvSpPr>
          <p:nvPr/>
        </p:nvSpPr>
        <p:spPr bwMode="auto">
          <a:xfrm>
            <a:off x="1495425" y="5741987"/>
            <a:ext cx="670726"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2</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1284" name="Text Box 84"/>
          <p:cNvSpPr txBox="1">
            <a:spLocks noChangeArrowheads="1"/>
          </p:cNvSpPr>
          <p:nvPr/>
        </p:nvSpPr>
        <p:spPr bwMode="auto">
          <a:xfrm>
            <a:off x="568171" y="5722937"/>
            <a:ext cx="441479"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96" name="Rectangle 95"/>
          <p:cNvSpPr/>
          <p:nvPr/>
        </p:nvSpPr>
        <p:spPr>
          <a:xfrm>
            <a:off x="2362200" y="4648200"/>
            <a:ext cx="5791200" cy="400110"/>
          </a:xfrm>
          <a:prstGeom prst="rect">
            <a:avLst/>
          </a:prstGeom>
        </p:spPr>
        <p:txBody>
          <a:bodyPr wrap="square">
            <a:spAutoFit/>
          </a:bodyPr>
          <a:lstStyle/>
          <a:p>
            <a:r>
              <a:rPr lang="en-US" sz="2000" dirty="0" smtClean="0">
                <a:latin typeface="Times New Roman"/>
                <a:ea typeface="PMingLiU"/>
                <a:sym typeface="Symbol"/>
              </a:rPr>
              <a:t> </a:t>
            </a:r>
            <a:r>
              <a:rPr lang="en-US" sz="2000" i="1" dirty="0" err="1" smtClean="0">
                <a:latin typeface="Times New Roman"/>
                <a:ea typeface="PMingLiU"/>
                <a:sym typeface="Symbol"/>
              </a:rPr>
              <a:t>F</a:t>
            </a:r>
            <a:r>
              <a:rPr lang="en-US" sz="2000" i="1" baseline="-25000" dirty="0" err="1" smtClean="0">
                <a:latin typeface="Times New Roman"/>
                <a:ea typeface="PMingLiU"/>
                <a:sym typeface="Symbol"/>
              </a:rPr>
              <a:t>y</a:t>
            </a:r>
            <a:r>
              <a:rPr lang="en-US" sz="2000" i="1" dirty="0" smtClean="0">
                <a:latin typeface="Times New Roman"/>
                <a:ea typeface="PMingLiU"/>
                <a:sym typeface="Symbol"/>
              </a:rPr>
              <a:t> </a:t>
            </a:r>
            <a:r>
              <a:rPr lang="en-US" sz="2000" dirty="0" smtClean="0">
                <a:latin typeface="Times New Roman"/>
                <a:ea typeface="PMingLiU"/>
                <a:sym typeface="Symbol"/>
              </a:rPr>
              <a:t>= 0,</a:t>
            </a:r>
            <a:r>
              <a:rPr lang="zh-TW" altLang="en-US" sz="2000" dirty="0" smtClean="0">
                <a:latin typeface="Times New Roman"/>
                <a:ea typeface="PMingLiU"/>
                <a:sym typeface="Symbol"/>
              </a:rPr>
              <a:t> </a:t>
            </a:r>
            <a:r>
              <a:rPr lang="en-US" altLang="zh-TW" sz="2000" dirty="0" smtClean="0">
                <a:latin typeface="Times New Roman"/>
                <a:ea typeface="PMingLiU"/>
                <a:sym typeface="Symbol"/>
              </a:rPr>
              <a:t>and </a:t>
            </a:r>
            <a:r>
              <a:rPr lang="en-US" altLang="zh-TW" sz="2000" i="1" dirty="0" smtClean="0">
                <a:latin typeface="Times New Roman"/>
                <a:ea typeface="PMingLiU"/>
                <a:sym typeface="Symbol"/>
              </a:rPr>
              <a:t>F</a:t>
            </a:r>
            <a:r>
              <a:rPr lang="en-US" altLang="zh-TW" sz="2000" baseline="-25000" dirty="0" smtClean="0">
                <a:latin typeface="Times New Roman"/>
                <a:ea typeface="PMingLiU"/>
                <a:sym typeface="Symbol"/>
              </a:rPr>
              <a:t>4</a:t>
            </a:r>
            <a:r>
              <a:rPr lang="en-US" altLang="zh-TW" sz="2000" dirty="0" smtClean="0">
                <a:latin typeface="Times New Roman"/>
                <a:ea typeface="PMingLiU"/>
                <a:sym typeface="Symbol"/>
              </a:rPr>
              <a:t> = 0,</a:t>
            </a:r>
            <a:r>
              <a:rPr lang="zh-TW" altLang="en-US" sz="2000" dirty="0" smtClean="0">
                <a:latin typeface="Times New Roman"/>
                <a:ea typeface="PMingLiU"/>
                <a:sym typeface="Symbol"/>
              </a:rPr>
              <a:t> </a:t>
            </a:r>
            <a:r>
              <a:rPr lang="en-US" altLang="zh-TW" sz="2000" dirty="0" smtClean="0">
                <a:latin typeface="Times New Roman"/>
                <a:ea typeface="PMingLiU"/>
                <a:sym typeface="Symbol"/>
              </a:rPr>
              <a:t> </a:t>
            </a:r>
            <a:endParaRPr lang="en-US" sz="2000" dirty="0"/>
          </a:p>
        </p:txBody>
      </p:sp>
      <p:sp>
        <p:nvSpPr>
          <p:cNvPr id="97" name="Rectangle 96"/>
          <p:cNvSpPr/>
          <p:nvPr/>
        </p:nvSpPr>
        <p:spPr>
          <a:xfrm>
            <a:off x="5562600" y="4648200"/>
            <a:ext cx="877163" cy="400110"/>
          </a:xfrm>
          <a:prstGeom prst="rect">
            <a:avLst/>
          </a:prstGeom>
        </p:spPr>
        <p:txBody>
          <a:bodyPr wrap="none">
            <a:spAutoFit/>
          </a:bodyPr>
          <a:lstStyle/>
          <a:p>
            <a:r>
              <a:rPr lang="en-US" sz="2000" dirty="0" smtClean="0">
                <a:latin typeface="Times New Roman"/>
                <a:ea typeface="PMingLiU"/>
              </a:rPr>
              <a:t>F</a:t>
            </a:r>
            <a:r>
              <a:rPr lang="en-US" sz="2000" baseline="-25000" dirty="0" smtClean="0">
                <a:latin typeface="Times New Roman"/>
                <a:ea typeface="PMingLiU"/>
              </a:rPr>
              <a:t>5</a:t>
            </a:r>
            <a:r>
              <a:rPr lang="en-US" sz="2000" dirty="0" smtClean="0">
                <a:latin typeface="Times New Roman"/>
                <a:ea typeface="PMingLiU"/>
              </a:rPr>
              <a:t> = 0.</a:t>
            </a:r>
            <a:endParaRPr lang="en-US" sz="2000" dirty="0"/>
          </a:p>
        </p:txBody>
      </p:sp>
      <p:sp>
        <p:nvSpPr>
          <p:cNvPr id="99" name="AutoShape 42"/>
          <p:cNvSpPr>
            <a:spLocks noChangeArrowheads="1"/>
          </p:cNvSpPr>
          <p:nvPr/>
        </p:nvSpPr>
        <p:spPr bwMode="auto">
          <a:xfrm>
            <a:off x="5105400" y="4800600"/>
            <a:ext cx="286346" cy="147638"/>
          </a:xfrm>
          <a:prstGeom prst="rightArrow">
            <a:avLst>
              <a:gd name="adj1" fmla="val 50000"/>
              <a:gd name="adj2" fmla="val 97368"/>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0" name="Rectangle 99"/>
          <p:cNvSpPr/>
          <p:nvPr/>
        </p:nvSpPr>
        <p:spPr>
          <a:xfrm>
            <a:off x="5486400" y="4648200"/>
            <a:ext cx="990600" cy="4572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01" name="Rectangle 100"/>
          <p:cNvSpPr/>
          <p:nvPr/>
        </p:nvSpPr>
        <p:spPr>
          <a:xfrm>
            <a:off x="2362200" y="5334000"/>
            <a:ext cx="1191352" cy="400110"/>
          </a:xfrm>
          <a:prstGeom prst="rect">
            <a:avLst/>
          </a:prstGeom>
        </p:spPr>
        <p:txBody>
          <a:bodyPr wrap="none">
            <a:spAutoFit/>
          </a:bodyPr>
          <a:lstStyle/>
          <a:p>
            <a:r>
              <a:rPr lang="en-US" sz="2000" dirty="0" smtClean="0">
                <a:latin typeface="Times New Roman"/>
                <a:ea typeface="PMingLiU"/>
                <a:sym typeface="Symbol"/>
              </a:rPr>
              <a:t> </a:t>
            </a:r>
            <a:r>
              <a:rPr lang="en-US" sz="2000" i="1" dirty="0" err="1" smtClean="0">
                <a:latin typeface="Times New Roman"/>
                <a:ea typeface="PMingLiU"/>
                <a:sym typeface="Symbol"/>
              </a:rPr>
              <a:t>F</a:t>
            </a:r>
            <a:r>
              <a:rPr lang="en-US" sz="2000" i="1" baseline="-25000" dirty="0" err="1" smtClean="0">
                <a:latin typeface="Times New Roman"/>
                <a:ea typeface="PMingLiU"/>
                <a:sym typeface="Symbol"/>
              </a:rPr>
              <a:t>x</a:t>
            </a:r>
            <a:r>
              <a:rPr lang="en-US" sz="2000" i="1" dirty="0" smtClean="0">
                <a:latin typeface="Times New Roman"/>
                <a:ea typeface="PMingLiU"/>
                <a:sym typeface="Symbol"/>
              </a:rPr>
              <a:t> = </a:t>
            </a:r>
            <a:r>
              <a:rPr lang="en-US" sz="2000" dirty="0" smtClean="0">
                <a:latin typeface="Times New Roman"/>
                <a:ea typeface="PMingLiU"/>
                <a:sym typeface="Symbol"/>
              </a:rPr>
              <a:t>0, </a:t>
            </a:r>
            <a:endParaRPr lang="en-US" sz="2000" dirty="0"/>
          </a:p>
        </p:txBody>
      </p:sp>
      <p:sp>
        <p:nvSpPr>
          <p:cNvPr id="102" name="Rectangle 101"/>
          <p:cNvSpPr/>
          <p:nvPr/>
        </p:nvSpPr>
        <p:spPr>
          <a:xfrm>
            <a:off x="3810000" y="5334000"/>
            <a:ext cx="970137" cy="400110"/>
          </a:xfrm>
          <a:prstGeom prst="rect">
            <a:avLst/>
          </a:prstGeom>
        </p:spPr>
        <p:txBody>
          <a:bodyPr wrap="none">
            <a:spAutoFit/>
          </a:bodyPr>
          <a:lstStyle/>
          <a:p>
            <a:r>
              <a:rPr lang="zh-TW" altLang="en-US" sz="2000" dirty="0" smtClean="0">
                <a:latin typeface="Times New Roman"/>
                <a:ea typeface="PMingLiU"/>
              </a:rPr>
              <a:t> </a:t>
            </a:r>
            <a:r>
              <a:rPr lang="en-US" altLang="zh-TW" sz="2000" i="1" dirty="0" smtClean="0">
                <a:latin typeface="Times New Roman"/>
                <a:ea typeface="PMingLiU"/>
              </a:rPr>
              <a:t>F</a:t>
            </a:r>
            <a:r>
              <a:rPr lang="en-US" altLang="zh-TW" sz="2000" baseline="-25000" dirty="0" smtClean="0">
                <a:latin typeface="Times New Roman"/>
                <a:ea typeface="PMingLiU"/>
              </a:rPr>
              <a:t>1</a:t>
            </a:r>
            <a:r>
              <a:rPr lang="en-US" altLang="zh-TW" sz="2000" i="1" dirty="0" smtClean="0">
                <a:latin typeface="Times New Roman"/>
                <a:ea typeface="PMingLiU"/>
              </a:rPr>
              <a:t>= F</a:t>
            </a:r>
            <a:r>
              <a:rPr lang="en-US" altLang="zh-TW" sz="2000" baseline="-25000" dirty="0" smtClean="0">
                <a:latin typeface="Times New Roman"/>
                <a:ea typeface="PMingLiU"/>
              </a:rPr>
              <a:t>2</a:t>
            </a:r>
            <a:endParaRPr lang="en-US" sz="2000" dirty="0"/>
          </a:p>
        </p:txBody>
      </p:sp>
      <p:graphicFrame>
        <p:nvGraphicFramePr>
          <p:cNvPr id="45058" name="Object 2"/>
          <p:cNvGraphicFramePr>
            <a:graphicFrameLocks noChangeAspect="1"/>
          </p:cNvGraphicFramePr>
          <p:nvPr/>
        </p:nvGraphicFramePr>
        <p:xfrm>
          <a:off x="1076526" y="196770"/>
          <a:ext cx="6208713" cy="2144712"/>
        </p:xfrm>
        <a:graphic>
          <a:graphicData uri="http://schemas.openxmlformats.org/presentationml/2006/ole">
            <p:oleObj spid="_x0000_s45058" name="Document" r:id="rId3" imgW="5497885" imgH="1898173" progId="Word.Document.12">
              <p:embed/>
            </p:oleObj>
          </a:graphicData>
        </a:graphic>
      </p:graphicFrame>
      <p:sp>
        <p:nvSpPr>
          <p:cNvPr id="42" name="AutoShape 42"/>
          <p:cNvSpPr>
            <a:spLocks noChangeArrowheads="1"/>
          </p:cNvSpPr>
          <p:nvPr/>
        </p:nvSpPr>
        <p:spPr bwMode="auto">
          <a:xfrm>
            <a:off x="3567896" y="5462286"/>
            <a:ext cx="286346" cy="147638"/>
          </a:xfrm>
          <a:prstGeom prst="rightArrow">
            <a:avLst>
              <a:gd name="adj1" fmla="val 50000"/>
              <a:gd name="adj2" fmla="val 97368"/>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126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126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126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126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126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126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126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127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127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127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127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127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77"/>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78"/>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7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8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81"/>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8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82"/>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84"/>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85"/>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51275"/>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51276"/>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51277"/>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51278"/>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51279"/>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51280"/>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51281"/>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51282"/>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51283"/>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51284"/>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96"/>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99"/>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100"/>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97"/>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1" presetClass="entr" presetSubtype="0" fill="hold" grpId="0" nodeType="clickEffect">
                                  <p:stCondLst>
                                    <p:cond delay="0"/>
                                  </p:stCondLst>
                                  <p:childTnLst>
                                    <p:set>
                                      <p:cBhvr>
                                        <p:cTn id="100" dur="1" fill="hold">
                                          <p:stCondLst>
                                            <p:cond delay="0"/>
                                          </p:stCondLst>
                                        </p:cTn>
                                        <p:tgtEl>
                                          <p:spTgt spid="101"/>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42"/>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1" nodeType="clickEffect">
                                  <p:stCondLst>
                                    <p:cond delay="0"/>
                                  </p:stCondLst>
                                  <p:childTnLst>
                                    <p:set>
                                      <p:cBhvr>
                                        <p:cTn id="106" dur="1" fill="hold">
                                          <p:stCondLst>
                                            <p:cond delay="0"/>
                                          </p:stCondLst>
                                        </p:cTn>
                                        <p:tgtEl>
                                          <p:spTgt spid="42"/>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1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51263" grpId="0" animBg="1"/>
      <p:bldP spid="51264" grpId="0" animBg="1"/>
      <p:bldP spid="51265" grpId="0" animBg="1"/>
      <p:bldP spid="51266" grpId="0" animBg="1"/>
      <p:bldP spid="51267" grpId="0"/>
      <p:bldP spid="51268" grpId="0" animBg="1"/>
      <p:bldP spid="51269" grpId="0" animBg="1"/>
      <p:bldP spid="51270" grpId="0"/>
      <p:bldP spid="51271" grpId="0"/>
      <p:bldP spid="51272" grpId="0"/>
      <p:bldP spid="51273" grpId="0"/>
      <p:bldP spid="51274" grpId="0"/>
      <p:bldP spid="77" grpId="0"/>
      <p:bldP spid="78" grpId="0" animBg="1"/>
      <p:bldP spid="79" grpId="0" animBg="1"/>
      <p:bldP spid="80" grpId="0"/>
      <p:bldP spid="81" grpId="0"/>
      <p:bldP spid="82" grpId="0"/>
      <p:bldP spid="83" grpId="0" animBg="1"/>
      <p:bldP spid="84" grpId="0" animBg="1"/>
      <p:bldP spid="85" grpId="0"/>
      <p:bldP spid="51275" grpId="0"/>
      <p:bldP spid="51276" grpId="0" animBg="1"/>
      <p:bldP spid="51277" grpId="0" animBg="1"/>
      <p:bldP spid="51278" grpId="0"/>
      <p:bldP spid="51279" grpId="0"/>
      <p:bldP spid="51280" grpId="0" animBg="1"/>
      <p:bldP spid="51281" grpId="0" animBg="1"/>
      <p:bldP spid="51282" grpId="0" animBg="1"/>
      <p:bldP spid="51283" grpId="0"/>
      <p:bldP spid="51284" grpId="0"/>
      <p:bldP spid="96" grpId="0"/>
      <p:bldP spid="97" grpId="0"/>
      <p:bldP spid="99" grpId="0" animBg="1"/>
      <p:bldP spid="100" grpId="0" animBg="1"/>
      <p:bldP spid="101" grpId="0"/>
      <p:bldP spid="102" grpId="0"/>
      <p:bldP spid="42" grpId="0" animBg="1"/>
      <p:bldP spid="42"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2133600"/>
            <a:ext cx="915635" cy="369332"/>
          </a:xfrm>
          <a:prstGeom prst="rect">
            <a:avLst/>
          </a:prstGeom>
        </p:spPr>
        <p:txBody>
          <a:bodyPr wrap="none">
            <a:spAutoFit/>
          </a:bodyPr>
          <a:lstStyle/>
          <a:p>
            <a:r>
              <a:rPr lang="en-US" b="1" dirty="0" smtClean="0">
                <a:latin typeface="Times New Roman"/>
                <a:ea typeface="PMingLiU"/>
              </a:rPr>
              <a:t>Joint 7.</a:t>
            </a:r>
          </a:p>
        </p:txBody>
      </p:sp>
      <p:sp>
        <p:nvSpPr>
          <p:cNvPr id="73" name="Rectangle 72"/>
          <p:cNvSpPr/>
          <p:nvPr/>
        </p:nvSpPr>
        <p:spPr>
          <a:xfrm>
            <a:off x="2514600" y="2590800"/>
            <a:ext cx="891591" cy="400110"/>
          </a:xfrm>
          <a:prstGeom prst="rect">
            <a:avLst/>
          </a:prstGeom>
        </p:spPr>
        <p:txBody>
          <a:bodyPr wrap="none">
            <a:spAutoFit/>
          </a:bodyPr>
          <a:lstStyle/>
          <a:p>
            <a:r>
              <a:rPr lang="en-US" sz="2000" i="1" dirty="0" smtClean="0">
                <a:latin typeface="Times New Roman"/>
                <a:ea typeface="PMingLiU"/>
              </a:rPr>
              <a:t>F</a:t>
            </a:r>
            <a:r>
              <a:rPr lang="en-US" sz="2000" baseline="-25000" dirty="0" smtClean="0">
                <a:latin typeface="Times New Roman"/>
                <a:ea typeface="PMingLiU"/>
              </a:rPr>
              <a:t>7</a:t>
            </a:r>
            <a:r>
              <a:rPr lang="en-US" sz="2000" dirty="0" smtClean="0">
                <a:latin typeface="Times New Roman"/>
                <a:ea typeface="PMingLiU"/>
              </a:rPr>
              <a:t> = 0,</a:t>
            </a:r>
            <a:endParaRPr lang="en-US" sz="2000" dirty="0"/>
          </a:p>
        </p:txBody>
      </p:sp>
      <p:sp>
        <p:nvSpPr>
          <p:cNvPr id="52236" name="Text Box 12"/>
          <p:cNvSpPr txBox="1">
            <a:spLocks noChangeArrowheads="1"/>
          </p:cNvSpPr>
          <p:nvPr/>
        </p:nvSpPr>
        <p:spPr bwMode="auto">
          <a:xfrm>
            <a:off x="1274763" y="2790825"/>
            <a:ext cx="341312" cy="3333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7 </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2237" name="Line 13"/>
          <p:cNvSpPr>
            <a:spLocks noChangeShapeType="1"/>
          </p:cNvSpPr>
          <p:nvPr/>
        </p:nvSpPr>
        <p:spPr bwMode="auto">
          <a:xfrm flipV="1">
            <a:off x="1162050" y="3000375"/>
            <a:ext cx="180975" cy="200025"/>
          </a:xfrm>
          <a:prstGeom prst="line">
            <a:avLst/>
          </a:prstGeom>
          <a:noFill/>
          <a:ln w="28575">
            <a:solidFill>
              <a:srgbClr val="FF0000"/>
            </a:solidFill>
            <a:round/>
            <a:headEnd type="triangle" w="sm" len="me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2238" name="Text Box 14"/>
          <p:cNvSpPr txBox="1">
            <a:spLocks noChangeArrowheads="1"/>
          </p:cNvSpPr>
          <p:nvPr/>
        </p:nvSpPr>
        <p:spPr bwMode="auto">
          <a:xfrm>
            <a:off x="701336" y="2754313"/>
            <a:ext cx="527389"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10</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2239" name="Oval 15"/>
          <p:cNvSpPr>
            <a:spLocks noChangeArrowheads="1"/>
          </p:cNvSpPr>
          <p:nvPr/>
        </p:nvSpPr>
        <p:spPr bwMode="auto">
          <a:xfrm>
            <a:off x="457200" y="2590800"/>
            <a:ext cx="1657350" cy="1047750"/>
          </a:xfrm>
          <a:prstGeom prst="ellipse">
            <a:avLst/>
          </a:prstGeom>
          <a:noFill/>
          <a:ln w="9525">
            <a:solidFill>
              <a:srgbClr val="000000"/>
            </a:solidFill>
            <a:prstDash val="sysDot"/>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2240" name="Line 16"/>
          <p:cNvSpPr>
            <a:spLocks noChangeShapeType="1"/>
          </p:cNvSpPr>
          <p:nvPr/>
        </p:nvSpPr>
        <p:spPr bwMode="auto">
          <a:xfrm>
            <a:off x="1104900" y="2887663"/>
            <a:ext cx="447675" cy="295275"/>
          </a:xfrm>
          <a:prstGeom prst="line">
            <a:avLst/>
          </a:prstGeom>
          <a:noFill/>
          <a:ln w="2857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2241" name="Oval 17"/>
          <p:cNvSpPr>
            <a:spLocks noChangeArrowheads="1"/>
          </p:cNvSpPr>
          <p:nvPr/>
        </p:nvSpPr>
        <p:spPr bwMode="auto">
          <a:xfrm>
            <a:off x="1266825" y="2971800"/>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2242" name="Text Box 18"/>
          <p:cNvSpPr txBox="1">
            <a:spLocks noChangeArrowheads="1"/>
          </p:cNvSpPr>
          <p:nvPr/>
        </p:nvSpPr>
        <p:spPr bwMode="auto">
          <a:xfrm>
            <a:off x="1495424" y="3094038"/>
            <a:ext cx="71511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11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2243" name="Text Box 19"/>
          <p:cNvSpPr txBox="1">
            <a:spLocks noChangeArrowheads="1"/>
          </p:cNvSpPr>
          <p:nvPr/>
        </p:nvSpPr>
        <p:spPr bwMode="auto">
          <a:xfrm>
            <a:off x="933450" y="3132138"/>
            <a:ext cx="61126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7</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82" name="Rectangle 81"/>
          <p:cNvSpPr/>
          <p:nvPr/>
        </p:nvSpPr>
        <p:spPr>
          <a:xfrm>
            <a:off x="4495800" y="2590800"/>
            <a:ext cx="1104854" cy="400110"/>
          </a:xfrm>
          <a:prstGeom prst="rect">
            <a:avLst/>
          </a:prstGeom>
        </p:spPr>
        <p:txBody>
          <a:bodyPr wrap="none">
            <a:spAutoFit/>
          </a:bodyPr>
          <a:lstStyle/>
          <a:p>
            <a:r>
              <a:rPr lang="en-US" sz="2000" i="1" dirty="0" smtClean="0">
                <a:latin typeface="Times New Roman"/>
                <a:ea typeface="PMingLiU"/>
              </a:rPr>
              <a:t> F</a:t>
            </a:r>
            <a:r>
              <a:rPr lang="en-US" sz="2000" baseline="-25000" dirty="0" smtClean="0">
                <a:latin typeface="Times New Roman"/>
                <a:ea typeface="PMingLiU"/>
              </a:rPr>
              <a:t>10</a:t>
            </a:r>
            <a:r>
              <a:rPr lang="en-US" sz="2000" dirty="0" smtClean="0">
                <a:latin typeface="Times New Roman"/>
                <a:ea typeface="PMingLiU"/>
              </a:rPr>
              <a:t>= </a:t>
            </a:r>
            <a:r>
              <a:rPr lang="en-US" sz="2000" i="1" dirty="0" smtClean="0">
                <a:latin typeface="Times New Roman"/>
                <a:ea typeface="PMingLiU"/>
              </a:rPr>
              <a:t>F</a:t>
            </a:r>
            <a:r>
              <a:rPr lang="en-US" sz="2000" baseline="-25000" dirty="0" smtClean="0">
                <a:latin typeface="Times New Roman"/>
                <a:ea typeface="PMingLiU"/>
              </a:rPr>
              <a:t>11</a:t>
            </a:r>
            <a:endParaRPr lang="en-US" sz="2000" dirty="0"/>
          </a:p>
        </p:txBody>
      </p:sp>
      <p:sp>
        <p:nvSpPr>
          <p:cNvPr id="83" name="Rectangle 82"/>
          <p:cNvSpPr/>
          <p:nvPr/>
        </p:nvSpPr>
        <p:spPr>
          <a:xfrm>
            <a:off x="2438400" y="2532927"/>
            <a:ext cx="990600" cy="4572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84" name="Rectangle 83"/>
          <p:cNvSpPr/>
          <p:nvPr/>
        </p:nvSpPr>
        <p:spPr>
          <a:xfrm>
            <a:off x="2438400" y="3200400"/>
            <a:ext cx="1295400" cy="646331"/>
          </a:xfrm>
          <a:prstGeom prst="rect">
            <a:avLst/>
          </a:prstGeom>
        </p:spPr>
        <p:txBody>
          <a:bodyPr wrap="square">
            <a:spAutoFit/>
          </a:bodyPr>
          <a:lstStyle/>
          <a:p>
            <a:r>
              <a:rPr lang="en-US" altLang="zh-TW" b="1" dirty="0" smtClean="0">
                <a:solidFill>
                  <a:srgbClr val="0000FF"/>
                </a:solidFill>
                <a:latin typeface="Times New Roman"/>
                <a:ea typeface="PMingLiU"/>
              </a:rPr>
              <a:t>zero force member</a:t>
            </a:r>
            <a:endParaRPr lang="en-US" dirty="0"/>
          </a:p>
        </p:txBody>
      </p:sp>
      <p:sp>
        <p:nvSpPr>
          <p:cNvPr id="85" name="AutoShape 42"/>
          <p:cNvSpPr>
            <a:spLocks noChangeArrowheads="1"/>
          </p:cNvSpPr>
          <p:nvPr/>
        </p:nvSpPr>
        <p:spPr bwMode="auto">
          <a:xfrm>
            <a:off x="3886200" y="2743200"/>
            <a:ext cx="286346" cy="147638"/>
          </a:xfrm>
          <a:prstGeom prst="rightArrow">
            <a:avLst>
              <a:gd name="adj1" fmla="val 50000"/>
              <a:gd name="adj2" fmla="val 97368"/>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 name="Rectangle 85"/>
          <p:cNvSpPr/>
          <p:nvPr/>
        </p:nvSpPr>
        <p:spPr>
          <a:xfrm>
            <a:off x="457200" y="4191000"/>
            <a:ext cx="991835" cy="369332"/>
          </a:xfrm>
          <a:prstGeom prst="rect">
            <a:avLst/>
          </a:prstGeom>
        </p:spPr>
        <p:txBody>
          <a:bodyPr wrap="square">
            <a:spAutoFit/>
          </a:bodyPr>
          <a:lstStyle/>
          <a:p>
            <a:r>
              <a:rPr lang="en-US" b="1" dirty="0" smtClean="0">
                <a:latin typeface="Times New Roman"/>
                <a:ea typeface="PMingLiU"/>
              </a:rPr>
              <a:t>Joint 3.</a:t>
            </a:r>
          </a:p>
        </p:txBody>
      </p:sp>
      <p:sp>
        <p:nvSpPr>
          <p:cNvPr id="52244" name="Line 20"/>
          <p:cNvSpPr>
            <a:spLocks noChangeShapeType="1"/>
          </p:cNvSpPr>
          <p:nvPr/>
        </p:nvSpPr>
        <p:spPr bwMode="auto">
          <a:xfrm flipH="1" flipV="1">
            <a:off x="6457950" y="4522787"/>
            <a:ext cx="200025" cy="342900"/>
          </a:xfrm>
          <a:prstGeom prst="line">
            <a:avLst/>
          </a:prstGeom>
          <a:noFill/>
          <a:ln w="28575">
            <a:solidFill>
              <a:srgbClr val="FF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2245" name="Line 21"/>
          <p:cNvSpPr>
            <a:spLocks noChangeShapeType="1"/>
          </p:cNvSpPr>
          <p:nvPr/>
        </p:nvSpPr>
        <p:spPr bwMode="auto">
          <a:xfrm flipH="1">
            <a:off x="6705600" y="4532312"/>
            <a:ext cx="209550" cy="361950"/>
          </a:xfrm>
          <a:prstGeom prst="line">
            <a:avLst/>
          </a:prstGeom>
          <a:noFill/>
          <a:ln w="28575">
            <a:solidFill>
              <a:srgbClr val="000000"/>
            </a:solidFill>
            <a:round/>
            <a:headEnd type="triangle" w="sm" len="me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2246" name="Line 22"/>
          <p:cNvSpPr>
            <a:spLocks noChangeShapeType="1"/>
          </p:cNvSpPr>
          <p:nvPr/>
        </p:nvSpPr>
        <p:spPr bwMode="auto">
          <a:xfrm>
            <a:off x="6686550" y="4987925"/>
            <a:ext cx="0" cy="180975"/>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2247" name="Text Box 23"/>
          <p:cNvSpPr txBox="1">
            <a:spLocks noChangeArrowheads="1"/>
          </p:cNvSpPr>
          <p:nvPr/>
        </p:nvSpPr>
        <p:spPr bwMode="auto">
          <a:xfrm>
            <a:off x="6400800" y="4872037"/>
            <a:ext cx="342900" cy="24150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2248" name="Line 24"/>
          <p:cNvSpPr>
            <a:spLocks noChangeShapeType="1"/>
          </p:cNvSpPr>
          <p:nvPr/>
        </p:nvSpPr>
        <p:spPr bwMode="auto">
          <a:xfrm flipV="1">
            <a:off x="6410325" y="4892675"/>
            <a:ext cx="571500" cy="1587"/>
          </a:xfrm>
          <a:prstGeom prst="line">
            <a:avLst/>
          </a:prstGeom>
          <a:noFill/>
          <a:ln w="2857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2249" name="Oval 25"/>
          <p:cNvSpPr>
            <a:spLocks noChangeArrowheads="1"/>
          </p:cNvSpPr>
          <p:nvPr/>
        </p:nvSpPr>
        <p:spPr bwMode="auto">
          <a:xfrm>
            <a:off x="6642100" y="4846637"/>
            <a:ext cx="92075"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2250" name="Text Box 26"/>
          <p:cNvSpPr txBox="1">
            <a:spLocks noChangeArrowheads="1"/>
          </p:cNvSpPr>
          <p:nvPr/>
        </p:nvSpPr>
        <p:spPr bwMode="auto">
          <a:xfrm>
            <a:off x="6667499" y="4997450"/>
            <a:ext cx="940663"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10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2251" name="Text Box 27"/>
          <p:cNvSpPr txBox="1">
            <a:spLocks noChangeArrowheads="1"/>
          </p:cNvSpPr>
          <p:nvPr/>
        </p:nvSpPr>
        <p:spPr bwMode="auto">
          <a:xfrm>
            <a:off x="6934200" y="4754562"/>
            <a:ext cx="53192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2252" name="Text Box 28"/>
          <p:cNvSpPr txBox="1">
            <a:spLocks noChangeArrowheads="1"/>
          </p:cNvSpPr>
          <p:nvPr/>
        </p:nvSpPr>
        <p:spPr bwMode="auto">
          <a:xfrm>
            <a:off x="6153150" y="4757737"/>
            <a:ext cx="38100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0" u="none" strike="noStrike" cap="none" normalizeH="0" baseline="-25000" smtClean="0">
                <a:ln>
                  <a:noFill/>
                </a:ln>
                <a:solidFill>
                  <a:schemeClr val="tx1"/>
                </a:solidFill>
                <a:effectLst/>
                <a:latin typeface="Times New Roman" pitchFamily="18" charset="0"/>
                <a:ea typeface="PMingLiU" pitchFamily="18" charset="-120"/>
                <a:cs typeface="Times New Roman" pitchFamily="18" charset="0"/>
              </a:rPr>
              <a:t>2</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2253" name="Text Box 29"/>
          <p:cNvSpPr txBox="1">
            <a:spLocks noChangeArrowheads="1"/>
          </p:cNvSpPr>
          <p:nvPr/>
        </p:nvSpPr>
        <p:spPr bwMode="auto">
          <a:xfrm>
            <a:off x="6072326" y="4413250"/>
            <a:ext cx="471349"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6</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2254" name="Text Box 30"/>
          <p:cNvSpPr txBox="1">
            <a:spLocks noChangeArrowheads="1"/>
          </p:cNvSpPr>
          <p:nvPr/>
        </p:nvSpPr>
        <p:spPr bwMode="auto">
          <a:xfrm>
            <a:off x="6877050" y="4373562"/>
            <a:ext cx="695602"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7</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2255" name="AutoShape 31"/>
          <p:cNvSpPr>
            <a:spLocks noChangeArrowheads="1"/>
          </p:cNvSpPr>
          <p:nvPr/>
        </p:nvSpPr>
        <p:spPr bwMode="auto">
          <a:xfrm>
            <a:off x="6600825" y="4300537"/>
            <a:ext cx="104775" cy="238125"/>
          </a:xfrm>
          <a:prstGeom prst="rtTriangle">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2256" name="Text Box 32"/>
          <p:cNvSpPr txBox="1">
            <a:spLocks noChangeArrowheads="1"/>
          </p:cNvSpPr>
          <p:nvPr/>
        </p:nvSpPr>
        <p:spPr bwMode="auto">
          <a:xfrm>
            <a:off x="6534797" y="4439066"/>
            <a:ext cx="285750" cy="2381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2257" name="Text Box 33"/>
          <p:cNvSpPr txBox="1">
            <a:spLocks noChangeArrowheads="1"/>
          </p:cNvSpPr>
          <p:nvPr/>
        </p:nvSpPr>
        <p:spPr bwMode="auto">
          <a:xfrm>
            <a:off x="6419850" y="4310062"/>
            <a:ext cx="257175" cy="2381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2</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2258" name="Text Box 34"/>
          <p:cNvSpPr txBox="1">
            <a:spLocks noChangeArrowheads="1"/>
          </p:cNvSpPr>
          <p:nvPr/>
        </p:nvSpPr>
        <p:spPr bwMode="auto">
          <a:xfrm>
            <a:off x="6591299" y="4221932"/>
            <a:ext cx="857065" cy="2381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2.23</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2259" name="Oval 35"/>
          <p:cNvSpPr>
            <a:spLocks noChangeArrowheads="1"/>
          </p:cNvSpPr>
          <p:nvPr/>
        </p:nvSpPr>
        <p:spPr bwMode="auto">
          <a:xfrm>
            <a:off x="5867400" y="4012707"/>
            <a:ext cx="1657350" cy="1411549"/>
          </a:xfrm>
          <a:prstGeom prst="ellipse">
            <a:avLst/>
          </a:prstGeom>
          <a:noFill/>
          <a:ln w="9525">
            <a:solidFill>
              <a:srgbClr val="000000"/>
            </a:solidFill>
            <a:prstDash val="sysDot"/>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3" name="Rectangle 102"/>
          <p:cNvSpPr/>
          <p:nvPr/>
        </p:nvSpPr>
        <p:spPr>
          <a:xfrm>
            <a:off x="457200" y="4724400"/>
            <a:ext cx="3812390" cy="400110"/>
          </a:xfrm>
          <a:prstGeom prst="rect">
            <a:avLst/>
          </a:prstGeom>
        </p:spPr>
        <p:txBody>
          <a:bodyPr wrap="none">
            <a:spAutoFit/>
          </a:bodyPr>
          <a:lstStyle/>
          <a:p>
            <a:r>
              <a:rPr lang="en-US" sz="2000" i="1" dirty="0" smtClean="0">
                <a:latin typeface="Times New Roman"/>
                <a:ea typeface="PMingLiU"/>
              </a:rPr>
              <a:t>F</a:t>
            </a:r>
            <a:r>
              <a:rPr lang="en-US" sz="2000" baseline="-25000" dirty="0" smtClean="0">
                <a:latin typeface="Times New Roman"/>
                <a:ea typeface="PMingLiU"/>
              </a:rPr>
              <a:t>7</a:t>
            </a:r>
            <a:r>
              <a:rPr lang="en-US" sz="2000" dirty="0" smtClean="0">
                <a:latin typeface="Times New Roman"/>
                <a:ea typeface="PMingLiU"/>
              </a:rPr>
              <a:t> = 0, from equilibrium of Joint 7.</a:t>
            </a:r>
            <a:endParaRPr lang="en-US" sz="2000" dirty="0"/>
          </a:p>
        </p:txBody>
      </p:sp>
      <p:sp>
        <p:nvSpPr>
          <p:cNvPr id="104" name="Rectangle 103"/>
          <p:cNvSpPr/>
          <p:nvPr/>
        </p:nvSpPr>
        <p:spPr>
          <a:xfrm>
            <a:off x="457200" y="5334000"/>
            <a:ext cx="2852063" cy="400110"/>
          </a:xfrm>
          <a:prstGeom prst="rect">
            <a:avLst/>
          </a:prstGeom>
        </p:spPr>
        <p:txBody>
          <a:bodyPr wrap="none">
            <a:spAutoFit/>
          </a:bodyPr>
          <a:lstStyle/>
          <a:p>
            <a:r>
              <a:rPr lang="en-US" sz="2000" dirty="0" smtClean="0">
                <a:latin typeface="Times New Roman"/>
                <a:ea typeface="PMingLiU"/>
                <a:sym typeface="Symbol"/>
              </a:rPr>
              <a:t> </a:t>
            </a:r>
            <a:r>
              <a:rPr lang="en-US" sz="2000" i="1" dirty="0" err="1" smtClean="0">
                <a:latin typeface="Times New Roman"/>
                <a:ea typeface="PMingLiU"/>
                <a:sym typeface="Symbol"/>
              </a:rPr>
              <a:t>F</a:t>
            </a:r>
            <a:r>
              <a:rPr lang="en-US" sz="2000" i="1" baseline="-25000" dirty="0" err="1" smtClean="0">
                <a:latin typeface="Times New Roman"/>
                <a:ea typeface="PMingLiU"/>
                <a:sym typeface="Symbol"/>
              </a:rPr>
              <a:t>y</a:t>
            </a:r>
            <a:r>
              <a:rPr lang="en-US" sz="2000" i="1" dirty="0" smtClean="0">
                <a:latin typeface="Times New Roman"/>
                <a:ea typeface="PMingLiU"/>
                <a:sym typeface="Symbol"/>
              </a:rPr>
              <a:t> = </a:t>
            </a:r>
            <a:r>
              <a:rPr lang="en-US" sz="2000" dirty="0" smtClean="0">
                <a:latin typeface="Times New Roman"/>
                <a:ea typeface="PMingLiU"/>
                <a:sym typeface="Symbol"/>
              </a:rPr>
              <a:t>0, </a:t>
            </a:r>
            <a:r>
              <a:rPr lang="en-US" sz="2000" i="1" dirty="0" smtClean="0">
                <a:latin typeface="Times New Roman"/>
                <a:ea typeface="PMingLiU"/>
                <a:sym typeface="Symbol"/>
              </a:rPr>
              <a:t>F</a:t>
            </a:r>
            <a:r>
              <a:rPr lang="en-US" sz="2000" baseline="-25000" dirty="0" smtClean="0">
                <a:latin typeface="Times New Roman"/>
                <a:ea typeface="PMingLiU"/>
                <a:sym typeface="Symbol"/>
              </a:rPr>
              <a:t>6 </a:t>
            </a:r>
            <a:r>
              <a:rPr lang="en-US" sz="2000" dirty="0" smtClean="0">
                <a:latin typeface="Times New Roman"/>
                <a:ea typeface="PMingLiU"/>
                <a:sym typeface="Symbol"/>
              </a:rPr>
              <a:t>(2/2.23) = 10</a:t>
            </a:r>
            <a:endParaRPr lang="en-US" sz="2000" dirty="0"/>
          </a:p>
        </p:txBody>
      </p:sp>
      <p:sp>
        <p:nvSpPr>
          <p:cNvPr id="105" name="Rectangle 104"/>
          <p:cNvSpPr/>
          <p:nvPr/>
        </p:nvSpPr>
        <p:spPr>
          <a:xfrm>
            <a:off x="3657600" y="5334000"/>
            <a:ext cx="1738105" cy="400110"/>
          </a:xfrm>
          <a:prstGeom prst="rect">
            <a:avLst/>
          </a:prstGeom>
        </p:spPr>
        <p:txBody>
          <a:bodyPr wrap="none">
            <a:spAutoFit/>
          </a:bodyPr>
          <a:lstStyle/>
          <a:p>
            <a:r>
              <a:rPr lang="en-US" sz="2000" i="1" dirty="0" smtClean="0">
                <a:latin typeface="Times New Roman"/>
                <a:ea typeface="PMingLiU"/>
              </a:rPr>
              <a:t>F</a:t>
            </a:r>
            <a:r>
              <a:rPr lang="en-US" sz="2000" baseline="-25000" dirty="0" smtClean="0">
                <a:latin typeface="Times New Roman"/>
                <a:ea typeface="PMingLiU"/>
              </a:rPr>
              <a:t>6</a:t>
            </a:r>
            <a:r>
              <a:rPr lang="en-US" sz="2000" i="1" dirty="0" smtClean="0">
                <a:latin typeface="Times New Roman"/>
                <a:ea typeface="PMingLiU"/>
              </a:rPr>
              <a:t> = </a:t>
            </a:r>
            <a:r>
              <a:rPr lang="en-US" sz="2000" dirty="0" smtClean="0">
                <a:latin typeface="Times New Roman"/>
                <a:ea typeface="PMingLiU"/>
              </a:rPr>
              <a:t>11.15 </a:t>
            </a:r>
            <a:r>
              <a:rPr lang="en-US" sz="2000" dirty="0" err="1" smtClean="0">
                <a:latin typeface="Times New Roman"/>
                <a:ea typeface="PMingLiU"/>
              </a:rPr>
              <a:t>kN.</a:t>
            </a:r>
            <a:endParaRPr lang="en-US" sz="2000" dirty="0"/>
          </a:p>
        </p:txBody>
      </p:sp>
      <p:sp>
        <p:nvSpPr>
          <p:cNvPr id="106" name="AutoShape 42"/>
          <p:cNvSpPr>
            <a:spLocks noChangeArrowheads="1"/>
          </p:cNvSpPr>
          <p:nvPr/>
        </p:nvSpPr>
        <p:spPr bwMode="auto">
          <a:xfrm>
            <a:off x="3352800" y="5486400"/>
            <a:ext cx="286346" cy="147638"/>
          </a:xfrm>
          <a:prstGeom prst="rightArrow">
            <a:avLst>
              <a:gd name="adj1" fmla="val 50000"/>
              <a:gd name="adj2" fmla="val 97368"/>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7" name="Rectangle 106"/>
          <p:cNvSpPr/>
          <p:nvPr/>
        </p:nvSpPr>
        <p:spPr>
          <a:xfrm>
            <a:off x="3715473" y="5322425"/>
            <a:ext cx="1676400" cy="4572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08" name="Rectangle 107"/>
          <p:cNvSpPr/>
          <p:nvPr/>
        </p:nvSpPr>
        <p:spPr>
          <a:xfrm>
            <a:off x="1905000" y="6019800"/>
            <a:ext cx="5410200" cy="400110"/>
          </a:xfrm>
          <a:prstGeom prst="rect">
            <a:avLst/>
          </a:prstGeom>
        </p:spPr>
        <p:txBody>
          <a:bodyPr wrap="square">
            <a:spAutoFit/>
          </a:bodyPr>
          <a:lstStyle/>
          <a:p>
            <a:r>
              <a:rPr lang="en-US" sz="2000" b="1" dirty="0" smtClean="0">
                <a:latin typeface="Times New Roman"/>
                <a:ea typeface="PMingLiU"/>
              </a:rPr>
              <a:t>That completes the solution for </a:t>
            </a:r>
            <a:r>
              <a:rPr lang="en-US" sz="2000" b="1" i="1" dirty="0" smtClean="0">
                <a:latin typeface="Times New Roman"/>
                <a:ea typeface="PMingLiU"/>
              </a:rPr>
              <a:t>F</a:t>
            </a:r>
            <a:r>
              <a:rPr lang="en-US" sz="2000" b="1" baseline="-25000" dirty="0" smtClean="0">
                <a:latin typeface="Times New Roman"/>
                <a:ea typeface="PMingLiU"/>
              </a:rPr>
              <a:t>4</a:t>
            </a:r>
            <a:r>
              <a:rPr lang="en-US" sz="2000" b="1" dirty="0" smtClean="0">
                <a:latin typeface="Times New Roman"/>
                <a:ea typeface="PMingLiU"/>
              </a:rPr>
              <a:t>,</a:t>
            </a:r>
            <a:r>
              <a:rPr lang="en-US" sz="2000" b="1" i="1" dirty="0" smtClean="0">
                <a:latin typeface="Times New Roman"/>
                <a:ea typeface="PMingLiU"/>
              </a:rPr>
              <a:t>F</a:t>
            </a:r>
            <a:r>
              <a:rPr lang="en-US" sz="2000" b="1" baseline="-25000" dirty="0" smtClean="0">
                <a:latin typeface="Times New Roman"/>
                <a:ea typeface="PMingLiU"/>
              </a:rPr>
              <a:t>5</a:t>
            </a:r>
            <a:r>
              <a:rPr lang="en-US" sz="2000" b="1" dirty="0" smtClean="0">
                <a:latin typeface="Times New Roman"/>
                <a:ea typeface="PMingLiU"/>
              </a:rPr>
              <a:t>,</a:t>
            </a:r>
            <a:r>
              <a:rPr lang="en-US" sz="2000" b="1" i="1" dirty="0" smtClean="0">
                <a:latin typeface="Times New Roman"/>
                <a:ea typeface="PMingLiU"/>
              </a:rPr>
              <a:t>F</a:t>
            </a:r>
            <a:r>
              <a:rPr lang="en-US" sz="2000" b="1" baseline="-25000" dirty="0" smtClean="0">
                <a:latin typeface="Times New Roman"/>
                <a:ea typeface="PMingLiU"/>
              </a:rPr>
              <a:t>6</a:t>
            </a:r>
            <a:r>
              <a:rPr lang="en-US" sz="2000" b="1" dirty="0" smtClean="0">
                <a:latin typeface="Times New Roman"/>
                <a:ea typeface="PMingLiU"/>
              </a:rPr>
              <a:t> and </a:t>
            </a:r>
            <a:r>
              <a:rPr lang="en-US" sz="2000" b="1" i="1" dirty="0" smtClean="0">
                <a:latin typeface="Times New Roman"/>
                <a:ea typeface="PMingLiU"/>
              </a:rPr>
              <a:t>F</a:t>
            </a:r>
            <a:r>
              <a:rPr lang="en-US" sz="2000" b="1" baseline="-25000" dirty="0" smtClean="0">
                <a:latin typeface="Times New Roman"/>
                <a:ea typeface="PMingLiU"/>
              </a:rPr>
              <a:t>7</a:t>
            </a:r>
            <a:r>
              <a:rPr lang="en-US" sz="2000" b="1" dirty="0" smtClean="0">
                <a:latin typeface="Times New Roman"/>
                <a:ea typeface="PMingLiU"/>
              </a:rPr>
              <a:t>.</a:t>
            </a:r>
          </a:p>
        </p:txBody>
      </p:sp>
      <p:graphicFrame>
        <p:nvGraphicFramePr>
          <p:cNvPr id="46082" name="Object 2"/>
          <p:cNvGraphicFramePr>
            <a:graphicFrameLocks noChangeAspect="1"/>
          </p:cNvGraphicFramePr>
          <p:nvPr/>
        </p:nvGraphicFramePr>
        <p:xfrm>
          <a:off x="1122623" y="138977"/>
          <a:ext cx="6208713" cy="2144713"/>
        </p:xfrm>
        <a:graphic>
          <a:graphicData uri="http://schemas.openxmlformats.org/presentationml/2006/ole">
            <p:oleObj spid="_x0000_s46082" name="Document" r:id="rId3" imgW="5497885" imgH="1898173" progId="Word.Document.12">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23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223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223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223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224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224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224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224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7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83"/>
                                        </p:tgtEl>
                                        <p:attrNameLst>
                                          <p:attrName>style.visibility</p:attrName>
                                        </p:attrNameLst>
                                      </p:cBhvr>
                                      <p:to>
                                        <p:strVal val="visible"/>
                                      </p:to>
                                    </p:set>
                                  </p:childTnLst>
                                </p:cTn>
                              </p:par>
                              <p:par>
                                <p:cTn id="31" presetID="1" presetClass="entr" presetSubtype="0" fill="hold" grpId="1" nodeType="withEffect">
                                  <p:stCondLst>
                                    <p:cond delay="0"/>
                                  </p:stCondLst>
                                  <p:childTnLst>
                                    <p:set>
                                      <p:cBhvr>
                                        <p:cTn id="32" dur="1" fill="hold">
                                          <p:stCondLst>
                                            <p:cond delay="0"/>
                                          </p:stCondLst>
                                        </p:cTn>
                                        <p:tgtEl>
                                          <p:spTgt spid="7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8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8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8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8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52244"/>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52245"/>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52246"/>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52247"/>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52248"/>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52249"/>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52250"/>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52251"/>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52252"/>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52253"/>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52254"/>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52255"/>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52256"/>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52257"/>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52258"/>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52259"/>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grpId="0" nodeType="clickEffect">
                                  <p:stCondLst>
                                    <p:cond delay="0"/>
                                  </p:stCondLst>
                                  <p:childTnLst>
                                    <p:set>
                                      <p:cBhvr>
                                        <p:cTn id="84" dur="1" fill="hold">
                                          <p:stCondLst>
                                            <p:cond delay="0"/>
                                          </p:stCondLst>
                                        </p:cTn>
                                        <p:tgtEl>
                                          <p:spTgt spid="103"/>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grpId="0" nodeType="clickEffect">
                                  <p:stCondLst>
                                    <p:cond delay="0"/>
                                  </p:stCondLst>
                                  <p:childTnLst>
                                    <p:set>
                                      <p:cBhvr>
                                        <p:cTn id="88" dur="1" fill="hold">
                                          <p:stCondLst>
                                            <p:cond delay="0"/>
                                          </p:stCondLst>
                                        </p:cTn>
                                        <p:tgtEl>
                                          <p:spTgt spid="104"/>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grpId="0" nodeType="clickEffect">
                                  <p:stCondLst>
                                    <p:cond delay="0"/>
                                  </p:stCondLst>
                                  <p:childTnLst>
                                    <p:set>
                                      <p:cBhvr>
                                        <p:cTn id="92" dur="1" fill="hold">
                                          <p:stCondLst>
                                            <p:cond delay="0"/>
                                          </p:stCondLst>
                                        </p:cTn>
                                        <p:tgtEl>
                                          <p:spTgt spid="106"/>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grpId="1" nodeType="clickEffect">
                                  <p:stCondLst>
                                    <p:cond delay="0"/>
                                  </p:stCondLst>
                                  <p:childTnLst>
                                    <p:set>
                                      <p:cBhvr>
                                        <p:cTn id="96" dur="1" fill="hold">
                                          <p:stCondLst>
                                            <p:cond delay="0"/>
                                          </p:stCondLst>
                                        </p:cTn>
                                        <p:tgtEl>
                                          <p:spTgt spid="105"/>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107"/>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1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3" grpId="0"/>
      <p:bldP spid="73" grpId="1"/>
      <p:bldP spid="52236" grpId="0"/>
      <p:bldP spid="52237" grpId="0" animBg="1"/>
      <p:bldP spid="52238" grpId="0"/>
      <p:bldP spid="52239" grpId="0" animBg="1"/>
      <p:bldP spid="52240" grpId="0" animBg="1"/>
      <p:bldP spid="52241" grpId="0" animBg="1"/>
      <p:bldP spid="52242" grpId="0"/>
      <p:bldP spid="52243" grpId="0"/>
      <p:bldP spid="82" grpId="0"/>
      <p:bldP spid="83" grpId="0" animBg="1"/>
      <p:bldP spid="84" grpId="0"/>
      <p:bldP spid="85" grpId="0" animBg="1"/>
      <p:bldP spid="86" grpId="0"/>
      <p:bldP spid="52244" grpId="0" animBg="1"/>
      <p:bldP spid="52245" grpId="0" animBg="1"/>
      <p:bldP spid="52246" grpId="0" animBg="1"/>
      <p:bldP spid="52247" grpId="0"/>
      <p:bldP spid="52248" grpId="0" animBg="1"/>
      <p:bldP spid="52249" grpId="0" animBg="1"/>
      <p:bldP spid="52250" grpId="0"/>
      <p:bldP spid="52251" grpId="0"/>
      <p:bldP spid="52252" grpId="0"/>
      <p:bldP spid="52253" grpId="0"/>
      <p:bldP spid="52254" grpId="0"/>
      <p:bldP spid="52255" grpId="0" animBg="1"/>
      <p:bldP spid="52256" grpId="0"/>
      <p:bldP spid="52257" grpId="0"/>
      <p:bldP spid="52258" grpId="0"/>
      <p:bldP spid="52259" grpId="0" animBg="1"/>
      <p:bldP spid="103" grpId="0"/>
      <p:bldP spid="104" grpId="0"/>
      <p:bldP spid="105" grpId="1"/>
      <p:bldP spid="106" grpId="0" animBg="1"/>
      <p:bldP spid="107" grpId="0" animBg="1"/>
      <p:bldP spid="10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09600" y="457200"/>
            <a:ext cx="5809411" cy="461665"/>
          </a:xfrm>
          <a:prstGeom prst="rect">
            <a:avLst/>
          </a:prstGeom>
        </p:spPr>
        <p:txBody>
          <a:bodyPr wrap="none">
            <a:spAutoFit/>
          </a:bodyPr>
          <a:lstStyle/>
          <a:p>
            <a:r>
              <a:rPr lang="en-US" altLang="zh-TW" sz="2400" baseline="0" dirty="0" smtClean="0">
                <a:latin typeface="Times New Roman"/>
                <a:ea typeface="PMingLiU"/>
              </a:rPr>
              <a:t>1.2  Statically Determinate Plane Truss Types</a:t>
            </a:r>
            <a:endParaRPr lang="en-US" altLang="zh-TW" sz="2400" b="1" baseline="0" dirty="0" smtClean="0">
              <a:latin typeface="Times New Roman"/>
              <a:ea typeface="PMingLiU"/>
            </a:endParaRPr>
          </a:p>
        </p:txBody>
      </p:sp>
      <p:sp>
        <p:nvSpPr>
          <p:cNvPr id="7" name="Rectangle 6"/>
          <p:cNvSpPr/>
          <p:nvPr/>
        </p:nvSpPr>
        <p:spPr>
          <a:xfrm>
            <a:off x="609600" y="1066800"/>
            <a:ext cx="1605978" cy="400110"/>
          </a:xfrm>
          <a:prstGeom prst="rect">
            <a:avLst/>
          </a:prstGeom>
        </p:spPr>
        <p:txBody>
          <a:bodyPr wrap="square">
            <a:spAutoFit/>
          </a:bodyPr>
          <a:lstStyle/>
          <a:p>
            <a:r>
              <a:rPr lang="en-US" b="1" baseline="0" dirty="0" smtClean="0">
                <a:latin typeface="Times New Roman"/>
                <a:ea typeface="PMingLiU"/>
              </a:rPr>
              <a:t>Simple </a:t>
            </a:r>
            <a:r>
              <a:rPr lang="en-US" sz="2000" b="1" baseline="0" dirty="0" smtClean="0">
                <a:latin typeface="Times New Roman"/>
                <a:ea typeface="PMingLiU"/>
              </a:rPr>
              <a:t>Truss</a:t>
            </a:r>
            <a:endParaRPr lang="en-US" sz="2000" dirty="0"/>
          </a:p>
        </p:txBody>
      </p:sp>
      <p:sp>
        <p:nvSpPr>
          <p:cNvPr id="8" name="Rectangle 7"/>
          <p:cNvSpPr/>
          <p:nvPr/>
        </p:nvSpPr>
        <p:spPr>
          <a:xfrm>
            <a:off x="609600" y="2286000"/>
            <a:ext cx="4648200" cy="400110"/>
          </a:xfrm>
          <a:prstGeom prst="rect">
            <a:avLst/>
          </a:prstGeom>
        </p:spPr>
        <p:txBody>
          <a:bodyPr wrap="square">
            <a:spAutoFit/>
          </a:bodyPr>
          <a:lstStyle/>
          <a:p>
            <a:r>
              <a:rPr lang="en-US" sz="2000" dirty="0">
                <a:latin typeface="Times New Roman" pitchFamily="18" charset="0"/>
                <a:cs typeface="Times New Roman" pitchFamily="18" charset="0"/>
              </a:rPr>
              <a:t>adding two-bar-and-a-node one at a time</a:t>
            </a:r>
          </a:p>
        </p:txBody>
      </p:sp>
      <p:sp>
        <p:nvSpPr>
          <p:cNvPr id="9" name="Rectangle 8"/>
          <p:cNvSpPr/>
          <p:nvPr/>
        </p:nvSpPr>
        <p:spPr>
          <a:xfrm>
            <a:off x="609600" y="1676400"/>
            <a:ext cx="5110162" cy="400110"/>
          </a:xfrm>
          <a:prstGeom prst="rect">
            <a:avLst/>
          </a:prstGeom>
        </p:spPr>
        <p:txBody>
          <a:bodyPr wrap="square">
            <a:spAutoFit/>
          </a:bodyPr>
          <a:lstStyle/>
          <a:p>
            <a:pPr lvl="0"/>
            <a:r>
              <a:rPr lang="en-US" sz="2000" dirty="0">
                <a:solidFill>
                  <a:prstClr val="black"/>
                </a:solidFill>
                <a:latin typeface="Times New Roman"/>
                <a:ea typeface="PMingLiU"/>
              </a:rPr>
              <a:t>basic triangle of three bars and three nodes</a:t>
            </a:r>
            <a:endParaRPr lang="en-US" sz="2000" dirty="0">
              <a:solidFill>
                <a:prstClr val="black"/>
              </a:solidFill>
            </a:endParaRPr>
          </a:p>
        </p:txBody>
      </p:sp>
      <p:sp>
        <p:nvSpPr>
          <p:cNvPr id="1026" name="AutoShape 2" descr="5%"/>
          <p:cNvSpPr>
            <a:spLocks noChangeArrowheads="1"/>
          </p:cNvSpPr>
          <p:nvPr/>
        </p:nvSpPr>
        <p:spPr bwMode="auto">
          <a:xfrm>
            <a:off x="1706562" y="3455987"/>
            <a:ext cx="752475" cy="762000"/>
          </a:xfrm>
          <a:prstGeom prst="triangle">
            <a:avLst>
              <a:gd name="adj" fmla="val 50000"/>
            </a:avLst>
          </a:prstGeom>
          <a:noFill/>
          <a:ln w="2857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7" name="Oval 3"/>
          <p:cNvSpPr>
            <a:spLocks noChangeArrowheads="1"/>
          </p:cNvSpPr>
          <p:nvPr/>
        </p:nvSpPr>
        <p:spPr bwMode="auto">
          <a:xfrm>
            <a:off x="2030412" y="3398837"/>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8" name="Oval 4"/>
          <p:cNvSpPr>
            <a:spLocks noChangeArrowheads="1"/>
          </p:cNvSpPr>
          <p:nvPr/>
        </p:nvSpPr>
        <p:spPr bwMode="auto">
          <a:xfrm>
            <a:off x="1658937" y="4160837"/>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9" name="Oval 5"/>
          <p:cNvSpPr>
            <a:spLocks noChangeArrowheads="1"/>
          </p:cNvSpPr>
          <p:nvPr/>
        </p:nvSpPr>
        <p:spPr bwMode="auto">
          <a:xfrm>
            <a:off x="2420937" y="4170362"/>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0" name="AutoShape 6" descr="5%"/>
          <p:cNvSpPr>
            <a:spLocks noChangeArrowheads="1"/>
          </p:cNvSpPr>
          <p:nvPr/>
        </p:nvSpPr>
        <p:spPr bwMode="auto">
          <a:xfrm>
            <a:off x="3125787" y="3446462"/>
            <a:ext cx="752475" cy="762000"/>
          </a:xfrm>
          <a:prstGeom prst="triangle">
            <a:avLst>
              <a:gd name="adj" fmla="val 50000"/>
            </a:avLst>
          </a:prstGeom>
          <a:noFill/>
          <a:ln w="2857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1" name="Oval 7"/>
          <p:cNvSpPr>
            <a:spLocks noChangeArrowheads="1"/>
          </p:cNvSpPr>
          <p:nvPr/>
        </p:nvSpPr>
        <p:spPr bwMode="auto">
          <a:xfrm>
            <a:off x="3078162" y="4151312"/>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2" name="Line 8"/>
          <p:cNvSpPr>
            <a:spLocks noChangeShapeType="1"/>
          </p:cNvSpPr>
          <p:nvPr/>
        </p:nvSpPr>
        <p:spPr bwMode="auto">
          <a:xfrm flipV="1">
            <a:off x="3535362" y="3351212"/>
            <a:ext cx="685800" cy="762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3" name="Line 9"/>
          <p:cNvSpPr>
            <a:spLocks noChangeShapeType="1"/>
          </p:cNvSpPr>
          <p:nvPr/>
        </p:nvSpPr>
        <p:spPr bwMode="auto">
          <a:xfrm flipV="1">
            <a:off x="3906837" y="3351212"/>
            <a:ext cx="304800" cy="8286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4" name="Oval 10"/>
          <p:cNvSpPr>
            <a:spLocks noChangeArrowheads="1"/>
          </p:cNvSpPr>
          <p:nvPr/>
        </p:nvSpPr>
        <p:spPr bwMode="auto">
          <a:xfrm>
            <a:off x="4156075" y="3308350"/>
            <a:ext cx="90487"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5" name="AutoShape 11" descr="5%"/>
          <p:cNvSpPr>
            <a:spLocks noChangeArrowheads="1"/>
          </p:cNvSpPr>
          <p:nvPr/>
        </p:nvSpPr>
        <p:spPr bwMode="auto">
          <a:xfrm>
            <a:off x="4792662" y="3370262"/>
            <a:ext cx="1143000" cy="809625"/>
          </a:xfrm>
          <a:prstGeom prst="rtTriangle">
            <a:avLst/>
          </a:prstGeom>
          <a:noFill/>
          <a:ln w="2857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6" name="Line 12"/>
          <p:cNvSpPr>
            <a:spLocks noChangeShapeType="1"/>
          </p:cNvSpPr>
          <p:nvPr/>
        </p:nvSpPr>
        <p:spPr bwMode="auto">
          <a:xfrm flipV="1">
            <a:off x="4792662" y="3360737"/>
            <a:ext cx="1143000" cy="8191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7" name="Line 13"/>
          <p:cNvSpPr>
            <a:spLocks noChangeShapeType="1"/>
          </p:cNvSpPr>
          <p:nvPr/>
        </p:nvSpPr>
        <p:spPr bwMode="auto">
          <a:xfrm flipV="1">
            <a:off x="5945187" y="3370262"/>
            <a:ext cx="0" cy="8286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8" name="Line 14"/>
          <p:cNvSpPr>
            <a:spLocks noChangeShapeType="1"/>
          </p:cNvSpPr>
          <p:nvPr/>
        </p:nvSpPr>
        <p:spPr bwMode="auto">
          <a:xfrm flipV="1">
            <a:off x="4792662" y="3094037"/>
            <a:ext cx="571500" cy="2571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9" name="Line 15"/>
          <p:cNvSpPr>
            <a:spLocks noChangeShapeType="1"/>
          </p:cNvSpPr>
          <p:nvPr/>
        </p:nvSpPr>
        <p:spPr bwMode="auto">
          <a:xfrm>
            <a:off x="5364162" y="3094037"/>
            <a:ext cx="561975" cy="2857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0" name="Oval 16"/>
          <p:cNvSpPr>
            <a:spLocks noChangeArrowheads="1"/>
          </p:cNvSpPr>
          <p:nvPr/>
        </p:nvSpPr>
        <p:spPr bwMode="auto">
          <a:xfrm>
            <a:off x="5307012" y="3046412"/>
            <a:ext cx="104775" cy="1047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1" name="Oval 17"/>
          <p:cNvSpPr>
            <a:spLocks noChangeArrowheads="1"/>
          </p:cNvSpPr>
          <p:nvPr/>
        </p:nvSpPr>
        <p:spPr bwMode="auto">
          <a:xfrm>
            <a:off x="4745037" y="3313112"/>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2" name="Oval 18"/>
          <p:cNvSpPr>
            <a:spLocks noChangeArrowheads="1"/>
          </p:cNvSpPr>
          <p:nvPr/>
        </p:nvSpPr>
        <p:spPr bwMode="auto">
          <a:xfrm>
            <a:off x="5888037" y="3322637"/>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3" name="Oval 19"/>
          <p:cNvSpPr>
            <a:spLocks noChangeArrowheads="1"/>
          </p:cNvSpPr>
          <p:nvPr/>
        </p:nvSpPr>
        <p:spPr bwMode="auto">
          <a:xfrm>
            <a:off x="4735512" y="4122737"/>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4" name="Oval 20"/>
          <p:cNvSpPr>
            <a:spLocks noChangeArrowheads="1"/>
          </p:cNvSpPr>
          <p:nvPr/>
        </p:nvSpPr>
        <p:spPr bwMode="auto">
          <a:xfrm>
            <a:off x="5897562" y="4132262"/>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5" name="Line 21"/>
          <p:cNvSpPr>
            <a:spLocks noChangeShapeType="1"/>
          </p:cNvSpPr>
          <p:nvPr/>
        </p:nvSpPr>
        <p:spPr bwMode="auto">
          <a:xfrm flipV="1">
            <a:off x="3811587" y="4640262"/>
            <a:ext cx="0" cy="923925"/>
          </a:xfrm>
          <a:prstGeom prst="line">
            <a:avLst/>
          </a:prstGeom>
          <a:noFill/>
          <a:ln w="28575">
            <a:solidFill>
              <a:srgbClr val="FF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6" name="Line 22"/>
          <p:cNvSpPr>
            <a:spLocks noChangeShapeType="1"/>
          </p:cNvSpPr>
          <p:nvPr/>
        </p:nvSpPr>
        <p:spPr bwMode="auto">
          <a:xfrm>
            <a:off x="3048000" y="4648200"/>
            <a:ext cx="1535112" cy="1587"/>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7" name="Line 23"/>
          <p:cNvSpPr>
            <a:spLocks noChangeShapeType="1"/>
          </p:cNvSpPr>
          <p:nvPr/>
        </p:nvSpPr>
        <p:spPr bwMode="auto">
          <a:xfrm flipH="1">
            <a:off x="4202112" y="4659312"/>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8" name="Line 24"/>
          <p:cNvSpPr>
            <a:spLocks noChangeShapeType="1"/>
          </p:cNvSpPr>
          <p:nvPr/>
        </p:nvSpPr>
        <p:spPr bwMode="auto">
          <a:xfrm flipH="1">
            <a:off x="3430587" y="4659312"/>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9" name="Line 25"/>
          <p:cNvSpPr>
            <a:spLocks noChangeShapeType="1"/>
          </p:cNvSpPr>
          <p:nvPr/>
        </p:nvSpPr>
        <p:spPr bwMode="auto">
          <a:xfrm flipH="1">
            <a:off x="4592637" y="4659312"/>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0" name="Line 26"/>
          <p:cNvSpPr>
            <a:spLocks noChangeShapeType="1"/>
          </p:cNvSpPr>
          <p:nvPr/>
        </p:nvSpPr>
        <p:spPr bwMode="auto">
          <a:xfrm flipH="1">
            <a:off x="3040062" y="4649787"/>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1" name="Line 27"/>
          <p:cNvSpPr>
            <a:spLocks noChangeShapeType="1"/>
          </p:cNvSpPr>
          <p:nvPr/>
        </p:nvSpPr>
        <p:spPr bwMode="auto">
          <a:xfrm>
            <a:off x="2687637" y="5535612"/>
            <a:ext cx="2286000"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2" name="Line 28"/>
          <p:cNvSpPr>
            <a:spLocks noChangeShapeType="1"/>
          </p:cNvSpPr>
          <p:nvPr/>
        </p:nvSpPr>
        <p:spPr bwMode="auto">
          <a:xfrm>
            <a:off x="4602162" y="4649787"/>
            <a:ext cx="371475" cy="8858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3" name="Line 29"/>
          <p:cNvSpPr>
            <a:spLocks noChangeShapeType="1"/>
          </p:cNvSpPr>
          <p:nvPr/>
        </p:nvSpPr>
        <p:spPr bwMode="auto">
          <a:xfrm flipH="1">
            <a:off x="2678112" y="4659312"/>
            <a:ext cx="361950" cy="8763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4" name="Line 30"/>
          <p:cNvSpPr>
            <a:spLocks noChangeShapeType="1"/>
          </p:cNvSpPr>
          <p:nvPr/>
        </p:nvSpPr>
        <p:spPr bwMode="auto">
          <a:xfrm flipV="1">
            <a:off x="3040062" y="4668837"/>
            <a:ext cx="371475" cy="4381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5" name="Line 31"/>
          <p:cNvSpPr>
            <a:spLocks noChangeShapeType="1"/>
          </p:cNvSpPr>
          <p:nvPr/>
        </p:nvSpPr>
        <p:spPr bwMode="auto">
          <a:xfrm>
            <a:off x="3040062" y="5106987"/>
            <a:ext cx="381000" cy="4286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6" name="Line 32"/>
          <p:cNvSpPr>
            <a:spLocks noChangeShapeType="1"/>
          </p:cNvSpPr>
          <p:nvPr/>
        </p:nvSpPr>
        <p:spPr bwMode="auto">
          <a:xfrm flipV="1">
            <a:off x="4211637" y="5097462"/>
            <a:ext cx="371475" cy="4381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7" name="Line 33"/>
          <p:cNvSpPr>
            <a:spLocks noChangeShapeType="1"/>
          </p:cNvSpPr>
          <p:nvPr/>
        </p:nvSpPr>
        <p:spPr bwMode="auto">
          <a:xfrm flipH="1" flipV="1">
            <a:off x="4202112" y="4659312"/>
            <a:ext cx="390525" cy="4381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8" name="Oval 34"/>
          <p:cNvSpPr>
            <a:spLocks noChangeArrowheads="1"/>
          </p:cNvSpPr>
          <p:nvPr/>
        </p:nvSpPr>
        <p:spPr bwMode="auto">
          <a:xfrm>
            <a:off x="2992437" y="4611687"/>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9" name="Oval 35"/>
          <p:cNvSpPr>
            <a:spLocks noChangeArrowheads="1"/>
          </p:cNvSpPr>
          <p:nvPr/>
        </p:nvSpPr>
        <p:spPr bwMode="auto">
          <a:xfrm>
            <a:off x="3392487" y="4592637"/>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0" name="Oval 36"/>
          <p:cNvSpPr>
            <a:spLocks noChangeArrowheads="1"/>
          </p:cNvSpPr>
          <p:nvPr/>
        </p:nvSpPr>
        <p:spPr bwMode="auto">
          <a:xfrm>
            <a:off x="4164012" y="4611687"/>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1" name="Oval 37"/>
          <p:cNvSpPr>
            <a:spLocks noChangeArrowheads="1"/>
          </p:cNvSpPr>
          <p:nvPr/>
        </p:nvSpPr>
        <p:spPr bwMode="auto">
          <a:xfrm>
            <a:off x="4554537" y="4611687"/>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2" name="Oval 38"/>
          <p:cNvSpPr>
            <a:spLocks noChangeArrowheads="1"/>
          </p:cNvSpPr>
          <p:nvPr/>
        </p:nvSpPr>
        <p:spPr bwMode="auto">
          <a:xfrm>
            <a:off x="2649537" y="5487987"/>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3" name="Oval 39"/>
          <p:cNvSpPr>
            <a:spLocks noChangeArrowheads="1"/>
          </p:cNvSpPr>
          <p:nvPr/>
        </p:nvSpPr>
        <p:spPr bwMode="auto">
          <a:xfrm>
            <a:off x="2982912" y="5478462"/>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4" name="Oval 40"/>
          <p:cNvSpPr>
            <a:spLocks noChangeArrowheads="1"/>
          </p:cNvSpPr>
          <p:nvPr/>
        </p:nvSpPr>
        <p:spPr bwMode="auto">
          <a:xfrm>
            <a:off x="3382962" y="5497512"/>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5" name="Oval 41"/>
          <p:cNvSpPr>
            <a:spLocks noChangeArrowheads="1"/>
          </p:cNvSpPr>
          <p:nvPr/>
        </p:nvSpPr>
        <p:spPr bwMode="auto">
          <a:xfrm>
            <a:off x="4164012" y="5478462"/>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6" name="Oval 42"/>
          <p:cNvSpPr>
            <a:spLocks noChangeArrowheads="1"/>
          </p:cNvSpPr>
          <p:nvPr/>
        </p:nvSpPr>
        <p:spPr bwMode="auto">
          <a:xfrm>
            <a:off x="4545012" y="5497512"/>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7" name="Oval 43"/>
          <p:cNvSpPr>
            <a:spLocks noChangeArrowheads="1"/>
          </p:cNvSpPr>
          <p:nvPr/>
        </p:nvSpPr>
        <p:spPr bwMode="auto">
          <a:xfrm>
            <a:off x="4926012" y="5487987"/>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8" name="Oval 44"/>
          <p:cNvSpPr>
            <a:spLocks noChangeArrowheads="1"/>
          </p:cNvSpPr>
          <p:nvPr/>
        </p:nvSpPr>
        <p:spPr bwMode="auto">
          <a:xfrm>
            <a:off x="2992437" y="5068887"/>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9" name="Oval 45"/>
          <p:cNvSpPr>
            <a:spLocks noChangeArrowheads="1"/>
          </p:cNvSpPr>
          <p:nvPr/>
        </p:nvSpPr>
        <p:spPr bwMode="auto">
          <a:xfrm>
            <a:off x="4545012" y="5040312"/>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0" name="Line 46"/>
          <p:cNvSpPr>
            <a:spLocks noChangeShapeType="1"/>
          </p:cNvSpPr>
          <p:nvPr/>
        </p:nvSpPr>
        <p:spPr bwMode="auto">
          <a:xfrm flipH="1">
            <a:off x="3449637" y="4652962"/>
            <a:ext cx="342900" cy="447675"/>
          </a:xfrm>
          <a:prstGeom prst="line">
            <a:avLst/>
          </a:prstGeom>
          <a:noFill/>
          <a:ln w="28575">
            <a:solidFill>
              <a:srgbClr val="FF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1" name="Line 47"/>
          <p:cNvSpPr>
            <a:spLocks noChangeShapeType="1"/>
          </p:cNvSpPr>
          <p:nvPr/>
        </p:nvSpPr>
        <p:spPr bwMode="auto">
          <a:xfrm>
            <a:off x="3449637" y="5100637"/>
            <a:ext cx="352425" cy="438150"/>
          </a:xfrm>
          <a:prstGeom prst="line">
            <a:avLst/>
          </a:prstGeom>
          <a:noFill/>
          <a:ln w="28575">
            <a:solidFill>
              <a:srgbClr val="FF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2" name="Line 48"/>
          <p:cNvSpPr>
            <a:spLocks noChangeShapeType="1"/>
          </p:cNvSpPr>
          <p:nvPr/>
        </p:nvSpPr>
        <p:spPr bwMode="auto">
          <a:xfrm>
            <a:off x="3830637" y="4662487"/>
            <a:ext cx="352425" cy="4381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3" name="Line 49"/>
          <p:cNvSpPr>
            <a:spLocks noChangeShapeType="1"/>
          </p:cNvSpPr>
          <p:nvPr/>
        </p:nvSpPr>
        <p:spPr bwMode="auto">
          <a:xfrm flipH="1">
            <a:off x="3830637" y="5129212"/>
            <a:ext cx="352425" cy="4191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4" name="Oval 50"/>
          <p:cNvSpPr>
            <a:spLocks noChangeArrowheads="1"/>
          </p:cNvSpPr>
          <p:nvPr/>
        </p:nvSpPr>
        <p:spPr bwMode="auto">
          <a:xfrm>
            <a:off x="4154487" y="5059362"/>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5" name="Oval 51"/>
          <p:cNvSpPr>
            <a:spLocks noChangeArrowheads="1"/>
          </p:cNvSpPr>
          <p:nvPr/>
        </p:nvSpPr>
        <p:spPr bwMode="auto">
          <a:xfrm>
            <a:off x="3767137" y="4603750"/>
            <a:ext cx="92075"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6" name="Oval 52"/>
          <p:cNvSpPr>
            <a:spLocks noChangeArrowheads="1"/>
          </p:cNvSpPr>
          <p:nvPr/>
        </p:nvSpPr>
        <p:spPr bwMode="auto">
          <a:xfrm>
            <a:off x="3763962" y="5497512"/>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7" name="Oval 53"/>
          <p:cNvSpPr>
            <a:spLocks noChangeArrowheads="1"/>
          </p:cNvSpPr>
          <p:nvPr/>
        </p:nvSpPr>
        <p:spPr bwMode="auto">
          <a:xfrm>
            <a:off x="3382962" y="5059362"/>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8" name="Oval 54"/>
          <p:cNvSpPr>
            <a:spLocks noChangeArrowheads="1"/>
          </p:cNvSpPr>
          <p:nvPr/>
        </p:nvSpPr>
        <p:spPr bwMode="auto">
          <a:xfrm>
            <a:off x="3449637" y="3389312"/>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9" name="Oval 55"/>
          <p:cNvSpPr>
            <a:spLocks noChangeArrowheads="1"/>
          </p:cNvSpPr>
          <p:nvPr/>
        </p:nvSpPr>
        <p:spPr bwMode="auto">
          <a:xfrm>
            <a:off x="3840162" y="4160837"/>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2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2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2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2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3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3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03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03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03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03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03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037"/>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03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039"/>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040"/>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041"/>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042"/>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043"/>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044"/>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045"/>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046"/>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047"/>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048"/>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049"/>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050"/>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051"/>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1052"/>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053"/>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1054"/>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1055"/>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1056"/>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1057"/>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1058"/>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1059"/>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1060"/>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1061"/>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1062"/>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1063"/>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1064"/>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1065"/>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1066"/>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1067"/>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1068"/>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1069"/>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1070"/>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1071"/>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1072"/>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1073"/>
                                        </p:tgtEl>
                                        <p:attrNameLst>
                                          <p:attrName>style.visibility</p:attrName>
                                        </p:attrNameLst>
                                      </p:cBhvr>
                                      <p:to>
                                        <p:strVal val="visible"/>
                                      </p:to>
                                    </p:set>
                                  </p:childTnLst>
                                </p:cTn>
                              </p:par>
                              <p:par>
                                <p:cTn id="113" presetID="1" presetClass="entr" presetSubtype="0" fill="hold" grpId="0" nodeType="withEffect">
                                  <p:stCondLst>
                                    <p:cond delay="0"/>
                                  </p:stCondLst>
                                  <p:childTnLst>
                                    <p:set>
                                      <p:cBhvr>
                                        <p:cTn id="114" dur="1" fill="hold">
                                          <p:stCondLst>
                                            <p:cond delay="0"/>
                                          </p:stCondLst>
                                        </p:cTn>
                                        <p:tgtEl>
                                          <p:spTgt spid="1074"/>
                                        </p:tgtEl>
                                        <p:attrNameLst>
                                          <p:attrName>style.visibility</p:attrName>
                                        </p:attrNameLst>
                                      </p:cBhvr>
                                      <p:to>
                                        <p:strVal val="visible"/>
                                      </p:to>
                                    </p:set>
                                  </p:childTnLst>
                                </p:cTn>
                              </p:par>
                              <p:par>
                                <p:cTn id="115" presetID="1" presetClass="entr" presetSubtype="0" fill="hold" grpId="0" nodeType="withEffect">
                                  <p:stCondLst>
                                    <p:cond delay="0"/>
                                  </p:stCondLst>
                                  <p:childTnLst>
                                    <p:set>
                                      <p:cBhvr>
                                        <p:cTn id="116" dur="1" fill="hold">
                                          <p:stCondLst>
                                            <p:cond delay="0"/>
                                          </p:stCondLst>
                                        </p:cTn>
                                        <p:tgtEl>
                                          <p:spTgt spid="1075"/>
                                        </p:tgtEl>
                                        <p:attrNameLst>
                                          <p:attrName>style.visibility</p:attrName>
                                        </p:attrNameLst>
                                      </p:cBhvr>
                                      <p:to>
                                        <p:strVal val="visible"/>
                                      </p:to>
                                    </p:set>
                                  </p:childTnLst>
                                </p:cTn>
                              </p:par>
                              <p:par>
                                <p:cTn id="117" presetID="1" presetClass="entr" presetSubtype="0" fill="hold" grpId="0" nodeType="withEffect">
                                  <p:stCondLst>
                                    <p:cond delay="0"/>
                                  </p:stCondLst>
                                  <p:childTnLst>
                                    <p:set>
                                      <p:cBhvr>
                                        <p:cTn id="118" dur="1" fill="hold">
                                          <p:stCondLst>
                                            <p:cond delay="0"/>
                                          </p:stCondLst>
                                        </p:cTn>
                                        <p:tgtEl>
                                          <p:spTgt spid="1076"/>
                                        </p:tgtEl>
                                        <p:attrNameLst>
                                          <p:attrName>style.visibility</p:attrName>
                                        </p:attrNameLst>
                                      </p:cBhvr>
                                      <p:to>
                                        <p:strVal val="visible"/>
                                      </p:to>
                                    </p:set>
                                  </p:childTnLst>
                                </p:cTn>
                              </p:par>
                              <p:par>
                                <p:cTn id="119" presetID="1" presetClass="entr" presetSubtype="0" fill="hold" grpId="0" nodeType="withEffect">
                                  <p:stCondLst>
                                    <p:cond delay="0"/>
                                  </p:stCondLst>
                                  <p:childTnLst>
                                    <p:set>
                                      <p:cBhvr>
                                        <p:cTn id="120" dur="1" fill="hold">
                                          <p:stCondLst>
                                            <p:cond delay="0"/>
                                          </p:stCondLst>
                                        </p:cTn>
                                        <p:tgtEl>
                                          <p:spTgt spid="1077"/>
                                        </p:tgtEl>
                                        <p:attrNameLst>
                                          <p:attrName>style.visibility</p:attrName>
                                        </p:attrNameLst>
                                      </p:cBhvr>
                                      <p:to>
                                        <p:strVal val="visible"/>
                                      </p:to>
                                    </p:set>
                                  </p:childTnLst>
                                </p:cTn>
                              </p:par>
                              <p:par>
                                <p:cTn id="121" presetID="1" presetClass="entr" presetSubtype="0" fill="hold" grpId="0" nodeType="withEffect">
                                  <p:stCondLst>
                                    <p:cond delay="0"/>
                                  </p:stCondLst>
                                  <p:childTnLst>
                                    <p:set>
                                      <p:cBhvr>
                                        <p:cTn id="122" dur="1" fill="hold">
                                          <p:stCondLst>
                                            <p:cond delay="0"/>
                                          </p:stCondLst>
                                        </p:cTn>
                                        <p:tgtEl>
                                          <p:spTgt spid="1078"/>
                                        </p:tgtEl>
                                        <p:attrNameLst>
                                          <p:attrName>style.visibility</p:attrName>
                                        </p:attrNameLst>
                                      </p:cBhvr>
                                      <p:to>
                                        <p:strVal val="visible"/>
                                      </p:to>
                                    </p:set>
                                  </p:childTnLst>
                                </p:cTn>
                              </p:par>
                              <p:par>
                                <p:cTn id="123" presetID="1" presetClass="entr" presetSubtype="0" fill="hold" grpId="0" nodeType="withEffect">
                                  <p:stCondLst>
                                    <p:cond delay="0"/>
                                  </p:stCondLst>
                                  <p:childTnLst>
                                    <p:set>
                                      <p:cBhvr>
                                        <p:cTn id="124" dur="1" fill="hold">
                                          <p:stCondLst>
                                            <p:cond delay="0"/>
                                          </p:stCondLst>
                                        </p:cTn>
                                        <p:tgtEl>
                                          <p:spTgt spid="10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26" grpId="0" animBg="1"/>
      <p:bldP spid="1027" grpId="0" animBg="1"/>
      <p:bldP spid="1028" grpId="0" animBg="1"/>
      <p:bldP spid="1029" grpId="0" animBg="1"/>
      <p:bldP spid="1030" grpId="0" animBg="1"/>
      <p:bldP spid="1031" grpId="0" animBg="1"/>
      <p:bldP spid="1032" grpId="0" animBg="1"/>
      <p:bldP spid="1033" grpId="0" animBg="1"/>
      <p:bldP spid="1034" grpId="0" animBg="1"/>
      <p:bldP spid="1035" grpId="0" animBg="1"/>
      <p:bldP spid="1036" grpId="0" animBg="1"/>
      <p:bldP spid="1037" grpId="0" animBg="1"/>
      <p:bldP spid="1038" grpId="0" animBg="1"/>
      <p:bldP spid="1039" grpId="0" animBg="1"/>
      <p:bldP spid="1040" grpId="0" animBg="1"/>
      <p:bldP spid="1041" grpId="0" animBg="1"/>
      <p:bldP spid="1042" grpId="0" animBg="1"/>
      <p:bldP spid="1043" grpId="0" animBg="1"/>
      <p:bldP spid="1044" grpId="0" animBg="1"/>
      <p:bldP spid="1045" grpId="0" animBg="1"/>
      <p:bldP spid="1046" grpId="0" animBg="1"/>
      <p:bldP spid="1047" grpId="0" animBg="1"/>
      <p:bldP spid="1048" grpId="0" animBg="1"/>
      <p:bldP spid="1049" grpId="0" animBg="1"/>
      <p:bldP spid="1050" grpId="0" animBg="1"/>
      <p:bldP spid="1051" grpId="0" animBg="1"/>
      <p:bldP spid="1052" grpId="0" animBg="1"/>
      <p:bldP spid="1053" grpId="0" animBg="1"/>
      <p:bldP spid="1054" grpId="0" animBg="1"/>
      <p:bldP spid="1055" grpId="0" animBg="1"/>
      <p:bldP spid="1056" grpId="0" animBg="1"/>
      <p:bldP spid="1057" grpId="0" animBg="1"/>
      <p:bldP spid="1058" grpId="0" animBg="1"/>
      <p:bldP spid="1059" grpId="0" animBg="1"/>
      <p:bldP spid="1060" grpId="0" animBg="1"/>
      <p:bldP spid="1061" grpId="0" animBg="1"/>
      <p:bldP spid="1062" grpId="0" animBg="1"/>
      <p:bldP spid="1063" grpId="0" animBg="1"/>
      <p:bldP spid="1064" grpId="0" animBg="1"/>
      <p:bldP spid="1065" grpId="0" animBg="1"/>
      <p:bldP spid="1066" grpId="0" animBg="1"/>
      <p:bldP spid="1067" grpId="0" animBg="1"/>
      <p:bldP spid="1068" grpId="0" animBg="1"/>
      <p:bldP spid="1069" grpId="0" animBg="1"/>
      <p:bldP spid="1070" grpId="0" animBg="1"/>
      <p:bldP spid="1071" grpId="0" animBg="1"/>
      <p:bldP spid="1072" grpId="0" animBg="1"/>
      <p:bldP spid="1073" grpId="0" animBg="1"/>
      <p:bldP spid="1074" grpId="0" animBg="1"/>
      <p:bldP spid="1075" grpId="0" animBg="1"/>
      <p:bldP spid="1076" grpId="0" animBg="1"/>
      <p:bldP spid="1077" grpId="0" animBg="1"/>
      <p:bldP spid="1078" grpId="0" animBg="1"/>
      <p:bldP spid="107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61"/>
          <p:cNvSpPr/>
          <p:nvPr/>
        </p:nvSpPr>
        <p:spPr>
          <a:xfrm>
            <a:off x="304800" y="2209800"/>
            <a:ext cx="8534400" cy="1015663"/>
          </a:xfrm>
          <a:prstGeom prst="rect">
            <a:avLst/>
          </a:prstGeom>
        </p:spPr>
        <p:txBody>
          <a:bodyPr wrap="square">
            <a:spAutoFit/>
          </a:bodyPr>
          <a:lstStyle/>
          <a:p>
            <a:r>
              <a:rPr lang="en-US" sz="2000" dirty="0" smtClean="0">
                <a:latin typeface="Times New Roman"/>
                <a:ea typeface="PMingLiU"/>
              </a:rPr>
              <a:t>with the exception of member 6, all the web members are </a:t>
            </a:r>
            <a:r>
              <a:rPr lang="en-US" sz="2000" b="1" dirty="0" smtClean="0">
                <a:latin typeface="Times New Roman"/>
                <a:ea typeface="PMingLiU"/>
              </a:rPr>
              <a:t>zero-force members </a:t>
            </a:r>
            <a:r>
              <a:rPr lang="en-US" sz="2000" dirty="0" smtClean="0">
                <a:latin typeface="Times New Roman"/>
                <a:ea typeface="PMingLiU"/>
              </a:rPr>
              <a:t>for this particular loading case.  For purpose of analysis under the given load the Fink truss is equivalent to the truss shown below.</a:t>
            </a:r>
            <a:endParaRPr lang="en-US" sz="2000" dirty="0"/>
          </a:p>
        </p:txBody>
      </p:sp>
      <p:sp>
        <p:nvSpPr>
          <p:cNvPr id="53250" name="Line 2"/>
          <p:cNvSpPr>
            <a:spLocks noChangeShapeType="1"/>
          </p:cNvSpPr>
          <p:nvPr/>
        </p:nvSpPr>
        <p:spPr bwMode="auto">
          <a:xfrm flipV="1">
            <a:off x="3048000" y="4267200"/>
            <a:ext cx="2765425"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3251" name="Line 3"/>
          <p:cNvSpPr>
            <a:spLocks noChangeShapeType="1"/>
          </p:cNvSpPr>
          <p:nvPr/>
        </p:nvSpPr>
        <p:spPr bwMode="auto">
          <a:xfrm flipV="1">
            <a:off x="3030537" y="3457575"/>
            <a:ext cx="1333500" cy="7905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3252" name="Line 4"/>
          <p:cNvSpPr>
            <a:spLocks noChangeShapeType="1"/>
          </p:cNvSpPr>
          <p:nvPr/>
        </p:nvSpPr>
        <p:spPr bwMode="auto">
          <a:xfrm>
            <a:off x="4411662" y="3448050"/>
            <a:ext cx="1428750" cy="8001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3253" name="Oval 5"/>
          <p:cNvSpPr>
            <a:spLocks noChangeArrowheads="1"/>
          </p:cNvSpPr>
          <p:nvPr/>
        </p:nvSpPr>
        <p:spPr bwMode="auto">
          <a:xfrm>
            <a:off x="5800725" y="4219575"/>
            <a:ext cx="90487"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3254" name="Oval 6"/>
          <p:cNvSpPr>
            <a:spLocks noChangeArrowheads="1"/>
          </p:cNvSpPr>
          <p:nvPr/>
        </p:nvSpPr>
        <p:spPr bwMode="auto">
          <a:xfrm>
            <a:off x="2965450" y="4219575"/>
            <a:ext cx="92075"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3255" name="Line 7"/>
          <p:cNvSpPr>
            <a:spLocks noChangeShapeType="1"/>
          </p:cNvSpPr>
          <p:nvPr/>
        </p:nvSpPr>
        <p:spPr bwMode="auto">
          <a:xfrm flipH="1" flipV="1">
            <a:off x="4402137" y="3467100"/>
            <a:ext cx="428625" cy="7810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3256" name="Oval 8"/>
          <p:cNvSpPr>
            <a:spLocks noChangeArrowheads="1"/>
          </p:cNvSpPr>
          <p:nvPr/>
        </p:nvSpPr>
        <p:spPr bwMode="auto">
          <a:xfrm>
            <a:off x="4805362" y="4210050"/>
            <a:ext cx="92075"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3257" name="Oval 9"/>
          <p:cNvSpPr>
            <a:spLocks noChangeArrowheads="1"/>
          </p:cNvSpPr>
          <p:nvPr/>
        </p:nvSpPr>
        <p:spPr bwMode="auto">
          <a:xfrm>
            <a:off x="4337050" y="3395662"/>
            <a:ext cx="92075"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3258" name="Line 10"/>
          <p:cNvSpPr>
            <a:spLocks noChangeShapeType="1"/>
          </p:cNvSpPr>
          <p:nvPr/>
        </p:nvSpPr>
        <p:spPr bwMode="auto">
          <a:xfrm>
            <a:off x="4849812" y="4340225"/>
            <a:ext cx="0" cy="180975"/>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3259" name="Text Box 11"/>
          <p:cNvSpPr txBox="1">
            <a:spLocks noChangeArrowheads="1"/>
          </p:cNvSpPr>
          <p:nvPr/>
        </p:nvSpPr>
        <p:spPr bwMode="auto">
          <a:xfrm>
            <a:off x="4859337" y="4330700"/>
            <a:ext cx="514350"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1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10 kN</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3260" name="Line 12"/>
          <p:cNvSpPr>
            <a:spLocks noChangeShapeType="1"/>
          </p:cNvSpPr>
          <p:nvPr/>
        </p:nvSpPr>
        <p:spPr bwMode="auto">
          <a:xfrm>
            <a:off x="3011487" y="4730750"/>
            <a:ext cx="0" cy="1333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3261" name="Line 13"/>
          <p:cNvSpPr>
            <a:spLocks noChangeShapeType="1"/>
          </p:cNvSpPr>
          <p:nvPr/>
        </p:nvSpPr>
        <p:spPr bwMode="auto">
          <a:xfrm flipV="1">
            <a:off x="3021012" y="4829175"/>
            <a:ext cx="1809750" cy="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3262" name="Line 14"/>
          <p:cNvSpPr>
            <a:spLocks noChangeShapeType="1"/>
          </p:cNvSpPr>
          <p:nvPr/>
        </p:nvSpPr>
        <p:spPr bwMode="auto">
          <a:xfrm>
            <a:off x="5849937" y="4721225"/>
            <a:ext cx="0" cy="1333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3263" name="Text Box 15"/>
          <p:cNvSpPr txBox="1">
            <a:spLocks noChangeArrowheads="1"/>
          </p:cNvSpPr>
          <p:nvPr/>
        </p:nvSpPr>
        <p:spPr bwMode="auto">
          <a:xfrm>
            <a:off x="3697287" y="4625975"/>
            <a:ext cx="50482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1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4 m</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3264" name="Line 16"/>
          <p:cNvSpPr>
            <a:spLocks noChangeShapeType="1"/>
          </p:cNvSpPr>
          <p:nvPr/>
        </p:nvSpPr>
        <p:spPr bwMode="auto">
          <a:xfrm flipV="1">
            <a:off x="2887662" y="4410075"/>
            <a:ext cx="24765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3265" name="Line 17"/>
          <p:cNvSpPr>
            <a:spLocks noChangeShapeType="1"/>
          </p:cNvSpPr>
          <p:nvPr/>
        </p:nvSpPr>
        <p:spPr bwMode="auto">
          <a:xfrm flipH="1" flipV="1">
            <a:off x="3035300" y="4305300"/>
            <a:ext cx="66675" cy="10477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3266" name="Line 18"/>
          <p:cNvSpPr>
            <a:spLocks noChangeShapeType="1"/>
          </p:cNvSpPr>
          <p:nvPr/>
        </p:nvSpPr>
        <p:spPr bwMode="auto">
          <a:xfrm flipV="1">
            <a:off x="2932112" y="4310062"/>
            <a:ext cx="55563" cy="952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3267" name="Line 19"/>
          <p:cNvSpPr>
            <a:spLocks noChangeShapeType="1"/>
          </p:cNvSpPr>
          <p:nvPr/>
        </p:nvSpPr>
        <p:spPr bwMode="auto">
          <a:xfrm flipV="1">
            <a:off x="5773737" y="4422775"/>
            <a:ext cx="1524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3268" name="Line 20"/>
          <p:cNvSpPr>
            <a:spLocks noChangeShapeType="1"/>
          </p:cNvSpPr>
          <p:nvPr/>
        </p:nvSpPr>
        <p:spPr bwMode="auto">
          <a:xfrm flipH="1" flipV="1">
            <a:off x="5864225" y="4308475"/>
            <a:ext cx="61912" cy="1143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3269" name="Line 21"/>
          <p:cNvSpPr>
            <a:spLocks noChangeShapeType="1"/>
          </p:cNvSpPr>
          <p:nvPr/>
        </p:nvSpPr>
        <p:spPr bwMode="auto">
          <a:xfrm flipV="1">
            <a:off x="5773737" y="4318000"/>
            <a:ext cx="57150" cy="10477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3270" name="Oval 22"/>
          <p:cNvSpPr>
            <a:spLocks noChangeArrowheads="1"/>
          </p:cNvSpPr>
          <p:nvPr/>
        </p:nvSpPr>
        <p:spPr bwMode="auto">
          <a:xfrm>
            <a:off x="5802312" y="4403725"/>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3271" name="Line 23"/>
          <p:cNvSpPr>
            <a:spLocks noChangeShapeType="1"/>
          </p:cNvSpPr>
          <p:nvPr/>
        </p:nvSpPr>
        <p:spPr bwMode="auto">
          <a:xfrm>
            <a:off x="5764212" y="4497387"/>
            <a:ext cx="17145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3272" name="Line 24"/>
          <p:cNvSpPr>
            <a:spLocks noChangeShapeType="1"/>
          </p:cNvSpPr>
          <p:nvPr/>
        </p:nvSpPr>
        <p:spPr bwMode="auto">
          <a:xfrm>
            <a:off x="6154737" y="4273550"/>
            <a:ext cx="1428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3273" name="Line 25"/>
          <p:cNvSpPr>
            <a:spLocks noChangeShapeType="1"/>
          </p:cNvSpPr>
          <p:nvPr/>
        </p:nvSpPr>
        <p:spPr bwMode="auto">
          <a:xfrm flipH="1" flipV="1">
            <a:off x="6192837" y="3454400"/>
            <a:ext cx="0" cy="81915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3274" name="Line 26"/>
          <p:cNvSpPr>
            <a:spLocks noChangeShapeType="1"/>
          </p:cNvSpPr>
          <p:nvPr/>
        </p:nvSpPr>
        <p:spPr bwMode="auto">
          <a:xfrm>
            <a:off x="6154737" y="3454400"/>
            <a:ext cx="1428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3275" name="Text Box 27"/>
          <p:cNvSpPr txBox="1">
            <a:spLocks noChangeArrowheads="1"/>
          </p:cNvSpPr>
          <p:nvPr/>
        </p:nvSpPr>
        <p:spPr bwMode="auto">
          <a:xfrm>
            <a:off x="6164262" y="3760787"/>
            <a:ext cx="428625"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1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2m</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3276" name="Line 28"/>
          <p:cNvSpPr>
            <a:spLocks noChangeShapeType="1"/>
          </p:cNvSpPr>
          <p:nvPr/>
        </p:nvSpPr>
        <p:spPr bwMode="auto">
          <a:xfrm>
            <a:off x="4830762" y="4711700"/>
            <a:ext cx="0" cy="1333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3277" name="Line 29"/>
          <p:cNvSpPr>
            <a:spLocks noChangeShapeType="1"/>
          </p:cNvSpPr>
          <p:nvPr/>
        </p:nvSpPr>
        <p:spPr bwMode="auto">
          <a:xfrm flipV="1">
            <a:off x="4849812" y="4829175"/>
            <a:ext cx="981075" cy="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3278" name="Text Box 30"/>
          <p:cNvSpPr txBox="1">
            <a:spLocks noChangeArrowheads="1"/>
          </p:cNvSpPr>
          <p:nvPr/>
        </p:nvSpPr>
        <p:spPr bwMode="auto">
          <a:xfrm>
            <a:off x="5192712" y="4625975"/>
            <a:ext cx="50482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1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2 m</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92" name="Rectangle 91"/>
          <p:cNvSpPr/>
          <p:nvPr/>
        </p:nvSpPr>
        <p:spPr>
          <a:xfrm>
            <a:off x="381000" y="5029200"/>
            <a:ext cx="8153400" cy="1323439"/>
          </a:xfrm>
          <a:prstGeom prst="rect">
            <a:avLst/>
          </a:prstGeom>
        </p:spPr>
        <p:txBody>
          <a:bodyPr wrap="square">
            <a:spAutoFit/>
          </a:bodyPr>
          <a:lstStyle/>
          <a:p>
            <a:r>
              <a:rPr lang="en-US" sz="2000" dirty="0" smtClean="0">
                <a:latin typeface="Times New Roman"/>
                <a:ea typeface="PMingLiU"/>
              </a:rPr>
              <a:t>The zero force members are needed for other loading conditions. The </a:t>
            </a:r>
            <a:r>
              <a:rPr lang="en-US" sz="2000" b="1" dirty="0" smtClean="0">
                <a:latin typeface="Times New Roman"/>
                <a:ea typeface="PMingLiU"/>
              </a:rPr>
              <a:t>interesting feature </a:t>
            </a:r>
            <a:r>
              <a:rPr lang="en-US" sz="2000" dirty="0" smtClean="0">
                <a:latin typeface="Times New Roman"/>
                <a:ea typeface="PMingLiU"/>
              </a:rPr>
              <a:t>of the method of joint</a:t>
            </a:r>
            <a:r>
              <a:rPr lang="en-US" altLang="zh-TW" sz="2000" dirty="0" smtClean="0">
                <a:latin typeface="Times New Roman"/>
                <a:ea typeface="PMingLiU"/>
              </a:rPr>
              <a:t>s: we can </a:t>
            </a:r>
            <a:r>
              <a:rPr lang="en-US" altLang="zh-TW" sz="2000" b="1" dirty="0" smtClean="0">
                <a:latin typeface="Times New Roman"/>
                <a:ea typeface="PMingLiU"/>
              </a:rPr>
              <a:t>identify zero-force members easily</a:t>
            </a:r>
            <a:r>
              <a:rPr lang="en-US" altLang="zh-TW" sz="2000" dirty="0" smtClean="0">
                <a:latin typeface="Times New Roman"/>
                <a:ea typeface="PMingLiU"/>
              </a:rPr>
              <a:t> if they exist under a given loading condition. This feature is further illustrated in the </a:t>
            </a:r>
            <a:r>
              <a:rPr lang="en-US" altLang="zh-TW" sz="2000" b="1" dirty="0" smtClean="0">
                <a:latin typeface="Times New Roman"/>
                <a:ea typeface="PMingLiU"/>
              </a:rPr>
              <a:t>next example</a:t>
            </a:r>
            <a:r>
              <a:rPr lang="en-US" altLang="zh-TW" sz="2000" dirty="0" smtClean="0">
                <a:latin typeface="Times New Roman"/>
                <a:ea typeface="PMingLiU"/>
              </a:rPr>
              <a:t>.</a:t>
            </a:r>
            <a:endParaRPr lang="en-US" altLang="zh-TW" sz="2000" b="1" dirty="0" smtClean="0">
              <a:latin typeface="Times New Roman"/>
              <a:ea typeface="PMingLiU"/>
            </a:endParaRPr>
          </a:p>
        </p:txBody>
      </p:sp>
      <p:sp>
        <p:nvSpPr>
          <p:cNvPr id="93" name="Rectangle 29"/>
          <p:cNvSpPr>
            <a:spLocks noChangeArrowheads="1"/>
          </p:cNvSpPr>
          <p:nvPr/>
        </p:nvSpPr>
        <p:spPr bwMode="auto">
          <a:xfrm>
            <a:off x="8305800" y="6172200"/>
            <a:ext cx="152399" cy="152400"/>
          </a:xfrm>
          <a:prstGeom prst="rect">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graphicFrame>
        <p:nvGraphicFramePr>
          <p:cNvPr id="47106" name="Object 2"/>
          <p:cNvGraphicFramePr>
            <a:graphicFrameLocks noChangeAspect="1"/>
          </p:cNvGraphicFramePr>
          <p:nvPr/>
        </p:nvGraphicFramePr>
        <p:xfrm>
          <a:off x="1076325" y="196850"/>
          <a:ext cx="6208713" cy="2144713"/>
        </p:xfrm>
        <a:graphic>
          <a:graphicData uri="http://schemas.openxmlformats.org/presentationml/2006/ole">
            <p:oleObj spid="_x0000_s47106" name="Document" r:id="rId3" imgW="5497885" imgH="1898173" progId="Word.Document.12">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325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325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325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325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325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325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325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325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325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325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326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3261"/>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326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326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3264"/>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326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5326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5326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5326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53269"/>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53270"/>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53271"/>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53272"/>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53273"/>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53274"/>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53275"/>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53276"/>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53277"/>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53278"/>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92"/>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53250" grpId="0" animBg="1"/>
      <p:bldP spid="53251" grpId="0" animBg="1"/>
      <p:bldP spid="53252" grpId="0" animBg="1"/>
      <p:bldP spid="53253" grpId="0" animBg="1"/>
      <p:bldP spid="53254" grpId="0" animBg="1"/>
      <p:bldP spid="53255" grpId="0" animBg="1"/>
      <p:bldP spid="53256" grpId="0" animBg="1"/>
      <p:bldP spid="53257" grpId="0" animBg="1"/>
      <p:bldP spid="53258" grpId="0" animBg="1"/>
      <p:bldP spid="53259" grpId="0"/>
      <p:bldP spid="53260" grpId="0" animBg="1"/>
      <p:bldP spid="53261" grpId="0" animBg="1"/>
      <p:bldP spid="53262" grpId="0" animBg="1"/>
      <p:bldP spid="53263" grpId="0"/>
      <p:bldP spid="53264" grpId="0" animBg="1"/>
      <p:bldP spid="53265" grpId="0" animBg="1"/>
      <p:bldP spid="53266" grpId="0" animBg="1"/>
      <p:bldP spid="53267" grpId="0" animBg="1"/>
      <p:bldP spid="53268" grpId="0" animBg="1"/>
      <p:bldP spid="53269" grpId="0" animBg="1"/>
      <p:bldP spid="53270" grpId="0" animBg="1"/>
      <p:bldP spid="53271" grpId="0" animBg="1"/>
      <p:bldP spid="53272" grpId="0" animBg="1"/>
      <p:bldP spid="53273" grpId="0" animBg="1"/>
      <p:bldP spid="53274" grpId="0" animBg="1"/>
      <p:bldP spid="53275" grpId="0"/>
      <p:bldP spid="53276" grpId="0" animBg="1"/>
      <p:bldP spid="53277" grpId="0" animBg="1"/>
      <p:bldP spid="53278" grpId="0"/>
      <p:bldP spid="92" grpId="0"/>
      <p:bldP spid="9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304800"/>
            <a:ext cx="8153400" cy="707886"/>
          </a:xfrm>
          <a:prstGeom prst="rect">
            <a:avLst/>
          </a:prstGeom>
        </p:spPr>
        <p:txBody>
          <a:bodyPr wrap="square">
            <a:spAutoFit/>
          </a:bodyPr>
          <a:lstStyle/>
          <a:p>
            <a:r>
              <a:rPr lang="en-US" sz="2000" b="1" dirty="0" smtClean="0">
                <a:latin typeface="Times New Roman"/>
                <a:ea typeface="PMingLiU"/>
              </a:rPr>
              <a:t>Example </a:t>
            </a:r>
            <a:r>
              <a:rPr lang="en-US" altLang="zh-TW" sz="2000" b="1" dirty="0" smtClean="0">
                <a:latin typeface="Times New Roman"/>
                <a:ea typeface="PMingLiU"/>
              </a:rPr>
              <a:t>2.4 </a:t>
            </a:r>
            <a:r>
              <a:rPr lang="zh-TW" altLang="en-US" sz="2000" b="1" dirty="0" smtClean="0">
                <a:latin typeface="Times New Roman"/>
                <a:ea typeface="PMingLiU"/>
              </a:rPr>
              <a:t> </a:t>
            </a:r>
            <a:r>
              <a:rPr lang="en-US" altLang="zh-TW" sz="2000" b="1" dirty="0" smtClean="0">
                <a:latin typeface="Times New Roman"/>
                <a:ea typeface="PMingLiU"/>
              </a:rPr>
              <a:t>Identify zero-force members and equal-force members in the loaded trusses shown.</a:t>
            </a:r>
          </a:p>
        </p:txBody>
      </p:sp>
      <p:sp>
        <p:nvSpPr>
          <p:cNvPr id="44034" name="Line 2"/>
          <p:cNvSpPr>
            <a:spLocks noChangeShapeType="1"/>
          </p:cNvSpPr>
          <p:nvPr/>
        </p:nvSpPr>
        <p:spPr bwMode="auto">
          <a:xfrm>
            <a:off x="3200400" y="2370138"/>
            <a:ext cx="2543175"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35" name="Line 3"/>
          <p:cNvSpPr>
            <a:spLocks noChangeShapeType="1"/>
          </p:cNvSpPr>
          <p:nvPr/>
        </p:nvSpPr>
        <p:spPr bwMode="auto">
          <a:xfrm flipH="1" flipV="1">
            <a:off x="3200400" y="1524000"/>
            <a:ext cx="2552700" cy="8477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36" name="Line 4"/>
          <p:cNvSpPr>
            <a:spLocks noChangeShapeType="1"/>
          </p:cNvSpPr>
          <p:nvPr/>
        </p:nvSpPr>
        <p:spPr bwMode="auto">
          <a:xfrm flipH="1" flipV="1">
            <a:off x="3190875" y="1524000"/>
            <a:ext cx="0" cy="8477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37" name="Oval 5"/>
          <p:cNvSpPr>
            <a:spLocks noChangeArrowheads="1"/>
          </p:cNvSpPr>
          <p:nvPr/>
        </p:nvSpPr>
        <p:spPr bwMode="auto">
          <a:xfrm>
            <a:off x="5686425" y="2312988"/>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38" name="Oval 6"/>
          <p:cNvSpPr>
            <a:spLocks noChangeArrowheads="1"/>
          </p:cNvSpPr>
          <p:nvPr/>
        </p:nvSpPr>
        <p:spPr bwMode="auto">
          <a:xfrm>
            <a:off x="3143250" y="2322513"/>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39" name="Oval 7"/>
          <p:cNvSpPr>
            <a:spLocks noChangeArrowheads="1"/>
          </p:cNvSpPr>
          <p:nvPr/>
        </p:nvSpPr>
        <p:spPr bwMode="auto">
          <a:xfrm>
            <a:off x="3143250" y="148590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40" name="Line 8"/>
          <p:cNvSpPr>
            <a:spLocks noChangeShapeType="1"/>
          </p:cNvSpPr>
          <p:nvPr/>
        </p:nvSpPr>
        <p:spPr bwMode="auto">
          <a:xfrm flipV="1">
            <a:off x="3227388" y="1827213"/>
            <a:ext cx="830262" cy="512762"/>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41" name="Line 9"/>
          <p:cNvSpPr>
            <a:spLocks noChangeShapeType="1"/>
          </p:cNvSpPr>
          <p:nvPr/>
        </p:nvSpPr>
        <p:spPr bwMode="auto">
          <a:xfrm>
            <a:off x="4067175" y="1855788"/>
            <a:ext cx="0" cy="5238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42" name="Line 10"/>
          <p:cNvSpPr>
            <a:spLocks noChangeShapeType="1"/>
          </p:cNvSpPr>
          <p:nvPr/>
        </p:nvSpPr>
        <p:spPr bwMode="auto">
          <a:xfrm flipV="1">
            <a:off x="4048125" y="2093913"/>
            <a:ext cx="800100" cy="2667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43" name="Line 11"/>
          <p:cNvSpPr>
            <a:spLocks noChangeShapeType="1"/>
          </p:cNvSpPr>
          <p:nvPr/>
        </p:nvSpPr>
        <p:spPr bwMode="auto">
          <a:xfrm flipH="1">
            <a:off x="4857750" y="2093913"/>
            <a:ext cx="0" cy="2762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44" name="Oval 12"/>
          <p:cNvSpPr>
            <a:spLocks noChangeArrowheads="1"/>
          </p:cNvSpPr>
          <p:nvPr/>
        </p:nvSpPr>
        <p:spPr bwMode="auto">
          <a:xfrm>
            <a:off x="4019550" y="1779588"/>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45" name="Oval 13"/>
          <p:cNvSpPr>
            <a:spLocks noChangeArrowheads="1"/>
          </p:cNvSpPr>
          <p:nvPr/>
        </p:nvSpPr>
        <p:spPr bwMode="auto">
          <a:xfrm>
            <a:off x="4010025" y="2312988"/>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46" name="Oval 14"/>
          <p:cNvSpPr>
            <a:spLocks noChangeArrowheads="1"/>
          </p:cNvSpPr>
          <p:nvPr/>
        </p:nvSpPr>
        <p:spPr bwMode="auto">
          <a:xfrm>
            <a:off x="4810125" y="2036763"/>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47" name="Oval 15"/>
          <p:cNvSpPr>
            <a:spLocks noChangeArrowheads="1"/>
          </p:cNvSpPr>
          <p:nvPr/>
        </p:nvSpPr>
        <p:spPr bwMode="auto">
          <a:xfrm>
            <a:off x="4800600" y="2312988"/>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48" name="Line 16"/>
          <p:cNvSpPr>
            <a:spLocks noChangeShapeType="1"/>
          </p:cNvSpPr>
          <p:nvPr/>
        </p:nvSpPr>
        <p:spPr bwMode="auto">
          <a:xfrm flipH="1" flipV="1">
            <a:off x="3071813" y="2279650"/>
            <a:ext cx="76200" cy="571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49" name="Line 17"/>
          <p:cNvSpPr>
            <a:spLocks noChangeShapeType="1"/>
          </p:cNvSpPr>
          <p:nvPr/>
        </p:nvSpPr>
        <p:spPr bwMode="auto">
          <a:xfrm flipH="1">
            <a:off x="3067050" y="2389188"/>
            <a:ext cx="76200" cy="4762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50" name="Line 18"/>
          <p:cNvSpPr>
            <a:spLocks noChangeShapeType="1"/>
          </p:cNvSpPr>
          <p:nvPr/>
        </p:nvSpPr>
        <p:spPr bwMode="auto">
          <a:xfrm flipH="1" flipV="1">
            <a:off x="3067050" y="2241550"/>
            <a:ext cx="0" cy="23018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51" name="Line 19"/>
          <p:cNvSpPr>
            <a:spLocks noChangeShapeType="1"/>
          </p:cNvSpPr>
          <p:nvPr/>
        </p:nvSpPr>
        <p:spPr bwMode="auto">
          <a:xfrm flipH="1" flipV="1">
            <a:off x="3076575" y="1457325"/>
            <a:ext cx="71438" cy="4603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52" name="Line 20"/>
          <p:cNvSpPr>
            <a:spLocks noChangeShapeType="1"/>
          </p:cNvSpPr>
          <p:nvPr/>
        </p:nvSpPr>
        <p:spPr bwMode="auto">
          <a:xfrm flipH="1">
            <a:off x="3079750" y="1557338"/>
            <a:ext cx="69850" cy="3492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53" name="Line 21"/>
          <p:cNvSpPr>
            <a:spLocks noChangeShapeType="1"/>
          </p:cNvSpPr>
          <p:nvPr/>
        </p:nvSpPr>
        <p:spPr bwMode="auto">
          <a:xfrm flipV="1">
            <a:off x="3076575" y="1438275"/>
            <a:ext cx="0" cy="152400"/>
          </a:xfrm>
          <a:prstGeom prst="line">
            <a:avLst/>
          </a:prstGeom>
          <a:noFill/>
          <a:ln w="9525">
            <a:solidFill>
              <a:srgbClr val="FFFFFF"/>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54" name="Line 22"/>
          <p:cNvSpPr>
            <a:spLocks noChangeShapeType="1"/>
          </p:cNvSpPr>
          <p:nvPr/>
        </p:nvSpPr>
        <p:spPr bwMode="auto">
          <a:xfrm>
            <a:off x="3079750" y="1458913"/>
            <a:ext cx="0" cy="1333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55" name="Oval 23"/>
          <p:cNvSpPr>
            <a:spLocks noChangeArrowheads="1"/>
          </p:cNvSpPr>
          <p:nvPr/>
        </p:nvSpPr>
        <p:spPr bwMode="auto">
          <a:xfrm>
            <a:off x="3000375" y="147637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56" name="Line 24"/>
          <p:cNvSpPr>
            <a:spLocks noChangeShapeType="1"/>
          </p:cNvSpPr>
          <p:nvPr/>
        </p:nvSpPr>
        <p:spPr bwMode="auto">
          <a:xfrm flipH="1">
            <a:off x="2997200" y="1414463"/>
            <a:ext cx="0" cy="21907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57" name="Line 25"/>
          <p:cNvSpPr>
            <a:spLocks noChangeShapeType="1"/>
          </p:cNvSpPr>
          <p:nvPr/>
        </p:nvSpPr>
        <p:spPr bwMode="auto">
          <a:xfrm>
            <a:off x="5743575" y="2408238"/>
            <a:ext cx="0" cy="190500"/>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58" name="Text Box 26"/>
          <p:cNvSpPr txBox="1">
            <a:spLocks noChangeArrowheads="1"/>
          </p:cNvSpPr>
          <p:nvPr/>
        </p:nvSpPr>
        <p:spPr bwMode="auto">
          <a:xfrm>
            <a:off x="5762625" y="2408238"/>
            <a:ext cx="43815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P</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4059" name="Text Box 27"/>
          <p:cNvSpPr txBox="1">
            <a:spLocks noChangeArrowheads="1"/>
          </p:cNvSpPr>
          <p:nvPr/>
        </p:nvSpPr>
        <p:spPr bwMode="auto">
          <a:xfrm>
            <a:off x="3076575" y="2389188"/>
            <a:ext cx="35242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A</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4060" name="Text Box 28"/>
          <p:cNvSpPr txBox="1">
            <a:spLocks noChangeArrowheads="1"/>
          </p:cNvSpPr>
          <p:nvPr/>
        </p:nvSpPr>
        <p:spPr bwMode="auto">
          <a:xfrm>
            <a:off x="3914775" y="2379663"/>
            <a:ext cx="35242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B</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4061" name="Text Box 29"/>
          <p:cNvSpPr txBox="1">
            <a:spLocks noChangeArrowheads="1"/>
          </p:cNvSpPr>
          <p:nvPr/>
        </p:nvSpPr>
        <p:spPr bwMode="auto">
          <a:xfrm>
            <a:off x="4657725" y="2370138"/>
            <a:ext cx="35242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C</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4062" name="Text Box 30"/>
          <p:cNvSpPr txBox="1">
            <a:spLocks noChangeArrowheads="1"/>
          </p:cNvSpPr>
          <p:nvPr/>
        </p:nvSpPr>
        <p:spPr bwMode="auto">
          <a:xfrm>
            <a:off x="5705475" y="2151063"/>
            <a:ext cx="35242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D</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4063" name="Text Box 31"/>
          <p:cNvSpPr txBox="1">
            <a:spLocks noChangeArrowheads="1"/>
          </p:cNvSpPr>
          <p:nvPr/>
        </p:nvSpPr>
        <p:spPr bwMode="auto">
          <a:xfrm>
            <a:off x="3248025" y="1323975"/>
            <a:ext cx="35242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E</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4064" name="Text Box 32"/>
          <p:cNvSpPr txBox="1">
            <a:spLocks noChangeArrowheads="1"/>
          </p:cNvSpPr>
          <p:nvPr/>
        </p:nvSpPr>
        <p:spPr bwMode="auto">
          <a:xfrm>
            <a:off x="3954817" y="1518359"/>
            <a:ext cx="35242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4065" name="Text Box 33"/>
          <p:cNvSpPr txBox="1">
            <a:spLocks noChangeArrowheads="1"/>
          </p:cNvSpPr>
          <p:nvPr/>
        </p:nvSpPr>
        <p:spPr bwMode="auto">
          <a:xfrm>
            <a:off x="4781550" y="1817688"/>
            <a:ext cx="35242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G</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4066" name="Line 34"/>
          <p:cNvSpPr>
            <a:spLocks noChangeShapeType="1"/>
          </p:cNvSpPr>
          <p:nvPr/>
        </p:nvSpPr>
        <p:spPr bwMode="auto">
          <a:xfrm flipV="1">
            <a:off x="4143375" y="1627188"/>
            <a:ext cx="247650" cy="152400"/>
          </a:xfrm>
          <a:prstGeom prst="line">
            <a:avLst/>
          </a:prstGeom>
          <a:noFill/>
          <a:ln w="12700">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67" name="Text Box 35"/>
          <p:cNvSpPr txBox="1">
            <a:spLocks noChangeArrowheads="1"/>
          </p:cNvSpPr>
          <p:nvPr/>
        </p:nvSpPr>
        <p:spPr bwMode="auto">
          <a:xfrm>
            <a:off x="4324350" y="1466850"/>
            <a:ext cx="43815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P</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2" name="Rectangle 41"/>
          <p:cNvSpPr/>
          <p:nvPr/>
        </p:nvSpPr>
        <p:spPr>
          <a:xfrm>
            <a:off x="609600" y="4267200"/>
            <a:ext cx="8001000" cy="1323439"/>
          </a:xfrm>
          <a:prstGeom prst="rect">
            <a:avLst/>
          </a:prstGeom>
        </p:spPr>
        <p:txBody>
          <a:bodyPr wrap="square">
            <a:spAutoFit/>
          </a:bodyPr>
          <a:lstStyle/>
          <a:p>
            <a:r>
              <a:rPr lang="en-US" sz="2000" dirty="0" smtClean="0">
                <a:latin typeface="Times New Roman"/>
                <a:ea typeface="PMingLiU"/>
              </a:rPr>
              <a:t>The equilibrium of forces at joint </a:t>
            </a:r>
            <a:r>
              <a:rPr lang="en-US" sz="2000" i="1" dirty="0" smtClean="0">
                <a:latin typeface="Times New Roman"/>
                <a:ea typeface="PMingLiU"/>
              </a:rPr>
              <a:t>C </a:t>
            </a:r>
            <a:r>
              <a:rPr lang="en-US" sz="2000" dirty="0" smtClean="0">
                <a:latin typeface="Times New Roman"/>
                <a:ea typeface="PMingLiU"/>
              </a:rPr>
              <a:t>leads to </a:t>
            </a:r>
            <a:r>
              <a:rPr lang="en-US" sz="2000" i="1" dirty="0" smtClean="0">
                <a:latin typeface="Times New Roman"/>
                <a:ea typeface="PMingLiU"/>
              </a:rPr>
              <a:t>F</a:t>
            </a:r>
            <a:r>
              <a:rPr lang="en-US" sz="2000" i="1" baseline="-25000" dirty="0" smtClean="0">
                <a:latin typeface="Times New Roman"/>
                <a:ea typeface="PMingLiU"/>
              </a:rPr>
              <a:t>CG</a:t>
            </a:r>
            <a:r>
              <a:rPr lang="en-US" sz="2000" i="1" dirty="0" smtClean="0">
                <a:latin typeface="Times New Roman"/>
                <a:ea typeface="PMingLiU"/>
              </a:rPr>
              <a:t>=</a:t>
            </a:r>
            <a:r>
              <a:rPr lang="en-US" sz="2000" dirty="0" smtClean="0">
                <a:latin typeface="Times New Roman"/>
                <a:ea typeface="PMingLiU"/>
              </a:rPr>
              <a:t>0</a:t>
            </a:r>
            <a:r>
              <a:rPr lang="en-US" sz="2000" i="1" dirty="0" smtClean="0">
                <a:latin typeface="Times New Roman"/>
                <a:ea typeface="PMingLiU"/>
              </a:rPr>
              <a:t> </a:t>
            </a:r>
            <a:r>
              <a:rPr lang="en-US" sz="2000" dirty="0" smtClean="0">
                <a:latin typeface="Times New Roman"/>
                <a:ea typeface="PMingLiU"/>
              </a:rPr>
              <a:t>and</a:t>
            </a:r>
            <a:r>
              <a:rPr lang="en-US" sz="2000" i="1" dirty="0" smtClean="0">
                <a:latin typeface="Times New Roman"/>
                <a:ea typeface="PMingLiU"/>
              </a:rPr>
              <a:t> F</a:t>
            </a:r>
            <a:r>
              <a:rPr lang="en-US" sz="2000" i="1" baseline="-25000" dirty="0" smtClean="0">
                <a:latin typeface="Times New Roman"/>
                <a:ea typeface="PMingLiU"/>
              </a:rPr>
              <a:t>BC</a:t>
            </a:r>
            <a:r>
              <a:rPr lang="en-US" sz="2000" i="1" dirty="0" smtClean="0">
                <a:latin typeface="Times New Roman"/>
                <a:ea typeface="PMingLiU"/>
              </a:rPr>
              <a:t>=F</a:t>
            </a:r>
            <a:r>
              <a:rPr lang="en-US" sz="2000" i="1" baseline="-25000" dirty="0" smtClean="0">
                <a:latin typeface="Times New Roman"/>
                <a:ea typeface="PMingLiU"/>
              </a:rPr>
              <a:t>CD</a:t>
            </a:r>
            <a:r>
              <a:rPr lang="en-US" sz="2000" i="1" dirty="0" smtClean="0">
                <a:latin typeface="Times New Roman"/>
                <a:ea typeface="PMingLiU"/>
              </a:rPr>
              <a:t>. </a:t>
            </a:r>
            <a:r>
              <a:rPr lang="en-US" sz="2000" dirty="0" smtClean="0">
                <a:latin typeface="Times New Roman"/>
                <a:ea typeface="PMingLiU"/>
              </a:rPr>
              <a:t>Once we know</a:t>
            </a:r>
            <a:r>
              <a:rPr lang="en-US" sz="2000" i="1" dirty="0" smtClean="0">
                <a:latin typeface="Times New Roman"/>
                <a:ea typeface="PMingLiU"/>
              </a:rPr>
              <a:t> F</a:t>
            </a:r>
            <a:r>
              <a:rPr lang="en-US" sz="2000" i="1" baseline="-25000" dirty="0" smtClean="0">
                <a:latin typeface="Times New Roman"/>
                <a:ea typeface="PMingLiU"/>
              </a:rPr>
              <a:t>CG</a:t>
            </a:r>
            <a:r>
              <a:rPr lang="en-US" sz="2000" i="1" dirty="0" smtClean="0">
                <a:latin typeface="Times New Roman"/>
                <a:ea typeface="PMingLiU"/>
              </a:rPr>
              <a:t> = </a:t>
            </a:r>
            <a:r>
              <a:rPr lang="en-US" sz="2000" dirty="0" smtClean="0">
                <a:latin typeface="Times New Roman"/>
                <a:ea typeface="PMingLiU"/>
              </a:rPr>
              <a:t>0</a:t>
            </a:r>
            <a:r>
              <a:rPr lang="en-US" sz="2000" i="1" dirty="0" smtClean="0">
                <a:latin typeface="Times New Roman"/>
                <a:ea typeface="PMingLiU"/>
              </a:rPr>
              <a:t>, it follows F</a:t>
            </a:r>
            <a:r>
              <a:rPr lang="en-US" sz="2000" i="1" baseline="-25000" dirty="0" smtClean="0">
                <a:latin typeface="Times New Roman"/>
                <a:ea typeface="PMingLiU"/>
              </a:rPr>
              <a:t>BG</a:t>
            </a:r>
            <a:r>
              <a:rPr lang="en-US" sz="2000" i="1" dirty="0" smtClean="0">
                <a:latin typeface="Times New Roman"/>
                <a:ea typeface="PMingLiU"/>
              </a:rPr>
              <a:t> =</a:t>
            </a:r>
            <a:r>
              <a:rPr lang="en-US" sz="2000" dirty="0" smtClean="0">
                <a:latin typeface="Times New Roman"/>
                <a:ea typeface="PMingLiU"/>
              </a:rPr>
              <a:t>0</a:t>
            </a:r>
            <a:r>
              <a:rPr lang="en-US" sz="2000" i="1" dirty="0" smtClean="0">
                <a:latin typeface="Times New Roman"/>
                <a:ea typeface="PMingLiU"/>
              </a:rPr>
              <a:t> and then F</a:t>
            </a:r>
            <a:r>
              <a:rPr lang="en-US" sz="2000" i="1" baseline="-25000" dirty="0" smtClean="0">
                <a:latin typeface="Times New Roman"/>
                <a:ea typeface="PMingLiU"/>
              </a:rPr>
              <a:t>BF</a:t>
            </a:r>
            <a:r>
              <a:rPr lang="en-US" sz="2000" i="1" dirty="0" smtClean="0">
                <a:latin typeface="Times New Roman"/>
                <a:ea typeface="PMingLiU"/>
              </a:rPr>
              <a:t> = </a:t>
            </a:r>
            <a:r>
              <a:rPr lang="en-US" sz="2000" dirty="0" smtClean="0">
                <a:latin typeface="Times New Roman"/>
                <a:ea typeface="PMingLiU"/>
              </a:rPr>
              <a:t>0</a:t>
            </a:r>
            <a:r>
              <a:rPr lang="en-US" sz="2000" i="1" dirty="0" smtClean="0">
                <a:latin typeface="Times New Roman"/>
                <a:ea typeface="PMingLiU"/>
              </a:rPr>
              <a:t>, </a:t>
            </a:r>
            <a:r>
              <a:rPr lang="en-US" sz="2000" dirty="0" smtClean="0">
                <a:latin typeface="Times New Roman"/>
                <a:ea typeface="PMingLiU"/>
              </a:rPr>
              <a:t>based on the equilibrium of forces</a:t>
            </a:r>
            <a:r>
              <a:rPr lang="en-US" sz="2000" i="1" dirty="0" smtClean="0">
                <a:latin typeface="Times New Roman"/>
                <a:ea typeface="PMingLiU"/>
              </a:rPr>
              <a:t> </a:t>
            </a:r>
            <a:r>
              <a:rPr lang="en-US" sz="2000" dirty="0" smtClean="0">
                <a:latin typeface="Times New Roman"/>
                <a:ea typeface="PMingLiU"/>
              </a:rPr>
              <a:t>at node </a:t>
            </a:r>
            <a:r>
              <a:rPr lang="en-US" sz="2000" i="1" dirty="0" smtClean="0">
                <a:latin typeface="Times New Roman"/>
                <a:ea typeface="PMingLiU"/>
              </a:rPr>
              <a:t>G </a:t>
            </a:r>
            <a:r>
              <a:rPr lang="en-US" sz="2000" dirty="0" smtClean="0">
                <a:latin typeface="Times New Roman"/>
                <a:ea typeface="PMingLiU"/>
              </a:rPr>
              <a:t>and node </a:t>
            </a:r>
            <a:r>
              <a:rPr lang="en-US" sz="2000" i="1" dirty="0" smtClean="0">
                <a:latin typeface="Times New Roman"/>
                <a:ea typeface="PMingLiU"/>
              </a:rPr>
              <a:t>B, </a:t>
            </a:r>
            <a:r>
              <a:rPr lang="en-US" sz="2000" dirty="0" smtClean="0">
                <a:latin typeface="Times New Roman"/>
                <a:ea typeface="PMingLiU"/>
              </a:rPr>
              <a:t>respectively</a:t>
            </a:r>
            <a:r>
              <a:rPr lang="en-US" sz="2000" i="1" dirty="0" smtClean="0">
                <a:latin typeface="Times New Roman"/>
                <a:ea typeface="PMingLiU"/>
              </a:rPr>
              <a:t>.  </a:t>
            </a:r>
            <a:r>
              <a:rPr lang="en-US" sz="2000" dirty="0" smtClean="0">
                <a:latin typeface="Times New Roman"/>
                <a:ea typeface="PMingLiU"/>
              </a:rPr>
              <a:t>The equilibrium of forces at joint</a:t>
            </a:r>
            <a:r>
              <a:rPr lang="en-US" sz="2000" i="1" dirty="0" smtClean="0">
                <a:latin typeface="Times New Roman"/>
                <a:ea typeface="PMingLiU"/>
              </a:rPr>
              <a:t> F </a:t>
            </a:r>
            <a:r>
              <a:rPr lang="en-US" sz="2000" dirty="0" smtClean="0">
                <a:latin typeface="Times New Roman"/>
                <a:ea typeface="PMingLiU"/>
              </a:rPr>
              <a:t>leads to </a:t>
            </a:r>
            <a:r>
              <a:rPr lang="en-US" sz="2000" i="1" dirty="0" smtClean="0">
                <a:latin typeface="Times New Roman"/>
                <a:ea typeface="PMingLiU"/>
              </a:rPr>
              <a:t>F</a:t>
            </a:r>
            <a:r>
              <a:rPr lang="en-US" sz="2000" i="1" baseline="-25000" dirty="0" smtClean="0">
                <a:latin typeface="Times New Roman"/>
                <a:ea typeface="PMingLiU"/>
              </a:rPr>
              <a:t>AF</a:t>
            </a:r>
            <a:r>
              <a:rPr lang="en-US" sz="2000" i="1" dirty="0" smtClean="0">
                <a:latin typeface="Times New Roman"/>
                <a:ea typeface="PMingLiU"/>
              </a:rPr>
              <a:t>=P </a:t>
            </a:r>
            <a:r>
              <a:rPr lang="en-US" sz="2000" dirty="0" smtClean="0">
                <a:latin typeface="Times New Roman"/>
                <a:ea typeface="PMingLiU"/>
              </a:rPr>
              <a:t>and</a:t>
            </a:r>
            <a:r>
              <a:rPr lang="en-US" sz="2000" i="1" dirty="0" smtClean="0">
                <a:latin typeface="Times New Roman"/>
                <a:ea typeface="PMingLiU"/>
              </a:rPr>
              <a:t> F</a:t>
            </a:r>
            <a:r>
              <a:rPr lang="en-US" sz="2000" i="1" baseline="-25000" dirty="0" smtClean="0">
                <a:latin typeface="Times New Roman"/>
                <a:ea typeface="PMingLiU"/>
              </a:rPr>
              <a:t>EF</a:t>
            </a:r>
            <a:r>
              <a:rPr lang="en-US" sz="2000" i="1" dirty="0" smtClean="0">
                <a:latin typeface="Times New Roman"/>
                <a:ea typeface="PMingLiU"/>
              </a:rPr>
              <a:t>=F</a:t>
            </a:r>
            <a:r>
              <a:rPr lang="en-US" sz="2000" i="1" baseline="-25000" dirty="0" smtClean="0">
                <a:latin typeface="Times New Roman"/>
                <a:ea typeface="PMingLiU"/>
              </a:rPr>
              <a:t>FG </a:t>
            </a:r>
            <a:r>
              <a:rPr lang="en-US" sz="2000" i="1" dirty="0" smtClean="0">
                <a:latin typeface="Times New Roman"/>
                <a:ea typeface="PMingLiU"/>
              </a:rPr>
              <a:t>.</a:t>
            </a:r>
          </a:p>
        </p:txBody>
      </p:sp>
      <p:sp>
        <p:nvSpPr>
          <p:cNvPr id="44073" name="Line 41"/>
          <p:cNvSpPr>
            <a:spLocks noChangeShapeType="1"/>
          </p:cNvSpPr>
          <p:nvPr/>
        </p:nvSpPr>
        <p:spPr bwMode="auto">
          <a:xfrm flipV="1">
            <a:off x="2000250" y="3408362"/>
            <a:ext cx="276225" cy="161925"/>
          </a:xfrm>
          <a:prstGeom prst="line">
            <a:avLst/>
          </a:prstGeom>
          <a:noFill/>
          <a:ln w="28575">
            <a:solidFill>
              <a:srgbClr val="FF0000"/>
            </a:solidFill>
            <a:round/>
            <a:headEnd type="triangle" w="med" len="me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74" name="Text Box 42"/>
          <p:cNvSpPr txBox="1">
            <a:spLocks noChangeArrowheads="1"/>
          </p:cNvSpPr>
          <p:nvPr/>
        </p:nvSpPr>
        <p:spPr bwMode="auto">
          <a:xfrm>
            <a:off x="2200275" y="3099509"/>
            <a:ext cx="35242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4075" name="Line 43"/>
          <p:cNvSpPr>
            <a:spLocks noChangeShapeType="1"/>
          </p:cNvSpPr>
          <p:nvPr/>
        </p:nvSpPr>
        <p:spPr bwMode="auto">
          <a:xfrm flipV="1">
            <a:off x="2362200" y="3209925"/>
            <a:ext cx="247650" cy="152400"/>
          </a:xfrm>
          <a:prstGeom prst="line">
            <a:avLst/>
          </a:prstGeom>
          <a:noFill/>
          <a:ln w="12700">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76" name="Text Box 44"/>
          <p:cNvSpPr txBox="1">
            <a:spLocks noChangeArrowheads="1"/>
          </p:cNvSpPr>
          <p:nvPr/>
        </p:nvSpPr>
        <p:spPr bwMode="auto">
          <a:xfrm>
            <a:off x="2581275" y="3076575"/>
            <a:ext cx="43815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P</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4077" name="Line 45"/>
          <p:cNvSpPr>
            <a:spLocks noChangeShapeType="1"/>
          </p:cNvSpPr>
          <p:nvPr/>
        </p:nvSpPr>
        <p:spPr bwMode="auto">
          <a:xfrm>
            <a:off x="1933575" y="3294062"/>
            <a:ext cx="704850" cy="219075"/>
          </a:xfrm>
          <a:prstGeom prst="line">
            <a:avLst/>
          </a:prstGeom>
          <a:noFill/>
          <a:ln w="28575">
            <a:solidFill>
              <a:srgbClr val="000000"/>
            </a:solidFill>
            <a:round/>
            <a:headEnd type="triangle" w="med" len="me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78" name="Oval 46"/>
          <p:cNvSpPr>
            <a:spLocks noChangeArrowheads="1"/>
          </p:cNvSpPr>
          <p:nvPr/>
        </p:nvSpPr>
        <p:spPr bwMode="auto">
          <a:xfrm>
            <a:off x="2238375" y="3360737"/>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79" name="Text Box 47"/>
          <p:cNvSpPr txBox="1">
            <a:spLocks noChangeArrowheads="1"/>
          </p:cNvSpPr>
          <p:nvPr/>
        </p:nvSpPr>
        <p:spPr bwMode="auto">
          <a:xfrm>
            <a:off x="2590800" y="3360737"/>
            <a:ext cx="800470" cy="3143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FG</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4080" name="Text Box 48"/>
          <p:cNvSpPr txBox="1">
            <a:spLocks noChangeArrowheads="1"/>
          </p:cNvSpPr>
          <p:nvPr/>
        </p:nvSpPr>
        <p:spPr bwMode="auto">
          <a:xfrm>
            <a:off x="1420427" y="3095625"/>
            <a:ext cx="598873" cy="3143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EF</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4081" name="Text Box 49"/>
          <p:cNvSpPr txBox="1">
            <a:spLocks noChangeArrowheads="1"/>
          </p:cNvSpPr>
          <p:nvPr/>
        </p:nvSpPr>
        <p:spPr bwMode="auto">
          <a:xfrm>
            <a:off x="1676400" y="3446462"/>
            <a:ext cx="457200" cy="3143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1" u="none" strike="noStrike" cap="none" normalizeH="0" baseline="-25000" smtClean="0">
                <a:ln>
                  <a:noFill/>
                </a:ln>
                <a:solidFill>
                  <a:schemeClr val="tx1"/>
                </a:solidFill>
                <a:effectLst/>
                <a:latin typeface="Times New Roman" pitchFamily="18" charset="0"/>
                <a:ea typeface="PMingLiU" pitchFamily="18" charset="-120"/>
                <a:cs typeface="Times New Roman" pitchFamily="18" charset="0"/>
              </a:rPr>
              <a:t>AF</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4082" name="Oval 50"/>
          <p:cNvSpPr>
            <a:spLocks noChangeArrowheads="1"/>
          </p:cNvSpPr>
          <p:nvPr/>
        </p:nvSpPr>
        <p:spPr bwMode="auto">
          <a:xfrm>
            <a:off x="1269507" y="2947386"/>
            <a:ext cx="1882066" cy="932156"/>
          </a:xfrm>
          <a:prstGeom prst="ellipse">
            <a:avLst/>
          </a:prstGeom>
          <a:noFill/>
          <a:ln w="9525">
            <a:solidFill>
              <a:srgbClr val="000000"/>
            </a:solidFill>
            <a:prstDash val="sysDot"/>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3" name="Rectangle 52"/>
          <p:cNvSpPr/>
          <p:nvPr/>
        </p:nvSpPr>
        <p:spPr>
          <a:xfrm>
            <a:off x="533400" y="2438400"/>
            <a:ext cx="1095172" cy="400110"/>
          </a:xfrm>
          <a:prstGeom prst="rect">
            <a:avLst/>
          </a:prstGeom>
        </p:spPr>
        <p:txBody>
          <a:bodyPr wrap="none">
            <a:spAutoFit/>
          </a:bodyPr>
          <a:lstStyle/>
          <a:p>
            <a:r>
              <a:rPr lang="en-US" sz="2000" b="1" dirty="0" smtClean="0">
                <a:solidFill>
                  <a:srgbClr val="FF0000"/>
                </a:solidFill>
                <a:latin typeface="Times New Roman"/>
                <a:ea typeface="PMingLiU"/>
              </a:rPr>
              <a:t>Solution</a:t>
            </a:r>
            <a:endParaRPr lang="en-US" sz="2000" dirty="0"/>
          </a:p>
        </p:txBody>
      </p:sp>
      <p:sp>
        <p:nvSpPr>
          <p:cNvPr id="44083" name="Oval 51"/>
          <p:cNvSpPr>
            <a:spLocks noChangeArrowheads="1"/>
          </p:cNvSpPr>
          <p:nvPr/>
        </p:nvSpPr>
        <p:spPr bwMode="auto">
          <a:xfrm>
            <a:off x="5257800" y="3381375"/>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84" name="Line 52"/>
          <p:cNvSpPr>
            <a:spLocks noChangeShapeType="1"/>
          </p:cNvSpPr>
          <p:nvPr/>
        </p:nvSpPr>
        <p:spPr bwMode="auto">
          <a:xfrm flipV="1">
            <a:off x="5305425" y="3171825"/>
            <a:ext cx="0" cy="209550"/>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85" name="Text Box 53"/>
          <p:cNvSpPr txBox="1">
            <a:spLocks noChangeArrowheads="1"/>
          </p:cNvSpPr>
          <p:nvPr/>
        </p:nvSpPr>
        <p:spPr bwMode="auto">
          <a:xfrm>
            <a:off x="5266676" y="2996676"/>
            <a:ext cx="796771" cy="3143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CG</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4086" name="Line 54"/>
          <p:cNvSpPr>
            <a:spLocks noChangeShapeType="1"/>
          </p:cNvSpPr>
          <p:nvPr/>
        </p:nvSpPr>
        <p:spPr bwMode="auto">
          <a:xfrm>
            <a:off x="5362575" y="3429000"/>
            <a:ext cx="238125"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87" name="Text Box 55"/>
          <p:cNvSpPr txBox="1">
            <a:spLocks noChangeArrowheads="1"/>
          </p:cNvSpPr>
          <p:nvPr/>
        </p:nvSpPr>
        <p:spPr bwMode="auto">
          <a:xfrm>
            <a:off x="5534025" y="3305175"/>
            <a:ext cx="724732" cy="3143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CD</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4088" name="Line 56"/>
          <p:cNvSpPr>
            <a:spLocks noChangeShapeType="1"/>
          </p:cNvSpPr>
          <p:nvPr/>
        </p:nvSpPr>
        <p:spPr bwMode="auto">
          <a:xfrm flipH="1" flipV="1">
            <a:off x="5019675" y="3429000"/>
            <a:ext cx="228600"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089" name="Text Box 57"/>
          <p:cNvSpPr txBox="1">
            <a:spLocks noChangeArrowheads="1"/>
          </p:cNvSpPr>
          <p:nvPr/>
        </p:nvSpPr>
        <p:spPr bwMode="auto">
          <a:xfrm>
            <a:off x="4500979" y="3286125"/>
            <a:ext cx="613946" cy="3143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BC</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4090" name="Text Box 58"/>
          <p:cNvSpPr txBox="1">
            <a:spLocks noChangeArrowheads="1"/>
          </p:cNvSpPr>
          <p:nvPr/>
        </p:nvSpPr>
        <p:spPr bwMode="auto">
          <a:xfrm>
            <a:off x="5133975" y="3448050"/>
            <a:ext cx="35242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C</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4091" name="Oval 59"/>
          <p:cNvSpPr>
            <a:spLocks noChangeArrowheads="1"/>
          </p:cNvSpPr>
          <p:nvPr/>
        </p:nvSpPr>
        <p:spPr bwMode="auto">
          <a:xfrm>
            <a:off x="4429957" y="2920753"/>
            <a:ext cx="1811045" cy="976544"/>
          </a:xfrm>
          <a:prstGeom prst="ellipse">
            <a:avLst/>
          </a:prstGeom>
          <a:noFill/>
          <a:ln w="9525">
            <a:solidFill>
              <a:srgbClr val="000000"/>
            </a:solidFill>
            <a:prstDash val="sysDot"/>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403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403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403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403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403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403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404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404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404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404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404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404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404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404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404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4049"/>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405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4051"/>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4052"/>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4053"/>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4054"/>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4055"/>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44056"/>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44057"/>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44058"/>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44059"/>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44060"/>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44061"/>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44062"/>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44063"/>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44064"/>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44065"/>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44066"/>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44067"/>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53"/>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44073"/>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44074"/>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44075"/>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44076"/>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44077"/>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44078"/>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44079"/>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44080"/>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44081"/>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44082"/>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44083"/>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44084"/>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44085"/>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44086"/>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44087"/>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44088"/>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44089"/>
                                        </p:tgtEl>
                                        <p:attrNameLst>
                                          <p:attrName>style.visibility</p:attrName>
                                        </p:attrNameLst>
                                      </p:cBhvr>
                                      <p:to>
                                        <p:strVal val="visible"/>
                                      </p:to>
                                    </p:set>
                                  </p:childTnLst>
                                </p:cTn>
                              </p:par>
                              <p:par>
                                <p:cTn id="113" presetID="1" presetClass="entr" presetSubtype="0" fill="hold" grpId="0" nodeType="withEffect">
                                  <p:stCondLst>
                                    <p:cond delay="0"/>
                                  </p:stCondLst>
                                  <p:childTnLst>
                                    <p:set>
                                      <p:cBhvr>
                                        <p:cTn id="114" dur="1" fill="hold">
                                          <p:stCondLst>
                                            <p:cond delay="0"/>
                                          </p:stCondLst>
                                        </p:cTn>
                                        <p:tgtEl>
                                          <p:spTgt spid="44090"/>
                                        </p:tgtEl>
                                        <p:attrNameLst>
                                          <p:attrName>style.visibility</p:attrName>
                                        </p:attrNameLst>
                                      </p:cBhvr>
                                      <p:to>
                                        <p:strVal val="visible"/>
                                      </p:to>
                                    </p:set>
                                  </p:childTnLst>
                                </p:cTn>
                              </p:par>
                              <p:par>
                                <p:cTn id="115" presetID="1" presetClass="entr" presetSubtype="0" fill="hold" grpId="0" nodeType="withEffect">
                                  <p:stCondLst>
                                    <p:cond delay="0"/>
                                  </p:stCondLst>
                                  <p:childTnLst>
                                    <p:set>
                                      <p:cBhvr>
                                        <p:cTn id="116" dur="1" fill="hold">
                                          <p:stCondLst>
                                            <p:cond delay="0"/>
                                          </p:stCondLst>
                                        </p:cTn>
                                        <p:tgtEl>
                                          <p:spTgt spid="44091"/>
                                        </p:tgtEl>
                                        <p:attrNameLst>
                                          <p:attrName>style.visibility</p:attrName>
                                        </p:attrNameLst>
                                      </p:cBhvr>
                                      <p:to>
                                        <p:strVal val="visible"/>
                                      </p:to>
                                    </p:set>
                                  </p:childTnLst>
                                </p:cTn>
                              </p:par>
                            </p:childTnLst>
                          </p:cTn>
                        </p:par>
                      </p:childTnLst>
                    </p:cTn>
                  </p:par>
                  <p:par>
                    <p:cTn id="117" fill="hold">
                      <p:stCondLst>
                        <p:cond delay="indefinite"/>
                      </p:stCondLst>
                      <p:childTnLst>
                        <p:par>
                          <p:cTn id="118" fill="hold">
                            <p:stCondLst>
                              <p:cond delay="0"/>
                            </p:stCondLst>
                            <p:childTnLst>
                              <p:par>
                                <p:cTn id="119" presetID="1" presetClass="entr" presetSubtype="0" fill="hold" grpId="0" nodeType="clickEffect">
                                  <p:stCondLst>
                                    <p:cond delay="0"/>
                                  </p:stCondLst>
                                  <p:childTnLst>
                                    <p:set>
                                      <p:cBhvr>
                                        <p:cTn id="120"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4" grpId="0" animBg="1"/>
      <p:bldP spid="44035" grpId="0" animBg="1"/>
      <p:bldP spid="44036" grpId="0" animBg="1"/>
      <p:bldP spid="44037" grpId="0" animBg="1"/>
      <p:bldP spid="44038" grpId="0" animBg="1"/>
      <p:bldP spid="44039" grpId="0" animBg="1"/>
      <p:bldP spid="44040" grpId="0" animBg="1"/>
      <p:bldP spid="44041" grpId="0" animBg="1"/>
      <p:bldP spid="44042" grpId="0" animBg="1"/>
      <p:bldP spid="44043" grpId="0" animBg="1"/>
      <p:bldP spid="44044" grpId="0" animBg="1"/>
      <p:bldP spid="44045" grpId="0" animBg="1"/>
      <p:bldP spid="44046" grpId="0" animBg="1"/>
      <p:bldP spid="44047" grpId="0" animBg="1"/>
      <p:bldP spid="44048" grpId="0" animBg="1"/>
      <p:bldP spid="44049" grpId="0" animBg="1"/>
      <p:bldP spid="44050" grpId="0" animBg="1"/>
      <p:bldP spid="44051" grpId="0" animBg="1"/>
      <p:bldP spid="44052" grpId="0" animBg="1"/>
      <p:bldP spid="44053" grpId="0" animBg="1"/>
      <p:bldP spid="44054" grpId="0" animBg="1"/>
      <p:bldP spid="44055" grpId="0" animBg="1"/>
      <p:bldP spid="44056" grpId="0" animBg="1"/>
      <p:bldP spid="44057" grpId="0" animBg="1"/>
      <p:bldP spid="44058" grpId="0"/>
      <p:bldP spid="44059" grpId="0"/>
      <p:bldP spid="44060" grpId="0"/>
      <p:bldP spid="44061" grpId="0"/>
      <p:bldP spid="44062" grpId="0"/>
      <p:bldP spid="44063" grpId="0"/>
      <p:bldP spid="44064" grpId="0"/>
      <p:bldP spid="44065" grpId="0"/>
      <p:bldP spid="44066" grpId="0" animBg="1"/>
      <p:bldP spid="44067" grpId="0"/>
      <p:bldP spid="42" grpId="0"/>
      <p:bldP spid="44073" grpId="0" animBg="1"/>
      <p:bldP spid="44074" grpId="0"/>
      <p:bldP spid="44075" grpId="0" animBg="1"/>
      <p:bldP spid="44076" grpId="0"/>
      <p:bldP spid="44077" grpId="0" animBg="1"/>
      <p:bldP spid="44078" grpId="0" animBg="1"/>
      <p:bldP spid="44079" grpId="0"/>
      <p:bldP spid="44080" grpId="0"/>
      <p:bldP spid="44081" grpId="0"/>
      <p:bldP spid="44082" grpId="0" animBg="1"/>
      <p:bldP spid="53" grpId="0"/>
      <p:bldP spid="44083" grpId="0" animBg="1"/>
      <p:bldP spid="44084" grpId="0" animBg="1"/>
      <p:bldP spid="44085" grpId="0"/>
      <p:bldP spid="44086" grpId="0" animBg="1"/>
      <p:bldP spid="44087" grpId="0"/>
      <p:bldP spid="44088" grpId="0" animBg="1"/>
      <p:bldP spid="44089" grpId="0"/>
      <p:bldP spid="44090" grpId="0"/>
      <p:bldP spid="4409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2"/>
          <p:cNvSpPr>
            <a:spLocks noChangeShapeType="1"/>
          </p:cNvSpPr>
          <p:nvPr/>
        </p:nvSpPr>
        <p:spPr bwMode="auto">
          <a:xfrm>
            <a:off x="3352800" y="1684338"/>
            <a:ext cx="2543175"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3" name="Line 3"/>
          <p:cNvSpPr>
            <a:spLocks noChangeShapeType="1"/>
          </p:cNvSpPr>
          <p:nvPr/>
        </p:nvSpPr>
        <p:spPr bwMode="auto">
          <a:xfrm flipH="1" flipV="1">
            <a:off x="3352800" y="838200"/>
            <a:ext cx="2552700" cy="8477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4" name="Line 4"/>
          <p:cNvSpPr>
            <a:spLocks noChangeShapeType="1"/>
          </p:cNvSpPr>
          <p:nvPr/>
        </p:nvSpPr>
        <p:spPr bwMode="auto">
          <a:xfrm flipH="1" flipV="1">
            <a:off x="3343275" y="838200"/>
            <a:ext cx="0" cy="8477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5" name="Oval 5"/>
          <p:cNvSpPr>
            <a:spLocks noChangeArrowheads="1"/>
          </p:cNvSpPr>
          <p:nvPr/>
        </p:nvSpPr>
        <p:spPr bwMode="auto">
          <a:xfrm>
            <a:off x="5838825" y="1627188"/>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6" name="Oval 6"/>
          <p:cNvSpPr>
            <a:spLocks noChangeArrowheads="1"/>
          </p:cNvSpPr>
          <p:nvPr/>
        </p:nvSpPr>
        <p:spPr bwMode="auto">
          <a:xfrm>
            <a:off x="3295650" y="1636713"/>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7" name="Oval 7"/>
          <p:cNvSpPr>
            <a:spLocks noChangeArrowheads="1"/>
          </p:cNvSpPr>
          <p:nvPr/>
        </p:nvSpPr>
        <p:spPr bwMode="auto">
          <a:xfrm>
            <a:off x="3295650" y="80010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8" name="Line 8"/>
          <p:cNvSpPr>
            <a:spLocks noChangeShapeType="1"/>
          </p:cNvSpPr>
          <p:nvPr/>
        </p:nvSpPr>
        <p:spPr bwMode="auto">
          <a:xfrm flipV="1">
            <a:off x="3379788" y="1141413"/>
            <a:ext cx="830262" cy="512762"/>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9" name="Line 9"/>
          <p:cNvSpPr>
            <a:spLocks noChangeShapeType="1"/>
          </p:cNvSpPr>
          <p:nvPr/>
        </p:nvSpPr>
        <p:spPr bwMode="auto">
          <a:xfrm>
            <a:off x="4219575" y="1169988"/>
            <a:ext cx="0" cy="5238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10" name="Line 10"/>
          <p:cNvSpPr>
            <a:spLocks noChangeShapeType="1"/>
          </p:cNvSpPr>
          <p:nvPr/>
        </p:nvSpPr>
        <p:spPr bwMode="auto">
          <a:xfrm flipV="1">
            <a:off x="4200525" y="1408113"/>
            <a:ext cx="800100" cy="2667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11" name="Line 11"/>
          <p:cNvSpPr>
            <a:spLocks noChangeShapeType="1"/>
          </p:cNvSpPr>
          <p:nvPr/>
        </p:nvSpPr>
        <p:spPr bwMode="auto">
          <a:xfrm flipH="1">
            <a:off x="5010150" y="1408113"/>
            <a:ext cx="0" cy="2762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12" name="Oval 12"/>
          <p:cNvSpPr>
            <a:spLocks noChangeArrowheads="1"/>
          </p:cNvSpPr>
          <p:nvPr/>
        </p:nvSpPr>
        <p:spPr bwMode="auto">
          <a:xfrm>
            <a:off x="4171950" y="1093788"/>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13" name="Oval 13"/>
          <p:cNvSpPr>
            <a:spLocks noChangeArrowheads="1"/>
          </p:cNvSpPr>
          <p:nvPr/>
        </p:nvSpPr>
        <p:spPr bwMode="auto">
          <a:xfrm>
            <a:off x="4162425" y="1627188"/>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14" name="Oval 14"/>
          <p:cNvSpPr>
            <a:spLocks noChangeArrowheads="1"/>
          </p:cNvSpPr>
          <p:nvPr/>
        </p:nvSpPr>
        <p:spPr bwMode="auto">
          <a:xfrm>
            <a:off x="4962525" y="1350963"/>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15" name="Oval 15"/>
          <p:cNvSpPr>
            <a:spLocks noChangeArrowheads="1"/>
          </p:cNvSpPr>
          <p:nvPr/>
        </p:nvSpPr>
        <p:spPr bwMode="auto">
          <a:xfrm>
            <a:off x="4953000" y="1627188"/>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16" name="Line 16"/>
          <p:cNvSpPr>
            <a:spLocks noChangeShapeType="1"/>
          </p:cNvSpPr>
          <p:nvPr/>
        </p:nvSpPr>
        <p:spPr bwMode="auto">
          <a:xfrm flipH="1" flipV="1">
            <a:off x="3224213" y="1593850"/>
            <a:ext cx="76200" cy="571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17" name="Line 17"/>
          <p:cNvSpPr>
            <a:spLocks noChangeShapeType="1"/>
          </p:cNvSpPr>
          <p:nvPr/>
        </p:nvSpPr>
        <p:spPr bwMode="auto">
          <a:xfrm flipH="1">
            <a:off x="3219450" y="1703388"/>
            <a:ext cx="76200" cy="4762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18" name="Line 18"/>
          <p:cNvSpPr>
            <a:spLocks noChangeShapeType="1"/>
          </p:cNvSpPr>
          <p:nvPr/>
        </p:nvSpPr>
        <p:spPr bwMode="auto">
          <a:xfrm flipH="1" flipV="1">
            <a:off x="3219450" y="1555750"/>
            <a:ext cx="0" cy="23018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19" name="Line 19"/>
          <p:cNvSpPr>
            <a:spLocks noChangeShapeType="1"/>
          </p:cNvSpPr>
          <p:nvPr/>
        </p:nvSpPr>
        <p:spPr bwMode="auto">
          <a:xfrm flipH="1" flipV="1">
            <a:off x="3228975" y="771525"/>
            <a:ext cx="71438" cy="4603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0" name="Line 20"/>
          <p:cNvSpPr>
            <a:spLocks noChangeShapeType="1"/>
          </p:cNvSpPr>
          <p:nvPr/>
        </p:nvSpPr>
        <p:spPr bwMode="auto">
          <a:xfrm flipH="1">
            <a:off x="3232150" y="871538"/>
            <a:ext cx="69850" cy="3492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1" name="Line 21"/>
          <p:cNvSpPr>
            <a:spLocks noChangeShapeType="1"/>
          </p:cNvSpPr>
          <p:nvPr/>
        </p:nvSpPr>
        <p:spPr bwMode="auto">
          <a:xfrm flipV="1">
            <a:off x="3228975" y="752475"/>
            <a:ext cx="0" cy="152400"/>
          </a:xfrm>
          <a:prstGeom prst="line">
            <a:avLst/>
          </a:prstGeom>
          <a:noFill/>
          <a:ln w="9525">
            <a:solidFill>
              <a:srgbClr val="FFFFFF"/>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2" name="Line 22"/>
          <p:cNvSpPr>
            <a:spLocks noChangeShapeType="1"/>
          </p:cNvSpPr>
          <p:nvPr/>
        </p:nvSpPr>
        <p:spPr bwMode="auto">
          <a:xfrm>
            <a:off x="3232150" y="773113"/>
            <a:ext cx="0" cy="1333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3" name="Oval 23"/>
          <p:cNvSpPr>
            <a:spLocks noChangeArrowheads="1"/>
          </p:cNvSpPr>
          <p:nvPr/>
        </p:nvSpPr>
        <p:spPr bwMode="auto">
          <a:xfrm>
            <a:off x="3152775" y="79057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4" name="Line 24"/>
          <p:cNvSpPr>
            <a:spLocks noChangeShapeType="1"/>
          </p:cNvSpPr>
          <p:nvPr/>
        </p:nvSpPr>
        <p:spPr bwMode="auto">
          <a:xfrm flipH="1">
            <a:off x="3149600" y="728663"/>
            <a:ext cx="0" cy="21907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5" name="Line 25"/>
          <p:cNvSpPr>
            <a:spLocks noChangeShapeType="1"/>
          </p:cNvSpPr>
          <p:nvPr/>
        </p:nvSpPr>
        <p:spPr bwMode="auto">
          <a:xfrm>
            <a:off x="5895975" y="1722438"/>
            <a:ext cx="0" cy="190500"/>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26" name="Text Box 26"/>
          <p:cNvSpPr txBox="1">
            <a:spLocks noChangeArrowheads="1"/>
          </p:cNvSpPr>
          <p:nvPr/>
        </p:nvSpPr>
        <p:spPr bwMode="auto">
          <a:xfrm>
            <a:off x="5915025" y="1722438"/>
            <a:ext cx="43815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P</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7" name="Text Box 27"/>
          <p:cNvSpPr txBox="1">
            <a:spLocks noChangeArrowheads="1"/>
          </p:cNvSpPr>
          <p:nvPr/>
        </p:nvSpPr>
        <p:spPr bwMode="auto">
          <a:xfrm>
            <a:off x="3228975" y="1703388"/>
            <a:ext cx="35242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A</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8" name="Text Box 28"/>
          <p:cNvSpPr txBox="1">
            <a:spLocks noChangeArrowheads="1"/>
          </p:cNvSpPr>
          <p:nvPr/>
        </p:nvSpPr>
        <p:spPr bwMode="auto">
          <a:xfrm>
            <a:off x="4067175" y="1693863"/>
            <a:ext cx="35242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B</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9" name="Text Box 29"/>
          <p:cNvSpPr txBox="1">
            <a:spLocks noChangeArrowheads="1"/>
          </p:cNvSpPr>
          <p:nvPr/>
        </p:nvSpPr>
        <p:spPr bwMode="auto">
          <a:xfrm>
            <a:off x="4810125" y="1684338"/>
            <a:ext cx="35242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C</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0" name="Text Box 30"/>
          <p:cNvSpPr txBox="1">
            <a:spLocks noChangeArrowheads="1"/>
          </p:cNvSpPr>
          <p:nvPr/>
        </p:nvSpPr>
        <p:spPr bwMode="auto">
          <a:xfrm>
            <a:off x="5857875" y="1465263"/>
            <a:ext cx="35242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D</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1" name="Text Box 31"/>
          <p:cNvSpPr txBox="1">
            <a:spLocks noChangeArrowheads="1"/>
          </p:cNvSpPr>
          <p:nvPr/>
        </p:nvSpPr>
        <p:spPr bwMode="auto">
          <a:xfrm>
            <a:off x="3400425" y="638175"/>
            <a:ext cx="35242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E</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2" name="Text Box 32"/>
          <p:cNvSpPr txBox="1">
            <a:spLocks noChangeArrowheads="1"/>
          </p:cNvSpPr>
          <p:nvPr/>
        </p:nvSpPr>
        <p:spPr bwMode="auto">
          <a:xfrm>
            <a:off x="4133850" y="885825"/>
            <a:ext cx="35242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F</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3" name="Text Box 33"/>
          <p:cNvSpPr txBox="1">
            <a:spLocks noChangeArrowheads="1"/>
          </p:cNvSpPr>
          <p:nvPr/>
        </p:nvSpPr>
        <p:spPr bwMode="auto">
          <a:xfrm>
            <a:off x="4933950" y="1131888"/>
            <a:ext cx="35242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G</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4" name="Line 34"/>
          <p:cNvSpPr>
            <a:spLocks noChangeShapeType="1"/>
          </p:cNvSpPr>
          <p:nvPr/>
        </p:nvSpPr>
        <p:spPr bwMode="auto">
          <a:xfrm flipV="1">
            <a:off x="4295775" y="941388"/>
            <a:ext cx="247650" cy="152400"/>
          </a:xfrm>
          <a:prstGeom prst="line">
            <a:avLst/>
          </a:prstGeom>
          <a:noFill/>
          <a:ln w="12700">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35" name="Text Box 35"/>
          <p:cNvSpPr txBox="1">
            <a:spLocks noChangeArrowheads="1"/>
          </p:cNvSpPr>
          <p:nvPr/>
        </p:nvSpPr>
        <p:spPr bwMode="auto">
          <a:xfrm>
            <a:off x="4476750" y="781050"/>
            <a:ext cx="43815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P</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6" name="Rectangle 35"/>
          <p:cNvSpPr/>
          <p:nvPr/>
        </p:nvSpPr>
        <p:spPr>
          <a:xfrm>
            <a:off x="762000" y="1981200"/>
            <a:ext cx="7772400" cy="707886"/>
          </a:xfrm>
          <a:prstGeom prst="rect">
            <a:avLst/>
          </a:prstGeom>
        </p:spPr>
        <p:txBody>
          <a:bodyPr wrap="square">
            <a:spAutoFit/>
          </a:bodyPr>
          <a:lstStyle/>
          <a:p>
            <a:r>
              <a:rPr lang="en-US" sz="2000" dirty="0" smtClean="0">
                <a:latin typeface="Times New Roman"/>
                <a:ea typeface="PMingLiU"/>
              </a:rPr>
              <a:t>For practical purposes, the original truss problem is equivalent to the truss problem shown below for the given loading case.</a:t>
            </a:r>
          </a:p>
        </p:txBody>
      </p:sp>
      <p:sp>
        <p:nvSpPr>
          <p:cNvPr id="45058" name="Line 2"/>
          <p:cNvSpPr>
            <a:spLocks noChangeShapeType="1"/>
          </p:cNvSpPr>
          <p:nvPr/>
        </p:nvSpPr>
        <p:spPr bwMode="auto">
          <a:xfrm>
            <a:off x="3276600" y="3819525"/>
            <a:ext cx="2543175"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45059" name="Line 3"/>
          <p:cNvSpPr>
            <a:spLocks noChangeShapeType="1"/>
          </p:cNvSpPr>
          <p:nvPr/>
        </p:nvSpPr>
        <p:spPr bwMode="auto">
          <a:xfrm flipH="1" flipV="1">
            <a:off x="3276600" y="2971800"/>
            <a:ext cx="2552700" cy="8477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45060" name="Line 4"/>
          <p:cNvSpPr>
            <a:spLocks noChangeShapeType="1"/>
          </p:cNvSpPr>
          <p:nvPr/>
        </p:nvSpPr>
        <p:spPr bwMode="auto">
          <a:xfrm flipH="1" flipV="1">
            <a:off x="3267075" y="2971800"/>
            <a:ext cx="0" cy="8477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45061" name="Oval 5"/>
          <p:cNvSpPr>
            <a:spLocks noChangeArrowheads="1"/>
          </p:cNvSpPr>
          <p:nvPr/>
        </p:nvSpPr>
        <p:spPr bwMode="auto">
          <a:xfrm>
            <a:off x="5762625" y="3762375"/>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45062" name="Oval 6"/>
          <p:cNvSpPr>
            <a:spLocks noChangeArrowheads="1"/>
          </p:cNvSpPr>
          <p:nvPr/>
        </p:nvSpPr>
        <p:spPr bwMode="auto">
          <a:xfrm>
            <a:off x="3219450" y="3771900"/>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45063" name="Oval 7"/>
          <p:cNvSpPr>
            <a:spLocks noChangeArrowheads="1"/>
          </p:cNvSpPr>
          <p:nvPr/>
        </p:nvSpPr>
        <p:spPr bwMode="auto">
          <a:xfrm>
            <a:off x="3219450" y="2933700"/>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45064" name="Line 8"/>
          <p:cNvSpPr>
            <a:spLocks noChangeShapeType="1"/>
          </p:cNvSpPr>
          <p:nvPr/>
        </p:nvSpPr>
        <p:spPr bwMode="auto">
          <a:xfrm flipV="1">
            <a:off x="3298825" y="3276600"/>
            <a:ext cx="835025" cy="512762"/>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45065" name="Oval 9"/>
          <p:cNvSpPr>
            <a:spLocks noChangeArrowheads="1"/>
          </p:cNvSpPr>
          <p:nvPr/>
        </p:nvSpPr>
        <p:spPr bwMode="auto">
          <a:xfrm>
            <a:off x="4095750" y="3228975"/>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45066" name="Line 10"/>
          <p:cNvSpPr>
            <a:spLocks noChangeShapeType="1"/>
          </p:cNvSpPr>
          <p:nvPr/>
        </p:nvSpPr>
        <p:spPr bwMode="auto">
          <a:xfrm flipH="1" flipV="1">
            <a:off x="3144838" y="3724275"/>
            <a:ext cx="80962" cy="6191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45067" name="Line 11"/>
          <p:cNvSpPr>
            <a:spLocks noChangeShapeType="1"/>
          </p:cNvSpPr>
          <p:nvPr/>
        </p:nvSpPr>
        <p:spPr bwMode="auto">
          <a:xfrm flipH="1">
            <a:off x="3143250" y="3838575"/>
            <a:ext cx="76200" cy="4762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45068" name="Line 12"/>
          <p:cNvSpPr>
            <a:spLocks noChangeShapeType="1"/>
          </p:cNvSpPr>
          <p:nvPr/>
        </p:nvSpPr>
        <p:spPr bwMode="auto">
          <a:xfrm flipV="1">
            <a:off x="3143250" y="3667125"/>
            <a:ext cx="0" cy="2667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45069" name="Line 13"/>
          <p:cNvSpPr>
            <a:spLocks noChangeShapeType="1"/>
          </p:cNvSpPr>
          <p:nvPr/>
        </p:nvSpPr>
        <p:spPr bwMode="auto">
          <a:xfrm flipH="1" flipV="1">
            <a:off x="3152775" y="2911475"/>
            <a:ext cx="76200" cy="3651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45070" name="Line 14"/>
          <p:cNvSpPr>
            <a:spLocks noChangeShapeType="1"/>
          </p:cNvSpPr>
          <p:nvPr/>
        </p:nvSpPr>
        <p:spPr bwMode="auto">
          <a:xfrm flipH="1">
            <a:off x="3152775" y="3001962"/>
            <a:ext cx="73025" cy="2698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45071" name="Line 15"/>
          <p:cNvSpPr>
            <a:spLocks noChangeShapeType="1"/>
          </p:cNvSpPr>
          <p:nvPr/>
        </p:nvSpPr>
        <p:spPr bwMode="auto">
          <a:xfrm flipV="1">
            <a:off x="3152775" y="2886075"/>
            <a:ext cx="0" cy="152400"/>
          </a:xfrm>
          <a:prstGeom prst="line">
            <a:avLst/>
          </a:prstGeom>
          <a:noFill/>
          <a:ln w="9525">
            <a:solidFill>
              <a:srgbClr val="FFFFFF"/>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45072" name="Line 16"/>
          <p:cNvSpPr>
            <a:spLocks noChangeShapeType="1"/>
          </p:cNvSpPr>
          <p:nvPr/>
        </p:nvSpPr>
        <p:spPr bwMode="auto">
          <a:xfrm>
            <a:off x="3152775" y="2911475"/>
            <a:ext cx="0" cy="11747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45073" name="Oval 17"/>
          <p:cNvSpPr>
            <a:spLocks noChangeArrowheads="1"/>
          </p:cNvSpPr>
          <p:nvPr/>
        </p:nvSpPr>
        <p:spPr bwMode="auto">
          <a:xfrm>
            <a:off x="3076575" y="2924175"/>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45074" name="Line 18"/>
          <p:cNvSpPr>
            <a:spLocks noChangeShapeType="1"/>
          </p:cNvSpPr>
          <p:nvPr/>
        </p:nvSpPr>
        <p:spPr bwMode="auto">
          <a:xfrm flipH="1">
            <a:off x="3076575" y="2867025"/>
            <a:ext cx="0" cy="21907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45075" name="Line 19"/>
          <p:cNvSpPr>
            <a:spLocks noChangeShapeType="1"/>
          </p:cNvSpPr>
          <p:nvPr/>
        </p:nvSpPr>
        <p:spPr bwMode="auto">
          <a:xfrm>
            <a:off x="5803900" y="3857625"/>
            <a:ext cx="0" cy="190500"/>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45076" name="Text Box 20"/>
          <p:cNvSpPr txBox="1">
            <a:spLocks noChangeArrowheads="1"/>
          </p:cNvSpPr>
          <p:nvPr/>
        </p:nvSpPr>
        <p:spPr bwMode="auto">
          <a:xfrm>
            <a:off x="5781675" y="3886200"/>
            <a:ext cx="43815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P</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5077" name="Text Box 21"/>
          <p:cNvSpPr txBox="1">
            <a:spLocks noChangeArrowheads="1"/>
          </p:cNvSpPr>
          <p:nvPr/>
        </p:nvSpPr>
        <p:spPr bwMode="auto">
          <a:xfrm>
            <a:off x="3152775" y="3838575"/>
            <a:ext cx="35242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A</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5078" name="Text Box 22"/>
          <p:cNvSpPr txBox="1">
            <a:spLocks noChangeArrowheads="1"/>
          </p:cNvSpPr>
          <p:nvPr/>
        </p:nvSpPr>
        <p:spPr bwMode="auto">
          <a:xfrm>
            <a:off x="5781675" y="3600450"/>
            <a:ext cx="35242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D</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5079" name="Text Box 23"/>
          <p:cNvSpPr txBox="1">
            <a:spLocks noChangeArrowheads="1"/>
          </p:cNvSpPr>
          <p:nvPr/>
        </p:nvSpPr>
        <p:spPr bwMode="auto">
          <a:xfrm>
            <a:off x="3324225" y="2771775"/>
            <a:ext cx="35242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E</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5080" name="Text Box 24"/>
          <p:cNvSpPr txBox="1">
            <a:spLocks noChangeArrowheads="1"/>
          </p:cNvSpPr>
          <p:nvPr/>
        </p:nvSpPr>
        <p:spPr bwMode="auto">
          <a:xfrm>
            <a:off x="4057650" y="3019425"/>
            <a:ext cx="35242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F</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5081" name="Line 25"/>
          <p:cNvSpPr>
            <a:spLocks noChangeShapeType="1"/>
          </p:cNvSpPr>
          <p:nvPr/>
        </p:nvSpPr>
        <p:spPr bwMode="auto">
          <a:xfrm flipV="1">
            <a:off x="4219575" y="3076575"/>
            <a:ext cx="238125" cy="152400"/>
          </a:xfrm>
          <a:prstGeom prst="line">
            <a:avLst/>
          </a:prstGeom>
          <a:noFill/>
          <a:ln w="12700">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latin typeface="Times New Roman" pitchFamily="18" charset="0"/>
              <a:cs typeface="Times New Roman" pitchFamily="18" charset="0"/>
            </a:endParaRPr>
          </a:p>
        </p:txBody>
      </p:sp>
      <p:sp>
        <p:nvSpPr>
          <p:cNvPr id="45082" name="Text Box 26"/>
          <p:cNvSpPr txBox="1">
            <a:spLocks noChangeArrowheads="1"/>
          </p:cNvSpPr>
          <p:nvPr/>
        </p:nvSpPr>
        <p:spPr bwMode="auto">
          <a:xfrm>
            <a:off x="4381500" y="2952750"/>
            <a:ext cx="43815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P</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63" name="Rectangle 62"/>
          <p:cNvSpPr/>
          <p:nvPr/>
        </p:nvSpPr>
        <p:spPr>
          <a:xfrm>
            <a:off x="762000" y="4191000"/>
            <a:ext cx="8153400" cy="2246769"/>
          </a:xfrm>
          <a:prstGeom prst="rect">
            <a:avLst/>
          </a:prstGeom>
        </p:spPr>
        <p:txBody>
          <a:bodyPr wrap="square">
            <a:spAutoFit/>
          </a:bodyPr>
          <a:lstStyle/>
          <a:p>
            <a:r>
              <a:rPr lang="en-US" sz="2000" dirty="0" smtClean="0">
                <a:latin typeface="Times New Roman"/>
                <a:ea typeface="PMingLiU"/>
              </a:rPr>
              <a:t>We can identify:</a:t>
            </a:r>
          </a:p>
          <a:p>
            <a:r>
              <a:rPr lang="en-US" sz="2000" dirty="0" smtClean="0"/>
              <a:t>(1) </a:t>
            </a:r>
            <a:r>
              <a:rPr lang="en-US" sz="2000" dirty="0" smtClean="0">
                <a:latin typeface="Times New Roman"/>
                <a:ea typeface="PMingLiU"/>
              </a:rPr>
              <a:t>zero force members.  At each joint, all the forces are concurrent forces.  If </a:t>
            </a:r>
            <a:r>
              <a:rPr lang="en-US" sz="2000" b="1" dirty="0" smtClean="0">
                <a:latin typeface="Times New Roman"/>
                <a:ea typeface="PMingLiU"/>
              </a:rPr>
              <a:t>all the forces are co-linear except one </a:t>
            </a:r>
            <a:r>
              <a:rPr lang="en-US" sz="2000" dirty="0" smtClean="0">
                <a:latin typeface="Times New Roman"/>
                <a:ea typeface="PMingLiU"/>
              </a:rPr>
              <a:t>then the lone exception must be zero.</a:t>
            </a:r>
          </a:p>
          <a:p>
            <a:r>
              <a:rPr lang="en-US" sz="2000" dirty="0" smtClean="0"/>
              <a:t>(2) </a:t>
            </a:r>
            <a:r>
              <a:rPr lang="en-US" sz="2000" dirty="0" smtClean="0">
                <a:latin typeface="Times New Roman"/>
                <a:ea typeface="PMingLiU"/>
              </a:rPr>
              <a:t>equal force members.  If two forces at a joint are </a:t>
            </a:r>
            <a:r>
              <a:rPr lang="en-US" sz="2000" b="1" dirty="0" smtClean="0">
                <a:latin typeface="Times New Roman"/>
                <a:ea typeface="PMingLiU"/>
              </a:rPr>
              <a:t>co-linear </a:t>
            </a:r>
            <a:r>
              <a:rPr lang="en-US" sz="2000" dirty="0" smtClean="0">
                <a:latin typeface="Times New Roman"/>
                <a:ea typeface="PMingLiU"/>
              </a:rPr>
              <a:t>and all other forces at the joint are also co-linear in another direction, then the two forces must be equal.</a:t>
            </a:r>
          </a:p>
          <a:p>
            <a:endParaRPr lang="en-US" sz="2000" b="1" dirty="0" smtClean="0">
              <a:latin typeface="Times New Roman"/>
              <a:ea typeface="PMingLiU"/>
            </a:endParaRPr>
          </a:p>
        </p:txBody>
      </p:sp>
      <p:sp>
        <p:nvSpPr>
          <p:cNvPr id="64" name="Rectangle 29"/>
          <p:cNvSpPr>
            <a:spLocks noChangeArrowheads="1"/>
          </p:cNvSpPr>
          <p:nvPr/>
        </p:nvSpPr>
        <p:spPr bwMode="auto">
          <a:xfrm>
            <a:off x="8534400" y="5867400"/>
            <a:ext cx="152399" cy="152400"/>
          </a:xfrm>
          <a:prstGeom prst="rect">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505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505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506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506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506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506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506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506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506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506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506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506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507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507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507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507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507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5075"/>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5076"/>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5077"/>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45078"/>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45079"/>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45080"/>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45081"/>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45082"/>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63"/>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45058" grpId="0" animBg="1"/>
      <p:bldP spid="45059" grpId="0" animBg="1"/>
      <p:bldP spid="45060" grpId="0" animBg="1"/>
      <p:bldP spid="45061" grpId="0" animBg="1"/>
      <p:bldP spid="45062" grpId="0" animBg="1"/>
      <p:bldP spid="45063" grpId="0" animBg="1"/>
      <p:bldP spid="45064" grpId="0" animBg="1"/>
      <p:bldP spid="45065" grpId="0" animBg="1"/>
      <p:bldP spid="45066" grpId="0" animBg="1"/>
      <p:bldP spid="45067" grpId="0" animBg="1"/>
      <p:bldP spid="45068" grpId="0" animBg="1"/>
      <p:bldP spid="45069" grpId="0" animBg="1"/>
      <p:bldP spid="45070" grpId="0" animBg="1"/>
      <p:bldP spid="45071" grpId="0" animBg="1"/>
      <p:bldP spid="45072" grpId="0" animBg="1"/>
      <p:bldP spid="45073" grpId="0" animBg="1"/>
      <p:bldP spid="45074" grpId="0" animBg="1"/>
      <p:bldP spid="45075" grpId="0" animBg="1"/>
      <p:bldP spid="45076" grpId="0"/>
      <p:bldP spid="45077" grpId="0"/>
      <p:bldP spid="45078" grpId="0"/>
      <p:bldP spid="45079" grpId="0"/>
      <p:bldP spid="45080" grpId="0"/>
      <p:bldP spid="45081" grpId="0" animBg="1"/>
      <p:bldP spid="45082" grpId="0"/>
      <p:bldP spid="63" grpId="0"/>
      <p:bldP spid="6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3934" y="287045"/>
            <a:ext cx="8153400" cy="707886"/>
          </a:xfrm>
          <a:prstGeom prst="rect">
            <a:avLst/>
          </a:prstGeom>
        </p:spPr>
        <p:txBody>
          <a:bodyPr wrap="square">
            <a:spAutoFit/>
          </a:bodyPr>
          <a:lstStyle/>
          <a:p>
            <a:r>
              <a:rPr lang="en-US" sz="2000" b="1" dirty="0" smtClean="0">
                <a:latin typeface="Times New Roman"/>
                <a:ea typeface="PMingLiU"/>
              </a:rPr>
              <a:t>Example </a:t>
            </a:r>
            <a:r>
              <a:rPr lang="en-US" altLang="zh-TW" sz="2000" b="1" dirty="0" smtClean="0">
                <a:latin typeface="Times New Roman"/>
                <a:ea typeface="PMingLiU"/>
              </a:rPr>
              <a:t>2.5 </a:t>
            </a:r>
            <a:r>
              <a:rPr lang="zh-TW" altLang="en-US" sz="2000" b="1" dirty="0" smtClean="0">
                <a:latin typeface="Times New Roman"/>
                <a:ea typeface="PMingLiU"/>
              </a:rPr>
              <a:t> </a:t>
            </a:r>
            <a:r>
              <a:rPr lang="en-US" altLang="zh-TW" sz="2000" b="1" dirty="0" smtClean="0">
                <a:latin typeface="Times New Roman"/>
                <a:ea typeface="PMingLiU"/>
              </a:rPr>
              <a:t>Find member forces in bars in the 3</a:t>
            </a:r>
            <a:r>
              <a:rPr lang="en-US" altLang="zh-TW" sz="2000" b="1" baseline="30000" dirty="0" smtClean="0">
                <a:latin typeface="Times New Roman"/>
                <a:ea typeface="PMingLiU"/>
              </a:rPr>
              <a:t>rd</a:t>
            </a:r>
            <a:r>
              <a:rPr lang="en-US" altLang="zh-TW" sz="2000" b="1" dirty="0" smtClean="0">
                <a:latin typeface="Times New Roman"/>
                <a:ea typeface="PMingLiU"/>
              </a:rPr>
              <a:t> panel from the left of the truss shown.</a:t>
            </a:r>
          </a:p>
        </p:txBody>
      </p:sp>
      <p:sp>
        <p:nvSpPr>
          <p:cNvPr id="3" name="Rectangle 2"/>
          <p:cNvSpPr/>
          <p:nvPr/>
        </p:nvSpPr>
        <p:spPr>
          <a:xfrm>
            <a:off x="533400" y="2743200"/>
            <a:ext cx="6400800" cy="646331"/>
          </a:xfrm>
          <a:prstGeom prst="rect">
            <a:avLst/>
          </a:prstGeom>
        </p:spPr>
        <p:txBody>
          <a:bodyPr wrap="square">
            <a:spAutoFit/>
          </a:bodyPr>
          <a:lstStyle/>
          <a:p>
            <a:r>
              <a:rPr lang="en-US" b="1" dirty="0" smtClean="0">
                <a:solidFill>
                  <a:srgbClr val="FF0000"/>
                </a:solidFill>
                <a:latin typeface="Times New Roman"/>
                <a:ea typeface="PMingLiU"/>
              </a:rPr>
              <a:t>Solution </a:t>
            </a:r>
            <a:r>
              <a:rPr lang="zh-TW" altLang="en-US" b="1" dirty="0" smtClean="0">
                <a:solidFill>
                  <a:srgbClr val="FF0000"/>
                </a:solidFill>
                <a:latin typeface="Times New Roman"/>
                <a:ea typeface="PMingLiU"/>
              </a:rPr>
              <a:t> </a:t>
            </a:r>
            <a:r>
              <a:rPr lang="en-US" altLang="zh-TW" b="1" dirty="0" smtClean="0">
                <a:latin typeface="Times New Roman"/>
                <a:ea typeface="PMingLiU"/>
              </a:rPr>
              <a:t>We shall solve this problem by the method of sections with the following procedures.</a:t>
            </a:r>
          </a:p>
        </p:txBody>
      </p:sp>
      <p:sp>
        <p:nvSpPr>
          <p:cNvPr id="46082" name="AutoShape 2"/>
          <p:cNvSpPr>
            <a:spLocks noChangeArrowheads="1"/>
          </p:cNvSpPr>
          <p:nvPr/>
        </p:nvSpPr>
        <p:spPr bwMode="auto">
          <a:xfrm>
            <a:off x="5695950" y="1222375"/>
            <a:ext cx="704850" cy="933450"/>
          </a:xfrm>
          <a:prstGeom prst="rtTriangle">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083" name="Rectangle 3"/>
          <p:cNvSpPr>
            <a:spLocks noChangeArrowheads="1"/>
          </p:cNvSpPr>
          <p:nvPr/>
        </p:nvSpPr>
        <p:spPr bwMode="auto">
          <a:xfrm>
            <a:off x="4953000" y="1222375"/>
            <a:ext cx="742950" cy="928688"/>
          </a:xfrm>
          <a:prstGeom prst="rect">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084" name="Rectangle 4"/>
          <p:cNvSpPr>
            <a:spLocks noChangeArrowheads="1"/>
          </p:cNvSpPr>
          <p:nvPr/>
        </p:nvSpPr>
        <p:spPr bwMode="auto">
          <a:xfrm>
            <a:off x="4210050" y="1222375"/>
            <a:ext cx="742950" cy="928688"/>
          </a:xfrm>
          <a:prstGeom prst="rect">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085" name="Rectangle 5"/>
          <p:cNvSpPr>
            <a:spLocks noChangeArrowheads="1"/>
          </p:cNvSpPr>
          <p:nvPr/>
        </p:nvSpPr>
        <p:spPr bwMode="auto">
          <a:xfrm>
            <a:off x="2724150" y="1222375"/>
            <a:ext cx="742950" cy="928688"/>
          </a:xfrm>
          <a:prstGeom prst="rect">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086" name="AutoShape 6"/>
          <p:cNvSpPr>
            <a:spLocks noChangeArrowheads="1"/>
          </p:cNvSpPr>
          <p:nvPr/>
        </p:nvSpPr>
        <p:spPr bwMode="auto">
          <a:xfrm flipH="1">
            <a:off x="1971675" y="1222375"/>
            <a:ext cx="762000" cy="933450"/>
          </a:xfrm>
          <a:prstGeom prst="rtTriangle">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087" name="Line 7"/>
          <p:cNvSpPr>
            <a:spLocks noChangeShapeType="1"/>
          </p:cNvSpPr>
          <p:nvPr/>
        </p:nvSpPr>
        <p:spPr bwMode="auto">
          <a:xfrm>
            <a:off x="2743200" y="1231900"/>
            <a:ext cx="723900" cy="9144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088" name="Line 8"/>
          <p:cNvSpPr>
            <a:spLocks noChangeShapeType="1"/>
          </p:cNvSpPr>
          <p:nvPr/>
        </p:nvSpPr>
        <p:spPr bwMode="auto">
          <a:xfrm flipV="1">
            <a:off x="3467100" y="1222375"/>
            <a:ext cx="742950" cy="923925"/>
          </a:xfrm>
          <a:prstGeom prst="line">
            <a:avLst/>
          </a:prstGeom>
          <a:noFill/>
          <a:ln w="28575">
            <a:solidFill>
              <a:srgbClr val="FF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089" name="Line 9"/>
          <p:cNvSpPr>
            <a:spLocks noChangeShapeType="1"/>
          </p:cNvSpPr>
          <p:nvPr/>
        </p:nvSpPr>
        <p:spPr bwMode="auto">
          <a:xfrm>
            <a:off x="4210050" y="1222375"/>
            <a:ext cx="733425" cy="923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090" name="Line 10"/>
          <p:cNvSpPr>
            <a:spLocks noChangeShapeType="1"/>
          </p:cNvSpPr>
          <p:nvPr/>
        </p:nvSpPr>
        <p:spPr bwMode="auto">
          <a:xfrm flipV="1">
            <a:off x="4953000" y="1231900"/>
            <a:ext cx="733425" cy="9144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091" name="Oval 11"/>
          <p:cNvSpPr>
            <a:spLocks noChangeArrowheads="1"/>
          </p:cNvSpPr>
          <p:nvPr/>
        </p:nvSpPr>
        <p:spPr bwMode="auto">
          <a:xfrm>
            <a:off x="4895850" y="118427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092" name="Oval 12"/>
          <p:cNvSpPr>
            <a:spLocks noChangeArrowheads="1"/>
          </p:cNvSpPr>
          <p:nvPr/>
        </p:nvSpPr>
        <p:spPr bwMode="auto">
          <a:xfrm>
            <a:off x="4152900" y="118427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093" name="Oval 13"/>
          <p:cNvSpPr>
            <a:spLocks noChangeArrowheads="1"/>
          </p:cNvSpPr>
          <p:nvPr/>
        </p:nvSpPr>
        <p:spPr bwMode="auto">
          <a:xfrm>
            <a:off x="3409950" y="117475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094" name="Oval 14"/>
          <p:cNvSpPr>
            <a:spLocks noChangeArrowheads="1"/>
          </p:cNvSpPr>
          <p:nvPr/>
        </p:nvSpPr>
        <p:spPr bwMode="auto">
          <a:xfrm>
            <a:off x="2686050" y="117475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095" name="Oval 15"/>
          <p:cNvSpPr>
            <a:spLocks noChangeArrowheads="1"/>
          </p:cNvSpPr>
          <p:nvPr/>
        </p:nvSpPr>
        <p:spPr bwMode="auto">
          <a:xfrm>
            <a:off x="2686050" y="2097088"/>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096" name="Oval 16"/>
          <p:cNvSpPr>
            <a:spLocks noChangeArrowheads="1"/>
          </p:cNvSpPr>
          <p:nvPr/>
        </p:nvSpPr>
        <p:spPr bwMode="auto">
          <a:xfrm>
            <a:off x="4160838" y="2098675"/>
            <a:ext cx="90487"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097" name="Oval 17"/>
          <p:cNvSpPr>
            <a:spLocks noChangeArrowheads="1"/>
          </p:cNvSpPr>
          <p:nvPr/>
        </p:nvSpPr>
        <p:spPr bwMode="auto">
          <a:xfrm>
            <a:off x="5648325" y="117475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098" name="Oval 18"/>
          <p:cNvSpPr>
            <a:spLocks noChangeArrowheads="1"/>
          </p:cNvSpPr>
          <p:nvPr/>
        </p:nvSpPr>
        <p:spPr bwMode="auto">
          <a:xfrm>
            <a:off x="4895850" y="2097088"/>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099" name="Oval 19"/>
          <p:cNvSpPr>
            <a:spLocks noChangeArrowheads="1"/>
          </p:cNvSpPr>
          <p:nvPr/>
        </p:nvSpPr>
        <p:spPr bwMode="auto">
          <a:xfrm>
            <a:off x="5648325" y="2106613"/>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00" name="Oval 20"/>
          <p:cNvSpPr>
            <a:spLocks noChangeArrowheads="1"/>
          </p:cNvSpPr>
          <p:nvPr/>
        </p:nvSpPr>
        <p:spPr bwMode="auto">
          <a:xfrm>
            <a:off x="1924050" y="208915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01" name="Oval 21"/>
          <p:cNvSpPr>
            <a:spLocks noChangeArrowheads="1"/>
          </p:cNvSpPr>
          <p:nvPr/>
        </p:nvSpPr>
        <p:spPr bwMode="auto">
          <a:xfrm>
            <a:off x="6343650" y="2106613"/>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02" name="Line 22"/>
          <p:cNvSpPr>
            <a:spLocks noChangeShapeType="1"/>
          </p:cNvSpPr>
          <p:nvPr/>
        </p:nvSpPr>
        <p:spPr bwMode="auto">
          <a:xfrm flipH="1" flipV="1">
            <a:off x="1992313" y="2174875"/>
            <a:ext cx="49212" cy="889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03" name="Line 23"/>
          <p:cNvSpPr>
            <a:spLocks noChangeShapeType="1"/>
          </p:cNvSpPr>
          <p:nvPr/>
        </p:nvSpPr>
        <p:spPr bwMode="auto">
          <a:xfrm flipH="1">
            <a:off x="1885950" y="2174875"/>
            <a:ext cx="55563" cy="952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04" name="Line 24"/>
          <p:cNvSpPr>
            <a:spLocks noChangeShapeType="1"/>
          </p:cNvSpPr>
          <p:nvPr/>
        </p:nvSpPr>
        <p:spPr bwMode="auto">
          <a:xfrm>
            <a:off x="1847850" y="2270125"/>
            <a:ext cx="24765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05" name="Line 25"/>
          <p:cNvSpPr>
            <a:spLocks noChangeShapeType="1"/>
          </p:cNvSpPr>
          <p:nvPr/>
        </p:nvSpPr>
        <p:spPr bwMode="auto">
          <a:xfrm>
            <a:off x="6276975" y="2336800"/>
            <a:ext cx="23812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06" name="Line 26"/>
          <p:cNvSpPr>
            <a:spLocks noChangeShapeType="1"/>
          </p:cNvSpPr>
          <p:nvPr/>
        </p:nvSpPr>
        <p:spPr bwMode="auto">
          <a:xfrm flipH="1" flipV="1">
            <a:off x="6408738" y="2197100"/>
            <a:ext cx="41275" cy="635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07" name="Line 27"/>
          <p:cNvSpPr>
            <a:spLocks noChangeShapeType="1"/>
          </p:cNvSpPr>
          <p:nvPr/>
        </p:nvSpPr>
        <p:spPr bwMode="auto">
          <a:xfrm flipH="1">
            <a:off x="6329363" y="2198688"/>
            <a:ext cx="38100" cy="6667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08" name="Line 28"/>
          <p:cNvSpPr>
            <a:spLocks noChangeShapeType="1"/>
          </p:cNvSpPr>
          <p:nvPr/>
        </p:nvSpPr>
        <p:spPr bwMode="auto">
          <a:xfrm flipV="1">
            <a:off x="6327775" y="2262188"/>
            <a:ext cx="122238" cy="1587"/>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09" name="Oval 29"/>
          <p:cNvSpPr>
            <a:spLocks noChangeArrowheads="1"/>
          </p:cNvSpPr>
          <p:nvPr/>
        </p:nvSpPr>
        <p:spPr bwMode="auto">
          <a:xfrm>
            <a:off x="6343650" y="224155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10" name="Line 30"/>
          <p:cNvSpPr>
            <a:spLocks noChangeShapeType="1"/>
          </p:cNvSpPr>
          <p:nvPr/>
        </p:nvSpPr>
        <p:spPr bwMode="auto">
          <a:xfrm>
            <a:off x="6477000" y="1206500"/>
            <a:ext cx="2286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11" name="Line 31"/>
          <p:cNvSpPr>
            <a:spLocks noChangeShapeType="1"/>
          </p:cNvSpPr>
          <p:nvPr/>
        </p:nvSpPr>
        <p:spPr bwMode="auto">
          <a:xfrm>
            <a:off x="6477000" y="2166938"/>
            <a:ext cx="2286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12" name="Line 32"/>
          <p:cNvSpPr>
            <a:spLocks noChangeShapeType="1"/>
          </p:cNvSpPr>
          <p:nvPr/>
        </p:nvSpPr>
        <p:spPr bwMode="auto">
          <a:xfrm flipV="1">
            <a:off x="6591300" y="1216025"/>
            <a:ext cx="0" cy="95250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13" name="Text Box 33"/>
          <p:cNvSpPr txBox="1">
            <a:spLocks noChangeArrowheads="1"/>
          </p:cNvSpPr>
          <p:nvPr/>
        </p:nvSpPr>
        <p:spPr bwMode="auto">
          <a:xfrm>
            <a:off x="6553199" y="1528763"/>
            <a:ext cx="886287"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 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6114" name="Line 34"/>
          <p:cNvSpPr>
            <a:spLocks noChangeShapeType="1"/>
          </p:cNvSpPr>
          <p:nvPr/>
        </p:nvSpPr>
        <p:spPr bwMode="auto">
          <a:xfrm>
            <a:off x="1962150" y="2354263"/>
            <a:ext cx="0" cy="1905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15" name="Line 35"/>
          <p:cNvSpPr>
            <a:spLocks noChangeShapeType="1"/>
          </p:cNvSpPr>
          <p:nvPr/>
        </p:nvSpPr>
        <p:spPr bwMode="auto">
          <a:xfrm>
            <a:off x="6391275" y="2373313"/>
            <a:ext cx="0" cy="1905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16" name="Line 36"/>
          <p:cNvSpPr>
            <a:spLocks noChangeShapeType="1"/>
          </p:cNvSpPr>
          <p:nvPr/>
        </p:nvSpPr>
        <p:spPr bwMode="auto">
          <a:xfrm flipV="1">
            <a:off x="1971675" y="2487613"/>
            <a:ext cx="4419600" cy="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17" name="Text Box 37"/>
          <p:cNvSpPr txBox="1">
            <a:spLocks noChangeArrowheads="1"/>
          </p:cNvSpPr>
          <p:nvPr/>
        </p:nvSpPr>
        <p:spPr bwMode="auto">
          <a:xfrm>
            <a:off x="3107184" y="2197517"/>
            <a:ext cx="1760738" cy="3238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6@3 m = 18 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6118" name="Line 38"/>
          <p:cNvSpPr>
            <a:spLocks noChangeShapeType="1"/>
          </p:cNvSpPr>
          <p:nvPr/>
        </p:nvSpPr>
        <p:spPr bwMode="auto">
          <a:xfrm flipH="1">
            <a:off x="4953000" y="2187575"/>
            <a:ext cx="0" cy="200025"/>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19" name="Text Box 39"/>
          <p:cNvSpPr txBox="1">
            <a:spLocks noChangeArrowheads="1"/>
          </p:cNvSpPr>
          <p:nvPr/>
        </p:nvSpPr>
        <p:spPr bwMode="auto">
          <a:xfrm>
            <a:off x="4981575" y="2225675"/>
            <a:ext cx="939831"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30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6120" name="Line 40"/>
          <p:cNvSpPr>
            <a:spLocks noChangeShapeType="1"/>
          </p:cNvSpPr>
          <p:nvPr/>
        </p:nvSpPr>
        <p:spPr bwMode="auto">
          <a:xfrm>
            <a:off x="3505200" y="1219200"/>
            <a:ext cx="641350" cy="0"/>
          </a:xfrm>
          <a:prstGeom prst="line">
            <a:avLst/>
          </a:prstGeom>
          <a:noFill/>
          <a:ln w="28575">
            <a:solidFill>
              <a:srgbClr val="FF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21" name="Line 41"/>
          <p:cNvSpPr>
            <a:spLocks noChangeShapeType="1"/>
          </p:cNvSpPr>
          <p:nvPr/>
        </p:nvSpPr>
        <p:spPr bwMode="auto">
          <a:xfrm>
            <a:off x="3505200" y="2151063"/>
            <a:ext cx="657225" cy="0"/>
          </a:xfrm>
          <a:prstGeom prst="line">
            <a:avLst/>
          </a:prstGeom>
          <a:noFill/>
          <a:ln w="28575">
            <a:solidFill>
              <a:srgbClr val="FF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22" name="Oval 42"/>
          <p:cNvSpPr>
            <a:spLocks noChangeArrowheads="1"/>
          </p:cNvSpPr>
          <p:nvPr/>
        </p:nvSpPr>
        <p:spPr bwMode="auto">
          <a:xfrm>
            <a:off x="3429000" y="209867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5" name="Rectangle 44"/>
          <p:cNvSpPr/>
          <p:nvPr/>
        </p:nvSpPr>
        <p:spPr>
          <a:xfrm>
            <a:off x="533400" y="3505200"/>
            <a:ext cx="8001000" cy="1231106"/>
          </a:xfrm>
          <a:prstGeom prst="rect">
            <a:avLst/>
          </a:prstGeom>
        </p:spPr>
        <p:txBody>
          <a:bodyPr wrap="square">
            <a:spAutoFit/>
          </a:bodyPr>
          <a:lstStyle/>
          <a:p>
            <a:r>
              <a:rPr lang="en-US" sz="2000" b="1" dirty="0" smtClean="0">
                <a:latin typeface="Times New Roman" pitchFamily="18" charset="0"/>
                <a:cs typeface="Times New Roman" pitchFamily="18" charset="0"/>
              </a:rPr>
              <a:t>(1) </a:t>
            </a:r>
            <a:r>
              <a:rPr lang="en-US" sz="2000" b="1" dirty="0" smtClean="0">
                <a:latin typeface="Times New Roman" pitchFamily="18" charset="0"/>
                <a:ea typeface="PMingLiU"/>
                <a:cs typeface="Times New Roman" pitchFamily="18" charset="0"/>
              </a:rPr>
              <a:t>Name </a:t>
            </a:r>
            <a:r>
              <a:rPr lang="en-US" b="1" dirty="0" smtClean="0">
                <a:latin typeface="Times New Roman"/>
                <a:ea typeface="PMingLiU"/>
              </a:rPr>
              <a:t>all joints.  </a:t>
            </a:r>
            <a:r>
              <a:rPr lang="en-US" dirty="0" smtClean="0">
                <a:latin typeface="Times New Roman"/>
                <a:ea typeface="PMingLiU"/>
              </a:rPr>
              <a:t>We can refer to each joint by a symbol and each member by the two end joints as shown in the figure below. We also define an </a:t>
            </a:r>
            <a:r>
              <a:rPr lang="en-US" i="1" dirty="0" smtClean="0">
                <a:latin typeface="Times New Roman"/>
                <a:ea typeface="PMingLiU"/>
              </a:rPr>
              <a:t>x-y </a:t>
            </a:r>
            <a:r>
              <a:rPr lang="en-US" dirty="0" smtClean="0">
                <a:latin typeface="Times New Roman"/>
                <a:ea typeface="PMingLiU"/>
              </a:rPr>
              <a:t>coordinate system as shown. We need to find </a:t>
            </a:r>
            <a:r>
              <a:rPr lang="en-US" i="1" dirty="0" smtClean="0">
                <a:latin typeface="Times New Roman"/>
                <a:ea typeface="PMingLiU"/>
              </a:rPr>
              <a:t>F</a:t>
            </a:r>
            <a:r>
              <a:rPr lang="en-US" i="1" baseline="-25000" dirty="0" smtClean="0">
                <a:latin typeface="Times New Roman"/>
                <a:ea typeface="PMingLiU"/>
              </a:rPr>
              <a:t>IJ</a:t>
            </a:r>
            <a:r>
              <a:rPr lang="en-US" dirty="0" smtClean="0">
                <a:latin typeface="Times New Roman"/>
                <a:ea typeface="PMingLiU"/>
              </a:rPr>
              <a:t>, </a:t>
            </a:r>
            <a:r>
              <a:rPr lang="en-US" i="1" dirty="0" smtClean="0">
                <a:latin typeface="Times New Roman"/>
                <a:ea typeface="PMingLiU"/>
              </a:rPr>
              <a:t>F</a:t>
            </a:r>
            <a:r>
              <a:rPr lang="en-US" i="1" baseline="-25000" dirty="0" smtClean="0">
                <a:latin typeface="Times New Roman"/>
                <a:ea typeface="PMingLiU"/>
              </a:rPr>
              <a:t>CJ</a:t>
            </a:r>
            <a:r>
              <a:rPr lang="en-US" dirty="0" smtClean="0">
                <a:latin typeface="Times New Roman"/>
                <a:ea typeface="PMingLiU"/>
              </a:rPr>
              <a:t>, and </a:t>
            </a:r>
            <a:r>
              <a:rPr lang="en-US" i="1" dirty="0" smtClean="0">
                <a:latin typeface="Times New Roman"/>
                <a:ea typeface="PMingLiU"/>
              </a:rPr>
              <a:t>F</a:t>
            </a:r>
            <a:r>
              <a:rPr lang="en-US" i="1" baseline="-25000" dirty="0" smtClean="0">
                <a:latin typeface="Times New Roman"/>
                <a:ea typeface="PMingLiU"/>
              </a:rPr>
              <a:t>CD</a:t>
            </a:r>
            <a:r>
              <a:rPr lang="en-US" dirty="0" smtClean="0">
                <a:latin typeface="Times New Roman"/>
                <a:ea typeface="PMingLiU"/>
              </a:rPr>
              <a:t>. The truss is stable and determinate.</a:t>
            </a:r>
          </a:p>
        </p:txBody>
      </p:sp>
      <p:sp>
        <p:nvSpPr>
          <p:cNvPr id="46123" name="AutoShape 43"/>
          <p:cNvSpPr>
            <a:spLocks noChangeArrowheads="1"/>
          </p:cNvSpPr>
          <p:nvPr/>
        </p:nvSpPr>
        <p:spPr bwMode="auto">
          <a:xfrm>
            <a:off x="5753100" y="4940300"/>
            <a:ext cx="704850" cy="933450"/>
          </a:xfrm>
          <a:prstGeom prst="rtTriangle">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24" name="Rectangle 44"/>
          <p:cNvSpPr>
            <a:spLocks noChangeArrowheads="1"/>
          </p:cNvSpPr>
          <p:nvPr/>
        </p:nvSpPr>
        <p:spPr bwMode="auto">
          <a:xfrm>
            <a:off x="5010150" y="4940300"/>
            <a:ext cx="742950" cy="928687"/>
          </a:xfrm>
          <a:prstGeom prst="rect">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25" name="Rectangle 45"/>
          <p:cNvSpPr>
            <a:spLocks noChangeArrowheads="1"/>
          </p:cNvSpPr>
          <p:nvPr/>
        </p:nvSpPr>
        <p:spPr bwMode="auto">
          <a:xfrm>
            <a:off x="4267200" y="4940300"/>
            <a:ext cx="742950" cy="928687"/>
          </a:xfrm>
          <a:prstGeom prst="rect">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26" name="Rectangle 46"/>
          <p:cNvSpPr>
            <a:spLocks noChangeArrowheads="1"/>
          </p:cNvSpPr>
          <p:nvPr/>
        </p:nvSpPr>
        <p:spPr bwMode="auto">
          <a:xfrm>
            <a:off x="3524250" y="4940300"/>
            <a:ext cx="742950" cy="928687"/>
          </a:xfrm>
          <a:prstGeom prst="rect">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27" name="Rectangle 47"/>
          <p:cNvSpPr>
            <a:spLocks noChangeArrowheads="1"/>
          </p:cNvSpPr>
          <p:nvPr/>
        </p:nvSpPr>
        <p:spPr bwMode="auto">
          <a:xfrm>
            <a:off x="2781300" y="4940300"/>
            <a:ext cx="742950" cy="928687"/>
          </a:xfrm>
          <a:prstGeom prst="rect">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28" name="AutoShape 48"/>
          <p:cNvSpPr>
            <a:spLocks noChangeArrowheads="1"/>
          </p:cNvSpPr>
          <p:nvPr/>
        </p:nvSpPr>
        <p:spPr bwMode="auto">
          <a:xfrm flipH="1">
            <a:off x="2028825" y="4940300"/>
            <a:ext cx="762000" cy="933450"/>
          </a:xfrm>
          <a:prstGeom prst="rtTriangle">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29" name="Line 49"/>
          <p:cNvSpPr>
            <a:spLocks noChangeShapeType="1"/>
          </p:cNvSpPr>
          <p:nvPr/>
        </p:nvSpPr>
        <p:spPr bwMode="auto">
          <a:xfrm>
            <a:off x="2800350" y="4949825"/>
            <a:ext cx="723900" cy="9144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30" name="Line 50"/>
          <p:cNvSpPr>
            <a:spLocks noChangeShapeType="1"/>
          </p:cNvSpPr>
          <p:nvPr/>
        </p:nvSpPr>
        <p:spPr bwMode="auto">
          <a:xfrm flipV="1">
            <a:off x="3524250" y="4940300"/>
            <a:ext cx="742950" cy="923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31" name="Line 51"/>
          <p:cNvSpPr>
            <a:spLocks noChangeShapeType="1"/>
          </p:cNvSpPr>
          <p:nvPr/>
        </p:nvSpPr>
        <p:spPr bwMode="auto">
          <a:xfrm>
            <a:off x="4267200" y="4940300"/>
            <a:ext cx="733425" cy="923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32" name="Line 52"/>
          <p:cNvSpPr>
            <a:spLocks noChangeShapeType="1"/>
          </p:cNvSpPr>
          <p:nvPr/>
        </p:nvSpPr>
        <p:spPr bwMode="auto">
          <a:xfrm flipV="1">
            <a:off x="5010150" y="4949825"/>
            <a:ext cx="733425" cy="9144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33" name="Oval 53"/>
          <p:cNvSpPr>
            <a:spLocks noChangeArrowheads="1"/>
          </p:cNvSpPr>
          <p:nvPr/>
        </p:nvSpPr>
        <p:spPr bwMode="auto">
          <a:xfrm>
            <a:off x="4953000" y="4902200"/>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34" name="Oval 54"/>
          <p:cNvSpPr>
            <a:spLocks noChangeArrowheads="1"/>
          </p:cNvSpPr>
          <p:nvPr/>
        </p:nvSpPr>
        <p:spPr bwMode="auto">
          <a:xfrm>
            <a:off x="4210050" y="4902200"/>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35" name="Oval 55"/>
          <p:cNvSpPr>
            <a:spLocks noChangeArrowheads="1"/>
          </p:cNvSpPr>
          <p:nvPr/>
        </p:nvSpPr>
        <p:spPr bwMode="auto">
          <a:xfrm>
            <a:off x="3467100" y="4892675"/>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36" name="Oval 56"/>
          <p:cNvSpPr>
            <a:spLocks noChangeArrowheads="1"/>
          </p:cNvSpPr>
          <p:nvPr/>
        </p:nvSpPr>
        <p:spPr bwMode="auto">
          <a:xfrm>
            <a:off x="2743200" y="4892675"/>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37" name="Oval 57"/>
          <p:cNvSpPr>
            <a:spLocks noChangeArrowheads="1"/>
          </p:cNvSpPr>
          <p:nvPr/>
        </p:nvSpPr>
        <p:spPr bwMode="auto">
          <a:xfrm>
            <a:off x="2743200" y="5816600"/>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38" name="Oval 58"/>
          <p:cNvSpPr>
            <a:spLocks noChangeArrowheads="1"/>
          </p:cNvSpPr>
          <p:nvPr/>
        </p:nvSpPr>
        <p:spPr bwMode="auto">
          <a:xfrm>
            <a:off x="4210050" y="5816600"/>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39" name="Oval 59"/>
          <p:cNvSpPr>
            <a:spLocks noChangeArrowheads="1"/>
          </p:cNvSpPr>
          <p:nvPr/>
        </p:nvSpPr>
        <p:spPr bwMode="auto">
          <a:xfrm>
            <a:off x="5705475" y="4892675"/>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40" name="Oval 60"/>
          <p:cNvSpPr>
            <a:spLocks noChangeArrowheads="1"/>
          </p:cNvSpPr>
          <p:nvPr/>
        </p:nvSpPr>
        <p:spPr bwMode="auto">
          <a:xfrm>
            <a:off x="4953000" y="5816600"/>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41" name="Oval 61"/>
          <p:cNvSpPr>
            <a:spLocks noChangeArrowheads="1"/>
          </p:cNvSpPr>
          <p:nvPr/>
        </p:nvSpPr>
        <p:spPr bwMode="auto">
          <a:xfrm>
            <a:off x="3476625" y="5797550"/>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42" name="Oval 62"/>
          <p:cNvSpPr>
            <a:spLocks noChangeArrowheads="1"/>
          </p:cNvSpPr>
          <p:nvPr/>
        </p:nvSpPr>
        <p:spPr bwMode="auto">
          <a:xfrm>
            <a:off x="5705475" y="5826125"/>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43" name="Oval 63"/>
          <p:cNvSpPr>
            <a:spLocks noChangeArrowheads="1"/>
          </p:cNvSpPr>
          <p:nvPr/>
        </p:nvSpPr>
        <p:spPr bwMode="auto">
          <a:xfrm>
            <a:off x="1981200" y="5807075"/>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44" name="Oval 64"/>
          <p:cNvSpPr>
            <a:spLocks noChangeArrowheads="1"/>
          </p:cNvSpPr>
          <p:nvPr/>
        </p:nvSpPr>
        <p:spPr bwMode="auto">
          <a:xfrm>
            <a:off x="6400800" y="5826125"/>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45" name="Line 65"/>
          <p:cNvSpPr>
            <a:spLocks noChangeShapeType="1"/>
          </p:cNvSpPr>
          <p:nvPr/>
        </p:nvSpPr>
        <p:spPr bwMode="auto">
          <a:xfrm>
            <a:off x="6534150" y="4922837"/>
            <a:ext cx="2286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46" name="Line 66"/>
          <p:cNvSpPr>
            <a:spLocks noChangeShapeType="1"/>
          </p:cNvSpPr>
          <p:nvPr/>
        </p:nvSpPr>
        <p:spPr bwMode="auto">
          <a:xfrm>
            <a:off x="6534150" y="5884862"/>
            <a:ext cx="2286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47" name="Line 67"/>
          <p:cNvSpPr>
            <a:spLocks noChangeShapeType="1"/>
          </p:cNvSpPr>
          <p:nvPr/>
        </p:nvSpPr>
        <p:spPr bwMode="auto">
          <a:xfrm flipV="1">
            <a:off x="6648450" y="4932362"/>
            <a:ext cx="0" cy="952500"/>
          </a:xfrm>
          <a:prstGeom prst="line">
            <a:avLst/>
          </a:prstGeom>
          <a:noFill/>
          <a:ln w="9525">
            <a:solidFill>
              <a:srgbClr val="000000"/>
            </a:solidFill>
            <a:round/>
            <a:headEnd type="stealth" w="sm" len="sm"/>
            <a:tailEnd type="stealth"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48" name="Text Box 68"/>
          <p:cNvSpPr txBox="1">
            <a:spLocks noChangeArrowheads="1"/>
          </p:cNvSpPr>
          <p:nvPr/>
        </p:nvSpPr>
        <p:spPr bwMode="auto">
          <a:xfrm>
            <a:off x="6610350" y="5246687"/>
            <a:ext cx="926792"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 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6149" name="Line 69"/>
          <p:cNvSpPr>
            <a:spLocks noChangeShapeType="1"/>
          </p:cNvSpPr>
          <p:nvPr/>
        </p:nvSpPr>
        <p:spPr bwMode="auto">
          <a:xfrm>
            <a:off x="2019300" y="6073775"/>
            <a:ext cx="0" cy="1905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50" name="Line 70"/>
          <p:cNvSpPr>
            <a:spLocks noChangeShapeType="1"/>
          </p:cNvSpPr>
          <p:nvPr/>
        </p:nvSpPr>
        <p:spPr bwMode="auto">
          <a:xfrm flipV="1">
            <a:off x="2028825" y="6207125"/>
            <a:ext cx="4419600" cy="0"/>
          </a:xfrm>
          <a:prstGeom prst="line">
            <a:avLst/>
          </a:prstGeom>
          <a:noFill/>
          <a:ln w="9525">
            <a:solidFill>
              <a:srgbClr val="000000"/>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51" name="Text Box 71"/>
          <p:cNvSpPr txBox="1">
            <a:spLocks noChangeArrowheads="1"/>
          </p:cNvSpPr>
          <p:nvPr/>
        </p:nvSpPr>
        <p:spPr bwMode="auto">
          <a:xfrm>
            <a:off x="3453414" y="6138971"/>
            <a:ext cx="1480536" cy="3238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6@3 m = 18 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6152" name="Line 72"/>
          <p:cNvSpPr>
            <a:spLocks noChangeShapeType="1"/>
          </p:cNvSpPr>
          <p:nvPr/>
        </p:nvSpPr>
        <p:spPr bwMode="auto">
          <a:xfrm flipH="1">
            <a:off x="5010150" y="5905500"/>
            <a:ext cx="0" cy="200025"/>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53" name="Text Box 73"/>
          <p:cNvSpPr txBox="1">
            <a:spLocks noChangeArrowheads="1"/>
          </p:cNvSpPr>
          <p:nvPr/>
        </p:nvSpPr>
        <p:spPr bwMode="auto">
          <a:xfrm>
            <a:off x="4972050" y="5962650"/>
            <a:ext cx="851701"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30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6154" name="Text Box 74"/>
          <p:cNvSpPr txBox="1">
            <a:spLocks noChangeArrowheads="1"/>
          </p:cNvSpPr>
          <p:nvPr/>
        </p:nvSpPr>
        <p:spPr bwMode="auto">
          <a:xfrm>
            <a:off x="1895475" y="5591175"/>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A</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6155" name="Text Box 75"/>
          <p:cNvSpPr txBox="1">
            <a:spLocks noChangeArrowheads="1"/>
          </p:cNvSpPr>
          <p:nvPr/>
        </p:nvSpPr>
        <p:spPr bwMode="auto">
          <a:xfrm>
            <a:off x="2581275" y="5838825"/>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B</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6156" name="Text Box 76"/>
          <p:cNvSpPr txBox="1">
            <a:spLocks noChangeArrowheads="1"/>
          </p:cNvSpPr>
          <p:nvPr/>
        </p:nvSpPr>
        <p:spPr bwMode="auto">
          <a:xfrm>
            <a:off x="3305175" y="5838825"/>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C</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6157" name="Text Box 77"/>
          <p:cNvSpPr txBox="1">
            <a:spLocks noChangeArrowheads="1"/>
          </p:cNvSpPr>
          <p:nvPr/>
        </p:nvSpPr>
        <p:spPr bwMode="auto">
          <a:xfrm>
            <a:off x="4029075" y="5838825"/>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D</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6158" name="Text Box 78"/>
          <p:cNvSpPr txBox="1">
            <a:spLocks noChangeArrowheads="1"/>
          </p:cNvSpPr>
          <p:nvPr/>
        </p:nvSpPr>
        <p:spPr bwMode="auto">
          <a:xfrm>
            <a:off x="4686300" y="5838825"/>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E</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6159" name="Text Box 79"/>
          <p:cNvSpPr txBox="1">
            <a:spLocks noChangeArrowheads="1"/>
          </p:cNvSpPr>
          <p:nvPr/>
        </p:nvSpPr>
        <p:spPr bwMode="auto">
          <a:xfrm>
            <a:off x="5514975" y="5829300"/>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F</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6160" name="Text Box 80"/>
          <p:cNvSpPr txBox="1">
            <a:spLocks noChangeArrowheads="1"/>
          </p:cNvSpPr>
          <p:nvPr/>
        </p:nvSpPr>
        <p:spPr bwMode="auto">
          <a:xfrm>
            <a:off x="6143625" y="5829300"/>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G</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6161" name="Text Box 81"/>
          <p:cNvSpPr txBox="1">
            <a:spLocks noChangeArrowheads="1"/>
          </p:cNvSpPr>
          <p:nvPr/>
        </p:nvSpPr>
        <p:spPr bwMode="auto">
          <a:xfrm>
            <a:off x="2525420" y="4644501"/>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H</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6162" name="Text Box 82"/>
          <p:cNvSpPr txBox="1">
            <a:spLocks noChangeArrowheads="1"/>
          </p:cNvSpPr>
          <p:nvPr/>
        </p:nvSpPr>
        <p:spPr bwMode="auto">
          <a:xfrm>
            <a:off x="3276600" y="4617868"/>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I</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6163" name="Text Box 83"/>
          <p:cNvSpPr txBox="1">
            <a:spLocks noChangeArrowheads="1"/>
          </p:cNvSpPr>
          <p:nvPr/>
        </p:nvSpPr>
        <p:spPr bwMode="auto">
          <a:xfrm>
            <a:off x="4018903" y="4617868"/>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J</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6164" name="Text Box 84"/>
          <p:cNvSpPr txBox="1">
            <a:spLocks noChangeArrowheads="1"/>
          </p:cNvSpPr>
          <p:nvPr/>
        </p:nvSpPr>
        <p:spPr bwMode="auto">
          <a:xfrm>
            <a:off x="4781550" y="4662256"/>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K</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6165" name="Text Box 85"/>
          <p:cNvSpPr txBox="1">
            <a:spLocks noChangeArrowheads="1"/>
          </p:cNvSpPr>
          <p:nvPr/>
        </p:nvSpPr>
        <p:spPr bwMode="auto">
          <a:xfrm>
            <a:off x="5504155" y="4635623"/>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L</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6166" name="Line 86"/>
          <p:cNvSpPr>
            <a:spLocks noChangeShapeType="1"/>
          </p:cNvSpPr>
          <p:nvPr/>
        </p:nvSpPr>
        <p:spPr bwMode="auto">
          <a:xfrm flipH="1" flipV="1">
            <a:off x="6448425" y="5924550"/>
            <a:ext cx="0" cy="361950"/>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67" name="Line 87"/>
          <p:cNvSpPr>
            <a:spLocks noChangeShapeType="1"/>
          </p:cNvSpPr>
          <p:nvPr/>
        </p:nvSpPr>
        <p:spPr bwMode="auto">
          <a:xfrm flipH="1" flipV="1">
            <a:off x="2019300" y="5886450"/>
            <a:ext cx="0" cy="361950"/>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68" name="Line 88"/>
          <p:cNvSpPr>
            <a:spLocks noChangeShapeType="1"/>
          </p:cNvSpPr>
          <p:nvPr/>
        </p:nvSpPr>
        <p:spPr bwMode="auto">
          <a:xfrm>
            <a:off x="1743075" y="5848350"/>
            <a:ext cx="247650" cy="0"/>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69" name="Text Box 89"/>
          <p:cNvSpPr txBox="1">
            <a:spLocks noChangeArrowheads="1"/>
          </p:cNvSpPr>
          <p:nvPr/>
        </p:nvSpPr>
        <p:spPr bwMode="auto">
          <a:xfrm>
            <a:off x="1526959" y="5972175"/>
            <a:ext cx="568541"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AV</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6170" name="Text Box 90"/>
          <p:cNvSpPr txBox="1">
            <a:spLocks noChangeArrowheads="1"/>
          </p:cNvSpPr>
          <p:nvPr/>
        </p:nvSpPr>
        <p:spPr bwMode="auto">
          <a:xfrm>
            <a:off x="6410325" y="5953125"/>
            <a:ext cx="1020285"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GV</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6171" name="Text Box 91"/>
          <p:cNvSpPr txBox="1">
            <a:spLocks noChangeArrowheads="1"/>
          </p:cNvSpPr>
          <p:nvPr/>
        </p:nvSpPr>
        <p:spPr bwMode="auto">
          <a:xfrm>
            <a:off x="1287263" y="5591175"/>
            <a:ext cx="712988"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AH</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6172" name="Line 92"/>
          <p:cNvSpPr>
            <a:spLocks noChangeShapeType="1"/>
          </p:cNvSpPr>
          <p:nvPr/>
        </p:nvSpPr>
        <p:spPr bwMode="auto">
          <a:xfrm>
            <a:off x="2047875" y="5232400"/>
            <a:ext cx="161925" cy="0"/>
          </a:xfrm>
          <a:prstGeom prst="line">
            <a:avLst/>
          </a:prstGeom>
          <a:noFill/>
          <a:ln w="952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73" name="Line 93"/>
          <p:cNvSpPr>
            <a:spLocks noChangeShapeType="1"/>
          </p:cNvSpPr>
          <p:nvPr/>
        </p:nvSpPr>
        <p:spPr bwMode="auto">
          <a:xfrm flipV="1">
            <a:off x="2047875" y="5072062"/>
            <a:ext cx="0" cy="161925"/>
          </a:xfrm>
          <a:prstGeom prst="line">
            <a:avLst/>
          </a:prstGeom>
          <a:noFill/>
          <a:ln w="952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174" name="Text Box 94"/>
          <p:cNvSpPr txBox="1">
            <a:spLocks noChangeArrowheads="1"/>
          </p:cNvSpPr>
          <p:nvPr/>
        </p:nvSpPr>
        <p:spPr bwMode="auto">
          <a:xfrm>
            <a:off x="2133600" y="5099050"/>
            <a:ext cx="29527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x</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6175" name="Text Box 95"/>
          <p:cNvSpPr txBox="1">
            <a:spLocks noChangeArrowheads="1"/>
          </p:cNvSpPr>
          <p:nvPr/>
        </p:nvSpPr>
        <p:spPr bwMode="auto">
          <a:xfrm>
            <a:off x="1934222" y="4783261"/>
            <a:ext cx="29527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y</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608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608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608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608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608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608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608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608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609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609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609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609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609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609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609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609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609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609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610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610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610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610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46104"/>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46105"/>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46106"/>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46107"/>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46108"/>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46109"/>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46110"/>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46111"/>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46112"/>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46113"/>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46114"/>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46115"/>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46116"/>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46117"/>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46118"/>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46119"/>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46120"/>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46121"/>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46122"/>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3"/>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45"/>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46123"/>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46124"/>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46125"/>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46126"/>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46127"/>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46128"/>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46129"/>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46130"/>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46131"/>
                                        </p:tgtEl>
                                        <p:attrNameLst>
                                          <p:attrName>style.visibility</p:attrName>
                                        </p:attrNameLst>
                                      </p:cBhvr>
                                      <p:to>
                                        <p:strVal val="visible"/>
                                      </p:to>
                                    </p:set>
                                  </p:childTnLst>
                                </p:cTn>
                              </p:par>
                              <p:par>
                                <p:cTn id="113" presetID="1" presetClass="entr" presetSubtype="0" fill="hold" grpId="0" nodeType="withEffect">
                                  <p:stCondLst>
                                    <p:cond delay="0"/>
                                  </p:stCondLst>
                                  <p:childTnLst>
                                    <p:set>
                                      <p:cBhvr>
                                        <p:cTn id="114" dur="1" fill="hold">
                                          <p:stCondLst>
                                            <p:cond delay="0"/>
                                          </p:stCondLst>
                                        </p:cTn>
                                        <p:tgtEl>
                                          <p:spTgt spid="46132"/>
                                        </p:tgtEl>
                                        <p:attrNameLst>
                                          <p:attrName>style.visibility</p:attrName>
                                        </p:attrNameLst>
                                      </p:cBhvr>
                                      <p:to>
                                        <p:strVal val="visible"/>
                                      </p:to>
                                    </p:set>
                                  </p:childTnLst>
                                </p:cTn>
                              </p:par>
                              <p:par>
                                <p:cTn id="115" presetID="1" presetClass="entr" presetSubtype="0" fill="hold" grpId="0" nodeType="withEffect">
                                  <p:stCondLst>
                                    <p:cond delay="0"/>
                                  </p:stCondLst>
                                  <p:childTnLst>
                                    <p:set>
                                      <p:cBhvr>
                                        <p:cTn id="116" dur="1" fill="hold">
                                          <p:stCondLst>
                                            <p:cond delay="0"/>
                                          </p:stCondLst>
                                        </p:cTn>
                                        <p:tgtEl>
                                          <p:spTgt spid="46133"/>
                                        </p:tgtEl>
                                        <p:attrNameLst>
                                          <p:attrName>style.visibility</p:attrName>
                                        </p:attrNameLst>
                                      </p:cBhvr>
                                      <p:to>
                                        <p:strVal val="visible"/>
                                      </p:to>
                                    </p:set>
                                  </p:childTnLst>
                                </p:cTn>
                              </p:par>
                              <p:par>
                                <p:cTn id="117" presetID="1" presetClass="entr" presetSubtype="0" fill="hold" grpId="0" nodeType="withEffect">
                                  <p:stCondLst>
                                    <p:cond delay="0"/>
                                  </p:stCondLst>
                                  <p:childTnLst>
                                    <p:set>
                                      <p:cBhvr>
                                        <p:cTn id="118" dur="1" fill="hold">
                                          <p:stCondLst>
                                            <p:cond delay="0"/>
                                          </p:stCondLst>
                                        </p:cTn>
                                        <p:tgtEl>
                                          <p:spTgt spid="46134"/>
                                        </p:tgtEl>
                                        <p:attrNameLst>
                                          <p:attrName>style.visibility</p:attrName>
                                        </p:attrNameLst>
                                      </p:cBhvr>
                                      <p:to>
                                        <p:strVal val="visible"/>
                                      </p:to>
                                    </p:set>
                                  </p:childTnLst>
                                </p:cTn>
                              </p:par>
                              <p:par>
                                <p:cTn id="119" presetID="1" presetClass="entr" presetSubtype="0" fill="hold" grpId="0" nodeType="withEffect">
                                  <p:stCondLst>
                                    <p:cond delay="0"/>
                                  </p:stCondLst>
                                  <p:childTnLst>
                                    <p:set>
                                      <p:cBhvr>
                                        <p:cTn id="120" dur="1" fill="hold">
                                          <p:stCondLst>
                                            <p:cond delay="0"/>
                                          </p:stCondLst>
                                        </p:cTn>
                                        <p:tgtEl>
                                          <p:spTgt spid="46135"/>
                                        </p:tgtEl>
                                        <p:attrNameLst>
                                          <p:attrName>style.visibility</p:attrName>
                                        </p:attrNameLst>
                                      </p:cBhvr>
                                      <p:to>
                                        <p:strVal val="visible"/>
                                      </p:to>
                                    </p:set>
                                  </p:childTnLst>
                                </p:cTn>
                              </p:par>
                              <p:par>
                                <p:cTn id="121" presetID="1" presetClass="entr" presetSubtype="0" fill="hold" grpId="0" nodeType="withEffect">
                                  <p:stCondLst>
                                    <p:cond delay="0"/>
                                  </p:stCondLst>
                                  <p:childTnLst>
                                    <p:set>
                                      <p:cBhvr>
                                        <p:cTn id="122" dur="1" fill="hold">
                                          <p:stCondLst>
                                            <p:cond delay="0"/>
                                          </p:stCondLst>
                                        </p:cTn>
                                        <p:tgtEl>
                                          <p:spTgt spid="46136"/>
                                        </p:tgtEl>
                                        <p:attrNameLst>
                                          <p:attrName>style.visibility</p:attrName>
                                        </p:attrNameLst>
                                      </p:cBhvr>
                                      <p:to>
                                        <p:strVal val="visible"/>
                                      </p:to>
                                    </p:set>
                                  </p:childTnLst>
                                </p:cTn>
                              </p:par>
                              <p:par>
                                <p:cTn id="123" presetID="1" presetClass="entr" presetSubtype="0" fill="hold" grpId="0" nodeType="withEffect">
                                  <p:stCondLst>
                                    <p:cond delay="0"/>
                                  </p:stCondLst>
                                  <p:childTnLst>
                                    <p:set>
                                      <p:cBhvr>
                                        <p:cTn id="124" dur="1" fill="hold">
                                          <p:stCondLst>
                                            <p:cond delay="0"/>
                                          </p:stCondLst>
                                        </p:cTn>
                                        <p:tgtEl>
                                          <p:spTgt spid="46137"/>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46138"/>
                                        </p:tgtEl>
                                        <p:attrNameLst>
                                          <p:attrName>style.visibility</p:attrName>
                                        </p:attrNameLst>
                                      </p:cBhvr>
                                      <p:to>
                                        <p:strVal val="visible"/>
                                      </p:to>
                                    </p:set>
                                  </p:childTnLst>
                                </p:cTn>
                              </p:par>
                              <p:par>
                                <p:cTn id="127" presetID="1" presetClass="entr" presetSubtype="0" fill="hold" grpId="0" nodeType="withEffect">
                                  <p:stCondLst>
                                    <p:cond delay="0"/>
                                  </p:stCondLst>
                                  <p:childTnLst>
                                    <p:set>
                                      <p:cBhvr>
                                        <p:cTn id="128" dur="1" fill="hold">
                                          <p:stCondLst>
                                            <p:cond delay="0"/>
                                          </p:stCondLst>
                                        </p:cTn>
                                        <p:tgtEl>
                                          <p:spTgt spid="46139"/>
                                        </p:tgtEl>
                                        <p:attrNameLst>
                                          <p:attrName>style.visibility</p:attrName>
                                        </p:attrNameLst>
                                      </p:cBhvr>
                                      <p:to>
                                        <p:strVal val="visible"/>
                                      </p:to>
                                    </p:set>
                                  </p:childTnLst>
                                </p:cTn>
                              </p:par>
                              <p:par>
                                <p:cTn id="129" presetID="1" presetClass="entr" presetSubtype="0" fill="hold" grpId="0" nodeType="withEffect">
                                  <p:stCondLst>
                                    <p:cond delay="0"/>
                                  </p:stCondLst>
                                  <p:childTnLst>
                                    <p:set>
                                      <p:cBhvr>
                                        <p:cTn id="130" dur="1" fill="hold">
                                          <p:stCondLst>
                                            <p:cond delay="0"/>
                                          </p:stCondLst>
                                        </p:cTn>
                                        <p:tgtEl>
                                          <p:spTgt spid="46140"/>
                                        </p:tgtEl>
                                        <p:attrNameLst>
                                          <p:attrName>style.visibility</p:attrName>
                                        </p:attrNameLst>
                                      </p:cBhvr>
                                      <p:to>
                                        <p:strVal val="visible"/>
                                      </p:to>
                                    </p:set>
                                  </p:childTnLst>
                                </p:cTn>
                              </p:par>
                              <p:par>
                                <p:cTn id="131" presetID="1" presetClass="entr" presetSubtype="0" fill="hold" grpId="0" nodeType="withEffect">
                                  <p:stCondLst>
                                    <p:cond delay="0"/>
                                  </p:stCondLst>
                                  <p:childTnLst>
                                    <p:set>
                                      <p:cBhvr>
                                        <p:cTn id="132" dur="1" fill="hold">
                                          <p:stCondLst>
                                            <p:cond delay="0"/>
                                          </p:stCondLst>
                                        </p:cTn>
                                        <p:tgtEl>
                                          <p:spTgt spid="46141"/>
                                        </p:tgtEl>
                                        <p:attrNameLst>
                                          <p:attrName>style.visibility</p:attrName>
                                        </p:attrNameLst>
                                      </p:cBhvr>
                                      <p:to>
                                        <p:strVal val="visible"/>
                                      </p:to>
                                    </p:set>
                                  </p:childTnLst>
                                </p:cTn>
                              </p:par>
                              <p:par>
                                <p:cTn id="133" presetID="1" presetClass="entr" presetSubtype="0" fill="hold" grpId="0" nodeType="withEffect">
                                  <p:stCondLst>
                                    <p:cond delay="0"/>
                                  </p:stCondLst>
                                  <p:childTnLst>
                                    <p:set>
                                      <p:cBhvr>
                                        <p:cTn id="134" dur="1" fill="hold">
                                          <p:stCondLst>
                                            <p:cond delay="0"/>
                                          </p:stCondLst>
                                        </p:cTn>
                                        <p:tgtEl>
                                          <p:spTgt spid="46142"/>
                                        </p:tgtEl>
                                        <p:attrNameLst>
                                          <p:attrName>style.visibility</p:attrName>
                                        </p:attrNameLst>
                                      </p:cBhvr>
                                      <p:to>
                                        <p:strVal val="visible"/>
                                      </p:to>
                                    </p:set>
                                  </p:childTnLst>
                                </p:cTn>
                              </p:par>
                              <p:par>
                                <p:cTn id="135" presetID="1" presetClass="entr" presetSubtype="0" fill="hold" grpId="0" nodeType="withEffect">
                                  <p:stCondLst>
                                    <p:cond delay="0"/>
                                  </p:stCondLst>
                                  <p:childTnLst>
                                    <p:set>
                                      <p:cBhvr>
                                        <p:cTn id="136" dur="1" fill="hold">
                                          <p:stCondLst>
                                            <p:cond delay="0"/>
                                          </p:stCondLst>
                                        </p:cTn>
                                        <p:tgtEl>
                                          <p:spTgt spid="46143"/>
                                        </p:tgtEl>
                                        <p:attrNameLst>
                                          <p:attrName>style.visibility</p:attrName>
                                        </p:attrNameLst>
                                      </p:cBhvr>
                                      <p:to>
                                        <p:strVal val="visible"/>
                                      </p:to>
                                    </p:set>
                                  </p:childTnLst>
                                </p:cTn>
                              </p:par>
                              <p:par>
                                <p:cTn id="137" presetID="1" presetClass="entr" presetSubtype="0" fill="hold" grpId="0" nodeType="withEffect">
                                  <p:stCondLst>
                                    <p:cond delay="0"/>
                                  </p:stCondLst>
                                  <p:childTnLst>
                                    <p:set>
                                      <p:cBhvr>
                                        <p:cTn id="138" dur="1" fill="hold">
                                          <p:stCondLst>
                                            <p:cond delay="0"/>
                                          </p:stCondLst>
                                        </p:cTn>
                                        <p:tgtEl>
                                          <p:spTgt spid="46144"/>
                                        </p:tgtEl>
                                        <p:attrNameLst>
                                          <p:attrName>style.visibility</p:attrName>
                                        </p:attrNameLst>
                                      </p:cBhvr>
                                      <p:to>
                                        <p:strVal val="visible"/>
                                      </p:to>
                                    </p:set>
                                  </p:childTnLst>
                                </p:cTn>
                              </p:par>
                              <p:par>
                                <p:cTn id="139" presetID="1" presetClass="entr" presetSubtype="0" fill="hold" grpId="0" nodeType="withEffect">
                                  <p:stCondLst>
                                    <p:cond delay="0"/>
                                  </p:stCondLst>
                                  <p:childTnLst>
                                    <p:set>
                                      <p:cBhvr>
                                        <p:cTn id="140" dur="1" fill="hold">
                                          <p:stCondLst>
                                            <p:cond delay="0"/>
                                          </p:stCondLst>
                                        </p:cTn>
                                        <p:tgtEl>
                                          <p:spTgt spid="46145"/>
                                        </p:tgtEl>
                                        <p:attrNameLst>
                                          <p:attrName>style.visibility</p:attrName>
                                        </p:attrNameLst>
                                      </p:cBhvr>
                                      <p:to>
                                        <p:strVal val="visible"/>
                                      </p:to>
                                    </p:set>
                                  </p:childTnLst>
                                </p:cTn>
                              </p:par>
                              <p:par>
                                <p:cTn id="141" presetID="1" presetClass="entr" presetSubtype="0" fill="hold" grpId="0" nodeType="withEffect">
                                  <p:stCondLst>
                                    <p:cond delay="0"/>
                                  </p:stCondLst>
                                  <p:childTnLst>
                                    <p:set>
                                      <p:cBhvr>
                                        <p:cTn id="142" dur="1" fill="hold">
                                          <p:stCondLst>
                                            <p:cond delay="0"/>
                                          </p:stCondLst>
                                        </p:cTn>
                                        <p:tgtEl>
                                          <p:spTgt spid="46146"/>
                                        </p:tgtEl>
                                        <p:attrNameLst>
                                          <p:attrName>style.visibility</p:attrName>
                                        </p:attrNameLst>
                                      </p:cBhvr>
                                      <p:to>
                                        <p:strVal val="visible"/>
                                      </p:to>
                                    </p:set>
                                  </p:childTnLst>
                                </p:cTn>
                              </p:par>
                              <p:par>
                                <p:cTn id="143" presetID="1" presetClass="entr" presetSubtype="0" fill="hold" grpId="0" nodeType="withEffect">
                                  <p:stCondLst>
                                    <p:cond delay="0"/>
                                  </p:stCondLst>
                                  <p:childTnLst>
                                    <p:set>
                                      <p:cBhvr>
                                        <p:cTn id="144" dur="1" fill="hold">
                                          <p:stCondLst>
                                            <p:cond delay="0"/>
                                          </p:stCondLst>
                                        </p:cTn>
                                        <p:tgtEl>
                                          <p:spTgt spid="46147"/>
                                        </p:tgtEl>
                                        <p:attrNameLst>
                                          <p:attrName>style.visibility</p:attrName>
                                        </p:attrNameLst>
                                      </p:cBhvr>
                                      <p:to>
                                        <p:strVal val="visible"/>
                                      </p:to>
                                    </p:set>
                                  </p:childTnLst>
                                </p:cTn>
                              </p:par>
                              <p:par>
                                <p:cTn id="145" presetID="1" presetClass="entr" presetSubtype="0" fill="hold" grpId="0" nodeType="withEffect">
                                  <p:stCondLst>
                                    <p:cond delay="0"/>
                                  </p:stCondLst>
                                  <p:childTnLst>
                                    <p:set>
                                      <p:cBhvr>
                                        <p:cTn id="146" dur="1" fill="hold">
                                          <p:stCondLst>
                                            <p:cond delay="0"/>
                                          </p:stCondLst>
                                        </p:cTn>
                                        <p:tgtEl>
                                          <p:spTgt spid="46148"/>
                                        </p:tgtEl>
                                        <p:attrNameLst>
                                          <p:attrName>style.visibility</p:attrName>
                                        </p:attrNameLst>
                                      </p:cBhvr>
                                      <p:to>
                                        <p:strVal val="visible"/>
                                      </p:to>
                                    </p:set>
                                  </p:childTnLst>
                                </p:cTn>
                              </p:par>
                              <p:par>
                                <p:cTn id="147" presetID="1" presetClass="entr" presetSubtype="0" fill="hold" grpId="0" nodeType="withEffect">
                                  <p:stCondLst>
                                    <p:cond delay="0"/>
                                  </p:stCondLst>
                                  <p:childTnLst>
                                    <p:set>
                                      <p:cBhvr>
                                        <p:cTn id="148" dur="1" fill="hold">
                                          <p:stCondLst>
                                            <p:cond delay="0"/>
                                          </p:stCondLst>
                                        </p:cTn>
                                        <p:tgtEl>
                                          <p:spTgt spid="46149"/>
                                        </p:tgtEl>
                                        <p:attrNameLst>
                                          <p:attrName>style.visibility</p:attrName>
                                        </p:attrNameLst>
                                      </p:cBhvr>
                                      <p:to>
                                        <p:strVal val="visible"/>
                                      </p:to>
                                    </p:set>
                                  </p:childTnLst>
                                </p:cTn>
                              </p:par>
                              <p:par>
                                <p:cTn id="149" presetID="1" presetClass="entr" presetSubtype="0" fill="hold" grpId="0" nodeType="withEffect">
                                  <p:stCondLst>
                                    <p:cond delay="0"/>
                                  </p:stCondLst>
                                  <p:childTnLst>
                                    <p:set>
                                      <p:cBhvr>
                                        <p:cTn id="150" dur="1" fill="hold">
                                          <p:stCondLst>
                                            <p:cond delay="0"/>
                                          </p:stCondLst>
                                        </p:cTn>
                                        <p:tgtEl>
                                          <p:spTgt spid="46150"/>
                                        </p:tgtEl>
                                        <p:attrNameLst>
                                          <p:attrName>style.visibility</p:attrName>
                                        </p:attrNameLst>
                                      </p:cBhvr>
                                      <p:to>
                                        <p:strVal val="visible"/>
                                      </p:to>
                                    </p:set>
                                  </p:childTnLst>
                                </p:cTn>
                              </p:par>
                              <p:par>
                                <p:cTn id="151" presetID="1" presetClass="entr" presetSubtype="0" fill="hold" grpId="0" nodeType="withEffect">
                                  <p:stCondLst>
                                    <p:cond delay="0"/>
                                  </p:stCondLst>
                                  <p:childTnLst>
                                    <p:set>
                                      <p:cBhvr>
                                        <p:cTn id="152" dur="1" fill="hold">
                                          <p:stCondLst>
                                            <p:cond delay="0"/>
                                          </p:stCondLst>
                                        </p:cTn>
                                        <p:tgtEl>
                                          <p:spTgt spid="46151"/>
                                        </p:tgtEl>
                                        <p:attrNameLst>
                                          <p:attrName>style.visibility</p:attrName>
                                        </p:attrNameLst>
                                      </p:cBhvr>
                                      <p:to>
                                        <p:strVal val="visible"/>
                                      </p:to>
                                    </p:set>
                                  </p:childTnLst>
                                </p:cTn>
                              </p:par>
                              <p:par>
                                <p:cTn id="153" presetID="1" presetClass="entr" presetSubtype="0" fill="hold" grpId="0" nodeType="withEffect">
                                  <p:stCondLst>
                                    <p:cond delay="0"/>
                                  </p:stCondLst>
                                  <p:childTnLst>
                                    <p:set>
                                      <p:cBhvr>
                                        <p:cTn id="154" dur="1" fill="hold">
                                          <p:stCondLst>
                                            <p:cond delay="0"/>
                                          </p:stCondLst>
                                        </p:cTn>
                                        <p:tgtEl>
                                          <p:spTgt spid="46152"/>
                                        </p:tgtEl>
                                        <p:attrNameLst>
                                          <p:attrName>style.visibility</p:attrName>
                                        </p:attrNameLst>
                                      </p:cBhvr>
                                      <p:to>
                                        <p:strVal val="visible"/>
                                      </p:to>
                                    </p:set>
                                  </p:childTnLst>
                                </p:cTn>
                              </p:par>
                              <p:par>
                                <p:cTn id="155" presetID="1" presetClass="entr" presetSubtype="0" fill="hold" grpId="0" nodeType="withEffect">
                                  <p:stCondLst>
                                    <p:cond delay="0"/>
                                  </p:stCondLst>
                                  <p:childTnLst>
                                    <p:set>
                                      <p:cBhvr>
                                        <p:cTn id="156" dur="1" fill="hold">
                                          <p:stCondLst>
                                            <p:cond delay="0"/>
                                          </p:stCondLst>
                                        </p:cTn>
                                        <p:tgtEl>
                                          <p:spTgt spid="46153"/>
                                        </p:tgtEl>
                                        <p:attrNameLst>
                                          <p:attrName>style.visibility</p:attrName>
                                        </p:attrNameLst>
                                      </p:cBhvr>
                                      <p:to>
                                        <p:strVal val="visible"/>
                                      </p:to>
                                    </p:set>
                                  </p:childTnLst>
                                </p:cTn>
                              </p:par>
                              <p:par>
                                <p:cTn id="157" presetID="1" presetClass="entr" presetSubtype="0" fill="hold" grpId="0" nodeType="withEffect">
                                  <p:stCondLst>
                                    <p:cond delay="0"/>
                                  </p:stCondLst>
                                  <p:childTnLst>
                                    <p:set>
                                      <p:cBhvr>
                                        <p:cTn id="158" dur="1" fill="hold">
                                          <p:stCondLst>
                                            <p:cond delay="0"/>
                                          </p:stCondLst>
                                        </p:cTn>
                                        <p:tgtEl>
                                          <p:spTgt spid="46154"/>
                                        </p:tgtEl>
                                        <p:attrNameLst>
                                          <p:attrName>style.visibility</p:attrName>
                                        </p:attrNameLst>
                                      </p:cBhvr>
                                      <p:to>
                                        <p:strVal val="visible"/>
                                      </p:to>
                                    </p:set>
                                  </p:childTnLst>
                                </p:cTn>
                              </p:par>
                              <p:par>
                                <p:cTn id="159" presetID="1" presetClass="entr" presetSubtype="0" fill="hold" grpId="0" nodeType="withEffect">
                                  <p:stCondLst>
                                    <p:cond delay="0"/>
                                  </p:stCondLst>
                                  <p:childTnLst>
                                    <p:set>
                                      <p:cBhvr>
                                        <p:cTn id="160" dur="1" fill="hold">
                                          <p:stCondLst>
                                            <p:cond delay="0"/>
                                          </p:stCondLst>
                                        </p:cTn>
                                        <p:tgtEl>
                                          <p:spTgt spid="46155"/>
                                        </p:tgtEl>
                                        <p:attrNameLst>
                                          <p:attrName>style.visibility</p:attrName>
                                        </p:attrNameLst>
                                      </p:cBhvr>
                                      <p:to>
                                        <p:strVal val="visible"/>
                                      </p:to>
                                    </p:set>
                                  </p:childTnLst>
                                </p:cTn>
                              </p:par>
                              <p:par>
                                <p:cTn id="161" presetID="1" presetClass="entr" presetSubtype="0" fill="hold" grpId="0" nodeType="withEffect">
                                  <p:stCondLst>
                                    <p:cond delay="0"/>
                                  </p:stCondLst>
                                  <p:childTnLst>
                                    <p:set>
                                      <p:cBhvr>
                                        <p:cTn id="162" dur="1" fill="hold">
                                          <p:stCondLst>
                                            <p:cond delay="0"/>
                                          </p:stCondLst>
                                        </p:cTn>
                                        <p:tgtEl>
                                          <p:spTgt spid="46156"/>
                                        </p:tgtEl>
                                        <p:attrNameLst>
                                          <p:attrName>style.visibility</p:attrName>
                                        </p:attrNameLst>
                                      </p:cBhvr>
                                      <p:to>
                                        <p:strVal val="visible"/>
                                      </p:to>
                                    </p:set>
                                  </p:childTnLst>
                                </p:cTn>
                              </p:par>
                              <p:par>
                                <p:cTn id="163" presetID="1" presetClass="entr" presetSubtype="0" fill="hold" grpId="0" nodeType="withEffect">
                                  <p:stCondLst>
                                    <p:cond delay="0"/>
                                  </p:stCondLst>
                                  <p:childTnLst>
                                    <p:set>
                                      <p:cBhvr>
                                        <p:cTn id="164" dur="1" fill="hold">
                                          <p:stCondLst>
                                            <p:cond delay="0"/>
                                          </p:stCondLst>
                                        </p:cTn>
                                        <p:tgtEl>
                                          <p:spTgt spid="46157"/>
                                        </p:tgtEl>
                                        <p:attrNameLst>
                                          <p:attrName>style.visibility</p:attrName>
                                        </p:attrNameLst>
                                      </p:cBhvr>
                                      <p:to>
                                        <p:strVal val="visible"/>
                                      </p:to>
                                    </p:set>
                                  </p:childTnLst>
                                </p:cTn>
                              </p:par>
                              <p:par>
                                <p:cTn id="165" presetID="1" presetClass="entr" presetSubtype="0" fill="hold" grpId="0" nodeType="withEffect">
                                  <p:stCondLst>
                                    <p:cond delay="0"/>
                                  </p:stCondLst>
                                  <p:childTnLst>
                                    <p:set>
                                      <p:cBhvr>
                                        <p:cTn id="166" dur="1" fill="hold">
                                          <p:stCondLst>
                                            <p:cond delay="0"/>
                                          </p:stCondLst>
                                        </p:cTn>
                                        <p:tgtEl>
                                          <p:spTgt spid="46158"/>
                                        </p:tgtEl>
                                        <p:attrNameLst>
                                          <p:attrName>style.visibility</p:attrName>
                                        </p:attrNameLst>
                                      </p:cBhvr>
                                      <p:to>
                                        <p:strVal val="visible"/>
                                      </p:to>
                                    </p:set>
                                  </p:childTnLst>
                                </p:cTn>
                              </p:par>
                              <p:par>
                                <p:cTn id="167" presetID="1" presetClass="entr" presetSubtype="0" fill="hold" grpId="0" nodeType="withEffect">
                                  <p:stCondLst>
                                    <p:cond delay="0"/>
                                  </p:stCondLst>
                                  <p:childTnLst>
                                    <p:set>
                                      <p:cBhvr>
                                        <p:cTn id="168" dur="1" fill="hold">
                                          <p:stCondLst>
                                            <p:cond delay="0"/>
                                          </p:stCondLst>
                                        </p:cTn>
                                        <p:tgtEl>
                                          <p:spTgt spid="46159"/>
                                        </p:tgtEl>
                                        <p:attrNameLst>
                                          <p:attrName>style.visibility</p:attrName>
                                        </p:attrNameLst>
                                      </p:cBhvr>
                                      <p:to>
                                        <p:strVal val="visible"/>
                                      </p:to>
                                    </p:set>
                                  </p:childTnLst>
                                </p:cTn>
                              </p:par>
                              <p:par>
                                <p:cTn id="169" presetID="1" presetClass="entr" presetSubtype="0" fill="hold" grpId="0" nodeType="withEffect">
                                  <p:stCondLst>
                                    <p:cond delay="0"/>
                                  </p:stCondLst>
                                  <p:childTnLst>
                                    <p:set>
                                      <p:cBhvr>
                                        <p:cTn id="170" dur="1" fill="hold">
                                          <p:stCondLst>
                                            <p:cond delay="0"/>
                                          </p:stCondLst>
                                        </p:cTn>
                                        <p:tgtEl>
                                          <p:spTgt spid="46160"/>
                                        </p:tgtEl>
                                        <p:attrNameLst>
                                          <p:attrName>style.visibility</p:attrName>
                                        </p:attrNameLst>
                                      </p:cBhvr>
                                      <p:to>
                                        <p:strVal val="visible"/>
                                      </p:to>
                                    </p:set>
                                  </p:childTnLst>
                                </p:cTn>
                              </p:par>
                              <p:par>
                                <p:cTn id="171" presetID="1" presetClass="entr" presetSubtype="0" fill="hold" grpId="0" nodeType="withEffect">
                                  <p:stCondLst>
                                    <p:cond delay="0"/>
                                  </p:stCondLst>
                                  <p:childTnLst>
                                    <p:set>
                                      <p:cBhvr>
                                        <p:cTn id="172" dur="1" fill="hold">
                                          <p:stCondLst>
                                            <p:cond delay="0"/>
                                          </p:stCondLst>
                                        </p:cTn>
                                        <p:tgtEl>
                                          <p:spTgt spid="46161"/>
                                        </p:tgtEl>
                                        <p:attrNameLst>
                                          <p:attrName>style.visibility</p:attrName>
                                        </p:attrNameLst>
                                      </p:cBhvr>
                                      <p:to>
                                        <p:strVal val="visible"/>
                                      </p:to>
                                    </p:set>
                                  </p:childTnLst>
                                </p:cTn>
                              </p:par>
                              <p:par>
                                <p:cTn id="173" presetID="1" presetClass="entr" presetSubtype="0" fill="hold" grpId="0" nodeType="withEffect">
                                  <p:stCondLst>
                                    <p:cond delay="0"/>
                                  </p:stCondLst>
                                  <p:childTnLst>
                                    <p:set>
                                      <p:cBhvr>
                                        <p:cTn id="174" dur="1" fill="hold">
                                          <p:stCondLst>
                                            <p:cond delay="0"/>
                                          </p:stCondLst>
                                        </p:cTn>
                                        <p:tgtEl>
                                          <p:spTgt spid="46162"/>
                                        </p:tgtEl>
                                        <p:attrNameLst>
                                          <p:attrName>style.visibility</p:attrName>
                                        </p:attrNameLst>
                                      </p:cBhvr>
                                      <p:to>
                                        <p:strVal val="visible"/>
                                      </p:to>
                                    </p:set>
                                  </p:childTnLst>
                                </p:cTn>
                              </p:par>
                              <p:par>
                                <p:cTn id="175" presetID="1" presetClass="entr" presetSubtype="0" fill="hold" grpId="0" nodeType="withEffect">
                                  <p:stCondLst>
                                    <p:cond delay="0"/>
                                  </p:stCondLst>
                                  <p:childTnLst>
                                    <p:set>
                                      <p:cBhvr>
                                        <p:cTn id="176" dur="1" fill="hold">
                                          <p:stCondLst>
                                            <p:cond delay="0"/>
                                          </p:stCondLst>
                                        </p:cTn>
                                        <p:tgtEl>
                                          <p:spTgt spid="46163"/>
                                        </p:tgtEl>
                                        <p:attrNameLst>
                                          <p:attrName>style.visibility</p:attrName>
                                        </p:attrNameLst>
                                      </p:cBhvr>
                                      <p:to>
                                        <p:strVal val="visible"/>
                                      </p:to>
                                    </p:set>
                                  </p:childTnLst>
                                </p:cTn>
                              </p:par>
                              <p:par>
                                <p:cTn id="177" presetID="1" presetClass="entr" presetSubtype="0" fill="hold" grpId="0" nodeType="withEffect">
                                  <p:stCondLst>
                                    <p:cond delay="0"/>
                                  </p:stCondLst>
                                  <p:childTnLst>
                                    <p:set>
                                      <p:cBhvr>
                                        <p:cTn id="178" dur="1" fill="hold">
                                          <p:stCondLst>
                                            <p:cond delay="0"/>
                                          </p:stCondLst>
                                        </p:cTn>
                                        <p:tgtEl>
                                          <p:spTgt spid="46164"/>
                                        </p:tgtEl>
                                        <p:attrNameLst>
                                          <p:attrName>style.visibility</p:attrName>
                                        </p:attrNameLst>
                                      </p:cBhvr>
                                      <p:to>
                                        <p:strVal val="visible"/>
                                      </p:to>
                                    </p:set>
                                  </p:childTnLst>
                                </p:cTn>
                              </p:par>
                              <p:par>
                                <p:cTn id="179" presetID="1" presetClass="entr" presetSubtype="0" fill="hold" grpId="0" nodeType="withEffect">
                                  <p:stCondLst>
                                    <p:cond delay="0"/>
                                  </p:stCondLst>
                                  <p:childTnLst>
                                    <p:set>
                                      <p:cBhvr>
                                        <p:cTn id="180" dur="1" fill="hold">
                                          <p:stCondLst>
                                            <p:cond delay="0"/>
                                          </p:stCondLst>
                                        </p:cTn>
                                        <p:tgtEl>
                                          <p:spTgt spid="46165"/>
                                        </p:tgtEl>
                                        <p:attrNameLst>
                                          <p:attrName>style.visibility</p:attrName>
                                        </p:attrNameLst>
                                      </p:cBhvr>
                                      <p:to>
                                        <p:strVal val="visible"/>
                                      </p:to>
                                    </p:set>
                                  </p:childTnLst>
                                </p:cTn>
                              </p:par>
                              <p:par>
                                <p:cTn id="181" presetID="1" presetClass="entr" presetSubtype="0" fill="hold" grpId="0" nodeType="withEffect">
                                  <p:stCondLst>
                                    <p:cond delay="0"/>
                                  </p:stCondLst>
                                  <p:childTnLst>
                                    <p:set>
                                      <p:cBhvr>
                                        <p:cTn id="182" dur="1" fill="hold">
                                          <p:stCondLst>
                                            <p:cond delay="0"/>
                                          </p:stCondLst>
                                        </p:cTn>
                                        <p:tgtEl>
                                          <p:spTgt spid="46166"/>
                                        </p:tgtEl>
                                        <p:attrNameLst>
                                          <p:attrName>style.visibility</p:attrName>
                                        </p:attrNameLst>
                                      </p:cBhvr>
                                      <p:to>
                                        <p:strVal val="visible"/>
                                      </p:to>
                                    </p:set>
                                  </p:childTnLst>
                                </p:cTn>
                              </p:par>
                              <p:par>
                                <p:cTn id="183" presetID="1" presetClass="entr" presetSubtype="0" fill="hold" grpId="0" nodeType="withEffect">
                                  <p:stCondLst>
                                    <p:cond delay="0"/>
                                  </p:stCondLst>
                                  <p:childTnLst>
                                    <p:set>
                                      <p:cBhvr>
                                        <p:cTn id="184" dur="1" fill="hold">
                                          <p:stCondLst>
                                            <p:cond delay="0"/>
                                          </p:stCondLst>
                                        </p:cTn>
                                        <p:tgtEl>
                                          <p:spTgt spid="46167"/>
                                        </p:tgtEl>
                                        <p:attrNameLst>
                                          <p:attrName>style.visibility</p:attrName>
                                        </p:attrNameLst>
                                      </p:cBhvr>
                                      <p:to>
                                        <p:strVal val="visible"/>
                                      </p:to>
                                    </p:set>
                                  </p:childTnLst>
                                </p:cTn>
                              </p:par>
                              <p:par>
                                <p:cTn id="185" presetID="1" presetClass="entr" presetSubtype="0" fill="hold" grpId="0" nodeType="withEffect">
                                  <p:stCondLst>
                                    <p:cond delay="0"/>
                                  </p:stCondLst>
                                  <p:childTnLst>
                                    <p:set>
                                      <p:cBhvr>
                                        <p:cTn id="186" dur="1" fill="hold">
                                          <p:stCondLst>
                                            <p:cond delay="0"/>
                                          </p:stCondLst>
                                        </p:cTn>
                                        <p:tgtEl>
                                          <p:spTgt spid="46168"/>
                                        </p:tgtEl>
                                        <p:attrNameLst>
                                          <p:attrName>style.visibility</p:attrName>
                                        </p:attrNameLst>
                                      </p:cBhvr>
                                      <p:to>
                                        <p:strVal val="visible"/>
                                      </p:to>
                                    </p:set>
                                  </p:childTnLst>
                                </p:cTn>
                              </p:par>
                              <p:par>
                                <p:cTn id="187" presetID="1" presetClass="entr" presetSubtype="0" fill="hold" grpId="0" nodeType="withEffect">
                                  <p:stCondLst>
                                    <p:cond delay="0"/>
                                  </p:stCondLst>
                                  <p:childTnLst>
                                    <p:set>
                                      <p:cBhvr>
                                        <p:cTn id="188" dur="1" fill="hold">
                                          <p:stCondLst>
                                            <p:cond delay="0"/>
                                          </p:stCondLst>
                                        </p:cTn>
                                        <p:tgtEl>
                                          <p:spTgt spid="46169"/>
                                        </p:tgtEl>
                                        <p:attrNameLst>
                                          <p:attrName>style.visibility</p:attrName>
                                        </p:attrNameLst>
                                      </p:cBhvr>
                                      <p:to>
                                        <p:strVal val="visible"/>
                                      </p:to>
                                    </p:set>
                                  </p:childTnLst>
                                </p:cTn>
                              </p:par>
                              <p:par>
                                <p:cTn id="189" presetID="1" presetClass="entr" presetSubtype="0" fill="hold" grpId="0" nodeType="withEffect">
                                  <p:stCondLst>
                                    <p:cond delay="0"/>
                                  </p:stCondLst>
                                  <p:childTnLst>
                                    <p:set>
                                      <p:cBhvr>
                                        <p:cTn id="190" dur="1" fill="hold">
                                          <p:stCondLst>
                                            <p:cond delay="0"/>
                                          </p:stCondLst>
                                        </p:cTn>
                                        <p:tgtEl>
                                          <p:spTgt spid="46170"/>
                                        </p:tgtEl>
                                        <p:attrNameLst>
                                          <p:attrName>style.visibility</p:attrName>
                                        </p:attrNameLst>
                                      </p:cBhvr>
                                      <p:to>
                                        <p:strVal val="visible"/>
                                      </p:to>
                                    </p:set>
                                  </p:childTnLst>
                                </p:cTn>
                              </p:par>
                              <p:par>
                                <p:cTn id="191" presetID="1" presetClass="entr" presetSubtype="0" fill="hold" grpId="0" nodeType="withEffect">
                                  <p:stCondLst>
                                    <p:cond delay="0"/>
                                  </p:stCondLst>
                                  <p:childTnLst>
                                    <p:set>
                                      <p:cBhvr>
                                        <p:cTn id="192" dur="1" fill="hold">
                                          <p:stCondLst>
                                            <p:cond delay="0"/>
                                          </p:stCondLst>
                                        </p:cTn>
                                        <p:tgtEl>
                                          <p:spTgt spid="46171"/>
                                        </p:tgtEl>
                                        <p:attrNameLst>
                                          <p:attrName>style.visibility</p:attrName>
                                        </p:attrNameLst>
                                      </p:cBhvr>
                                      <p:to>
                                        <p:strVal val="visible"/>
                                      </p:to>
                                    </p:set>
                                  </p:childTnLst>
                                </p:cTn>
                              </p:par>
                              <p:par>
                                <p:cTn id="193" presetID="1" presetClass="entr" presetSubtype="0" fill="hold" grpId="0" nodeType="withEffect">
                                  <p:stCondLst>
                                    <p:cond delay="0"/>
                                  </p:stCondLst>
                                  <p:childTnLst>
                                    <p:set>
                                      <p:cBhvr>
                                        <p:cTn id="194" dur="1" fill="hold">
                                          <p:stCondLst>
                                            <p:cond delay="0"/>
                                          </p:stCondLst>
                                        </p:cTn>
                                        <p:tgtEl>
                                          <p:spTgt spid="46172"/>
                                        </p:tgtEl>
                                        <p:attrNameLst>
                                          <p:attrName>style.visibility</p:attrName>
                                        </p:attrNameLst>
                                      </p:cBhvr>
                                      <p:to>
                                        <p:strVal val="visible"/>
                                      </p:to>
                                    </p:set>
                                  </p:childTnLst>
                                </p:cTn>
                              </p:par>
                              <p:par>
                                <p:cTn id="195" presetID="1" presetClass="entr" presetSubtype="0" fill="hold" grpId="0" nodeType="withEffect">
                                  <p:stCondLst>
                                    <p:cond delay="0"/>
                                  </p:stCondLst>
                                  <p:childTnLst>
                                    <p:set>
                                      <p:cBhvr>
                                        <p:cTn id="196" dur="1" fill="hold">
                                          <p:stCondLst>
                                            <p:cond delay="0"/>
                                          </p:stCondLst>
                                        </p:cTn>
                                        <p:tgtEl>
                                          <p:spTgt spid="46173"/>
                                        </p:tgtEl>
                                        <p:attrNameLst>
                                          <p:attrName>style.visibility</p:attrName>
                                        </p:attrNameLst>
                                      </p:cBhvr>
                                      <p:to>
                                        <p:strVal val="visible"/>
                                      </p:to>
                                    </p:set>
                                  </p:childTnLst>
                                </p:cTn>
                              </p:par>
                              <p:par>
                                <p:cTn id="197" presetID="1" presetClass="entr" presetSubtype="0" fill="hold" grpId="0" nodeType="withEffect">
                                  <p:stCondLst>
                                    <p:cond delay="0"/>
                                  </p:stCondLst>
                                  <p:childTnLst>
                                    <p:set>
                                      <p:cBhvr>
                                        <p:cTn id="198" dur="1" fill="hold">
                                          <p:stCondLst>
                                            <p:cond delay="0"/>
                                          </p:stCondLst>
                                        </p:cTn>
                                        <p:tgtEl>
                                          <p:spTgt spid="46174"/>
                                        </p:tgtEl>
                                        <p:attrNameLst>
                                          <p:attrName>style.visibility</p:attrName>
                                        </p:attrNameLst>
                                      </p:cBhvr>
                                      <p:to>
                                        <p:strVal val="visible"/>
                                      </p:to>
                                    </p:set>
                                  </p:childTnLst>
                                </p:cTn>
                              </p:par>
                              <p:par>
                                <p:cTn id="199" presetID="1" presetClass="entr" presetSubtype="0" fill="hold" grpId="0" nodeType="withEffect">
                                  <p:stCondLst>
                                    <p:cond delay="0"/>
                                  </p:stCondLst>
                                  <p:childTnLst>
                                    <p:set>
                                      <p:cBhvr>
                                        <p:cTn id="200" dur="1" fill="hold">
                                          <p:stCondLst>
                                            <p:cond delay="0"/>
                                          </p:stCondLst>
                                        </p:cTn>
                                        <p:tgtEl>
                                          <p:spTgt spid="461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6082" grpId="0" animBg="1"/>
      <p:bldP spid="46083" grpId="0" animBg="1"/>
      <p:bldP spid="46084" grpId="0" animBg="1"/>
      <p:bldP spid="46085" grpId="0" animBg="1"/>
      <p:bldP spid="46086" grpId="0" animBg="1"/>
      <p:bldP spid="46087" grpId="0" animBg="1"/>
      <p:bldP spid="46088" grpId="0" animBg="1"/>
      <p:bldP spid="46089" grpId="0" animBg="1"/>
      <p:bldP spid="46090" grpId="0" animBg="1"/>
      <p:bldP spid="46091" grpId="0" animBg="1"/>
      <p:bldP spid="46092" grpId="0" animBg="1"/>
      <p:bldP spid="46093" grpId="0" animBg="1"/>
      <p:bldP spid="46094" grpId="0" animBg="1"/>
      <p:bldP spid="46095" grpId="0" animBg="1"/>
      <p:bldP spid="46096" grpId="0" animBg="1"/>
      <p:bldP spid="46097" grpId="0" animBg="1"/>
      <p:bldP spid="46098" grpId="0" animBg="1"/>
      <p:bldP spid="46099" grpId="0" animBg="1"/>
      <p:bldP spid="46100" grpId="0" animBg="1"/>
      <p:bldP spid="46101" grpId="0" animBg="1"/>
      <p:bldP spid="46102" grpId="0" animBg="1"/>
      <p:bldP spid="46103" grpId="0" animBg="1"/>
      <p:bldP spid="46104" grpId="0" animBg="1"/>
      <p:bldP spid="46105" grpId="0" animBg="1"/>
      <p:bldP spid="46106" grpId="0" animBg="1"/>
      <p:bldP spid="46107" grpId="0" animBg="1"/>
      <p:bldP spid="46108" grpId="0" animBg="1"/>
      <p:bldP spid="46109" grpId="0" animBg="1"/>
      <p:bldP spid="46110" grpId="0" animBg="1"/>
      <p:bldP spid="46111" grpId="0" animBg="1"/>
      <p:bldP spid="46112" grpId="0" animBg="1"/>
      <p:bldP spid="46113" grpId="0"/>
      <p:bldP spid="46114" grpId="0" animBg="1"/>
      <p:bldP spid="46115" grpId="0" animBg="1"/>
      <p:bldP spid="46116" grpId="0" animBg="1"/>
      <p:bldP spid="46117" grpId="0"/>
      <p:bldP spid="46118" grpId="0" animBg="1"/>
      <p:bldP spid="46119" grpId="0"/>
      <p:bldP spid="46120" grpId="0" animBg="1"/>
      <p:bldP spid="46121" grpId="0" animBg="1"/>
      <p:bldP spid="46122" grpId="0" animBg="1"/>
      <p:bldP spid="45" grpId="0"/>
      <p:bldP spid="46123" grpId="0" animBg="1"/>
      <p:bldP spid="46124" grpId="0" animBg="1"/>
      <p:bldP spid="46125" grpId="0" animBg="1"/>
      <p:bldP spid="46126" grpId="0" animBg="1"/>
      <p:bldP spid="46127" grpId="0" animBg="1"/>
      <p:bldP spid="46128" grpId="0" animBg="1"/>
      <p:bldP spid="46129" grpId="0" animBg="1"/>
      <p:bldP spid="46130" grpId="0" animBg="1"/>
      <p:bldP spid="46131" grpId="0" animBg="1"/>
      <p:bldP spid="46132" grpId="0" animBg="1"/>
      <p:bldP spid="46133" grpId="0" animBg="1"/>
      <p:bldP spid="46134" grpId="0" animBg="1"/>
      <p:bldP spid="46135" grpId="0" animBg="1"/>
      <p:bldP spid="46136" grpId="0" animBg="1"/>
      <p:bldP spid="46137" grpId="0" animBg="1"/>
      <p:bldP spid="46138" grpId="0" animBg="1"/>
      <p:bldP spid="46139" grpId="0" animBg="1"/>
      <p:bldP spid="46140" grpId="0" animBg="1"/>
      <p:bldP spid="46141" grpId="0" animBg="1"/>
      <p:bldP spid="46142" grpId="0" animBg="1"/>
      <p:bldP spid="46143" grpId="0" animBg="1"/>
      <p:bldP spid="46144" grpId="0" animBg="1"/>
      <p:bldP spid="46145" grpId="0" animBg="1"/>
      <p:bldP spid="46146" grpId="0" animBg="1"/>
      <p:bldP spid="46147" grpId="0" animBg="1"/>
      <p:bldP spid="46148" grpId="0"/>
      <p:bldP spid="46149" grpId="0" animBg="1"/>
      <p:bldP spid="46150" grpId="0" animBg="1"/>
      <p:bldP spid="46151" grpId="0"/>
      <p:bldP spid="46152" grpId="0" animBg="1"/>
      <p:bldP spid="46153" grpId="0"/>
      <p:bldP spid="46154" grpId="0"/>
      <p:bldP spid="46155" grpId="0"/>
      <p:bldP spid="46156" grpId="0"/>
      <p:bldP spid="46157" grpId="0"/>
      <p:bldP spid="46158" grpId="0"/>
      <p:bldP spid="46159" grpId="0"/>
      <p:bldP spid="46160" grpId="0"/>
      <p:bldP spid="46161" grpId="0"/>
      <p:bldP spid="46162" grpId="0"/>
      <p:bldP spid="46163" grpId="0"/>
      <p:bldP spid="46164" grpId="0"/>
      <p:bldP spid="46165" grpId="0"/>
      <p:bldP spid="46166" grpId="0" animBg="1"/>
      <p:bldP spid="46167" grpId="0" animBg="1"/>
      <p:bldP spid="46168" grpId="0" animBg="1"/>
      <p:bldP spid="46169" grpId="0"/>
      <p:bldP spid="46170" grpId="0"/>
      <p:bldP spid="46171" grpId="0"/>
      <p:bldP spid="46172" grpId="0" animBg="1"/>
      <p:bldP spid="46173" grpId="0" animBg="1"/>
      <p:bldP spid="46174" grpId="0"/>
      <p:bldP spid="4617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04800"/>
            <a:ext cx="7924800" cy="400110"/>
          </a:xfrm>
          <a:prstGeom prst="rect">
            <a:avLst/>
          </a:prstGeom>
        </p:spPr>
        <p:txBody>
          <a:bodyPr wrap="square">
            <a:spAutoFit/>
          </a:bodyPr>
          <a:lstStyle/>
          <a:p>
            <a:r>
              <a:rPr lang="en-US" sz="2000" b="1" dirty="0" smtClean="0">
                <a:latin typeface="Times New Roman"/>
                <a:ea typeface="PMingLiU"/>
              </a:rPr>
              <a:t>(2) Find reactions.  </a:t>
            </a:r>
            <a:r>
              <a:rPr lang="en-US" sz="2000" dirty="0" smtClean="0">
                <a:latin typeface="Times New Roman"/>
                <a:ea typeface="PMingLiU"/>
              </a:rPr>
              <a:t>We have to look at the FBD of the whole truss.</a:t>
            </a:r>
          </a:p>
        </p:txBody>
      </p:sp>
      <p:sp>
        <p:nvSpPr>
          <p:cNvPr id="47106" name="AutoShape 2"/>
          <p:cNvSpPr>
            <a:spLocks noChangeArrowheads="1"/>
          </p:cNvSpPr>
          <p:nvPr/>
        </p:nvSpPr>
        <p:spPr bwMode="auto">
          <a:xfrm>
            <a:off x="6057900" y="1206500"/>
            <a:ext cx="704850" cy="933450"/>
          </a:xfrm>
          <a:prstGeom prst="rtTriangle">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07" name="Rectangle 3"/>
          <p:cNvSpPr>
            <a:spLocks noChangeArrowheads="1"/>
          </p:cNvSpPr>
          <p:nvPr/>
        </p:nvSpPr>
        <p:spPr bwMode="auto">
          <a:xfrm>
            <a:off x="5314950" y="1206500"/>
            <a:ext cx="742950" cy="928687"/>
          </a:xfrm>
          <a:prstGeom prst="rect">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08" name="Rectangle 4"/>
          <p:cNvSpPr>
            <a:spLocks noChangeArrowheads="1"/>
          </p:cNvSpPr>
          <p:nvPr/>
        </p:nvSpPr>
        <p:spPr bwMode="auto">
          <a:xfrm>
            <a:off x="4572000" y="1206500"/>
            <a:ext cx="742950" cy="928687"/>
          </a:xfrm>
          <a:prstGeom prst="rect">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09" name="Rectangle 5"/>
          <p:cNvSpPr>
            <a:spLocks noChangeArrowheads="1"/>
          </p:cNvSpPr>
          <p:nvPr/>
        </p:nvSpPr>
        <p:spPr bwMode="auto">
          <a:xfrm>
            <a:off x="3829050" y="1206500"/>
            <a:ext cx="742950" cy="928687"/>
          </a:xfrm>
          <a:prstGeom prst="rect">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10" name="Rectangle 6"/>
          <p:cNvSpPr>
            <a:spLocks noChangeArrowheads="1"/>
          </p:cNvSpPr>
          <p:nvPr/>
        </p:nvSpPr>
        <p:spPr bwMode="auto">
          <a:xfrm>
            <a:off x="3086100" y="1206500"/>
            <a:ext cx="742950" cy="928687"/>
          </a:xfrm>
          <a:prstGeom prst="rect">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11" name="AutoShape 7"/>
          <p:cNvSpPr>
            <a:spLocks noChangeArrowheads="1"/>
          </p:cNvSpPr>
          <p:nvPr/>
        </p:nvSpPr>
        <p:spPr bwMode="auto">
          <a:xfrm flipH="1">
            <a:off x="2333625" y="1206500"/>
            <a:ext cx="762000" cy="933450"/>
          </a:xfrm>
          <a:prstGeom prst="rtTriangle">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12" name="Line 8"/>
          <p:cNvSpPr>
            <a:spLocks noChangeShapeType="1"/>
          </p:cNvSpPr>
          <p:nvPr/>
        </p:nvSpPr>
        <p:spPr bwMode="auto">
          <a:xfrm>
            <a:off x="3105150" y="1216025"/>
            <a:ext cx="723900" cy="9144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13" name="Line 9"/>
          <p:cNvSpPr>
            <a:spLocks noChangeShapeType="1"/>
          </p:cNvSpPr>
          <p:nvPr/>
        </p:nvSpPr>
        <p:spPr bwMode="auto">
          <a:xfrm flipV="1">
            <a:off x="3829050" y="1206500"/>
            <a:ext cx="742950" cy="923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14" name="Line 10"/>
          <p:cNvSpPr>
            <a:spLocks noChangeShapeType="1"/>
          </p:cNvSpPr>
          <p:nvPr/>
        </p:nvSpPr>
        <p:spPr bwMode="auto">
          <a:xfrm>
            <a:off x="4572000" y="1206500"/>
            <a:ext cx="733425" cy="923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15" name="Line 11"/>
          <p:cNvSpPr>
            <a:spLocks noChangeShapeType="1"/>
          </p:cNvSpPr>
          <p:nvPr/>
        </p:nvSpPr>
        <p:spPr bwMode="auto">
          <a:xfrm flipV="1">
            <a:off x="5314950" y="1216025"/>
            <a:ext cx="733425" cy="9144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16" name="Oval 12"/>
          <p:cNvSpPr>
            <a:spLocks noChangeArrowheads="1"/>
          </p:cNvSpPr>
          <p:nvPr/>
        </p:nvSpPr>
        <p:spPr bwMode="auto">
          <a:xfrm>
            <a:off x="5257800" y="1168400"/>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17" name="Oval 13"/>
          <p:cNvSpPr>
            <a:spLocks noChangeArrowheads="1"/>
          </p:cNvSpPr>
          <p:nvPr/>
        </p:nvSpPr>
        <p:spPr bwMode="auto">
          <a:xfrm>
            <a:off x="4514850" y="1168400"/>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18" name="Oval 14"/>
          <p:cNvSpPr>
            <a:spLocks noChangeArrowheads="1"/>
          </p:cNvSpPr>
          <p:nvPr/>
        </p:nvSpPr>
        <p:spPr bwMode="auto">
          <a:xfrm>
            <a:off x="3771900" y="1158875"/>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19" name="Oval 15"/>
          <p:cNvSpPr>
            <a:spLocks noChangeArrowheads="1"/>
          </p:cNvSpPr>
          <p:nvPr/>
        </p:nvSpPr>
        <p:spPr bwMode="auto">
          <a:xfrm>
            <a:off x="3048000" y="1158875"/>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20" name="Oval 16"/>
          <p:cNvSpPr>
            <a:spLocks noChangeArrowheads="1"/>
          </p:cNvSpPr>
          <p:nvPr/>
        </p:nvSpPr>
        <p:spPr bwMode="auto">
          <a:xfrm>
            <a:off x="3048000" y="2082800"/>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21" name="Oval 17"/>
          <p:cNvSpPr>
            <a:spLocks noChangeArrowheads="1"/>
          </p:cNvSpPr>
          <p:nvPr/>
        </p:nvSpPr>
        <p:spPr bwMode="auto">
          <a:xfrm>
            <a:off x="4514850" y="2082800"/>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22" name="Oval 18"/>
          <p:cNvSpPr>
            <a:spLocks noChangeArrowheads="1"/>
          </p:cNvSpPr>
          <p:nvPr/>
        </p:nvSpPr>
        <p:spPr bwMode="auto">
          <a:xfrm>
            <a:off x="6010275" y="1158875"/>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23" name="Oval 19"/>
          <p:cNvSpPr>
            <a:spLocks noChangeArrowheads="1"/>
          </p:cNvSpPr>
          <p:nvPr/>
        </p:nvSpPr>
        <p:spPr bwMode="auto">
          <a:xfrm>
            <a:off x="5257800" y="2082800"/>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24" name="Oval 20"/>
          <p:cNvSpPr>
            <a:spLocks noChangeArrowheads="1"/>
          </p:cNvSpPr>
          <p:nvPr/>
        </p:nvSpPr>
        <p:spPr bwMode="auto">
          <a:xfrm>
            <a:off x="3781425" y="2063750"/>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25" name="Oval 21"/>
          <p:cNvSpPr>
            <a:spLocks noChangeArrowheads="1"/>
          </p:cNvSpPr>
          <p:nvPr/>
        </p:nvSpPr>
        <p:spPr bwMode="auto">
          <a:xfrm>
            <a:off x="6010275" y="2092325"/>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26" name="Oval 22"/>
          <p:cNvSpPr>
            <a:spLocks noChangeArrowheads="1"/>
          </p:cNvSpPr>
          <p:nvPr/>
        </p:nvSpPr>
        <p:spPr bwMode="auto">
          <a:xfrm>
            <a:off x="2286000" y="2073275"/>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27" name="Oval 23"/>
          <p:cNvSpPr>
            <a:spLocks noChangeArrowheads="1"/>
          </p:cNvSpPr>
          <p:nvPr/>
        </p:nvSpPr>
        <p:spPr bwMode="auto">
          <a:xfrm>
            <a:off x="6705600" y="2092325"/>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28" name="Line 24"/>
          <p:cNvSpPr>
            <a:spLocks noChangeShapeType="1"/>
          </p:cNvSpPr>
          <p:nvPr/>
        </p:nvSpPr>
        <p:spPr bwMode="auto">
          <a:xfrm>
            <a:off x="6838950" y="1189037"/>
            <a:ext cx="2286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29" name="Line 25"/>
          <p:cNvSpPr>
            <a:spLocks noChangeShapeType="1"/>
          </p:cNvSpPr>
          <p:nvPr/>
        </p:nvSpPr>
        <p:spPr bwMode="auto">
          <a:xfrm>
            <a:off x="6838950" y="2151062"/>
            <a:ext cx="2286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30" name="Line 26"/>
          <p:cNvSpPr>
            <a:spLocks noChangeShapeType="1"/>
          </p:cNvSpPr>
          <p:nvPr/>
        </p:nvSpPr>
        <p:spPr bwMode="auto">
          <a:xfrm flipV="1">
            <a:off x="6953250" y="1198562"/>
            <a:ext cx="0" cy="952500"/>
          </a:xfrm>
          <a:prstGeom prst="line">
            <a:avLst/>
          </a:prstGeom>
          <a:noFill/>
          <a:ln w="9525">
            <a:solidFill>
              <a:srgbClr val="000000"/>
            </a:solidFill>
            <a:round/>
            <a:headEnd type="stealth" w="sm" len="sm"/>
            <a:tailEnd type="stealth"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31" name="Text Box 27"/>
          <p:cNvSpPr txBox="1">
            <a:spLocks noChangeArrowheads="1"/>
          </p:cNvSpPr>
          <p:nvPr/>
        </p:nvSpPr>
        <p:spPr bwMode="auto">
          <a:xfrm>
            <a:off x="6915150" y="1512887"/>
            <a:ext cx="728524"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 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7132" name="Line 28"/>
          <p:cNvSpPr>
            <a:spLocks noChangeShapeType="1"/>
          </p:cNvSpPr>
          <p:nvPr/>
        </p:nvSpPr>
        <p:spPr bwMode="auto">
          <a:xfrm>
            <a:off x="2324100" y="2339975"/>
            <a:ext cx="0" cy="1905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33" name="Line 29"/>
          <p:cNvSpPr>
            <a:spLocks noChangeShapeType="1"/>
          </p:cNvSpPr>
          <p:nvPr/>
        </p:nvSpPr>
        <p:spPr bwMode="auto">
          <a:xfrm flipV="1">
            <a:off x="2333625" y="2473325"/>
            <a:ext cx="4419600" cy="0"/>
          </a:xfrm>
          <a:prstGeom prst="line">
            <a:avLst/>
          </a:prstGeom>
          <a:noFill/>
          <a:ln w="9525">
            <a:solidFill>
              <a:srgbClr val="000000"/>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34" name="Text Box 30"/>
          <p:cNvSpPr txBox="1">
            <a:spLocks noChangeArrowheads="1"/>
          </p:cNvSpPr>
          <p:nvPr/>
        </p:nvSpPr>
        <p:spPr bwMode="auto">
          <a:xfrm>
            <a:off x="3666477" y="2458437"/>
            <a:ext cx="1554517" cy="3238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6@3 m = 18 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7135" name="Line 31"/>
          <p:cNvSpPr>
            <a:spLocks noChangeShapeType="1"/>
          </p:cNvSpPr>
          <p:nvPr/>
        </p:nvSpPr>
        <p:spPr bwMode="auto">
          <a:xfrm flipH="1">
            <a:off x="5314950" y="2171700"/>
            <a:ext cx="0" cy="200025"/>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36" name="Text Box 32"/>
          <p:cNvSpPr txBox="1">
            <a:spLocks noChangeArrowheads="1"/>
          </p:cNvSpPr>
          <p:nvPr/>
        </p:nvSpPr>
        <p:spPr bwMode="auto">
          <a:xfrm>
            <a:off x="5276850" y="2228850"/>
            <a:ext cx="875375"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30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7137" name="Text Box 33"/>
          <p:cNvSpPr txBox="1">
            <a:spLocks noChangeArrowheads="1"/>
          </p:cNvSpPr>
          <p:nvPr/>
        </p:nvSpPr>
        <p:spPr bwMode="auto">
          <a:xfrm>
            <a:off x="2191397" y="1777476"/>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A</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7138" name="Text Box 34"/>
          <p:cNvSpPr txBox="1">
            <a:spLocks noChangeArrowheads="1"/>
          </p:cNvSpPr>
          <p:nvPr/>
        </p:nvSpPr>
        <p:spPr bwMode="auto">
          <a:xfrm>
            <a:off x="2886075" y="2105025"/>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B</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7139" name="Text Box 35"/>
          <p:cNvSpPr txBox="1">
            <a:spLocks noChangeArrowheads="1"/>
          </p:cNvSpPr>
          <p:nvPr/>
        </p:nvSpPr>
        <p:spPr bwMode="auto">
          <a:xfrm>
            <a:off x="3609975" y="2105025"/>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C</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7140" name="Text Box 36"/>
          <p:cNvSpPr txBox="1">
            <a:spLocks noChangeArrowheads="1"/>
          </p:cNvSpPr>
          <p:nvPr/>
        </p:nvSpPr>
        <p:spPr bwMode="auto">
          <a:xfrm>
            <a:off x="4333875" y="2105025"/>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D</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7141" name="Text Box 37"/>
          <p:cNvSpPr txBox="1">
            <a:spLocks noChangeArrowheads="1"/>
          </p:cNvSpPr>
          <p:nvPr/>
        </p:nvSpPr>
        <p:spPr bwMode="auto">
          <a:xfrm>
            <a:off x="4991100" y="2105025"/>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E</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7142" name="Text Box 38"/>
          <p:cNvSpPr txBox="1">
            <a:spLocks noChangeArrowheads="1"/>
          </p:cNvSpPr>
          <p:nvPr/>
        </p:nvSpPr>
        <p:spPr bwMode="auto">
          <a:xfrm>
            <a:off x="5819775" y="2095500"/>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F</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7143" name="Text Box 39"/>
          <p:cNvSpPr txBox="1">
            <a:spLocks noChangeArrowheads="1"/>
          </p:cNvSpPr>
          <p:nvPr/>
        </p:nvSpPr>
        <p:spPr bwMode="auto">
          <a:xfrm>
            <a:off x="6448425" y="2095500"/>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G</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7144" name="Text Box 40"/>
          <p:cNvSpPr txBox="1">
            <a:spLocks noChangeArrowheads="1"/>
          </p:cNvSpPr>
          <p:nvPr/>
        </p:nvSpPr>
        <p:spPr bwMode="auto">
          <a:xfrm>
            <a:off x="2847975" y="901823"/>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H</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7145" name="Text Box 41"/>
          <p:cNvSpPr txBox="1">
            <a:spLocks noChangeArrowheads="1"/>
          </p:cNvSpPr>
          <p:nvPr/>
        </p:nvSpPr>
        <p:spPr bwMode="auto">
          <a:xfrm>
            <a:off x="3581400" y="901823"/>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I</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7146" name="Text Box 42"/>
          <p:cNvSpPr txBox="1">
            <a:spLocks noChangeArrowheads="1"/>
          </p:cNvSpPr>
          <p:nvPr/>
        </p:nvSpPr>
        <p:spPr bwMode="auto">
          <a:xfrm>
            <a:off x="4305947" y="910701"/>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J</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7147" name="Text Box 43"/>
          <p:cNvSpPr txBox="1">
            <a:spLocks noChangeArrowheads="1"/>
          </p:cNvSpPr>
          <p:nvPr/>
        </p:nvSpPr>
        <p:spPr bwMode="auto">
          <a:xfrm>
            <a:off x="5086350" y="901823"/>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K</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7148" name="Text Box 44"/>
          <p:cNvSpPr txBox="1">
            <a:spLocks noChangeArrowheads="1"/>
          </p:cNvSpPr>
          <p:nvPr/>
        </p:nvSpPr>
        <p:spPr bwMode="auto">
          <a:xfrm>
            <a:off x="5791200" y="910701"/>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L</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7149" name="Line 45"/>
          <p:cNvSpPr>
            <a:spLocks noChangeShapeType="1"/>
          </p:cNvSpPr>
          <p:nvPr/>
        </p:nvSpPr>
        <p:spPr bwMode="auto">
          <a:xfrm flipH="1" flipV="1">
            <a:off x="6753225" y="2190750"/>
            <a:ext cx="0" cy="361950"/>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50" name="Line 46"/>
          <p:cNvSpPr>
            <a:spLocks noChangeShapeType="1"/>
          </p:cNvSpPr>
          <p:nvPr/>
        </p:nvSpPr>
        <p:spPr bwMode="auto">
          <a:xfrm flipH="1" flipV="1">
            <a:off x="2324100" y="2152650"/>
            <a:ext cx="0" cy="361950"/>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51" name="Line 47"/>
          <p:cNvSpPr>
            <a:spLocks noChangeShapeType="1"/>
          </p:cNvSpPr>
          <p:nvPr/>
        </p:nvSpPr>
        <p:spPr bwMode="auto">
          <a:xfrm>
            <a:off x="2047875" y="2114550"/>
            <a:ext cx="247650" cy="0"/>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52" name="Text Box 48"/>
          <p:cNvSpPr txBox="1">
            <a:spLocks noChangeArrowheads="1"/>
          </p:cNvSpPr>
          <p:nvPr/>
        </p:nvSpPr>
        <p:spPr bwMode="auto">
          <a:xfrm>
            <a:off x="1669003" y="2238375"/>
            <a:ext cx="731298"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AV</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7153" name="Text Box 49"/>
          <p:cNvSpPr txBox="1">
            <a:spLocks noChangeArrowheads="1"/>
          </p:cNvSpPr>
          <p:nvPr/>
        </p:nvSpPr>
        <p:spPr bwMode="auto">
          <a:xfrm>
            <a:off x="6715125" y="2219325"/>
            <a:ext cx="804261"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GV</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7154" name="Text Box 50"/>
          <p:cNvSpPr txBox="1">
            <a:spLocks noChangeArrowheads="1"/>
          </p:cNvSpPr>
          <p:nvPr/>
        </p:nvSpPr>
        <p:spPr bwMode="auto">
          <a:xfrm>
            <a:off x="1589103" y="1857375"/>
            <a:ext cx="715947"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AH</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7155" name="Line 51"/>
          <p:cNvSpPr>
            <a:spLocks noChangeShapeType="1"/>
          </p:cNvSpPr>
          <p:nvPr/>
        </p:nvSpPr>
        <p:spPr bwMode="auto">
          <a:xfrm>
            <a:off x="2352675" y="1498600"/>
            <a:ext cx="161925" cy="0"/>
          </a:xfrm>
          <a:prstGeom prst="line">
            <a:avLst/>
          </a:prstGeom>
          <a:noFill/>
          <a:ln w="952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56" name="Line 52"/>
          <p:cNvSpPr>
            <a:spLocks noChangeShapeType="1"/>
          </p:cNvSpPr>
          <p:nvPr/>
        </p:nvSpPr>
        <p:spPr bwMode="auto">
          <a:xfrm flipV="1">
            <a:off x="2352675" y="1338262"/>
            <a:ext cx="0" cy="161925"/>
          </a:xfrm>
          <a:prstGeom prst="line">
            <a:avLst/>
          </a:prstGeom>
          <a:noFill/>
          <a:ln w="952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157" name="Text Box 53"/>
          <p:cNvSpPr txBox="1">
            <a:spLocks noChangeArrowheads="1"/>
          </p:cNvSpPr>
          <p:nvPr/>
        </p:nvSpPr>
        <p:spPr bwMode="auto">
          <a:xfrm>
            <a:off x="2438400" y="1365250"/>
            <a:ext cx="29527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x</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7158" name="Text Box 54"/>
          <p:cNvSpPr txBox="1">
            <a:spLocks noChangeArrowheads="1"/>
          </p:cNvSpPr>
          <p:nvPr/>
        </p:nvSpPr>
        <p:spPr bwMode="auto">
          <a:xfrm>
            <a:off x="2247900" y="1040583"/>
            <a:ext cx="29527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y</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6" name="Rectangle 55"/>
          <p:cNvSpPr/>
          <p:nvPr/>
        </p:nvSpPr>
        <p:spPr>
          <a:xfrm>
            <a:off x="609600" y="2971800"/>
            <a:ext cx="7848600" cy="1631216"/>
          </a:xfrm>
          <a:prstGeom prst="rect">
            <a:avLst/>
          </a:prstGeom>
        </p:spPr>
        <p:txBody>
          <a:bodyPr wrap="square">
            <a:spAutoFit/>
          </a:bodyPr>
          <a:lstStyle/>
          <a:p>
            <a:r>
              <a:rPr lang="en-US" sz="2000" dirty="0" smtClean="0">
                <a:latin typeface="Times New Roman"/>
                <a:ea typeface="PMingLiU"/>
                <a:sym typeface="Symbol"/>
              </a:rPr>
              <a:t>   M</a:t>
            </a:r>
            <a:r>
              <a:rPr lang="en-US" sz="2000" baseline="-25000" dirty="0" smtClean="0">
                <a:latin typeface="Times New Roman"/>
                <a:ea typeface="PMingLiU"/>
                <a:sym typeface="Symbol"/>
              </a:rPr>
              <a:t>A</a:t>
            </a:r>
            <a:r>
              <a:rPr lang="en-US" sz="2000" dirty="0" smtClean="0">
                <a:latin typeface="Times New Roman"/>
                <a:ea typeface="PMingLiU"/>
                <a:sym typeface="Symbol"/>
              </a:rPr>
              <a:t>=0,  (12) (30) </a:t>
            </a:r>
            <a:r>
              <a:rPr lang="en-US" sz="2000" dirty="0" smtClean="0">
                <a:latin typeface="Symbol"/>
                <a:ea typeface="PMingLiU"/>
                <a:sym typeface="Symbol"/>
              </a:rPr>
              <a:t>-</a:t>
            </a:r>
            <a:r>
              <a:rPr lang="en-US" sz="2000" dirty="0" smtClean="0">
                <a:latin typeface="Times New Roman"/>
                <a:ea typeface="PMingLiU"/>
                <a:sym typeface="Symbol"/>
              </a:rPr>
              <a:t> (18) </a:t>
            </a:r>
            <a:r>
              <a:rPr lang="en-US" sz="2000" i="1" dirty="0" smtClean="0">
                <a:latin typeface="Times New Roman"/>
                <a:ea typeface="PMingLiU"/>
                <a:sym typeface="Symbol"/>
              </a:rPr>
              <a:t>R</a:t>
            </a:r>
            <a:r>
              <a:rPr lang="en-US" sz="2000" i="1" baseline="-25000" dirty="0" smtClean="0">
                <a:latin typeface="Times New Roman"/>
                <a:ea typeface="PMingLiU"/>
                <a:sym typeface="Symbol"/>
              </a:rPr>
              <a:t>GV</a:t>
            </a:r>
            <a:r>
              <a:rPr lang="en-US" sz="2000" i="1" dirty="0" smtClean="0">
                <a:latin typeface="Times New Roman"/>
                <a:ea typeface="PMingLiU"/>
                <a:sym typeface="Symbol"/>
              </a:rPr>
              <a:t> = 0, 	R</a:t>
            </a:r>
            <a:r>
              <a:rPr lang="en-US" sz="2000" i="1" baseline="-25000" dirty="0" smtClean="0">
                <a:latin typeface="Times New Roman"/>
                <a:ea typeface="PMingLiU"/>
                <a:sym typeface="Symbol"/>
              </a:rPr>
              <a:t>GV </a:t>
            </a:r>
            <a:r>
              <a:rPr lang="en-US" sz="2000" i="1" dirty="0" smtClean="0">
                <a:latin typeface="Times New Roman"/>
                <a:ea typeface="PMingLiU"/>
                <a:sym typeface="Symbol"/>
              </a:rPr>
              <a:t>= </a:t>
            </a:r>
            <a:r>
              <a:rPr lang="en-US" sz="2000" dirty="0" smtClean="0">
                <a:latin typeface="Times New Roman"/>
                <a:ea typeface="PMingLiU"/>
                <a:sym typeface="Symbol"/>
              </a:rPr>
              <a:t>20 </a:t>
            </a:r>
            <a:r>
              <a:rPr lang="en-US" sz="2000" dirty="0" err="1" smtClean="0">
                <a:latin typeface="Times New Roman"/>
                <a:ea typeface="PMingLiU"/>
                <a:sym typeface="Symbol"/>
              </a:rPr>
              <a:t>kN.</a:t>
            </a:r>
            <a:endParaRPr lang="en-US" sz="2000" dirty="0" smtClean="0">
              <a:latin typeface="Times New Roman"/>
              <a:ea typeface="PMingLiU"/>
              <a:sym typeface="Symbol"/>
            </a:endParaRPr>
          </a:p>
          <a:p>
            <a:endParaRPr lang="en-US" sz="2000" dirty="0" smtClean="0">
              <a:latin typeface="Times New Roman"/>
              <a:ea typeface="PMingLiU"/>
            </a:endParaRPr>
          </a:p>
          <a:p>
            <a:r>
              <a:rPr lang="en-US" sz="2000" dirty="0" smtClean="0">
                <a:latin typeface="Times New Roman"/>
                <a:ea typeface="PMingLiU"/>
                <a:sym typeface="Symbol"/>
              </a:rPr>
              <a:t>   </a:t>
            </a:r>
            <a:r>
              <a:rPr lang="en-US" sz="2000" i="1" dirty="0" err="1" smtClean="0">
                <a:latin typeface="Times New Roman"/>
                <a:ea typeface="PMingLiU"/>
                <a:sym typeface="Symbol"/>
              </a:rPr>
              <a:t>F</a:t>
            </a:r>
            <a:r>
              <a:rPr lang="en-US" sz="2000" i="1" baseline="-25000" dirty="0" err="1" smtClean="0">
                <a:latin typeface="Times New Roman"/>
                <a:ea typeface="PMingLiU"/>
                <a:sym typeface="Symbol"/>
              </a:rPr>
              <a:t>x</a:t>
            </a:r>
            <a:r>
              <a:rPr lang="en-US" sz="2000" i="1" dirty="0" smtClean="0">
                <a:latin typeface="Times New Roman"/>
                <a:ea typeface="PMingLiU"/>
                <a:sym typeface="Symbol"/>
              </a:rPr>
              <a:t>=</a:t>
            </a:r>
            <a:r>
              <a:rPr lang="en-US" sz="2000" dirty="0" smtClean="0">
                <a:latin typeface="Times New Roman"/>
                <a:ea typeface="PMingLiU"/>
                <a:sym typeface="Symbol"/>
              </a:rPr>
              <a:t>0</a:t>
            </a:r>
            <a:r>
              <a:rPr lang="en-US" sz="2000" i="1" dirty="0" smtClean="0">
                <a:latin typeface="Times New Roman"/>
                <a:ea typeface="PMingLiU"/>
                <a:sym typeface="Symbol"/>
              </a:rPr>
              <a:t>,				R</a:t>
            </a:r>
            <a:r>
              <a:rPr lang="en-US" sz="2000" i="1" baseline="-25000" dirty="0" smtClean="0">
                <a:latin typeface="Times New Roman"/>
                <a:ea typeface="PMingLiU"/>
                <a:sym typeface="Symbol"/>
              </a:rPr>
              <a:t>AH</a:t>
            </a:r>
            <a:r>
              <a:rPr lang="en-US" sz="2000" i="1" dirty="0" smtClean="0">
                <a:latin typeface="Times New Roman"/>
                <a:ea typeface="PMingLiU"/>
                <a:sym typeface="Symbol"/>
              </a:rPr>
              <a:t> = </a:t>
            </a:r>
            <a:r>
              <a:rPr lang="en-US" sz="2000" dirty="0" smtClean="0">
                <a:latin typeface="Times New Roman"/>
                <a:ea typeface="PMingLiU"/>
                <a:sym typeface="Symbol"/>
              </a:rPr>
              <a:t>0.</a:t>
            </a:r>
          </a:p>
          <a:p>
            <a:endParaRPr lang="en-US" sz="2000" dirty="0" smtClean="0">
              <a:latin typeface="Times New Roman"/>
              <a:ea typeface="PMingLiU"/>
            </a:endParaRPr>
          </a:p>
          <a:p>
            <a:r>
              <a:rPr lang="en-US" sz="2000" dirty="0" smtClean="0">
                <a:latin typeface="Times New Roman"/>
                <a:ea typeface="PMingLiU"/>
                <a:sym typeface="Symbol"/>
              </a:rPr>
              <a:t>   </a:t>
            </a:r>
            <a:r>
              <a:rPr lang="en-US" sz="2000" i="1" dirty="0" smtClean="0">
                <a:latin typeface="Times New Roman"/>
                <a:ea typeface="PMingLiU"/>
                <a:sym typeface="Symbol"/>
              </a:rPr>
              <a:t>M</a:t>
            </a:r>
            <a:r>
              <a:rPr lang="en-US" sz="2000" i="1" baseline="-25000" dirty="0" smtClean="0">
                <a:latin typeface="Times New Roman"/>
                <a:ea typeface="PMingLiU"/>
                <a:sym typeface="Symbol"/>
              </a:rPr>
              <a:t>G</a:t>
            </a:r>
            <a:r>
              <a:rPr lang="en-US" sz="2000" i="1" dirty="0" smtClean="0">
                <a:latin typeface="Times New Roman"/>
                <a:ea typeface="PMingLiU"/>
                <a:sym typeface="Symbol"/>
              </a:rPr>
              <a:t>=</a:t>
            </a:r>
            <a:r>
              <a:rPr lang="en-US" sz="2000" dirty="0" smtClean="0">
                <a:latin typeface="Times New Roman"/>
                <a:ea typeface="PMingLiU"/>
                <a:sym typeface="Symbol"/>
              </a:rPr>
              <a:t>0</a:t>
            </a:r>
            <a:r>
              <a:rPr lang="en-US" sz="2000" i="1" dirty="0" smtClean="0">
                <a:latin typeface="Times New Roman"/>
                <a:ea typeface="PMingLiU"/>
                <a:sym typeface="Symbol"/>
              </a:rPr>
              <a:t>,  </a:t>
            </a:r>
            <a:r>
              <a:rPr lang="en-US" sz="2000" dirty="0" smtClean="0">
                <a:latin typeface="Times New Roman"/>
                <a:ea typeface="PMingLiU"/>
                <a:sym typeface="Symbol"/>
              </a:rPr>
              <a:t>(18) </a:t>
            </a:r>
            <a:r>
              <a:rPr lang="en-US" sz="2000" i="1" dirty="0" smtClean="0">
                <a:latin typeface="Times New Roman"/>
                <a:ea typeface="PMingLiU"/>
                <a:sym typeface="Symbol"/>
              </a:rPr>
              <a:t>R</a:t>
            </a:r>
            <a:r>
              <a:rPr lang="en-US" sz="2000" i="1" baseline="-25000" dirty="0" smtClean="0">
                <a:latin typeface="Times New Roman"/>
                <a:ea typeface="PMingLiU"/>
                <a:sym typeface="Symbol"/>
              </a:rPr>
              <a:t>AV</a:t>
            </a:r>
            <a:r>
              <a:rPr lang="en-US" sz="2000" i="1" dirty="0" smtClean="0">
                <a:latin typeface="Times New Roman"/>
                <a:ea typeface="PMingLiU"/>
                <a:sym typeface="Symbol"/>
              </a:rPr>
              <a:t> </a:t>
            </a:r>
            <a:r>
              <a:rPr lang="en-US" sz="2000" i="1" dirty="0" smtClean="0">
                <a:latin typeface="Symbol"/>
                <a:ea typeface="PMingLiU"/>
                <a:sym typeface="Symbol"/>
              </a:rPr>
              <a:t>-</a:t>
            </a:r>
            <a:r>
              <a:rPr lang="en-US" sz="2000" i="1" dirty="0" smtClean="0">
                <a:latin typeface="Times New Roman"/>
                <a:ea typeface="PMingLiU"/>
                <a:sym typeface="Symbol"/>
              </a:rPr>
              <a:t> </a:t>
            </a:r>
            <a:r>
              <a:rPr lang="en-US" sz="2000" dirty="0" smtClean="0">
                <a:latin typeface="Times New Roman"/>
                <a:ea typeface="PMingLiU"/>
                <a:sym typeface="Symbol"/>
              </a:rPr>
              <a:t>(6)(30) = o, </a:t>
            </a:r>
            <a:r>
              <a:rPr lang="en-US" sz="2000" i="1" dirty="0" smtClean="0">
                <a:latin typeface="Times New Roman"/>
                <a:ea typeface="PMingLiU"/>
                <a:sym typeface="Symbol"/>
              </a:rPr>
              <a:t>	 	R</a:t>
            </a:r>
            <a:r>
              <a:rPr lang="en-US" sz="2000" i="1" baseline="-25000" dirty="0" smtClean="0">
                <a:latin typeface="Times New Roman"/>
                <a:ea typeface="PMingLiU"/>
                <a:sym typeface="Symbol"/>
              </a:rPr>
              <a:t>AV</a:t>
            </a:r>
            <a:r>
              <a:rPr lang="en-US" sz="2000" i="1" dirty="0" smtClean="0">
                <a:latin typeface="Times New Roman"/>
                <a:ea typeface="PMingLiU"/>
                <a:sym typeface="Symbol"/>
              </a:rPr>
              <a:t> = </a:t>
            </a:r>
            <a:r>
              <a:rPr lang="en-US" sz="2000" dirty="0" smtClean="0">
                <a:latin typeface="Times New Roman"/>
                <a:ea typeface="PMingLiU"/>
                <a:sym typeface="Symbol"/>
              </a:rPr>
              <a:t>10 </a:t>
            </a:r>
            <a:r>
              <a:rPr lang="en-US" sz="2000" dirty="0" err="1" smtClean="0">
                <a:latin typeface="Times New Roman"/>
                <a:ea typeface="PMingLiU"/>
                <a:sym typeface="Symbol"/>
              </a:rPr>
              <a:t>kN.</a:t>
            </a:r>
            <a:endParaRPr lang="en-US" sz="2000" dirty="0" smtClean="0">
              <a:latin typeface="Times New Roman"/>
              <a:ea typeface="PMingLiU"/>
              <a:sym typeface="Symbol"/>
            </a:endParaRPr>
          </a:p>
        </p:txBody>
      </p:sp>
      <p:sp>
        <p:nvSpPr>
          <p:cNvPr id="57" name="Rectangle 56"/>
          <p:cNvSpPr/>
          <p:nvPr/>
        </p:nvSpPr>
        <p:spPr>
          <a:xfrm>
            <a:off x="457200" y="5029200"/>
            <a:ext cx="8229600" cy="707886"/>
          </a:xfrm>
          <a:prstGeom prst="rect">
            <a:avLst/>
          </a:prstGeom>
        </p:spPr>
        <p:txBody>
          <a:bodyPr wrap="square">
            <a:spAutoFit/>
          </a:bodyPr>
          <a:lstStyle/>
          <a:p>
            <a:r>
              <a:rPr lang="en-US" sz="2000" b="1" dirty="0" smtClean="0">
                <a:latin typeface="Times New Roman"/>
                <a:ea typeface="PMingLiU"/>
              </a:rPr>
              <a:t>(3) Establish FBD. </a:t>
            </a:r>
            <a:r>
              <a:rPr lang="en-US" sz="2000" dirty="0" smtClean="0">
                <a:latin typeface="Times New Roman"/>
                <a:ea typeface="PMingLiU"/>
              </a:rPr>
              <a:t>We make a vertical cut through the 3</a:t>
            </a:r>
            <a:r>
              <a:rPr lang="en-US" sz="2000" baseline="30000" dirty="0" smtClean="0">
                <a:latin typeface="Times New Roman"/>
                <a:ea typeface="PMingLiU"/>
              </a:rPr>
              <a:t>rd</a:t>
            </a:r>
            <a:r>
              <a:rPr lang="en-US" sz="2000" dirty="0" smtClean="0">
                <a:latin typeface="Times New Roman"/>
                <a:ea typeface="PMingLiU"/>
              </a:rPr>
              <a:t> panel from the left, thus exposing the member force of members </a:t>
            </a:r>
            <a:r>
              <a:rPr lang="en-US" sz="2000" i="1" dirty="0" smtClean="0">
                <a:latin typeface="Times New Roman"/>
                <a:ea typeface="PMingLiU"/>
              </a:rPr>
              <a:t>IJ, CJ and CD. </a:t>
            </a: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10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710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710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710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71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71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71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711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711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711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711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711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711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711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712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712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712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712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712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7125"/>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7126"/>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7127"/>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47128"/>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47129"/>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47130"/>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47131"/>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47132"/>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47133"/>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47134"/>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47135"/>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47136"/>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47137"/>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47138"/>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47139"/>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47140"/>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47141"/>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47142"/>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47143"/>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47144"/>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47145"/>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47146"/>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47147"/>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47148"/>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47149"/>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47150"/>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47151"/>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47152"/>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47153"/>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47154"/>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47155"/>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47156"/>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47157"/>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47158"/>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grpId="0" nodeType="clickEffect">
                                  <p:stCondLst>
                                    <p:cond delay="0"/>
                                  </p:stCondLst>
                                  <p:childTnLst>
                                    <p:set>
                                      <p:cBhvr>
                                        <p:cTn id="114" dur="1" fill="hold">
                                          <p:stCondLst>
                                            <p:cond delay="0"/>
                                          </p:stCondLst>
                                        </p:cTn>
                                        <p:tgtEl>
                                          <p:spTgt spid="56"/>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6" grpId="0" animBg="1"/>
      <p:bldP spid="47107" grpId="0" animBg="1"/>
      <p:bldP spid="47108" grpId="0" animBg="1"/>
      <p:bldP spid="47109" grpId="0" animBg="1"/>
      <p:bldP spid="47110" grpId="0" animBg="1"/>
      <p:bldP spid="47111" grpId="0" animBg="1"/>
      <p:bldP spid="47112" grpId="0" animBg="1"/>
      <p:bldP spid="47113" grpId="0" animBg="1"/>
      <p:bldP spid="47114" grpId="0" animBg="1"/>
      <p:bldP spid="47115" grpId="0" animBg="1"/>
      <p:bldP spid="47116" grpId="0" animBg="1"/>
      <p:bldP spid="47117" grpId="0" animBg="1"/>
      <p:bldP spid="47118" grpId="0" animBg="1"/>
      <p:bldP spid="47119" grpId="0" animBg="1"/>
      <p:bldP spid="47120" grpId="0" animBg="1"/>
      <p:bldP spid="47121" grpId="0" animBg="1"/>
      <p:bldP spid="47122" grpId="0" animBg="1"/>
      <p:bldP spid="47123" grpId="0" animBg="1"/>
      <p:bldP spid="47124" grpId="0" animBg="1"/>
      <p:bldP spid="47125" grpId="0" animBg="1"/>
      <p:bldP spid="47126" grpId="0" animBg="1"/>
      <p:bldP spid="47127" grpId="0" animBg="1"/>
      <p:bldP spid="47128" grpId="0" animBg="1"/>
      <p:bldP spid="47129" grpId="0" animBg="1"/>
      <p:bldP spid="47130" grpId="0" animBg="1"/>
      <p:bldP spid="47131" grpId="0"/>
      <p:bldP spid="47132" grpId="0" animBg="1"/>
      <p:bldP spid="47133" grpId="0" animBg="1"/>
      <p:bldP spid="47134" grpId="0"/>
      <p:bldP spid="47135" grpId="0" animBg="1"/>
      <p:bldP spid="47136" grpId="0"/>
      <p:bldP spid="47137" grpId="0"/>
      <p:bldP spid="47138" grpId="0"/>
      <p:bldP spid="47139" grpId="0"/>
      <p:bldP spid="47140" grpId="0"/>
      <p:bldP spid="47141" grpId="0"/>
      <p:bldP spid="47142" grpId="0"/>
      <p:bldP spid="47143" grpId="0"/>
      <p:bldP spid="47144" grpId="0"/>
      <p:bldP spid="47145" grpId="0"/>
      <p:bldP spid="47146" grpId="0"/>
      <p:bldP spid="47147" grpId="0"/>
      <p:bldP spid="47148" grpId="0"/>
      <p:bldP spid="47149" grpId="0" animBg="1"/>
      <p:bldP spid="47150" grpId="0" animBg="1"/>
      <p:bldP spid="47151" grpId="0" animBg="1"/>
      <p:bldP spid="47152" grpId="0"/>
      <p:bldP spid="47153" grpId="0"/>
      <p:bldP spid="47154" grpId="0"/>
      <p:bldP spid="47155" grpId="0" animBg="1"/>
      <p:bldP spid="47156" grpId="0" animBg="1"/>
      <p:bldP spid="47157" grpId="0"/>
      <p:bldP spid="47158" grpId="0"/>
      <p:bldP spid="56" grpId="0"/>
      <p:bldP spid="5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ChangeArrowheads="1"/>
          </p:cNvSpPr>
          <p:nvPr/>
        </p:nvSpPr>
        <p:spPr bwMode="auto">
          <a:xfrm>
            <a:off x="2133600" y="2819400"/>
            <a:ext cx="742950" cy="928688"/>
          </a:xfrm>
          <a:prstGeom prst="rect">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8131" name="AutoShape 3"/>
          <p:cNvSpPr>
            <a:spLocks noChangeArrowheads="1"/>
          </p:cNvSpPr>
          <p:nvPr/>
        </p:nvSpPr>
        <p:spPr bwMode="auto">
          <a:xfrm flipH="1">
            <a:off x="1381125" y="2819400"/>
            <a:ext cx="762000" cy="933450"/>
          </a:xfrm>
          <a:prstGeom prst="rtTriangle">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8132" name="Line 4"/>
          <p:cNvSpPr>
            <a:spLocks noChangeShapeType="1"/>
          </p:cNvSpPr>
          <p:nvPr/>
        </p:nvSpPr>
        <p:spPr bwMode="auto">
          <a:xfrm>
            <a:off x="2152650" y="2828925"/>
            <a:ext cx="723900" cy="9144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8133" name="Line 5"/>
          <p:cNvSpPr>
            <a:spLocks noChangeShapeType="1"/>
          </p:cNvSpPr>
          <p:nvPr/>
        </p:nvSpPr>
        <p:spPr bwMode="auto">
          <a:xfrm flipV="1">
            <a:off x="2886075" y="3248025"/>
            <a:ext cx="371475" cy="485775"/>
          </a:xfrm>
          <a:prstGeom prst="line">
            <a:avLst/>
          </a:prstGeom>
          <a:noFill/>
          <a:ln w="28575">
            <a:solidFill>
              <a:srgbClr val="FF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8134" name="Oval 6"/>
          <p:cNvSpPr>
            <a:spLocks noChangeArrowheads="1"/>
          </p:cNvSpPr>
          <p:nvPr/>
        </p:nvSpPr>
        <p:spPr bwMode="auto">
          <a:xfrm>
            <a:off x="2819400" y="277177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8135" name="Oval 7"/>
          <p:cNvSpPr>
            <a:spLocks noChangeArrowheads="1"/>
          </p:cNvSpPr>
          <p:nvPr/>
        </p:nvSpPr>
        <p:spPr bwMode="auto">
          <a:xfrm>
            <a:off x="2095500" y="277177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8136" name="Oval 8"/>
          <p:cNvSpPr>
            <a:spLocks noChangeArrowheads="1"/>
          </p:cNvSpPr>
          <p:nvPr/>
        </p:nvSpPr>
        <p:spPr bwMode="auto">
          <a:xfrm>
            <a:off x="2095500" y="369570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8137" name="Oval 9"/>
          <p:cNvSpPr>
            <a:spLocks noChangeArrowheads="1"/>
          </p:cNvSpPr>
          <p:nvPr/>
        </p:nvSpPr>
        <p:spPr bwMode="auto">
          <a:xfrm>
            <a:off x="2828925" y="369570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8138" name="Oval 10"/>
          <p:cNvSpPr>
            <a:spLocks noChangeArrowheads="1"/>
          </p:cNvSpPr>
          <p:nvPr/>
        </p:nvSpPr>
        <p:spPr bwMode="auto">
          <a:xfrm>
            <a:off x="1333500" y="368617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8139" name="Text Box 11"/>
          <p:cNvSpPr txBox="1">
            <a:spLocks noChangeArrowheads="1"/>
          </p:cNvSpPr>
          <p:nvPr/>
        </p:nvSpPr>
        <p:spPr bwMode="auto">
          <a:xfrm>
            <a:off x="1247775" y="3470275"/>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A</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8140" name="Text Box 12"/>
          <p:cNvSpPr txBox="1">
            <a:spLocks noChangeArrowheads="1"/>
          </p:cNvSpPr>
          <p:nvPr/>
        </p:nvSpPr>
        <p:spPr bwMode="auto">
          <a:xfrm>
            <a:off x="1933575" y="3717925"/>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B</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8141" name="Text Box 13"/>
          <p:cNvSpPr txBox="1">
            <a:spLocks noChangeArrowheads="1"/>
          </p:cNvSpPr>
          <p:nvPr/>
        </p:nvSpPr>
        <p:spPr bwMode="auto">
          <a:xfrm>
            <a:off x="2667000" y="3708400"/>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C</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142" name="Text Box 14"/>
          <p:cNvSpPr txBox="1">
            <a:spLocks noChangeArrowheads="1"/>
          </p:cNvSpPr>
          <p:nvPr/>
        </p:nvSpPr>
        <p:spPr bwMode="auto">
          <a:xfrm>
            <a:off x="1815576" y="2550234"/>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H</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143" name="Text Box 15"/>
          <p:cNvSpPr txBox="1">
            <a:spLocks noChangeArrowheads="1"/>
          </p:cNvSpPr>
          <p:nvPr/>
        </p:nvSpPr>
        <p:spPr bwMode="auto">
          <a:xfrm>
            <a:off x="2628900" y="2514724"/>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I</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144" name="Text Box 16"/>
          <p:cNvSpPr txBox="1">
            <a:spLocks noChangeArrowheads="1"/>
          </p:cNvSpPr>
          <p:nvPr/>
        </p:nvSpPr>
        <p:spPr bwMode="auto">
          <a:xfrm>
            <a:off x="3371203" y="2505845"/>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J</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145" name="Line 17"/>
          <p:cNvSpPr>
            <a:spLocks noChangeShapeType="1"/>
          </p:cNvSpPr>
          <p:nvPr/>
        </p:nvSpPr>
        <p:spPr bwMode="auto">
          <a:xfrm flipH="1" flipV="1">
            <a:off x="1371600" y="3765550"/>
            <a:ext cx="0" cy="36195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8146" name="Text Box 18"/>
          <p:cNvSpPr txBox="1">
            <a:spLocks noChangeArrowheads="1"/>
          </p:cNvSpPr>
          <p:nvPr/>
        </p:nvSpPr>
        <p:spPr bwMode="auto">
          <a:xfrm>
            <a:off x="630315" y="3832225"/>
            <a:ext cx="817485"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AV</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147" name="Line 19"/>
          <p:cNvSpPr>
            <a:spLocks noChangeShapeType="1"/>
          </p:cNvSpPr>
          <p:nvPr/>
        </p:nvSpPr>
        <p:spPr bwMode="auto">
          <a:xfrm>
            <a:off x="1400175" y="3113088"/>
            <a:ext cx="161925" cy="0"/>
          </a:xfrm>
          <a:prstGeom prst="line">
            <a:avLst/>
          </a:prstGeom>
          <a:noFill/>
          <a:ln w="952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8148" name="Line 20"/>
          <p:cNvSpPr>
            <a:spLocks noChangeShapeType="1"/>
          </p:cNvSpPr>
          <p:nvPr/>
        </p:nvSpPr>
        <p:spPr bwMode="auto">
          <a:xfrm flipV="1">
            <a:off x="1400175" y="2951163"/>
            <a:ext cx="0" cy="161925"/>
          </a:xfrm>
          <a:prstGeom prst="line">
            <a:avLst/>
          </a:prstGeom>
          <a:noFill/>
          <a:ln w="952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8149" name="Text Box 21"/>
          <p:cNvSpPr txBox="1">
            <a:spLocks noChangeArrowheads="1"/>
          </p:cNvSpPr>
          <p:nvPr/>
        </p:nvSpPr>
        <p:spPr bwMode="auto">
          <a:xfrm>
            <a:off x="1485900" y="2979738"/>
            <a:ext cx="29527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x</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8150" name="Text Box 22"/>
          <p:cNvSpPr txBox="1">
            <a:spLocks noChangeArrowheads="1"/>
          </p:cNvSpPr>
          <p:nvPr/>
        </p:nvSpPr>
        <p:spPr bwMode="auto">
          <a:xfrm>
            <a:off x="1268767" y="2653484"/>
            <a:ext cx="29527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y</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151" name="Line 23"/>
          <p:cNvSpPr>
            <a:spLocks noChangeShapeType="1"/>
          </p:cNvSpPr>
          <p:nvPr/>
        </p:nvSpPr>
        <p:spPr bwMode="auto">
          <a:xfrm>
            <a:off x="2924175" y="2817813"/>
            <a:ext cx="333375" cy="0"/>
          </a:xfrm>
          <a:prstGeom prst="line">
            <a:avLst/>
          </a:prstGeom>
          <a:noFill/>
          <a:ln w="28575">
            <a:solidFill>
              <a:srgbClr val="FF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8152" name="Line 24"/>
          <p:cNvSpPr>
            <a:spLocks noChangeShapeType="1"/>
          </p:cNvSpPr>
          <p:nvPr/>
        </p:nvSpPr>
        <p:spPr bwMode="auto">
          <a:xfrm>
            <a:off x="2924175" y="3741738"/>
            <a:ext cx="342900" cy="0"/>
          </a:xfrm>
          <a:prstGeom prst="line">
            <a:avLst/>
          </a:prstGeom>
          <a:noFill/>
          <a:ln w="28575">
            <a:solidFill>
              <a:srgbClr val="FF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8154" name="Text Box 26"/>
          <p:cNvSpPr txBox="1">
            <a:spLocks noChangeArrowheads="1"/>
          </p:cNvSpPr>
          <p:nvPr/>
        </p:nvSpPr>
        <p:spPr bwMode="auto">
          <a:xfrm>
            <a:off x="3171825" y="3046413"/>
            <a:ext cx="707717"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CJ</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155" name="Text Box 27"/>
          <p:cNvSpPr txBox="1">
            <a:spLocks noChangeArrowheads="1"/>
          </p:cNvSpPr>
          <p:nvPr/>
        </p:nvSpPr>
        <p:spPr bwMode="auto">
          <a:xfrm>
            <a:off x="3209925" y="3608388"/>
            <a:ext cx="42862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1" u="none" strike="noStrike" cap="none" normalizeH="0" baseline="-25000" smtClean="0">
                <a:ln>
                  <a:noFill/>
                </a:ln>
                <a:solidFill>
                  <a:schemeClr val="tx1"/>
                </a:solidFill>
                <a:effectLst/>
                <a:latin typeface="Times New Roman" pitchFamily="18" charset="0"/>
                <a:ea typeface="PMingLiU" pitchFamily="18" charset="-120"/>
                <a:cs typeface="Times New Roman" pitchFamily="18" charset="0"/>
              </a:rPr>
              <a:t>CD</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8156" name="Line 28"/>
          <p:cNvSpPr>
            <a:spLocks noChangeShapeType="1"/>
          </p:cNvSpPr>
          <p:nvPr/>
        </p:nvSpPr>
        <p:spPr bwMode="auto">
          <a:xfrm>
            <a:off x="3886200" y="2792413"/>
            <a:ext cx="2286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8157" name="Line 29"/>
          <p:cNvSpPr>
            <a:spLocks noChangeShapeType="1"/>
          </p:cNvSpPr>
          <p:nvPr/>
        </p:nvSpPr>
        <p:spPr bwMode="auto">
          <a:xfrm>
            <a:off x="3886200" y="3754438"/>
            <a:ext cx="2286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8158" name="Line 30"/>
          <p:cNvSpPr>
            <a:spLocks noChangeShapeType="1"/>
          </p:cNvSpPr>
          <p:nvPr/>
        </p:nvSpPr>
        <p:spPr bwMode="auto">
          <a:xfrm flipV="1">
            <a:off x="4000500" y="2801938"/>
            <a:ext cx="0" cy="95250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8159" name="Text Box 31"/>
          <p:cNvSpPr txBox="1">
            <a:spLocks noChangeArrowheads="1"/>
          </p:cNvSpPr>
          <p:nvPr/>
        </p:nvSpPr>
        <p:spPr bwMode="auto">
          <a:xfrm>
            <a:off x="3962400" y="3116263"/>
            <a:ext cx="831542"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 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8160" name="Line 32"/>
          <p:cNvSpPr>
            <a:spLocks noChangeShapeType="1"/>
          </p:cNvSpPr>
          <p:nvPr/>
        </p:nvSpPr>
        <p:spPr bwMode="auto">
          <a:xfrm flipV="1">
            <a:off x="1371600" y="4083050"/>
            <a:ext cx="2190750" cy="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8161" name="Line 33"/>
          <p:cNvSpPr>
            <a:spLocks noChangeShapeType="1"/>
          </p:cNvSpPr>
          <p:nvPr/>
        </p:nvSpPr>
        <p:spPr bwMode="auto">
          <a:xfrm>
            <a:off x="3552825" y="3825875"/>
            <a:ext cx="0" cy="3048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8162" name="Text Box 34"/>
          <p:cNvSpPr txBox="1">
            <a:spLocks noChangeArrowheads="1"/>
          </p:cNvSpPr>
          <p:nvPr/>
        </p:nvSpPr>
        <p:spPr bwMode="auto">
          <a:xfrm>
            <a:off x="2085975" y="4104967"/>
            <a:ext cx="1500604" cy="3143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rgbClr val="000000"/>
                </a:solidFill>
                <a:effectLst/>
                <a:latin typeface="Times New Roman" pitchFamily="18" charset="0"/>
                <a:ea typeface="PMingLiU" pitchFamily="18" charset="-120"/>
                <a:cs typeface="Times New Roman" pitchFamily="18" charset="0"/>
              </a:rPr>
              <a:t> 3@ 3</a:t>
            </a: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m=9 m  </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5" name="Rectangle 34"/>
          <p:cNvSpPr/>
          <p:nvPr/>
        </p:nvSpPr>
        <p:spPr>
          <a:xfrm>
            <a:off x="1219200" y="4495800"/>
            <a:ext cx="6858000" cy="1754326"/>
          </a:xfrm>
          <a:prstGeom prst="rect">
            <a:avLst/>
          </a:prstGeom>
        </p:spPr>
        <p:txBody>
          <a:bodyPr wrap="square">
            <a:spAutoFit/>
          </a:bodyPr>
          <a:lstStyle/>
          <a:p>
            <a:r>
              <a:rPr lang="en-US" dirty="0" smtClean="0">
                <a:latin typeface="Times New Roman"/>
                <a:ea typeface="PMingLiU"/>
                <a:sym typeface="Symbol"/>
              </a:rPr>
              <a:t></a:t>
            </a:r>
            <a:r>
              <a:rPr lang="en-US" i="1" dirty="0" smtClean="0">
                <a:latin typeface="Times New Roman"/>
                <a:ea typeface="PMingLiU"/>
                <a:sym typeface="Symbol"/>
              </a:rPr>
              <a:t>M</a:t>
            </a:r>
            <a:r>
              <a:rPr lang="en-US" i="1" baseline="-25000" dirty="0" smtClean="0">
                <a:latin typeface="Times New Roman"/>
                <a:ea typeface="PMingLiU"/>
                <a:sym typeface="Symbol"/>
              </a:rPr>
              <a:t>C</a:t>
            </a:r>
            <a:r>
              <a:rPr lang="en-US" i="1" dirty="0" smtClean="0">
                <a:latin typeface="Times New Roman"/>
                <a:ea typeface="PMingLiU"/>
                <a:sym typeface="Symbol"/>
              </a:rPr>
              <a:t>=0,	</a:t>
            </a:r>
            <a:r>
              <a:rPr lang="en-US" dirty="0" smtClean="0">
                <a:latin typeface="Times New Roman"/>
                <a:ea typeface="PMingLiU"/>
                <a:sym typeface="Symbol"/>
              </a:rPr>
              <a:t>(4)</a:t>
            </a:r>
            <a:r>
              <a:rPr lang="en-US" i="1" dirty="0" smtClean="0">
                <a:latin typeface="Times New Roman"/>
                <a:ea typeface="PMingLiU"/>
                <a:sym typeface="Symbol"/>
              </a:rPr>
              <a:t> F</a:t>
            </a:r>
            <a:r>
              <a:rPr lang="en-US" i="1" baseline="-25000" dirty="0" smtClean="0">
                <a:latin typeface="Times New Roman"/>
                <a:ea typeface="PMingLiU"/>
                <a:sym typeface="Symbol"/>
              </a:rPr>
              <a:t>IJ</a:t>
            </a:r>
            <a:r>
              <a:rPr lang="en-US" i="1" dirty="0" smtClean="0">
                <a:latin typeface="Times New Roman"/>
                <a:ea typeface="PMingLiU"/>
                <a:sym typeface="Symbol"/>
              </a:rPr>
              <a:t> + </a:t>
            </a:r>
            <a:r>
              <a:rPr lang="en-US" dirty="0" smtClean="0">
                <a:latin typeface="Times New Roman"/>
                <a:ea typeface="PMingLiU"/>
                <a:sym typeface="Symbol"/>
              </a:rPr>
              <a:t>(6)</a:t>
            </a:r>
            <a:r>
              <a:rPr lang="en-US" i="1" dirty="0" smtClean="0">
                <a:latin typeface="Times New Roman"/>
                <a:ea typeface="PMingLiU"/>
                <a:sym typeface="Symbol"/>
              </a:rPr>
              <a:t> R</a:t>
            </a:r>
            <a:r>
              <a:rPr lang="en-US" i="1" baseline="-25000" dirty="0" smtClean="0">
                <a:latin typeface="Times New Roman"/>
                <a:ea typeface="PMingLiU"/>
                <a:sym typeface="Symbol"/>
              </a:rPr>
              <a:t>AV</a:t>
            </a:r>
            <a:r>
              <a:rPr lang="en-US" i="1" dirty="0" smtClean="0">
                <a:latin typeface="Times New Roman"/>
                <a:ea typeface="PMingLiU"/>
                <a:sym typeface="Symbol"/>
              </a:rPr>
              <a:t> = 0, 	F</a:t>
            </a:r>
            <a:r>
              <a:rPr lang="en-US" i="1" baseline="-25000" dirty="0" smtClean="0">
                <a:latin typeface="Times New Roman"/>
                <a:ea typeface="PMingLiU"/>
                <a:sym typeface="Symbol"/>
              </a:rPr>
              <a:t>IJ</a:t>
            </a:r>
            <a:r>
              <a:rPr lang="en-US" i="1" dirty="0" smtClean="0">
                <a:latin typeface="Times New Roman"/>
                <a:ea typeface="PMingLiU"/>
                <a:sym typeface="Symbol"/>
              </a:rPr>
              <a:t> = </a:t>
            </a:r>
            <a:r>
              <a:rPr lang="en-US" i="1" dirty="0" smtClean="0">
                <a:latin typeface="Symbol"/>
                <a:ea typeface="PMingLiU"/>
                <a:sym typeface="Symbol"/>
              </a:rPr>
              <a:t>-</a:t>
            </a:r>
            <a:r>
              <a:rPr lang="en-US" dirty="0" smtClean="0">
                <a:latin typeface="Times New Roman"/>
                <a:ea typeface="PMingLiU"/>
                <a:sym typeface="Symbol"/>
              </a:rPr>
              <a:t>1.5</a:t>
            </a:r>
            <a:r>
              <a:rPr lang="en-US" i="1" dirty="0" smtClean="0">
                <a:latin typeface="Times New Roman"/>
                <a:ea typeface="PMingLiU"/>
                <a:sym typeface="Symbol"/>
              </a:rPr>
              <a:t> R</a:t>
            </a:r>
            <a:r>
              <a:rPr lang="en-US" i="1" baseline="-25000" dirty="0" smtClean="0">
                <a:latin typeface="Times New Roman"/>
                <a:ea typeface="PMingLiU"/>
                <a:sym typeface="Symbol"/>
              </a:rPr>
              <a:t>AV</a:t>
            </a:r>
            <a:r>
              <a:rPr lang="en-US" i="1" dirty="0" smtClean="0">
                <a:latin typeface="Times New Roman"/>
                <a:ea typeface="PMingLiU"/>
                <a:sym typeface="Symbol"/>
              </a:rPr>
              <a:t> = </a:t>
            </a:r>
            <a:r>
              <a:rPr lang="en-US" dirty="0" smtClean="0">
                <a:latin typeface="Symbol"/>
                <a:ea typeface="PMingLiU"/>
                <a:sym typeface="Symbol"/>
              </a:rPr>
              <a:t>-</a:t>
            </a:r>
            <a:r>
              <a:rPr lang="en-US" dirty="0" smtClean="0">
                <a:latin typeface="Times New Roman"/>
                <a:ea typeface="PMingLiU"/>
                <a:sym typeface="Symbol"/>
              </a:rPr>
              <a:t>15 </a:t>
            </a:r>
            <a:r>
              <a:rPr lang="en-US" dirty="0" err="1" smtClean="0">
                <a:latin typeface="Times New Roman"/>
                <a:ea typeface="PMingLiU"/>
                <a:sym typeface="Symbol"/>
              </a:rPr>
              <a:t>kN.</a:t>
            </a:r>
            <a:endParaRPr lang="en-US" dirty="0" smtClean="0">
              <a:latin typeface="Times New Roman"/>
              <a:ea typeface="PMingLiU"/>
              <a:sym typeface="Symbol"/>
            </a:endParaRPr>
          </a:p>
          <a:p>
            <a:endParaRPr lang="en-US" dirty="0" smtClean="0">
              <a:latin typeface="Times New Roman"/>
              <a:ea typeface="PMingLiU"/>
            </a:endParaRPr>
          </a:p>
          <a:p>
            <a:r>
              <a:rPr lang="en-US" dirty="0" smtClean="0">
                <a:latin typeface="Times New Roman"/>
                <a:ea typeface="PMingLiU"/>
                <a:sym typeface="Symbol"/>
              </a:rPr>
              <a:t></a:t>
            </a:r>
            <a:r>
              <a:rPr lang="en-US" i="1" dirty="0" smtClean="0">
                <a:latin typeface="Times New Roman"/>
                <a:ea typeface="PMingLiU"/>
                <a:sym typeface="Symbol"/>
              </a:rPr>
              <a:t>M</a:t>
            </a:r>
            <a:r>
              <a:rPr lang="en-US" i="1" baseline="-25000" dirty="0" smtClean="0">
                <a:latin typeface="Times New Roman"/>
                <a:ea typeface="PMingLiU"/>
                <a:sym typeface="Symbol"/>
              </a:rPr>
              <a:t>J</a:t>
            </a:r>
            <a:r>
              <a:rPr lang="en-US" i="1" dirty="0" smtClean="0">
                <a:latin typeface="Times New Roman"/>
                <a:ea typeface="PMingLiU"/>
                <a:sym typeface="Symbol"/>
              </a:rPr>
              <a:t>=0,	</a:t>
            </a:r>
            <a:r>
              <a:rPr lang="en-US" dirty="0" smtClean="0">
                <a:latin typeface="Symbol"/>
                <a:ea typeface="PMingLiU"/>
                <a:sym typeface="Symbol"/>
              </a:rPr>
              <a:t>-</a:t>
            </a:r>
            <a:r>
              <a:rPr lang="en-US" dirty="0" smtClean="0">
                <a:latin typeface="Times New Roman"/>
                <a:ea typeface="PMingLiU"/>
                <a:sym typeface="Symbol"/>
              </a:rPr>
              <a:t> (4)</a:t>
            </a:r>
            <a:r>
              <a:rPr lang="en-US" i="1" dirty="0" smtClean="0">
                <a:latin typeface="Times New Roman"/>
                <a:ea typeface="PMingLiU"/>
                <a:sym typeface="Symbol"/>
              </a:rPr>
              <a:t> F</a:t>
            </a:r>
            <a:r>
              <a:rPr lang="en-US" i="1" baseline="-25000" dirty="0" smtClean="0">
                <a:latin typeface="Times New Roman"/>
                <a:ea typeface="PMingLiU"/>
                <a:sym typeface="Symbol"/>
              </a:rPr>
              <a:t>CD</a:t>
            </a:r>
            <a:r>
              <a:rPr lang="en-US" i="1" dirty="0" smtClean="0">
                <a:latin typeface="Times New Roman"/>
                <a:ea typeface="PMingLiU"/>
                <a:sym typeface="Symbol"/>
              </a:rPr>
              <a:t> + </a:t>
            </a:r>
            <a:r>
              <a:rPr lang="en-US" dirty="0" smtClean="0">
                <a:latin typeface="Times New Roman"/>
                <a:ea typeface="PMingLiU"/>
                <a:sym typeface="Symbol"/>
              </a:rPr>
              <a:t>(9)</a:t>
            </a:r>
            <a:r>
              <a:rPr lang="en-US" i="1" dirty="0" smtClean="0">
                <a:latin typeface="Times New Roman"/>
                <a:ea typeface="PMingLiU"/>
                <a:sym typeface="Symbol"/>
              </a:rPr>
              <a:t> R</a:t>
            </a:r>
            <a:r>
              <a:rPr lang="en-US" i="1" baseline="-25000" dirty="0" smtClean="0">
                <a:latin typeface="Times New Roman"/>
                <a:ea typeface="PMingLiU"/>
                <a:sym typeface="Symbol"/>
              </a:rPr>
              <a:t>AV</a:t>
            </a:r>
            <a:r>
              <a:rPr lang="en-US" i="1" dirty="0" smtClean="0">
                <a:latin typeface="Times New Roman"/>
                <a:ea typeface="PMingLiU"/>
                <a:sym typeface="Symbol"/>
              </a:rPr>
              <a:t> = 0, 	F</a:t>
            </a:r>
            <a:r>
              <a:rPr lang="en-US" i="1" baseline="-25000" dirty="0" smtClean="0">
                <a:latin typeface="Times New Roman"/>
                <a:ea typeface="PMingLiU"/>
                <a:sym typeface="Symbol"/>
              </a:rPr>
              <a:t>CD</a:t>
            </a:r>
            <a:r>
              <a:rPr lang="en-US" i="1" dirty="0" smtClean="0">
                <a:latin typeface="Times New Roman"/>
                <a:ea typeface="PMingLiU"/>
                <a:sym typeface="Symbol"/>
              </a:rPr>
              <a:t> = </a:t>
            </a:r>
            <a:r>
              <a:rPr lang="en-US" dirty="0" smtClean="0">
                <a:latin typeface="Times New Roman"/>
                <a:ea typeface="PMingLiU"/>
                <a:sym typeface="Symbol"/>
              </a:rPr>
              <a:t>2.25</a:t>
            </a:r>
            <a:r>
              <a:rPr lang="en-US" i="1" dirty="0" smtClean="0">
                <a:latin typeface="Times New Roman"/>
                <a:ea typeface="PMingLiU"/>
                <a:sym typeface="Symbol"/>
              </a:rPr>
              <a:t> R</a:t>
            </a:r>
            <a:r>
              <a:rPr lang="en-US" i="1" baseline="-25000" dirty="0" smtClean="0">
                <a:latin typeface="Times New Roman"/>
                <a:ea typeface="PMingLiU"/>
                <a:sym typeface="Symbol"/>
              </a:rPr>
              <a:t>AV</a:t>
            </a:r>
            <a:r>
              <a:rPr lang="en-US" i="1" dirty="0" smtClean="0">
                <a:latin typeface="Times New Roman"/>
                <a:ea typeface="PMingLiU"/>
                <a:sym typeface="Symbol"/>
              </a:rPr>
              <a:t> = </a:t>
            </a:r>
            <a:r>
              <a:rPr lang="en-US" dirty="0" smtClean="0">
                <a:latin typeface="Times New Roman"/>
                <a:ea typeface="PMingLiU"/>
                <a:sym typeface="Symbol"/>
              </a:rPr>
              <a:t>22.5</a:t>
            </a:r>
            <a:r>
              <a:rPr lang="en-US" i="1" dirty="0" smtClean="0">
                <a:latin typeface="Times New Roman"/>
                <a:ea typeface="PMingLiU"/>
                <a:sym typeface="Symbol"/>
              </a:rPr>
              <a:t> </a:t>
            </a:r>
            <a:r>
              <a:rPr lang="en-US" dirty="0" err="1" smtClean="0">
                <a:latin typeface="Times New Roman"/>
                <a:ea typeface="PMingLiU"/>
                <a:sym typeface="Symbol"/>
              </a:rPr>
              <a:t>kN.</a:t>
            </a:r>
            <a:endParaRPr lang="en-US" dirty="0" smtClean="0">
              <a:latin typeface="Times New Roman"/>
              <a:ea typeface="PMingLiU"/>
              <a:sym typeface="Symbol"/>
            </a:endParaRPr>
          </a:p>
          <a:p>
            <a:endParaRPr lang="en-US" dirty="0" smtClean="0">
              <a:latin typeface="Times New Roman"/>
              <a:ea typeface="PMingLiU"/>
            </a:endParaRPr>
          </a:p>
          <a:p>
            <a:r>
              <a:rPr lang="en-US" dirty="0" smtClean="0">
                <a:latin typeface="Times New Roman"/>
                <a:ea typeface="PMingLiU"/>
                <a:sym typeface="Symbol"/>
              </a:rPr>
              <a:t></a:t>
            </a:r>
            <a:r>
              <a:rPr lang="en-US" i="1" dirty="0" err="1" smtClean="0">
                <a:latin typeface="Times New Roman"/>
                <a:ea typeface="PMingLiU"/>
                <a:sym typeface="Symbol"/>
              </a:rPr>
              <a:t>F</a:t>
            </a:r>
            <a:r>
              <a:rPr lang="en-US" i="1" baseline="-25000" dirty="0" err="1" smtClean="0">
                <a:latin typeface="Times New Roman"/>
                <a:ea typeface="PMingLiU"/>
                <a:sym typeface="Symbol"/>
              </a:rPr>
              <a:t>y</a:t>
            </a:r>
            <a:r>
              <a:rPr lang="en-US" i="1" dirty="0" smtClean="0">
                <a:latin typeface="Times New Roman"/>
                <a:ea typeface="PMingLiU"/>
                <a:sym typeface="Symbol"/>
              </a:rPr>
              <a:t>=0,	 </a:t>
            </a:r>
            <a:r>
              <a:rPr lang="en-US" dirty="0" smtClean="0">
                <a:latin typeface="Times New Roman"/>
                <a:ea typeface="PMingLiU"/>
                <a:sym typeface="Symbol"/>
              </a:rPr>
              <a:t>(0.8) </a:t>
            </a:r>
            <a:r>
              <a:rPr lang="en-US" i="1" dirty="0" smtClean="0">
                <a:latin typeface="Times New Roman"/>
                <a:ea typeface="PMingLiU"/>
                <a:sym typeface="Symbol"/>
              </a:rPr>
              <a:t>F</a:t>
            </a:r>
            <a:r>
              <a:rPr lang="en-US" i="1" baseline="-25000" dirty="0" smtClean="0">
                <a:latin typeface="Times New Roman"/>
                <a:ea typeface="PMingLiU"/>
                <a:sym typeface="Symbol"/>
              </a:rPr>
              <a:t>CJ</a:t>
            </a:r>
            <a:r>
              <a:rPr lang="en-US" i="1" dirty="0" smtClean="0">
                <a:latin typeface="Times New Roman"/>
                <a:ea typeface="PMingLiU"/>
                <a:sym typeface="Symbol"/>
              </a:rPr>
              <a:t> + R</a:t>
            </a:r>
            <a:r>
              <a:rPr lang="en-US" i="1" baseline="-25000" dirty="0" smtClean="0">
                <a:latin typeface="Times New Roman"/>
                <a:ea typeface="PMingLiU"/>
                <a:sym typeface="Symbol"/>
              </a:rPr>
              <a:t>AV</a:t>
            </a:r>
            <a:r>
              <a:rPr lang="en-US" i="1" dirty="0" smtClean="0">
                <a:latin typeface="Times New Roman"/>
                <a:ea typeface="PMingLiU"/>
                <a:sym typeface="Symbol"/>
              </a:rPr>
              <a:t> = 0, 	F</a:t>
            </a:r>
            <a:r>
              <a:rPr lang="en-US" i="1" baseline="-25000" dirty="0" smtClean="0">
                <a:latin typeface="Times New Roman"/>
                <a:ea typeface="PMingLiU"/>
                <a:sym typeface="Symbol"/>
              </a:rPr>
              <a:t>CJ</a:t>
            </a:r>
            <a:r>
              <a:rPr lang="en-US" i="1" dirty="0" smtClean="0">
                <a:latin typeface="Times New Roman"/>
                <a:ea typeface="PMingLiU"/>
                <a:sym typeface="Symbol"/>
              </a:rPr>
              <a:t> = </a:t>
            </a:r>
            <a:r>
              <a:rPr lang="en-US" i="1" dirty="0" smtClean="0">
                <a:latin typeface="Symbol"/>
                <a:ea typeface="PMingLiU"/>
                <a:sym typeface="Symbol"/>
              </a:rPr>
              <a:t>-</a:t>
            </a:r>
            <a:r>
              <a:rPr lang="en-US" dirty="0" smtClean="0">
                <a:latin typeface="Times New Roman"/>
                <a:ea typeface="PMingLiU"/>
                <a:sym typeface="Symbol"/>
              </a:rPr>
              <a:t>1.25</a:t>
            </a:r>
            <a:r>
              <a:rPr lang="en-US" i="1" dirty="0" smtClean="0">
                <a:latin typeface="Times New Roman"/>
                <a:ea typeface="PMingLiU"/>
                <a:sym typeface="Symbol"/>
              </a:rPr>
              <a:t> R</a:t>
            </a:r>
            <a:r>
              <a:rPr lang="en-US" i="1" baseline="-25000" dirty="0" smtClean="0">
                <a:latin typeface="Times New Roman"/>
                <a:ea typeface="PMingLiU"/>
                <a:sym typeface="Symbol"/>
              </a:rPr>
              <a:t>AV</a:t>
            </a:r>
            <a:r>
              <a:rPr lang="en-US" i="1" dirty="0" smtClean="0">
                <a:latin typeface="Times New Roman"/>
                <a:ea typeface="PMingLiU"/>
                <a:sym typeface="Symbol"/>
              </a:rPr>
              <a:t> = </a:t>
            </a:r>
            <a:r>
              <a:rPr lang="en-US" dirty="0" smtClean="0">
                <a:latin typeface="Symbol"/>
                <a:ea typeface="PMingLiU"/>
                <a:sym typeface="Symbol"/>
              </a:rPr>
              <a:t>-</a:t>
            </a:r>
            <a:r>
              <a:rPr lang="en-US" dirty="0" smtClean="0">
                <a:latin typeface="Times New Roman"/>
                <a:ea typeface="PMingLiU"/>
                <a:sym typeface="Symbol"/>
              </a:rPr>
              <a:t>12.5 </a:t>
            </a:r>
            <a:r>
              <a:rPr lang="en-US" dirty="0" err="1" smtClean="0">
                <a:latin typeface="Times New Roman"/>
                <a:ea typeface="PMingLiU"/>
                <a:sym typeface="Symbol"/>
              </a:rPr>
              <a:t>kN.</a:t>
            </a:r>
            <a:endParaRPr lang="en-US" dirty="0" smtClean="0">
              <a:latin typeface="Times New Roman"/>
              <a:ea typeface="PMingLiU"/>
              <a:sym typeface="Symbol"/>
            </a:endParaRPr>
          </a:p>
          <a:p>
            <a:endParaRPr lang="en-US" dirty="0" smtClean="0">
              <a:latin typeface="Times New Roman"/>
              <a:ea typeface="PMingLiU"/>
            </a:endParaRPr>
          </a:p>
        </p:txBody>
      </p:sp>
      <p:sp>
        <p:nvSpPr>
          <p:cNvPr id="36" name="AutoShape 2"/>
          <p:cNvSpPr>
            <a:spLocks noChangeArrowheads="1"/>
          </p:cNvSpPr>
          <p:nvPr/>
        </p:nvSpPr>
        <p:spPr bwMode="auto">
          <a:xfrm>
            <a:off x="5848350" y="841375"/>
            <a:ext cx="704850" cy="933450"/>
          </a:xfrm>
          <a:prstGeom prst="rtTriangle">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37" name="Rectangle 3"/>
          <p:cNvSpPr>
            <a:spLocks noChangeArrowheads="1"/>
          </p:cNvSpPr>
          <p:nvPr/>
        </p:nvSpPr>
        <p:spPr bwMode="auto">
          <a:xfrm>
            <a:off x="5105400" y="841375"/>
            <a:ext cx="742950" cy="928688"/>
          </a:xfrm>
          <a:prstGeom prst="rect">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38" name="Rectangle 4"/>
          <p:cNvSpPr>
            <a:spLocks noChangeArrowheads="1"/>
          </p:cNvSpPr>
          <p:nvPr/>
        </p:nvSpPr>
        <p:spPr bwMode="auto">
          <a:xfrm>
            <a:off x="4362450" y="841375"/>
            <a:ext cx="742950" cy="928688"/>
          </a:xfrm>
          <a:prstGeom prst="rect">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39" name="Rectangle 5"/>
          <p:cNvSpPr>
            <a:spLocks noChangeArrowheads="1"/>
          </p:cNvSpPr>
          <p:nvPr/>
        </p:nvSpPr>
        <p:spPr bwMode="auto">
          <a:xfrm>
            <a:off x="2876550" y="841375"/>
            <a:ext cx="742950" cy="928688"/>
          </a:xfrm>
          <a:prstGeom prst="rect">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 name="AutoShape 6"/>
          <p:cNvSpPr>
            <a:spLocks noChangeArrowheads="1"/>
          </p:cNvSpPr>
          <p:nvPr/>
        </p:nvSpPr>
        <p:spPr bwMode="auto">
          <a:xfrm flipH="1">
            <a:off x="2124075" y="841375"/>
            <a:ext cx="762000" cy="933450"/>
          </a:xfrm>
          <a:prstGeom prst="rtTriangle">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 name="Line 7"/>
          <p:cNvSpPr>
            <a:spLocks noChangeShapeType="1"/>
          </p:cNvSpPr>
          <p:nvPr/>
        </p:nvSpPr>
        <p:spPr bwMode="auto">
          <a:xfrm>
            <a:off x="2895600" y="850900"/>
            <a:ext cx="723900" cy="9144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Line 8"/>
          <p:cNvSpPr>
            <a:spLocks noChangeShapeType="1"/>
          </p:cNvSpPr>
          <p:nvPr/>
        </p:nvSpPr>
        <p:spPr bwMode="auto">
          <a:xfrm flipV="1">
            <a:off x="3619500" y="841375"/>
            <a:ext cx="742950" cy="923925"/>
          </a:xfrm>
          <a:prstGeom prst="line">
            <a:avLst/>
          </a:prstGeom>
          <a:noFill/>
          <a:ln w="28575">
            <a:solidFill>
              <a:srgbClr val="FF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3" name="Line 9"/>
          <p:cNvSpPr>
            <a:spLocks noChangeShapeType="1"/>
          </p:cNvSpPr>
          <p:nvPr/>
        </p:nvSpPr>
        <p:spPr bwMode="auto">
          <a:xfrm>
            <a:off x="4362450" y="841375"/>
            <a:ext cx="733425" cy="923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4" name="Line 10"/>
          <p:cNvSpPr>
            <a:spLocks noChangeShapeType="1"/>
          </p:cNvSpPr>
          <p:nvPr/>
        </p:nvSpPr>
        <p:spPr bwMode="auto">
          <a:xfrm flipV="1">
            <a:off x="5105400" y="850900"/>
            <a:ext cx="733425" cy="9144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5" name="Oval 11"/>
          <p:cNvSpPr>
            <a:spLocks noChangeArrowheads="1"/>
          </p:cNvSpPr>
          <p:nvPr/>
        </p:nvSpPr>
        <p:spPr bwMode="auto">
          <a:xfrm>
            <a:off x="5048250" y="80327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 name="Oval 12"/>
          <p:cNvSpPr>
            <a:spLocks noChangeArrowheads="1"/>
          </p:cNvSpPr>
          <p:nvPr/>
        </p:nvSpPr>
        <p:spPr bwMode="auto">
          <a:xfrm>
            <a:off x="4305300" y="80327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 name="Oval 13"/>
          <p:cNvSpPr>
            <a:spLocks noChangeArrowheads="1"/>
          </p:cNvSpPr>
          <p:nvPr/>
        </p:nvSpPr>
        <p:spPr bwMode="auto">
          <a:xfrm>
            <a:off x="3562350" y="79375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8" name="Oval 14"/>
          <p:cNvSpPr>
            <a:spLocks noChangeArrowheads="1"/>
          </p:cNvSpPr>
          <p:nvPr/>
        </p:nvSpPr>
        <p:spPr bwMode="auto">
          <a:xfrm>
            <a:off x="2838450" y="79375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Oval 15"/>
          <p:cNvSpPr>
            <a:spLocks noChangeArrowheads="1"/>
          </p:cNvSpPr>
          <p:nvPr/>
        </p:nvSpPr>
        <p:spPr bwMode="auto">
          <a:xfrm>
            <a:off x="2838450" y="1716088"/>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Oval 16"/>
          <p:cNvSpPr>
            <a:spLocks noChangeArrowheads="1"/>
          </p:cNvSpPr>
          <p:nvPr/>
        </p:nvSpPr>
        <p:spPr bwMode="auto">
          <a:xfrm>
            <a:off x="4313238" y="1717675"/>
            <a:ext cx="90487"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 name="Oval 17"/>
          <p:cNvSpPr>
            <a:spLocks noChangeArrowheads="1"/>
          </p:cNvSpPr>
          <p:nvPr/>
        </p:nvSpPr>
        <p:spPr bwMode="auto">
          <a:xfrm>
            <a:off x="5800725" y="79375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2" name="Oval 18"/>
          <p:cNvSpPr>
            <a:spLocks noChangeArrowheads="1"/>
          </p:cNvSpPr>
          <p:nvPr/>
        </p:nvSpPr>
        <p:spPr bwMode="auto">
          <a:xfrm>
            <a:off x="5048250" y="1716088"/>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3" name="Oval 19"/>
          <p:cNvSpPr>
            <a:spLocks noChangeArrowheads="1"/>
          </p:cNvSpPr>
          <p:nvPr/>
        </p:nvSpPr>
        <p:spPr bwMode="auto">
          <a:xfrm>
            <a:off x="5800725" y="1725613"/>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4" name="Oval 20"/>
          <p:cNvSpPr>
            <a:spLocks noChangeArrowheads="1"/>
          </p:cNvSpPr>
          <p:nvPr/>
        </p:nvSpPr>
        <p:spPr bwMode="auto">
          <a:xfrm>
            <a:off x="2076450" y="170815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Oval 21"/>
          <p:cNvSpPr>
            <a:spLocks noChangeArrowheads="1"/>
          </p:cNvSpPr>
          <p:nvPr/>
        </p:nvSpPr>
        <p:spPr bwMode="auto">
          <a:xfrm>
            <a:off x="6496050" y="1725613"/>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6" name="Line 22"/>
          <p:cNvSpPr>
            <a:spLocks noChangeShapeType="1"/>
          </p:cNvSpPr>
          <p:nvPr/>
        </p:nvSpPr>
        <p:spPr bwMode="auto">
          <a:xfrm flipH="1" flipV="1">
            <a:off x="2144713" y="1793875"/>
            <a:ext cx="49212" cy="889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Line 23"/>
          <p:cNvSpPr>
            <a:spLocks noChangeShapeType="1"/>
          </p:cNvSpPr>
          <p:nvPr/>
        </p:nvSpPr>
        <p:spPr bwMode="auto">
          <a:xfrm flipH="1">
            <a:off x="2038350" y="1793875"/>
            <a:ext cx="55563" cy="952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Line 24"/>
          <p:cNvSpPr>
            <a:spLocks noChangeShapeType="1"/>
          </p:cNvSpPr>
          <p:nvPr/>
        </p:nvSpPr>
        <p:spPr bwMode="auto">
          <a:xfrm>
            <a:off x="2000250" y="1889125"/>
            <a:ext cx="24765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9" name="Line 25"/>
          <p:cNvSpPr>
            <a:spLocks noChangeShapeType="1"/>
          </p:cNvSpPr>
          <p:nvPr/>
        </p:nvSpPr>
        <p:spPr bwMode="auto">
          <a:xfrm>
            <a:off x="6429375" y="1955800"/>
            <a:ext cx="23812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60" name="Line 26"/>
          <p:cNvSpPr>
            <a:spLocks noChangeShapeType="1"/>
          </p:cNvSpPr>
          <p:nvPr/>
        </p:nvSpPr>
        <p:spPr bwMode="auto">
          <a:xfrm flipH="1" flipV="1">
            <a:off x="6561138" y="1816100"/>
            <a:ext cx="41275" cy="635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61" name="Line 27"/>
          <p:cNvSpPr>
            <a:spLocks noChangeShapeType="1"/>
          </p:cNvSpPr>
          <p:nvPr/>
        </p:nvSpPr>
        <p:spPr bwMode="auto">
          <a:xfrm flipH="1">
            <a:off x="6481763" y="1817688"/>
            <a:ext cx="38100" cy="6667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62" name="Line 28"/>
          <p:cNvSpPr>
            <a:spLocks noChangeShapeType="1"/>
          </p:cNvSpPr>
          <p:nvPr/>
        </p:nvSpPr>
        <p:spPr bwMode="auto">
          <a:xfrm flipV="1">
            <a:off x="6480175" y="1881188"/>
            <a:ext cx="122238" cy="1587"/>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63" name="Oval 29"/>
          <p:cNvSpPr>
            <a:spLocks noChangeArrowheads="1"/>
          </p:cNvSpPr>
          <p:nvPr/>
        </p:nvSpPr>
        <p:spPr bwMode="auto">
          <a:xfrm>
            <a:off x="6496050" y="186055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64" name="Line 30"/>
          <p:cNvSpPr>
            <a:spLocks noChangeShapeType="1"/>
          </p:cNvSpPr>
          <p:nvPr/>
        </p:nvSpPr>
        <p:spPr bwMode="auto">
          <a:xfrm>
            <a:off x="6629400" y="825500"/>
            <a:ext cx="2286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65" name="Line 31"/>
          <p:cNvSpPr>
            <a:spLocks noChangeShapeType="1"/>
          </p:cNvSpPr>
          <p:nvPr/>
        </p:nvSpPr>
        <p:spPr bwMode="auto">
          <a:xfrm>
            <a:off x="6629400" y="1785938"/>
            <a:ext cx="2286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66" name="Line 32"/>
          <p:cNvSpPr>
            <a:spLocks noChangeShapeType="1"/>
          </p:cNvSpPr>
          <p:nvPr/>
        </p:nvSpPr>
        <p:spPr bwMode="auto">
          <a:xfrm flipV="1">
            <a:off x="6743700" y="835025"/>
            <a:ext cx="0" cy="95250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67" name="Text Box 33"/>
          <p:cNvSpPr txBox="1">
            <a:spLocks noChangeArrowheads="1"/>
          </p:cNvSpPr>
          <p:nvPr/>
        </p:nvSpPr>
        <p:spPr bwMode="auto">
          <a:xfrm>
            <a:off x="6705599" y="1147763"/>
            <a:ext cx="1053483"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 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8" name="Line 34"/>
          <p:cNvSpPr>
            <a:spLocks noChangeShapeType="1"/>
          </p:cNvSpPr>
          <p:nvPr/>
        </p:nvSpPr>
        <p:spPr bwMode="auto">
          <a:xfrm>
            <a:off x="2114550" y="1973263"/>
            <a:ext cx="0" cy="1905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9" name="Line 35"/>
          <p:cNvSpPr>
            <a:spLocks noChangeShapeType="1"/>
          </p:cNvSpPr>
          <p:nvPr/>
        </p:nvSpPr>
        <p:spPr bwMode="auto">
          <a:xfrm>
            <a:off x="6543675" y="1992313"/>
            <a:ext cx="0" cy="1905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 name="Line 36"/>
          <p:cNvSpPr>
            <a:spLocks noChangeShapeType="1"/>
          </p:cNvSpPr>
          <p:nvPr/>
        </p:nvSpPr>
        <p:spPr bwMode="auto">
          <a:xfrm flipV="1">
            <a:off x="2124075" y="2106613"/>
            <a:ext cx="4419600" cy="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a:p>
        </p:txBody>
      </p:sp>
      <p:sp>
        <p:nvSpPr>
          <p:cNvPr id="71" name="Text Box 37"/>
          <p:cNvSpPr txBox="1">
            <a:spLocks noChangeArrowheads="1"/>
          </p:cNvSpPr>
          <p:nvPr/>
        </p:nvSpPr>
        <p:spPr bwMode="auto">
          <a:xfrm>
            <a:off x="3728991" y="1834272"/>
            <a:ext cx="1819552" cy="3238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6@3 m = 18 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2" name="Line 38"/>
          <p:cNvSpPr>
            <a:spLocks noChangeShapeType="1"/>
          </p:cNvSpPr>
          <p:nvPr/>
        </p:nvSpPr>
        <p:spPr bwMode="auto">
          <a:xfrm flipH="1">
            <a:off x="5105400" y="1806575"/>
            <a:ext cx="0" cy="200025"/>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 name="Text Box 39"/>
          <p:cNvSpPr txBox="1">
            <a:spLocks noChangeArrowheads="1"/>
          </p:cNvSpPr>
          <p:nvPr/>
        </p:nvSpPr>
        <p:spPr bwMode="auto">
          <a:xfrm>
            <a:off x="5133975" y="1844675"/>
            <a:ext cx="1133660"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30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4" name="Line 40"/>
          <p:cNvSpPr>
            <a:spLocks noChangeShapeType="1"/>
          </p:cNvSpPr>
          <p:nvPr/>
        </p:nvSpPr>
        <p:spPr bwMode="auto">
          <a:xfrm>
            <a:off x="3657600" y="838200"/>
            <a:ext cx="641350" cy="0"/>
          </a:xfrm>
          <a:prstGeom prst="line">
            <a:avLst/>
          </a:prstGeom>
          <a:noFill/>
          <a:ln w="28575">
            <a:solidFill>
              <a:srgbClr val="FF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5" name="Line 41"/>
          <p:cNvSpPr>
            <a:spLocks noChangeShapeType="1"/>
          </p:cNvSpPr>
          <p:nvPr/>
        </p:nvSpPr>
        <p:spPr bwMode="auto">
          <a:xfrm>
            <a:off x="3657600" y="1770063"/>
            <a:ext cx="657225" cy="0"/>
          </a:xfrm>
          <a:prstGeom prst="line">
            <a:avLst/>
          </a:prstGeom>
          <a:noFill/>
          <a:ln w="28575">
            <a:solidFill>
              <a:srgbClr val="FF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6" name="Oval 42"/>
          <p:cNvSpPr>
            <a:spLocks noChangeArrowheads="1"/>
          </p:cNvSpPr>
          <p:nvPr/>
        </p:nvSpPr>
        <p:spPr bwMode="auto">
          <a:xfrm>
            <a:off x="3581400" y="171767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7" name="Rectangle 76"/>
          <p:cNvSpPr/>
          <p:nvPr/>
        </p:nvSpPr>
        <p:spPr>
          <a:xfrm>
            <a:off x="5410200" y="3200400"/>
            <a:ext cx="1538819" cy="400110"/>
          </a:xfrm>
          <a:prstGeom prst="rect">
            <a:avLst/>
          </a:prstGeom>
        </p:spPr>
        <p:txBody>
          <a:bodyPr wrap="none">
            <a:spAutoFit/>
          </a:bodyPr>
          <a:lstStyle/>
          <a:p>
            <a:r>
              <a:rPr lang="en-US" sz="2000" i="1" dirty="0" smtClean="0">
                <a:latin typeface="Times New Roman"/>
                <a:ea typeface="PMingLiU"/>
                <a:sym typeface="Symbol"/>
              </a:rPr>
              <a:t>R</a:t>
            </a:r>
            <a:r>
              <a:rPr lang="en-US" sz="2000" i="1" baseline="-25000" dirty="0" smtClean="0">
                <a:latin typeface="Times New Roman"/>
                <a:ea typeface="PMingLiU"/>
                <a:sym typeface="Symbol"/>
              </a:rPr>
              <a:t>AV</a:t>
            </a:r>
            <a:r>
              <a:rPr lang="en-US" sz="2000" i="1" dirty="0" smtClean="0">
                <a:latin typeface="Times New Roman"/>
                <a:ea typeface="PMingLiU"/>
                <a:sym typeface="Symbol"/>
              </a:rPr>
              <a:t> = </a:t>
            </a:r>
            <a:r>
              <a:rPr lang="en-US" sz="2000" dirty="0" smtClean="0">
                <a:latin typeface="Times New Roman"/>
                <a:ea typeface="PMingLiU"/>
                <a:sym typeface="Symbol"/>
              </a:rPr>
              <a:t>10</a:t>
            </a:r>
            <a:r>
              <a:rPr lang="en-US" sz="2000" i="1" dirty="0" smtClean="0">
                <a:latin typeface="Times New Roman"/>
                <a:ea typeface="PMingLiU"/>
                <a:sym typeface="Symbol"/>
              </a:rPr>
              <a:t> </a:t>
            </a:r>
            <a:r>
              <a:rPr lang="en-US" sz="2000" dirty="0" err="1" smtClean="0">
                <a:latin typeface="Times New Roman"/>
                <a:ea typeface="PMingLiU"/>
                <a:sym typeface="Symbol"/>
              </a:rPr>
              <a:t>kN</a:t>
            </a:r>
            <a:r>
              <a:rPr lang="en-US" sz="2000" i="1" dirty="0" err="1" smtClean="0">
                <a:latin typeface="Times New Roman"/>
                <a:ea typeface="PMingLiU"/>
                <a:sym typeface="Symbol"/>
              </a:rPr>
              <a:t>.</a:t>
            </a:r>
            <a:endParaRPr lang="en-US" sz="2000" i="1" dirty="0" smtClean="0">
              <a:latin typeface="Times New Roman"/>
              <a:ea typeface="PMingLiU"/>
              <a:sym typeface="Symbol"/>
            </a:endParaRPr>
          </a:p>
        </p:txBody>
      </p:sp>
      <p:sp>
        <p:nvSpPr>
          <p:cNvPr id="78" name="Oval 6"/>
          <p:cNvSpPr>
            <a:spLocks noChangeArrowheads="1"/>
          </p:cNvSpPr>
          <p:nvPr/>
        </p:nvSpPr>
        <p:spPr bwMode="auto">
          <a:xfrm>
            <a:off x="3504460" y="2755499"/>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13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813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813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813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813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813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813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813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813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813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814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814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814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814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814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814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814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8147"/>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814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8149"/>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8150"/>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8151"/>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48152"/>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48154"/>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48155"/>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48156"/>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48157"/>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48158"/>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48159"/>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48160"/>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48161"/>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48162"/>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78"/>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77"/>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animBg="1"/>
      <p:bldP spid="48131" grpId="0" animBg="1"/>
      <p:bldP spid="48132" grpId="0" animBg="1"/>
      <p:bldP spid="48133" grpId="0" animBg="1"/>
      <p:bldP spid="48134" grpId="0" animBg="1"/>
      <p:bldP spid="48135" grpId="0" animBg="1"/>
      <p:bldP spid="48136" grpId="0" animBg="1"/>
      <p:bldP spid="48137" grpId="0" animBg="1"/>
      <p:bldP spid="48138" grpId="0" animBg="1"/>
      <p:bldP spid="48139" grpId="0"/>
      <p:bldP spid="48140" grpId="0"/>
      <p:bldP spid="48141" grpId="0"/>
      <p:bldP spid="48142" grpId="0"/>
      <p:bldP spid="48143" grpId="0"/>
      <p:bldP spid="48144" grpId="0"/>
      <p:bldP spid="48145" grpId="0" animBg="1"/>
      <p:bldP spid="48146" grpId="0"/>
      <p:bldP spid="48147" grpId="0" animBg="1"/>
      <p:bldP spid="48148" grpId="0" animBg="1"/>
      <p:bldP spid="48149" grpId="0"/>
      <p:bldP spid="48150" grpId="0"/>
      <p:bldP spid="48151" grpId="0" animBg="1"/>
      <p:bldP spid="48152" grpId="0" animBg="1"/>
      <p:bldP spid="48154" grpId="0"/>
      <p:bldP spid="48155" grpId="0"/>
      <p:bldP spid="48156" grpId="0" animBg="1"/>
      <p:bldP spid="48157" grpId="0" animBg="1"/>
      <p:bldP spid="48158" grpId="0" animBg="1"/>
      <p:bldP spid="48159" grpId="0"/>
      <p:bldP spid="48160" grpId="0" animBg="1"/>
      <p:bldP spid="48161" grpId="0" animBg="1"/>
      <p:bldP spid="48162" grpId="0"/>
      <p:bldP spid="35" grpId="0"/>
      <p:bldP spid="77" grpId="0"/>
      <p:bldP spid="7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04800"/>
            <a:ext cx="8077200" cy="707886"/>
          </a:xfrm>
          <a:prstGeom prst="rect">
            <a:avLst/>
          </a:prstGeom>
        </p:spPr>
        <p:txBody>
          <a:bodyPr wrap="square">
            <a:spAutoFit/>
          </a:bodyPr>
          <a:lstStyle/>
          <a:p>
            <a:r>
              <a:rPr lang="en-US" sz="2000" dirty="0" smtClean="0">
                <a:latin typeface="Times New Roman"/>
                <a:ea typeface="PMingLiU"/>
              </a:rPr>
              <a:t>To illustrate the effect of taking a different FBD, let us choose the right part of the cut as the FBD. Note that we already know </a:t>
            </a:r>
            <a:r>
              <a:rPr lang="en-US" sz="2000" i="1" dirty="0" smtClean="0">
                <a:latin typeface="Times New Roman"/>
                <a:ea typeface="PMingLiU"/>
              </a:rPr>
              <a:t>R</a:t>
            </a:r>
            <a:r>
              <a:rPr lang="en-US" sz="2000" i="1" baseline="-25000" dirty="0" smtClean="0">
                <a:latin typeface="Times New Roman"/>
                <a:ea typeface="PMingLiU"/>
              </a:rPr>
              <a:t>GV </a:t>
            </a:r>
            <a:r>
              <a:rPr lang="en-US" sz="2000" i="1" dirty="0" smtClean="0">
                <a:latin typeface="Times New Roman"/>
                <a:ea typeface="PMingLiU"/>
              </a:rPr>
              <a:t>= </a:t>
            </a:r>
            <a:r>
              <a:rPr lang="en-US" sz="2000" dirty="0" smtClean="0">
                <a:latin typeface="Times New Roman"/>
                <a:ea typeface="PMingLiU"/>
              </a:rPr>
              <a:t>20 </a:t>
            </a:r>
            <a:r>
              <a:rPr lang="en-US" sz="2000" dirty="0" err="1" smtClean="0">
                <a:latin typeface="Times New Roman"/>
                <a:ea typeface="PMingLiU"/>
              </a:rPr>
              <a:t>kN.</a:t>
            </a:r>
            <a:endParaRPr lang="en-US" sz="2000" dirty="0" smtClean="0">
              <a:latin typeface="Times New Roman"/>
              <a:ea typeface="PMingLiU"/>
            </a:endParaRPr>
          </a:p>
        </p:txBody>
      </p:sp>
      <p:sp>
        <p:nvSpPr>
          <p:cNvPr id="49154" name="Line 2"/>
          <p:cNvSpPr>
            <a:spLocks noChangeShapeType="1"/>
          </p:cNvSpPr>
          <p:nvPr/>
        </p:nvSpPr>
        <p:spPr bwMode="auto">
          <a:xfrm flipH="1" flipV="1">
            <a:off x="4524375" y="2427287"/>
            <a:ext cx="0" cy="3619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9155" name="Line 3"/>
          <p:cNvSpPr>
            <a:spLocks noChangeShapeType="1"/>
          </p:cNvSpPr>
          <p:nvPr/>
        </p:nvSpPr>
        <p:spPr bwMode="auto">
          <a:xfrm>
            <a:off x="4524375" y="2640012"/>
            <a:ext cx="2924175" cy="0"/>
          </a:xfrm>
          <a:prstGeom prst="line">
            <a:avLst/>
          </a:prstGeom>
          <a:noFill/>
          <a:ln w="9525">
            <a:solidFill>
              <a:srgbClr val="000000"/>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9156" name="Line 4"/>
          <p:cNvSpPr>
            <a:spLocks noChangeShapeType="1"/>
          </p:cNvSpPr>
          <p:nvPr/>
        </p:nvSpPr>
        <p:spPr bwMode="auto">
          <a:xfrm>
            <a:off x="4124325" y="1992312"/>
            <a:ext cx="161925" cy="0"/>
          </a:xfrm>
          <a:prstGeom prst="line">
            <a:avLst/>
          </a:prstGeom>
          <a:noFill/>
          <a:ln w="952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9157" name="Line 5"/>
          <p:cNvSpPr>
            <a:spLocks noChangeShapeType="1"/>
          </p:cNvSpPr>
          <p:nvPr/>
        </p:nvSpPr>
        <p:spPr bwMode="auto">
          <a:xfrm flipV="1">
            <a:off x="4124325" y="1830387"/>
            <a:ext cx="0" cy="161925"/>
          </a:xfrm>
          <a:prstGeom prst="line">
            <a:avLst/>
          </a:prstGeom>
          <a:noFill/>
          <a:ln w="952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9158" name="Text Box 6"/>
          <p:cNvSpPr txBox="1">
            <a:spLocks noChangeArrowheads="1"/>
          </p:cNvSpPr>
          <p:nvPr/>
        </p:nvSpPr>
        <p:spPr bwMode="auto">
          <a:xfrm>
            <a:off x="4210050" y="1858962"/>
            <a:ext cx="29527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x</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9159" name="Text Box 7"/>
          <p:cNvSpPr txBox="1">
            <a:spLocks noChangeArrowheads="1"/>
          </p:cNvSpPr>
          <p:nvPr/>
        </p:nvSpPr>
        <p:spPr bwMode="auto">
          <a:xfrm>
            <a:off x="4010673" y="1543173"/>
            <a:ext cx="29527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y</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9160" name="AutoShape 8"/>
          <p:cNvSpPr>
            <a:spLocks noChangeArrowheads="1"/>
          </p:cNvSpPr>
          <p:nvPr/>
        </p:nvSpPr>
        <p:spPr bwMode="auto">
          <a:xfrm>
            <a:off x="6762750" y="1371600"/>
            <a:ext cx="704850" cy="933450"/>
          </a:xfrm>
          <a:prstGeom prst="rtTriangle">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9161" name="Rectangle 9"/>
          <p:cNvSpPr>
            <a:spLocks noChangeArrowheads="1"/>
          </p:cNvSpPr>
          <p:nvPr/>
        </p:nvSpPr>
        <p:spPr bwMode="auto">
          <a:xfrm>
            <a:off x="6019800" y="1371600"/>
            <a:ext cx="742950" cy="928687"/>
          </a:xfrm>
          <a:prstGeom prst="rect">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9162" name="Rectangle 10"/>
          <p:cNvSpPr>
            <a:spLocks noChangeArrowheads="1"/>
          </p:cNvSpPr>
          <p:nvPr/>
        </p:nvSpPr>
        <p:spPr bwMode="auto">
          <a:xfrm>
            <a:off x="5276850" y="1371600"/>
            <a:ext cx="742950" cy="928687"/>
          </a:xfrm>
          <a:prstGeom prst="rect">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9163" name="Line 11"/>
          <p:cNvSpPr>
            <a:spLocks noChangeShapeType="1"/>
          </p:cNvSpPr>
          <p:nvPr/>
        </p:nvSpPr>
        <p:spPr bwMode="auto">
          <a:xfrm flipV="1">
            <a:off x="4933950" y="1371600"/>
            <a:ext cx="342900" cy="381000"/>
          </a:xfrm>
          <a:prstGeom prst="line">
            <a:avLst/>
          </a:prstGeom>
          <a:noFill/>
          <a:ln w="28575">
            <a:solidFill>
              <a:srgbClr val="FF0000"/>
            </a:solidFill>
            <a:round/>
            <a:headEnd type="triangle" w="sm" len="me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9164" name="Line 12"/>
          <p:cNvSpPr>
            <a:spLocks noChangeShapeType="1"/>
          </p:cNvSpPr>
          <p:nvPr/>
        </p:nvSpPr>
        <p:spPr bwMode="auto">
          <a:xfrm>
            <a:off x="5276850" y="1371600"/>
            <a:ext cx="733425" cy="923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9165" name="Line 13"/>
          <p:cNvSpPr>
            <a:spLocks noChangeShapeType="1"/>
          </p:cNvSpPr>
          <p:nvPr/>
        </p:nvSpPr>
        <p:spPr bwMode="auto">
          <a:xfrm flipV="1">
            <a:off x="6019800" y="1381125"/>
            <a:ext cx="733425" cy="9144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9166" name="Oval 14"/>
          <p:cNvSpPr>
            <a:spLocks noChangeArrowheads="1"/>
          </p:cNvSpPr>
          <p:nvPr/>
        </p:nvSpPr>
        <p:spPr bwMode="auto">
          <a:xfrm>
            <a:off x="5962650" y="1333500"/>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9167" name="Oval 15"/>
          <p:cNvSpPr>
            <a:spLocks noChangeArrowheads="1"/>
          </p:cNvSpPr>
          <p:nvPr/>
        </p:nvSpPr>
        <p:spPr bwMode="auto">
          <a:xfrm>
            <a:off x="5219700" y="1333500"/>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9168" name="Oval 16"/>
          <p:cNvSpPr>
            <a:spLocks noChangeArrowheads="1"/>
          </p:cNvSpPr>
          <p:nvPr/>
        </p:nvSpPr>
        <p:spPr bwMode="auto">
          <a:xfrm>
            <a:off x="5219700" y="2247900"/>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9169" name="Oval 17"/>
          <p:cNvSpPr>
            <a:spLocks noChangeArrowheads="1"/>
          </p:cNvSpPr>
          <p:nvPr/>
        </p:nvSpPr>
        <p:spPr bwMode="auto">
          <a:xfrm>
            <a:off x="6715125" y="1323975"/>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9170" name="Oval 18"/>
          <p:cNvSpPr>
            <a:spLocks noChangeArrowheads="1"/>
          </p:cNvSpPr>
          <p:nvPr/>
        </p:nvSpPr>
        <p:spPr bwMode="auto">
          <a:xfrm>
            <a:off x="5962650" y="2247900"/>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9171" name="Oval 19"/>
          <p:cNvSpPr>
            <a:spLocks noChangeArrowheads="1"/>
          </p:cNvSpPr>
          <p:nvPr/>
        </p:nvSpPr>
        <p:spPr bwMode="auto">
          <a:xfrm>
            <a:off x="4486275" y="2228850"/>
            <a:ext cx="90488" cy="90487"/>
          </a:xfrm>
          <a:prstGeom prst="ellipse">
            <a:avLst/>
          </a:prstGeom>
          <a:solidFill>
            <a:srgbClr val="FFFFFF"/>
          </a:solidFill>
          <a:ln w="9525">
            <a:solidFill>
              <a:srgbClr val="000000"/>
            </a:solidFill>
            <a:prstDash val="sysDot"/>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9172" name="Oval 20"/>
          <p:cNvSpPr>
            <a:spLocks noChangeArrowheads="1"/>
          </p:cNvSpPr>
          <p:nvPr/>
        </p:nvSpPr>
        <p:spPr bwMode="auto">
          <a:xfrm>
            <a:off x="6715125" y="2257425"/>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9173" name="Oval 21"/>
          <p:cNvSpPr>
            <a:spLocks noChangeArrowheads="1"/>
          </p:cNvSpPr>
          <p:nvPr/>
        </p:nvSpPr>
        <p:spPr bwMode="auto">
          <a:xfrm>
            <a:off x="7410450" y="2257425"/>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9174" name="Line 22"/>
          <p:cNvSpPr>
            <a:spLocks noChangeShapeType="1"/>
          </p:cNvSpPr>
          <p:nvPr/>
        </p:nvSpPr>
        <p:spPr bwMode="auto">
          <a:xfrm>
            <a:off x="7543800" y="1355725"/>
            <a:ext cx="2286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9175" name="Line 23"/>
          <p:cNvSpPr>
            <a:spLocks noChangeShapeType="1"/>
          </p:cNvSpPr>
          <p:nvPr/>
        </p:nvSpPr>
        <p:spPr bwMode="auto">
          <a:xfrm>
            <a:off x="7543800" y="2316162"/>
            <a:ext cx="2286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9176" name="Line 24"/>
          <p:cNvSpPr>
            <a:spLocks noChangeShapeType="1"/>
          </p:cNvSpPr>
          <p:nvPr/>
        </p:nvSpPr>
        <p:spPr bwMode="auto">
          <a:xfrm flipV="1">
            <a:off x="7658100" y="1365250"/>
            <a:ext cx="0" cy="952500"/>
          </a:xfrm>
          <a:prstGeom prst="line">
            <a:avLst/>
          </a:prstGeom>
          <a:noFill/>
          <a:ln w="9525">
            <a:solidFill>
              <a:srgbClr val="000000"/>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9177" name="Text Box 25"/>
          <p:cNvSpPr txBox="1">
            <a:spLocks noChangeArrowheads="1"/>
          </p:cNvSpPr>
          <p:nvPr/>
        </p:nvSpPr>
        <p:spPr bwMode="auto">
          <a:xfrm>
            <a:off x="7620000" y="1679575"/>
            <a:ext cx="778276"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 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9178" name="Line 26"/>
          <p:cNvSpPr>
            <a:spLocks noChangeShapeType="1"/>
          </p:cNvSpPr>
          <p:nvPr/>
        </p:nvSpPr>
        <p:spPr bwMode="auto">
          <a:xfrm flipH="1">
            <a:off x="6019800" y="2338387"/>
            <a:ext cx="0" cy="200025"/>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9179" name="Text Box 27"/>
          <p:cNvSpPr txBox="1">
            <a:spLocks noChangeArrowheads="1"/>
          </p:cNvSpPr>
          <p:nvPr/>
        </p:nvSpPr>
        <p:spPr bwMode="auto">
          <a:xfrm>
            <a:off x="5981700" y="2351149"/>
            <a:ext cx="951760"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30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9180" name="Text Box 28"/>
          <p:cNvSpPr txBox="1">
            <a:spLocks noChangeArrowheads="1"/>
          </p:cNvSpPr>
          <p:nvPr/>
        </p:nvSpPr>
        <p:spPr bwMode="auto">
          <a:xfrm>
            <a:off x="4232984" y="2157412"/>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C</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9181" name="Text Box 29"/>
          <p:cNvSpPr txBox="1">
            <a:spLocks noChangeArrowheads="1"/>
          </p:cNvSpPr>
          <p:nvPr/>
        </p:nvSpPr>
        <p:spPr bwMode="auto">
          <a:xfrm>
            <a:off x="5038725" y="2271712"/>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D</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9182" name="Text Box 30"/>
          <p:cNvSpPr txBox="1">
            <a:spLocks noChangeArrowheads="1"/>
          </p:cNvSpPr>
          <p:nvPr/>
        </p:nvSpPr>
        <p:spPr bwMode="auto">
          <a:xfrm>
            <a:off x="5695950" y="2271712"/>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E</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9183" name="Text Box 31"/>
          <p:cNvSpPr txBox="1">
            <a:spLocks noChangeArrowheads="1"/>
          </p:cNvSpPr>
          <p:nvPr/>
        </p:nvSpPr>
        <p:spPr bwMode="auto">
          <a:xfrm>
            <a:off x="6524625" y="2262187"/>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F</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9184" name="Text Box 32"/>
          <p:cNvSpPr txBox="1">
            <a:spLocks noChangeArrowheads="1"/>
          </p:cNvSpPr>
          <p:nvPr/>
        </p:nvSpPr>
        <p:spPr bwMode="auto">
          <a:xfrm>
            <a:off x="7153275" y="2262187"/>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G</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49185" name="Text Box 33"/>
          <p:cNvSpPr txBox="1">
            <a:spLocks noChangeArrowheads="1"/>
          </p:cNvSpPr>
          <p:nvPr/>
        </p:nvSpPr>
        <p:spPr bwMode="auto">
          <a:xfrm>
            <a:off x="5019675" y="1086266"/>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J</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9186" name="Text Box 34"/>
          <p:cNvSpPr txBox="1">
            <a:spLocks noChangeArrowheads="1"/>
          </p:cNvSpPr>
          <p:nvPr/>
        </p:nvSpPr>
        <p:spPr bwMode="auto">
          <a:xfrm>
            <a:off x="5791200" y="1068511"/>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K</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9187" name="Text Box 35"/>
          <p:cNvSpPr txBox="1">
            <a:spLocks noChangeArrowheads="1"/>
          </p:cNvSpPr>
          <p:nvPr/>
        </p:nvSpPr>
        <p:spPr bwMode="auto">
          <a:xfrm>
            <a:off x="6504927" y="1086266"/>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L</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9188" name="Line 36"/>
          <p:cNvSpPr>
            <a:spLocks noChangeShapeType="1"/>
          </p:cNvSpPr>
          <p:nvPr/>
        </p:nvSpPr>
        <p:spPr bwMode="auto">
          <a:xfrm flipH="1" flipV="1">
            <a:off x="7458075" y="2359025"/>
            <a:ext cx="0" cy="36195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9189" name="Text Box 37"/>
          <p:cNvSpPr txBox="1">
            <a:spLocks noChangeArrowheads="1"/>
          </p:cNvSpPr>
          <p:nvPr/>
        </p:nvSpPr>
        <p:spPr bwMode="auto">
          <a:xfrm>
            <a:off x="7427913" y="2492375"/>
            <a:ext cx="934852"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GV</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9190" name="Line 38"/>
          <p:cNvSpPr>
            <a:spLocks noChangeShapeType="1"/>
          </p:cNvSpPr>
          <p:nvPr/>
        </p:nvSpPr>
        <p:spPr bwMode="auto">
          <a:xfrm flipH="1">
            <a:off x="4876800" y="1385887"/>
            <a:ext cx="352425" cy="0"/>
          </a:xfrm>
          <a:prstGeom prst="line">
            <a:avLst/>
          </a:prstGeom>
          <a:noFill/>
          <a:ln w="28575">
            <a:solidFill>
              <a:srgbClr val="FF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9191" name="Line 39"/>
          <p:cNvSpPr>
            <a:spLocks noChangeShapeType="1"/>
          </p:cNvSpPr>
          <p:nvPr/>
        </p:nvSpPr>
        <p:spPr bwMode="auto">
          <a:xfrm flipH="1">
            <a:off x="4886325" y="2290762"/>
            <a:ext cx="342900" cy="0"/>
          </a:xfrm>
          <a:prstGeom prst="line">
            <a:avLst/>
          </a:prstGeom>
          <a:noFill/>
          <a:ln w="28575">
            <a:solidFill>
              <a:srgbClr val="FF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9192" name="Text Box 40"/>
          <p:cNvSpPr txBox="1">
            <a:spLocks noChangeArrowheads="1"/>
          </p:cNvSpPr>
          <p:nvPr/>
        </p:nvSpPr>
        <p:spPr bwMode="auto">
          <a:xfrm>
            <a:off x="4429957" y="1217612"/>
            <a:ext cx="513518"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IJ</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9193" name="Text Box 41"/>
          <p:cNvSpPr txBox="1">
            <a:spLocks noChangeArrowheads="1"/>
          </p:cNvSpPr>
          <p:nvPr/>
        </p:nvSpPr>
        <p:spPr bwMode="auto">
          <a:xfrm>
            <a:off x="4500979" y="1636712"/>
            <a:ext cx="537746"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CJ</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9194" name="Text Box 42"/>
          <p:cNvSpPr txBox="1">
            <a:spLocks noChangeArrowheads="1"/>
          </p:cNvSpPr>
          <p:nvPr/>
        </p:nvSpPr>
        <p:spPr bwMode="auto">
          <a:xfrm>
            <a:off x="4660778" y="1958805"/>
            <a:ext cx="62717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CD</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4" name="Rectangle 43"/>
          <p:cNvSpPr/>
          <p:nvPr/>
        </p:nvSpPr>
        <p:spPr>
          <a:xfrm>
            <a:off x="1524000" y="1676400"/>
            <a:ext cx="1519968" cy="400110"/>
          </a:xfrm>
          <a:prstGeom prst="rect">
            <a:avLst/>
          </a:prstGeom>
        </p:spPr>
        <p:txBody>
          <a:bodyPr wrap="none">
            <a:spAutoFit/>
          </a:bodyPr>
          <a:lstStyle/>
          <a:p>
            <a:r>
              <a:rPr lang="en-US" sz="2000" i="1" dirty="0" smtClean="0">
                <a:latin typeface="Times New Roman" pitchFamily="18" charset="0"/>
                <a:cs typeface="Times New Roman" pitchFamily="18" charset="0"/>
              </a:rPr>
              <a:t>R</a:t>
            </a:r>
            <a:r>
              <a:rPr lang="en-US" sz="2000" i="1" baseline="-25000" dirty="0" smtClean="0">
                <a:latin typeface="Times New Roman" pitchFamily="18" charset="0"/>
                <a:cs typeface="Times New Roman" pitchFamily="18" charset="0"/>
              </a:rPr>
              <a:t>GV</a:t>
            </a:r>
            <a:r>
              <a:rPr lang="en-US" sz="2000" baseline="-25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 20 </a:t>
            </a:r>
            <a:r>
              <a:rPr lang="en-US" sz="2000" dirty="0" err="1" smtClean="0">
                <a:latin typeface="Times New Roman" pitchFamily="18" charset="0"/>
                <a:cs typeface="Times New Roman" pitchFamily="18" charset="0"/>
              </a:rPr>
              <a:t>kN.</a:t>
            </a:r>
            <a:endParaRPr lang="en-US" sz="2000" dirty="0">
              <a:latin typeface="Times New Roman" pitchFamily="18" charset="0"/>
              <a:cs typeface="Times New Roman" pitchFamily="18" charset="0"/>
            </a:endParaRPr>
          </a:p>
        </p:txBody>
      </p:sp>
      <p:sp>
        <p:nvSpPr>
          <p:cNvPr id="45" name="Rectangle 44"/>
          <p:cNvSpPr/>
          <p:nvPr/>
        </p:nvSpPr>
        <p:spPr>
          <a:xfrm>
            <a:off x="533400" y="3200400"/>
            <a:ext cx="8915400" cy="1631216"/>
          </a:xfrm>
          <a:prstGeom prst="rect">
            <a:avLst/>
          </a:prstGeom>
        </p:spPr>
        <p:txBody>
          <a:bodyPr wrap="square">
            <a:spAutoFit/>
          </a:bodyPr>
          <a:lstStyle/>
          <a:p>
            <a:r>
              <a:rPr lang="nl-NL" sz="2000" dirty="0" smtClean="0">
                <a:latin typeface="Times New Roman"/>
                <a:ea typeface="PMingLiU"/>
                <a:sym typeface="Symbol"/>
              </a:rPr>
              <a:t></a:t>
            </a:r>
            <a:r>
              <a:rPr lang="nl-NL" sz="2000" i="1" dirty="0" smtClean="0">
                <a:latin typeface="Times New Roman"/>
                <a:ea typeface="PMingLiU"/>
                <a:sym typeface="Symbol"/>
              </a:rPr>
              <a:t>M</a:t>
            </a:r>
            <a:r>
              <a:rPr lang="nl-NL" sz="2000" i="1" baseline="-25000" dirty="0" smtClean="0">
                <a:latin typeface="Times New Roman"/>
                <a:ea typeface="PMingLiU"/>
                <a:sym typeface="Symbol"/>
              </a:rPr>
              <a:t>C</a:t>
            </a:r>
            <a:r>
              <a:rPr lang="nl-NL" sz="2000" i="1" dirty="0" smtClean="0">
                <a:latin typeface="Times New Roman"/>
                <a:ea typeface="PMingLiU"/>
                <a:sym typeface="Symbol"/>
              </a:rPr>
              <a:t>=</a:t>
            </a:r>
            <a:r>
              <a:rPr lang="nl-NL" sz="2000" dirty="0" smtClean="0">
                <a:latin typeface="Times New Roman"/>
                <a:ea typeface="PMingLiU"/>
                <a:sym typeface="Symbol"/>
              </a:rPr>
              <a:t>0</a:t>
            </a:r>
            <a:r>
              <a:rPr lang="nl-NL" sz="2000" i="1" dirty="0" smtClean="0">
                <a:latin typeface="Times New Roman"/>
                <a:ea typeface="PMingLiU"/>
                <a:sym typeface="Symbol"/>
              </a:rPr>
              <a:t>,	</a:t>
            </a:r>
            <a:r>
              <a:rPr lang="nl-NL" sz="2000" i="1" dirty="0" smtClean="0">
                <a:latin typeface="Symbol"/>
                <a:ea typeface="PMingLiU"/>
                <a:sym typeface="Symbol"/>
              </a:rPr>
              <a:t>-</a:t>
            </a:r>
            <a:r>
              <a:rPr lang="nl-NL" sz="2000" i="1" dirty="0" smtClean="0">
                <a:latin typeface="Times New Roman"/>
                <a:ea typeface="PMingLiU"/>
                <a:sym typeface="Symbol"/>
              </a:rPr>
              <a:t> </a:t>
            </a:r>
            <a:r>
              <a:rPr lang="nl-NL" sz="2000" dirty="0" smtClean="0">
                <a:latin typeface="Times New Roman"/>
                <a:ea typeface="PMingLiU"/>
                <a:sym typeface="Symbol"/>
              </a:rPr>
              <a:t>(4)</a:t>
            </a:r>
            <a:r>
              <a:rPr lang="nl-NL" sz="2000" i="1" dirty="0" smtClean="0">
                <a:latin typeface="Times New Roman"/>
                <a:ea typeface="PMingLiU"/>
                <a:sym typeface="Symbol"/>
              </a:rPr>
              <a:t> F</a:t>
            </a:r>
            <a:r>
              <a:rPr lang="nl-NL" sz="2000" i="1" baseline="-25000" dirty="0" smtClean="0">
                <a:latin typeface="Times New Roman"/>
                <a:ea typeface="PMingLiU"/>
                <a:sym typeface="Symbol"/>
              </a:rPr>
              <a:t>IJ</a:t>
            </a:r>
            <a:r>
              <a:rPr lang="nl-NL" sz="2000" i="1" dirty="0" smtClean="0">
                <a:latin typeface="Times New Roman"/>
                <a:ea typeface="PMingLiU"/>
                <a:sym typeface="Symbol"/>
              </a:rPr>
              <a:t> </a:t>
            </a:r>
            <a:r>
              <a:rPr lang="nl-NL" sz="2000" dirty="0" smtClean="0">
                <a:latin typeface="Times New Roman"/>
                <a:ea typeface="PMingLiU"/>
                <a:sym typeface="Symbol"/>
              </a:rPr>
              <a:t>+ (6) (30) </a:t>
            </a:r>
            <a:r>
              <a:rPr lang="nl-NL" sz="2000" dirty="0" smtClean="0">
                <a:latin typeface="Symbol"/>
                <a:ea typeface="PMingLiU"/>
                <a:sym typeface="Symbol"/>
              </a:rPr>
              <a:t>-</a:t>
            </a:r>
            <a:r>
              <a:rPr lang="nl-NL" sz="2000" dirty="0" smtClean="0">
                <a:latin typeface="Times New Roman"/>
                <a:ea typeface="PMingLiU"/>
                <a:sym typeface="Symbol"/>
              </a:rPr>
              <a:t> (12) </a:t>
            </a:r>
            <a:r>
              <a:rPr lang="nl-NL" sz="2000" i="1" dirty="0" smtClean="0">
                <a:latin typeface="Times New Roman"/>
                <a:ea typeface="PMingLiU"/>
                <a:sym typeface="Symbol"/>
              </a:rPr>
              <a:t>R</a:t>
            </a:r>
            <a:r>
              <a:rPr lang="nl-NL" sz="2000" i="1" baseline="-25000" dirty="0" smtClean="0">
                <a:latin typeface="Times New Roman"/>
                <a:ea typeface="PMingLiU"/>
                <a:sym typeface="Symbol"/>
              </a:rPr>
              <a:t>GV</a:t>
            </a:r>
            <a:r>
              <a:rPr lang="nl-NL" sz="2000" i="1" dirty="0" smtClean="0">
                <a:latin typeface="Times New Roman"/>
                <a:ea typeface="PMingLiU"/>
                <a:sym typeface="Symbol"/>
              </a:rPr>
              <a:t> = 0, </a:t>
            </a:r>
            <a:r>
              <a:rPr lang="zh-TW" altLang="en-US" sz="2000" i="1" dirty="0" smtClean="0">
                <a:latin typeface="Times New Roman"/>
                <a:ea typeface="PMingLiU"/>
                <a:sym typeface="Symbol"/>
              </a:rPr>
              <a:t>   </a:t>
            </a:r>
            <a:r>
              <a:rPr lang="nl-NL" altLang="zh-TW" sz="2000" i="1" dirty="0" smtClean="0">
                <a:latin typeface="Times New Roman"/>
                <a:ea typeface="PMingLiU"/>
                <a:sym typeface="Symbol"/>
              </a:rPr>
              <a:t>F</a:t>
            </a:r>
            <a:r>
              <a:rPr lang="nl-NL" altLang="zh-TW" sz="2000" i="1" baseline="-25000" dirty="0" smtClean="0">
                <a:latin typeface="Times New Roman"/>
                <a:ea typeface="PMingLiU"/>
                <a:sym typeface="Symbol"/>
              </a:rPr>
              <a:t>IJ</a:t>
            </a:r>
            <a:r>
              <a:rPr lang="nl-NL" altLang="zh-TW" sz="2000" i="1" dirty="0" smtClean="0">
                <a:latin typeface="Times New Roman"/>
                <a:ea typeface="PMingLiU"/>
                <a:sym typeface="Symbol"/>
              </a:rPr>
              <a:t> = </a:t>
            </a:r>
            <a:r>
              <a:rPr lang="nl-NL" altLang="zh-TW" sz="2000" dirty="0" smtClean="0">
                <a:latin typeface="Symbol"/>
                <a:ea typeface="PMingLiU"/>
                <a:sym typeface="Symbol"/>
              </a:rPr>
              <a:t>-</a:t>
            </a:r>
            <a:r>
              <a:rPr lang="nl-NL" altLang="zh-TW" sz="2000" dirty="0" smtClean="0">
                <a:latin typeface="Times New Roman"/>
                <a:ea typeface="PMingLiU"/>
                <a:sym typeface="Symbol"/>
              </a:rPr>
              <a:t> 3</a:t>
            </a:r>
            <a:r>
              <a:rPr lang="nl-NL" altLang="zh-TW" sz="2000" i="1" dirty="0" smtClean="0">
                <a:latin typeface="Times New Roman"/>
                <a:ea typeface="PMingLiU"/>
                <a:sym typeface="Symbol"/>
              </a:rPr>
              <a:t> R</a:t>
            </a:r>
            <a:r>
              <a:rPr lang="nl-NL" altLang="zh-TW" sz="2000" i="1" baseline="-25000" dirty="0" smtClean="0">
                <a:latin typeface="Times New Roman"/>
                <a:ea typeface="PMingLiU"/>
                <a:sym typeface="Symbol"/>
              </a:rPr>
              <a:t>GV </a:t>
            </a:r>
            <a:r>
              <a:rPr lang="nl-NL" altLang="zh-TW" sz="2000" i="1" dirty="0" smtClean="0">
                <a:latin typeface="Times New Roman"/>
                <a:ea typeface="PMingLiU"/>
                <a:sym typeface="Symbol"/>
              </a:rPr>
              <a:t>+ </a:t>
            </a:r>
            <a:r>
              <a:rPr lang="nl-NL" altLang="zh-TW" sz="2000" dirty="0" smtClean="0">
                <a:latin typeface="Times New Roman"/>
                <a:ea typeface="PMingLiU"/>
                <a:sym typeface="Symbol"/>
              </a:rPr>
              <a:t>45</a:t>
            </a:r>
            <a:r>
              <a:rPr lang="nl-NL" altLang="zh-TW" sz="2000" i="1" dirty="0" smtClean="0">
                <a:latin typeface="Times New Roman"/>
                <a:ea typeface="PMingLiU"/>
                <a:sym typeface="Symbol"/>
              </a:rPr>
              <a:t> = </a:t>
            </a:r>
            <a:r>
              <a:rPr lang="nl-NL" altLang="zh-TW" sz="2000" dirty="0" smtClean="0">
                <a:latin typeface="Symbol"/>
                <a:ea typeface="PMingLiU"/>
                <a:sym typeface="Symbol"/>
              </a:rPr>
              <a:t>-</a:t>
            </a:r>
            <a:r>
              <a:rPr lang="nl-NL" altLang="zh-TW" sz="2000" dirty="0" smtClean="0">
                <a:latin typeface="Times New Roman"/>
                <a:ea typeface="PMingLiU"/>
                <a:sym typeface="Symbol"/>
              </a:rPr>
              <a:t>15 kN.</a:t>
            </a:r>
          </a:p>
          <a:p>
            <a:endParaRPr lang="en-US" sz="2000" dirty="0" smtClean="0">
              <a:latin typeface="Times New Roman"/>
              <a:ea typeface="PMingLiU"/>
            </a:endParaRPr>
          </a:p>
          <a:p>
            <a:r>
              <a:rPr lang="en-US" sz="2000" dirty="0" smtClean="0">
                <a:latin typeface="Times New Roman"/>
                <a:ea typeface="PMingLiU"/>
                <a:sym typeface="Symbol"/>
              </a:rPr>
              <a:t></a:t>
            </a:r>
            <a:r>
              <a:rPr lang="en-US" sz="2000" i="1" dirty="0" smtClean="0">
                <a:latin typeface="Times New Roman"/>
                <a:ea typeface="PMingLiU"/>
                <a:sym typeface="Symbol"/>
              </a:rPr>
              <a:t>M</a:t>
            </a:r>
            <a:r>
              <a:rPr lang="en-US" sz="2000" i="1" baseline="-25000" dirty="0" smtClean="0">
                <a:latin typeface="Times New Roman"/>
                <a:ea typeface="PMingLiU"/>
                <a:sym typeface="Symbol"/>
              </a:rPr>
              <a:t>J</a:t>
            </a:r>
            <a:r>
              <a:rPr lang="en-US" sz="2000" i="1" dirty="0" smtClean="0">
                <a:latin typeface="Times New Roman"/>
                <a:ea typeface="PMingLiU"/>
                <a:sym typeface="Symbol"/>
              </a:rPr>
              <a:t>=</a:t>
            </a:r>
            <a:r>
              <a:rPr lang="en-US" sz="2000" dirty="0" smtClean="0">
                <a:latin typeface="Times New Roman"/>
                <a:ea typeface="PMingLiU"/>
                <a:sym typeface="Symbol"/>
              </a:rPr>
              <a:t>0,</a:t>
            </a:r>
            <a:r>
              <a:rPr lang="en-US" sz="2000" i="1" dirty="0" smtClean="0">
                <a:latin typeface="Times New Roman"/>
                <a:ea typeface="PMingLiU"/>
                <a:sym typeface="Symbol"/>
              </a:rPr>
              <a:t>	</a:t>
            </a:r>
            <a:r>
              <a:rPr lang="en-US" sz="2000" dirty="0" smtClean="0">
                <a:latin typeface="Times New Roman"/>
                <a:ea typeface="PMingLiU"/>
                <a:sym typeface="Symbol"/>
              </a:rPr>
              <a:t>(4) F</a:t>
            </a:r>
            <a:r>
              <a:rPr lang="en-US" sz="2000" baseline="-25000" dirty="0" smtClean="0">
                <a:latin typeface="Times New Roman"/>
                <a:ea typeface="PMingLiU"/>
                <a:sym typeface="Symbol"/>
              </a:rPr>
              <a:t>CD</a:t>
            </a:r>
            <a:r>
              <a:rPr lang="en-US" sz="2000" dirty="0" smtClean="0">
                <a:latin typeface="Times New Roman"/>
                <a:ea typeface="PMingLiU"/>
                <a:sym typeface="Symbol"/>
              </a:rPr>
              <a:t> + (3) (30) </a:t>
            </a:r>
            <a:r>
              <a:rPr lang="en-US" sz="2000" dirty="0" smtClean="0">
                <a:latin typeface="Symbol"/>
                <a:ea typeface="PMingLiU"/>
                <a:sym typeface="Symbol"/>
              </a:rPr>
              <a:t>-</a:t>
            </a:r>
            <a:r>
              <a:rPr lang="en-US" sz="2000" dirty="0" smtClean="0">
                <a:latin typeface="Times New Roman"/>
                <a:ea typeface="PMingLiU"/>
                <a:sym typeface="Symbol"/>
              </a:rPr>
              <a:t> (9) </a:t>
            </a:r>
            <a:r>
              <a:rPr lang="en-US" sz="2000" i="1" dirty="0" smtClean="0">
                <a:latin typeface="Times New Roman"/>
                <a:ea typeface="PMingLiU"/>
                <a:sym typeface="Symbol"/>
              </a:rPr>
              <a:t>R</a:t>
            </a:r>
            <a:r>
              <a:rPr lang="en-US" sz="2000" i="1" baseline="-25000" dirty="0" smtClean="0">
                <a:latin typeface="Times New Roman"/>
                <a:ea typeface="PMingLiU"/>
                <a:sym typeface="Symbol"/>
              </a:rPr>
              <a:t>GV</a:t>
            </a:r>
            <a:r>
              <a:rPr lang="en-US" sz="2000" i="1" dirty="0" smtClean="0">
                <a:latin typeface="Times New Roman"/>
                <a:ea typeface="PMingLiU"/>
                <a:sym typeface="Symbol"/>
              </a:rPr>
              <a:t> = </a:t>
            </a:r>
            <a:r>
              <a:rPr lang="en-US" sz="2000" dirty="0" smtClean="0">
                <a:latin typeface="Times New Roman"/>
                <a:ea typeface="PMingLiU"/>
                <a:sym typeface="Symbol"/>
              </a:rPr>
              <a:t>0, </a:t>
            </a:r>
            <a:r>
              <a:rPr lang="zh-TW" altLang="en-US" sz="2000" dirty="0" smtClean="0">
                <a:latin typeface="Times New Roman"/>
                <a:ea typeface="PMingLiU"/>
                <a:sym typeface="Symbol"/>
              </a:rPr>
              <a:t>    </a:t>
            </a:r>
            <a:r>
              <a:rPr lang="en-US" altLang="zh-TW" sz="2000" i="1" dirty="0" smtClean="0">
                <a:latin typeface="Times New Roman"/>
                <a:ea typeface="PMingLiU"/>
                <a:sym typeface="Symbol"/>
              </a:rPr>
              <a:t>F</a:t>
            </a:r>
            <a:r>
              <a:rPr lang="en-US" altLang="zh-TW" sz="2000" i="1" baseline="-25000" dirty="0" smtClean="0">
                <a:latin typeface="Times New Roman"/>
                <a:ea typeface="PMingLiU"/>
                <a:sym typeface="Symbol"/>
              </a:rPr>
              <a:t>CD</a:t>
            </a:r>
            <a:r>
              <a:rPr lang="en-US" altLang="zh-TW" sz="2000" i="1" dirty="0" smtClean="0">
                <a:latin typeface="Times New Roman"/>
                <a:ea typeface="PMingLiU"/>
                <a:sym typeface="Symbol"/>
              </a:rPr>
              <a:t> = </a:t>
            </a:r>
            <a:r>
              <a:rPr lang="en-US" altLang="zh-TW" sz="2000" dirty="0" smtClean="0">
                <a:latin typeface="Times New Roman"/>
                <a:ea typeface="PMingLiU"/>
                <a:sym typeface="Symbol"/>
              </a:rPr>
              <a:t>2.25</a:t>
            </a:r>
            <a:r>
              <a:rPr lang="en-US" altLang="zh-TW" sz="2000" i="1" dirty="0" smtClean="0">
                <a:latin typeface="Times New Roman"/>
                <a:ea typeface="PMingLiU"/>
                <a:sym typeface="Symbol"/>
              </a:rPr>
              <a:t> R</a:t>
            </a:r>
            <a:r>
              <a:rPr lang="en-US" altLang="zh-TW" sz="2000" i="1" baseline="-25000" dirty="0" smtClean="0">
                <a:latin typeface="Times New Roman"/>
                <a:ea typeface="PMingLiU"/>
                <a:sym typeface="Symbol"/>
              </a:rPr>
              <a:t>GV</a:t>
            </a:r>
            <a:r>
              <a:rPr lang="en-US" altLang="zh-TW" sz="2000" i="1" dirty="0" smtClean="0">
                <a:latin typeface="Times New Roman"/>
                <a:ea typeface="PMingLiU"/>
                <a:sym typeface="Symbol"/>
              </a:rPr>
              <a:t> </a:t>
            </a:r>
            <a:r>
              <a:rPr lang="en-US" altLang="zh-TW" sz="2000" i="1" dirty="0" smtClean="0">
                <a:latin typeface="Symbol"/>
                <a:ea typeface="PMingLiU"/>
                <a:sym typeface="Symbol"/>
              </a:rPr>
              <a:t>-</a:t>
            </a:r>
            <a:r>
              <a:rPr lang="en-US" altLang="zh-TW" sz="2000" i="1" dirty="0" smtClean="0">
                <a:latin typeface="Times New Roman"/>
                <a:ea typeface="PMingLiU"/>
                <a:sym typeface="Symbol"/>
              </a:rPr>
              <a:t> </a:t>
            </a:r>
            <a:r>
              <a:rPr lang="en-US" altLang="zh-TW" sz="2000" dirty="0" smtClean="0">
                <a:latin typeface="Times New Roman"/>
                <a:ea typeface="PMingLiU"/>
                <a:sym typeface="Symbol"/>
              </a:rPr>
              <a:t>22.5= 22.5 </a:t>
            </a:r>
            <a:r>
              <a:rPr lang="en-US" altLang="zh-TW" sz="2000" dirty="0" err="1" smtClean="0">
                <a:latin typeface="Times New Roman"/>
                <a:ea typeface="PMingLiU"/>
                <a:sym typeface="Symbol"/>
              </a:rPr>
              <a:t>kN.</a:t>
            </a:r>
            <a:endParaRPr lang="en-US" altLang="zh-TW" sz="2000" dirty="0" smtClean="0">
              <a:latin typeface="Times New Roman"/>
              <a:ea typeface="PMingLiU"/>
              <a:sym typeface="Symbol"/>
            </a:endParaRPr>
          </a:p>
          <a:p>
            <a:endParaRPr lang="en-US" sz="2000" dirty="0" smtClean="0">
              <a:latin typeface="Times New Roman"/>
              <a:ea typeface="PMingLiU"/>
            </a:endParaRPr>
          </a:p>
          <a:p>
            <a:r>
              <a:rPr lang="en-US" sz="2000" dirty="0" smtClean="0">
                <a:latin typeface="Times New Roman"/>
                <a:ea typeface="PMingLiU"/>
                <a:sym typeface="Symbol"/>
              </a:rPr>
              <a:t></a:t>
            </a:r>
            <a:r>
              <a:rPr lang="en-US" sz="2000" i="1" dirty="0" err="1" smtClean="0">
                <a:latin typeface="Times New Roman"/>
                <a:ea typeface="PMingLiU"/>
                <a:sym typeface="Symbol"/>
              </a:rPr>
              <a:t>F</a:t>
            </a:r>
            <a:r>
              <a:rPr lang="en-US" sz="2000" i="1" baseline="-25000" dirty="0" err="1" smtClean="0">
                <a:latin typeface="Times New Roman"/>
                <a:ea typeface="PMingLiU"/>
                <a:sym typeface="Symbol"/>
              </a:rPr>
              <a:t>y</a:t>
            </a:r>
            <a:r>
              <a:rPr lang="en-US" sz="2000" i="1" dirty="0" smtClean="0">
                <a:latin typeface="Times New Roman"/>
                <a:ea typeface="PMingLiU"/>
                <a:sym typeface="Symbol"/>
              </a:rPr>
              <a:t>=</a:t>
            </a:r>
            <a:r>
              <a:rPr lang="en-US" sz="2000" dirty="0" smtClean="0">
                <a:latin typeface="Times New Roman"/>
                <a:ea typeface="PMingLiU"/>
                <a:sym typeface="Symbol"/>
              </a:rPr>
              <a:t>0,	 </a:t>
            </a:r>
            <a:r>
              <a:rPr lang="en-US" sz="2000" dirty="0" smtClean="0">
                <a:latin typeface="Symbol"/>
                <a:ea typeface="PMingLiU"/>
                <a:sym typeface="Symbol"/>
              </a:rPr>
              <a:t>-</a:t>
            </a:r>
            <a:r>
              <a:rPr lang="en-US" sz="2000" dirty="0" smtClean="0">
                <a:latin typeface="Times New Roman"/>
                <a:ea typeface="PMingLiU"/>
                <a:sym typeface="Symbol"/>
              </a:rPr>
              <a:t> (0.8) </a:t>
            </a:r>
            <a:r>
              <a:rPr lang="en-US" sz="2000" i="1" dirty="0" smtClean="0">
                <a:latin typeface="Times New Roman"/>
                <a:ea typeface="PMingLiU"/>
                <a:sym typeface="Symbol"/>
              </a:rPr>
              <a:t>F</a:t>
            </a:r>
            <a:r>
              <a:rPr lang="en-US" sz="2000" i="1" baseline="-25000" dirty="0" smtClean="0">
                <a:latin typeface="Times New Roman"/>
                <a:ea typeface="PMingLiU"/>
                <a:sym typeface="Symbol"/>
              </a:rPr>
              <a:t>CJ</a:t>
            </a:r>
            <a:r>
              <a:rPr lang="en-US" sz="2000" i="1" dirty="0" smtClean="0">
                <a:latin typeface="Times New Roman"/>
                <a:ea typeface="PMingLiU"/>
                <a:sym typeface="Symbol"/>
              </a:rPr>
              <a:t> </a:t>
            </a:r>
            <a:r>
              <a:rPr lang="en-US" sz="2000" dirty="0" smtClean="0">
                <a:latin typeface="Symbol"/>
                <a:ea typeface="PMingLiU"/>
                <a:sym typeface="Symbol"/>
              </a:rPr>
              <a:t>-</a:t>
            </a:r>
            <a:r>
              <a:rPr lang="en-US" sz="2000" dirty="0" smtClean="0">
                <a:latin typeface="Times New Roman"/>
                <a:ea typeface="PMingLiU"/>
                <a:sym typeface="Symbol"/>
              </a:rPr>
              <a:t> 30 </a:t>
            </a:r>
            <a:r>
              <a:rPr lang="en-US" sz="2000" i="1" dirty="0" smtClean="0">
                <a:latin typeface="Times New Roman"/>
                <a:ea typeface="PMingLiU"/>
                <a:sym typeface="Symbol"/>
              </a:rPr>
              <a:t>+ R</a:t>
            </a:r>
            <a:r>
              <a:rPr lang="en-US" sz="2000" i="1" baseline="-25000" dirty="0" smtClean="0">
                <a:latin typeface="Times New Roman"/>
                <a:ea typeface="PMingLiU"/>
                <a:sym typeface="Symbol"/>
              </a:rPr>
              <a:t>GV</a:t>
            </a:r>
            <a:r>
              <a:rPr lang="en-US" sz="2000" i="1" dirty="0" smtClean="0">
                <a:latin typeface="Times New Roman"/>
                <a:ea typeface="PMingLiU"/>
                <a:sym typeface="Symbol"/>
              </a:rPr>
              <a:t> = </a:t>
            </a:r>
            <a:r>
              <a:rPr lang="en-US" sz="2000" dirty="0" smtClean="0">
                <a:latin typeface="Times New Roman"/>
                <a:ea typeface="PMingLiU"/>
                <a:sym typeface="Symbol"/>
              </a:rPr>
              <a:t>0,</a:t>
            </a:r>
            <a:r>
              <a:rPr lang="en-US" sz="2000" i="1" dirty="0" smtClean="0">
                <a:latin typeface="Times New Roman"/>
                <a:ea typeface="PMingLiU"/>
                <a:sym typeface="Symbol"/>
              </a:rPr>
              <a:t>          F</a:t>
            </a:r>
            <a:r>
              <a:rPr lang="en-US" sz="2000" i="1" baseline="-25000" dirty="0" smtClean="0">
                <a:latin typeface="Times New Roman"/>
                <a:ea typeface="PMingLiU"/>
                <a:sym typeface="Symbol"/>
              </a:rPr>
              <a:t>CJ</a:t>
            </a:r>
            <a:r>
              <a:rPr lang="en-US" sz="2000" i="1" dirty="0" smtClean="0">
                <a:latin typeface="Times New Roman"/>
                <a:ea typeface="PMingLiU"/>
                <a:sym typeface="Symbol"/>
              </a:rPr>
              <a:t> = </a:t>
            </a:r>
            <a:r>
              <a:rPr lang="en-US" sz="2000" dirty="0" smtClean="0">
                <a:latin typeface="Symbol"/>
                <a:ea typeface="PMingLiU"/>
                <a:sym typeface="Symbol"/>
              </a:rPr>
              <a:t>-</a:t>
            </a:r>
            <a:r>
              <a:rPr lang="en-US" sz="2000" dirty="0" smtClean="0">
                <a:latin typeface="Times New Roman"/>
                <a:ea typeface="PMingLiU"/>
                <a:sym typeface="Symbol"/>
              </a:rPr>
              <a:t>37.5 +1.25 </a:t>
            </a:r>
            <a:r>
              <a:rPr lang="en-US" sz="2000" i="1" dirty="0" smtClean="0">
                <a:latin typeface="Times New Roman"/>
                <a:ea typeface="PMingLiU"/>
                <a:sym typeface="Symbol"/>
              </a:rPr>
              <a:t>R</a:t>
            </a:r>
            <a:r>
              <a:rPr lang="en-US" sz="2000" i="1" baseline="-25000" dirty="0" smtClean="0">
                <a:latin typeface="Times New Roman"/>
                <a:ea typeface="PMingLiU"/>
                <a:sym typeface="Symbol"/>
              </a:rPr>
              <a:t>GV</a:t>
            </a:r>
            <a:r>
              <a:rPr lang="en-US" sz="2000" i="1" dirty="0" smtClean="0">
                <a:latin typeface="Times New Roman"/>
                <a:ea typeface="PMingLiU"/>
                <a:sym typeface="Symbol"/>
              </a:rPr>
              <a:t> = </a:t>
            </a:r>
            <a:r>
              <a:rPr lang="en-US" sz="2000" dirty="0" smtClean="0">
                <a:latin typeface="Symbol"/>
                <a:ea typeface="PMingLiU"/>
                <a:sym typeface="Symbol"/>
              </a:rPr>
              <a:t>-</a:t>
            </a:r>
            <a:r>
              <a:rPr lang="en-US" sz="2000" dirty="0" smtClean="0">
                <a:latin typeface="Times New Roman"/>
                <a:ea typeface="PMingLiU"/>
                <a:sym typeface="Symbol"/>
              </a:rPr>
              <a:t>12.5 </a:t>
            </a:r>
            <a:r>
              <a:rPr lang="en-US" sz="2000" dirty="0" err="1" smtClean="0">
                <a:latin typeface="Times New Roman"/>
                <a:ea typeface="PMingLiU"/>
                <a:sym typeface="Symbol"/>
              </a:rPr>
              <a:t>kN.</a:t>
            </a:r>
            <a:endParaRPr lang="en-US" sz="2000" dirty="0" smtClean="0">
              <a:latin typeface="Times New Roman"/>
              <a:ea typeface="PMingLiU"/>
              <a:sym typeface="Symbol"/>
            </a:endParaRPr>
          </a:p>
        </p:txBody>
      </p:sp>
      <p:sp>
        <p:nvSpPr>
          <p:cNvPr id="46" name="Rectangle 27"/>
          <p:cNvSpPr>
            <a:spLocks noChangeArrowheads="1"/>
          </p:cNvSpPr>
          <p:nvPr/>
        </p:nvSpPr>
        <p:spPr bwMode="auto">
          <a:xfrm>
            <a:off x="8153400" y="5181600"/>
            <a:ext cx="228600" cy="193675"/>
          </a:xfrm>
          <a:prstGeom prst="rect">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915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915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915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915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915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915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916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916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916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916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916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916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916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916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916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916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917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917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917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917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49174"/>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49175"/>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49176"/>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49177"/>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49178"/>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49179"/>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49180"/>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49181"/>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49182"/>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49183"/>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49184"/>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49185"/>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49186"/>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49187"/>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49188"/>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49189"/>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49190"/>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49191"/>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49192"/>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49193"/>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49194"/>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45"/>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4" grpId="0" animBg="1"/>
      <p:bldP spid="49155" grpId="0" animBg="1"/>
      <p:bldP spid="49156" grpId="0" animBg="1"/>
      <p:bldP spid="49157" grpId="0" animBg="1"/>
      <p:bldP spid="49158" grpId="0"/>
      <p:bldP spid="49159" grpId="0"/>
      <p:bldP spid="49160" grpId="0" animBg="1"/>
      <p:bldP spid="49161" grpId="0" animBg="1"/>
      <p:bldP spid="49162" grpId="0" animBg="1"/>
      <p:bldP spid="49163" grpId="0" animBg="1"/>
      <p:bldP spid="49164" grpId="0" animBg="1"/>
      <p:bldP spid="49165" grpId="0" animBg="1"/>
      <p:bldP spid="49166" grpId="0" animBg="1"/>
      <p:bldP spid="49167" grpId="0" animBg="1"/>
      <p:bldP spid="49168" grpId="0" animBg="1"/>
      <p:bldP spid="49169" grpId="0" animBg="1"/>
      <p:bldP spid="49170" grpId="0" animBg="1"/>
      <p:bldP spid="49171" grpId="0" animBg="1"/>
      <p:bldP spid="49172" grpId="0" animBg="1"/>
      <p:bldP spid="49173" grpId="0" animBg="1"/>
      <p:bldP spid="49174" grpId="0" animBg="1"/>
      <p:bldP spid="49175" grpId="0" animBg="1"/>
      <p:bldP spid="49176" grpId="0" animBg="1"/>
      <p:bldP spid="49177" grpId="0"/>
      <p:bldP spid="49178" grpId="0" animBg="1"/>
      <p:bldP spid="49179" grpId="0"/>
      <p:bldP spid="49180" grpId="0"/>
      <p:bldP spid="49181" grpId="0"/>
      <p:bldP spid="49182" grpId="0"/>
      <p:bldP spid="49183" grpId="0"/>
      <p:bldP spid="49184" grpId="0"/>
      <p:bldP spid="49185" grpId="0"/>
      <p:bldP spid="49186" grpId="0"/>
      <p:bldP spid="49187" grpId="0"/>
      <p:bldP spid="49188" grpId="0" animBg="1"/>
      <p:bldP spid="49189" grpId="0"/>
      <p:bldP spid="49190" grpId="0" animBg="1"/>
      <p:bldP spid="49191" grpId="0" animBg="1"/>
      <p:bldP spid="49192" grpId="0"/>
      <p:bldP spid="49193" grpId="0"/>
      <p:bldP spid="49194" grpId="0"/>
      <p:bldP spid="44" grpId="0"/>
      <p:bldP spid="45" grpId="0"/>
      <p:bldP spid="4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304800"/>
            <a:ext cx="7772400" cy="707886"/>
          </a:xfrm>
          <a:prstGeom prst="rect">
            <a:avLst/>
          </a:prstGeom>
        </p:spPr>
        <p:txBody>
          <a:bodyPr wrap="square">
            <a:spAutoFit/>
          </a:bodyPr>
          <a:lstStyle/>
          <a:p>
            <a:r>
              <a:rPr lang="en-US" sz="2000" b="1" dirty="0" smtClean="0">
                <a:latin typeface="Times New Roman"/>
                <a:ea typeface="PMingLiU"/>
              </a:rPr>
              <a:t>Example </a:t>
            </a:r>
            <a:r>
              <a:rPr lang="en-US" altLang="zh-TW" sz="2000" b="1" dirty="0" smtClean="0">
                <a:latin typeface="Times New Roman"/>
                <a:ea typeface="PMingLiU"/>
              </a:rPr>
              <a:t>2.6 </a:t>
            </a:r>
            <a:r>
              <a:rPr lang="zh-TW" altLang="en-US" sz="2000" b="1" dirty="0" smtClean="0">
                <a:latin typeface="Times New Roman"/>
                <a:ea typeface="PMingLiU"/>
              </a:rPr>
              <a:t>  </a:t>
            </a:r>
            <a:r>
              <a:rPr lang="en-US" altLang="zh-TW" sz="2000" b="1" dirty="0" smtClean="0">
                <a:latin typeface="Times New Roman"/>
                <a:ea typeface="PMingLiU"/>
              </a:rPr>
              <a:t>Find member forces in bars in the 2</a:t>
            </a:r>
            <a:r>
              <a:rPr lang="en-US" altLang="zh-TW" sz="2000" b="1" baseline="30000" dirty="0" smtClean="0">
                <a:latin typeface="Times New Roman"/>
                <a:ea typeface="PMingLiU"/>
              </a:rPr>
              <a:t>nd</a:t>
            </a:r>
            <a:r>
              <a:rPr lang="en-US" altLang="zh-TW" sz="2000" b="1" dirty="0" smtClean="0">
                <a:latin typeface="Times New Roman"/>
                <a:ea typeface="PMingLiU"/>
              </a:rPr>
              <a:t> panel from the left of the truss shown.</a:t>
            </a:r>
          </a:p>
        </p:txBody>
      </p:sp>
      <p:sp>
        <p:nvSpPr>
          <p:cNvPr id="50178" name="Line 2"/>
          <p:cNvSpPr>
            <a:spLocks noChangeShapeType="1"/>
          </p:cNvSpPr>
          <p:nvPr/>
        </p:nvSpPr>
        <p:spPr bwMode="auto">
          <a:xfrm>
            <a:off x="4362450" y="2190750"/>
            <a:ext cx="1295400" cy="31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0179" name="Line 3"/>
          <p:cNvSpPr>
            <a:spLocks noChangeShapeType="1"/>
          </p:cNvSpPr>
          <p:nvPr/>
        </p:nvSpPr>
        <p:spPr bwMode="auto">
          <a:xfrm flipH="1" flipV="1">
            <a:off x="4333875" y="1285875"/>
            <a:ext cx="0" cy="9144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0180" name="Line 4"/>
          <p:cNvSpPr>
            <a:spLocks noChangeShapeType="1"/>
          </p:cNvSpPr>
          <p:nvPr/>
        </p:nvSpPr>
        <p:spPr bwMode="auto">
          <a:xfrm flipH="1" flipV="1">
            <a:off x="4333875" y="1285875"/>
            <a:ext cx="28575" cy="952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0181" name="Line 5"/>
          <p:cNvSpPr>
            <a:spLocks noChangeShapeType="1"/>
          </p:cNvSpPr>
          <p:nvPr/>
        </p:nvSpPr>
        <p:spPr bwMode="auto">
          <a:xfrm flipV="1">
            <a:off x="3648075" y="1647825"/>
            <a:ext cx="0" cy="5524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0182" name="Line 6"/>
          <p:cNvSpPr>
            <a:spLocks noChangeShapeType="1"/>
          </p:cNvSpPr>
          <p:nvPr/>
        </p:nvSpPr>
        <p:spPr bwMode="auto">
          <a:xfrm flipV="1">
            <a:off x="4991100" y="1647825"/>
            <a:ext cx="0" cy="542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0183" name="Line 7"/>
          <p:cNvSpPr>
            <a:spLocks noChangeShapeType="1"/>
          </p:cNvSpPr>
          <p:nvPr/>
        </p:nvSpPr>
        <p:spPr bwMode="auto">
          <a:xfrm flipV="1">
            <a:off x="2962275" y="1647825"/>
            <a:ext cx="685800" cy="542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0184" name="Line 8"/>
          <p:cNvSpPr>
            <a:spLocks noChangeShapeType="1"/>
          </p:cNvSpPr>
          <p:nvPr/>
        </p:nvSpPr>
        <p:spPr bwMode="auto">
          <a:xfrm flipV="1">
            <a:off x="3657600" y="1295400"/>
            <a:ext cx="676275" cy="352425"/>
          </a:xfrm>
          <a:prstGeom prst="line">
            <a:avLst/>
          </a:prstGeom>
          <a:noFill/>
          <a:ln w="28575">
            <a:solidFill>
              <a:srgbClr val="FF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0185" name="Line 9"/>
          <p:cNvSpPr>
            <a:spLocks noChangeShapeType="1"/>
          </p:cNvSpPr>
          <p:nvPr/>
        </p:nvSpPr>
        <p:spPr bwMode="auto">
          <a:xfrm>
            <a:off x="4343400" y="1295400"/>
            <a:ext cx="647700" cy="3524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0186" name="Line 10"/>
          <p:cNvSpPr>
            <a:spLocks noChangeShapeType="1"/>
          </p:cNvSpPr>
          <p:nvPr/>
        </p:nvSpPr>
        <p:spPr bwMode="auto">
          <a:xfrm>
            <a:off x="5000625" y="1657350"/>
            <a:ext cx="647700" cy="542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0187" name="Line 11"/>
          <p:cNvSpPr>
            <a:spLocks noChangeShapeType="1"/>
          </p:cNvSpPr>
          <p:nvPr/>
        </p:nvSpPr>
        <p:spPr bwMode="auto">
          <a:xfrm>
            <a:off x="3648075" y="1666875"/>
            <a:ext cx="676275" cy="523875"/>
          </a:xfrm>
          <a:prstGeom prst="line">
            <a:avLst/>
          </a:prstGeom>
          <a:noFill/>
          <a:ln w="28575">
            <a:solidFill>
              <a:srgbClr val="FF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0188" name="Line 12"/>
          <p:cNvSpPr>
            <a:spLocks noChangeShapeType="1"/>
          </p:cNvSpPr>
          <p:nvPr/>
        </p:nvSpPr>
        <p:spPr bwMode="auto">
          <a:xfrm flipV="1">
            <a:off x="4333875" y="1657350"/>
            <a:ext cx="647700" cy="5334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0189" name="Oval 13"/>
          <p:cNvSpPr>
            <a:spLocks noChangeArrowheads="1"/>
          </p:cNvSpPr>
          <p:nvPr/>
        </p:nvSpPr>
        <p:spPr bwMode="auto">
          <a:xfrm>
            <a:off x="2905125" y="2151063"/>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0190" name="Line 14"/>
          <p:cNvSpPr>
            <a:spLocks noChangeShapeType="1"/>
          </p:cNvSpPr>
          <p:nvPr/>
        </p:nvSpPr>
        <p:spPr bwMode="auto">
          <a:xfrm flipH="1" flipV="1">
            <a:off x="2967038" y="2238375"/>
            <a:ext cx="52387" cy="8572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0191" name="Line 15"/>
          <p:cNvSpPr>
            <a:spLocks noChangeShapeType="1"/>
          </p:cNvSpPr>
          <p:nvPr/>
        </p:nvSpPr>
        <p:spPr bwMode="auto">
          <a:xfrm flipH="1">
            <a:off x="2867025" y="2238375"/>
            <a:ext cx="47625" cy="952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0192" name="Line 16"/>
          <p:cNvSpPr>
            <a:spLocks noChangeShapeType="1"/>
          </p:cNvSpPr>
          <p:nvPr/>
        </p:nvSpPr>
        <p:spPr bwMode="auto">
          <a:xfrm>
            <a:off x="2828925" y="2333625"/>
            <a:ext cx="24765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0193" name="Text Box 17"/>
          <p:cNvSpPr txBox="1">
            <a:spLocks noChangeArrowheads="1"/>
          </p:cNvSpPr>
          <p:nvPr/>
        </p:nvSpPr>
        <p:spPr bwMode="auto">
          <a:xfrm>
            <a:off x="2663301" y="1966620"/>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A</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0194" name="Oval 18"/>
          <p:cNvSpPr>
            <a:spLocks noChangeArrowheads="1"/>
          </p:cNvSpPr>
          <p:nvPr/>
        </p:nvSpPr>
        <p:spPr bwMode="auto">
          <a:xfrm>
            <a:off x="5600700" y="2151063"/>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0195" name="Line 19"/>
          <p:cNvSpPr>
            <a:spLocks noChangeShapeType="1"/>
          </p:cNvSpPr>
          <p:nvPr/>
        </p:nvSpPr>
        <p:spPr bwMode="auto">
          <a:xfrm>
            <a:off x="5534025" y="2390775"/>
            <a:ext cx="23812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0196" name="Line 20"/>
          <p:cNvSpPr>
            <a:spLocks noChangeShapeType="1"/>
          </p:cNvSpPr>
          <p:nvPr/>
        </p:nvSpPr>
        <p:spPr bwMode="auto">
          <a:xfrm flipH="1" flipV="1">
            <a:off x="5676900" y="2238375"/>
            <a:ext cx="33338" cy="6667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0197" name="Line 21"/>
          <p:cNvSpPr>
            <a:spLocks noChangeShapeType="1"/>
          </p:cNvSpPr>
          <p:nvPr/>
        </p:nvSpPr>
        <p:spPr bwMode="auto">
          <a:xfrm flipH="1">
            <a:off x="5581650" y="2238375"/>
            <a:ext cx="38100" cy="7143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0198" name="Line 22"/>
          <p:cNvSpPr>
            <a:spLocks noChangeShapeType="1"/>
          </p:cNvSpPr>
          <p:nvPr/>
        </p:nvSpPr>
        <p:spPr bwMode="auto">
          <a:xfrm>
            <a:off x="5581650" y="2308225"/>
            <a:ext cx="133350" cy="63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0199" name="Oval 23"/>
          <p:cNvSpPr>
            <a:spLocks noChangeArrowheads="1"/>
          </p:cNvSpPr>
          <p:nvPr/>
        </p:nvSpPr>
        <p:spPr bwMode="auto">
          <a:xfrm>
            <a:off x="5600700" y="229552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0200" name="Oval 24"/>
          <p:cNvSpPr>
            <a:spLocks noChangeArrowheads="1"/>
          </p:cNvSpPr>
          <p:nvPr/>
        </p:nvSpPr>
        <p:spPr bwMode="auto">
          <a:xfrm>
            <a:off x="4943475" y="2141538"/>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0201" name="Oval 25"/>
          <p:cNvSpPr>
            <a:spLocks noChangeArrowheads="1"/>
          </p:cNvSpPr>
          <p:nvPr/>
        </p:nvSpPr>
        <p:spPr bwMode="auto">
          <a:xfrm>
            <a:off x="4286250" y="2146300"/>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0202" name="Oval 26"/>
          <p:cNvSpPr>
            <a:spLocks noChangeArrowheads="1"/>
          </p:cNvSpPr>
          <p:nvPr/>
        </p:nvSpPr>
        <p:spPr bwMode="auto">
          <a:xfrm>
            <a:off x="4924425" y="161925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0203" name="Oval 27"/>
          <p:cNvSpPr>
            <a:spLocks noChangeArrowheads="1"/>
          </p:cNvSpPr>
          <p:nvPr/>
        </p:nvSpPr>
        <p:spPr bwMode="auto">
          <a:xfrm>
            <a:off x="4286250" y="124777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0204" name="Oval 28"/>
          <p:cNvSpPr>
            <a:spLocks noChangeArrowheads="1"/>
          </p:cNvSpPr>
          <p:nvPr/>
        </p:nvSpPr>
        <p:spPr bwMode="auto">
          <a:xfrm>
            <a:off x="3590925" y="160972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0205" name="Line 29"/>
          <p:cNvSpPr>
            <a:spLocks noChangeShapeType="1"/>
          </p:cNvSpPr>
          <p:nvPr/>
        </p:nvSpPr>
        <p:spPr bwMode="auto">
          <a:xfrm>
            <a:off x="4333875" y="2247900"/>
            <a:ext cx="0" cy="161925"/>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0206" name="Line 30"/>
          <p:cNvSpPr>
            <a:spLocks noChangeShapeType="1"/>
          </p:cNvSpPr>
          <p:nvPr/>
        </p:nvSpPr>
        <p:spPr bwMode="auto">
          <a:xfrm flipH="1">
            <a:off x="4991100" y="2232025"/>
            <a:ext cx="0" cy="17145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0207" name="Line 31"/>
          <p:cNvSpPr>
            <a:spLocks noChangeShapeType="1"/>
          </p:cNvSpPr>
          <p:nvPr/>
        </p:nvSpPr>
        <p:spPr bwMode="auto">
          <a:xfrm flipH="1">
            <a:off x="3648075" y="2238375"/>
            <a:ext cx="0" cy="17145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0208" name="Text Box 32"/>
          <p:cNvSpPr txBox="1">
            <a:spLocks noChangeArrowheads="1"/>
          </p:cNvSpPr>
          <p:nvPr/>
        </p:nvSpPr>
        <p:spPr bwMode="auto">
          <a:xfrm>
            <a:off x="3638549" y="2247900"/>
            <a:ext cx="702631" cy="3333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0209" name="Text Box 33"/>
          <p:cNvSpPr txBox="1">
            <a:spLocks noChangeArrowheads="1"/>
          </p:cNvSpPr>
          <p:nvPr/>
        </p:nvSpPr>
        <p:spPr bwMode="auto">
          <a:xfrm>
            <a:off x="4333875" y="2266950"/>
            <a:ext cx="708642"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6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0210" name="Text Box 34"/>
          <p:cNvSpPr txBox="1">
            <a:spLocks noChangeArrowheads="1"/>
          </p:cNvSpPr>
          <p:nvPr/>
        </p:nvSpPr>
        <p:spPr bwMode="auto">
          <a:xfrm>
            <a:off x="4972050" y="2251075"/>
            <a:ext cx="718536"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9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0211" name="Text Box 35"/>
          <p:cNvSpPr txBox="1">
            <a:spLocks noChangeArrowheads="1"/>
          </p:cNvSpPr>
          <p:nvPr/>
        </p:nvSpPr>
        <p:spPr bwMode="auto">
          <a:xfrm>
            <a:off x="3326167" y="1900653"/>
            <a:ext cx="323850"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B</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0212" name="Text Box 36"/>
          <p:cNvSpPr txBox="1">
            <a:spLocks noChangeArrowheads="1"/>
          </p:cNvSpPr>
          <p:nvPr/>
        </p:nvSpPr>
        <p:spPr bwMode="auto">
          <a:xfrm>
            <a:off x="4069117" y="1802815"/>
            <a:ext cx="39052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C</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0213" name="Text Box 37"/>
          <p:cNvSpPr txBox="1">
            <a:spLocks noChangeArrowheads="1"/>
          </p:cNvSpPr>
          <p:nvPr/>
        </p:nvSpPr>
        <p:spPr bwMode="auto">
          <a:xfrm>
            <a:off x="4705997" y="1918409"/>
            <a:ext cx="40005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D</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0214" name="Text Box 38"/>
          <p:cNvSpPr txBox="1">
            <a:spLocks noChangeArrowheads="1"/>
          </p:cNvSpPr>
          <p:nvPr/>
        </p:nvSpPr>
        <p:spPr bwMode="auto">
          <a:xfrm>
            <a:off x="5610225" y="1936165"/>
            <a:ext cx="342900"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E</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0215" name="Text Box 39"/>
          <p:cNvSpPr txBox="1">
            <a:spLocks noChangeArrowheads="1"/>
          </p:cNvSpPr>
          <p:nvPr/>
        </p:nvSpPr>
        <p:spPr bwMode="auto">
          <a:xfrm>
            <a:off x="3478567" y="1331095"/>
            <a:ext cx="342900"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0216" name="Text Box 40"/>
          <p:cNvSpPr txBox="1">
            <a:spLocks noChangeArrowheads="1"/>
          </p:cNvSpPr>
          <p:nvPr/>
        </p:nvSpPr>
        <p:spPr bwMode="auto">
          <a:xfrm>
            <a:off x="4013262" y="1008540"/>
            <a:ext cx="285750"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G</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0217" name="Text Box 41"/>
          <p:cNvSpPr txBox="1">
            <a:spLocks noChangeArrowheads="1"/>
          </p:cNvSpPr>
          <p:nvPr/>
        </p:nvSpPr>
        <p:spPr bwMode="auto">
          <a:xfrm>
            <a:off x="4895850" y="1348851"/>
            <a:ext cx="35242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H</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0218" name="Line 42"/>
          <p:cNvSpPr>
            <a:spLocks noChangeShapeType="1"/>
          </p:cNvSpPr>
          <p:nvPr/>
        </p:nvSpPr>
        <p:spPr bwMode="auto">
          <a:xfrm>
            <a:off x="2943225" y="2514600"/>
            <a:ext cx="0" cy="2476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0219" name="Line 43"/>
          <p:cNvSpPr>
            <a:spLocks noChangeShapeType="1"/>
          </p:cNvSpPr>
          <p:nvPr/>
        </p:nvSpPr>
        <p:spPr bwMode="auto">
          <a:xfrm>
            <a:off x="5648325" y="2524125"/>
            <a:ext cx="0" cy="2476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0220" name="Line 44"/>
          <p:cNvSpPr>
            <a:spLocks noChangeShapeType="1"/>
          </p:cNvSpPr>
          <p:nvPr/>
        </p:nvSpPr>
        <p:spPr bwMode="auto">
          <a:xfrm>
            <a:off x="2952750" y="2714625"/>
            <a:ext cx="2695575" cy="0"/>
          </a:xfrm>
          <a:prstGeom prst="line">
            <a:avLst/>
          </a:prstGeom>
          <a:noFill/>
          <a:ln w="9525">
            <a:solidFill>
              <a:srgbClr val="000000"/>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0221" name="Text Box 45"/>
          <p:cNvSpPr txBox="1">
            <a:spLocks noChangeArrowheads="1"/>
          </p:cNvSpPr>
          <p:nvPr/>
        </p:nvSpPr>
        <p:spPr bwMode="auto">
          <a:xfrm>
            <a:off x="3746099" y="2690859"/>
            <a:ext cx="1527237"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 @ 4m=16 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0222" name="Line 46"/>
          <p:cNvSpPr>
            <a:spLocks noChangeShapeType="1"/>
          </p:cNvSpPr>
          <p:nvPr/>
        </p:nvSpPr>
        <p:spPr bwMode="auto">
          <a:xfrm>
            <a:off x="5905500" y="2200275"/>
            <a:ext cx="2286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0223" name="Line 47"/>
          <p:cNvSpPr>
            <a:spLocks noChangeShapeType="1"/>
          </p:cNvSpPr>
          <p:nvPr/>
        </p:nvSpPr>
        <p:spPr bwMode="auto">
          <a:xfrm>
            <a:off x="5915025" y="1666875"/>
            <a:ext cx="2286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0224" name="Line 48"/>
          <p:cNvSpPr>
            <a:spLocks noChangeShapeType="1"/>
          </p:cNvSpPr>
          <p:nvPr/>
        </p:nvSpPr>
        <p:spPr bwMode="auto">
          <a:xfrm>
            <a:off x="5915025" y="1285875"/>
            <a:ext cx="2286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0225" name="Line 49"/>
          <p:cNvSpPr>
            <a:spLocks noChangeShapeType="1"/>
          </p:cNvSpPr>
          <p:nvPr/>
        </p:nvSpPr>
        <p:spPr bwMode="auto">
          <a:xfrm flipH="1" flipV="1">
            <a:off x="6019800" y="1666875"/>
            <a:ext cx="0" cy="533400"/>
          </a:xfrm>
          <a:prstGeom prst="line">
            <a:avLst/>
          </a:prstGeom>
          <a:noFill/>
          <a:ln w="9525">
            <a:solidFill>
              <a:srgbClr val="000000"/>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0226" name="Line 50"/>
          <p:cNvSpPr>
            <a:spLocks noChangeShapeType="1"/>
          </p:cNvSpPr>
          <p:nvPr/>
        </p:nvSpPr>
        <p:spPr bwMode="auto">
          <a:xfrm flipV="1">
            <a:off x="6019800" y="1285875"/>
            <a:ext cx="0" cy="381000"/>
          </a:xfrm>
          <a:prstGeom prst="line">
            <a:avLst/>
          </a:prstGeom>
          <a:noFill/>
          <a:ln w="9525">
            <a:solidFill>
              <a:srgbClr val="000000"/>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0227" name="Text Box 51"/>
          <p:cNvSpPr txBox="1">
            <a:spLocks noChangeArrowheads="1"/>
          </p:cNvSpPr>
          <p:nvPr/>
        </p:nvSpPr>
        <p:spPr bwMode="auto">
          <a:xfrm>
            <a:off x="6000749" y="1362075"/>
            <a:ext cx="68413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2m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0228" name="Text Box 52"/>
          <p:cNvSpPr txBox="1">
            <a:spLocks noChangeArrowheads="1"/>
          </p:cNvSpPr>
          <p:nvPr/>
        </p:nvSpPr>
        <p:spPr bwMode="auto">
          <a:xfrm>
            <a:off x="5991225" y="1790700"/>
            <a:ext cx="791315"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0229" name="Line 53"/>
          <p:cNvSpPr>
            <a:spLocks noChangeShapeType="1"/>
          </p:cNvSpPr>
          <p:nvPr/>
        </p:nvSpPr>
        <p:spPr bwMode="auto">
          <a:xfrm flipH="1">
            <a:off x="3657600" y="2193925"/>
            <a:ext cx="623888" cy="4763"/>
          </a:xfrm>
          <a:prstGeom prst="line">
            <a:avLst/>
          </a:prstGeom>
          <a:noFill/>
          <a:ln w="28575">
            <a:solidFill>
              <a:srgbClr val="FF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0230" name="Line 54"/>
          <p:cNvSpPr>
            <a:spLocks noChangeShapeType="1"/>
          </p:cNvSpPr>
          <p:nvPr/>
        </p:nvSpPr>
        <p:spPr bwMode="auto">
          <a:xfrm flipH="1">
            <a:off x="2990850" y="2203450"/>
            <a:ext cx="609600"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0231" name="Oval 55"/>
          <p:cNvSpPr>
            <a:spLocks noChangeArrowheads="1"/>
          </p:cNvSpPr>
          <p:nvPr/>
        </p:nvSpPr>
        <p:spPr bwMode="auto">
          <a:xfrm>
            <a:off x="3600450" y="2160588"/>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7" name="Rectangle 56"/>
          <p:cNvSpPr/>
          <p:nvPr/>
        </p:nvSpPr>
        <p:spPr>
          <a:xfrm>
            <a:off x="497889" y="3068533"/>
            <a:ext cx="7848600" cy="646331"/>
          </a:xfrm>
          <a:prstGeom prst="rect">
            <a:avLst/>
          </a:prstGeom>
        </p:spPr>
        <p:txBody>
          <a:bodyPr wrap="square">
            <a:spAutoFit/>
          </a:bodyPr>
          <a:lstStyle/>
          <a:p>
            <a:r>
              <a:rPr lang="en-US" b="1" dirty="0" smtClean="0">
                <a:solidFill>
                  <a:srgbClr val="FF0000"/>
                </a:solidFill>
                <a:latin typeface="Times New Roman"/>
                <a:ea typeface="PMingLiU"/>
              </a:rPr>
              <a:t>Solution </a:t>
            </a:r>
            <a:r>
              <a:rPr lang="zh-TW" altLang="en-US" b="1" dirty="0" smtClean="0">
                <a:solidFill>
                  <a:srgbClr val="FF0000"/>
                </a:solidFill>
                <a:latin typeface="Times New Roman"/>
                <a:ea typeface="PMingLiU"/>
              </a:rPr>
              <a:t>  </a:t>
            </a:r>
            <a:r>
              <a:rPr lang="en-US" altLang="zh-TW" dirty="0" smtClean="0">
                <a:latin typeface="Times New Roman"/>
                <a:ea typeface="PMingLiU"/>
              </a:rPr>
              <a:t>The inclined chord geometry will cause complications in computation, but the process is the same as that of the last example.</a:t>
            </a:r>
          </a:p>
        </p:txBody>
      </p:sp>
      <p:sp>
        <p:nvSpPr>
          <p:cNvPr id="58" name="Rectangle 57"/>
          <p:cNvSpPr/>
          <p:nvPr/>
        </p:nvSpPr>
        <p:spPr>
          <a:xfrm>
            <a:off x="524523" y="3686452"/>
            <a:ext cx="8001000" cy="400110"/>
          </a:xfrm>
          <a:prstGeom prst="rect">
            <a:avLst/>
          </a:prstGeom>
        </p:spPr>
        <p:txBody>
          <a:bodyPr wrap="square">
            <a:spAutoFit/>
          </a:bodyPr>
          <a:lstStyle/>
          <a:p>
            <a:r>
              <a:rPr lang="en-US" sz="2000" b="1" dirty="0" smtClean="0">
                <a:latin typeface="Times New Roman"/>
                <a:ea typeface="PMingLiU"/>
              </a:rPr>
              <a:t>(1) Find reactions. </a:t>
            </a:r>
            <a:r>
              <a:rPr lang="en-US" sz="2000" dirty="0" smtClean="0">
                <a:latin typeface="Times New Roman"/>
                <a:ea typeface="PMingLiU"/>
              </a:rPr>
              <a:t>This is a simple truss, stable and determinate.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017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017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018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018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018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018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018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018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018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018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018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018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019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0191"/>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019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019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0194"/>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019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5019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5019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5019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50199"/>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50200"/>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50201"/>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50202"/>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50203"/>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50204"/>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50205"/>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50206"/>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50207"/>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50208"/>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50209"/>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50210"/>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50211"/>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50212"/>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50213"/>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50214"/>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50215"/>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50216"/>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50217"/>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50218"/>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50219"/>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50220"/>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50221"/>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50222"/>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50223"/>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50224"/>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50225"/>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50226"/>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50227"/>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50228"/>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50229"/>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50230"/>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50231"/>
                                        </p:tgtEl>
                                        <p:attrNameLst>
                                          <p:attrName>style.visibility</p:attrName>
                                        </p:attrNameLst>
                                      </p:cBhvr>
                                      <p:to>
                                        <p:strVal val="visible"/>
                                      </p:to>
                                    </p:set>
                                  </p:childTnLst>
                                </p:cTn>
                              </p:par>
                            </p:childTnLst>
                          </p:cTn>
                        </p:par>
                      </p:childTnLst>
                    </p:cTn>
                  </p:par>
                  <p:par>
                    <p:cTn id="113" fill="hold">
                      <p:stCondLst>
                        <p:cond delay="indefinite"/>
                      </p:stCondLst>
                      <p:childTnLst>
                        <p:par>
                          <p:cTn id="114" fill="hold">
                            <p:stCondLst>
                              <p:cond delay="0"/>
                            </p:stCondLst>
                            <p:childTnLst>
                              <p:par>
                                <p:cTn id="115" presetID="1" presetClass="entr" presetSubtype="0" fill="hold" grpId="0" nodeType="clickEffect">
                                  <p:stCondLst>
                                    <p:cond delay="0"/>
                                  </p:stCondLst>
                                  <p:childTnLst>
                                    <p:set>
                                      <p:cBhvr>
                                        <p:cTn id="116" dur="1" fill="hold">
                                          <p:stCondLst>
                                            <p:cond delay="0"/>
                                          </p:stCondLst>
                                        </p:cTn>
                                        <p:tgtEl>
                                          <p:spTgt spid="57"/>
                                        </p:tgtEl>
                                        <p:attrNameLst>
                                          <p:attrName>style.visibility</p:attrName>
                                        </p:attrNameLst>
                                      </p:cBhvr>
                                      <p:to>
                                        <p:strVal val="visible"/>
                                      </p:to>
                                    </p:set>
                                  </p:childTnLst>
                                </p:cTn>
                              </p:par>
                            </p:childTnLst>
                          </p:cTn>
                        </p:par>
                      </p:childTnLst>
                    </p:cTn>
                  </p:par>
                  <p:par>
                    <p:cTn id="117" fill="hold">
                      <p:stCondLst>
                        <p:cond delay="indefinite"/>
                      </p:stCondLst>
                      <p:childTnLst>
                        <p:par>
                          <p:cTn id="118" fill="hold">
                            <p:stCondLst>
                              <p:cond delay="0"/>
                            </p:stCondLst>
                            <p:childTnLst>
                              <p:par>
                                <p:cTn id="119" presetID="1" presetClass="entr" presetSubtype="0" fill="hold" grpId="0" nodeType="clickEffect">
                                  <p:stCondLst>
                                    <p:cond delay="0"/>
                                  </p:stCondLst>
                                  <p:childTnLst>
                                    <p:set>
                                      <p:cBhvr>
                                        <p:cTn id="120" dur="1" fill="hold">
                                          <p:stCondLst>
                                            <p:cond delay="0"/>
                                          </p:stCondLst>
                                        </p:cTn>
                                        <p:tgtEl>
                                          <p:spTgt spid="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8" grpId="0" animBg="1"/>
      <p:bldP spid="50179" grpId="0" animBg="1"/>
      <p:bldP spid="50180" grpId="0" animBg="1"/>
      <p:bldP spid="50181" grpId="0" animBg="1"/>
      <p:bldP spid="50182" grpId="0" animBg="1"/>
      <p:bldP spid="50183" grpId="0" animBg="1"/>
      <p:bldP spid="50184" grpId="0" animBg="1"/>
      <p:bldP spid="50185" grpId="0" animBg="1"/>
      <p:bldP spid="50186" grpId="0" animBg="1"/>
      <p:bldP spid="50187" grpId="0" animBg="1"/>
      <p:bldP spid="50188" grpId="0" animBg="1"/>
      <p:bldP spid="50189" grpId="0" animBg="1"/>
      <p:bldP spid="50190" grpId="0" animBg="1"/>
      <p:bldP spid="50191" grpId="0" animBg="1"/>
      <p:bldP spid="50192" grpId="0" animBg="1"/>
      <p:bldP spid="50193" grpId="0"/>
      <p:bldP spid="50194" grpId="0" animBg="1"/>
      <p:bldP spid="50195" grpId="0" animBg="1"/>
      <p:bldP spid="50196" grpId="0" animBg="1"/>
      <p:bldP spid="50197" grpId="0" animBg="1"/>
      <p:bldP spid="50198" grpId="0" animBg="1"/>
      <p:bldP spid="50199" grpId="0" animBg="1"/>
      <p:bldP spid="50200" grpId="0" animBg="1"/>
      <p:bldP spid="50201" grpId="0" animBg="1"/>
      <p:bldP spid="50202" grpId="0" animBg="1"/>
      <p:bldP spid="50203" grpId="0" animBg="1"/>
      <p:bldP spid="50204" grpId="0" animBg="1"/>
      <p:bldP spid="50205" grpId="0" animBg="1"/>
      <p:bldP spid="50206" grpId="0" animBg="1"/>
      <p:bldP spid="50207" grpId="0" animBg="1"/>
      <p:bldP spid="50208" grpId="0"/>
      <p:bldP spid="50209" grpId="0"/>
      <p:bldP spid="50210" grpId="0"/>
      <p:bldP spid="50211" grpId="0"/>
      <p:bldP spid="50212" grpId="0"/>
      <p:bldP spid="50213" grpId="0"/>
      <p:bldP spid="50214" grpId="0"/>
      <p:bldP spid="50215" grpId="0"/>
      <p:bldP spid="50216" grpId="0"/>
      <p:bldP spid="50217" grpId="0"/>
      <p:bldP spid="50218" grpId="0" animBg="1"/>
      <p:bldP spid="50219" grpId="0" animBg="1"/>
      <p:bldP spid="50220" grpId="0" animBg="1"/>
      <p:bldP spid="50221" grpId="0"/>
      <p:bldP spid="50222" grpId="0" animBg="1"/>
      <p:bldP spid="50223" grpId="0" animBg="1"/>
      <p:bldP spid="50224" grpId="0" animBg="1"/>
      <p:bldP spid="50225" grpId="0" animBg="1"/>
      <p:bldP spid="50226" grpId="0" animBg="1"/>
      <p:bldP spid="50227" grpId="0"/>
      <p:bldP spid="50228" grpId="0"/>
      <p:bldP spid="50229" grpId="0" animBg="1"/>
      <p:bldP spid="50230" grpId="0" animBg="1"/>
      <p:bldP spid="50231" grpId="0" animBg="1"/>
      <p:bldP spid="57" grpId="0"/>
      <p:bldP spid="5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Line 2"/>
          <p:cNvSpPr>
            <a:spLocks noChangeShapeType="1"/>
          </p:cNvSpPr>
          <p:nvPr/>
        </p:nvSpPr>
        <p:spPr bwMode="auto">
          <a:xfrm>
            <a:off x="3257550" y="1895475"/>
            <a:ext cx="2714625"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03" name="Line 3"/>
          <p:cNvSpPr>
            <a:spLocks noChangeShapeType="1"/>
          </p:cNvSpPr>
          <p:nvPr/>
        </p:nvSpPr>
        <p:spPr bwMode="auto">
          <a:xfrm flipH="1" flipV="1">
            <a:off x="4638675" y="981075"/>
            <a:ext cx="0" cy="9144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04" name="Line 4"/>
          <p:cNvSpPr>
            <a:spLocks noChangeShapeType="1"/>
          </p:cNvSpPr>
          <p:nvPr/>
        </p:nvSpPr>
        <p:spPr bwMode="auto">
          <a:xfrm flipH="1" flipV="1">
            <a:off x="4638675" y="981075"/>
            <a:ext cx="28575" cy="952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05" name="Line 5"/>
          <p:cNvSpPr>
            <a:spLocks noChangeShapeType="1"/>
          </p:cNvSpPr>
          <p:nvPr/>
        </p:nvSpPr>
        <p:spPr bwMode="auto">
          <a:xfrm flipV="1">
            <a:off x="3952875" y="1343025"/>
            <a:ext cx="0" cy="5524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06" name="Line 6"/>
          <p:cNvSpPr>
            <a:spLocks noChangeShapeType="1"/>
          </p:cNvSpPr>
          <p:nvPr/>
        </p:nvSpPr>
        <p:spPr bwMode="auto">
          <a:xfrm flipV="1">
            <a:off x="5295900" y="1343025"/>
            <a:ext cx="0" cy="542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07" name="Line 7"/>
          <p:cNvSpPr>
            <a:spLocks noChangeShapeType="1"/>
          </p:cNvSpPr>
          <p:nvPr/>
        </p:nvSpPr>
        <p:spPr bwMode="auto">
          <a:xfrm flipV="1">
            <a:off x="3267075" y="1343025"/>
            <a:ext cx="685800" cy="542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08" name="Line 8"/>
          <p:cNvSpPr>
            <a:spLocks noChangeShapeType="1"/>
          </p:cNvSpPr>
          <p:nvPr/>
        </p:nvSpPr>
        <p:spPr bwMode="auto">
          <a:xfrm flipV="1">
            <a:off x="3962400" y="990600"/>
            <a:ext cx="676275" cy="3524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09" name="Line 9"/>
          <p:cNvSpPr>
            <a:spLocks noChangeShapeType="1"/>
          </p:cNvSpPr>
          <p:nvPr/>
        </p:nvSpPr>
        <p:spPr bwMode="auto">
          <a:xfrm>
            <a:off x="4648200" y="990600"/>
            <a:ext cx="647700" cy="3524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10" name="Line 10"/>
          <p:cNvSpPr>
            <a:spLocks noChangeShapeType="1"/>
          </p:cNvSpPr>
          <p:nvPr/>
        </p:nvSpPr>
        <p:spPr bwMode="auto">
          <a:xfrm>
            <a:off x="5305425" y="1352550"/>
            <a:ext cx="647700" cy="542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11" name="Line 11"/>
          <p:cNvSpPr>
            <a:spLocks noChangeShapeType="1"/>
          </p:cNvSpPr>
          <p:nvPr/>
        </p:nvSpPr>
        <p:spPr bwMode="auto">
          <a:xfrm>
            <a:off x="3952875" y="1362075"/>
            <a:ext cx="676275" cy="5238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12" name="Line 12"/>
          <p:cNvSpPr>
            <a:spLocks noChangeShapeType="1"/>
          </p:cNvSpPr>
          <p:nvPr/>
        </p:nvSpPr>
        <p:spPr bwMode="auto">
          <a:xfrm flipV="1">
            <a:off x="4638675" y="1352550"/>
            <a:ext cx="647700" cy="5334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13" name="Oval 13"/>
          <p:cNvSpPr>
            <a:spLocks noChangeArrowheads="1"/>
          </p:cNvSpPr>
          <p:nvPr/>
        </p:nvSpPr>
        <p:spPr bwMode="auto">
          <a:xfrm>
            <a:off x="3209925" y="1846262"/>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14" name="Text Box 14"/>
          <p:cNvSpPr txBox="1">
            <a:spLocks noChangeArrowheads="1"/>
          </p:cNvSpPr>
          <p:nvPr/>
        </p:nvSpPr>
        <p:spPr bwMode="auto">
          <a:xfrm>
            <a:off x="3048000" y="1599676"/>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A</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1215" name="Oval 15"/>
          <p:cNvSpPr>
            <a:spLocks noChangeArrowheads="1"/>
          </p:cNvSpPr>
          <p:nvPr/>
        </p:nvSpPr>
        <p:spPr bwMode="auto">
          <a:xfrm>
            <a:off x="5905500" y="1855787"/>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16" name="Oval 16"/>
          <p:cNvSpPr>
            <a:spLocks noChangeArrowheads="1"/>
          </p:cNvSpPr>
          <p:nvPr/>
        </p:nvSpPr>
        <p:spPr bwMode="auto">
          <a:xfrm>
            <a:off x="5248275" y="1836737"/>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17" name="Oval 17"/>
          <p:cNvSpPr>
            <a:spLocks noChangeArrowheads="1"/>
          </p:cNvSpPr>
          <p:nvPr/>
        </p:nvSpPr>
        <p:spPr bwMode="auto">
          <a:xfrm>
            <a:off x="4591050" y="1855787"/>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18" name="Oval 18"/>
          <p:cNvSpPr>
            <a:spLocks noChangeArrowheads="1"/>
          </p:cNvSpPr>
          <p:nvPr/>
        </p:nvSpPr>
        <p:spPr bwMode="auto">
          <a:xfrm>
            <a:off x="3905250" y="1846262"/>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19" name="Oval 19"/>
          <p:cNvSpPr>
            <a:spLocks noChangeArrowheads="1"/>
          </p:cNvSpPr>
          <p:nvPr/>
        </p:nvSpPr>
        <p:spPr bwMode="auto">
          <a:xfrm>
            <a:off x="5229225" y="1312862"/>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20" name="Oval 20"/>
          <p:cNvSpPr>
            <a:spLocks noChangeArrowheads="1"/>
          </p:cNvSpPr>
          <p:nvPr/>
        </p:nvSpPr>
        <p:spPr bwMode="auto">
          <a:xfrm>
            <a:off x="4591050" y="941387"/>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21" name="Oval 21"/>
          <p:cNvSpPr>
            <a:spLocks noChangeArrowheads="1"/>
          </p:cNvSpPr>
          <p:nvPr/>
        </p:nvSpPr>
        <p:spPr bwMode="auto">
          <a:xfrm>
            <a:off x="3910013" y="1308100"/>
            <a:ext cx="90487"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22" name="Line 22"/>
          <p:cNvSpPr>
            <a:spLocks noChangeShapeType="1"/>
          </p:cNvSpPr>
          <p:nvPr/>
        </p:nvSpPr>
        <p:spPr bwMode="auto">
          <a:xfrm>
            <a:off x="4638675" y="1957387"/>
            <a:ext cx="0" cy="161925"/>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23" name="Line 23"/>
          <p:cNvSpPr>
            <a:spLocks noChangeShapeType="1"/>
          </p:cNvSpPr>
          <p:nvPr/>
        </p:nvSpPr>
        <p:spPr bwMode="auto">
          <a:xfrm flipH="1">
            <a:off x="5295900" y="1928812"/>
            <a:ext cx="0" cy="17145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24" name="Line 24"/>
          <p:cNvSpPr>
            <a:spLocks noChangeShapeType="1"/>
          </p:cNvSpPr>
          <p:nvPr/>
        </p:nvSpPr>
        <p:spPr bwMode="auto">
          <a:xfrm flipH="1">
            <a:off x="3948113" y="1938337"/>
            <a:ext cx="0" cy="17145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25" name="Text Box 25"/>
          <p:cNvSpPr txBox="1">
            <a:spLocks noChangeArrowheads="1"/>
          </p:cNvSpPr>
          <p:nvPr/>
        </p:nvSpPr>
        <p:spPr bwMode="auto">
          <a:xfrm>
            <a:off x="3943349" y="1943100"/>
            <a:ext cx="699671" cy="3333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1226" name="Text Box 26"/>
          <p:cNvSpPr txBox="1">
            <a:spLocks noChangeArrowheads="1"/>
          </p:cNvSpPr>
          <p:nvPr/>
        </p:nvSpPr>
        <p:spPr bwMode="auto">
          <a:xfrm>
            <a:off x="4614862" y="1943100"/>
            <a:ext cx="658473"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6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1227" name="Text Box 27"/>
          <p:cNvSpPr txBox="1">
            <a:spLocks noChangeArrowheads="1"/>
          </p:cNvSpPr>
          <p:nvPr/>
        </p:nvSpPr>
        <p:spPr bwMode="auto">
          <a:xfrm>
            <a:off x="5276850" y="1943100"/>
            <a:ext cx="617923"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9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1228" name="Text Box 28"/>
          <p:cNvSpPr txBox="1">
            <a:spLocks noChangeArrowheads="1"/>
          </p:cNvSpPr>
          <p:nvPr/>
        </p:nvSpPr>
        <p:spPr bwMode="auto">
          <a:xfrm>
            <a:off x="3648723" y="1603143"/>
            <a:ext cx="323850"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B</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1229" name="Text Box 29"/>
          <p:cNvSpPr txBox="1">
            <a:spLocks noChangeArrowheads="1"/>
          </p:cNvSpPr>
          <p:nvPr/>
        </p:nvSpPr>
        <p:spPr bwMode="auto">
          <a:xfrm>
            <a:off x="4400550" y="1531937"/>
            <a:ext cx="39052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C</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1230" name="Text Box 30"/>
          <p:cNvSpPr txBox="1">
            <a:spLocks noChangeArrowheads="1"/>
          </p:cNvSpPr>
          <p:nvPr/>
        </p:nvSpPr>
        <p:spPr bwMode="auto">
          <a:xfrm>
            <a:off x="5010798" y="1585388"/>
            <a:ext cx="40005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D</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1231" name="Text Box 31"/>
          <p:cNvSpPr txBox="1">
            <a:spLocks noChangeArrowheads="1"/>
          </p:cNvSpPr>
          <p:nvPr/>
        </p:nvSpPr>
        <p:spPr bwMode="auto">
          <a:xfrm>
            <a:off x="5915025" y="1666875"/>
            <a:ext cx="342900"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E</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1232" name="Text Box 32"/>
          <p:cNvSpPr txBox="1">
            <a:spLocks noChangeArrowheads="1"/>
          </p:cNvSpPr>
          <p:nvPr/>
        </p:nvSpPr>
        <p:spPr bwMode="auto">
          <a:xfrm>
            <a:off x="3712345" y="1061807"/>
            <a:ext cx="342900"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1233" name="Text Box 33"/>
          <p:cNvSpPr txBox="1">
            <a:spLocks noChangeArrowheads="1"/>
          </p:cNvSpPr>
          <p:nvPr/>
        </p:nvSpPr>
        <p:spPr bwMode="auto">
          <a:xfrm>
            <a:off x="4353572" y="757007"/>
            <a:ext cx="285750"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G</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1234" name="Text Box 34"/>
          <p:cNvSpPr txBox="1">
            <a:spLocks noChangeArrowheads="1"/>
          </p:cNvSpPr>
          <p:nvPr/>
        </p:nvSpPr>
        <p:spPr bwMode="auto">
          <a:xfrm>
            <a:off x="5253916" y="1070684"/>
            <a:ext cx="35242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H</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1235" name="Line 35"/>
          <p:cNvSpPr>
            <a:spLocks noChangeShapeType="1"/>
          </p:cNvSpPr>
          <p:nvPr/>
        </p:nvSpPr>
        <p:spPr bwMode="auto">
          <a:xfrm>
            <a:off x="3248025" y="2209800"/>
            <a:ext cx="0" cy="2476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36" name="Line 36"/>
          <p:cNvSpPr>
            <a:spLocks noChangeShapeType="1"/>
          </p:cNvSpPr>
          <p:nvPr/>
        </p:nvSpPr>
        <p:spPr bwMode="auto">
          <a:xfrm>
            <a:off x="5953125" y="2219325"/>
            <a:ext cx="0" cy="2476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37" name="Line 37"/>
          <p:cNvSpPr>
            <a:spLocks noChangeShapeType="1"/>
          </p:cNvSpPr>
          <p:nvPr/>
        </p:nvSpPr>
        <p:spPr bwMode="auto">
          <a:xfrm>
            <a:off x="3257550" y="2409825"/>
            <a:ext cx="2695575" cy="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38" name="Text Box 38"/>
          <p:cNvSpPr txBox="1">
            <a:spLocks noChangeArrowheads="1"/>
          </p:cNvSpPr>
          <p:nvPr/>
        </p:nvSpPr>
        <p:spPr bwMode="auto">
          <a:xfrm>
            <a:off x="4192942" y="2439325"/>
            <a:ext cx="1488767"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 @ 4m=16 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1239" name="Line 39"/>
          <p:cNvSpPr>
            <a:spLocks noChangeShapeType="1"/>
          </p:cNvSpPr>
          <p:nvPr/>
        </p:nvSpPr>
        <p:spPr bwMode="auto">
          <a:xfrm>
            <a:off x="6210300" y="1895475"/>
            <a:ext cx="2286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40" name="Line 40"/>
          <p:cNvSpPr>
            <a:spLocks noChangeShapeType="1"/>
          </p:cNvSpPr>
          <p:nvPr/>
        </p:nvSpPr>
        <p:spPr bwMode="auto">
          <a:xfrm>
            <a:off x="6219825" y="1362075"/>
            <a:ext cx="2286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41" name="Line 41"/>
          <p:cNvSpPr>
            <a:spLocks noChangeShapeType="1"/>
          </p:cNvSpPr>
          <p:nvPr/>
        </p:nvSpPr>
        <p:spPr bwMode="auto">
          <a:xfrm>
            <a:off x="6219825" y="981075"/>
            <a:ext cx="2286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42" name="Line 42"/>
          <p:cNvSpPr>
            <a:spLocks noChangeShapeType="1"/>
          </p:cNvSpPr>
          <p:nvPr/>
        </p:nvSpPr>
        <p:spPr bwMode="auto">
          <a:xfrm flipH="1" flipV="1">
            <a:off x="6324600" y="1362075"/>
            <a:ext cx="0" cy="53340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43" name="Line 43"/>
          <p:cNvSpPr>
            <a:spLocks noChangeShapeType="1"/>
          </p:cNvSpPr>
          <p:nvPr/>
        </p:nvSpPr>
        <p:spPr bwMode="auto">
          <a:xfrm flipV="1">
            <a:off x="6324600" y="981075"/>
            <a:ext cx="0" cy="38100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44" name="Text Box 44"/>
          <p:cNvSpPr txBox="1">
            <a:spLocks noChangeArrowheads="1"/>
          </p:cNvSpPr>
          <p:nvPr/>
        </p:nvSpPr>
        <p:spPr bwMode="auto">
          <a:xfrm>
            <a:off x="6286499" y="1066800"/>
            <a:ext cx="74461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2m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1245" name="Text Box 45"/>
          <p:cNvSpPr txBox="1">
            <a:spLocks noChangeArrowheads="1"/>
          </p:cNvSpPr>
          <p:nvPr/>
        </p:nvSpPr>
        <p:spPr bwMode="auto">
          <a:xfrm>
            <a:off x="6296025" y="1485900"/>
            <a:ext cx="557536"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1246" name="Line 46"/>
          <p:cNvSpPr>
            <a:spLocks noChangeShapeType="1"/>
          </p:cNvSpPr>
          <p:nvPr/>
        </p:nvSpPr>
        <p:spPr bwMode="auto">
          <a:xfrm flipV="1">
            <a:off x="3248025" y="1952625"/>
            <a:ext cx="0" cy="238125"/>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47" name="Line 47"/>
          <p:cNvSpPr>
            <a:spLocks noChangeShapeType="1"/>
          </p:cNvSpPr>
          <p:nvPr/>
        </p:nvSpPr>
        <p:spPr bwMode="auto">
          <a:xfrm>
            <a:off x="2867025" y="1876425"/>
            <a:ext cx="238125" cy="0"/>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48" name="Line 48"/>
          <p:cNvSpPr>
            <a:spLocks noChangeShapeType="1"/>
          </p:cNvSpPr>
          <p:nvPr/>
        </p:nvSpPr>
        <p:spPr bwMode="auto">
          <a:xfrm flipH="1" flipV="1">
            <a:off x="5957888" y="1947862"/>
            <a:ext cx="0" cy="238125"/>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49" name="Text Box 49"/>
          <p:cNvSpPr txBox="1">
            <a:spLocks noChangeArrowheads="1"/>
          </p:cNvSpPr>
          <p:nvPr/>
        </p:nvSpPr>
        <p:spPr bwMode="auto">
          <a:xfrm>
            <a:off x="5943600" y="1990725"/>
            <a:ext cx="625876"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EV</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1250" name="Text Box 50"/>
          <p:cNvSpPr txBox="1">
            <a:spLocks noChangeArrowheads="1"/>
          </p:cNvSpPr>
          <p:nvPr/>
        </p:nvSpPr>
        <p:spPr bwMode="auto">
          <a:xfrm>
            <a:off x="3257550" y="2009775"/>
            <a:ext cx="675258" cy="3143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AV</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1251" name="Text Box 51"/>
          <p:cNvSpPr txBox="1">
            <a:spLocks noChangeArrowheads="1"/>
          </p:cNvSpPr>
          <p:nvPr/>
        </p:nvSpPr>
        <p:spPr bwMode="auto">
          <a:xfrm>
            <a:off x="2396971" y="1655762"/>
            <a:ext cx="727229" cy="3143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AH</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1252" name="Line 52"/>
          <p:cNvSpPr>
            <a:spLocks noChangeShapeType="1"/>
          </p:cNvSpPr>
          <p:nvPr/>
        </p:nvSpPr>
        <p:spPr bwMode="auto">
          <a:xfrm>
            <a:off x="3057525" y="1143000"/>
            <a:ext cx="190500" cy="0"/>
          </a:xfrm>
          <a:prstGeom prst="line">
            <a:avLst/>
          </a:prstGeom>
          <a:noFill/>
          <a:ln w="952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53" name="Line 53"/>
          <p:cNvSpPr>
            <a:spLocks noChangeShapeType="1"/>
          </p:cNvSpPr>
          <p:nvPr/>
        </p:nvSpPr>
        <p:spPr bwMode="auto">
          <a:xfrm flipV="1">
            <a:off x="3057525" y="923925"/>
            <a:ext cx="0" cy="219075"/>
          </a:xfrm>
          <a:prstGeom prst="line">
            <a:avLst/>
          </a:prstGeom>
          <a:noFill/>
          <a:ln w="952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254" name="Text Box 54"/>
          <p:cNvSpPr txBox="1">
            <a:spLocks noChangeArrowheads="1"/>
          </p:cNvSpPr>
          <p:nvPr/>
        </p:nvSpPr>
        <p:spPr bwMode="auto">
          <a:xfrm>
            <a:off x="3209925" y="1009650"/>
            <a:ext cx="390525"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x</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1255" name="Text Box 55"/>
          <p:cNvSpPr txBox="1">
            <a:spLocks noChangeArrowheads="1"/>
          </p:cNvSpPr>
          <p:nvPr/>
        </p:nvSpPr>
        <p:spPr bwMode="auto">
          <a:xfrm>
            <a:off x="2925470" y="655760"/>
            <a:ext cx="390525"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y</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6" name="Rectangle 55"/>
          <p:cNvSpPr/>
          <p:nvPr/>
        </p:nvSpPr>
        <p:spPr>
          <a:xfrm>
            <a:off x="1219200" y="2895600"/>
            <a:ext cx="7239000" cy="1477328"/>
          </a:xfrm>
          <a:prstGeom prst="rect">
            <a:avLst/>
          </a:prstGeom>
        </p:spPr>
        <p:txBody>
          <a:bodyPr wrap="square">
            <a:spAutoFit/>
          </a:bodyPr>
          <a:lstStyle/>
          <a:p>
            <a:r>
              <a:rPr lang="en-US" dirty="0" smtClean="0">
                <a:latin typeface="Symbol"/>
                <a:ea typeface="PMingLiU"/>
              </a:rPr>
              <a:t>S</a:t>
            </a:r>
            <a:r>
              <a:rPr lang="en-US" i="1" dirty="0" smtClean="0">
                <a:latin typeface="Times New Roman"/>
                <a:ea typeface="PMingLiU"/>
              </a:rPr>
              <a:t>M</a:t>
            </a:r>
            <a:r>
              <a:rPr lang="en-US" i="1" baseline="-25000" dirty="0" smtClean="0">
                <a:latin typeface="Times New Roman"/>
                <a:ea typeface="PMingLiU"/>
              </a:rPr>
              <a:t>A</a:t>
            </a:r>
            <a:r>
              <a:rPr lang="en-US" i="1" dirty="0" smtClean="0">
                <a:latin typeface="Times New Roman"/>
                <a:ea typeface="PMingLiU"/>
              </a:rPr>
              <a:t>=</a:t>
            </a:r>
            <a:r>
              <a:rPr lang="en-US" dirty="0" smtClean="0">
                <a:latin typeface="Times New Roman"/>
                <a:ea typeface="PMingLiU"/>
              </a:rPr>
              <a:t>0</a:t>
            </a:r>
            <a:r>
              <a:rPr lang="en-US" i="1" dirty="0" smtClean="0">
                <a:latin typeface="Times New Roman"/>
                <a:ea typeface="PMingLiU"/>
              </a:rPr>
              <a:t>	</a:t>
            </a:r>
            <a:r>
              <a:rPr lang="en-US" dirty="0" smtClean="0">
                <a:latin typeface="Symbol"/>
                <a:ea typeface="PMingLiU"/>
              </a:rPr>
              <a:t>-</a:t>
            </a:r>
            <a:r>
              <a:rPr lang="en-US" dirty="0" smtClean="0">
                <a:latin typeface="Times New Roman"/>
                <a:ea typeface="PMingLiU"/>
              </a:rPr>
              <a:t> (16) </a:t>
            </a:r>
            <a:r>
              <a:rPr lang="en-US" i="1" dirty="0" smtClean="0">
                <a:latin typeface="Times New Roman"/>
                <a:ea typeface="PMingLiU"/>
              </a:rPr>
              <a:t>R</a:t>
            </a:r>
            <a:r>
              <a:rPr lang="en-US" i="1" baseline="-25000" dirty="0" smtClean="0">
                <a:latin typeface="Times New Roman"/>
                <a:ea typeface="PMingLiU"/>
              </a:rPr>
              <a:t>EV</a:t>
            </a:r>
            <a:r>
              <a:rPr lang="en-US" dirty="0" smtClean="0">
                <a:latin typeface="Times New Roman"/>
                <a:ea typeface="PMingLiU"/>
              </a:rPr>
              <a:t>+(4)3+(8)6+(12)9=0, </a:t>
            </a:r>
            <a:r>
              <a:rPr lang="en-US" i="1" dirty="0" smtClean="0">
                <a:latin typeface="Times New Roman"/>
                <a:ea typeface="PMingLiU"/>
              </a:rPr>
              <a:t>	R</a:t>
            </a:r>
            <a:r>
              <a:rPr lang="en-US" i="1" baseline="-25000" dirty="0" smtClean="0">
                <a:latin typeface="Times New Roman"/>
                <a:ea typeface="PMingLiU"/>
              </a:rPr>
              <a:t>EV</a:t>
            </a:r>
            <a:r>
              <a:rPr lang="en-US" i="1" dirty="0" smtClean="0">
                <a:latin typeface="Times New Roman"/>
                <a:ea typeface="PMingLiU"/>
              </a:rPr>
              <a:t> =</a:t>
            </a:r>
            <a:r>
              <a:rPr lang="en-US" dirty="0" smtClean="0">
                <a:latin typeface="Times New Roman"/>
                <a:ea typeface="PMingLiU"/>
              </a:rPr>
              <a:t>10.5 </a:t>
            </a:r>
            <a:r>
              <a:rPr lang="en-US" dirty="0" err="1" smtClean="0">
                <a:latin typeface="Times New Roman"/>
                <a:ea typeface="PMingLiU"/>
              </a:rPr>
              <a:t>kN.</a:t>
            </a:r>
            <a:endParaRPr lang="en-US" dirty="0" smtClean="0">
              <a:latin typeface="Times New Roman"/>
              <a:ea typeface="PMingLiU"/>
            </a:endParaRPr>
          </a:p>
          <a:p>
            <a:endParaRPr lang="en-US" dirty="0" smtClean="0">
              <a:latin typeface="Times New Roman"/>
              <a:ea typeface="PMingLiU"/>
            </a:endParaRPr>
          </a:p>
          <a:p>
            <a:r>
              <a:rPr lang="en-US" dirty="0" smtClean="0">
                <a:latin typeface="Symbol"/>
                <a:ea typeface="PMingLiU"/>
              </a:rPr>
              <a:t>S</a:t>
            </a:r>
            <a:r>
              <a:rPr lang="en-US" i="1" dirty="0" smtClean="0">
                <a:latin typeface="Times New Roman"/>
                <a:ea typeface="PMingLiU"/>
              </a:rPr>
              <a:t>M</a:t>
            </a:r>
            <a:r>
              <a:rPr lang="en-US" i="1" baseline="-25000" dirty="0" smtClean="0">
                <a:latin typeface="Times New Roman"/>
                <a:ea typeface="PMingLiU"/>
              </a:rPr>
              <a:t>E</a:t>
            </a:r>
            <a:r>
              <a:rPr lang="en-US" i="1" dirty="0" smtClean="0">
                <a:latin typeface="Times New Roman"/>
                <a:ea typeface="PMingLiU"/>
              </a:rPr>
              <a:t>=</a:t>
            </a:r>
            <a:r>
              <a:rPr lang="en-US" dirty="0" smtClean="0">
                <a:latin typeface="Times New Roman"/>
                <a:ea typeface="PMingLiU"/>
              </a:rPr>
              <a:t>0</a:t>
            </a:r>
            <a:r>
              <a:rPr lang="en-US" i="1" dirty="0" smtClean="0">
                <a:latin typeface="Times New Roman"/>
                <a:ea typeface="PMingLiU"/>
              </a:rPr>
              <a:t>	</a:t>
            </a:r>
            <a:r>
              <a:rPr lang="en-US" dirty="0" smtClean="0">
                <a:latin typeface="Times New Roman"/>
                <a:ea typeface="PMingLiU"/>
              </a:rPr>
              <a:t>(16) </a:t>
            </a:r>
            <a:r>
              <a:rPr lang="en-US" i="1" dirty="0" smtClean="0">
                <a:latin typeface="Times New Roman"/>
                <a:ea typeface="PMingLiU"/>
              </a:rPr>
              <a:t>R</a:t>
            </a:r>
            <a:r>
              <a:rPr lang="en-US" i="1" baseline="-25000" dirty="0" smtClean="0">
                <a:latin typeface="Times New Roman"/>
                <a:ea typeface="PMingLiU"/>
              </a:rPr>
              <a:t>AV</a:t>
            </a:r>
            <a:r>
              <a:rPr lang="zh-TW" altLang="en-US" i="1" baseline="-25000" dirty="0" smtClean="0">
                <a:latin typeface="Times New Roman"/>
                <a:ea typeface="PMingLiU"/>
              </a:rPr>
              <a:t> </a:t>
            </a:r>
            <a:r>
              <a:rPr lang="en-US" altLang="zh-TW" i="1" dirty="0" smtClean="0">
                <a:latin typeface="Symbol"/>
                <a:ea typeface="PMingLiU"/>
              </a:rPr>
              <a:t>-</a:t>
            </a:r>
            <a:r>
              <a:rPr lang="en-US" altLang="zh-TW" i="1" dirty="0" smtClean="0">
                <a:latin typeface="Times New Roman"/>
                <a:ea typeface="PMingLiU"/>
              </a:rPr>
              <a:t> </a:t>
            </a:r>
            <a:r>
              <a:rPr lang="en-US" altLang="zh-TW" dirty="0" smtClean="0">
                <a:latin typeface="Times New Roman"/>
                <a:ea typeface="PMingLiU"/>
              </a:rPr>
              <a:t>(12)3</a:t>
            </a:r>
            <a:r>
              <a:rPr lang="en-US" altLang="zh-TW" dirty="0" smtClean="0">
                <a:latin typeface="Symbol"/>
                <a:ea typeface="PMingLiU"/>
              </a:rPr>
              <a:t>-</a:t>
            </a:r>
            <a:r>
              <a:rPr lang="en-US" altLang="zh-TW" dirty="0" smtClean="0">
                <a:latin typeface="Times New Roman"/>
                <a:ea typeface="PMingLiU"/>
              </a:rPr>
              <a:t>8(6)</a:t>
            </a:r>
            <a:r>
              <a:rPr lang="en-US" altLang="zh-TW" dirty="0" smtClean="0">
                <a:latin typeface="Symbol"/>
                <a:ea typeface="PMingLiU"/>
              </a:rPr>
              <a:t> -</a:t>
            </a:r>
            <a:r>
              <a:rPr lang="en-US" altLang="zh-TW" dirty="0" smtClean="0">
                <a:latin typeface="Times New Roman"/>
                <a:ea typeface="PMingLiU"/>
              </a:rPr>
              <a:t> (4)9=0, </a:t>
            </a:r>
            <a:r>
              <a:rPr lang="en-US" altLang="zh-TW" i="1" dirty="0" smtClean="0">
                <a:latin typeface="Times New Roman"/>
                <a:ea typeface="PMingLiU"/>
              </a:rPr>
              <a:t>	R</a:t>
            </a:r>
            <a:r>
              <a:rPr lang="en-US" altLang="zh-TW" i="1" baseline="-25000" dirty="0" smtClean="0">
                <a:latin typeface="Times New Roman"/>
                <a:ea typeface="PMingLiU"/>
              </a:rPr>
              <a:t>AV</a:t>
            </a:r>
            <a:r>
              <a:rPr lang="en-US" altLang="zh-TW" i="1" dirty="0" smtClean="0">
                <a:latin typeface="Times New Roman"/>
                <a:ea typeface="PMingLiU"/>
              </a:rPr>
              <a:t> =</a:t>
            </a:r>
            <a:r>
              <a:rPr lang="en-US" altLang="zh-TW" dirty="0" smtClean="0">
                <a:latin typeface="Times New Roman"/>
                <a:ea typeface="PMingLiU"/>
              </a:rPr>
              <a:t>7.5 </a:t>
            </a:r>
            <a:r>
              <a:rPr lang="en-US" altLang="zh-TW" dirty="0" err="1" smtClean="0">
                <a:latin typeface="Times New Roman"/>
                <a:ea typeface="PMingLiU"/>
              </a:rPr>
              <a:t>kN.</a:t>
            </a:r>
            <a:endParaRPr lang="en-US" altLang="zh-TW" dirty="0" smtClean="0">
              <a:latin typeface="Times New Roman"/>
              <a:ea typeface="PMingLiU"/>
            </a:endParaRPr>
          </a:p>
          <a:p>
            <a:endParaRPr lang="en-US" dirty="0" smtClean="0">
              <a:latin typeface="Times New Roman"/>
              <a:ea typeface="PMingLiU"/>
            </a:endParaRPr>
          </a:p>
          <a:p>
            <a:r>
              <a:rPr lang="en-US" dirty="0" err="1" smtClean="0">
                <a:latin typeface="Symbol"/>
                <a:ea typeface="PMingLiU"/>
              </a:rPr>
              <a:t>S</a:t>
            </a:r>
            <a:r>
              <a:rPr lang="en-US" i="1" dirty="0" err="1" smtClean="0">
                <a:latin typeface="Times New Roman"/>
                <a:ea typeface="PMingLiU"/>
              </a:rPr>
              <a:t>F</a:t>
            </a:r>
            <a:r>
              <a:rPr lang="en-US" i="1" baseline="-25000" dirty="0" err="1" smtClean="0">
                <a:latin typeface="Times New Roman"/>
                <a:ea typeface="PMingLiU"/>
              </a:rPr>
              <a:t>x</a:t>
            </a:r>
            <a:r>
              <a:rPr lang="en-US" i="1" dirty="0" smtClean="0">
                <a:latin typeface="Times New Roman"/>
                <a:ea typeface="PMingLiU"/>
              </a:rPr>
              <a:t>=</a:t>
            </a:r>
            <a:r>
              <a:rPr lang="en-US" dirty="0" smtClean="0">
                <a:latin typeface="Times New Roman"/>
                <a:ea typeface="PMingLiU"/>
              </a:rPr>
              <a:t>0</a:t>
            </a:r>
            <a:r>
              <a:rPr lang="en-US" i="1" dirty="0" smtClean="0">
                <a:latin typeface="Times New Roman"/>
                <a:ea typeface="PMingLiU"/>
              </a:rPr>
              <a:t>	  				R</a:t>
            </a:r>
            <a:r>
              <a:rPr lang="en-US" i="1" baseline="-25000" dirty="0" smtClean="0">
                <a:latin typeface="Times New Roman"/>
                <a:ea typeface="PMingLiU"/>
              </a:rPr>
              <a:t>AH</a:t>
            </a:r>
            <a:r>
              <a:rPr lang="en-US" i="1" dirty="0" smtClean="0">
                <a:latin typeface="Times New Roman"/>
                <a:ea typeface="PMingLiU"/>
              </a:rPr>
              <a:t> =</a:t>
            </a:r>
            <a:r>
              <a:rPr lang="en-US" dirty="0" smtClean="0">
                <a:latin typeface="Times New Roman"/>
                <a:ea typeface="PMingLiU"/>
              </a:rPr>
              <a:t>0 </a:t>
            </a:r>
            <a:r>
              <a:rPr lang="en-US" dirty="0" err="1" smtClean="0">
                <a:latin typeface="Times New Roman"/>
                <a:ea typeface="PMingLiU"/>
              </a:rPr>
              <a:t>kN.</a:t>
            </a:r>
            <a:endParaRPr lang="en-US" dirty="0" smtClean="0">
              <a:latin typeface="Times New Roman"/>
              <a:ea typeface="PMingLiU"/>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381000"/>
            <a:ext cx="7543800" cy="677108"/>
          </a:xfrm>
          <a:prstGeom prst="rect">
            <a:avLst/>
          </a:prstGeom>
        </p:spPr>
        <p:txBody>
          <a:bodyPr wrap="square">
            <a:spAutoFit/>
          </a:bodyPr>
          <a:lstStyle/>
          <a:p>
            <a:r>
              <a:rPr lang="en-US" sz="2000" dirty="0" smtClean="0">
                <a:latin typeface="Times New Roman" pitchFamily="18" charset="0"/>
                <a:cs typeface="Times New Roman" pitchFamily="18" charset="0"/>
              </a:rPr>
              <a:t>(2) </a:t>
            </a:r>
            <a:r>
              <a:rPr lang="en-US" sz="2000" b="1" dirty="0" smtClean="0">
                <a:latin typeface="Times New Roman" pitchFamily="18" charset="0"/>
                <a:ea typeface="PMingLiU"/>
                <a:cs typeface="Times New Roman" pitchFamily="18" charset="0"/>
              </a:rPr>
              <a:t>Establish </a:t>
            </a:r>
            <a:r>
              <a:rPr lang="en-US" b="1" dirty="0" smtClean="0">
                <a:latin typeface="Times New Roman"/>
                <a:ea typeface="PMingLiU"/>
              </a:rPr>
              <a:t>FBD.  </a:t>
            </a:r>
            <a:r>
              <a:rPr lang="en-US" dirty="0" smtClean="0">
                <a:latin typeface="Times New Roman"/>
                <a:ea typeface="PMingLiU"/>
              </a:rPr>
              <a:t>We make a cut through the second panel from the left and choose the left portion as the FBD.   </a:t>
            </a:r>
          </a:p>
        </p:txBody>
      </p:sp>
      <p:sp>
        <p:nvSpPr>
          <p:cNvPr id="52226" name="Line 2"/>
          <p:cNvSpPr>
            <a:spLocks noChangeShapeType="1"/>
          </p:cNvSpPr>
          <p:nvPr/>
        </p:nvSpPr>
        <p:spPr bwMode="auto">
          <a:xfrm flipV="1">
            <a:off x="1704975" y="2152650"/>
            <a:ext cx="352425" cy="0"/>
          </a:xfrm>
          <a:prstGeom prst="line">
            <a:avLst/>
          </a:prstGeom>
          <a:noFill/>
          <a:ln w="28575">
            <a:solidFill>
              <a:srgbClr val="FF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2227" name="Line 3"/>
          <p:cNvSpPr>
            <a:spLocks noChangeShapeType="1"/>
          </p:cNvSpPr>
          <p:nvPr/>
        </p:nvSpPr>
        <p:spPr bwMode="auto">
          <a:xfrm flipV="1">
            <a:off x="1676400" y="1600200"/>
            <a:ext cx="0" cy="5524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2228" name="Line 4"/>
          <p:cNvSpPr>
            <a:spLocks noChangeShapeType="1"/>
          </p:cNvSpPr>
          <p:nvPr/>
        </p:nvSpPr>
        <p:spPr bwMode="auto">
          <a:xfrm flipV="1">
            <a:off x="990600" y="1600200"/>
            <a:ext cx="685800" cy="542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2229" name="Line 5"/>
          <p:cNvSpPr>
            <a:spLocks noChangeShapeType="1"/>
          </p:cNvSpPr>
          <p:nvPr/>
        </p:nvSpPr>
        <p:spPr bwMode="auto">
          <a:xfrm flipV="1">
            <a:off x="1701800" y="1397000"/>
            <a:ext cx="371475" cy="190500"/>
          </a:xfrm>
          <a:prstGeom prst="line">
            <a:avLst/>
          </a:prstGeom>
          <a:noFill/>
          <a:ln w="28575">
            <a:solidFill>
              <a:srgbClr val="FF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2230" name="Line 6"/>
          <p:cNvSpPr>
            <a:spLocks noChangeShapeType="1"/>
          </p:cNvSpPr>
          <p:nvPr/>
        </p:nvSpPr>
        <p:spPr bwMode="auto">
          <a:xfrm>
            <a:off x="1676400" y="1619250"/>
            <a:ext cx="361950" cy="266700"/>
          </a:xfrm>
          <a:prstGeom prst="line">
            <a:avLst/>
          </a:prstGeom>
          <a:noFill/>
          <a:ln w="28575">
            <a:solidFill>
              <a:srgbClr val="FF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2231" name="Oval 7"/>
          <p:cNvSpPr>
            <a:spLocks noChangeArrowheads="1"/>
          </p:cNvSpPr>
          <p:nvPr/>
        </p:nvSpPr>
        <p:spPr bwMode="auto">
          <a:xfrm>
            <a:off x="933450" y="210502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2232" name="Text Box 8"/>
          <p:cNvSpPr txBox="1">
            <a:spLocks noChangeArrowheads="1"/>
          </p:cNvSpPr>
          <p:nvPr/>
        </p:nvSpPr>
        <p:spPr bwMode="auto">
          <a:xfrm>
            <a:off x="771525" y="1776952"/>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A</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2233" name="Oval 9"/>
          <p:cNvSpPr>
            <a:spLocks noChangeArrowheads="1"/>
          </p:cNvSpPr>
          <p:nvPr/>
        </p:nvSpPr>
        <p:spPr bwMode="auto">
          <a:xfrm>
            <a:off x="1628775" y="210502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2234" name="Oval 10"/>
          <p:cNvSpPr>
            <a:spLocks noChangeArrowheads="1"/>
          </p:cNvSpPr>
          <p:nvPr/>
        </p:nvSpPr>
        <p:spPr bwMode="auto">
          <a:xfrm>
            <a:off x="1619250" y="1560513"/>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2235" name="Line 11"/>
          <p:cNvSpPr>
            <a:spLocks noChangeShapeType="1"/>
          </p:cNvSpPr>
          <p:nvPr/>
        </p:nvSpPr>
        <p:spPr bwMode="auto">
          <a:xfrm flipH="1">
            <a:off x="1676400" y="2200275"/>
            <a:ext cx="0" cy="17145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2236" name="Text Box 12"/>
          <p:cNvSpPr txBox="1">
            <a:spLocks noChangeArrowheads="1"/>
          </p:cNvSpPr>
          <p:nvPr/>
        </p:nvSpPr>
        <p:spPr bwMode="auto">
          <a:xfrm>
            <a:off x="1672239" y="2193339"/>
            <a:ext cx="902286" cy="3333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2237" name="Text Box 13"/>
          <p:cNvSpPr txBox="1">
            <a:spLocks noChangeArrowheads="1"/>
          </p:cNvSpPr>
          <p:nvPr/>
        </p:nvSpPr>
        <p:spPr bwMode="auto">
          <a:xfrm>
            <a:off x="1390003" y="1835273"/>
            <a:ext cx="323850"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B</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2238" name="Text Box 14"/>
          <p:cNvSpPr txBox="1">
            <a:spLocks noChangeArrowheads="1"/>
          </p:cNvSpPr>
          <p:nvPr/>
        </p:nvSpPr>
        <p:spPr bwMode="auto">
          <a:xfrm>
            <a:off x="1400360" y="1372247"/>
            <a:ext cx="342900"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2239" name="Line 15"/>
          <p:cNvSpPr>
            <a:spLocks noChangeShapeType="1"/>
          </p:cNvSpPr>
          <p:nvPr/>
        </p:nvSpPr>
        <p:spPr bwMode="auto">
          <a:xfrm>
            <a:off x="971550" y="2466975"/>
            <a:ext cx="0" cy="2476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2240" name="Line 16"/>
          <p:cNvSpPr>
            <a:spLocks noChangeShapeType="1"/>
          </p:cNvSpPr>
          <p:nvPr/>
        </p:nvSpPr>
        <p:spPr bwMode="auto">
          <a:xfrm>
            <a:off x="2352675" y="2514600"/>
            <a:ext cx="0" cy="2476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2241" name="Line 17"/>
          <p:cNvSpPr>
            <a:spLocks noChangeShapeType="1"/>
          </p:cNvSpPr>
          <p:nvPr/>
        </p:nvSpPr>
        <p:spPr bwMode="auto">
          <a:xfrm>
            <a:off x="1009650" y="2657475"/>
            <a:ext cx="666750" cy="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2242" name="Line 18"/>
          <p:cNvSpPr>
            <a:spLocks noChangeShapeType="1"/>
          </p:cNvSpPr>
          <p:nvPr/>
        </p:nvSpPr>
        <p:spPr bwMode="auto">
          <a:xfrm>
            <a:off x="2771775" y="2133600"/>
            <a:ext cx="2286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2243" name="Line 19"/>
          <p:cNvSpPr>
            <a:spLocks noChangeShapeType="1"/>
          </p:cNvSpPr>
          <p:nvPr/>
        </p:nvSpPr>
        <p:spPr bwMode="auto">
          <a:xfrm>
            <a:off x="2781300" y="1600200"/>
            <a:ext cx="2286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2244" name="Line 20"/>
          <p:cNvSpPr>
            <a:spLocks noChangeShapeType="1"/>
          </p:cNvSpPr>
          <p:nvPr/>
        </p:nvSpPr>
        <p:spPr bwMode="auto">
          <a:xfrm flipH="1" flipV="1">
            <a:off x="2886075" y="1600200"/>
            <a:ext cx="0" cy="53340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2245" name="Line 21"/>
          <p:cNvSpPr>
            <a:spLocks noChangeShapeType="1"/>
          </p:cNvSpPr>
          <p:nvPr/>
        </p:nvSpPr>
        <p:spPr bwMode="auto">
          <a:xfrm flipV="1">
            <a:off x="971550" y="2200275"/>
            <a:ext cx="0" cy="238125"/>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2246" name="Text Box 22"/>
          <p:cNvSpPr txBox="1">
            <a:spLocks noChangeArrowheads="1"/>
          </p:cNvSpPr>
          <p:nvPr/>
        </p:nvSpPr>
        <p:spPr bwMode="auto">
          <a:xfrm>
            <a:off x="914399" y="2238375"/>
            <a:ext cx="843379" cy="3143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7.5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2247" name="Text Box 23"/>
          <p:cNvSpPr txBox="1">
            <a:spLocks noChangeArrowheads="1"/>
          </p:cNvSpPr>
          <p:nvPr/>
        </p:nvSpPr>
        <p:spPr bwMode="auto">
          <a:xfrm>
            <a:off x="1668817" y="1118956"/>
            <a:ext cx="719276"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FG</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2248" name="Text Box 24"/>
          <p:cNvSpPr txBox="1">
            <a:spLocks noChangeArrowheads="1"/>
          </p:cNvSpPr>
          <p:nvPr/>
        </p:nvSpPr>
        <p:spPr bwMode="auto">
          <a:xfrm>
            <a:off x="1857375" y="1543050"/>
            <a:ext cx="717149"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FC</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2249" name="Text Box 25"/>
          <p:cNvSpPr txBox="1">
            <a:spLocks noChangeArrowheads="1"/>
          </p:cNvSpPr>
          <p:nvPr/>
        </p:nvSpPr>
        <p:spPr bwMode="auto">
          <a:xfrm>
            <a:off x="1908238" y="1867085"/>
            <a:ext cx="746186"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BC</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2250" name="Text Box 26"/>
          <p:cNvSpPr txBox="1">
            <a:spLocks noChangeArrowheads="1"/>
          </p:cNvSpPr>
          <p:nvPr/>
        </p:nvSpPr>
        <p:spPr bwMode="auto">
          <a:xfrm>
            <a:off x="2819400" y="1743075"/>
            <a:ext cx="784934"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2251" name="Oval 27"/>
          <p:cNvSpPr>
            <a:spLocks noChangeArrowheads="1"/>
          </p:cNvSpPr>
          <p:nvPr/>
        </p:nvSpPr>
        <p:spPr bwMode="auto">
          <a:xfrm>
            <a:off x="2305050" y="2105025"/>
            <a:ext cx="90488" cy="90488"/>
          </a:xfrm>
          <a:prstGeom prst="ellipse">
            <a:avLst/>
          </a:prstGeom>
          <a:solidFill>
            <a:srgbClr val="FFFFFF"/>
          </a:solidFill>
          <a:ln w="9525">
            <a:solidFill>
              <a:srgbClr val="000000"/>
            </a:solidFill>
            <a:prstDash val="sysDot"/>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2252" name="Text Box 28"/>
          <p:cNvSpPr txBox="1">
            <a:spLocks noChangeArrowheads="1"/>
          </p:cNvSpPr>
          <p:nvPr/>
        </p:nvSpPr>
        <p:spPr bwMode="auto">
          <a:xfrm>
            <a:off x="2343150" y="1924050"/>
            <a:ext cx="342900"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C</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2253" name="Line 29"/>
          <p:cNvSpPr>
            <a:spLocks noChangeShapeType="1"/>
          </p:cNvSpPr>
          <p:nvPr/>
        </p:nvSpPr>
        <p:spPr bwMode="auto">
          <a:xfrm>
            <a:off x="1695450" y="2657475"/>
            <a:ext cx="666750" cy="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2254" name="Line 30"/>
          <p:cNvSpPr>
            <a:spLocks noChangeShapeType="1"/>
          </p:cNvSpPr>
          <p:nvPr/>
        </p:nvSpPr>
        <p:spPr bwMode="auto">
          <a:xfrm>
            <a:off x="1695450" y="2486025"/>
            <a:ext cx="0" cy="2476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2255" name="Text Box 31"/>
          <p:cNvSpPr txBox="1">
            <a:spLocks noChangeArrowheads="1"/>
          </p:cNvSpPr>
          <p:nvPr/>
        </p:nvSpPr>
        <p:spPr bwMode="auto">
          <a:xfrm>
            <a:off x="1145590" y="2626126"/>
            <a:ext cx="48577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2256" name="Text Box 32"/>
          <p:cNvSpPr txBox="1">
            <a:spLocks noChangeArrowheads="1"/>
          </p:cNvSpPr>
          <p:nvPr/>
        </p:nvSpPr>
        <p:spPr bwMode="auto">
          <a:xfrm>
            <a:off x="1866900" y="2608371"/>
            <a:ext cx="1115997"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2257" name="Line 33"/>
          <p:cNvSpPr>
            <a:spLocks noChangeShapeType="1"/>
          </p:cNvSpPr>
          <p:nvPr/>
        </p:nvSpPr>
        <p:spPr bwMode="auto">
          <a:xfrm flipH="1">
            <a:off x="1028700" y="2149475"/>
            <a:ext cx="600075"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9" name="Rectangle 88"/>
          <p:cNvSpPr/>
          <p:nvPr/>
        </p:nvSpPr>
        <p:spPr>
          <a:xfrm>
            <a:off x="838200" y="2971800"/>
            <a:ext cx="7696200" cy="707886"/>
          </a:xfrm>
          <a:prstGeom prst="rect">
            <a:avLst/>
          </a:prstGeom>
        </p:spPr>
        <p:txBody>
          <a:bodyPr wrap="square">
            <a:spAutoFit/>
          </a:bodyPr>
          <a:lstStyle/>
          <a:p>
            <a:r>
              <a:rPr lang="en-US" sz="2000" dirty="0" smtClean="0">
                <a:latin typeface="Times New Roman"/>
                <a:ea typeface="PMingLiU"/>
              </a:rPr>
              <a:t>To find </a:t>
            </a:r>
            <a:r>
              <a:rPr lang="en-US" sz="2000" b="1" i="1" dirty="0" smtClean="0">
                <a:latin typeface="Times New Roman"/>
                <a:ea typeface="PMingLiU"/>
              </a:rPr>
              <a:t>F</a:t>
            </a:r>
            <a:r>
              <a:rPr lang="en-US" sz="2000" b="1" i="1" baseline="-25000" dirty="0" smtClean="0">
                <a:latin typeface="Times New Roman"/>
                <a:ea typeface="PMingLiU"/>
              </a:rPr>
              <a:t>BC</a:t>
            </a:r>
            <a:r>
              <a:rPr lang="en-US" sz="2000" i="1" dirty="0" smtClean="0">
                <a:latin typeface="Times New Roman"/>
                <a:ea typeface="PMingLiU"/>
              </a:rPr>
              <a:t> </a:t>
            </a:r>
            <a:r>
              <a:rPr lang="en-US" sz="2000" dirty="0" smtClean="0">
                <a:latin typeface="Times New Roman"/>
                <a:ea typeface="PMingLiU"/>
              </a:rPr>
              <a:t>we want to find a moment center that is the intersection of the two other unknowns.  The intersection point of </a:t>
            </a:r>
            <a:r>
              <a:rPr lang="en-US" sz="2000" i="1" dirty="0" smtClean="0">
                <a:latin typeface="Times New Roman"/>
                <a:ea typeface="PMingLiU"/>
              </a:rPr>
              <a:t>F</a:t>
            </a:r>
            <a:r>
              <a:rPr lang="en-US" sz="2000" i="1" baseline="-25000" dirty="0" smtClean="0">
                <a:latin typeface="Times New Roman"/>
                <a:ea typeface="PMingLiU"/>
              </a:rPr>
              <a:t>FG</a:t>
            </a:r>
            <a:r>
              <a:rPr lang="en-US" sz="2000" dirty="0" smtClean="0">
                <a:latin typeface="Times New Roman"/>
                <a:ea typeface="PMingLiU"/>
              </a:rPr>
              <a:t> and </a:t>
            </a:r>
            <a:r>
              <a:rPr lang="en-US" sz="2000" i="1" dirty="0" smtClean="0">
                <a:latin typeface="Times New Roman"/>
                <a:ea typeface="PMingLiU"/>
              </a:rPr>
              <a:t>F</a:t>
            </a:r>
            <a:r>
              <a:rPr lang="en-US" sz="2000" i="1" baseline="-25000" dirty="0" smtClean="0">
                <a:latin typeface="Times New Roman"/>
                <a:ea typeface="PMingLiU"/>
              </a:rPr>
              <a:t>FC</a:t>
            </a:r>
            <a:r>
              <a:rPr lang="en-US" sz="2000" dirty="0" smtClean="0">
                <a:latin typeface="Times New Roman"/>
                <a:ea typeface="PMingLiU"/>
              </a:rPr>
              <a:t> is point F.</a:t>
            </a:r>
          </a:p>
        </p:txBody>
      </p:sp>
      <p:sp>
        <p:nvSpPr>
          <p:cNvPr id="90" name="Rectangle 89"/>
          <p:cNvSpPr/>
          <p:nvPr/>
        </p:nvSpPr>
        <p:spPr>
          <a:xfrm>
            <a:off x="1066800" y="3733800"/>
            <a:ext cx="6858000" cy="707886"/>
          </a:xfrm>
          <a:prstGeom prst="rect">
            <a:avLst/>
          </a:prstGeom>
        </p:spPr>
        <p:txBody>
          <a:bodyPr wrap="square">
            <a:spAutoFit/>
          </a:bodyPr>
          <a:lstStyle/>
          <a:p>
            <a:r>
              <a:rPr lang="en-US" sz="2000" dirty="0" smtClean="0">
                <a:latin typeface="Symbol"/>
                <a:ea typeface="PMingLiU"/>
              </a:rPr>
              <a:t>S</a:t>
            </a:r>
            <a:r>
              <a:rPr lang="en-US" sz="2000" i="1" dirty="0" smtClean="0">
                <a:latin typeface="Times New Roman"/>
                <a:ea typeface="PMingLiU"/>
              </a:rPr>
              <a:t>M</a:t>
            </a:r>
            <a:r>
              <a:rPr lang="en-US" sz="2000" i="1" baseline="-25000" dirty="0" smtClean="0">
                <a:latin typeface="Times New Roman"/>
                <a:ea typeface="PMingLiU"/>
              </a:rPr>
              <a:t>F</a:t>
            </a:r>
            <a:r>
              <a:rPr lang="en-US" sz="2000" i="1" dirty="0" smtClean="0">
                <a:latin typeface="Times New Roman"/>
                <a:ea typeface="PMingLiU"/>
              </a:rPr>
              <a:t>=</a:t>
            </a:r>
            <a:r>
              <a:rPr lang="en-US" sz="2000" dirty="0" smtClean="0">
                <a:latin typeface="Times New Roman"/>
                <a:ea typeface="PMingLiU"/>
              </a:rPr>
              <a:t>0</a:t>
            </a:r>
            <a:r>
              <a:rPr lang="en-US" sz="2000" i="1" dirty="0" smtClean="0">
                <a:latin typeface="Times New Roman"/>
                <a:ea typeface="PMingLiU"/>
              </a:rPr>
              <a:t>	</a:t>
            </a:r>
            <a:r>
              <a:rPr lang="en-US" sz="2000" dirty="0" smtClean="0">
                <a:latin typeface="Symbol"/>
                <a:ea typeface="PMingLiU"/>
              </a:rPr>
              <a:t>-</a:t>
            </a:r>
            <a:r>
              <a:rPr lang="en-US" sz="2000" dirty="0" smtClean="0">
                <a:latin typeface="Times New Roman"/>
                <a:ea typeface="PMingLiU"/>
              </a:rPr>
              <a:t> (3) F</a:t>
            </a:r>
            <a:r>
              <a:rPr lang="en-US" sz="2000" baseline="-25000" dirty="0" smtClean="0">
                <a:latin typeface="Times New Roman"/>
                <a:ea typeface="PMingLiU"/>
              </a:rPr>
              <a:t>BC</a:t>
            </a:r>
            <a:r>
              <a:rPr lang="en-US" sz="2000" dirty="0" smtClean="0">
                <a:latin typeface="Times New Roman"/>
                <a:ea typeface="PMingLiU"/>
              </a:rPr>
              <a:t>+(4)7.5=0, </a:t>
            </a:r>
            <a:r>
              <a:rPr lang="en-US" sz="2000" i="1" dirty="0" smtClean="0">
                <a:latin typeface="Times New Roman"/>
                <a:ea typeface="PMingLiU"/>
              </a:rPr>
              <a:t>		   F</a:t>
            </a:r>
            <a:r>
              <a:rPr lang="en-US" sz="2000" i="1" baseline="-25000" dirty="0" smtClean="0">
                <a:latin typeface="Times New Roman"/>
                <a:ea typeface="PMingLiU"/>
              </a:rPr>
              <a:t>BC</a:t>
            </a:r>
            <a:r>
              <a:rPr lang="en-US" sz="2000" i="1" dirty="0" smtClean="0">
                <a:latin typeface="Times New Roman"/>
                <a:ea typeface="PMingLiU"/>
              </a:rPr>
              <a:t> =</a:t>
            </a:r>
            <a:r>
              <a:rPr lang="en-US" sz="2000" dirty="0" smtClean="0">
                <a:latin typeface="Times New Roman"/>
                <a:ea typeface="PMingLiU"/>
              </a:rPr>
              <a:t>10.00 </a:t>
            </a:r>
            <a:r>
              <a:rPr lang="en-US" sz="2000" dirty="0" err="1" smtClean="0">
                <a:latin typeface="Times New Roman"/>
                <a:ea typeface="PMingLiU"/>
              </a:rPr>
              <a:t>kN.</a:t>
            </a:r>
            <a:endParaRPr lang="en-US" sz="2000" dirty="0" smtClean="0">
              <a:latin typeface="Times New Roman"/>
              <a:ea typeface="PMingLiU"/>
            </a:endParaRPr>
          </a:p>
          <a:p>
            <a:endParaRPr lang="en-US" sz="2000" dirty="0" smtClean="0">
              <a:latin typeface="Times New Roman"/>
              <a:ea typeface="PMingLiU"/>
            </a:endParaRPr>
          </a:p>
        </p:txBody>
      </p:sp>
      <p:sp>
        <p:nvSpPr>
          <p:cNvPr id="91" name="AutoShape 42"/>
          <p:cNvSpPr>
            <a:spLocks noChangeArrowheads="1"/>
          </p:cNvSpPr>
          <p:nvPr/>
        </p:nvSpPr>
        <p:spPr bwMode="auto">
          <a:xfrm>
            <a:off x="4876800" y="3886200"/>
            <a:ext cx="514946" cy="147638"/>
          </a:xfrm>
          <a:prstGeom prst="rightArrow">
            <a:avLst>
              <a:gd name="adj1" fmla="val 50000"/>
              <a:gd name="adj2" fmla="val 97368"/>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 name="Line 2"/>
          <p:cNvSpPr>
            <a:spLocks noChangeShapeType="1"/>
          </p:cNvSpPr>
          <p:nvPr/>
        </p:nvSpPr>
        <p:spPr bwMode="auto">
          <a:xfrm>
            <a:off x="5059718" y="2055274"/>
            <a:ext cx="2714625"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93" name="Line 3"/>
          <p:cNvSpPr>
            <a:spLocks noChangeShapeType="1"/>
          </p:cNvSpPr>
          <p:nvPr/>
        </p:nvSpPr>
        <p:spPr bwMode="auto">
          <a:xfrm flipH="1" flipV="1">
            <a:off x="6440843" y="1140874"/>
            <a:ext cx="0" cy="9144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94" name="Line 4"/>
          <p:cNvSpPr>
            <a:spLocks noChangeShapeType="1"/>
          </p:cNvSpPr>
          <p:nvPr/>
        </p:nvSpPr>
        <p:spPr bwMode="auto">
          <a:xfrm flipH="1" flipV="1">
            <a:off x="6440843" y="1140874"/>
            <a:ext cx="28575" cy="952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95" name="Line 5"/>
          <p:cNvSpPr>
            <a:spLocks noChangeShapeType="1"/>
          </p:cNvSpPr>
          <p:nvPr/>
        </p:nvSpPr>
        <p:spPr bwMode="auto">
          <a:xfrm flipV="1">
            <a:off x="5755043" y="1502824"/>
            <a:ext cx="0" cy="5524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96" name="Line 6"/>
          <p:cNvSpPr>
            <a:spLocks noChangeShapeType="1"/>
          </p:cNvSpPr>
          <p:nvPr/>
        </p:nvSpPr>
        <p:spPr bwMode="auto">
          <a:xfrm flipV="1">
            <a:off x="7098068" y="1502824"/>
            <a:ext cx="0" cy="542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97" name="Line 7"/>
          <p:cNvSpPr>
            <a:spLocks noChangeShapeType="1"/>
          </p:cNvSpPr>
          <p:nvPr/>
        </p:nvSpPr>
        <p:spPr bwMode="auto">
          <a:xfrm flipV="1">
            <a:off x="5069243" y="1502824"/>
            <a:ext cx="685800" cy="542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98" name="Line 8"/>
          <p:cNvSpPr>
            <a:spLocks noChangeShapeType="1"/>
          </p:cNvSpPr>
          <p:nvPr/>
        </p:nvSpPr>
        <p:spPr bwMode="auto">
          <a:xfrm flipV="1">
            <a:off x="5764568" y="1150399"/>
            <a:ext cx="676275" cy="3524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99" name="Line 9"/>
          <p:cNvSpPr>
            <a:spLocks noChangeShapeType="1"/>
          </p:cNvSpPr>
          <p:nvPr/>
        </p:nvSpPr>
        <p:spPr bwMode="auto">
          <a:xfrm>
            <a:off x="6450368" y="1150399"/>
            <a:ext cx="647700" cy="3524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0" name="Line 10"/>
          <p:cNvSpPr>
            <a:spLocks noChangeShapeType="1"/>
          </p:cNvSpPr>
          <p:nvPr/>
        </p:nvSpPr>
        <p:spPr bwMode="auto">
          <a:xfrm>
            <a:off x="7107593" y="1512349"/>
            <a:ext cx="647700" cy="542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1" name="Line 11"/>
          <p:cNvSpPr>
            <a:spLocks noChangeShapeType="1"/>
          </p:cNvSpPr>
          <p:nvPr/>
        </p:nvSpPr>
        <p:spPr bwMode="auto">
          <a:xfrm>
            <a:off x="5755043" y="1521874"/>
            <a:ext cx="676275" cy="5238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2" name="Line 12"/>
          <p:cNvSpPr>
            <a:spLocks noChangeShapeType="1"/>
          </p:cNvSpPr>
          <p:nvPr/>
        </p:nvSpPr>
        <p:spPr bwMode="auto">
          <a:xfrm flipV="1">
            <a:off x="6440843" y="1512349"/>
            <a:ext cx="647700" cy="5334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3" name="Oval 13"/>
          <p:cNvSpPr>
            <a:spLocks noChangeArrowheads="1"/>
          </p:cNvSpPr>
          <p:nvPr/>
        </p:nvSpPr>
        <p:spPr bwMode="auto">
          <a:xfrm>
            <a:off x="5012093" y="2006061"/>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4" name="Text Box 14"/>
          <p:cNvSpPr txBox="1">
            <a:spLocks noChangeArrowheads="1"/>
          </p:cNvSpPr>
          <p:nvPr/>
        </p:nvSpPr>
        <p:spPr bwMode="auto">
          <a:xfrm>
            <a:off x="4850168" y="1759475"/>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A</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05" name="Oval 15"/>
          <p:cNvSpPr>
            <a:spLocks noChangeArrowheads="1"/>
          </p:cNvSpPr>
          <p:nvPr/>
        </p:nvSpPr>
        <p:spPr bwMode="auto">
          <a:xfrm>
            <a:off x="7707668" y="2015586"/>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6" name="Oval 16"/>
          <p:cNvSpPr>
            <a:spLocks noChangeArrowheads="1"/>
          </p:cNvSpPr>
          <p:nvPr/>
        </p:nvSpPr>
        <p:spPr bwMode="auto">
          <a:xfrm>
            <a:off x="7050443" y="1996536"/>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7" name="Oval 17"/>
          <p:cNvSpPr>
            <a:spLocks noChangeArrowheads="1"/>
          </p:cNvSpPr>
          <p:nvPr/>
        </p:nvSpPr>
        <p:spPr bwMode="auto">
          <a:xfrm>
            <a:off x="6393218" y="2015586"/>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8" name="Oval 18"/>
          <p:cNvSpPr>
            <a:spLocks noChangeArrowheads="1"/>
          </p:cNvSpPr>
          <p:nvPr/>
        </p:nvSpPr>
        <p:spPr bwMode="auto">
          <a:xfrm>
            <a:off x="5707418" y="2006061"/>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9" name="Oval 19"/>
          <p:cNvSpPr>
            <a:spLocks noChangeArrowheads="1"/>
          </p:cNvSpPr>
          <p:nvPr/>
        </p:nvSpPr>
        <p:spPr bwMode="auto">
          <a:xfrm>
            <a:off x="7031393" y="1472661"/>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0" name="Oval 20"/>
          <p:cNvSpPr>
            <a:spLocks noChangeArrowheads="1"/>
          </p:cNvSpPr>
          <p:nvPr/>
        </p:nvSpPr>
        <p:spPr bwMode="auto">
          <a:xfrm>
            <a:off x="6393218" y="1101186"/>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1" name="Oval 21"/>
          <p:cNvSpPr>
            <a:spLocks noChangeArrowheads="1"/>
          </p:cNvSpPr>
          <p:nvPr/>
        </p:nvSpPr>
        <p:spPr bwMode="auto">
          <a:xfrm>
            <a:off x="5712181" y="1467899"/>
            <a:ext cx="90487"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2" name="Line 22"/>
          <p:cNvSpPr>
            <a:spLocks noChangeShapeType="1"/>
          </p:cNvSpPr>
          <p:nvPr/>
        </p:nvSpPr>
        <p:spPr bwMode="auto">
          <a:xfrm>
            <a:off x="6440843" y="2117186"/>
            <a:ext cx="0" cy="161925"/>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3" name="Line 23"/>
          <p:cNvSpPr>
            <a:spLocks noChangeShapeType="1"/>
          </p:cNvSpPr>
          <p:nvPr/>
        </p:nvSpPr>
        <p:spPr bwMode="auto">
          <a:xfrm flipH="1">
            <a:off x="7098068" y="2088611"/>
            <a:ext cx="0" cy="17145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4" name="Line 24"/>
          <p:cNvSpPr>
            <a:spLocks noChangeShapeType="1"/>
          </p:cNvSpPr>
          <p:nvPr/>
        </p:nvSpPr>
        <p:spPr bwMode="auto">
          <a:xfrm flipH="1">
            <a:off x="5750281" y="2098136"/>
            <a:ext cx="0" cy="17145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5" name="Text Box 25"/>
          <p:cNvSpPr txBox="1">
            <a:spLocks noChangeArrowheads="1"/>
          </p:cNvSpPr>
          <p:nvPr/>
        </p:nvSpPr>
        <p:spPr bwMode="auto">
          <a:xfrm>
            <a:off x="5745517" y="2102899"/>
            <a:ext cx="699671" cy="3333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16" name="Text Box 26"/>
          <p:cNvSpPr txBox="1">
            <a:spLocks noChangeArrowheads="1"/>
          </p:cNvSpPr>
          <p:nvPr/>
        </p:nvSpPr>
        <p:spPr bwMode="auto">
          <a:xfrm>
            <a:off x="6417030" y="2102899"/>
            <a:ext cx="658473"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6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17" name="Text Box 27"/>
          <p:cNvSpPr txBox="1">
            <a:spLocks noChangeArrowheads="1"/>
          </p:cNvSpPr>
          <p:nvPr/>
        </p:nvSpPr>
        <p:spPr bwMode="auto">
          <a:xfrm>
            <a:off x="7079018" y="2102899"/>
            <a:ext cx="617923"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9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18" name="Text Box 28"/>
          <p:cNvSpPr txBox="1">
            <a:spLocks noChangeArrowheads="1"/>
          </p:cNvSpPr>
          <p:nvPr/>
        </p:nvSpPr>
        <p:spPr bwMode="auto">
          <a:xfrm>
            <a:off x="5450891" y="1762942"/>
            <a:ext cx="323850"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B</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19" name="Text Box 29"/>
          <p:cNvSpPr txBox="1">
            <a:spLocks noChangeArrowheads="1"/>
          </p:cNvSpPr>
          <p:nvPr/>
        </p:nvSpPr>
        <p:spPr bwMode="auto">
          <a:xfrm>
            <a:off x="6202718" y="1691736"/>
            <a:ext cx="39052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C</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20" name="Text Box 30"/>
          <p:cNvSpPr txBox="1">
            <a:spLocks noChangeArrowheads="1"/>
          </p:cNvSpPr>
          <p:nvPr/>
        </p:nvSpPr>
        <p:spPr bwMode="auto">
          <a:xfrm>
            <a:off x="6812966" y="1745187"/>
            <a:ext cx="40005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D</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1" name="Text Box 31"/>
          <p:cNvSpPr txBox="1">
            <a:spLocks noChangeArrowheads="1"/>
          </p:cNvSpPr>
          <p:nvPr/>
        </p:nvSpPr>
        <p:spPr bwMode="auto">
          <a:xfrm>
            <a:off x="7717193" y="1826674"/>
            <a:ext cx="342900"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E</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22" name="Text Box 32"/>
          <p:cNvSpPr txBox="1">
            <a:spLocks noChangeArrowheads="1"/>
          </p:cNvSpPr>
          <p:nvPr/>
        </p:nvSpPr>
        <p:spPr bwMode="auto">
          <a:xfrm>
            <a:off x="5514513" y="1221606"/>
            <a:ext cx="342900"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3" name="Text Box 33"/>
          <p:cNvSpPr txBox="1">
            <a:spLocks noChangeArrowheads="1"/>
          </p:cNvSpPr>
          <p:nvPr/>
        </p:nvSpPr>
        <p:spPr bwMode="auto">
          <a:xfrm>
            <a:off x="6155740" y="916806"/>
            <a:ext cx="285750"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G</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4" name="Text Box 34"/>
          <p:cNvSpPr txBox="1">
            <a:spLocks noChangeArrowheads="1"/>
          </p:cNvSpPr>
          <p:nvPr/>
        </p:nvSpPr>
        <p:spPr bwMode="auto">
          <a:xfrm>
            <a:off x="7056084" y="1230483"/>
            <a:ext cx="35242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H</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5" name="Line 35"/>
          <p:cNvSpPr>
            <a:spLocks noChangeShapeType="1"/>
          </p:cNvSpPr>
          <p:nvPr/>
        </p:nvSpPr>
        <p:spPr bwMode="auto">
          <a:xfrm>
            <a:off x="5050193" y="2369599"/>
            <a:ext cx="0" cy="2476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6" name="Line 36"/>
          <p:cNvSpPr>
            <a:spLocks noChangeShapeType="1"/>
          </p:cNvSpPr>
          <p:nvPr/>
        </p:nvSpPr>
        <p:spPr bwMode="auto">
          <a:xfrm>
            <a:off x="7755293" y="2379124"/>
            <a:ext cx="0" cy="2476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7" name="Line 37"/>
          <p:cNvSpPr>
            <a:spLocks noChangeShapeType="1"/>
          </p:cNvSpPr>
          <p:nvPr/>
        </p:nvSpPr>
        <p:spPr bwMode="auto">
          <a:xfrm>
            <a:off x="5059718" y="2569624"/>
            <a:ext cx="2695575" cy="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8" name="Text Box 38"/>
          <p:cNvSpPr txBox="1">
            <a:spLocks noChangeArrowheads="1"/>
          </p:cNvSpPr>
          <p:nvPr/>
        </p:nvSpPr>
        <p:spPr bwMode="auto">
          <a:xfrm>
            <a:off x="5995110" y="2599124"/>
            <a:ext cx="1488767"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 @ 4m=16 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9" name="Line 39"/>
          <p:cNvSpPr>
            <a:spLocks noChangeShapeType="1"/>
          </p:cNvSpPr>
          <p:nvPr/>
        </p:nvSpPr>
        <p:spPr bwMode="auto">
          <a:xfrm>
            <a:off x="8012468" y="2055274"/>
            <a:ext cx="2286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30" name="Line 40"/>
          <p:cNvSpPr>
            <a:spLocks noChangeShapeType="1"/>
          </p:cNvSpPr>
          <p:nvPr/>
        </p:nvSpPr>
        <p:spPr bwMode="auto">
          <a:xfrm>
            <a:off x="8021993" y="1521874"/>
            <a:ext cx="2286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31" name="Line 41"/>
          <p:cNvSpPr>
            <a:spLocks noChangeShapeType="1"/>
          </p:cNvSpPr>
          <p:nvPr/>
        </p:nvSpPr>
        <p:spPr bwMode="auto">
          <a:xfrm>
            <a:off x="8021993" y="1140874"/>
            <a:ext cx="2286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32" name="Line 42"/>
          <p:cNvSpPr>
            <a:spLocks noChangeShapeType="1"/>
          </p:cNvSpPr>
          <p:nvPr/>
        </p:nvSpPr>
        <p:spPr bwMode="auto">
          <a:xfrm flipH="1" flipV="1">
            <a:off x="8126768" y="1521874"/>
            <a:ext cx="0" cy="53340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33" name="Line 43"/>
          <p:cNvSpPr>
            <a:spLocks noChangeShapeType="1"/>
          </p:cNvSpPr>
          <p:nvPr/>
        </p:nvSpPr>
        <p:spPr bwMode="auto">
          <a:xfrm flipV="1">
            <a:off x="8126768" y="1140874"/>
            <a:ext cx="0" cy="38100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34" name="Text Box 44"/>
          <p:cNvSpPr txBox="1">
            <a:spLocks noChangeArrowheads="1"/>
          </p:cNvSpPr>
          <p:nvPr/>
        </p:nvSpPr>
        <p:spPr bwMode="auto">
          <a:xfrm>
            <a:off x="8088667" y="1226599"/>
            <a:ext cx="74461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2m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35" name="Text Box 45"/>
          <p:cNvSpPr txBox="1">
            <a:spLocks noChangeArrowheads="1"/>
          </p:cNvSpPr>
          <p:nvPr/>
        </p:nvSpPr>
        <p:spPr bwMode="auto">
          <a:xfrm>
            <a:off x="8098193" y="1645699"/>
            <a:ext cx="557536"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36" name="Line 46"/>
          <p:cNvSpPr>
            <a:spLocks noChangeShapeType="1"/>
          </p:cNvSpPr>
          <p:nvPr/>
        </p:nvSpPr>
        <p:spPr bwMode="auto">
          <a:xfrm flipV="1">
            <a:off x="5050193" y="2112424"/>
            <a:ext cx="0" cy="238125"/>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37" name="Line 47"/>
          <p:cNvSpPr>
            <a:spLocks noChangeShapeType="1"/>
          </p:cNvSpPr>
          <p:nvPr/>
        </p:nvSpPr>
        <p:spPr bwMode="auto">
          <a:xfrm>
            <a:off x="4669193" y="2036224"/>
            <a:ext cx="238125" cy="0"/>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38" name="Line 48"/>
          <p:cNvSpPr>
            <a:spLocks noChangeShapeType="1"/>
          </p:cNvSpPr>
          <p:nvPr/>
        </p:nvSpPr>
        <p:spPr bwMode="auto">
          <a:xfrm flipH="1" flipV="1">
            <a:off x="7760056" y="2107661"/>
            <a:ext cx="0" cy="238125"/>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39" name="Text Box 49"/>
          <p:cNvSpPr txBox="1">
            <a:spLocks noChangeArrowheads="1"/>
          </p:cNvSpPr>
          <p:nvPr/>
        </p:nvSpPr>
        <p:spPr bwMode="auto">
          <a:xfrm>
            <a:off x="7745768" y="2150524"/>
            <a:ext cx="625876"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EV</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40" name="Text Box 50"/>
          <p:cNvSpPr txBox="1">
            <a:spLocks noChangeArrowheads="1"/>
          </p:cNvSpPr>
          <p:nvPr/>
        </p:nvSpPr>
        <p:spPr bwMode="auto">
          <a:xfrm>
            <a:off x="5059718" y="2169574"/>
            <a:ext cx="675258" cy="3143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AV</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41" name="Text Box 51"/>
          <p:cNvSpPr txBox="1">
            <a:spLocks noChangeArrowheads="1"/>
          </p:cNvSpPr>
          <p:nvPr/>
        </p:nvSpPr>
        <p:spPr bwMode="auto">
          <a:xfrm>
            <a:off x="4199139" y="1815561"/>
            <a:ext cx="727229" cy="3143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AH</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42" name="Line 52"/>
          <p:cNvSpPr>
            <a:spLocks noChangeShapeType="1"/>
          </p:cNvSpPr>
          <p:nvPr/>
        </p:nvSpPr>
        <p:spPr bwMode="auto">
          <a:xfrm>
            <a:off x="4859693" y="1302799"/>
            <a:ext cx="190500" cy="0"/>
          </a:xfrm>
          <a:prstGeom prst="line">
            <a:avLst/>
          </a:prstGeom>
          <a:noFill/>
          <a:ln w="952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43" name="Line 53"/>
          <p:cNvSpPr>
            <a:spLocks noChangeShapeType="1"/>
          </p:cNvSpPr>
          <p:nvPr/>
        </p:nvSpPr>
        <p:spPr bwMode="auto">
          <a:xfrm flipV="1">
            <a:off x="4859693" y="1083724"/>
            <a:ext cx="0" cy="219075"/>
          </a:xfrm>
          <a:prstGeom prst="line">
            <a:avLst/>
          </a:prstGeom>
          <a:noFill/>
          <a:ln w="952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44" name="Text Box 54"/>
          <p:cNvSpPr txBox="1">
            <a:spLocks noChangeArrowheads="1"/>
          </p:cNvSpPr>
          <p:nvPr/>
        </p:nvSpPr>
        <p:spPr bwMode="auto">
          <a:xfrm>
            <a:off x="5012093" y="1169449"/>
            <a:ext cx="390525"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x</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45" name="Text Box 55"/>
          <p:cNvSpPr txBox="1">
            <a:spLocks noChangeArrowheads="1"/>
          </p:cNvSpPr>
          <p:nvPr/>
        </p:nvSpPr>
        <p:spPr bwMode="auto">
          <a:xfrm>
            <a:off x="4727638" y="815559"/>
            <a:ext cx="390525"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y</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0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0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0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0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0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0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1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1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1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1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14"/>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15"/>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16"/>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17"/>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18"/>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19"/>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20"/>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21"/>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22"/>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23"/>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124"/>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25"/>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126"/>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127"/>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128"/>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129"/>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130"/>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131"/>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132"/>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133"/>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134"/>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135"/>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136"/>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137"/>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138"/>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139"/>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140"/>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141"/>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142"/>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143"/>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144"/>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145"/>
                                        </p:tgtEl>
                                        <p:attrNameLst>
                                          <p:attrName>style.visibility</p:attrName>
                                        </p:attrNameLst>
                                      </p:cBhvr>
                                      <p:to>
                                        <p:strVal val="visible"/>
                                      </p:to>
                                    </p:set>
                                  </p:childTnLst>
                                </p:cTn>
                              </p:par>
                            </p:childTnLst>
                          </p:cTn>
                        </p:par>
                      </p:childTnLst>
                    </p:cTn>
                  </p:par>
                  <p:par>
                    <p:cTn id="113" fill="hold">
                      <p:stCondLst>
                        <p:cond delay="indefinite"/>
                      </p:stCondLst>
                      <p:childTnLst>
                        <p:par>
                          <p:cTn id="114" fill="hold">
                            <p:stCondLst>
                              <p:cond delay="0"/>
                            </p:stCondLst>
                            <p:childTnLst>
                              <p:par>
                                <p:cTn id="115" presetID="1" presetClass="entr" presetSubtype="0" fill="hold" grpId="0" nodeType="clickEffect">
                                  <p:stCondLst>
                                    <p:cond delay="0"/>
                                  </p:stCondLst>
                                  <p:childTnLst>
                                    <p:set>
                                      <p:cBhvr>
                                        <p:cTn id="116" dur="1" fill="hold">
                                          <p:stCondLst>
                                            <p:cond delay="0"/>
                                          </p:stCondLst>
                                        </p:cTn>
                                        <p:tgtEl>
                                          <p:spTgt spid="52226"/>
                                        </p:tgtEl>
                                        <p:attrNameLst>
                                          <p:attrName>style.visibility</p:attrName>
                                        </p:attrNameLst>
                                      </p:cBhvr>
                                      <p:to>
                                        <p:strVal val="visible"/>
                                      </p:to>
                                    </p:set>
                                  </p:childTnLst>
                                </p:cTn>
                              </p:par>
                              <p:par>
                                <p:cTn id="117" presetID="1" presetClass="entr" presetSubtype="0" fill="hold" grpId="0" nodeType="withEffect">
                                  <p:stCondLst>
                                    <p:cond delay="0"/>
                                  </p:stCondLst>
                                  <p:childTnLst>
                                    <p:set>
                                      <p:cBhvr>
                                        <p:cTn id="118" dur="1" fill="hold">
                                          <p:stCondLst>
                                            <p:cond delay="0"/>
                                          </p:stCondLst>
                                        </p:cTn>
                                        <p:tgtEl>
                                          <p:spTgt spid="52227"/>
                                        </p:tgtEl>
                                        <p:attrNameLst>
                                          <p:attrName>style.visibility</p:attrName>
                                        </p:attrNameLst>
                                      </p:cBhvr>
                                      <p:to>
                                        <p:strVal val="visible"/>
                                      </p:to>
                                    </p:set>
                                  </p:childTnLst>
                                </p:cTn>
                              </p:par>
                              <p:par>
                                <p:cTn id="119" presetID="1" presetClass="entr" presetSubtype="0" fill="hold" grpId="0" nodeType="withEffect">
                                  <p:stCondLst>
                                    <p:cond delay="0"/>
                                  </p:stCondLst>
                                  <p:childTnLst>
                                    <p:set>
                                      <p:cBhvr>
                                        <p:cTn id="120" dur="1" fill="hold">
                                          <p:stCondLst>
                                            <p:cond delay="0"/>
                                          </p:stCondLst>
                                        </p:cTn>
                                        <p:tgtEl>
                                          <p:spTgt spid="52228"/>
                                        </p:tgtEl>
                                        <p:attrNameLst>
                                          <p:attrName>style.visibility</p:attrName>
                                        </p:attrNameLst>
                                      </p:cBhvr>
                                      <p:to>
                                        <p:strVal val="visible"/>
                                      </p:to>
                                    </p:set>
                                  </p:childTnLst>
                                </p:cTn>
                              </p:par>
                              <p:par>
                                <p:cTn id="121" presetID="1" presetClass="entr" presetSubtype="0" fill="hold" grpId="0" nodeType="withEffect">
                                  <p:stCondLst>
                                    <p:cond delay="0"/>
                                  </p:stCondLst>
                                  <p:childTnLst>
                                    <p:set>
                                      <p:cBhvr>
                                        <p:cTn id="122" dur="1" fill="hold">
                                          <p:stCondLst>
                                            <p:cond delay="0"/>
                                          </p:stCondLst>
                                        </p:cTn>
                                        <p:tgtEl>
                                          <p:spTgt spid="52229"/>
                                        </p:tgtEl>
                                        <p:attrNameLst>
                                          <p:attrName>style.visibility</p:attrName>
                                        </p:attrNameLst>
                                      </p:cBhvr>
                                      <p:to>
                                        <p:strVal val="visible"/>
                                      </p:to>
                                    </p:set>
                                  </p:childTnLst>
                                </p:cTn>
                              </p:par>
                              <p:par>
                                <p:cTn id="123" presetID="1" presetClass="entr" presetSubtype="0" fill="hold" grpId="0" nodeType="withEffect">
                                  <p:stCondLst>
                                    <p:cond delay="0"/>
                                  </p:stCondLst>
                                  <p:childTnLst>
                                    <p:set>
                                      <p:cBhvr>
                                        <p:cTn id="124" dur="1" fill="hold">
                                          <p:stCondLst>
                                            <p:cond delay="0"/>
                                          </p:stCondLst>
                                        </p:cTn>
                                        <p:tgtEl>
                                          <p:spTgt spid="52230"/>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52231"/>
                                        </p:tgtEl>
                                        <p:attrNameLst>
                                          <p:attrName>style.visibility</p:attrName>
                                        </p:attrNameLst>
                                      </p:cBhvr>
                                      <p:to>
                                        <p:strVal val="visible"/>
                                      </p:to>
                                    </p:set>
                                  </p:childTnLst>
                                </p:cTn>
                              </p:par>
                              <p:par>
                                <p:cTn id="127" presetID="1" presetClass="entr" presetSubtype="0" fill="hold" grpId="0" nodeType="withEffect">
                                  <p:stCondLst>
                                    <p:cond delay="0"/>
                                  </p:stCondLst>
                                  <p:childTnLst>
                                    <p:set>
                                      <p:cBhvr>
                                        <p:cTn id="128" dur="1" fill="hold">
                                          <p:stCondLst>
                                            <p:cond delay="0"/>
                                          </p:stCondLst>
                                        </p:cTn>
                                        <p:tgtEl>
                                          <p:spTgt spid="52232"/>
                                        </p:tgtEl>
                                        <p:attrNameLst>
                                          <p:attrName>style.visibility</p:attrName>
                                        </p:attrNameLst>
                                      </p:cBhvr>
                                      <p:to>
                                        <p:strVal val="visible"/>
                                      </p:to>
                                    </p:set>
                                  </p:childTnLst>
                                </p:cTn>
                              </p:par>
                              <p:par>
                                <p:cTn id="129" presetID="1" presetClass="entr" presetSubtype="0" fill="hold" grpId="0" nodeType="withEffect">
                                  <p:stCondLst>
                                    <p:cond delay="0"/>
                                  </p:stCondLst>
                                  <p:childTnLst>
                                    <p:set>
                                      <p:cBhvr>
                                        <p:cTn id="130" dur="1" fill="hold">
                                          <p:stCondLst>
                                            <p:cond delay="0"/>
                                          </p:stCondLst>
                                        </p:cTn>
                                        <p:tgtEl>
                                          <p:spTgt spid="52233"/>
                                        </p:tgtEl>
                                        <p:attrNameLst>
                                          <p:attrName>style.visibility</p:attrName>
                                        </p:attrNameLst>
                                      </p:cBhvr>
                                      <p:to>
                                        <p:strVal val="visible"/>
                                      </p:to>
                                    </p:set>
                                  </p:childTnLst>
                                </p:cTn>
                              </p:par>
                              <p:par>
                                <p:cTn id="131" presetID="1" presetClass="entr" presetSubtype="0" fill="hold" grpId="0" nodeType="withEffect">
                                  <p:stCondLst>
                                    <p:cond delay="0"/>
                                  </p:stCondLst>
                                  <p:childTnLst>
                                    <p:set>
                                      <p:cBhvr>
                                        <p:cTn id="132" dur="1" fill="hold">
                                          <p:stCondLst>
                                            <p:cond delay="0"/>
                                          </p:stCondLst>
                                        </p:cTn>
                                        <p:tgtEl>
                                          <p:spTgt spid="52234"/>
                                        </p:tgtEl>
                                        <p:attrNameLst>
                                          <p:attrName>style.visibility</p:attrName>
                                        </p:attrNameLst>
                                      </p:cBhvr>
                                      <p:to>
                                        <p:strVal val="visible"/>
                                      </p:to>
                                    </p:set>
                                  </p:childTnLst>
                                </p:cTn>
                              </p:par>
                              <p:par>
                                <p:cTn id="133" presetID="1" presetClass="entr" presetSubtype="0" fill="hold" grpId="0" nodeType="withEffect">
                                  <p:stCondLst>
                                    <p:cond delay="0"/>
                                  </p:stCondLst>
                                  <p:childTnLst>
                                    <p:set>
                                      <p:cBhvr>
                                        <p:cTn id="134" dur="1" fill="hold">
                                          <p:stCondLst>
                                            <p:cond delay="0"/>
                                          </p:stCondLst>
                                        </p:cTn>
                                        <p:tgtEl>
                                          <p:spTgt spid="52235"/>
                                        </p:tgtEl>
                                        <p:attrNameLst>
                                          <p:attrName>style.visibility</p:attrName>
                                        </p:attrNameLst>
                                      </p:cBhvr>
                                      <p:to>
                                        <p:strVal val="visible"/>
                                      </p:to>
                                    </p:set>
                                  </p:childTnLst>
                                </p:cTn>
                              </p:par>
                              <p:par>
                                <p:cTn id="135" presetID="1" presetClass="entr" presetSubtype="0" fill="hold" grpId="0" nodeType="withEffect">
                                  <p:stCondLst>
                                    <p:cond delay="0"/>
                                  </p:stCondLst>
                                  <p:childTnLst>
                                    <p:set>
                                      <p:cBhvr>
                                        <p:cTn id="136" dur="1" fill="hold">
                                          <p:stCondLst>
                                            <p:cond delay="0"/>
                                          </p:stCondLst>
                                        </p:cTn>
                                        <p:tgtEl>
                                          <p:spTgt spid="52236"/>
                                        </p:tgtEl>
                                        <p:attrNameLst>
                                          <p:attrName>style.visibility</p:attrName>
                                        </p:attrNameLst>
                                      </p:cBhvr>
                                      <p:to>
                                        <p:strVal val="visible"/>
                                      </p:to>
                                    </p:set>
                                  </p:childTnLst>
                                </p:cTn>
                              </p:par>
                              <p:par>
                                <p:cTn id="137" presetID="1" presetClass="entr" presetSubtype="0" fill="hold" grpId="0" nodeType="withEffect">
                                  <p:stCondLst>
                                    <p:cond delay="0"/>
                                  </p:stCondLst>
                                  <p:childTnLst>
                                    <p:set>
                                      <p:cBhvr>
                                        <p:cTn id="138" dur="1" fill="hold">
                                          <p:stCondLst>
                                            <p:cond delay="0"/>
                                          </p:stCondLst>
                                        </p:cTn>
                                        <p:tgtEl>
                                          <p:spTgt spid="52237"/>
                                        </p:tgtEl>
                                        <p:attrNameLst>
                                          <p:attrName>style.visibility</p:attrName>
                                        </p:attrNameLst>
                                      </p:cBhvr>
                                      <p:to>
                                        <p:strVal val="visible"/>
                                      </p:to>
                                    </p:set>
                                  </p:childTnLst>
                                </p:cTn>
                              </p:par>
                              <p:par>
                                <p:cTn id="139" presetID="1" presetClass="entr" presetSubtype="0" fill="hold" grpId="0" nodeType="withEffect">
                                  <p:stCondLst>
                                    <p:cond delay="0"/>
                                  </p:stCondLst>
                                  <p:childTnLst>
                                    <p:set>
                                      <p:cBhvr>
                                        <p:cTn id="140" dur="1" fill="hold">
                                          <p:stCondLst>
                                            <p:cond delay="0"/>
                                          </p:stCondLst>
                                        </p:cTn>
                                        <p:tgtEl>
                                          <p:spTgt spid="52238"/>
                                        </p:tgtEl>
                                        <p:attrNameLst>
                                          <p:attrName>style.visibility</p:attrName>
                                        </p:attrNameLst>
                                      </p:cBhvr>
                                      <p:to>
                                        <p:strVal val="visible"/>
                                      </p:to>
                                    </p:set>
                                  </p:childTnLst>
                                </p:cTn>
                              </p:par>
                              <p:par>
                                <p:cTn id="141" presetID="1" presetClass="entr" presetSubtype="0" fill="hold" grpId="0" nodeType="withEffect">
                                  <p:stCondLst>
                                    <p:cond delay="0"/>
                                  </p:stCondLst>
                                  <p:childTnLst>
                                    <p:set>
                                      <p:cBhvr>
                                        <p:cTn id="142" dur="1" fill="hold">
                                          <p:stCondLst>
                                            <p:cond delay="0"/>
                                          </p:stCondLst>
                                        </p:cTn>
                                        <p:tgtEl>
                                          <p:spTgt spid="52239"/>
                                        </p:tgtEl>
                                        <p:attrNameLst>
                                          <p:attrName>style.visibility</p:attrName>
                                        </p:attrNameLst>
                                      </p:cBhvr>
                                      <p:to>
                                        <p:strVal val="visible"/>
                                      </p:to>
                                    </p:set>
                                  </p:childTnLst>
                                </p:cTn>
                              </p:par>
                              <p:par>
                                <p:cTn id="143" presetID="1" presetClass="entr" presetSubtype="0" fill="hold" grpId="0" nodeType="withEffect">
                                  <p:stCondLst>
                                    <p:cond delay="0"/>
                                  </p:stCondLst>
                                  <p:childTnLst>
                                    <p:set>
                                      <p:cBhvr>
                                        <p:cTn id="144" dur="1" fill="hold">
                                          <p:stCondLst>
                                            <p:cond delay="0"/>
                                          </p:stCondLst>
                                        </p:cTn>
                                        <p:tgtEl>
                                          <p:spTgt spid="52240"/>
                                        </p:tgtEl>
                                        <p:attrNameLst>
                                          <p:attrName>style.visibility</p:attrName>
                                        </p:attrNameLst>
                                      </p:cBhvr>
                                      <p:to>
                                        <p:strVal val="visible"/>
                                      </p:to>
                                    </p:set>
                                  </p:childTnLst>
                                </p:cTn>
                              </p:par>
                              <p:par>
                                <p:cTn id="145" presetID="1" presetClass="entr" presetSubtype="0" fill="hold" grpId="0" nodeType="withEffect">
                                  <p:stCondLst>
                                    <p:cond delay="0"/>
                                  </p:stCondLst>
                                  <p:childTnLst>
                                    <p:set>
                                      <p:cBhvr>
                                        <p:cTn id="146" dur="1" fill="hold">
                                          <p:stCondLst>
                                            <p:cond delay="0"/>
                                          </p:stCondLst>
                                        </p:cTn>
                                        <p:tgtEl>
                                          <p:spTgt spid="52241"/>
                                        </p:tgtEl>
                                        <p:attrNameLst>
                                          <p:attrName>style.visibility</p:attrName>
                                        </p:attrNameLst>
                                      </p:cBhvr>
                                      <p:to>
                                        <p:strVal val="visible"/>
                                      </p:to>
                                    </p:set>
                                  </p:childTnLst>
                                </p:cTn>
                              </p:par>
                              <p:par>
                                <p:cTn id="147" presetID="1" presetClass="entr" presetSubtype="0" fill="hold" grpId="0" nodeType="withEffect">
                                  <p:stCondLst>
                                    <p:cond delay="0"/>
                                  </p:stCondLst>
                                  <p:childTnLst>
                                    <p:set>
                                      <p:cBhvr>
                                        <p:cTn id="148" dur="1" fill="hold">
                                          <p:stCondLst>
                                            <p:cond delay="0"/>
                                          </p:stCondLst>
                                        </p:cTn>
                                        <p:tgtEl>
                                          <p:spTgt spid="52242"/>
                                        </p:tgtEl>
                                        <p:attrNameLst>
                                          <p:attrName>style.visibility</p:attrName>
                                        </p:attrNameLst>
                                      </p:cBhvr>
                                      <p:to>
                                        <p:strVal val="visible"/>
                                      </p:to>
                                    </p:set>
                                  </p:childTnLst>
                                </p:cTn>
                              </p:par>
                              <p:par>
                                <p:cTn id="149" presetID="1" presetClass="entr" presetSubtype="0" fill="hold" grpId="0" nodeType="withEffect">
                                  <p:stCondLst>
                                    <p:cond delay="0"/>
                                  </p:stCondLst>
                                  <p:childTnLst>
                                    <p:set>
                                      <p:cBhvr>
                                        <p:cTn id="150" dur="1" fill="hold">
                                          <p:stCondLst>
                                            <p:cond delay="0"/>
                                          </p:stCondLst>
                                        </p:cTn>
                                        <p:tgtEl>
                                          <p:spTgt spid="52243"/>
                                        </p:tgtEl>
                                        <p:attrNameLst>
                                          <p:attrName>style.visibility</p:attrName>
                                        </p:attrNameLst>
                                      </p:cBhvr>
                                      <p:to>
                                        <p:strVal val="visible"/>
                                      </p:to>
                                    </p:set>
                                  </p:childTnLst>
                                </p:cTn>
                              </p:par>
                              <p:par>
                                <p:cTn id="151" presetID="1" presetClass="entr" presetSubtype="0" fill="hold" grpId="0" nodeType="withEffect">
                                  <p:stCondLst>
                                    <p:cond delay="0"/>
                                  </p:stCondLst>
                                  <p:childTnLst>
                                    <p:set>
                                      <p:cBhvr>
                                        <p:cTn id="152" dur="1" fill="hold">
                                          <p:stCondLst>
                                            <p:cond delay="0"/>
                                          </p:stCondLst>
                                        </p:cTn>
                                        <p:tgtEl>
                                          <p:spTgt spid="52244"/>
                                        </p:tgtEl>
                                        <p:attrNameLst>
                                          <p:attrName>style.visibility</p:attrName>
                                        </p:attrNameLst>
                                      </p:cBhvr>
                                      <p:to>
                                        <p:strVal val="visible"/>
                                      </p:to>
                                    </p:set>
                                  </p:childTnLst>
                                </p:cTn>
                              </p:par>
                              <p:par>
                                <p:cTn id="153" presetID="1" presetClass="entr" presetSubtype="0" fill="hold" grpId="0" nodeType="withEffect">
                                  <p:stCondLst>
                                    <p:cond delay="0"/>
                                  </p:stCondLst>
                                  <p:childTnLst>
                                    <p:set>
                                      <p:cBhvr>
                                        <p:cTn id="154" dur="1" fill="hold">
                                          <p:stCondLst>
                                            <p:cond delay="0"/>
                                          </p:stCondLst>
                                        </p:cTn>
                                        <p:tgtEl>
                                          <p:spTgt spid="52245"/>
                                        </p:tgtEl>
                                        <p:attrNameLst>
                                          <p:attrName>style.visibility</p:attrName>
                                        </p:attrNameLst>
                                      </p:cBhvr>
                                      <p:to>
                                        <p:strVal val="visible"/>
                                      </p:to>
                                    </p:set>
                                  </p:childTnLst>
                                </p:cTn>
                              </p:par>
                              <p:par>
                                <p:cTn id="155" presetID="1" presetClass="entr" presetSubtype="0" fill="hold" grpId="0" nodeType="withEffect">
                                  <p:stCondLst>
                                    <p:cond delay="0"/>
                                  </p:stCondLst>
                                  <p:childTnLst>
                                    <p:set>
                                      <p:cBhvr>
                                        <p:cTn id="156" dur="1" fill="hold">
                                          <p:stCondLst>
                                            <p:cond delay="0"/>
                                          </p:stCondLst>
                                        </p:cTn>
                                        <p:tgtEl>
                                          <p:spTgt spid="52246"/>
                                        </p:tgtEl>
                                        <p:attrNameLst>
                                          <p:attrName>style.visibility</p:attrName>
                                        </p:attrNameLst>
                                      </p:cBhvr>
                                      <p:to>
                                        <p:strVal val="visible"/>
                                      </p:to>
                                    </p:set>
                                  </p:childTnLst>
                                </p:cTn>
                              </p:par>
                              <p:par>
                                <p:cTn id="157" presetID="1" presetClass="entr" presetSubtype="0" fill="hold" grpId="0" nodeType="withEffect">
                                  <p:stCondLst>
                                    <p:cond delay="0"/>
                                  </p:stCondLst>
                                  <p:childTnLst>
                                    <p:set>
                                      <p:cBhvr>
                                        <p:cTn id="158" dur="1" fill="hold">
                                          <p:stCondLst>
                                            <p:cond delay="0"/>
                                          </p:stCondLst>
                                        </p:cTn>
                                        <p:tgtEl>
                                          <p:spTgt spid="52247"/>
                                        </p:tgtEl>
                                        <p:attrNameLst>
                                          <p:attrName>style.visibility</p:attrName>
                                        </p:attrNameLst>
                                      </p:cBhvr>
                                      <p:to>
                                        <p:strVal val="visible"/>
                                      </p:to>
                                    </p:set>
                                  </p:childTnLst>
                                </p:cTn>
                              </p:par>
                              <p:par>
                                <p:cTn id="159" presetID="1" presetClass="entr" presetSubtype="0" fill="hold" grpId="0" nodeType="withEffect">
                                  <p:stCondLst>
                                    <p:cond delay="0"/>
                                  </p:stCondLst>
                                  <p:childTnLst>
                                    <p:set>
                                      <p:cBhvr>
                                        <p:cTn id="160" dur="1" fill="hold">
                                          <p:stCondLst>
                                            <p:cond delay="0"/>
                                          </p:stCondLst>
                                        </p:cTn>
                                        <p:tgtEl>
                                          <p:spTgt spid="52248"/>
                                        </p:tgtEl>
                                        <p:attrNameLst>
                                          <p:attrName>style.visibility</p:attrName>
                                        </p:attrNameLst>
                                      </p:cBhvr>
                                      <p:to>
                                        <p:strVal val="visible"/>
                                      </p:to>
                                    </p:set>
                                  </p:childTnLst>
                                </p:cTn>
                              </p:par>
                              <p:par>
                                <p:cTn id="161" presetID="1" presetClass="entr" presetSubtype="0" fill="hold" grpId="0" nodeType="withEffect">
                                  <p:stCondLst>
                                    <p:cond delay="0"/>
                                  </p:stCondLst>
                                  <p:childTnLst>
                                    <p:set>
                                      <p:cBhvr>
                                        <p:cTn id="162" dur="1" fill="hold">
                                          <p:stCondLst>
                                            <p:cond delay="0"/>
                                          </p:stCondLst>
                                        </p:cTn>
                                        <p:tgtEl>
                                          <p:spTgt spid="52249"/>
                                        </p:tgtEl>
                                        <p:attrNameLst>
                                          <p:attrName>style.visibility</p:attrName>
                                        </p:attrNameLst>
                                      </p:cBhvr>
                                      <p:to>
                                        <p:strVal val="visible"/>
                                      </p:to>
                                    </p:set>
                                  </p:childTnLst>
                                </p:cTn>
                              </p:par>
                              <p:par>
                                <p:cTn id="163" presetID="1" presetClass="entr" presetSubtype="0" fill="hold" grpId="0" nodeType="withEffect">
                                  <p:stCondLst>
                                    <p:cond delay="0"/>
                                  </p:stCondLst>
                                  <p:childTnLst>
                                    <p:set>
                                      <p:cBhvr>
                                        <p:cTn id="164" dur="1" fill="hold">
                                          <p:stCondLst>
                                            <p:cond delay="0"/>
                                          </p:stCondLst>
                                        </p:cTn>
                                        <p:tgtEl>
                                          <p:spTgt spid="52250"/>
                                        </p:tgtEl>
                                        <p:attrNameLst>
                                          <p:attrName>style.visibility</p:attrName>
                                        </p:attrNameLst>
                                      </p:cBhvr>
                                      <p:to>
                                        <p:strVal val="visible"/>
                                      </p:to>
                                    </p:set>
                                  </p:childTnLst>
                                </p:cTn>
                              </p:par>
                              <p:par>
                                <p:cTn id="165" presetID="1" presetClass="entr" presetSubtype="0" fill="hold" grpId="0" nodeType="withEffect">
                                  <p:stCondLst>
                                    <p:cond delay="0"/>
                                  </p:stCondLst>
                                  <p:childTnLst>
                                    <p:set>
                                      <p:cBhvr>
                                        <p:cTn id="166" dur="1" fill="hold">
                                          <p:stCondLst>
                                            <p:cond delay="0"/>
                                          </p:stCondLst>
                                        </p:cTn>
                                        <p:tgtEl>
                                          <p:spTgt spid="52251"/>
                                        </p:tgtEl>
                                        <p:attrNameLst>
                                          <p:attrName>style.visibility</p:attrName>
                                        </p:attrNameLst>
                                      </p:cBhvr>
                                      <p:to>
                                        <p:strVal val="visible"/>
                                      </p:to>
                                    </p:set>
                                  </p:childTnLst>
                                </p:cTn>
                              </p:par>
                              <p:par>
                                <p:cTn id="167" presetID="1" presetClass="entr" presetSubtype="0" fill="hold" grpId="0" nodeType="withEffect">
                                  <p:stCondLst>
                                    <p:cond delay="0"/>
                                  </p:stCondLst>
                                  <p:childTnLst>
                                    <p:set>
                                      <p:cBhvr>
                                        <p:cTn id="168" dur="1" fill="hold">
                                          <p:stCondLst>
                                            <p:cond delay="0"/>
                                          </p:stCondLst>
                                        </p:cTn>
                                        <p:tgtEl>
                                          <p:spTgt spid="52252"/>
                                        </p:tgtEl>
                                        <p:attrNameLst>
                                          <p:attrName>style.visibility</p:attrName>
                                        </p:attrNameLst>
                                      </p:cBhvr>
                                      <p:to>
                                        <p:strVal val="visible"/>
                                      </p:to>
                                    </p:set>
                                  </p:childTnLst>
                                </p:cTn>
                              </p:par>
                              <p:par>
                                <p:cTn id="169" presetID="1" presetClass="entr" presetSubtype="0" fill="hold" grpId="0" nodeType="withEffect">
                                  <p:stCondLst>
                                    <p:cond delay="0"/>
                                  </p:stCondLst>
                                  <p:childTnLst>
                                    <p:set>
                                      <p:cBhvr>
                                        <p:cTn id="170" dur="1" fill="hold">
                                          <p:stCondLst>
                                            <p:cond delay="0"/>
                                          </p:stCondLst>
                                        </p:cTn>
                                        <p:tgtEl>
                                          <p:spTgt spid="52253"/>
                                        </p:tgtEl>
                                        <p:attrNameLst>
                                          <p:attrName>style.visibility</p:attrName>
                                        </p:attrNameLst>
                                      </p:cBhvr>
                                      <p:to>
                                        <p:strVal val="visible"/>
                                      </p:to>
                                    </p:set>
                                  </p:childTnLst>
                                </p:cTn>
                              </p:par>
                              <p:par>
                                <p:cTn id="171" presetID="1" presetClass="entr" presetSubtype="0" fill="hold" grpId="0" nodeType="withEffect">
                                  <p:stCondLst>
                                    <p:cond delay="0"/>
                                  </p:stCondLst>
                                  <p:childTnLst>
                                    <p:set>
                                      <p:cBhvr>
                                        <p:cTn id="172" dur="1" fill="hold">
                                          <p:stCondLst>
                                            <p:cond delay="0"/>
                                          </p:stCondLst>
                                        </p:cTn>
                                        <p:tgtEl>
                                          <p:spTgt spid="52254"/>
                                        </p:tgtEl>
                                        <p:attrNameLst>
                                          <p:attrName>style.visibility</p:attrName>
                                        </p:attrNameLst>
                                      </p:cBhvr>
                                      <p:to>
                                        <p:strVal val="visible"/>
                                      </p:to>
                                    </p:set>
                                  </p:childTnLst>
                                </p:cTn>
                              </p:par>
                              <p:par>
                                <p:cTn id="173" presetID="1" presetClass="entr" presetSubtype="0" fill="hold" grpId="0" nodeType="withEffect">
                                  <p:stCondLst>
                                    <p:cond delay="0"/>
                                  </p:stCondLst>
                                  <p:childTnLst>
                                    <p:set>
                                      <p:cBhvr>
                                        <p:cTn id="174" dur="1" fill="hold">
                                          <p:stCondLst>
                                            <p:cond delay="0"/>
                                          </p:stCondLst>
                                        </p:cTn>
                                        <p:tgtEl>
                                          <p:spTgt spid="52255"/>
                                        </p:tgtEl>
                                        <p:attrNameLst>
                                          <p:attrName>style.visibility</p:attrName>
                                        </p:attrNameLst>
                                      </p:cBhvr>
                                      <p:to>
                                        <p:strVal val="visible"/>
                                      </p:to>
                                    </p:set>
                                  </p:childTnLst>
                                </p:cTn>
                              </p:par>
                              <p:par>
                                <p:cTn id="175" presetID="1" presetClass="entr" presetSubtype="0" fill="hold" grpId="0" nodeType="withEffect">
                                  <p:stCondLst>
                                    <p:cond delay="0"/>
                                  </p:stCondLst>
                                  <p:childTnLst>
                                    <p:set>
                                      <p:cBhvr>
                                        <p:cTn id="176" dur="1" fill="hold">
                                          <p:stCondLst>
                                            <p:cond delay="0"/>
                                          </p:stCondLst>
                                        </p:cTn>
                                        <p:tgtEl>
                                          <p:spTgt spid="52256"/>
                                        </p:tgtEl>
                                        <p:attrNameLst>
                                          <p:attrName>style.visibility</p:attrName>
                                        </p:attrNameLst>
                                      </p:cBhvr>
                                      <p:to>
                                        <p:strVal val="visible"/>
                                      </p:to>
                                    </p:set>
                                  </p:childTnLst>
                                </p:cTn>
                              </p:par>
                              <p:par>
                                <p:cTn id="177" presetID="1" presetClass="entr" presetSubtype="0" fill="hold" grpId="0" nodeType="withEffect">
                                  <p:stCondLst>
                                    <p:cond delay="0"/>
                                  </p:stCondLst>
                                  <p:childTnLst>
                                    <p:set>
                                      <p:cBhvr>
                                        <p:cTn id="178" dur="1" fill="hold">
                                          <p:stCondLst>
                                            <p:cond delay="0"/>
                                          </p:stCondLst>
                                        </p:cTn>
                                        <p:tgtEl>
                                          <p:spTgt spid="52257"/>
                                        </p:tgtEl>
                                        <p:attrNameLst>
                                          <p:attrName>style.visibility</p:attrName>
                                        </p:attrNameLst>
                                      </p:cBhvr>
                                      <p:to>
                                        <p:strVal val="visible"/>
                                      </p:to>
                                    </p:set>
                                  </p:childTnLst>
                                </p:cTn>
                              </p:par>
                            </p:childTnLst>
                          </p:cTn>
                        </p:par>
                      </p:childTnLst>
                    </p:cTn>
                  </p:par>
                  <p:par>
                    <p:cTn id="179" fill="hold">
                      <p:stCondLst>
                        <p:cond delay="indefinite"/>
                      </p:stCondLst>
                      <p:childTnLst>
                        <p:par>
                          <p:cTn id="180" fill="hold">
                            <p:stCondLst>
                              <p:cond delay="0"/>
                            </p:stCondLst>
                            <p:childTnLst>
                              <p:par>
                                <p:cTn id="181" presetID="1" presetClass="entr" presetSubtype="0" fill="hold" grpId="0" nodeType="clickEffect">
                                  <p:stCondLst>
                                    <p:cond delay="0"/>
                                  </p:stCondLst>
                                  <p:childTnLst>
                                    <p:set>
                                      <p:cBhvr>
                                        <p:cTn id="182" dur="1" fill="hold">
                                          <p:stCondLst>
                                            <p:cond delay="0"/>
                                          </p:stCondLst>
                                        </p:cTn>
                                        <p:tgtEl>
                                          <p:spTgt spid="89"/>
                                        </p:tgtEl>
                                        <p:attrNameLst>
                                          <p:attrName>style.visibility</p:attrName>
                                        </p:attrNameLst>
                                      </p:cBhvr>
                                      <p:to>
                                        <p:strVal val="visible"/>
                                      </p:to>
                                    </p:set>
                                  </p:childTnLst>
                                </p:cTn>
                              </p:par>
                            </p:childTnLst>
                          </p:cTn>
                        </p:par>
                      </p:childTnLst>
                    </p:cTn>
                  </p:par>
                  <p:par>
                    <p:cTn id="183" fill="hold">
                      <p:stCondLst>
                        <p:cond delay="indefinite"/>
                      </p:stCondLst>
                      <p:childTnLst>
                        <p:par>
                          <p:cTn id="184" fill="hold">
                            <p:stCondLst>
                              <p:cond delay="0"/>
                            </p:stCondLst>
                            <p:childTnLst>
                              <p:par>
                                <p:cTn id="185" presetID="1" presetClass="entr" presetSubtype="0" fill="hold" grpId="0" nodeType="clickEffect">
                                  <p:stCondLst>
                                    <p:cond delay="0"/>
                                  </p:stCondLst>
                                  <p:childTnLst>
                                    <p:set>
                                      <p:cBhvr>
                                        <p:cTn id="186" dur="1" fill="hold">
                                          <p:stCondLst>
                                            <p:cond delay="0"/>
                                          </p:stCondLst>
                                        </p:cTn>
                                        <p:tgtEl>
                                          <p:spTgt spid="90"/>
                                        </p:tgtEl>
                                        <p:attrNameLst>
                                          <p:attrName>style.visibility</p:attrName>
                                        </p:attrNameLst>
                                      </p:cBhvr>
                                      <p:to>
                                        <p:strVal val="visible"/>
                                      </p:to>
                                    </p:set>
                                  </p:childTnLst>
                                </p:cTn>
                              </p:par>
                              <p:par>
                                <p:cTn id="187" presetID="1" presetClass="entr" presetSubtype="0" fill="hold" grpId="0" nodeType="withEffect">
                                  <p:stCondLst>
                                    <p:cond delay="0"/>
                                  </p:stCondLst>
                                  <p:childTnLst>
                                    <p:set>
                                      <p:cBhvr>
                                        <p:cTn id="188" dur="1" fill="hold">
                                          <p:stCondLst>
                                            <p:cond delay="0"/>
                                          </p:stCondLst>
                                        </p:cTn>
                                        <p:tgtEl>
                                          <p:spTgt spid="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6" grpId="0" animBg="1"/>
      <p:bldP spid="52227" grpId="0" animBg="1"/>
      <p:bldP spid="52228" grpId="0" animBg="1"/>
      <p:bldP spid="52229" grpId="0" animBg="1"/>
      <p:bldP spid="52230" grpId="0" animBg="1"/>
      <p:bldP spid="52231" grpId="0" animBg="1"/>
      <p:bldP spid="52232" grpId="0"/>
      <p:bldP spid="52233" grpId="0" animBg="1"/>
      <p:bldP spid="52234" grpId="0" animBg="1"/>
      <p:bldP spid="52235" grpId="0" animBg="1"/>
      <p:bldP spid="52236" grpId="0"/>
      <p:bldP spid="52237" grpId="0"/>
      <p:bldP spid="52238" grpId="0"/>
      <p:bldP spid="52239" grpId="0" animBg="1"/>
      <p:bldP spid="52240" grpId="0" animBg="1"/>
      <p:bldP spid="52241" grpId="0" animBg="1"/>
      <p:bldP spid="52242" grpId="0" animBg="1"/>
      <p:bldP spid="52243" grpId="0" animBg="1"/>
      <p:bldP spid="52244" grpId="0" animBg="1"/>
      <p:bldP spid="52245" grpId="0" animBg="1"/>
      <p:bldP spid="52246" grpId="0"/>
      <p:bldP spid="52247" grpId="0"/>
      <p:bldP spid="52248" grpId="0"/>
      <p:bldP spid="52249" grpId="0"/>
      <p:bldP spid="52250" grpId="0"/>
      <p:bldP spid="52251" grpId="0" animBg="1"/>
      <p:bldP spid="52252" grpId="0"/>
      <p:bldP spid="52253" grpId="0" animBg="1"/>
      <p:bldP spid="52254" grpId="0" animBg="1"/>
      <p:bldP spid="52255" grpId="0"/>
      <p:bldP spid="52256" grpId="0"/>
      <p:bldP spid="52257" grpId="0" animBg="1"/>
      <p:bldP spid="89" grpId="0"/>
      <p:bldP spid="90" grpId="0"/>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p:bldP spid="116" grpId="0"/>
      <p:bldP spid="117" grpId="0"/>
      <p:bldP spid="118" grpId="0"/>
      <p:bldP spid="119" grpId="0"/>
      <p:bldP spid="120" grpId="0"/>
      <p:bldP spid="121" grpId="0"/>
      <p:bldP spid="122" grpId="0"/>
      <p:bldP spid="123" grpId="0"/>
      <p:bldP spid="124" grpId="0"/>
      <p:bldP spid="125" grpId="0" animBg="1"/>
      <p:bldP spid="126" grpId="0" animBg="1"/>
      <p:bldP spid="127" grpId="0" animBg="1"/>
      <p:bldP spid="128" grpId="0"/>
      <p:bldP spid="129" grpId="0" animBg="1"/>
      <p:bldP spid="130" grpId="0" animBg="1"/>
      <p:bldP spid="131" grpId="0" animBg="1"/>
      <p:bldP spid="132" grpId="0" animBg="1"/>
      <p:bldP spid="133" grpId="0" animBg="1"/>
      <p:bldP spid="134" grpId="0"/>
      <p:bldP spid="135" grpId="0"/>
      <p:bldP spid="136" grpId="0" animBg="1"/>
      <p:bldP spid="137" grpId="0" animBg="1"/>
      <p:bldP spid="138" grpId="0" animBg="1"/>
      <p:bldP spid="139" grpId="0"/>
      <p:bldP spid="140" grpId="0"/>
      <p:bldP spid="141" grpId="0"/>
      <p:bldP spid="142" grpId="0" animBg="1"/>
      <p:bldP spid="143" grpId="0" animBg="1"/>
      <p:bldP spid="144" grpId="0"/>
      <p:bldP spid="14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457200"/>
            <a:ext cx="1943930" cy="400110"/>
          </a:xfrm>
          <a:prstGeom prst="rect">
            <a:avLst/>
          </a:prstGeom>
        </p:spPr>
        <p:txBody>
          <a:bodyPr wrap="none">
            <a:spAutoFit/>
          </a:bodyPr>
          <a:lstStyle/>
          <a:p>
            <a:r>
              <a:rPr lang="en-US" sz="2000" baseline="0" dirty="0" smtClean="0">
                <a:latin typeface="Times New Roman"/>
                <a:ea typeface="PMingLiU"/>
              </a:rPr>
              <a:t>Compound Truss</a:t>
            </a:r>
            <a:endParaRPr lang="en-US" sz="2000" dirty="0"/>
          </a:p>
        </p:txBody>
      </p:sp>
      <p:sp>
        <p:nvSpPr>
          <p:cNvPr id="3" name="Rectangle 2"/>
          <p:cNvSpPr/>
          <p:nvPr/>
        </p:nvSpPr>
        <p:spPr>
          <a:xfrm>
            <a:off x="3276600" y="457200"/>
            <a:ext cx="4548040" cy="400110"/>
          </a:xfrm>
          <a:prstGeom prst="rect">
            <a:avLst/>
          </a:prstGeom>
        </p:spPr>
        <p:txBody>
          <a:bodyPr wrap="none">
            <a:spAutoFit/>
          </a:bodyPr>
          <a:lstStyle/>
          <a:p>
            <a:r>
              <a:rPr lang="en-US" sz="2000" baseline="0" dirty="0" smtClean="0">
                <a:latin typeface="Times New Roman"/>
                <a:ea typeface="PMingLiU"/>
              </a:rPr>
              <a:t>two or more simple trusses linked together</a:t>
            </a:r>
            <a:endParaRPr lang="en-US" sz="2000" dirty="0"/>
          </a:p>
        </p:txBody>
      </p:sp>
      <p:sp>
        <p:nvSpPr>
          <p:cNvPr id="2050" name="Line 2"/>
          <p:cNvSpPr>
            <a:spLocks noChangeShapeType="1"/>
          </p:cNvSpPr>
          <p:nvPr/>
        </p:nvSpPr>
        <p:spPr bwMode="auto">
          <a:xfrm flipH="1">
            <a:off x="2038350" y="1571625"/>
            <a:ext cx="542925" cy="9334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1" name="Line 3"/>
          <p:cNvSpPr>
            <a:spLocks noChangeShapeType="1"/>
          </p:cNvSpPr>
          <p:nvPr/>
        </p:nvSpPr>
        <p:spPr bwMode="auto">
          <a:xfrm>
            <a:off x="2590800" y="1590675"/>
            <a:ext cx="523875" cy="9144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2" name="Line 4"/>
          <p:cNvSpPr>
            <a:spLocks noChangeShapeType="1"/>
          </p:cNvSpPr>
          <p:nvPr/>
        </p:nvSpPr>
        <p:spPr bwMode="auto">
          <a:xfrm>
            <a:off x="2057400" y="2495550"/>
            <a:ext cx="1066800"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3" name="Line 5"/>
          <p:cNvSpPr>
            <a:spLocks noChangeShapeType="1"/>
          </p:cNvSpPr>
          <p:nvPr/>
        </p:nvSpPr>
        <p:spPr bwMode="auto">
          <a:xfrm flipV="1">
            <a:off x="2381250" y="1600200"/>
            <a:ext cx="190500" cy="5048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4" name="Line 6"/>
          <p:cNvSpPr>
            <a:spLocks noChangeShapeType="1"/>
          </p:cNvSpPr>
          <p:nvPr/>
        </p:nvSpPr>
        <p:spPr bwMode="auto">
          <a:xfrm flipH="1">
            <a:off x="2047875" y="2105025"/>
            <a:ext cx="342900" cy="3905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5" name="Line 7"/>
          <p:cNvSpPr>
            <a:spLocks noChangeShapeType="1"/>
          </p:cNvSpPr>
          <p:nvPr/>
        </p:nvSpPr>
        <p:spPr bwMode="auto">
          <a:xfrm flipH="1" flipV="1">
            <a:off x="2590800" y="1600200"/>
            <a:ext cx="180975" cy="4857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6" name="Line 8"/>
          <p:cNvSpPr>
            <a:spLocks noChangeShapeType="1"/>
          </p:cNvSpPr>
          <p:nvPr/>
        </p:nvSpPr>
        <p:spPr bwMode="auto">
          <a:xfrm>
            <a:off x="2771775" y="2095500"/>
            <a:ext cx="314325" cy="4000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7" name="Line 9"/>
          <p:cNvSpPr>
            <a:spLocks noChangeShapeType="1"/>
          </p:cNvSpPr>
          <p:nvPr/>
        </p:nvSpPr>
        <p:spPr bwMode="auto">
          <a:xfrm flipH="1" flipV="1">
            <a:off x="2590800" y="1590675"/>
            <a:ext cx="352425" cy="4095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8" name="Line 10"/>
          <p:cNvSpPr>
            <a:spLocks noChangeShapeType="1"/>
          </p:cNvSpPr>
          <p:nvPr/>
        </p:nvSpPr>
        <p:spPr bwMode="auto">
          <a:xfrm>
            <a:off x="2952750" y="2000250"/>
            <a:ext cx="142875" cy="4857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9" name="Line 11"/>
          <p:cNvSpPr>
            <a:spLocks noChangeShapeType="1"/>
          </p:cNvSpPr>
          <p:nvPr/>
        </p:nvSpPr>
        <p:spPr bwMode="auto">
          <a:xfrm flipV="1">
            <a:off x="2209800" y="1590675"/>
            <a:ext cx="361950" cy="4286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0" name="Line 12"/>
          <p:cNvSpPr>
            <a:spLocks noChangeShapeType="1"/>
          </p:cNvSpPr>
          <p:nvPr/>
        </p:nvSpPr>
        <p:spPr bwMode="auto">
          <a:xfrm flipH="1">
            <a:off x="2066925" y="2028825"/>
            <a:ext cx="152400" cy="4381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1" name="Oval 13"/>
          <p:cNvSpPr>
            <a:spLocks noChangeArrowheads="1"/>
          </p:cNvSpPr>
          <p:nvPr/>
        </p:nvSpPr>
        <p:spPr bwMode="auto">
          <a:xfrm>
            <a:off x="2533650" y="1533525"/>
            <a:ext cx="90488" cy="90488"/>
          </a:xfrm>
          <a:prstGeom prst="ellipse">
            <a:avLst/>
          </a:prstGeom>
          <a:solidFill>
            <a:srgbClr val="FFFFFF"/>
          </a:solid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2" name="Oval 14"/>
          <p:cNvSpPr>
            <a:spLocks noChangeArrowheads="1"/>
          </p:cNvSpPr>
          <p:nvPr/>
        </p:nvSpPr>
        <p:spPr bwMode="auto">
          <a:xfrm>
            <a:off x="2009775" y="2438400"/>
            <a:ext cx="90488" cy="90488"/>
          </a:xfrm>
          <a:prstGeom prst="ellipse">
            <a:avLst/>
          </a:prstGeom>
          <a:solidFill>
            <a:srgbClr val="FFFFFF"/>
          </a:solid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3" name="Oval 15"/>
          <p:cNvSpPr>
            <a:spLocks noChangeArrowheads="1"/>
          </p:cNvSpPr>
          <p:nvPr/>
        </p:nvSpPr>
        <p:spPr bwMode="auto">
          <a:xfrm>
            <a:off x="3028950" y="2438400"/>
            <a:ext cx="90488" cy="90488"/>
          </a:xfrm>
          <a:prstGeom prst="ellipse">
            <a:avLst/>
          </a:prstGeom>
          <a:solidFill>
            <a:srgbClr val="FFFFFF"/>
          </a:solid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4" name="Oval 16"/>
          <p:cNvSpPr>
            <a:spLocks noChangeArrowheads="1"/>
          </p:cNvSpPr>
          <p:nvPr/>
        </p:nvSpPr>
        <p:spPr bwMode="auto">
          <a:xfrm>
            <a:off x="2905125" y="196215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5" name="Oval 17"/>
          <p:cNvSpPr>
            <a:spLocks noChangeArrowheads="1"/>
          </p:cNvSpPr>
          <p:nvPr/>
        </p:nvSpPr>
        <p:spPr bwMode="auto">
          <a:xfrm>
            <a:off x="2724150" y="205740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6" name="Oval 18"/>
          <p:cNvSpPr>
            <a:spLocks noChangeArrowheads="1"/>
          </p:cNvSpPr>
          <p:nvPr/>
        </p:nvSpPr>
        <p:spPr bwMode="auto">
          <a:xfrm>
            <a:off x="2333625" y="205740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7" name="Oval 19"/>
          <p:cNvSpPr>
            <a:spLocks noChangeArrowheads="1"/>
          </p:cNvSpPr>
          <p:nvPr/>
        </p:nvSpPr>
        <p:spPr bwMode="auto">
          <a:xfrm>
            <a:off x="2181225" y="197167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8" name="Line 20"/>
          <p:cNvSpPr>
            <a:spLocks noChangeShapeType="1"/>
          </p:cNvSpPr>
          <p:nvPr/>
        </p:nvSpPr>
        <p:spPr bwMode="auto">
          <a:xfrm flipH="1">
            <a:off x="3571875" y="1562100"/>
            <a:ext cx="542925" cy="9334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9" name="Line 21"/>
          <p:cNvSpPr>
            <a:spLocks noChangeShapeType="1"/>
          </p:cNvSpPr>
          <p:nvPr/>
        </p:nvSpPr>
        <p:spPr bwMode="auto">
          <a:xfrm>
            <a:off x="4124325" y="1581150"/>
            <a:ext cx="523875" cy="9144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0" name="Line 22"/>
          <p:cNvSpPr>
            <a:spLocks noChangeShapeType="1"/>
          </p:cNvSpPr>
          <p:nvPr/>
        </p:nvSpPr>
        <p:spPr bwMode="auto">
          <a:xfrm>
            <a:off x="3590925" y="2486025"/>
            <a:ext cx="1039813"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1" name="Line 23"/>
          <p:cNvSpPr>
            <a:spLocks noChangeShapeType="1"/>
          </p:cNvSpPr>
          <p:nvPr/>
        </p:nvSpPr>
        <p:spPr bwMode="auto">
          <a:xfrm flipH="1">
            <a:off x="3629025" y="2238375"/>
            <a:ext cx="428625" cy="220663"/>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2" name="Line 24"/>
          <p:cNvSpPr>
            <a:spLocks noChangeShapeType="1"/>
          </p:cNvSpPr>
          <p:nvPr/>
        </p:nvSpPr>
        <p:spPr bwMode="auto">
          <a:xfrm flipH="1" flipV="1">
            <a:off x="4257675" y="2057400"/>
            <a:ext cx="333375" cy="3905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3" name="Line 25"/>
          <p:cNvSpPr>
            <a:spLocks noChangeShapeType="1"/>
          </p:cNvSpPr>
          <p:nvPr/>
        </p:nvSpPr>
        <p:spPr bwMode="auto">
          <a:xfrm flipV="1">
            <a:off x="3990975" y="1590675"/>
            <a:ext cx="133350" cy="4095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4" name="Oval 26"/>
          <p:cNvSpPr>
            <a:spLocks noChangeArrowheads="1"/>
          </p:cNvSpPr>
          <p:nvPr/>
        </p:nvSpPr>
        <p:spPr bwMode="auto">
          <a:xfrm>
            <a:off x="4067175" y="1524000"/>
            <a:ext cx="90488" cy="90488"/>
          </a:xfrm>
          <a:prstGeom prst="ellipse">
            <a:avLst/>
          </a:prstGeom>
          <a:solidFill>
            <a:srgbClr val="FFFFFF"/>
          </a:solid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5" name="Oval 27"/>
          <p:cNvSpPr>
            <a:spLocks noChangeArrowheads="1"/>
          </p:cNvSpPr>
          <p:nvPr/>
        </p:nvSpPr>
        <p:spPr bwMode="auto">
          <a:xfrm>
            <a:off x="3543300" y="2428875"/>
            <a:ext cx="90488" cy="90488"/>
          </a:xfrm>
          <a:prstGeom prst="ellipse">
            <a:avLst/>
          </a:prstGeom>
          <a:solidFill>
            <a:srgbClr val="FFFFFF"/>
          </a:solid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6" name="Oval 28"/>
          <p:cNvSpPr>
            <a:spLocks noChangeArrowheads="1"/>
          </p:cNvSpPr>
          <p:nvPr/>
        </p:nvSpPr>
        <p:spPr bwMode="auto">
          <a:xfrm>
            <a:off x="4562475" y="2428875"/>
            <a:ext cx="90488" cy="90488"/>
          </a:xfrm>
          <a:prstGeom prst="ellipse">
            <a:avLst/>
          </a:prstGeom>
          <a:solidFill>
            <a:srgbClr val="FFFFFF"/>
          </a:solid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7" name="Oval 29"/>
          <p:cNvSpPr>
            <a:spLocks noChangeArrowheads="1"/>
          </p:cNvSpPr>
          <p:nvPr/>
        </p:nvSpPr>
        <p:spPr bwMode="auto">
          <a:xfrm>
            <a:off x="4181475" y="199072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8" name="Oval 30"/>
          <p:cNvSpPr>
            <a:spLocks noChangeArrowheads="1"/>
          </p:cNvSpPr>
          <p:nvPr/>
        </p:nvSpPr>
        <p:spPr bwMode="auto">
          <a:xfrm>
            <a:off x="3943350" y="200025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9" name="Line 31"/>
          <p:cNvSpPr>
            <a:spLocks noChangeShapeType="1"/>
          </p:cNvSpPr>
          <p:nvPr/>
        </p:nvSpPr>
        <p:spPr bwMode="auto">
          <a:xfrm flipV="1">
            <a:off x="4032250" y="2044700"/>
            <a:ext cx="150813"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0" name="Line 32"/>
          <p:cNvSpPr>
            <a:spLocks noChangeShapeType="1"/>
          </p:cNvSpPr>
          <p:nvPr/>
        </p:nvSpPr>
        <p:spPr bwMode="auto">
          <a:xfrm flipH="1" flipV="1">
            <a:off x="4013200" y="2087563"/>
            <a:ext cx="57150" cy="952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1" name="Line 33"/>
          <p:cNvSpPr>
            <a:spLocks noChangeShapeType="1"/>
          </p:cNvSpPr>
          <p:nvPr/>
        </p:nvSpPr>
        <p:spPr bwMode="auto">
          <a:xfrm flipV="1">
            <a:off x="4141788" y="2071688"/>
            <a:ext cx="60325" cy="115887"/>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2" name="Oval 34"/>
          <p:cNvSpPr>
            <a:spLocks noChangeArrowheads="1"/>
          </p:cNvSpPr>
          <p:nvPr/>
        </p:nvSpPr>
        <p:spPr bwMode="auto">
          <a:xfrm>
            <a:off x="4057650" y="216217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3" name="Line 35"/>
          <p:cNvSpPr>
            <a:spLocks noChangeShapeType="1"/>
          </p:cNvSpPr>
          <p:nvPr/>
        </p:nvSpPr>
        <p:spPr bwMode="auto">
          <a:xfrm flipH="1">
            <a:off x="5172075" y="2038350"/>
            <a:ext cx="323850"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4" name="Line 36"/>
          <p:cNvSpPr>
            <a:spLocks noChangeShapeType="1"/>
          </p:cNvSpPr>
          <p:nvPr/>
        </p:nvSpPr>
        <p:spPr bwMode="auto">
          <a:xfrm flipV="1">
            <a:off x="5162550" y="1628775"/>
            <a:ext cx="0" cy="3714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5" name="Line 37"/>
          <p:cNvSpPr>
            <a:spLocks noChangeShapeType="1"/>
          </p:cNvSpPr>
          <p:nvPr/>
        </p:nvSpPr>
        <p:spPr bwMode="auto">
          <a:xfrm flipH="1" flipV="1">
            <a:off x="5153025" y="1619250"/>
            <a:ext cx="342900" cy="4000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6" name="Line 38"/>
          <p:cNvSpPr>
            <a:spLocks noChangeShapeType="1"/>
          </p:cNvSpPr>
          <p:nvPr/>
        </p:nvSpPr>
        <p:spPr bwMode="auto">
          <a:xfrm flipV="1">
            <a:off x="5505450" y="1619250"/>
            <a:ext cx="295275" cy="4095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7" name="Line 39"/>
          <p:cNvSpPr>
            <a:spLocks noChangeShapeType="1"/>
          </p:cNvSpPr>
          <p:nvPr/>
        </p:nvSpPr>
        <p:spPr bwMode="auto">
          <a:xfrm flipV="1">
            <a:off x="5172075" y="1609725"/>
            <a:ext cx="628650"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8" name="Line 40"/>
          <p:cNvSpPr>
            <a:spLocks noChangeShapeType="1"/>
          </p:cNvSpPr>
          <p:nvPr/>
        </p:nvSpPr>
        <p:spPr bwMode="auto">
          <a:xfrm>
            <a:off x="5848350" y="2038350"/>
            <a:ext cx="371475"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9" name="Line 41"/>
          <p:cNvSpPr>
            <a:spLocks noChangeShapeType="1"/>
          </p:cNvSpPr>
          <p:nvPr/>
        </p:nvSpPr>
        <p:spPr bwMode="auto">
          <a:xfrm>
            <a:off x="6200775" y="2028825"/>
            <a:ext cx="0" cy="4286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0" name="Line 42"/>
          <p:cNvSpPr>
            <a:spLocks noChangeShapeType="1"/>
          </p:cNvSpPr>
          <p:nvPr/>
        </p:nvSpPr>
        <p:spPr bwMode="auto">
          <a:xfrm flipH="1" flipV="1">
            <a:off x="5495925" y="2466975"/>
            <a:ext cx="714375"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1" name="Line 43"/>
          <p:cNvSpPr>
            <a:spLocks noChangeShapeType="1"/>
          </p:cNvSpPr>
          <p:nvPr/>
        </p:nvSpPr>
        <p:spPr bwMode="auto">
          <a:xfrm flipH="1">
            <a:off x="5514975" y="2038350"/>
            <a:ext cx="323850" cy="4191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2" name="Line 44"/>
          <p:cNvSpPr>
            <a:spLocks noChangeShapeType="1"/>
          </p:cNvSpPr>
          <p:nvPr/>
        </p:nvSpPr>
        <p:spPr bwMode="auto">
          <a:xfrm>
            <a:off x="5829300" y="2057400"/>
            <a:ext cx="371475" cy="4000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3" name="Line 45"/>
          <p:cNvSpPr>
            <a:spLocks noChangeShapeType="1"/>
          </p:cNvSpPr>
          <p:nvPr/>
        </p:nvSpPr>
        <p:spPr bwMode="auto">
          <a:xfrm>
            <a:off x="5172075" y="2057400"/>
            <a:ext cx="333375" cy="3905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4" name="Line 46"/>
          <p:cNvSpPr>
            <a:spLocks noChangeShapeType="1"/>
          </p:cNvSpPr>
          <p:nvPr/>
        </p:nvSpPr>
        <p:spPr bwMode="auto">
          <a:xfrm>
            <a:off x="5803900" y="1638300"/>
            <a:ext cx="390525" cy="4000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5" name="Line 47"/>
          <p:cNvSpPr>
            <a:spLocks noChangeShapeType="1"/>
          </p:cNvSpPr>
          <p:nvPr/>
        </p:nvSpPr>
        <p:spPr bwMode="auto">
          <a:xfrm>
            <a:off x="5543550" y="2038350"/>
            <a:ext cx="304800"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6" name="Oval 48"/>
          <p:cNvSpPr>
            <a:spLocks noChangeArrowheads="1"/>
          </p:cNvSpPr>
          <p:nvPr/>
        </p:nvSpPr>
        <p:spPr bwMode="auto">
          <a:xfrm>
            <a:off x="5114925" y="157162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7" name="Oval 49"/>
          <p:cNvSpPr>
            <a:spLocks noChangeArrowheads="1"/>
          </p:cNvSpPr>
          <p:nvPr/>
        </p:nvSpPr>
        <p:spPr bwMode="auto">
          <a:xfrm>
            <a:off x="5114925" y="199072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8" name="Oval 50"/>
          <p:cNvSpPr>
            <a:spLocks noChangeArrowheads="1"/>
          </p:cNvSpPr>
          <p:nvPr/>
        </p:nvSpPr>
        <p:spPr bwMode="auto">
          <a:xfrm>
            <a:off x="5457825" y="240030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9" name="Oval 51"/>
          <p:cNvSpPr>
            <a:spLocks noChangeArrowheads="1"/>
          </p:cNvSpPr>
          <p:nvPr/>
        </p:nvSpPr>
        <p:spPr bwMode="auto">
          <a:xfrm>
            <a:off x="5457825" y="198120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0" name="Oval 52"/>
          <p:cNvSpPr>
            <a:spLocks noChangeArrowheads="1"/>
          </p:cNvSpPr>
          <p:nvPr/>
        </p:nvSpPr>
        <p:spPr bwMode="auto">
          <a:xfrm>
            <a:off x="5734050" y="159067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1" name="Oval 53"/>
          <p:cNvSpPr>
            <a:spLocks noChangeArrowheads="1"/>
          </p:cNvSpPr>
          <p:nvPr/>
        </p:nvSpPr>
        <p:spPr bwMode="auto">
          <a:xfrm>
            <a:off x="5772150" y="198120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2" name="Oval 54"/>
          <p:cNvSpPr>
            <a:spLocks noChangeArrowheads="1"/>
          </p:cNvSpPr>
          <p:nvPr/>
        </p:nvSpPr>
        <p:spPr bwMode="auto">
          <a:xfrm>
            <a:off x="6153150" y="199072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3" name="Oval 55"/>
          <p:cNvSpPr>
            <a:spLocks noChangeArrowheads="1"/>
          </p:cNvSpPr>
          <p:nvPr/>
        </p:nvSpPr>
        <p:spPr bwMode="auto">
          <a:xfrm>
            <a:off x="6143625" y="239077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4" name="Oval 56"/>
          <p:cNvSpPr>
            <a:spLocks noChangeArrowheads="1"/>
          </p:cNvSpPr>
          <p:nvPr/>
        </p:nvSpPr>
        <p:spPr bwMode="auto">
          <a:xfrm>
            <a:off x="3914775" y="1885950"/>
            <a:ext cx="428625" cy="428625"/>
          </a:xfrm>
          <a:prstGeom prst="ellipse">
            <a:avLst/>
          </a:prstGeom>
          <a:noFill/>
          <a:ln w="28575">
            <a:solidFill>
              <a:srgbClr val="FF0000"/>
            </a:solidFill>
            <a:prstDash val="sysDot"/>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5" name="Line 57"/>
          <p:cNvSpPr>
            <a:spLocks noChangeShapeType="1"/>
          </p:cNvSpPr>
          <p:nvPr/>
        </p:nvSpPr>
        <p:spPr bwMode="auto">
          <a:xfrm flipH="1">
            <a:off x="5200650" y="1600200"/>
            <a:ext cx="914400" cy="828675"/>
          </a:xfrm>
          <a:prstGeom prst="line">
            <a:avLst/>
          </a:prstGeom>
          <a:noFill/>
          <a:ln w="28575">
            <a:solidFill>
              <a:srgbClr val="FF0000"/>
            </a:solidFill>
            <a:prstDash val="sysDot"/>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6" name="Line 58"/>
          <p:cNvSpPr>
            <a:spLocks noChangeShapeType="1"/>
          </p:cNvSpPr>
          <p:nvPr/>
        </p:nvSpPr>
        <p:spPr bwMode="auto">
          <a:xfrm flipH="1">
            <a:off x="2371725" y="1390650"/>
            <a:ext cx="247650" cy="1257300"/>
          </a:xfrm>
          <a:prstGeom prst="line">
            <a:avLst/>
          </a:prstGeom>
          <a:noFill/>
          <a:ln w="28575">
            <a:solidFill>
              <a:srgbClr val="FF0000"/>
            </a:solidFill>
            <a:prstDash val="sysDot"/>
            <a:round/>
            <a:headEnd/>
            <a:tailEnd/>
          </a:ln>
        </p:spPr>
        <p:txBody>
          <a:bodyPr vert="horz" wrap="square" lIns="91440" tIns="45720" rIns="91440" bIns="45720" numCol="1" anchor="t" anchorCtr="0" compatLnSpc="1">
            <a:prstTxWarp prst="textNoShape">
              <a:avLst/>
            </a:prstTxWarp>
          </a:bodyPr>
          <a:lstStyle/>
          <a:p>
            <a:endParaRPr lang="en-US"/>
          </a:p>
        </p:txBody>
      </p:sp>
      <p:sp>
        <p:nvSpPr>
          <p:cNvPr id="61" name="Rectangle 60"/>
          <p:cNvSpPr/>
          <p:nvPr/>
        </p:nvSpPr>
        <p:spPr>
          <a:xfrm>
            <a:off x="685800" y="2971800"/>
            <a:ext cx="1612942" cy="400110"/>
          </a:xfrm>
          <a:prstGeom prst="rect">
            <a:avLst/>
          </a:prstGeom>
        </p:spPr>
        <p:txBody>
          <a:bodyPr wrap="none">
            <a:spAutoFit/>
          </a:bodyPr>
          <a:lstStyle/>
          <a:p>
            <a:r>
              <a:rPr lang="en-US" sz="2000" baseline="0" dirty="0" smtClean="0">
                <a:latin typeface="Times New Roman"/>
                <a:ea typeface="PMingLiU"/>
              </a:rPr>
              <a:t>complex truss</a:t>
            </a:r>
            <a:endParaRPr lang="en-US" sz="2000" dirty="0"/>
          </a:p>
        </p:txBody>
      </p:sp>
      <p:sp>
        <p:nvSpPr>
          <p:cNvPr id="62" name="Rectangle 61"/>
          <p:cNvSpPr/>
          <p:nvPr/>
        </p:nvSpPr>
        <p:spPr>
          <a:xfrm>
            <a:off x="3200400" y="2971800"/>
            <a:ext cx="5260694" cy="400110"/>
          </a:xfrm>
          <a:prstGeom prst="rect">
            <a:avLst/>
          </a:prstGeom>
        </p:spPr>
        <p:txBody>
          <a:bodyPr wrap="square">
            <a:spAutoFit/>
          </a:bodyPr>
          <a:lstStyle/>
          <a:p>
            <a:r>
              <a:rPr lang="en-US" sz="2000" baseline="0" dirty="0" smtClean="0">
                <a:latin typeface="Times New Roman"/>
                <a:ea typeface="PMingLiU"/>
              </a:rPr>
              <a:t>neither simple truss nor compound truss  </a:t>
            </a:r>
            <a:endParaRPr lang="en-US" sz="2000" dirty="0"/>
          </a:p>
        </p:txBody>
      </p:sp>
      <p:sp>
        <p:nvSpPr>
          <p:cNvPr id="2107" name="Line 59"/>
          <p:cNvSpPr>
            <a:spLocks noChangeShapeType="1"/>
          </p:cNvSpPr>
          <p:nvPr/>
        </p:nvSpPr>
        <p:spPr bwMode="auto">
          <a:xfrm flipH="1" flipV="1">
            <a:off x="2695575" y="3886200"/>
            <a:ext cx="9525" cy="12096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8" name="Line 60"/>
          <p:cNvSpPr>
            <a:spLocks noChangeShapeType="1"/>
          </p:cNvSpPr>
          <p:nvPr/>
        </p:nvSpPr>
        <p:spPr bwMode="auto">
          <a:xfrm>
            <a:off x="2714625" y="3876675"/>
            <a:ext cx="390525" cy="3143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9" name="Line 61"/>
          <p:cNvSpPr>
            <a:spLocks noChangeShapeType="1"/>
          </p:cNvSpPr>
          <p:nvPr/>
        </p:nvSpPr>
        <p:spPr bwMode="auto">
          <a:xfrm flipV="1">
            <a:off x="2714625" y="4808538"/>
            <a:ext cx="409575" cy="2762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0" name="Line 62"/>
          <p:cNvSpPr>
            <a:spLocks noChangeShapeType="1"/>
          </p:cNvSpPr>
          <p:nvPr/>
        </p:nvSpPr>
        <p:spPr bwMode="auto">
          <a:xfrm>
            <a:off x="3114675" y="4191000"/>
            <a:ext cx="0" cy="6286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1" name="Line 63"/>
          <p:cNvSpPr>
            <a:spLocks noChangeShapeType="1"/>
          </p:cNvSpPr>
          <p:nvPr/>
        </p:nvSpPr>
        <p:spPr bwMode="auto">
          <a:xfrm flipH="1">
            <a:off x="2314575" y="3886200"/>
            <a:ext cx="381000" cy="3238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2" name="Line 64"/>
          <p:cNvSpPr>
            <a:spLocks noChangeShapeType="1"/>
          </p:cNvSpPr>
          <p:nvPr/>
        </p:nvSpPr>
        <p:spPr bwMode="auto">
          <a:xfrm flipH="1" flipV="1">
            <a:off x="2314575" y="4191000"/>
            <a:ext cx="800100" cy="6286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3" name="Line 65"/>
          <p:cNvSpPr>
            <a:spLocks noChangeShapeType="1"/>
          </p:cNvSpPr>
          <p:nvPr/>
        </p:nvSpPr>
        <p:spPr bwMode="auto">
          <a:xfrm flipH="1">
            <a:off x="2314575" y="4191000"/>
            <a:ext cx="800100" cy="6000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4" name="Line 66"/>
          <p:cNvSpPr>
            <a:spLocks noChangeShapeType="1"/>
          </p:cNvSpPr>
          <p:nvPr/>
        </p:nvSpPr>
        <p:spPr bwMode="auto">
          <a:xfrm>
            <a:off x="2333625" y="4200525"/>
            <a:ext cx="0" cy="6000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5" name="Line 67"/>
          <p:cNvSpPr>
            <a:spLocks noChangeShapeType="1"/>
          </p:cNvSpPr>
          <p:nvPr/>
        </p:nvSpPr>
        <p:spPr bwMode="auto">
          <a:xfrm>
            <a:off x="2333625" y="4799013"/>
            <a:ext cx="352425" cy="2667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6" name="Oval 68"/>
          <p:cNvSpPr>
            <a:spLocks noChangeArrowheads="1"/>
          </p:cNvSpPr>
          <p:nvPr/>
        </p:nvSpPr>
        <p:spPr bwMode="auto">
          <a:xfrm>
            <a:off x="2647950" y="384810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7" name="Oval 69"/>
          <p:cNvSpPr>
            <a:spLocks noChangeArrowheads="1"/>
          </p:cNvSpPr>
          <p:nvPr/>
        </p:nvSpPr>
        <p:spPr bwMode="auto">
          <a:xfrm>
            <a:off x="2276475" y="415290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8" name="Oval 70"/>
          <p:cNvSpPr>
            <a:spLocks noChangeArrowheads="1"/>
          </p:cNvSpPr>
          <p:nvPr/>
        </p:nvSpPr>
        <p:spPr bwMode="auto">
          <a:xfrm>
            <a:off x="2276475" y="474345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9" name="Oval 71"/>
          <p:cNvSpPr>
            <a:spLocks noChangeArrowheads="1"/>
          </p:cNvSpPr>
          <p:nvPr/>
        </p:nvSpPr>
        <p:spPr bwMode="auto">
          <a:xfrm>
            <a:off x="2657475" y="5027613"/>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20" name="Oval 72"/>
          <p:cNvSpPr>
            <a:spLocks noChangeArrowheads="1"/>
          </p:cNvSpPr>
          <p:nvPr/>
        </p:nvSpPr>
        <p:spPr bwMode="auto">
          <a:xfrm>
            <a:off x="3067050" y="476250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21" name="Oval 73"/>
          <p:cNvSpPr>
            <a:spLocks noChangeArrowheads="1"/>
          </p:cNvSpPr>
          <p:nvPr/>
        </p:nvSpPr>
        <p:spPr bwMode="auto">
          <a:xfrm>
            <a:off x="3067050" y="416242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22" name="Line 74"/>
          <p:cNvSpPr>
            <a:spLocks noChangeShapeType="1"/>
          </p:cNvSpPr>
          <p:nvPr/>
        </p:nvSpPr>
        <p:spPr bwMode="auto">
          <a:xfrm flipH="1" flipV="1">
            <a:off x="5467350" y="3848100"/>
            <a:ext cx="0" cy="12096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23" name="Line 75"/>
          <p:cNvSpPr>
            <a:spLocks noChangeShapeType="1"/>
          </p:cNvSpPr>
          <p:nvPr/>
        </p:nvSpPr>
        <p:spPr bwMode="auto">
          <a:xfrm>
            <a:off x="5476875" y="3867150"/>
            <a:ext cx="533400" cy="2952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24" name="Line 76"/>
          <p:cNvSpPr>
            <a:spLocks noChangeShapeType="1"/>
          </p:cNvSpPr>
          <p:nvPr/>
        </p:nvSpPr>
        <p:spPr bwMode="auto">
          <a:xfrm flipV="1">
            <a:off x="5505450" y="4808538"/>
            <a:ext cx="495300" cy="2571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25" name="Line 77"/>
          <p:cNvSpPr>
            <a:spLocks noChangeShapeType="1"/>
          </p:cNvSpPr>
          <p:nvPr/>
        </p:nvSpPr>
        <p:spPr bwMode="auto">
          <a:xfrm>
            <a:off x="6029325" y="4191000"/>
            <a:ext cx="0" cy="6286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26" name="Line 78"/>
          <p:cNvSpPr>
            <a:spLocks noChangeShapeType="1"/>
          </p:cNvSpPr>
          <p:nvPr/>
        </p:nvSpPr>
        <p:spPr bwMode="auto">
          <a:xfrm flipH="1">
            <a:off x="4973638" y="3876675"/>
            <a:ext cx="484187" cy="284163"/>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27" name="Line 79"/>
          <p:cNvSpPr>
            <a:spLocks noChangeShapeType="1"/>
          </p:cNvSpPr>
          <p:nvPr/>
        </p:nvSpPr>
        <p:spPr bwMode="auto">
          <a:xfrm flipH="1" flipV="1">
            <a:off x="4962525" y="4200525"/>
            <a:ext cx="1038225" cy="5905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28" name="Line 80"/>
          <p:cNvSpPr>
            <a:spLocks noChangeShapeType="1"/>
          </p:cNvSpPr>
          <p:nvPr/>
        </p:nvSpPr>
        <p:spPr bwMode="auto">
          <a:xfrm flipH="1">
            <a:off x="4953000" y="4191000"/>
            <a:ext cx="1038225" cy="5905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29" name="Line 81"/>
          <p:cNvSpPr>
            <a:spLocks noChangeShapeType="1"/>
          </p:cNvSpPr>
          <p:nvPr/>
        </p:nvSpPr>
        <p:spPr bwMode="auto">
          <a:xfrm>
            <a:off x="4933950" y="4181475"/>
            <a:ext cx="0" cy="6000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30" name="Line 82"/>
          <p:cNvSpPr>
            <a:spLocks noChangeShapeType="1"/>
          </p:cNvSpPr>
          <p:nvPr/>
        </p:nvSpPr>
        <p:spPr bwMode="auto">
          <a:xfrm>
            <a:off x="4953000" y="4818063"/>
            <a:ext cx="504825" cy="2571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31" name="Oval 83"/>
          <p:cNvSpPr>
            <a:spLocks noChangeArrowheads="1"/>
          </p:cNvSpPr>
          <p:nvPr/>
        </p:nvSpPr>
        <p:spPr bwMode="auto">
          <a:xfrm>
            <a:off x="5419725" y="383857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32" name="Oval 84"/>
          <p:cNvSpPr>
            <a:spLocks noChangeArrowheads="1"/>
          </p:cNvSpPr>
          <p:nvPr/>
        </p:nvSpPr>
        <p:spPr bwMode="auto">
          <a:xfrm>
            <a:off x="4886325" y="413385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33" name="Oval 85"/>
          <p:cNvSpPr>
            <a:spLocks noChangeArrowheads="1"/>
          </p:cNvSpPr>
          <p:nvPr/>
        </p:nvSpPr>
        <p:spPr bwMode="auto">
          <a:xfrm>
            <a:off x="4876800" y="475297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34" name="Oval 86"/>
          <p:cNvSpPr>
            <a:spLocks noChangeArrowheads="1"/>
          </p:cNvSpPr>
          <p:nvPr/>
        </p:nvSpPr>
        <p:spPr bwMode="auto">
          <a:xfrm>
            <a:off x="5419725" y="5027613"/>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35" name="Oval 87"/>
          <p:cNvSpPr>
            <a:spLocks noChangeArrowheads="1"/>
          </p:cNvSpPr>
          <p:nvPr/>
        </p:nvSpPr>
        <p:spPr bwMode="auto">
          <a:xfrm>
            <a:off x="5981700" y="474345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36" name="Oval 88"/>
          <p:cNvSpPr>
            <a:spLocks noChangeArrowheads="1"/>
          </p:cNvSpPr>
          <p:nvPr/>
        </p:nvSpPr>
        <p:spPr bwMode="auto">
          <a:xfrm>
            <a:off x="5981700" y="412432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37" name="Text Box 89"/>
          <p:cNvSpPr txBox="1">
            <a:spLocks noChangeArrowheads="1"/>
          </p:cNvSpPr>
          <p:nvPr/>
        </p:nvSpPr>
        <p:spPr bwMode="auto">
          <a:xfrm>
            <a:off x="5181600" y="4786313"/>
            <a:ext cx="500109"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100" b="0" i="0" u="none" strike="noStrike" cap="none" normalizeH="0" baseline="0" dirty="0" smtClean="0">
                <a:ln>
                  <a:noFill/>
                </a:ln>
                <a:solidFill>
                  <a:schemeClr val="tx1"/>
                </a:solidFill>
                <a:effectLst/>
                <a:latin typeface="Calibri" pitchFamily="34" charset="0"/>
                <a:ea typeface="PMingLiU" pitchFamily="18" charset="-120"/>
                <a:cs typeface="Arial" pitchFamily="34" charset="0"/>
              </a:rPr>
              <a:t>60</a:t>
            </a:r>
            <a:r>
              <a:rPr kumimoji="0" lang="en-US" altLang="zh-TW" sz="1100" b="0" i="0" u="none" strike="noStrike" cap="none" normalizeH="0" baseline="30000" dirty="0" smtClean="0">
                <a:ln>
                  <a:noFill/>
                </a:ln>
                <a:solidFill>
                  <a:schemeClr val="tx1"/>
                </a:solidFill>
                <a:effectLst/>
                <a:latin typeface="Calibri" pitchFamily="34" charset="0"/>
                <a:ea typeface="PMingLiU" pitchFamily="18" charset="-120"/>
                <a:cs typeface="Arial" pitchFamily="34" charset="0"/>
              </a:rPr>
              <a:t>o</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138" name="Text Box 90"/>
          <p:cNvSpPr txBox="1">
            <a:spLocks noChangeArrowheads="1"/>
          </p:cNvSpPr>
          <p:nvPr/>
        </p:nvSpPr>
        <p:spPr bwMode="auto">
          <a:xfrm>
            <a:off x="5000625" y="4062413"/>
            <a:ext cx="485775"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100" b="0" i="0" u="none" strike="noStrike" cap="none" normalizeH="0" baseline="0" dirty="0" smtClean="0">
                <a:ln>
                  <a:noFill/>
                </a:ln>
                <a:solidFill>
                  <a:schemeClr val="tx1"/>
                </a:solidFill>
                <a:effectLst/>
                <a:latin typeface="Calibri" pitchFamily="34" charset="0"/>
                <a:ea typeface="PMingLiU" pitchFamily="18" charset="-120"/>
                <a:cs typeface="Arial" pitchFamily="34" charset="0"/>
              </a:rPr>
              <a:t>60</a:t>
            </a:r>
            <a:r>
              <a:rPr kumimoji="0" lang="en-US" altLang="zh-TW" sz="1100" b="0" i="0" u="none" strike="noStrike" cap="none" normalizeH="0" baseline="30000" dirty="0" smtClean="0">
                <a:ln>
                  <a:noFill/>
                </a:ln>
                <a:solidFill>
                  <a:schemeClr val="tx1"/>
                </a:solidFill>
                <a:effectLst/>
                <a:latin typeface="Calibri" pitchFamily="34" charset="0"/>
                <a:ea typeface="PMingLiU" pitchFamily="18" charset="-120"/>
                <a:cs typeface="Arial" pitchFamily="34" charset="0"/>
              </a:rPr>
              <a:t>o</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139" name="Text Box 91"/>
          <p:cNvSpPr txBox="1">
            <a:spLocks noChangeArrowheads="1"/>
          </p:cNvSpPr>
          <p:nvPr/>
        </p:nvSpPr>
        <p:spPr bwMode="auto">
          <a:xfrm>
            <a:off x="5734050" y="4252913"/>
            <a:ext cx="622362"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100" b="0" i="0" u="none" strike="noStrike" cap="none" normalizeH="0" baseline="0" dirty="0" smtClean="0">
                <a:ln>
                  <a:noFill/>
                </a:ln>
                <a:solidFill>
                  <a:schemeClr val="tx1"/>
                </a:solidFill>
                <a:effectLst/>
                <a:latin typeface="Calibri" pitchFamily="34" charset="0"/>
                <a:ea typeface="PMingLiU" pitchFamily="18" charset="-120"/>
                <a:cs typeface="Arial" pitchFamily="34" charset="0"/>
              </a:rPr>
              <a:t>60</a:t>
            </a:r>
            <a:r>
              <a:rPr kumimoji="0" lang="en-US" altLang="zh-TW" sz="1100" b="0" i="0" u="none" strike="noStrike" cap="none" normalizeH="0" baseline="30000" dirty="0" smtClean="0">
                <a:ln>
                  <a:noFill/>
                </a:ln>
                <a:solidFill>
                  <a:schemeClr val="tx1"/>
                </a:solidFill>
                <a:effectLst/>
                <a:latin typeface="Calibri" pitchFamily="34" charset="0"/>
                <a:ea typeface="PMingLiU" pitchFamily="18" charset="-120"/>
                <a:cs typeface="Arial" pitchFamily="34" charset="0"/>
              </a:rPr>
              <a:t>o</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140" name="Text Box 92"/>
          <p:cNvSpPr txBox="1">
            <a:spLocks noChangeArrowheads="1"/>
          </p:cNvSpPr>
          <p:nvPr/>
        </p:nvSpPr>
        <p:spPr bwMode="auto">
          <a:xfrm>
            <a:off x="5419725" y="3921125"/>
            <a:ext cx="590458"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100" b="0" i="0" u="none" strike="noStrike" cap="none" normalizeH="0" baseline="0" dirty="0" smtClean="0">
                <a:ln>
                  <a:noFill/>
                </a:ln>
                <a:solidFill>
                  <a:schemeClr val="tx1"/>
                </a:solidFill>
                <a:effectLst/>
                <a:latin typeface="Calibri" pitchFamily="34" charset="0"/>
                <a:ea typeface="PMingLiU" pitchFamily="18" charset="-120"/>
                <a:cs typeface="Arial" pitchFamily="34" charset="0"/>
              </a:rPr>
              <a:t>60</a:t>
            </a:r>
            <a:r>
              <a:rPr kumimoji="0" lang="en-US" altLang="zh-TW" sz="1100" b="0" i="0" u="none" strike="noStrike" cap="none" normalizeH="0" baseline="30000" dirty="0" smtClean="0">
                <a:ln>
                  <a:noFill/>
                </a:ln>
                <a:solidFill>
                  <a:schemeClr val="tx1"/>
                </a:solidFill>
                <a:effectLst/>
                <a:latin typeface="Calibri" pitchFamily="34" charset="0"/>
                <a:ea typeface="PMingLiU" pitchFamily="18" charset="-120"/>
                <a:cs typeface="Arial" pitchFamily="34" charset="0"/>
              </a:rPr>
              <a:t>o</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141" name="Text Box 93"/>
          <p:cNvSpPr txBox="1">
            <a:spLocks noChangeArrowheads="1"/>
          </p:cNvSpPr>
          <p:nvPr/>
        </p:nvSpPr>
        <p:spPr bwMode="auto">
          <a:xfrm>
            <a:off x="5629275" y="4681538"/>
            <a:ext cx="576216"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100" b="0" i="0" u="none" strike="noStrike" cap="none" normalizeH="0" baseline="0" dirty="0" smtClean="0">
                <a:ln>
                  <a:noFill/>
                </a:ln>
                <a:solidFill>
                  <a:schemeClr val="tx1"/>
                </a:solidFill>
                <a:effectLst/>
                <a:latin typeface="Calibri" pitchFamily="34" charset="0"/>
                <a:ea typeface="PMingLiU" pitchFamily="18" charset="-120"/>
                <a:cs typeface="Arial" pitchFamily="34" charset="0"/>
              </a:rPr>
              <a:t>60</a:t>
            </a:r>
            <a:r>
              <a:rPr kumimoji="0" lang="en-US" altLang="zh-TW" sz="1100" b="0" i="0" u="none" strike="noStrike" cap="none" normalizeH="0" baseline="30000" dirty="0" smtClean="0">
                <a:ln>
                  <a:noFill/>
                </a:ln>
                <a:solidFill>
                  <a:schemeClr val="tx1"/>
                </a:solidFill>
                <a:effectLst/>
                <a:latin typeface="Calibri" pitchFamily="34" charset="0"/>
                <a:ea typeface="PMingLiU" pitchFamily="18" charset="-120"/>
                <a:cs typeface="Arial" pitchFamily="34" charset="0"/>
              </a:rPr>
              <a:t>o</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142" name="Text Box 94"/>
          <p:cNvSpPr txBox="1">
            <a:spLocks noChangeArrowheads="1"/>
          </p:cNvSpPr>
          <p:nvPr/>
        </p:nvSpPr>
        <p:spPr bwMode="auto">
          <a:xfrm>
            <a:off x="4886325" y="4471988"/>
            <a:ext cx="564564"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100" b="0" i="0" u="none" strike="noStrike" cap="none" normalizeH="0" baseline="0" dirty="0" smtClean="0">
                <a:ln>
                  <a:noFill/>
                </a:ln>
                <a:solidFill>
                  <a:schemeClr val="tx1"/>
                </a:solidFill>
                <a:effectLst/>
                <a:latin typeface="Calibri" pitchFamily="34" charset="0"/>
                <a:ea typeface="PMingLiU" pitchFamily="18" charset="-120"/>
                <a:cs typeface="Arial" pitchFamily="34" charset="0"/>
              </a:rPr>
              <a:t>60</a:t>
            </a:r>
            <a:r>
              <a:rPr kumimoji="0" lang="en-US" altLang="zh-TW" sz="1100" b="0" i="0" u="none" strike="noStrike" cap="none" normalizeH="0" baseline="30000" dirty="0" smtClean="0">
                <a:ln>
                  <a:noFill/>
                </a:ln>
                <a:solidFill>
                  <a:schemeClr val="tx1"/>
                </a:solidFill>
                <a:effectLst/>
                <a:latin typeface="Calibri" pitchFamily="34" charset="0"/>
                <a:ea typeface="PMingLiU" pitchFamily="18" charset="-120"/>
                <a:cs typeface="Arial" pitchFamily="34" charset="0"/>
              </a:rPr>
              <a:t>o</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9" name="Rectangle 98"/>
          <p:cNvSpPr/>
          <p:nvPr/>
        </p:nvSpPr>
        <p:spPr>
          <a:xfrm>
            <a:off x="2286000" y="5486400"/>
            <a:ext cx="3961342" cy="400110"/>
          </a:xfrm>
          <a:prstGeom prst="rect">
            <a:avLst/>
          </a:prstGeom>
        </p:spPr>
        <p:txBody>
          <a:bodyPr wrap="none">
            <a:spAutoFit/>
          </a:bodyPr>
          <a:lstStyle/>
          <a:p>
            <a:pPr algn="ctr"/>
            <a:r>
              <a:rPr lang="en-US" sz="2000" i="1" baseline="0" dirty="0" smtClean="0">
                <a:latin typeface="Times New Roman"/>
                <a:ea typeface="PMingLiU"/>
              </a:rPr>
              <a:t>Stable and unstable complex trusses.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5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5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5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5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5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5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5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05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05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05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06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061"/>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06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06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064"/>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06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06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06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06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069"/>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070"/>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071"/>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2072"/>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073"/>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2074"/>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2075"/>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2076"/>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2077"/>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2078"/>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2079"/>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2080"/>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2081"/>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2082"/>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2083"/>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2084"/>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2085"/>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2086"/>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2087"/>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2088"/>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2089"/>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2090"/>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2091"/>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2092"/>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2093"/>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2094"/>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2095"/>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2096"/>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2097"/>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2098"/>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2099"/>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2100"/>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2101"/>
                                        </p:tgtEl>
                                        <p:attrNameLst>
                                          <p:attrName>style.visibility</p:attrName>
                                        </p:attrNameLst>
                                      </p:cBhvr>
                                      <p:to>
                                        <p:strVal val="visible"/>
                                      </p:to>
                                    </p:set>
                                  </p:childTnLst>
                                </p:cTn>
                              </p:par>
                              <p:par>
                                <p:cTn id="113" presetID="1" presetClass="entr" presetSubtype="0" fill="hold" grpId="0" nodeType="withEffect">
                                  <p:stCondLst>
                                    <p:cond delay="0"/>
                                  </p:stCondLst>
                                  <p:childTnLst>
                                    <p:set>
                                      <p:cBhvr>
                                        <p:cTn id="114" dur="1" fill="hold">
                                          <p:stCondLst>
                                            <p:cond delay="0"/>
                                          </p:stCondLst>
                                        </p:cTn>
                                        <p:tgtEl>
                                          <p:spTgt spid="2102"/>
                                        </p:tgtEl>
                                        <p:attrNameLst>
                                          <p:attrName>style.visibility</p:attrName>
                                        </p:attrNameLst>
                                      </p:cBhvr>
                                      <p:to>
                                        <p:strVal val="visible"/>
                                      </p:to>
                                    </p:set>
                                  </p:childTnLst>
                                </p:cTn>
                              </p:par>
                              <p:par>
                                <p:cTn id="115" presetID="1" presetClass="entr" presetSubtype="0" fill="hold" grpId="0" nodeType="withEffect">
                                  <p:stCondLst>
                                    <p:cond delay="0"/>
                                  </p:stCondLst>
                                  <p:childTnLst>
                                    <p:set>
                                      <p:cBhvr>
                                        <p:cTn id="116" dur="1" fill="hold">
                                          <p:stCondLst>
                                            <p:cond delay="0"/>
                                          </p:stCondLst>
                                        </p:cTn>
                                        <p:tgtEl>
                                          <p:spTgt spid="2103"/>
                                        </p:tgtEl>
                                        <p:attrNameLst>
                                          <p:attrName>style.visibility</p:attrName>
                                        </p:attrNameLst>
                                      </p:cBhvr>
                                      <p:to>
                                        <p:strVal val="visible"/>
                                      </p:to>
                                    </p:set>
                                  </p:childTnLst>
                                </p:cTn>
                              </p:par>
                              <p:par>
                                <p:cTn id="117" presetID="1" presetClass="entr" presetSubtype="0" fill="hold" grpId="0" nodeType="withEffect">
                                  <p:stCondLst>
                                    <p:cond delay="0"/>
                                  </p:stCondLst>
                                  <p:childTnLst>
                                    <p:set>
                                      <p:cBhvr>
                                        <p:cTn id="118" dur="1" fill="hold">
                                          <p:stCondLst>
                                            <p:cond delay="0"/>
                                          </p:stCondLst>
                                        </p:cTn>
                                        <p:tgtEl>
                                          <p:spTgt spid="2104"/>
                                        </p:tgtEl>
                                        <p:attrNameLst>
                                          <p:attrName>style.visibility</p:attrName>
                                        </p:attrNameLst>
                                      </p:cBhvr>
                                      <p:to>
                                        <p:strVal val="visible"/>
                                      </p:to>
                                    </p:set>
                                  </p:childTnLst>
                                </p:cTn>
                              </p:par>
                              <p:par>
                                <p:cTn id="119" presetID="1" presetClass="entr" presetSubtype="0" fill="hold" grpId="0" nodeType="withEffect">
                                  <p:stCondLst>
                                    <p:cond delay="0"/>
                                  </p:stCondLst>
                                  <p:childTnLst>
                                    <p:set>
                                      <p:cBhvr>
                                        <p:cTn id="120" dur="1" fill="hold">
                                          <p:stCondLst>
                                            <p:cond delay="0"/>
                                          </p:stCondLst>
                                        </p:cTn>
                                        <p:tgtEl>
                                          <p:spTgt spid="2105"/>
                                        </p:tgtEl>
                                        <p:attrNameLst>
                                          <p:attrName>style.visibility</p:attrName>
                                        </p:attrNameLst>
                                      </p:cBhvr>
                                      <p:to>
                                        <p:strVal val="visible"/>
                                      </p:to>
                                    </p:set>
                                  </p:childTnLst>
                                </p:cTn>
                              </p:par>
                              <p:par>
                                <p:cTn id="121" presetID="1" presetClass="entr" presetSubtype="0" fill="hold" grpId="0" nodeType="withEffect">
                                  <p:stCondLst>
                                    <p:cond delay="0"/>
                                  </p:stCondLst>
                                  <p:childTnLst>
                                    <p:set>
                                      <p:cBhvr>
                                        <p:cTn id="122" dur="1" fill="hold">
                                          <p:stCondLst>
                                            <p:cond delay="0"/>
                                          </p:stCondLst>
                                        </p:cTn>
                                        <p:tgtEl>
                                          <p:spTgt spid="2106"/>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grpId="0" nodeType="clickEffect">
                                  <p:stCondLst>
                                    <p:cond delay="0"/>
                                  </p:stCondLst>
                                  <p:childTnLst>
                                    <p:set>
                                      <p:cBhvr>
                                        <p:cTn id="126" dur="1" fill="hold">
                                          <p:stCondLst>
                                            <p:cond delay="0"/>
                                          </p:stCondLst>
                                        </p:cTn>
                                        <p:tgtEl>
                                          <p:spTgt spid="61"/>
                                        </p:tgtEl>
                                        <p:attrNameLst>
                                          <p:attrName>style.visibility</p:attrName>
                                        </p:attrNameLst>
                                      </p:cBhvr>
                                      <p:to>
                                        <p:strVal val="visible"/>
                                      </p:to>
                                    </p:set>
                                  </p:childTnLst>
                                </p:cTn>
                              </p:par>
                              <p:par>
                                <p:cTn id="127" presetID="1" presetClass="entr" presetSubtype="0" fill="hold" grpId="0" nodeType="withEffect">
                                  <p:stCondLst>
                                    <p:cond delay="0"/>
                                  </p:stCondLst>
                                  <p:childTnLst>
                                    <p:set>
                                      <p:cBhvr>
                                        <p:cTn id="128" dur="1" fill="hold">
                                          <p:stCondLst>
                                            <p:cond delay="0"/>
                                          </p:stCondLst>
                                        </p:cTn>
                                        <p:tgtEl>
                                          <p:spTgt spid="62"/>
                                        </p:tgtEl>
                                        <p:attrNameLst>
                                          <p:attrName>style.visibility</p:attrName>
                                        </p:attrNameLst>
                                      </p:cBhvr>
                                      <p:to>
                                        <p:strVal val="visible"/>
                                      </p:to>
                                    </p:set>
                                  </p:childTnLst>
                                </p:cTn>
                              </p:par>
                            </p:childTnLst>
                          </p:cTn>
                        </p:par>
                      </p:childTnLst>
                    </p:cTn>
                  </p:par>
                  <p:par>
                    <p:cTn id="129" fill="hold">
                      <p:stCondLst>
                        <p:cond delay="indefinite"/>
                      </p:stCondLst>
                      <p:childTnLst>
                        <p:par>
                          <p:cTn id="130" fill="hold">
                            <p:stCondLst>
                              <p:cond delay="0"/>
                            </p:stCondLst>
                            <p:childTnLst>
                              <p:par>
                                <p:cTn id="131" presetID="1" presetClass="entr" presetSubtype="0" fill="hold" grpId="0" nodeType="clickEffect">
                                  <p:stCondLst>
                                    <p:cond delay="0"/>
                                  </p:stCondLst>
                                  <p:childTnLst>
                                    <p:set>
                                      <p:cBhvr>
                                        <p:cTn id="132" dur="1" fill="hold">
                                          <p:stCondLst>
                                            <p:cond delay="0"/>
                                          </p:stCondLst>
                                        </p:cTn>
                                        <p:tgtEl>
                                          <p:spTgt spid="2107"/>
                                        </p:tgtEl>
                                        <p:attrNameLst>
                                          <p:attrName>style.visibility</p:attrName>
                                        </p:attrNameLst>
                                      </p:cBhvr>
                                      <p:to>
                                        <p:strVal val="visible"/>
                                      </p:to>
                                    </p:set>
                                  </p:childTnLst>
                                </p:cTn>
                              </p:par>
                              <p:par>
                                <p:cTn id="133" presetID="1" presetClass="entr" presetSubtype="0" fill="hold" grpId="0" nodeType="withEffect">
                                  <p:stCondLst>
                                    <p:cond delay="0"/>
                                  </p:stCondLst>
                                  <p:childTnLst>
                                    <p:set>
                                      <p:cBhvr>
                                        <p:cTn id="134" dur="1" fill="hold">
                                          <p:stCondLst>
                                            <p:cond delay="0"/>
                                          </p:stCondLst>
                                        </p:cTn>
                                        <p:tgtEl>
                                          <p:spTgt spid="2108"/>
                                        </p:tgtEl>
                                        <p:attrNameLst>
                                          <p:attrName>style.visibility</p:attrName>
                                        </p:attrNameLst>
                                      </p:cBhvr>
                                      <p:to>
                                        <p:strVal val="visible"/>
                                      </p:to>
                                    </p:set>
                                  </p:childTnLst>
                                </p:cTn>
                              </p:par>
                              <p:par>
                                <p:cTn id="135" presetID="1" presetClass="entr" presetSubtype="0" fill="hold" grpId="0" nodeType="withEffect">
                                  <p:stCondLst>
                                    <p:cond delay="0"/>
                                  </p:stCondLst>
                                  <p:childTnLst>
                                    <p:set>
                                      <p:cBhvr>
                                        <p:cTn id="136" dur="1" fill="hold">
                                          <p:stCondLst>
                                            <p:cond delay="0"/>
                                          </p:stCondLst>
                                        </p:cTn>
                                        <p:tgtEl>
                                          <p:spTgt spid="2109"/>
                                        </p:tgtEl>
                                        <p:attrNameLst>
                                          <p:attrName>style.visibility</p:attrName>
                                        </p:attrNameLst>
                                      </p:cBhvr>
                                      <p:to>
                                        <p:strVal val="visible"/>
                                      </p:to>
                                    </p:set>
                                  </p:childTnLst>
                                </p:cTn>
                              </p:par>
                              <p:par>
                                <p:cTn id="137" presetID="1" presetClass="entr" presetSubtype="0" fill="hold" grpId="0" nodeType="withEffect">
                                  <p:stCondLst>
                                    <p:cond delay="0"/>
                                  </p:stCondLst>
                                  <p:childTnLst>
                                    <p:set>
                                      <p:cBhvr>
                                        <p:cTn id="138" dur="1" fill="hold">
                                          <p:stCondLst>
                                            <p:cond delay="0"/>
                                          </p:stCondLst>
                                        </p:cTn>
                                        <p:tgtEl>
                                          <p:spTgt spid="2110"/>
                                        </p:tgtEl>
                                        <p:attrNameLst>
                                          <p:attrName>style.visibility</p:attrName>
                                        </p:attrNameLst>
                                      </p:cBhvr>
                                      <p:to>
                                        <p:strVal val="visible"/>
                                      </p:to>
                                    </p:set>
                                  </p:childTnLst>
                                </p:cTn>
                              </p:par>
                              <p:par>
                                <p:cTn id="139" presetID="1" presetClass="entr" presetSubtype="0" fill="hold" grpId="0" nodeType="withEffect">
                                  <p:stCondLst>
                                    <p:cond delay="0"/>
                                  </p:stCondLst>
                                  <p:childTnLst>
                                    <p:set>
                                      <p:cBhvr>
                                        <p:cTn id="140" dur="1" fill="hold">
                                          <p:stCondLst>
                                            <p:cond delay="0"/>
                                          </p:stCondLst>
                                        </p:cTn>
                                        <p:tgtEl>
                                          <p:spTgt spid="2111"/>
                                        </p:tgtEl>
                                        <p:attrNameLst>
                                          <p:attrName>style.visibility</p:attrName>
                                        </p:attrNameLst>
                                      </p:cBhvr>
                                      <p:to>
                                        <p:strVal val="visible"/>
                                      </p:to>
                                    </p:set>
                                  </p:childTnLst>
                                </p:cTn>
                              </p:par>
                              <p:par>
                                <p:cTn id="141" presetID="1" presetClass="entr" presetSubtype="0" fill="hold" grpId="0" nodeType="withEffect">
                                  <p:stCondLst>
                                    <p:cond delay="0"/>
                                  </p:stCondLst>
                                  <p:childTnLst>
                                    <p:set>
                                      <p:cBhvr>
                                        <p:cTn id="142" dur="1" fill="hold">
                                          <p:stCondLst>
                                            <p:cond delay="0"/>
                                          </p:stCondLst>
                                        </p:cTn>
                                        <p:tgtEl>
                                          <p:spTgt spid="2112"/>
                                        </p:tgtEl>
                                        <p:attrNameLst>
                                          <p:attrName>style.visibility</p:attrName>
                                        </p:attrNameLst>
                                      </p:cBhvr>
                                      <p:to>
                                        <p:strVal val="visible"/>
                                      </p:to>
                                    </p:set>
                                  </p:childTnLst>
                                </p:cTn>
                              </p:par>
                              <p:par>
                                <p:cTn id="143" presetID="1" presetClass="entr" presetSubtype="0" fill="hold" grpId="0" nodeType="withEffect">
                                  <p:stCondLst>
                                    <p:cond delay="0"/>
                                  </p:stCondLst>
                                  <p:childTnLst>
                                    <p:set>
                                      <p:cBhvr>
                                        <p:cTn id="144" dur="1" fill="hold">
                                          <p:stCondLst>
                                            <p:cond delay="0"/>
                                          </p:stCondLst>
                                        </p:cTn>
                                        <p:tgtEl>
                                          <p:spTgt spid="2113"/>
                                        </p:tgtEl>
                                        <p:attrNameLst>
                                          <p:attrName>style.visibility</p:attrName>
                                        </p:attrNameLst>
                                      </p:cBhvr>
                                      <p:to>
                                        <p:strVal val="visible"/>
                                      </p:to>
                                    </p:set>
                                  </p:childTnLst>
                                </p:cTn>
                              </p:par>
                              <p:par>
                                <p:cTn id="145" presetID="1" presetClass="entr" presetSubtype="0" fill="hold" grpId="0" nodeType="withEffect">
                                  <p:stCondLst>
                                    <p:cond delay="0"/>
                                  </p:stCondLst>
                                  <p:childTnLst>
                                    <p:set>
                                      <p:cBhvr>
                                        <p:cTn id="146" dur="1" fill="hold">
                                          <p:stCondLst>
                                            <p:cond delay="0"/>
                                          </p:stCondLst>
                                        </p:cTn>
                                        <p:tgtEl>
                                          <p:spTgt spid="2114"/>
                                        </p:tgtEl>
                                        <p:attrNameLst>
                                          <p:attrName>style.visibility</p:attrName>
                                        </p:attrNameLst>
                                      </p:cBhvr>
                                      <p:to>
                                        <p:strVal val="visible"/>
                                      </p:to>
                                    </p:set>
                                  </p:childTnLst>
                                </p:cTn>
                              </p:par>
                              <p:par>
                                <p:cTn id="147" presetID="1" presetClass="entr" presetSubtype="0" fill="hold" grpId="0" nodeType="withEffect">
                                  <p:stCondLst>
                                    <p:cond delay="0"/>
                                  </p:stCondLst>
                                  <p:childTnLst>
                                    <p:set>
                                      <p:cBhvr>
                                        <p:cTn id="148" dur="1" fill="hold">
                                          <p:stCondLst>
                                            <p:cond delay="0"/>
                                          </p:stCondLst>
                                        </p:cTn>
                                        <p:tgtEl>
                                          <p:spTgt spid="2115"/>
                                        </p:tgtEl>
                                        <p:attrNameLst>
                                          <p:attrName>style.visibility</p:attrName>
                                        </p:attrNameLst>
                                      </p:cBhvr>
                                      <p:to>
                                        <p:strVal val="visible"/>
                                      </p:to>
                                    </p:set>
                                  </p:childTnLst>
                                </p:cTn>
                              </p:par>
                              <p:par>
                                <p:cTn id="149" presetID="1" presetClass="entr" presetSubtype="0" fill="hold" grpId="0" nodeType="withEffect">
                                  <p:stCondLst>
                                    <p:cond delay="0"/>
                                  </p:stCondLst>
                                  <p:childTnLst>
                                    <p:set>
                                      <p:cBhvr>
                                        <p:cTn id="150" dur="1" fill="hold">
                                          <p:stCondLst>
                                            <p:cond delay="0"/>
                                          </p:stCondLst>
                                        </p:cTn>
                                        <p:tgtEl>
                                          <p:spTgt spid="2116"/>
                                        </p:tgtEl>
                                        <p:attrNameLst>
                                          <p:attrName>style.visibility</p:attrName>
                                        </p:attrNameLst>
                                      </p:cBhvr>
                                      <p:to>
                                        <p:strVal val="visible"/>
                                      </p:to>
                                    </p:set>
                                  </p:childTnLst>
                                </p:cTn>
                              </p:par>
                              <p:par>
                                <p:cTn id="151" presetID="1" presetClass="entr" presetSubtype="0" fill="hold" grpId="0" nodeType="withEffect">
                                  <p:stCondLst>
                                    <p:cond delay="0"/>
                                  </p:stCondLst>
                                  <p:childTnLst>
                                    <p:set>
                                      <p:cBhvr>
                                        <p:cTn id="152" dur="1" fill="hold">
                                          <p:stCondLst>
                                            <p:cond delay="0"/>
                                          </p:stCondLst>
                                        </p:cTn>
                                        <p:tgtEl>
                                          <p:spTgt spid="2117"/>
                                        </p:tgtEl>
                                        <p:attrNameLst>
                                          <p:attrName>style.visibility</p:attrName>
                                        </p:attrNameLst>
                                      </p:cBhvr>
                                      <p:to>
                                        <p:strVal val="visible"/>
                                      </p:to>
                                    </p:set>
                                  </p:childTnLst>
                                </p:cTn>
                              </p:par>
                              <p:par>
                                <p:cTn id="153" presetID="1" presetClass="entr" presetSubtype="0" fill="hold" grpId="0" nodeType="withEffect">
                                  <p:stCondLst>
                                    <p:cond delay="0"/>
                                  </p:stCondLst>
                                  <p:childTnLst>
                                    <p:set>
                                      <p:cBhvr>
                                        <p:cTn id="154" dur="1" fill="hold">
                                          <p:stCondLst>
                                            <p:cond delay="0"/>
                                          </p:stCondLst>
                                        </p:cTn>
                                        <p:tgtEl>
                                          <p:spTgt spid="2118"/>
                                        </p:tgtEl>
                                        <p:attrNameLst>
                                          <p:attrName>style.visibility</p:attrName>
                                        </p:attrNameLst>
                                      </p:cBhvr>
                                      <p:to>
                                        <p:strVal val="visible"/>
                                      </p:to>
                                    </p:set>
                                  </p:childTnLst>
                                </p:cTn>
                              </p:par>
                              <p:par>
                                <p:cTn id="155" presetID="1" presetClass="entr" presetSubtype="0" fill="hold" grpId="0" nodeType="withEffect">
                                  <p:stCondLst>
                                    <p:cond delay="0"/>
                                  </p:stCondLst>
                                  <p:childTnLst>
                                    <p:set>
                                      <p:cBhvr>
                                        <p:cTn id="156" dur="1" fill="hold">
                                          <p:stCondLst>
                                            <p:cond delay="0"/>
                                          </p:stCondLst>
                                        </p:cTn>
                                        <p:tgtEl>
                                          <p:spTgt spid="2119"/>
                                        </p:tgtEl>
                                        <p:attrNameLst>
                                          <p:attrName>style.visibility</p:attrName>
                                        </p:attrNameLst>
                                      </p:cBhvr>
                                      <p:to>
                                        <p:strVal val="visible"/>
                                      </p:to>
                                    </p:set>
                                  </p:childTnLst>
                                </p:cTn>
                              </p:par>
                              <p:par>
                                <p:cTn id="157" presetID="1" presetClass="entr" presetSubtype="0" fill="hold" grpId="0" nodeType="withEffect">
                                  <p:stCondLst>
                                    <p:cond delay="0"/>
                                  </p:stCondLst>
                                  <p:childTnLst>
                                    <p:set>
                                      <p:cBhvr>
                                        <p:cTn id="158" dur="1" fill="hold">
                                          <p:stCondLst>
                                            <p:cond delay="0"/>
                                          </p:stCondLst>
                                        </p:cTn>
                                        <p:tgtEl>
                                          <p:spTgt spid="2120"/>
                                        </p:tgtEl>
                                        <p:attrNameLst>
                                          <p:attrName>style.visibility</p:attrName>
                                        </p:attrNameLst>
                                      </p:cBhvr>
                                      <p:to>
                                        <p:strVal val="visible"/>
                                      </p:to>
                                    </p:set>
                                  </p:childTnLst>
                                </p:cTn>
                              </p:par>
                              <p:par>
                                <p:cTn id="159" presetID="1" presetClass="entr" presetSubtype="0" fill="hold" grpId="0" nodeType="withEffect">
                                  <p:stCondLst>
                                    <p:cond delay="0"/>
                                  </p:stCondLst>
                                  <p:childTnLst>
                                    <p:set>
                                      <p:cBhvr>
                                        <p:cTn id="160" dur="1" fill="hold">
                                          <p:stCondLst>
                                            <p:cond delay="0"/>
                                          </p:stCondLst>
                                        </p:cTn>
                                        <p:tgtEl>
                                          <p:spTgt spid="2121"/>
                                        </p:tgtEl>
                                        <p:attrNameLst>
                                          <p:attrName>style.visibility</p:attrName>
                                        </p:attrNameLst>
                                      </p:cBhvr>
                                      <p:to>
                                        <p:strVal val="visible"/>
                                      </p:to>
                                    </p:set>
                                  </p:childTnLst>
                                </p:cTn>
                              </p:par>
                              <p:par>
                                <p:cTn id="161" presetID="1" presetClass="entr" presetSubtype="0" fill="hold" grpId="0" nodeType="withEffect">
                                  <p:stCondLst>
                                    <p:cond delay="0"/>
                                  </p:stCondLst>
                                  <p:childTnLst>
                                    <p:set>
                                      <p:cBhvr>
                                        <p:cTn id="162" dur="1" fill="hold">
                                          <p:stCondLst>
                                            <p:cond delay="0"/>
                                          </p:stCondLst>
                                        </p:cTn>
                                        <p:tgtEl>
                                          <p:spTgt spid="2122"/>
                                        </p:tgtEl>
                                        <p:attrNameLst>
                                          <p:attrName>style.visibility</p:attrName>
                                        </p:attrNameLst>
                                      </p:cBhvr>
                                      <p:to>
                                        <p:strVal val="visible"/>
                                      </p:to>
                                    </p:set>
                                  </p:childTnLst>
                                </p:cTn>
                              </p:par>
                              <p:par>
                                <p:cTn id="163" presetID="1" presetClass="entr" presetSubtype="0" fill="hold" grpId="0" nodeType="withEffect">
                                  <p:stCondLst>
                                    <p:cond delay="0"/>
                                  </p:stCondLst>
                                  <p:childTnLst>
                                    <p:set>
                                      <p:cBhvr>
                                        <p:cTn id="164" dur="1" fill="hold">
                                          <p:stCondLst>
                                            <p:cond delay="0"/>
                                          </p:stCondLst>
                                        </p:cTn>
                                        <p:tgtEl>
                                          <p:spTgt spid="2123"/>
                                        </p:tgtEl>
                                        <p:attrNameLst>
                                          <p:attrName>style.visibility</p:attrName>
                                        </p:attrNameLst>
                                      </p:cBhvr>
                                      <p:to>
                                        <p:strVal val="visible"/>
                                      </p:to>
                                    </p:set>
                                  </p:childTnLst>
                                </p:cTn>
                              </p:par>
                              <p:par>
                                <p:cTn id="165" presetID="1" presetClass="entr" presetSubtype="0" fill="hold" grpId="0" nodeType="withEffect">
                                  <p:stCondLst>
                                    <p:cond delay="0"/>
                                  </p:stCondLst>
                                  <p:childTnLst>
                                    <p:set>
                                      <p:cBhvr>
                                        <p:cTn id="166" dur="1" fill="hold">
                                          <p:stCondLst>
                                            <p:cond delay="0"/>
                                          </p:stCondLst>
                                        </p:cTn>
                                        <p:tgtEl>
                                          <p:spTgt spid="2124"/>
                                        </p:tgtEl>
                                        <p:attrNameLst>
                                          <p:attrName>style.visibility</p:attrName>
                                        </p:attrNameLst>
                                      </p:cBhvr>
                                      <p:to>
                                        <p:strVal val="visible"/>
                                      </p:to>
                                    </p:set>
                                  </p:childTnLst>
                                </p:cTn>
                              </p:par>
                              <p:par>
                                <p:cTn id="167" presetID="1" presetClass="entr" presetSubtype="0" fill="hold" grpId="0" nodeType="withEffect">
                                  <p:stCondLst>
                                    <p:cond delay="0"/>
                                  </p:stCondLst>
                                  <p:childTnLst>
                                    <p:set>
                                      <p:cBhvr>
                                        <p:cTn id="168" dur="1" fill="hold">
                                          <p:stCondLst>
                                            <p:cond delay="0"/>
                                          </p:stCondLst>
                                        </p:cTn>
                                        <p:tgtEl>
                                          <p:spTgt spid="2125"/>
                                        </p:tgtEl>
                                        <p:attrNameLst>
                                          <p:attrName>style.visibility</p:attrName>
                                        </p:attrNameLst>
                                      </p:cBhvr>
                                      <p:to>
                                        <p:strVal val="visible"/>
                                      </p:to>
                                    </p:set>
                                  </p:childTnLst>
                                </p:cTn>
                              </p:par>
                              <p:par>
                                <p:cTn id="169" presetID="1" presetClass="entr" presetSubtype="0" fill="hold" grpId="0" nodeType="withEffect">
                                  <p:stCondLst>
                                    <p:cond delay="0"/>
                                  </p:stCondLst>
                                  <p:childTnLst>
                                    <p:set>
                                      <p:cBhvr>
                                        <p:cTn id="170" dur="1" fill="hold">
                                          <p:stCondLst>
                                            <p:cond delay="0"/>
                                          </p:stCondLst>
                                        </p:cTn>
                                        <p:tgtEl>
                                          <p:spTgt spid="2126"/>
                                        </p:tgtEl>
                                        <p:attrNameLst>
                                          <p:attrName>style.visibility</p:attrName>
                                        </p:attrNameLst>
                                      </p:cBhvr>
                                      <p:to>
                                        <p:strVal val="visible"/>
                                      </p:to>
                                    </p:set>
                                  </p:childTnLst>
                                </p:cTn>
                              </p:par>
                              <p:par>
                                <p:cTn id="171" presetID="1" presetClass="entr" presetSubtype="0" fill="hold" grpId="0" nodeType="withEffect">
                                  <p:stCondLst>
                                    <p:cond delay="0"/>
                                  </p:stCondLst>
                                  <p:childTnLst>
                                    <p:set>
                                      <p:cBhvr>
                                        <p:cTn id="172" dur="1" fill="hold">
                                          <p:stCondLst>
                                            <p:cond delay="0"/>
                                          </p:stCondLst>
                                        </p:cTn>
                                        <p:tgtEl>
                                          <p:spTgt spid="2127"/>
                                        </p:tgtEl>
                                        <p:attrNameLst>
                                          <p:attrName>style.visibility</p:attrName>
                                        </p:attrNameLst>
                                      </p:cBhvr>
                                      <p:to>
                                        <p:strVal val="visible"/>
                                      </p:to>
                                    </p:set>
                                  </p:childTnLst>
                                </p:cTn>
                              </p:par>
                              <p:par>
                                <p:cTn id="173" presetID="1" presetClass="entr" presetSubtype="0" fill="hold" grpId="0" nodeType="withEffect">
                                  <p:stCondLst>
                                    <p:cond delay="0"/>
                                  </p:stCondLst>
                                  <p:childTnLst>
                                    <p:set>
                                      <p:cBhvr>
                                        <p:cTn id="174" dur="1" fill="hold">
                                          <p:stCondLst>
                                            <p:cond delay="0"/>
                                          </p:stCondLst>
                                        </p:cTn>
                                        <p:tgtEl>
                                          <p:spTgt spid="2128"/>
                                        </p:tgtEl>
                                        <p:attrNameLst>
                                          <p:attrName>style.visibility</p:attrName>
                                        </p:attrNameLst>
                                      </p:cBhvr>
                                      <p:to>
                                        <p:strVal val="visible"/>
                                      </p:to>
                                    </p:set>
                                  </p:childTnLst>
                                </p:cTn>
                              </p:par>
                              <p:par>
                                <p:cTn id="175" presetID="1" presetClass="entr" presetSubtype="0" fill="hold" grpId="0" nodeType="withEffect">
                                  <p:stCondLst>
                                    <p:cond delay="0"/>
                                  </p:stCondLst>
                                  <p:childTnLst>
                                    <p:set>
                                      <p:cBhvr>
                                        <p:cTn id="176" dur="1" fill="hold">
                                          <p:stCondLst>
                                            <p:cond delay="0"/>
                                          </p:stCondLst>
                                        </p:cTn>
                                        <p:tgtEl>
                                          <p:spTgt spid="2129"/>
                                        </p:tgtEl>
                                        <p:attrNameLst>
                                          <p:attrName>style.visibility</p:attrName>
                                        </p:attrNameLst>
                                      </p:cBhvr>
                                      <p:to>
                                        <p:strVal val="visible"/>
                                      </p:to>
                                    </p:set>
                                  </p:childTnLst>
                                </p:cTn>
                              </p:par>
                              <p:par>
                                <p:cTn id="177" presetID="1" presetClass="entr" presetSubtype="0" fill="hold" grpId="0" nodeType="withEffect">
                                  <p:stCondLst>
                                    <p:cond delay="0"/>
                                  </p:stCondLst>
                                  <p:childTnLst>
                                    <p:set>
                                      <p:cBhvr>
                                        <p:cTn id="178" dur="1" fill="hold">
                                          <p:stCondLst>
                                            <p:cond delay="0"/>
                                          </p:stCondLst>
                                        </p:cTn>
                                        <p:tgtEl>
                                          <p:spTgt spid="2130"/>
                                        </p:tgtEl>
                                        <p:attrNameLst>
                                          <p:attrName>style.visibility</p:attrName>
                                        </p:attrNameLst>
                                      </p:cBhvr>
                                      <p:to>
                                        <p:strVal val="visible"/>
                                      </p:to>
                                    </p:set>
                                  </p:childTnLst>
                                </p:cTn>
                              </p:par>
                              <p:par>
                                <p:cTn id="179" presetID="1" presetClass="entr" presetSubtype="0" fill="hold" grpId="0" nodeType="withEffect">
                                  <p:stCondLst>
                                    <p:cond delay="0"/>
                                  </p:stCondLst>
                                  <p:childTnLst>
                                    <p:set>
                                      <p:cBhvr>
                                        <p:cTn id="180" dur="1" fill="hold">
                                          <p:stCondLst>
                                            <p:cond delay="0"/>
                                          </p:stCondLst>
                                        </p:cTn>
                                        <p:tgtEl>
                                          <p:spTgt spid="2131"/>
                                        </p:tgtEl>
                                        <p:attrNameLst>
                                          <p:attrName>style.visibility</p:attrName>
                                        </p:attrNameLst>
                                      </p:cBhvr>
                                      <p:to>
                                        <p:strVal val="visible"/>
                                      </p:to>
                                    </p:set>
                                  </p:childTnLst>
                                </p:cTn>
                              </p:par>
                              <p:par>
                                <p:cTn id="181" presetID="1" presetClass="entr" presetSubtype="0" fill="hold" grpId="0" nodeType="withEffect">
                                  <p:stCondLst>
                                    <p:cond delay="0"/>
                                  </p:stCondLst>
                                  <p:childTnLst>
                                    <p:set>
                                      <p:cBhvr>
                                        <p:cTn id="182" dur="1" fill="hold">
                                          <p:stCondLst>
                                            <p:cond delay="0"/>
                                          </p:stCondLst>
                                        </p:cTn>
                                        <p:tgtEl>
                                          <p:spTgt spid="2132"/>
                                        </p:tgtEl>
                                        <p:attrNameLst>
                                          <p:attrName>style.visibility</p:attrName>
                                        </p:attrNameLst>
                                      </p:cBhvr>
                                      <p:to>
                                        <p:strVal val="visible"/>
                                      </p:to>
                                    </p:set>
                                  </p:childTnLst>
                                </p:cTn>
                              </p:par>
                              <p:par>
                                <p:cTn id="183" presetID="1" presetClass="entr" presetSubtype="0" fill="hold" grpId="0" nodeType="withEffect">
                                  <p:stCondLst>
                                    <p:cond delay="0"/>
                                  </p:stCondLst>
                                  <p:childTnLst>
                                    <p:set>
                                      <p:cBhvr>
                                        <p:cTn id="184" dur="1" fill="hold">
                                          <p:stCondLst>
                                            <p:cond delay="0"/>
                                          </p:stCondLst>
                                        </p:cTn>
                                        <p:tgtEl>
                                          <p:spTgt spid="2133"/>
                                        </p:tgtEl>
                                        <p:attrNameLst>
                                          <p:attrName>style.visibility</p:attrName>
                                        </p:attrNameLst>
                                      </p:cBhvr>
                                      <p:to>
                                        <p:strVal val="visible"/>
                                      </p:to>
                                    </p:set>
                                  </p:childTnLst>
                                </p:cTn>
                              </p:par>
                              <p:par>
                                <p:cTn id="185" presetID="1" presetClass="entr" presetSubtype="0" fill="hold" grpId="0" nodeType="withEffect">
                                  <p:stCondLst>
                                    <p:cond delay="0"/>
                                  </p:stCondLst>
                                  <p:childTnLst>
                                    <p:set>
                                      <p:cBhvr>
                                        <p:cTn id="186" dur="1" fill="hold">
                                          <p:stCondLst>
                                            <p:cond delay="0"/>
                                          </p:stCondLst>
                                        </p:cTn>
                                        <p:tgtEl>
                                          <p:spTgt spid="2134"/>
                                        </p:tgtEl>
                                        <p:attrNameLst>
                                          <p:attrName>style.visibility</p:attrName>
                                        </p:attrNameLst>
                                      </p:cBhvr>
                                      <p:to>
                                        <p:strVal val="visible"/>
                                      </p:to>
                                    </p:set>
                                  </p:childTnLst>
                                </p:cTn>
                              </p:par>
                              <p:par>
                                <p:cTn id="187" presetID="1" presetClass="entr" presetSubtype="0" fill="hold" grpId="0" nodeType="withEffect">
                                  <p:stCondLst>
                                    <p:cond delay="0"/>
                                  </p:stCondLst>
                                  <p:childTnLst>
                                    <p:set>
                                      <p:cBhvr>
                                        <p:cTn id="188" dur="1" fill="hold">
                                          <p:stCondLst>
                                            <p:cond delay="0"/>
                                          </p:stCondLst>
                                        </p:cTn>
                                        <p:tgtEl>
                                          <p:spTgt spid="2135"/>
                                        </p:tgtEl>
                                        <p:attrNameLst>
                                          <p:attrName>style.visibility</p:attrName>
                                        </p:attrNameLst>
                                      </p:cBhvr>
                                      <p:to>
                                        <p:strVal val="visible"/>
                                      </p:to>
                                    </p:set>
                                  </p:childTnLst>
                                </p:cTn>
                              </p:par>
                              <p:par>
                                <p:cTn id="189" presetID="1" presetClass="entr" presetSubtype="0" fill="hold" grpId="0" nodeType="withEffect">
                                  <p:stCondLst>
                                    <p:cond delay="0"/>
                                  </p:stCondLst>
                                  <p:childTnLst>
                                    <p:set>
                                      <p:cBhvr>
                                        <p:cTn id="190" dur="1" fill="hold">
                                          <p:stCondLst>
                                            <p:cond delay="0"/>
                                          </p:stCondLst>
                                        </p:cTn>
                                        <p:tgtEl>
                                          <p:spTgt spid="2136"/>
                                        </p:tgtEl>
                                        <p:attrNameLst>
                                          <p:attrName>style.visibility</p:attrName>
                                        </p:attrNameLst>
                                      </p:cBhvr>
                                      <p:to>
                                        <p:strVal val="visible"/>
                                      </p:to>
                                    </p:set>
                                  </p:childTnLst>
                                </p:cTn>
                              </p:par>
                              <p:par>
                                <p:cTn id="191" presetID="1" presetClass="entr" presetSubtype="0" fill="hold" grpId="0" nodeType="withEffect">
                                  <p:stCondLst>
                                    <p:cond delay="0"/>
                                  </p:stCondLst>
                                  <p:childTnLst>
                                    <p:set>
                                      <p:cBhvr>
                                        <p:cTn id="192" dur="1" fill="hold">
                                          <p:stCondLst>
                                            <p:cond delay="0"/>
                                          </p:stCondLst>
                                        </p:cTn>
                                        <p:tgtEl>
                                          <p:spTgt spid="2137"/>
                                        </p:tgtEl>
                                        <p:attrNameLst>
                                          <p:attrName>style.visibility</p:attrName>
                                        </p:attrNameLst>
                                      </p:cBhvr>
                                      <p:to>
                                        <p:strVal val="visible"/>
                                      </p:to>
                                    </p:set>
                                  </p:childTnLst>
                                </p:cTn>
                              </p:par>
                              <p:par>
                                <p:cTn id="193" presetID="1" presetClass="entr" presetSubtype="0" fill="hold" grpId="0" nodeType="withEffect">
                                  <p:stCondLst>
                                    <p:cond delay="0"/>
                                  </p:stCondLst>
                                  <p:childTnLst>
                                    <p:set>
                                      <p:cBhvr>
                                        <p:cTn id="194" dur="1" fill="hold">
                                          <p:stCondLst>
                                            <p:cond delay="0"/>
                                          </p:stCondLst>
                                        </p:cTn>
                                        <p:tgtEl>
                                          <p:spTgt spid="2138"/>
                                        </p:tgtEl>
                                        <p:attrNameLst>
                                          <p:attrName>style.visibility</p:attrName>
                                        </p:attrNameLst>
                                      </p:cBhvr>
                                      <p:to>
                                        <p:strVal val="visible"/>
                                      </p:to>
                                    </p:set>
                                  </p:childTnLst>
                                </p:cTn>
                              </p:par>
                              <p:par>
                                <p:cTn id="195" presetID="1" presetClass="entr" presetSubtype="0" fill="hold" grpId="0" nodeType="withEffect">
                                  <p:stCondLst>
                                    <p:cond delay="0"/>
                                  </p:stCondLst>
                                  <p:childTnLst>
                                    <p:set>
                                      <p:cBhvr>
                                        <p:cTn id="196" dur="1" fill="hold">
                                          <p:stCondLst>
                                            <p:cond delay="0"/>
                                          </p:stCondLst>
                                        </p:cTn>
                                        <p:tgtEl>
                                          <p:spTgt spid="2139"/>
                                        </p:tgtEl>
                                        <p:attrNameLst>
                                          <p:attrName>style.visibility</p:attrName>
                                        </p:attrNameLst>
                                      </p:cBhvr>
                                      <p:to>
                                        <p:strVal val="visible"/>
                                      </p:to>
                                    </p:set>
                                  </p:childTnLst>
                                </p:cTn>
                              </p:par>
                              <p:par>
                                <p:cTn id="197" presetID="1" presetClass="entr" presetSubtype="0" fill="hold" grpId="0" nodeType="withEffect">
                                  <p:stCondLst>
                                    <p:cond delay="0"/>
                                  </p:stCondLst>
                                  <p:childTnLst>
                                    <p:set>
                                      <p:cBhvr>
                                        <p:cTn id="198" dur="1" fill="hold">
                                          <p:stCondLst>
                                            <p:cond delay="0"/>
                                          </p:stCondLst>
                                        </p:cTn>
                                        <p:tgtEl>
                                          <p:spTgt spid="2140"/>
                                        </p:tgtEl>
                                        <p:attrNameLst>
                                          <p:attrName>style.visibility</p:attrName>
                                        </p:attrNameLst>
                                      </p:cBhvr>
                                      <p:to>
                                        <p:strVal val="visible"/>
                                      </p:to>
                                    </p:set>
                                  </p:childTnLst>
                                </p:cTn>
                              </p:par>
                              <p:par>
                                <p:cTn id="199" presetID="1" presetClass="entr" presetSubtype="0" fill="hold" grpId="0" nodeType="withEffect">
                                  <p:stCondLst>
                                    <p:cond delay="0"/>
                                  </p:stCondLst>
                                  <p:childTnLst>
                                    <p:set>
                                      <p:cBhvr>
                                        <p:cTn id="200" dur="1" fill="hold">
                                          <p:stCondLst>
                                            <p:cond delay="0"/>
                                          </p:stCondLst>
                                        </p:cTn>
                                        <p:tgtEl>
                                          <p:spTgt spid="2141"/>
                                        </p:tgtEl>
                                        <p:attrNameLst>
                                          <p:attrName>style.visibility</p:attrName>
                                        </p:attrNameLst>
                                      </p:cBhvr>
                                      <p:to>
                                        <p:strVal val="visible"/>
                                      </p:to>
                                    </p:set>
                                  </p:childTnLst>
                                </p:cTn>
                              </p:par>
                              <p:par>
                                <p:cTn id="201" presetID="1" presetClass="entr" presetSubtype="0" fill="hold" grpId="0" nodeType="withEffect">
                                  <p:stCondLst>
                                    <p:cond delay="0"/>
                                  </p:stCondLst>
                                  <p:childTnLst>
                                    <p:set>
                                      <p:cBhvr>
                                        <p:cTn id="202" dur="1" fill="hold">
                                          <p:stCondLst>
                                            <p:cond delay="0"/>
                                          </p:stCondLst>
                                        </p:cTn>
                                        <p:tgtEl>
                                          <p:spTgt spid="2142"/>
                                        </p:tgtEl>
                                        <p:attrNameLst>
                                          <p:attrName>style.visibility</p:attrName>
                                        </p:attrNameLst>
                                      </p:cBhvr>
                                      <p:to>
                                        <p:strVal val="visible"/>
                                      </p:to>
                                    </p:set>
                                  </p:childTnLst>
                                </p:cTn>
                              </p:par>
                              <p:par>
                                <p:cTn id="203" presetID="1" presetClass="entr" presetSubtype="0" fill="hold" grpId="0" nodeType="withEffect">
                                  <p:stCondLst>
                                    <p:cond delay="0"/>
                                  </p:stCondLst>
                                  <p:childTnLst>
                                    <p:set>
                                      <p:cBhvr>
                                        <p:cTn id="204" dur="1" fill="hold">
                                          <p:stCondLst>
                                            <p:cond delay="0"/>
                                          </p:stCondLst>
                                        </p:cTn>
                                        <p:tgtEl>
                                          <p:spTgt spid="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050" grpId="0" animBg="1"/>
      <p:bldP spid="2051" grpId="0" animBg="1"/>
      <p:bldP spid="2052" grpId="0" animBg="1"/>
      <p:bldP spid="2053" grpId="0" animBg="1"/>
      <p:bldP spid="2054" grpId="0" animBg="1"/>
      <p:bldP spid="2055" grpId="0" animBg="1"/>
      <p:bldP spid="2056" grpId="0" animBg="1"/>
      <p:bldP spid="2057" grpId="0" animBg="1"/>
      <p:bldP spid="2058" grpId="0" animBg="1"/>
      <p:bldP spid="2059" grpId="0" animBg="1"/>
      <p:bldP spid="2060" grpId="0" animBg="1"/>
      <p:bldP spid="2061" grpId="0" animBg="1"/>
      <p:bldP spid="2062" grpId="0" animBg="1"/>
      <p:bldP spid="2063" grpId="0" animBg="1"/>
      <p:bldP spid="2064" grpId="0" animBg="1"/>
      <p:bldP spid="2065" grpId="0" animBg="1"/>
      <p:bldP spid="2066" grpId="0" animBg="1"/>
      <p:bldP spid="2067" grpId="0" animBg="1"/>
      <p:bldP spid="2068" grpId="0" animBg="1"/>
      <p:bldP spid="2069" grpId="0" animBg="1"/>
      <p:bldP spid="2070" grpId="0" animBg="1"/>
      <p:bldP spid="2071" grpId="0" animBg="1"/>
      <p:bldP spid="2072" grpId="0" animBg="1"/>
      <p:bldP spid="2073" grpId="0" animBg="1"/>
      <p:bldP spid="2074" grpId="0" animBg="1"/>
      <p:bldP spid="2075" grpId="0" animBg="1"/>
      <p:bldP spid="2076" grpId="0" animBg="1"/>
      <p:bldP spid="2077" grpId="0" animBg="1"/>
      <p:bldP spid="2078" grpId="0" animBg="1"/>
      <p:bldP spid="2079" grpId="0" animBg="1"/>
      <p:bldP spid="2080" grpId="0" animBg="1"/>
      <p:bldP spid="2081" grpId="0" animBg="1"/>
      <p:bldP spid="2082" grpId="0" animBg="1"/>
      <p:bldP spid="2083" grpId="0" animBg="1"/>
      <p:bldP spid="2084" grpId="0" animBg="1"/>
      <p:bldP spid="2085" grpId="0" animBg="1"/>
      <p:bldP spid="2086" grpId="0" animBg="1"/>
      <p:bldP spid="2087" grpId="0" animBg="1"/>
      <p:bldP spid="2088" grpId="0" animBg="1"/>
      <p:bldP spid="2089" grpId="0" animBg="1"/>
      <p:bldP spid="2090" grpId="0" animBg="1"/>
      <p:bldP spid="2091" grpId="0" animBg="1"/>
      <p:bldP spid="2092" grpId="0" animBg="1"/>
      <p:bldP spid="2093" grpId="0" animBg="1"/>
      <p:bldP spid="2094" grpId="0" animBg="1"/>
      <p:bldP spid="2095" grpId="0" animBg="1"/>
      <p:bldP spid="2096" grpId="0" animBg="1"/>
      <p:bldP spid="2097" grpId="0" animBg="1"/>
      <p:bldP spid="2098" grpId="0" animBg="1"/>
      <p:bldP spid="2099" grpId="0" animBg="1"/>
      <p:bldP spid="2100" grpId="0" animBg="1"/>
      <p:bldP spid="2101" grpId="0" animBg="1"/>
      <p:bldP spid="2102" grpId="0" animBg="1"/>
      <p:bldP spid="2103" grpId="0" animBg="1"/>
      <p:bldP spid="2104" grpId="0" animBg="1"/>
      <p:bldP spid="2105" grpId="0" animBg="1"/>
      <p:bldP spid="2106" grpId="0" animBg="1"/>
      <p:bldP spid="61" grpId="0"/>
      <p:bldP spid="62" grpId="0"/>
      <p:bldP spid="2107" grpId="0" animBg="1"/>
      <p:bldP spid="2108" grpId="0" animBg="1"/>
      <p:bldP spid="2109" grpId="0" animBg="1"/>
      <p:bldP spid="2110" grpId="0" animBg="1"/>
      <p:bldP spid="2111" grpId="0" animBg="1"/>
      <p:bldP spid="2112" grpId="0" animBg="1"/>
      <p:bldP spid="2113" grpId="0" animBg="1"/>
      <p:bldP spid="2114" grpId="0" animBg="1"/>
      <p:bldP spid="2115" grpId="0" animBg="1"/>
      <p:bldP spid="2116" grpId="0" animBg="1"/>
      <p:bldP spid="2117" grpId="0" animBg="1"/>
      <p:bldP spid="2118" grpId="0" animBg="1"/>
      <p:bldP spid="2119" grpId="0" animBg="1"/>
      <p:bldP spid="2120" grpId="0" animBg="1"/>
      <p:bldP spid="2121" grpId="0" animBg="1"/>
      <p:bldP spid="2122" grpId="0" animBg="1"/>
      <p:bldP spid="2123" grpId="0" animBg="1"/>
      <p:bldP spid="2124" grpId="0" animBg="1"/>
      <p:bldP spid="2125" grpId="0" animBg="1"/>
      <p:bldP spid="2126" grpId="0" animBg="1"/>
      <p:bldP spid="2127" grpId="0" animBg="1"/>
      <p:bldP spid="2128" grpId="0" animBg="1"/>
      <p:bldP spid="2129" grpId="0" animBg="1"/>
      <p:bldP spid="2130" grpId="0" animBg="1"/>
      <p:bldP spid="2131" grpId="0" animBg="1"/>
      <p:bldP spid="2132" grpId="0" animBg="1"/>
      <p:bldP spid="2133" grpId="0" animBg="1"/>
      <p:bldP spid="2134" grpId="0" animBg="1"/>
      <p:bldP spid="2135" grpId="0" animBg="1"/>
      <p:bldP spid="2136" grpId="0" animBg="1"/>
      <p:bldP spid="2137" grpId="0"/>
      <p:bldP spid="2138" grpId="0"/>
      <p:bldP spid="2139" grpId="0"/>
      <p:bldP spid="2140" grpId="0"/>
      <p:bldP spid="2141" grpId="0"/>
      <p:bldP spid="2142" grpId="0"/>
      <p:bldP spid="9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304800"/>
            <a:ext cx="6705600" cy="707886"/>
          </a:xfrm>
          <a:prstGeom prst="rect">
            <a:avLst/>
          </a:prstGeom>
        </p:spPr>
        <p:txBody>
          <a:bodyPr wrap="square">
            <a:spAutoFit/>
          </a:bodyPr>
          <a:lstStyle/>
          <a:p>
            <a:r>
              <a:rPr lang="en-US" sz="2000" dirty="0" smtClean="0">
                <a:latin typeface="Times New Roman"/>
                <a:ea typeface="PMingLiU"/>
              </a:rPr>
              <a:t>Similarly, for </a:t>
            </a:r>
            <a:r>
              <a:rPr lang="en-US" sz="2000" b="1" i="1" dirty="0" smtClean="0">
                <a:latin typeface="Times New Roman"/>
                <a:ea typeface="PMingLiU"/>
              </a:rPr>
              <a:t>F</a:t>
            </a:r>
            <a:r>
              <a:rPr lang="en-US" sz="2000" b="1" i="1" baseline="-25000" dirty="0" smtClean="0">
                <a:latin typeface="Times New Roman"/>
                <a:ea typeface="PMingLiU"/>
              </a:rPr>
              <a:t>FG</a:t>
            </a:r>
            <a:r>
              <a:rPr lang="en-US" sz="2000" i="1" baseline="-25000" dirty="0" smtClean="0">
                <a:latin typeface="Times New Roman"/>
                <a:ea typeface="PMingLiU"/>
              </a:rPr>
              <a:t> </a:t>
            </a:r>
            <a:r>
              <a:rPr lang="en-US" sz="2000" dirty="0" smtClean="0">
                <a:latin typeface="Times New Roman"/>
                <a:ea typeface="PMingLiU"/>
              </a:rPr>
              <a:t>we take moment about point </a:t>
            </a:r>
            <a:r>
              <a:rPr lang="en-US" sz="2000" i="1" dirty="0" smtClean="0">
                <a:latin typeface="Times New Roman"/>
                <a:ea typeface="PMingLiU"/>
              </a:rPr>
              <a:t>C </a:t>
            </a:r>
            <a:r>
              <a:rPr lang="en-US" sz="2000" dirty="0" smtClean="0">
                <a:latin typeface="Times New Roman"/>
                <a:ea typeface="PMingLiU"/>
              </a:rPr>
              <a:t>so that </a:t>
            </a:r>
            <a:r>
              <a:rPr lang="en-US" sz="2000" i="1" dirty="0" smtClean="0">
                <a:latin typeface="Times New Roman"/>
                <a:ea typeface="PMingLiU"/>
              </a:rPr>
              <a:t>F</a:t>
            </a:r>
            <a:r>
              <a:rPr lang="en-US" sz="2000" i="1" baseline="-25000" dirty="0" smtClean="0">
                <a:latin typeface="Times New Roman"/>
                <a:ea typeface="PMingLiU"/>
              </a:rPr>
              <a:t>FG </a:t>
            </a:r>
            <a:r>
              <a:rPr lang="en-US" sz="2000" dirty="0" smtClean="0">
                <a:latin typeface="Times New Roman"/>
                <a:ea typeface="PMingLiU"/>
              </a:rPr>
              <a:t>is the only unknown force in the ensuing equilibrium equation .</a:t>
            </a:r>
            <a:endParaRPr lang="en-US" sz="2000" dirty="0"/>
          </a:p>
        </p:txBody>
      </p:sp>
      <p:sp>
        <p:nvSpPr>
          <p:cNvPr id="3" name="Rectangle 2"/>
          <p:cNvSpPr/>
          <p:nvPr/>
        </p:nvSpPr>
        <p:spPr>
          <a:xfrm>
            <a:off x="1066800" y="5105400"/>
            <a:ext cx="7086600" cy="400110"/>
          </a:xfrm>
          <a:prstGeom prst="rect">
            <a:avLst/>
          </a:prstGeom>
        </p:spPr>
        <p:txBody>
          <a:bodyPr wrap="square">
            <a:spAutoFit/>
          </a:bodyPr>
          <a:lstStyle/>
          <a:p>
            <a:r>
              <a:rPr lang="en-US" sz="2000" dirty="0" smtClean="0">
                <a:latin typeface="Symbol"/>
                <a:ea typeface="PMingLiU"/>
              </a:rPr>
              <a:t>S</a:t>
            </a:r>
            <a:r>
              <a:rPr lang="en-US" sz="2000" i="1" dirty="0" smtClean="0">
                <a:latin typeface="Times New Roman"/>
                <a:ea typeface="PMingLiU"/>
              </a:rPr>
              <a:t>M</a:t>
            </a:r>
            <a:r>
              <a:rPr lang="en-US" sz="2000" i="1" baseline="-25000" dirty="0" smtClean="0">
                <a:latin typeface="Times New Roman"/>
                <a:ea typeface="PMingLiU"/>
              </a:rPr>
              <a:t>C</a:t>
            </a:r>
            <a:r>
              <a:rPr lang="en-US" sz="2000" i="1" dirty="0" smtClean="0">
                <a:latin typeface="Times New Roman"/>
                <a:ea typeface="PMingLiU"/>
              </a:rPr>
              <a:t>=</a:t>
            </a:r>
            <a:r>
              <a:rPr lang="en-US" sz="2000" dirty="0" smtClean="0">
                <a:latin typeface="Times New Roman"/>
                <a:ea typeface="PMingLiU"/>
              </a:rPr>
              <a:t>0</a:t>
            </a:r>
            <a:r>
              <a:rPr lang="en-US" sz="2000" i="1" dirty="0" smtClean="0">
                <a:latin typeface="Times New Roman"/>
                <a:ea typeface="PMingLiU"/>
              </a:rPr>
              <a:t>	 </a:t>
            </a:r>
            <a:r>
              <a:rPr lang="en-US" sz="2000" dirty="0" smtClean="0">
                <a:latin typeface="Times New Roman"/>
                <a:ea typeface="PMingLiU"/>
              </a:rPr>
              <a:t>(10) 0.447F</a:t>
            </a:r>
            <a:r>
              <a:rPr lang="en-US" sz="2000" baseline="-25000" dirty="0" smtClean="0">
                <a:latin typeface="Times New Roman"/>
                <a:ea typeface="PMingLiU"/>
              </a:rPr>
              <a:t>FG</a:t>
            </a:r>
            <a:r>
              <a:rPr lang="en-US" sz="2000" dirty="0" smtClean="0">
                <a:latin typeface="Times New Roman"/>
                <a:ea typeface="PMingLiU"/>
              </a:rPr>
              <a:t>+(8)7.5</a:t>
            </a:r>
            <a:r>
              <a:rPr lang="en-US" sz="2000" dirty="0" smtClean="0">
                <a:latin typeface="Symbol"/>
                <a:ea typeface="PMingLiU"/>
              </a:rPr>
              <a:t>-</a:t>
            </a:r>
            <a:r>
              <a:rPr lang="en-US" sz="2000" dirty="0" smtClean="0">
                <a:latin typeface="Times New Roman"/>
                <a:ea typeface="PMingLiU"/>
              </a:rPr>
              <a:t> (4)3=0, </a:t>
            </a:r>
            <a:r>
              <a:rPr lang="en-US" sz="2000" i="1" dirty="0" smtClean="0">
                <a:latin typeface="Times New Roman"/>
                <a:ea typeface="PMingLiU"/>
              </a:rPr>
              <a:t>	   F</a:t>
            </a:r>
            <a:r>
              <a:rPr lang="en-US" sz="2000" i="1" baseline="-25000" dirty="0" smtClean="0">
                <a:latin typeface="Times New Roman"/>
                <a:ea typeface="PMingLiU"/>
              </a:rPr>
              <a:t>FG</a:t>
            </a:r>
            <a:r>
              <a:rPr lang="en-US" sz="2000" i="1" dirty="0" smtClean="0">
                <a:latin typeface="Times New Roman"/>
                <a:ea typeface="PMingLiU"/>
              </a:rPr>
              <a:t> = </a:t>
            </a:r>
            <a:r>
              <a:rPr lang="en-US" sz="2000" i="1" dirty="0" smtClean="0">
                <a:latin typeface="Symbol"/>
                <a:ea typeface="PMingLiU"/>
              </a:rPr>
              <a:t>-</a:t>
            </a:r>
            <a:r>
              <a:rPr lang="en-US" sz="2000" dirty="0" smtClean="0">
                <a:latin typeface="Times New Roman"/>
                <a:ea typeface="PMingLiU"/>
              </a:rPr>
              <a:t>10.74 </a:t>
            </a:r>
            <a:r>
              <a:rPr lang="en-US" sz="2000" dirty="0" err="1" smtClean="0">
                <a:latin typeface="Times New Roman"/>
                <a:ea typeface="PMingLiU"/>
              </a:rPr>
              <a:t>kN</a:t>
            </a:r>
            <a:endParaRPr lang="en-US" sz="2000" dirty="0"/>
          </a:p>
        </p:txBody>
      </p:sp>
      <p:sp>
        <p:nvSpPr>
          <p:cNvPr id="4" name="AutoShape 42"/>
          <p:cNvSpPr>
            <a:spLocks noChangeArrowheads="1"/>
          </p:cNvSpPr>
          <p:nvPr/>
        </p:nvSpPr>
        <p:spPr bwMode="auto">
          <a:xfrm>
            <a:off x="5486400" y="5257800"/>
            <a:ext cx="362546" cy="147638"/>
          </a:xfrm>
          <a:prstGeom prst="rightArrow">
            <a:avLst>
              <a:gd name="adj1" fmla="val 50000"/>
              <a:gd name="adj2" fmla="val 97368"/>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 name="Rectangle 4"/>
          <p:cNvSpPr/>
          <p:nvPr/>
        </p:nvSpPr>
        <p:spPr>
          <a:xfrm>
            <a:off x="838200" y="990600"/>
            <a:ext cx="7696200" cy="1323439"/>
          </a:xfrm>
          <a:prstGeom prst="rect">
            <a:avLst/>
          </a:prstGeom>
        </p:spPr>
        <p:txBody>
          <a:bodyPr wrap="square">
            <a:spAutoFit/>
          </a:bodyPr>
          <a:lstStyle/>
          <a:p>
            <a:r>
              <a:rPr lang="en-US" sz="2000" i="1" dirty="0" smtClean="0">
                <a:latin typeface="Times New Roman"/>
                <a:ea typeface="PMingLiU"/>
              </a:rPr>
              <a:t>F</a:t>
            </a:r>
            <a:r>
              <a:rPr lang="en-US" sz="2000" i="1" baseline="-25000" dirty="0" smtClean="0">
                <a:latin typeface="Times New Roman"/>
                <a:ea typeface="PMingLiU"/>
              </a:rPr>
              <a:t>FG</a:t>
            </a:r>
            <a:r>
              <a:rPr lang="en-US" sz="2000" i="1" dirty="0" smtClean="0">
                <a:latin typeface="Times New Roman"/>
                <a:ea typeface="PMingLiU"/>
              </a:rPr>
              <a:t> </a:t>
            </a:r>
            <a:r>
              <a:rPr lang="en-US" sz="2000" dirty="0" smtClean="0">
                <a:latin typeface="Times New Roman"/>
                <a:ea typeface="PMingLiU"/>
              </a:rPr>
              <a:t>can be transmitted to point </a:t>
            </a:r>
            <a:r>
              <a:rPr lang="en-US" sz="2000" i="1" dirty="0" smtClean="0">
                <a:latin typeface="Times New Roman"/>
                <a:ea typeface="PMingLiU"/>
              </a:rPr>
              <a:t>K</a:t>
            </a:r>
            <a:r>
              <a:rPr lang="en-US" sz="2000" dirty="0" smtClean="0">
                <a:latin typeface="Times New Roman"/>
                <a:ea typeface="PMingLiU"/>
              </a:rPr>
              <a:t> and the horizontal component of </a:t>
            </a:r>
            <a:r>
              <a:rPr lang="en-US" sz="2000" i="1" dirty="0" smtClean="0">
                <a:latin typeface="Times New Roman"/>
                <a:ea typeface="PMingLiU"/>
              </a:rPr>
              <a:t>F</a:t>
            </a:r>
            <a:r>
              <a:rPr lang="en-US" sz="2000" i="1" baseline="-25000" dirty="0" smtClean="0">
                <a:latin typeface="Times New Roman"/>
                <a:ea typeface="PMingLiU"/>
              </a:rPr>
              <a:t>FG</a:t>
            </a:r>
            <a:r>
              <a:rPr lang="en-US" sz="2000" i="1" dirty="0" smtClean="0">
                <a:latin typeface="Times New Roman"/>
                <a:ea typeface="PMingLiU"/>
              </a:rPr>
              <a:t> </a:t>
            </a:r>
            <a:r>
              <a:rPr lang="en-US" sz="2000" dirty="0" smtClean="0">
                <a:latin typeface="Times New Roman"/>
                <a:ea typeface="PMingLiU"/>
              </a:rPr>
              <a:t>at </a:t>
            </a:r>
            <a:r>
              <a:rPr lang="en-US" sz="2000" i="1" dirty="0" smtClean="0">
                <a:latin typeface="Times New Roman"/>
                <a:ea typeface="PMingLiU"/>
              </a:rPr>
              <a:t>K</a:t>
            </a:r>
            <a:r>
              <a:rPr lang="en-US" sz="2000" dirty="0" smtClean="0">
                <a:latin typeface="Times New Roman"/>
                <a:ea typeface="PMingLiU"/>
              </a:rPr>
              <a:t> has no contribution to the equilibrium equation while the vertical component is (2/4.47) </a:t>
            </a:r>
            <a:r>
              <a:rPr lang="en-US" sz="2000" i="1" dirty="0" smtClean="0">
                <a:latin typeface="Times New Roman"/>
                <a:ea typeface="PMingLiU"/>
              </a:rPr>
              <a:t>F</a:t>
            </a:r>
            <a:r>
              <a:rPr lang="en-US" sz="2000" i="1" baseline="-25000" dirty="0" smtClean="0">
                <a:latin typeface="Times New Roman"/>
                <a:ea typeface="PMingLiU"/>
              </a:rPr>
              <a:t>FG</a:t>
            </a:r>
            <a:r>
              <a:rPr lang="en-US" sz="2000" i="1" dirty="0" smtClean="0">
                <a:latin typeface="Times New Roman"/>
                <a:ea typeface="PMingLiU"/>
              </a:rPr>
              <a:t>=</a:t>
            </a:r>
            <a:r>
              <a:rPr lang="en-US" sz="2000" dirty="0" smtClean="0">
                <a:latin typeface="Times New Roman"/>
                <a:ea typeface="PMingLiU"/>
              </a:rPr>
              <a:t>0.447</a:t>
            </a:r>
            <a:r>
              <a:rPr lang="en-US" sz="2000" i="1" dirty="0" smtClean="0">
                <a:latin typeface="Times New Roman"/>
                <a:ea typeface="PMingLiU"/>
              </a:rPr>
              <a:t> F</a:t>
            </a:r>
            <a:r>
              <a:rPr lang="en-US" sz="2000" i="1" baseline="-25000" dirty="0" smtClean="0">
                <a:latin typeface="Times New Roman"/>
                <a:ea typeface="PMingLiU"/>
              </a:rPr>
              <a:t>FG </a:t>
            </a:r>
            <a:r>
              <a:rPr lang="en-US" sz="2000" dirty="0" smtClean="0">
                <a:latin typeface="Times New Roman"/>
                <a:ea typeface="PMingLiU"/>
              </a:rPr>
              <a:t>has, as shown in the  left figure below</a:t>
            </a:r>
            <a:r>
              <a:rPr lang="en-US" sz="2000" baseline="-25000" dirty="0" smtClean="0">
                <a:latin typeface="Times New Roman"/>
                <a:ea typeface="PMingLiU"/>
              </a:rPr>
              <a:t>.</a:t>
            </a:r>
            <a:endParaRPr lang="en-US" sz="2000" dirty="0" smtClean="0">
              <a:latin typeface="Times New Roman"/>
              <a:ea typeface="PMingLiU"/>
            </a:endParaRPr>
          </a:p>
        </p:txBody>
      </p:sp>
      <p:sp>
        <p:nvSpPr>
          <p:cNvPr id="53250" name="Line 2"/>
          <p:cNvSpPr>
            <a:spLocks noChangeShapeType="1"/>
          </p:cNvSpPr>
          <p:nvPr/>
        </p:nvSpPr>
        <p:spPr bwMode="auto">
          <a:xfrm flipV="1">
            <a:off x="1743075" y="3524250"/>
            <a:ext cx="1082675" cy="0"/>
          </a:xfrm>
          <a:prstGeom prst="line">
            <a:avLst/>
          </a:prstGeom>
          <a:noFill/>
          <a:ln w="28575">
            <a:solidFill>
              <a:srgbClr val="00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3251" name="Line 3"/>
          <p:cNvSpPr>
            <a:spLocks noChangeShapeType="1"/>
          </p:cNvSpPr>
          <p:nvPr/>
        </p:nvSpPr>
        <p:spPr bwMode="auto">
          <a:xfrm flipV="1">
            <a:off x="2438400" y="2971800"/>
            <a:ext cx="0" cy="5524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3252" name="Line 4"/>
          <p:cNvSpPr>
            <a:spLocks noChangeShapeType="1"/>
          </p:cNvSpPr>
          <p:nvPr/>
        </p:nvSpPr>
        <p:spPr bwMode="auto">
          <a:xfrm flipV="1">
            <a:off x="1752600" y="2971800"/>
            <a:ext cx="685800" cy="542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3253" name="Line 5"/>
          <p:cNvSpPr>
            <a:spLocks noChangeShapeType="1"/>
          </p:cNvSpPr>
          <p:nvPr/>
        </p:nvSpPr>
        <p:spPr bwMode="auto">
          <a:xfrm flipV="1">
            <a:off x="2447925" y="2762250"/>
            <a:ext cx="371475" cy="190500"/>
          </a:xfrm>
          <a:prstGeom prst="line">
            <a:avLst/>
          </a:prstGeom>
          <a:noFill/>
          <a:ln w="28575">
            <a:solidFill>
              <a:srgbClr val="FF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3254" name="Line 6"/>
          <p:cNvSpPr>
            <a:spLocks noChangeShapeType="1"/>
          </p:cNvSpPr>
          <p:nvPr/>
        </p:nvSpPr>
        <p:spPr bwMode="auto">
          <a:xfrm>
            <a:off x="2438400" y="2990850"/>
            <a:ext cx="361950" cy="266700"/>
          </a:xfrm>
          <a:prstGeom prst="line">
            <a:avLst/>
          </a:prstGeom>
          <a:noFill/>
          <a:ln w="28575">
            <a:solidFill>
              <a:srgbClr val="00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3255" name="Oval 7"/>
          <p:cNvSpPr>
            <a:spLocks noChangeArrowheads="1"/>
          </p:cNvSpPr>
          <p:nvPr/>
        </p:nvSpPr>
        <p:spPr bwMode="auto">
          <a:xfrm>
            <a:off x="1695450" y="347662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3256" name="Text Box 8"/>
          <p:cNvSpPr txBox="1">
            <a:spLocks noChangeArrowheads="1"/>
          </p:cNvSpPr>
          <p:nvPr/>
        </p:nvSpPr>
        <p:spPr bwMode="auto">
          <a:xfrm>
            <a:off x="1533525" y="3308350"/>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A</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3257" name="Oval 9"/>
          <p:cNvSpPr>
            <a:spLocks noChangeArrowheads="1"/>
          </p:cNvSpPr>
          <p:nvPr/>
        </p:nvSpPr>
        <p:spPr bwMode="auto">
          <a:xfrm>
            <a:off x="2389188" y="3476625"/>
            <a:ext cx="90487"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3258" name="Oval 10"/>
          <p:cNvSpPr>
            <a:spLocks noChangeArrowheads="1"/>
          </p:cNvSpPr>
          <p:nvPr/>
        </p:nvSpPr>
        <p:spPr bwMode="auto">
          <a:xfrm>
            <a:off x="2381250" y="293370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3259" name="Line 11"/>
          <p:cNvSpPr>
            <a:spLocks noChangeShapeType="1"/>
          </p:cNvSpPr>
          <p:nvPr/>
        </p:nvSpPr>
        <p:spPr bwMode="auto">
          <a:xfrm flipH="1">
            <a:off x="2438400" y="3592513"/>
            <a:ext cx="0" cy="17145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3260" name="Text Box 12"/>
          <p:cNvSpPr txBox="1">
            <a:spLocks noChangeArrowheads="1"/>
          </p:cNvSpPr>
          <p:nvPr/>
        </p:nvSpPr>
        <p:spPr bwMode="auto">
          <a:xfrm>
            <a:off x="2386367" y="3587750"/>
            <a:ext cx="818472" cy="3333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3261" name="Text Box 13"/>
          <p:cNvSpPr txBox="1">
            <a:spLocks noChangeArrowheads="1"/>
          </p:cNvSpPr>
          <p:nvPr/>
        </p:nvSpPr>
        <p:spPr bwMode="auto">
          <a:xfrm>
            <a:off x="2143125" y="3266984"/>
            <a:ext cx="323850" cy="30489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B</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3262" name="Text Box 14"/>
          <p:cNvSpPr txBox="1">
            <a:spLocks noChangeArrowheads="1"/>
          </p:cNvSpPr>
          <p:nvPr/>
        </p:nvSpPr>
        <p:spPr bwMode="auto">
          <a:xfrm>
            <a:off x="2210540" y="2689935"/>
            <a:ext cx="410130" cy="25782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3263" name="Line 15"/>
          <p:cNvSpPr>
            <a:spLocks noChangeShapeType="1"/>
          </p:cNvSpPr>
          <p:nvPr/>
        </p:nvSpPr>
        <p:spPr bwMode="auto">
          <a:xfrm>
            <a:off x="1733550" y="3838575"/>
            <a:ext cx="0" cy="2476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3264" name="Line 16"/>
          <p:cNvSpPr>
            <a:spLocks noChangeShapeType="1"/>
          </p:cNvSpPr>
          <p:nvPr/>
        </p:nvSpPr>
        <p:spPr bwMode="auto">
          <a:xfrm>
            <a:off x="3114675" y="3886200"/>
            <a:ext cx="0" cy="2476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3265" name="Line 17"/>
          <p:cNvSpPr>
            <a:spLocks noChangeShapeType="1"/>
          </p:cNvSpPr>
          <p:nvPr/>
        </p:nvSpPr>
        <p:spPr bwMode="auto">
          <a:xfrm>
            <a:off x="1755775" y="4029075"/>
            <a:ext cx="666750" cy="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3266" name="Line 18"/>
          <p:cNvSpPr>
            <a:spLocks noChangeShapeType="1"/>
          </p:cNvSpPr>
          <p:nvPr/>
        </p:nvSpPr>
        <p:spPr bwMode="auto">
          <a:xfrm>
            <a:off x="3371850" y="3524250"/>
            <a:ext cx="2286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3267" name="Line 19"/>
          <p:cNvSpPr>
            <a:spLocks noChangeShapeType="1"/>
          </p:cNvSpPr>
          <p:nvPr/>
        </p:nvSpPr>
        <p:spPr bwMode="auto">
          <a:xfrm>
            <a:off x="3381375" y="2990850"/>
            <a:ext cx="2286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3268" name="Line 20"/>
          <p:cNvSpPr>
            <a:spLocks noChangeShapeType="1"/>
          </p:cNvSpPr>
          <p:nvPr/>
        </p:nvSpPr>
        <p:spPr bwMode="auto">
          <a:xfrm flipH="1" flipV="1">
            <a:off x="3486150" y="2990850"/>
            <a:ext cx="0" cy="533400"/>
          </a:xfrm>
          <a:prstGeom prst="line">
            <a:avLst/>
          </a:prstGeom>
          <a:noFill/>
          <a:ln w="9525">
            <a:solidFill>
              <a:srgbClr val="000000"/>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3269" name="Line 21"/>
          <p:cNvSpPr>
            <a:spLocks noChangeShapeType="1"/>
          </p:cNvSpPr>
          <p:nvPr/>
        </p:nvSpPr>
        <p:spPr bwMode="auto">
          <a:xfrm flipV="1">
            <a:off x="1733550" y="3571875"/>
            <a:ext cx="0" cy="238125"/>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3270" name="Text Box 22"/>
          <p:cNvSpPr txBox="1">
            <a:spLocks noChangeArrowheads="1"/>
          </p:cNvSpPr>
          <p:nvPr/>
        </p:nvSpPr>
        <p:spPr bwMode="auto">
          <a:xfrm>
            <a:off x="1676399" y="3609975"/>
            <a:ext cx="889247" cy="3143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7.5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3271" name="Line 23"/>
          <p:cNvSpPr>
            <a:spLocks noChangeShapeType="1"/>
          </p:cNvSpPr>
          <p:nvPr/>
        </p:nvSpPr>
        <p:spPr bwMode="auto">
          <a:xfrm flipH="1">
            <a:off x="1400175" y="3028950"/>
            <a:ext cx="923925" cy="457200"/>
          </a:xfrm>
          <a:prstGeom prst="line">
            <a:avLst/>
          </a:prstGeom>
          <a:noFill/>
          <a:ln w="9525">
            <a:solidFill>
              <a:srgbClr val="000000"/>
            </a:solidFill>
            <a:prstDash val="sysDot"/>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3272" name="Text Box 24"/>
          <p:cNvSpPr txBox="1">
            <a:spLocks noChangeArrowheads="1"/>
          </p:cNvSpPr>
          <p:nvPr/>
        </p:nvSpPr>
        <p:spPr bwMode="auto">
          <a:xfrm>
            <a:off x="1095375" y="3343275"/>
            <a:ext cx="352425"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K</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3273" name="Oval 25"/>
          <p:cNvSpPr>
            <a:spLocks noChangeArrowheads="1"/>
          </p:cNvSpPr>
          <p:nvPr/>
        </p:nvSpPr>
        <p:spPr bwMode="auto">
          <a:xfrm>
            <a:off x="1333500" y="3467100"/>
            <a:ext cx="90488" cy="90488"/>
          </a:xfrm>
          <a:prstGeom prst="ellipse">
            <a:avLst/>
          </a:prstGeom>
          <a:solidFill>
            <a:srgbClr val="FFFFFF"/>
          </a:solidFill>
          <a:ln w="9525">
            <a:solidFill>
              <a:srgbClr val="000000"/>
            </a:solidFill>
            <a:prstDash val="sysDot"/>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3274" name="Text Box 26"/>
          <p:cNvSpPr txBox="1">
            <a:spLocks noChangeArrowheads="1"/>
          </p:cNvSpPr>
          <p:nvPr/>
        </p:nvSpPr>
        <p:spPr bwMode="auto">
          <a:xfrm>
            <a:off x="2334827" y="2375147"/>
            <a:ext cx="665363"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FG</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3275" name="Text Box 27"/>
          <p:cNvSpPr txBox="1">
            <a:spLocks noChangeArrowheads="1"/>
          </p:cNvSpPr>
          <p:nvPr/>
        </p:nvSpPr>
        <p:spPr bwMode="auto">
          <a:xfrm>
            <a:off x="2619375" y="2913063"/>
            <a:ext cx="754140"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FC</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3276" name="Text Box 28"/>
          <p:cNvSpPr txBox="1">
            <a:spLocks noChangeArrowheads="1"/>
          </p:cNvSpPr>
          <p:nvPr/>
        </p:nvSpPr>
        <p:spPr bwMode="auto">
          <a:xfrm>
            <a:off x="2670884" y="3240566"/>
            <a:ext cx="826918"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BC</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3277" name="Text Box 29"/>
          <p:cNvSpPr txBox="1">
            <a:spLocks noChangeArrowheads="1"/>
          </p:cNvSpPr>
          <p:nvPr/>
        </p:nvSpPr>
        <p:spPr bwMode="auto">
          <a:xfrm>
            <a:off x="3448050" y="3086100"/>
            <a:ext cx="688944"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3278" name="Line 30"/>
          <p:cNvSpPr>
            <a:spLocks noChangeShapeType="1"/>
          </p:cNvSpPr>
          <p:nvPr/>
        </p:nvSpPr>
        <p:spPr bwMode="auto">
          <a:xfrm flipV="1">
            <a:off x="1381125" y="3248025"/>
            <a:ext cx="0" cy="219075"/>
          </a:xfrm>
          <a:prstGeom prst="line">
            <a:avLst/>
          </a:prstGeom>
          <a:noFill/>
          <a:ln w="28575">
            <a:solidFill>
              <a:srgbClr val="00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3279" name="Text Box 31"/>
          <p:cNvSpPr txBox="1">
            <a:spLocks noChangeArrowheads="1"/>
          </p:cNvSpPr>
          <p:nvPr/>
        </p:nvSpPr>
        <p:spPr bwMode="auto">
          <a:xfrm>
            <a:off x="745726" y="2876735"/>
            <a:ext cx="987178"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0.447</a:t>
            </a: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FG</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3280" name="Line 32"/>
          <p:cNvSpPr>
            <a:spLocks noChangeShapeType="1"/>
          </p:cNvSpPr>
          <p:nvPr/>
        </p:nvSpPr>
        <p:spPr bwMode="auto">
          <a:xfrm>
            <a:off x="1352550" y="3857625"/>
            <a:ext cx="0" cy="2476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3281" name="Line 33"/>
          <p:cNvSpPr>
            <a:spLocks noChangeShapeType="1"/>
          </p:cNvSpPr>
          <p:nvPr/>
        </p:nvSpPr>
        <p:spPr bwMode="auto">
          <a:xfrm flipH="1">
            <a:off x="1352550" y="4029075"/>
            <a:ext cx="390525" cy="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3282" name="Text Box 34"/>
          <p:cNvSpPr txBox="1">
            <a:spLocks noChangeArrowheads="1"/>
          </p:cNvSpPr>
          <p:nvPr/>
        </p:nvSpPr>
        <p:spPr bwMode="auto">
          <a:xfrm>
            <a:off x="1389355" y="3979970"/>
            <a:ext cx="48577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2m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3283" name="Line 35"/>
          <p:cNvSpPr>
            <a:spLocks noChangeShapeType="1"/>
          </p:cNvSpPr>
          <p:nvPr/>
        </p:nvSpPr>
        <p:spPr bwMode="auto">
          <a:xfrm flipH="1">
            <a:off x="1438275" y="3524250"/>
            <a:ext cx="266700" cy="0"/>
          </a:xfrm>
          <a:prstGeom prst="line">
            <a:avLst/>
          </a:prstGeom>
          <a:noFill/>
          <a:ln w="9525">
            <a:solidFill>
              <a:srgbClr val="000000"/>
            </a:solidFill>
            <a:prstDash val="sysDot"/>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3284" name="Oval 36"/>
          <p:cNvSpPr>
            <a:spLocks noChangeArrowheads="1"/>
          </p:cNvSpPr>
          <p:nvPr/>
        </p:nvSpPr>
        <p:spPr bwMode="auto">
          <a:xfrm>
            <a:off x="3067050" y="3476625"/>
            <a:ext cx="90488" cy="90488"/>
          </a:xfrm>
          <a:prstGeom prst="ellipse">
            <a:avLst/>
          </a:prstGeom>
          <a:solidFill>
            <a:srgbClr val="FFFFFF"/>
          </a:solidFill>
          <a:ln w="9525">
            <a:solidFill>
              <a:srgbClr val="000000"/>
            </a:solidFill>
            <a:prstDash val="sysDot"/>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3285" name="Text Box 37"/>
          <p:cNvSpPr txBox="1">
            <a:spLocks noChangeArrowheads="1"/>
          </p:cNvSpPr>
          <p:nvPr/>
        </p:nvSpPr>
        <p:spPr bwMode="auto">
          <a:xfrm>
            <a:off x="3105150" y="3295650"/>
            <a:ext cx="342900"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C</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3286" name="Line 38"/>
          <p:cNvSpPr>
            <a:spLocks noChangeShapeType="1"/>
          </p:cNvSpPr>
          <p:nvPr/>
        </p:nvSpPr>
        <p:spPr bwMode="auto">
          <a:xfrm>
            <a:off x="2435225" y="4029075"/>
            <a:ext cx="688975" cy="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3287" name="Line 39"/>
          <p:cNvSpPr>
            <a:spLocks noChangeShapeType="1"/>
          </p:cNvSpPr>
          <p:nvPr/>
        </p:nvSpPr>
        <p:spPr bwMode="auto">
          <a:xfrm>
            <a:off x="2427288" y="3849688"/>
            <a:ext cx="0" cy="2476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3288" name="Text Box 40"/>
          <p:cNvSpPr txBox="1">
            <a:spLocks noChangeArrowheads="1"/>
          </p:cNvSpPr>
          <p:nvPr/>
        </p:nvSpPr>
        <p:spPr bwMode="auto">
          <a:xfrm>
            <a:off x="1934222" y="3981559"/>
            <a:ext cx="48577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3289" name="Text Box 41"/>
          <p:cNvSpPr txBox="1">
            <a:spLocks noChangeArrowheads="1"/>
          </p:cNvSpPr>
          <p:nvPr/>
        </p:nvSpPr>
        <p:spPr bwMode="auto">
          <a:xfrm>
            <a:off x="2611145" y="3953338"/>
            <a:ext cx="48577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3290" name="Line 42"/>
          <p:cNvSpPr>
            <a:spLocks noChangeShapeType="1"/>
          </p:cNvSpPr>
          <p:nvPr/>
        </p:nvSpPr>
        <p:spPr bwMode="auto">
          <a:xfrm flipV="1">
            <a:off x="1419225" y="3286125"/>
            <a:ext cx="371475" cy="190500"/>
          </a:xfrm>
          <a:prstGeom prst="line">
            <a:avLst/>
          </a:prstGeom>
          <a:noFill/>
          <a:ln w="28575">
            <a:solidFill>
              <a:srgbClr val="FF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3291" name="Text Box 43"/>
          <p:cNvSpPr txBox="1">
            <a:spLocks noChangeArrowheads="1"/>
          </p:cNvSpPr>
          <p:nvPr/>
        </p:nvSpPr>
        <p:spPr bwMode="auto">
          <a:xfrm>
            <a:off x="1552575" y="3076575"/>
            <a:ext cx="409575"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1" u="none" strike="noStrike" cap="none" normalizeH="0" baseline="-25000" smtClean="0">
                <a:ln>
                  <a:noFill/>
                </a:ln>
                <a:solidFill>
                  <a:schemeClr val="tx1"/>
                </a:solidFill>
                <a:effectLst/>
                <a:latin typeface="Times New Roman" pitchFamily="18" charset="0"/>
                <a:ea typeface="PMingLiU" pitchFamily="18" charset="-120"/>
                <a:cs typeface="Times New Roman" pitchFamily="18" charset="0"/>
              </a:rPr>
              <a:t>FG</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3292" name="AutoShape 44"/>
          <p:cNvSpPr>
            <a:spLocks noChangeArrowheads="1"/>
          </p:cNvSpPr>
          <p:nvPr/>
        </p:nvSpPr>
        <p:spPr bwMode="auto">
          <a:xfrm flipH="1">
            <a:off x="2924175" y="2606675"/>
            <a:ext cx="400050" cy="185738"/>
          </a:xfrm>
          <a:prstGeom prst="rtTriangle">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3293" name="Text Box 45"/>
          <p:cNvSpPr txBox="1">
            <a:spLocks noChangeArrowheads="1"/>
          </p:cNvSpPr>
          <p:nvPr/>
        </p:nvSpPr>
        <p:spPr bwMode="auto">
          <a:xfrm>
            <a:off x="3038475" y="2740025"/>
            <a:ext cx="400050"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4</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3294" name="Text Box 46"/>
          <p:cNvSpPr txBox="1">
            <a:spLocks noChangeArrowheads="1"/>
          </p:cNvSpPr>
          <p:nvPr/>
        </p:nvSpPr>
        <p:spPr bwMode="auto">
          <a:xfrm>
            <a:off x="3276600" y="2587625"/>
            <a:ext cx="400050"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2</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3295" name="Text Box 47"/>
          <p:cNvSpPr txBox="1">
            <a:spLocks noChangeArrowheads="1"/>
          </p:cNvSpPr>
          <p:nvPr/>
        </p:nvSpPr>
        <p:spPr bwMode="auto">
          <a:xfrm>
            <a:off x="2809875" y="2421354"/>
            <a:ext cx="1273853"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4.47</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06" name="Line 2"/>
          <p:cNvSpPr>
            <a:spLocks noChangeShapeType="1"/>
          </p:cNvSpPr>
          <p:nvPr/>
        </p:nvSpPr>
        <p:spPr bwMode="auto">
          <a:xfrm>
            <a:off x="5033085" y="3537845"/>
            <a:ext cx="2714625"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7" name="Line 3"/>
          <p:cNvSpPr>
            <a:spLocks noChangeShapeType="1"/>
          </p:cNvSpPr>
          <p:nvPr/>
        </p:nvSpPr>
        <p:spPr bwMode="auto">
          <a:xfrm flipH="1" flipV="1">
            <a:off x="6414210" y="2623445"/>
            <a:ext cx="0" cy="9144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8" name="Line 4"/>
          <p:cNvSpPr>
            <a:spLocks noChangeShapeType="1"/>
          </p:cNvSpPr>
          <p:nvPr/>
        </p:nvSpPr>
        <p:spPr bwMode="auto">
          <a:xfrm flipH="1" flipV="1">
            <a:off x="6414210" y="2623445"/>
            <a:ext cx="28575" cy="952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9" name="Line 5"/>
          <p:cNvSpPr>
            <a:spLocks noChangeShapeType="1"/>
          </p:cNvSpPr>
          <p:nvPr/>
        </p:nvSpPr>
        <p:spPr bwMode="auto">
          <a:xfrm flipV="1">
            <a:off x="5728410" y="2985395"/>
            <a:ext cx="0" cy="5524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0" name="Line 6"/>
          <p:cNvSpPr>
            <a:spLocks noChangeShapeType="1"/>
          </p:cNvSpPr>
          <p:nvPr/>
        </p:nvSpPr>
        <p:spPr bwMode="auto">
          <a:xfrm flipV="1">
            <a:off x="7071435" y="2985395"/>
            <a:ext cx="0" cy="542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1" name="Line 7"/>
          <p:cNvSpPr>
            <a:spLocks noChangeShapeType="1"/>
          </p:cNvSpPr>
          <p:nvPr/>
        </p:nvSpPr>
        <p:spPr bwMode="auto">
          <a:xfrm flipV="1">
            <a:off x="5042610" y="2985395"/>
            <a:ext cx="685800" cy="542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2" name="Line 8"/>
          <p:cNvSpPr>
            <a:spLocks noChangeShapeType="1"/>
          </p:cNvSpPr>
          <p:nvPr/>
        </p:nvSpPr>
        <p:spPr bwMode="auto">
          <a:xfrm flipV="1">
            <a:off x="5737935" y="2632970"/>
            <a:ext cx="676275" cy="3524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3" name="Line 9"/>
          <p:cNvSpPr>
            <a:spLocks noChangeShapeType="1"/>
          </p:cNvSpPr>
          <p:nvPr/>
        </p:nvSpPr>
        <p:spPr bwMode="auto">
          <a:xfrm>
            <a:off x="6423735" y="2632970"/>
            <a:ext cx="647700" cy="3524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4" name="Line 10"/>
          <p:cNvSpPr>
            <a:spLocks noChangeShapeType="1"/>
          </p:cNvSpPr>
          <p:nvPr/>
        </p:nvSpPr>
        <p:spPr bwMode="auto">
          <a:xfrm>
            <a:off x="7080960" y="2994920"/>
            <a:ext cx="647700" cy="542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5" name="Line 11"/>
          <p:cNvSpPr>
            <a:spLocks noChangeShapeType="1"/>
          </p:cNvSpPr>
          <p:nvPr/>
        </p:nvSpPr>
        <p:spPr bwMode="auto">
          <a:xfrm>
            <a:off x="5728410" y="3004445"/>
            <a:ext cx="676275" cy="5238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6" name="Line 12"/>
          <p:cNvSpPr>
            <a:spLocks noChangeShapeType="1"/>
          </p:cNvSpPr>
          <p:nvPr/>
        </p:nvSpPr>
        <p:spPr bwMode="auto">
          <a:xfrm flipV="1">
            <a:off x="6414210" y="2994920"/>
            <a:ext cx="647700" cy="5334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7" name="Oval 13"/>
          <p:cNvSpPr>
            <a:spLocks noChangeArrowheads="1"/>
          </p:cNvSpPr>
          <p:nvPr/>
        </p:nvSpPr>
        <p:spPr bwMode="auto">
          <a:xfrm>
            <a:off x="4985460" y="3488632"/>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8" name="Text Box 14"/>
          <p:cNvSpPr txBox="1">
            <a:spLocks noChangeArrowheads="1"/>
          </p:cNvSpPr>
          <p:nvPr/>
        </p:nvSpPr>
        <p:spPr bwMode="auto">
          <a:xfrm>
            <a:off x="4823535" y="3242046"/>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A</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19" name="Oval 15"/>
          <p:cNvSpPr>
            <a:spLocks noChangeArrowheads="1"/>
          </p:cNvSpPr>
          <p:nvPr/>
        </p:nvSpPr>
        <p:spPr bwMode="auto">
          <a:xfrm>
            <a:off x="7681035" y="3498157"/>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0" name="Oval 16"/>
          <p:cNvSpPr>
            <a:spLocks noChangeArrowheads="1"/>
          </p:cNvSpPr>
          <p:nvPr/>
        </p:nvSpPr>
        <p:spPr bwMode="auto">
          <a:xfrm>
            <a:off x="7023810" y="3479107"/>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1" name="Oval 17"/>
          <p:cNvSpPr>
            <a:spLocks noChangeArrowheads="1"/>
          </p:cNvSpPr>
          <p:nvPr/>
        </p:nvSpPr>
        <p:spPr bwMode="auto">
          <a:xfrm>
            <a:off x="6366585" y="3498157"/>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2" name="Oval 18"/>
          <p:cNvSpPr>
            <a:spLocks noChangeArrowheads="1"/>
          </p:cNvSpPr>
          <p:nvPr/>
        </p:nvSpPr>
        <p:spPr bwMode="auto">
          <a:xfrm>
            <a:off x="5680785" y="3488632"/>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3" name="Oval 19"/>
          <p:cNvSpPr>
            <a:spLocks noChangeArrowheads="1"/>
          </p:cNvSpPr>
          <p:nvPr/>
        </p:nvSpPr>
        <p:spPr bwMode="auto">
          <a:xfrm>
            <a:off x="7004760" y="2955232"/>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4" name="Oval 20"/>
          <p:cNvSpPr>
            <a:spLocks noChangeArrowheads="1"/>
          </p:cNvSpPr>
          <p:nvPr/>
        </p:nvSpPr>
        <p:spPr bwMode="auto">
          <a:xfrm>
            <a:off x="6366585" y="2583757"/>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5" name="Oval 21"/>
          <p:cNvSpPr>
            <a:spLocks noChangeArrowheads="1"/>
          </p:cNvSpPr>
          <p:nvPr/>
        </p:nvSpPr>
        <p:spPr bwMode="auto">
          <a:xfrm>
            <a:off x="5685548" y="2950470"/>
            <a:ext cx="90487"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6" name="Line 22"/>
          <p:cNvSpPr>
            <a:spLocks noChangeShapeType="1"/>
          </p:cNvSpPr>
          <p:nvPr/>
        </p:nvSpPr>
        <p:spPr bwMode="auto">
          <a:xfrm>
            <a:off x="6414210" y="3599757"/>
            <a:ext cx="0" cy="161925"/>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7" name="Line 23"/>
          <p:cNvSpPr>
            <a:spLocks noChangeShapeType="1"/>
          </p:cNvSpPr>
          <p:nvPr/>
        </p:nvSpPr>
        <p:spPr bwMode="auto">
          <a:xfrm flipH="1">
            <a:off x="7071435" y="3571182"/>
            <a:ext cx="0" cy="17145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8" name="Line 24"/>
          <p:cNvSpPr>
            <a:spLocks noChangeShapeType="1"/>
          </p:cNvSpPr>
          <p:nvPr/>
        </p:nvSpPr>
        <p:spPr bwMode="auto">
          <a:xfrm flipH="1">
            <a:off x="5723648" y="3580707"/>
            <a:ext cx="0" cy="17145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9" name="Text Box 25"/>
          <p:cNvSpPr txBox="1">
            <a:spLocks noChangeArrowheads="1"/>
          </p:cNvSpPr>
          <p:nvPr/>
        </p:nvSpPr>
        <p:spPr bwMode="auto">
          <a:xfrm>
            <a:off x="5718884" y="3585470"/>
            <a:ext cx="699671" cy="3333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30" name="Text Box 26"/>
          <p:cNvSpPr txBox="1">
            <a:spLocks noChangeArrowheads="1"/>
          </p:cNvSpPr>
          <p:nvPr/>
        </p:nvSpPr>
        <p:spPr bwMode="auto">
          <a:xfrm>
            <a:off x="6390397" y="3585470"/>
            <a:ext cx="658473"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6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31" name="Text Box 27"/>
          <p:cNvSpPr txBox="1">
            <a:spLocks noChangeArrowheads="1"/>
          </p:cNvSpPr>
          <p:nvPr/>
        </p:nvSpPr>
        <p:spPr bwMode="auto">
          <a:xfrm>
            <a:off x="7052385" y="3585470"/>
            <a:ext cx="617923"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9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32" name="Text Box 28"/>
          <p:cNvSpPr txBox="1">
            <a:spLocks noChangeArrowheads="1"/>
          </p:cNvSpPr>
          <p:nvPr/>
        </p:nvSpPr>
        <p:spPr bwMode="auto">
          <a:xfrm>
            <a:off x="5424258" y="3245513"/>
            <a:ext cx="323850"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B</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33" name="Text Box 29"/>
          <p:cNvSpPr txBox="1">
            <a:spLocks noChangeArrowheads="1"/>
          </p:cNvSpPr>
          <p:nvPr/>
        </p:nvSpPr>
        <p:spPr bwMode="auto">
          <a:xfrm>
            <a:off x="6176085" y="3174307"/>
            <a:ext cx="39052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C</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34" name="Text Box 30"/>
          <p:cNvSpPr txBox="1">
            <a:spLocks noChangeArrowheads="1"/>
          </p:cNvSpPr>
          <p:nvPr/>
        </p:nvSpPr>
        <p:spPr bwMode="auto">
          <a:xfrm>
            <a:off x="6786333" y="3227758"/>
            <a:ext cx="40005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D</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35" name="Text Box 31"/>
          <p:cNvSpPr txBox="1">
            <a:spLocks noChangeArrowheads="1"/>
          </p:cNvSpPr>
          <p:nvPr/>
        </p:nvSpPr>
        <p:spPr bwMode="auto">
          <a:xfrm>
            <a:off x="7690560" y="3309245"/>
            <a:ext cx="342900"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E</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36" name="Text Box 32"/>
          <p:cNvSpPr txBox="1">
            <a:spLocks noChangeArrowheads="1"/>
          </p:cNvSpPr>
          <p:nvPr/>
        </p:nvSpPr>
        <p:spPr bwMode="auto">
          <a:xfrm>
            <a:off x="5487880" y="2704177"/>
            <a:ext cx="342900"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37" name="Text Box 33"/>
          <p:cNvSpPr txBox="1">
            <a:spLocks noChangeArrowheads="1"/>
          </p:cNvSpPr>
          <p:nvPr/>
        </p:nvSpPr>
        <p:spPr bwMode="auto">
          <a:xfrm>
            <a:off x="6129107" y="2399377"/>
            <a:ext cx="285750"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G</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38" name="Text Box 34"/>
          <p:cNvSpPr txBox="1">
            <a:spLocks noChangeArrowheads="1"/>
          </p:cNvSpPr>
          <p:nvPr/>
        </p:nvSpPr>
        <p:spPr bwMode="auto">
          <a:xfrm>
            <a:off x="7029451" y="2713054"/>
            <a:ext cx="35242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H</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39" name="Line 35"/>
          <p:cNvSpPr>
            <a:spLocks noChangeShapeType="1"/>
          </p:cNvSpPr>
          <p:nvPr/>
        </p:nvSpPr>
        <p:spPr bwMode="auto">
          <a:xfrm>
            <a:off x="5023560" y="3852170"/>
            <a:ext cx="0" cy="2476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40" name="Line 36"/>
          <p:cNvSpPr>
            <a:spLocks noChangeShapeType="1"/>
          </p:cNvSpPr>
          <p:nvPr/>
        </p:nvSpPr>
        <p:spPr bwMode="auto">
          <a:xfrm>
            <a:off x="7728660" y="3861695"/>
            <a:ext cx="0" cy="2476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41" name="Line 37"/>
          <p:cNvSpPr>
            <a:spLocks noChangeShapeType="1"/>
          </p:cNvSpPr>
          <p:nvPr/>
        </p:nvSpPr>
        <p:spPr bwMode="auto">
          <a:xfrm>
            <a:off x="5033085" y="4052195"/>
            <a:ext cx="2695575" cy="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42" name="Text Box 38"/>
          <p:cNvSpPr txBox="1">
            <a:spLocks noChangeArrowheads="1"/>
          </p:cNvSpPr>
          <p:nvPr/>
        </p:nvSpPr>
        <p:spPr bwMode="auto">
          <a:xfrm>
            <a:off x="5968477" y="4081695"/>
            <a:ext cx="1488767"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 @ 4m=16 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43" name="Line 39"/>
          <p:cNvSpPr>
            <a:spLocks noChangeShapeType="1"/>
          </p:cNvSpPr>
          <p:nvPr/>
        </p:nvSpPr>
        <p:spPr bwMode="auto">
          <a:xfrm>
            <a:off x="7985835" y="3537845"/>
            <a:ext cx="2286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44" name="Line 40"/>
          <p:cNvSpPr>
            <a:spLocks noChangeShapeType="1"/>
          </p:cNvSpPr>
          <p:nvPr/>
        </p:nvSpPr>
        <p:spPr bwMode="auto">
          <a:xfrm>
            <a:off x="7995360" y="3004445"/>
            <a:ext cx="2286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45" name="Line 41"/>
          <p:cNvSpPr>
            <a:spLocks noChangeShapeType="1"/>
          </p:cNvSpPr>
          <p:nvPr/>
        </p:nvSpPr>
        <p:spPr bwMode="auto">
          <a:xfrm>
            <a:off x="7995360" y="2623445"/>
            <a:ext cx="2286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46" name="Line 42"/>
          <p:cNvSpPr>
            <a:spLocks noChangeShapeType="1"/>
          </p:cNvSpPr>
          <p:nvPr/>
        </p:nvSpPr>
        <p:spPr bwMode="auto">
          <a:xfrm flipH="1" flipV="1">
            <a:off x="8100135" y="3004445"/>
            <a:ext cx="0" cy="53340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47" name="Line 43"/>
          <p:cNvSpPr>
            <a:spLocks noChangeShapeType="1"/>
          </p:cNvSpPr>
          <p:nvPr/>
        </p:nvSpPr>
        <p:spPr bwMode="auto">
          <a:xfrm flipV="1">
            <a:off x="8100135" y="2623445"/>
            <a:ext cx="0" cy="38100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48" name="Text Box 45"/>
          <p:cNvSpPr txBox="1">
            <a:spLocks noChangeArrowheads="1"/>
          </p:cNvSpPr>
          <p:nvPr/>
        </p:nvSpPr>
        <p:spPr bwMode="auto">
          <a:xfrm>
            <a:off x="8071560" y="3128270"/>
            <a:ext cx="557536"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49" name="Line 46"/>
          <p:cNvSpPr>
            <a:spLocks noChangeShapeType="1"/>
          </p:cNvSpPr>
          <p:nvPr/>
        </p:nvSpPr>
        <p:spPr bwMode="auto">
          <a:xfrm flipV="1">
            <a:off x="5023560" y="3594995"/>
            <a:ext cx="0" cy="238125"/>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50" name="Line 47"/>
          <p:cNvSpPr>
            <a:spLocks noChangeShapeType="1"/>
          </p:cNvSpPr>
          <p:nvPr/>
        </p:nvSpPr>
        <p:spPr bwMode="auto">
          <a:xfrm>
            <a:off x="4642560" y="3518795"/>
            <a:ext cx="238125" cy="0"/>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51" name="Line 48"/>
          <p:cNvSpPr>
            <a:spLocks noChangeShapeType="1"/>
          </p:cNvSpPr>
          <p:nvPr/>
        </p:nvSpPr>
        <p:spPr bwMode="auto">
          <a:xfrm flipH="1" flipV="1">
            <a:off x="7733423" y="3590232"/>
            <a:ext cx="0" cy="238125"/>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52" name="Text Box 49"/>
          <p:cNvSpPr txBox="1">
            <a:spLocks noChangeArrowheads="1"/>
          </p:cNvSpPr>
          <p:nvPr/>
        </p:nvSpPr>
        <p:spPr bwMode="auto">
          <a:xfrm>
            <a:off x="7719135" y="3633095"/>
            <a:ext cx="625876"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EV</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53" name="Text Box 50"/>
          <p:cNvSpPr txBox="1">
            <a:spLocks noChangeArrowheads="1"/>
          </p:cNvSpPr>
          <p:nvPr/>
        </p:nvSpPr>
        <p:spPr bwMode="auto">
          <a:xfrm>
            <a:off x="5033085" y="3652145"/>
            <a:ext cx="675258" cy="3143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AV</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54" name="Text Box 51"/>
          <p:cNvSpPr txBox="1">
            <a:spLocks noChangeArrowheads="1"/>
          </p:cNvSpPr>
          <p:nvPr/>
        </p:nvSpPr>
        <p:spPr bwMode="auto">
          <a:xfrm>
            <a:off x="4172506" y="3298132"/>
            <a:ext cx="727229" cy="3143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AH</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55" name="Line 52"/>
          <p:cNvSpPr>
            <a:spLocks noChangeShapeType="1"/>
          </p:cNvSpPr>
          <p:nvPr/>
        </p:nvSpPr>
        <p:spPr bwMode="auto">
          <a:xfrm>
            <a:off x="4833060" y="2785370"/>
            <a:ext cx="190500" cy="0"/>
          </a:xfrm>
          <a:prstGeom prst="line">
            <a:avLst/>
          </a:prstGeom>
          <a:noFill/>
          <a:ln w="952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56" name="Line 53"/>
          <p:cNvSpPr>
            <a:spLocks noChangeShapeType="1"/>
          </p:cNvSpPr>
          <p:nvPr/>
        </p:nvSpPr>
        <p:spPr bwMode="auto">
          <a:xfrm flipV="1">
            <a:off x="4833060" y="2566295"/>
            <a:ext cx="0" cy="219075"/>
          </a:xfrm>
          <a:prstGeom prst="line">
            <a:avLst/>
          </a:prstGeom>
          <a:noFill/>
          <a:ln w="952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57" name="Text Box 54"/>
          <p:cNvSpPr txBox="1">
            <a:spLocks noChangeArrowheads="1"/>
          </p:cNvSpPr>
          <p:nvPr/>
        </p:nvSpPr>
        <p:spPr bwMode="auto">
          <a:xfrm>
            <a:off x="4985460" y="2652020"/>
            <a:ext cx="390525"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x</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1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1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1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19"/>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2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21"/>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22"/>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23"/>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24"/>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25"/>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26"/>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27"/>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28"/>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29"/>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30"/>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31"/>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32"/>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33"/>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34"/>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35"/>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136"/>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37"/>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138"/>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139"/>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140"/>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141"/>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142"/>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143"/>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144"/>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145"/>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146"/>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147"/>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148"/>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149"/>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150"/>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151"/>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152"/>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153"/>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154"/>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155"/>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156"/>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157"/>
                                        </p:tgtEl>
                                        <p:attrNameLst>
                                          <p:attrName>style.visibility</p:attrName>
                                        </p:attrNameLst>
                                      </p:cBhvr>
                                      <p:to>
                                        <p:strVal val="visible"/>
                                      </p:to>
                                    </p:set>
                                  </p:childTnLst>
                                </p:cTn>
                              </p:par>
                            </p:childTnLst>
                          </p:cTn>
                        </p:par>
                      </p:childTnLst>
                    </p:cTn>
                  </p:par>
                  <p:par>
                    <p:cTn id="113" fill="hold">
                      <p:stCondLst>
                        <p:cond delay="indefinite"/>
                      </p:stCondLst>
                      <p:childTnLst>
                        <p:par>
                          <p:cTn id="114" fill="hold">
                            <p:stCondLst>
                              <p:cond delay="0"/>
                            </p:stCondLst>
                            <p:childTnLst>
                              <p:par>
                                <p:cTn id="115" presetID="1" presetClass="entr" presetSubtype="0" fill="hold" grpId="0" nodeType="clickEffect">
                                  <p:stCondLst>
                                    <p:cond delay="0"/>
                                  </p:stCondLst>
                                  <p:childTnLst>
                                    <p:set>
                                      <p:cBhvr>
                                        <p:cTn id="116" dur="1" fill="hold">
                                          <p:stCondLst>
                                            <p:cond delay="0"/>
                                          </p:stCondLst>
                                        </p:cTn>
                                        <p:tgtEl>
                                          <p:spTgt spid="53250"/>
                                        </p:tgtEl>
                                        <p:attrNameLst>
                                          <p:attrName>style.visibility</p:attrName>
                                        </p:attrNameLst>
                                      </p:cBhvr>
                                      <p:to>
                                        <p:strVal val="visible"/>
                                      </p:to>
                                    </p:set>
                                  </p:childTnLst>
                                </p:cTn>
                              </p:par>
                              <p:par>
                                <p:cTn id="117" presetID="1" presetClass="entr" presetSubtype="0" fill="hold" grpId="0" nodeType="withEffect">
                                  <p:stCondLst>
                                    <p:cond delay="0"/>
                                  </p:stCondLst>
                                  <p:childTnLst>
                                    <p:set>
                                      <p:cBhvr>
                                        <p:cTn id="118" dur="1" fill="hold">
                                          <p:stCondLst>
                                            <p:cond delay="0"/>
                                          </p:stCondLst>
                                        </p:cTn>
                                        <p:tgtEl>
                                          <p:spTgt spid="53251"/>
                                        </p:tgtEl>
                                        <p:attrNameLst>
                                          <p:attrName>style.visibility</p:attrName>
                                        </p:attrNameLst>
                                      </p:cBhvr>
                                      <p:to>
                                        <p:strVal val="visible"/>
                                      </p:to>
                                    </p:set>
                                  </p:childTnLst>
                                </p:cTn>
                              </p:par>
                              <p:par>
                                <p:cTn id="119" presetID="1" presetClass="entr" presetSubtype="0" fill="hold" grpId="0" nodeType="withEffect">
                                  <p:stCondLst>
                                    <p:cond delay="0"/>
                                  </p:stCondLst>
                                  <p:childTnLst>
                                    <p:set>
                                      <p:cBhvr>
                                        <p:cTn id="120" dur="1" fill="hold">
                                          <p:stCondLst>
                                            <p:cond delay="0"/>
                                          </p:stCondLst>
                                        </p:cTn>
                                        <p:tgtEl>
                                          <p:spTgt spid="53252"/>
                                        </p:tgtEl>
                                        <p:attrNameLst>
                                          <p:attrName>style.visibility</p:attrName>
                                        </p:attrNameLst>
                                      </p:cBhvr>
                                      <p:to>
                                        <p:strVal val="visible"/>
                                      </p:to>
                                    </p:set>
                                  </p:childTnLst>
                                </p:cTn>
                              </p:par>
                              <p:par>
                                <p:cTn id="121" presetID="1" presetClass="entr" presetSubtype="0" fill="hold" grpId="0" nodeType="withEffect">
                                  <p:stCondLst>
                                    <p:cond delay="0"/>
                                  </p:stCondLst>
                                  <p:childTnLst>
                                    <p:set>
                                      <p:cBhvr>
                                        <p:cTn id="122" dur="1" fill="hold">
                                          <p:stCondLst>
                                            <p:cond delay="0"/>
                                          </p:stCondLst>
                                        </p:cTn>
                                        <p:tgtEl>
                                          <p:spTgt spid="53253"/>
                                        </p:tgtEl>
                                        <p:attrNameLst>
                                          <p:attrName>style.visibility</p:attrName>
                                        </p:attrNameLst>
                                      </p:cBhvr>
                                      <p:to>
                                        <p:strVal val="visible"/>
                                      </p:to>
                                    </p:set>
                                  </p:childTnLst>
                                </p:cTn>
                              </p:par>
                              <p:par>
                                <p:cTn id="123" presetID="1" presetClass="entr" presetSubtype="0" fill="hold" grpId="0" nodeType="withEffect">
                                  <p:stCondLst>
                                    <p:cond delay="0"/>
                                  </p:stCondLst>
                                  <p:childTnLst>
                                    <p:set>
                                      <p:cBhvr>
                                        <p:cTn id="124" dur="1" fill="hold">
                                          <p:stCondLst>
                                            <p:cond delay="0"/>
                                          </p:stCondLst>
                                        </p:cTn>
                                        <p:tgtEl>
                                          <p:spTgt spid="53254"/>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53255"/>
                                        </p:tgtEl>
                                        <p:attrNameLst>
                                          <p:attrName>style.visibility</p:attrName>
                                        </p:attrNameLst>
                                      </p:cBhvr>
                                      <p:to>
                                        <p:strVal val="visible"/>
                                      </p:to>
                                    </p:set>
                                  </p:childTnLst>
                                </p:cTn>
                              </p:par>
                              <p:par>
                                <p:cTn id="127" presetID="1" presetClass="entr" presetSubtype="0" fill="hold" grpId="0" nodeType="withEffect">
                                  <p:stCondLst>
                                    <p:cond delay="0"/>
                                  </p:stCondLst>
                                  <p:childTnLst>
                                    <p:set>
                                      <p:cBhvr>
                                        <p:cTn id="128" dur="1" fill="hold">
                                          <p:stCondLst>
                                            <p:cond delay="0"/>
                                          </p:stCondLst>
                                        </p:cTn>
                                        <p:tgtEl>
                                          <p:spTgt spid="53256"/>
                                        </p:tgtEl>
                                        <p:attrNameLst>
                                          <p:attrName>style.visibility</p:attrName>
                                        </p:attrNameLst>
                                      </p:cBhvr>
                                      <p:to>
                                        <p:strVal val="visible"/>
                                      </p:to>
                                    </p:set>
                                  </p:childTnLst>
                                </p:cTn>
                              </p:par>
                              <p:par>
                                <p:cTn id="129" presetID="1" presetClass="entr" presetSubtype="0" fill="hold" grpId="0" nodeType="withEffect">
                                  <p:stCondLst>
                                    <p:cond delay="0"/>
                                  </p:stCondLst>
                                  <p:childTnLst>
                                    <p:set>
                                      <p:cBhvr>
                                        <p:cTn id="130" dur="1" fill="hold">
                                          <p:stCondLst>
                                            <p:cond delay="0"/>
                                          </p:stCondLst>
                                        </p:cTn>
                                        <p:tgtEl>
                                          <p:spTgt spid="53257"/>
                                        </p:tgtEl>
                                        <p:attrNameLst>
                                          <p:attrName>style.visibility</p:attrName>
                                        </p:attrNameLst>
                                      </p:cBhvr>
                                      <p:to>
                                        <p:strVal val="visible"/>
                                      </p:to>
                                    </p:set>
                                  </p:childTnLst>
                                </p:cTn>
                              </p:par>
                              <p:par>
                                <p:cTn id="131" presetID="1" presetClass="entr" presetSubtype="0" fill="hold" grpId="0" nodeType="withEffect">
                                  <p:stCondLst>
                                    <p:cond delay="0"/>
                                  </p:stCondLst>
                                  <p:childTnLst>
                                    <p:set>
                                      <p:cBhvr>
                                        <p:cTn id="132" dur="1" fill="hold">
                                          <p:stCondLst>
                                            <p:cond delay="0"/>
                                          </p:stCondLst>
                                        </p:cTn>
                                        <p:tgtEl>
                                          <p:spTgt spid="53258"/>
                                        </p:tgtEl>
                                        <p:attrNameLst>
                                          <p:attrName>style.visibility</p:attrName>
                                        </p:attrNameLst>
                                      </p:cBhvr>
                                      <p:to>
                                        <p:strVal val="visible"/>
                                      </p:to>
                                    </p:set>
                                  </p:childTnLst>
                                </p:cTn>
                              </p:par>
                              <p:par>
                                <p:cTn id="133" presetID="1" presetClass="entr" presetSubtype="0" fill="hold" grpId="0" nodeType="withEffect">
                                  <p:stCondLst>
                                    <p:cond delay="0"/>
                                  </p:stCondLst>
                                  <p:childTnLst>
                                    <p:set>
                                      <p:cBhvr>
                                        <p:cTn id="134" dur="1" fill="hold">
                                          <p:stCondLst>
                                            <p:cond delay="0"/>
                                          </p:stCondLst>
                                        </p:cTn>
                                        <p:tgtEl>
                                          <p:spTgt spid="53259"/>
                                        </p:tgtEl>
                                        <p:attrNameLst>
                                          <p:attrName>style.visibility</p:attrName>
                                        </p:attrNameLst>
                                      </p:cBhvr>
                                      <p:to>
                                        <p:strVal val="visible"/>
                                      </p:to>
                                    </p:set>
                                  </p:childTnLst>
                                </p:cTn>
                              </p:par>
                              <p:par>
                                <p:cTn id="135" presetID="1" presetClass="entr" presetSubtype="0" fill="hold" grpId="0" nodeType="withEffect">
                                  <p:stCondLst>
                                    <p:cond delay="0"/>
                                  </p:stCondLst>
                                  <p:childTnLst>
                                    <p:set>
                                      <p:cBhvr>
                                        <p:cTn id="136" dur="1" fill="hold">
                                          <p:stCondLst>
                                            <p:cond delay="0"/>
                                          </p:stCondLst>
                                        </p:cTn>
                                        <p:tgtEl>
                                          <p:spTgt spid="53260"/>
                                        </p:tgtEl>
                                        <p:attrNameLst>
                                          <p:attrName>style.visibility</p:attrName>
                                        </p:attrNameLst>
                                      </p:cBhvr>
                                      <p:to>
                                        <p:strVal val="visible"/>
                                      </p:to>
                                    </p:set>
                                  </p:childTnLst>
                                </p:cTn>
                              </p:par>
                              <p:par>
                                <p:cTn id="137" presetID="1" presetClass="entr" presetSubtype="0" fill="hold" grpId="0" nodeType="withEffect">
                                  <p:stCondLst>
                                    <p:cond delay="0"/>
                                  </p:stCondLst>
                                  <p:childTnLst>
                                    <p:set>
                                      <p:cBhvr>
                                        <p:cTn id="138" dur="1" fill="hold">
                                          <p:stCondLst>
                                            <p:cond delay="0"/>
                                          </p:stCondLst>
                                        </p:cTn>
                                        <p:tgtEl>
                                          <p:spTgt spid="53261"/>
                                        </p:tgtEl>
                                        <p:attrNameLst>
                                          <p:attrName>style.visibility</p:attrName>
                                        </p:attrNameLst>
                                      </p:cBhvr>
                                      <p:to>
                                        <p:strVal val="visible"/>
                                      </p:to>
                                    </p:set>
                                  </p:childTnLst>
                                </p:cTn>
                              </p:par>
                              <p:par>
                                <p:cTn id="139" presetID="1" presetClass="entr" presetSubtype="0" fill="hold" grpId="0" nodeType="withEffect">
                                  <p:stCondLst>
                                    <p:cond delay="0"/>
                                  </p:stCondLst>
                                  <p:childTnLst>
                                    <p:set>
                                      <p:cBhvr>
                                        <p:cTn id="140" dur="1" fill="hold">
                                          <p:stCondLst>
                                            <p:cond delay="0"/>
                                          </p:stCondLst>
                                        </p:cTn>
                                        <p:tgtEl>
                                          <p:spTgt spid="53262"/>
                                        </p:tgtEl>
                                        <p:attrNameLst>
                                          <p:attrName>style.visibility</p:attrName>
                                        </p:attrNameLst>
                                      </p:cBhvr>
                                      <p:to>
                                        <p:strVal val="visible"/>
                                      </p:to>
                                    </p:set>
                                  </p:childTnLst>
                                </p:cTn>
                              </p:par>
                              <p:par>
                                <p:cTn id="141" presetID="1" presetClass="entr" presetSubtype="0" fill="hold" grpId="0" nodeType="withEffect">
                                  <p:stCondLst>
                                    <p:cond delay="0"/>
                                  </p:stCondLst>
                                  <p:childTnLst>
                                    <p:set>
                                      <p:cBhvr>
                                        <p:cTn id="142" dur="1" fill="hold">
                                          <p:stCondLst>
                                            <p:cond delay="0"/>
                                          </p:stCondLst>
                                        </p:cTn>
                                        <p:tgtEl>
                                          <p:spTgt spid="53263"/>
                                        </p:tgtEl>
                                        <p:attrNameLst>
                                          <p:attrName>style.visibility</p:attrName>
                                        </p:attrNameLst>
                                      </p:cBhvr>
                                      <p:to>
                                        <p:strVal val="visible"/>
                                      </p:to>
                                    </p:set>
                                  </p:childTnLst>
                                </p:cTn>
                              </p:par>
                              <p:par>
                                <p:cTn id="143" presetID="1" presetClass="entr" presetSubtype="0" fill="hold" grpId="0" nodeType="withEffect">
                                  <p:stCondLst>
                                    <p:cond delay="0"/>
                                  </p:stCondLst>
                                  <p:childTnLst>
                                    <p:set>
                                      <p:cBhvr>
                                        <p:cTn id="144" dur="1" fill="hold">
                                          <p:stCondLst>
                                            <p:cond delay="0"/>
                                          </p:stCondLst>
                                        </p:cTn>
                                        <p:tgtEl>
                                          <p:spTgt spid="53264"/>
                                        </p:tgtEl>
                                        <p:attrNameLst>
                                          <p:attrName>style.visibility</p:attrName>
                                        </p:attrNameLst>
                                      </p:cBhvr>
                                      <p:to>
                                        <p:strVal val="visible"/>
                                      </p:to>
                                    </p:set>
                                  </p:childTnLst>
                                </p:cTn>
                              </p:par>
                              <p:par>
                                <p:cTn id="145" presetID="1" presetClass="entr" presetSubtype="0" fill="hold" grpId="0" nodeType="withEffect">
                                  <p:stCondLst>
                                    <p:cond delay="0"/>
                                  </p:stCondLst>
                                  <p:childTnLst>
                                    <p:set>
                                      <p:cBhvr>
                                        <p:cTn id="146" dur="1" fill="hold">
                                          <p:stCondLst>
                                            <p:cond delay="0"/>
                                          </p:stCondLst>
                                        </p:cTn>
                                        <p:tgtEl>
                                          <p:spTgt spid="53265"/>
                                        </p:tgtEl>
                                        <p:attrNameLst>
                                          <p:attrName>style.visibility</p:attrName>
                                        </p:attrNameLst>
                                      </p:cBhvr>
                                      <p:to>
                                        <p:strVal val="visible"/>
                                      </p:to>
                                    </p:set>
                                  </p:childTnLst>
                                </p:cTn>
                              </p:par>
                              <p:par>
                                <p:cTn id="147" presetID="1" presetClass="entr" presetSubtype="0" fill="hold" grpId="0" nodeType="withEffect">
                                  <p:stCondLst>
                                    <p:cond delay="0"/>
                                  </p:stCondLst>
                                  <p:childTnLst>
                                    <p:set>
                                      <p:cBhvr>
                                        <p:cTn id="148" dur="1" fill="hold">
                                          <p:stCondLst>
                                            <p:cond delay="0"/>
                                          </p:stCondLst>
                                        </p:cTn>
                                        <p:tgtEl>
                                          <p:spTgt spid="53266"/>
                                        </p:tgtEl>
                                        <p:attrNameLst>
                                          <p:attrName>style.visibility</p:attrName>
                                        </p:attrNameLst>
                                      </p:cBhvr>
                                      <p:to>
                                        <p:strVal val="visible"/>
                                      </p:to>
                                    </p:set>
                                  </p:childTnLst>
                                </p:cTn>
                              </p:par>
                              <p:par>
                                <p:cTn id="149" presetID="1" presetClass="entr" presetSubtype="0" fill="hold" grpId="0" nodeType="withEffect">
                                  <p:stCondLst>
                                    <p:cond delay="0"/>
                                  </p:stCondLst>
                                  <p:childTnLst>
                                    <p:set>
                                      <p:cBhvr>
                                        <p:cTn id="150" dur="1" fill="hold">
                                          <p:stCondLst>
                                            <p:cond delay="0"/>
                                          </p:stCondLst>
                                        </p:cTn>
                                        <p:tgtEl>
                                          <p:spTgt spid="53267"/>
                                        </p:tgtEl>
                                        <p:attrNameLst>
                                          <p:attrName>style.visibility</p:attrName>
                                        </p:attrNameLst>
                                      </p:cBhvr>
                                      <p:to>
                                        <p:strVal val="visible"/>
                                      </p:to>
                                    </p:set>
                                  </p:childTnLst>
                                </p:cTn>
                              </p:par>
                              <p:par>
                                <p:cTn id="151" presetID="1" presetClass="entr" presetSubtype="0" fill="hold" grpId="0" nodeType="withEffect">
                                  <p:stCondLst>
                                    <p:cond delay="0"/>
                                  </p:stCondLst>
                                  <p:childTnLst>
                                    <p:set>
                                      <p:cBhvr>
                                        <p:cTn id="152" dur="1" fill="hold">
                                          <p:stCondLst>
                                            <p:cond delay="0"/>
                                          </p:stCondLst>
                                        </p:cTn>
                                        <p:tgtEl>
                                          <p:spTgt spid="53268"/>
                                        </p:tgtEl>
                                        <p:attrNameLst>
                                          <p:attrName>style.visibility</p:attrName>
                                        </p:attrNameLst>
                                      </p:cBhvr>
                                      <p:to>
                                        <p:strVal val="visible"/>
                                      </p:to>
                                    </p:set>
                                  </p:childTnLst>
                                </p:cTn>
                              </p:par>
                              <p:par>
                                <p:cTn id="153" presetID="1" presetClass="entr" presetSubtype="0" fill="hold" grpId="0" nodeType="withEffect">
                                  <p:stCondLst>
                                    <p:cond delay="0"/>
                                  </p:stCondLst>
                                  <p:childTnLst>
                                    <p:set>
                                      <p:cBhvr>
                                        <p:cTn id="154" dur="1" fill="hold">
                                          <p:stCondLst>
                                            <p:cond delay="0"/>
                                          </p:stCondLst>
                                        </p:cTn>
                                        <p:tgtEl>
                                          <p:spTgt spid="53269"/>
                                        </p:tgtEl>
                                        <p:attrNameLst>
                                          <p:attrName>style.visibility</p:attrName>
                                        </p:attrNameLst>
                                      </p:cBhvr>
                                      <p:to>
                                        <p:strVal val="visible"/>
                                      </p:to>
                                    </p:set>
                                  </p:childTnLst>
                                </p:cTn>
                              </p:par>
                              <p:par>
                                <p:cTn id="155" presetID="1" presetClass="entr" presetSubtype="0" fill="hold" grpId="0" nodeType="withEffect">
                                  <p:stCondLst>
                                    <p:cond delay="0"/>
                                  </p:stCondLst>
                                  <p:childTnLst>
                                    <p:set>
                                      <p:cBhvr>
                                        <p:cTn id="156" dur="1" fill="hold">
                                          <p:stCondLst>
                                            <p:cond delay="0"/>
                                          </p:stCondLst>
                                        </p:cTn>
                                        <p:tgtEl>
                                          <p:spTgt spid="53270"/>
                                        </p:tgtEl>
                                        <p:attrNameLst>
                                          <p:attrName>style.visibility</p:attrName>
                                        </p:attrNameLst>
                                      </p:cBhvr>
                                      <p:to>
                                        <p:strVal val="visible"/>
                                      </p:to>
                                    </p:set>
                                  </p:childTnLst>
                                </p:cTn>
                              </p:par>
                              <p:par>
                                <p:cTn id="157" presetID="1" presetClass="entr" presetSubtype="0" fill="hold" grpId="0" nodeType="withEffect">
                                  <p:stCondLst>
                                    <p:cond delay="0"/>
                                  </p:stCondLst>
                                  <p:childTnLst>
                                    <p:set>
                                      <p:cBhvr>
                                        <p:cTn id="158" dur="1" fill="hold">
                                          <p:stCondLst>
                                            <p:cond delay="0"/>
                                          </p:stCondLst>
                                        </p:cTn>
                                        <p:tgtEl>
                                          <p:spTgt spid="53271"/>
                                        </p:tgtEl>
                                        <p:attrNameLst>
                                          <p:attrName>style.visibility</p:attrName>
                                        </p:attrNameLst>
                                      </p:cBhvr>
                                      <p:to>
                                        <p:strVal val="visible"/>
                                      </p:to>
                                    </p:set>
                                  </p:childTnLst>
                                </p:cTn>
                              </p:par>
                              <p:par>
                                <p:cTn id="159" presetID="1" presetClass="entr" presetSubtype="0" fill="hold" grpId="0" nodeType="withEffect">
                                  <p:stCondLst>
                                    <p:cond delay="0"/>
                                  </p:stCondLst>
                                  <p:childTnLst>
                                    <p:set>
                                      <p:cBhvr>
                                        <p:cTn id="160" dur="1" fill="hold">
                                          <p:stCondLst>
                                            <p:cond delay="0"/>
                                          </p:stCondLst>
                                        </p:cTn>
                                        <p:tgtEl>
                                          <p:spTgt spid="53272"/>
                                        </p:tgtEl>
                                        <p:attrNameLst>
                                          <p:attrName>style.visibility</p:attrName>
                                        </p:attrNameLst>
                                      </p:cBhvr>
                                      <p:to>
                                        <p:strVal val="visible"/>
                                      </p:to>
                                    </p:set>
                                  </p:childTnLst>
                                </p:cTn>
                              </p:par>
                              <p:par>
                                <p:cTn id="161" presetID="1" presetClass="entr" presetSubtype="0" fill="hold" grpId="0" nodeType="withEffect">
                                  <p:stCondLst>
                                    <p:cond delay="0"/>
                                  </p:stCondLst>
                                  <p:childTnLst>
                                    <p:set>
                                      <p:cBhvr>
                                        <p:cTn id="162" dur="1" fill="hold">
                                          <p:stCondLst>
                                            <p:cond delay="0"/>
                                          </p:stCondLst>
                                        </p:cTn>
                                        <p:tgtEl>
                                          <p:spTgt spid="53273"/>
                                        </p:tgtEl>
                                        <p:attrNameLst>
                                          <p:attrName>style.visibility</p:attrName>
                                        </p:attrNameLst>
                                      </p:cBhvr>
                                      <p:to>
                                        <p:strVal val="visible"/>
                                      </p:to>
                                    </p:set>
                                  </p:childTnLst>
                                </p:cTn>
                              </p:par>
                              <p:par>
                                <p:cTn id="163" presetID="1" presetClass="entr" presetSubtype="0" fill="hold" grpId="0" nodeType="withEffect">
                                  <p:stCondLst>
                                    <p:cond delay="0"/>
                                  </p:stCondLst>
                                  <p:childTnLst>
                                    <p:set>
                                      <p:cBhvr>
                                        <p:cTn id="164" dur="1" fill="hold">
                                          <p:stCondLst>
                                            <p:cond delay="0"/>
                                          </p:stCondLst>
                                        </p:cTn>
                                        <p:tgtEl>
                                          <p:spTgt spid="53274"/>
                                        </p:tgtEl>
                                        <p:attrNameLst>
                                          <p:attrName>style.visibility</p:attrName>
                                        </p:attrNameLst>
                                      </p:cBhvr>
                                      <p:to>
                                        <p:strVal val="visible"/>
                                      </p:to>
                                    </p:set>
                                  </p:childTnLst>
                                </p:cTn>
                              </p:par>
                              <p:par>
                                <p:cTn id="165" presetID="1" presetClass="entr" presetSubtype="0" fill="hold" grpId="0" nodeType="withEffect">
                                  <p:stCondLst>
                                    <p:cond delay="0"/>
                                  </p:stCondLst>
                                  <p:childTnLst>
                                    <p:set>
                                      <p:cBhvr>
                                        <p:cTn id="166" dur="1" fill="hold">
                                          <p:stCondLst>
                                            <p:cond delay="0"/>
                                          </p:stCondLst>
                                        </p:cTn>
                                        <p:tgtEl>
                                          <p:spTgt spid="53275"/>
                                        </p:tgtEl>
                                        <p:attrNameLst>
                                          <p:attrName>style.visibility</p:attrName>
                                        </p:attrNameLst>
                                      </p:cBhvr>
                                      <p:to>
                                        <p:strVal val="visible"/>
                                      </p:to>
                                    </p:set>
                                  </p:childTnLst>
                                </p:cTn>
                              </p:par>
                              <p:par>
                                <p:cTn id="167" presetID="1" presetClass="entr" presetSubtype="0" fill="hold" grpId="0" nodeType="withEffect">
                                  <p:stCondLst>
                                    <p:cond delay="0"/>
                                  </p:stCondLst>
                                  <p:childTnLst>
                                    <p:set>
                                      <p:cBhvr>
                                        <p:cTn id="168" dur="1" fill="hold">
                                          <p:stCondLst>
                                            <p:cond delay="0"/>
                                          </p:stCondLst>
                                        </p:cTn>
                                        <p:tgtEl>
                                          <p:spTgt spid="53276"/>
                                        </p:tgtEl>
                                        <p:attrNameLst>
                                          <p:attrName>style.visibility</p:attrName>
                                        </p:attrNameLst>
                                      </p:cBhvr>
                                      <p:to>
                                        <p:strVal val="visible"/>
                                      </p:to>
                                    </p:set>
                                  </p:childTnLst>
                                </p:cTn>
                              </p:par>
                              <p:par>
                                <p:cTn id="169" presetID="1" presetClass="entr" presetSubtype="0" fill="hold" grpId="0" nodeType="withEffect">
                                  <p:stCondLst>
                                    <p:cond delay="0"/>
                                  </p:stCondLst>
                                  <p:childTnLst>
                                    <p:set>
                                      <p:cBhvr>
                                        <p:cTn id="170" dur="1" fill="hold">
                                          <p:stCondLst>
                                            <p:cond delay="0"/>
                                          </p:stCondLst>
                                        </p:cTn>
                                        <p:tgtEl>
                                          <p:spTgt spid="53277"/>
                                        </p:tgtEl>
                                        <p:attrNameLst>
                                          <p:attrName>style.visibility</p:attrName>
                                        </p:attrNameLst>
                                      </p:cBhvr>
                                      <p:to>
                                        <p:strVal val="visible"/>
                                      </p:to>
                                    </p:set>
                                  </p:childTnLst>
                                </p:cTn>
                              </p:par>
                              <p:par>
                                <p:cTn id="171" presetID="1" presetClass="entr" presetSubtype="0" fill="hold" grpId="0" nodeType="withEffect">
                                  <p:stCondLst>
                                    <p:cond delay="0"/>
                                  </p:stCondLst>
                                  <p:childTnLst>
                                    <p:set>
                                      <p:cBhvr>
                                        <p:cTn id="172" dur="1" fill="hold">
                                          <p:stCondLst>
                                            <p:cond delay="0"/>
                                          </p:stCondLst>
                                        </p:cTn>
                                        <p:tgtEl>
                                          <p:spTgt spid="53278"/>
                                        </p:tgtEl>
                                        <p:attrNameLst>
                                          <p:attrName>style.visibility</p:attrName>
                                        </p:attrNameLst>
                                      </p:cBhvr>
                                      <p:to>
                                        <p:strVal val="visible"/>
                                      </p:to>
                                    </p:set>
                                  </p:childTnLst>
                                </p:cTn>
                              </p:par>
                              <p:par>
                                <p:cTn id="173" presetID="1" presetClass="entr" presetSubtype="0" fill="hold" grpId="0" nodeType="withEffect">
                                  <p:stCondLst>
                                    <p:cond delay="0"/>
                                  </p:stCondLst>
                                  <p:childTnLst>
                                    <p:set>
                                      <p:cBhvr>
                                        <p:cTn id="174" dur="1" fill="hold">
                                          <p:stCondLst>
                                            <p:cond delay="0"/>
                                          </p:stCondLst>
                                        </p:cTn>
                                        <p:tgtEl>
                                          <p:spTgt spid="53279"/>
                                        </p:tgtEl>
                                        <p:attrNameLst>
                                          <p:attrName>style.visibility</p:attrName>
                                        </p:attrNameLst>
                                      </p:cBhvr>
                                      <p:to>
                                        <p:strVal val="visible"/>
                                      </p:to>
                                    </p:set>
                                  </p:childTnLst>
                                </p:cTn>
                              </p:par>
                              <p:par>
                                <p:cTn id="175" presetID="1" presetClass="entr" presetSubtype="0" fill="hold" grpId="0" nodeType="withEffect">
                                  <p:stCondLst>
                                    <p:cond delay="0"/>
                                  </p:stCondLst>
                                  <p:childTnLst>
                                    <p:set>
                                      <p:cBhvr>
                                        <p:cTn id="176" dur="1" fill="hold">
                                          <p:stCondLst>
                                            <p:cond delay="0"/>
                                          </p:stCondLst>
                                        </p:cTn>
                                        <p:tgtEl>
                                          <p:spTgt spid="53280"/>
                                        </p:tgtEl>
                                        <p:attrNameLst>
                                          <p:attrName>style.visibility</p:attrName>
                                        </p:attrNameLst>
                                      </p:cBhvr>
                                      <p:to>
                                        <p:strVal val="visible"/>
                                      </p:to>
                                    </p:set>
                                  </p:childTnLst>
                                </p:cTn>
                              </p:par>
                              <p:par>
                                <p:cTn id="177" presetID="1" presetClass="entr" presetSubtype="0" fill="hold" grpId="0" nodeType="withEffect">
                                  <p:stCondLst>
                                    <p:cond delay="0"/>
                                  </p:stCondLst>
                                  <p:childTnLst>
                                    <p:set>
                                      <p:cBhvr>
                                        <p:cTn id="178" dur="1" fill="hold">
                                          <p:stCondLst>
                                            <p:cond delay="0"/>
                                          </p:stCondLst>
                                        </p:cTn>
                                        <p:tgtEl>
                                          <p:spTgt spid="53281"/>
                                        </p:tgtEl>
                                        <p:attrNameLst>
                                          <p:attrName>style.visibility</p:attrName>
                                        </p:attrNameLst>
                                      </p:cBhvr>
                                      <p:to>
                                        <p:strVal val="visible"/>
                                      </p:to>
                                    </p:set>
                                  </p:childTnLst>
                                </p:cTn>
                              </p:par>
                              <p:par>
                                <p:cTn id="179" presetID="1" presetClass="entr" presetSubtype="0" fill="hold" grpId="0" nodeType="withEffect">
                                  <p:stCondLst>
                                    <p:cond delay="0"/>
                                  </p:stCondLst>
                                  <p:childTnLst>
                                    <p:set>
                                      <p:cBhvr>
                                        <p:cTn id="180" dur="1" fill="hold">
                                          <p:stCondLst>
                                            <p:cond delay="0"/>
                                          </p:stCondLst>
                                        </p:cTn>
                                        <p:tgtEl>
                                          <p:spTgt spid="53282"/>
                                        </p:tgtEl>
                                        <p:attrNameLst>
                                          <p:attrName>style.visibility</p:attrName>
                                        </p:attrNameLst>
                                      </p:cBhvr>
                                      <p:to>
                                        <p:strVal val="visible"/>
                                      </p:to>
                                    </p:set>
                                  </p:childTnLst>
                                </p:cTn>
                              </p:par>
                              <p:par>
                                <p:cTn id="181" presetID="1" presetClass="entr" presetSubtype="0" fill="hold" grpId="0" nodeType="withEffect">
                                  <p:stCondLst>
                                    <p:cond delay="0"/>
                                  </p:stCondLst>
                                  <p:childTnLst>
                                    <p:set>
                                      <p:cBhvr>
                                        <p:cTn id="182" dur="1" fill="hold">
                                          <p:stCondLst>
                                            <p:cond delay="0"/>
                                          </p:stCondLst>
                                        </p:cTn>
                                        <p:tgtEl>
                                          <p:spTgt spid="53283"/>
                                        </p:tgtEl>
                                        <p:attrNameLst>
                                          <p:attrName>style.visibility</p:attrName>
                                        </p:attrNameLst>
                                      </p:cBhvr>
                                      <p:to>
                                        <p:strVal val="visible"/>
                                      </p:to>
                                    </p:set>
                                  </p:childTnLst>
                                </p:cTn>
                              </p:par>
                              <p:par>
                                <p:cTn id="183" presetID="1" presetClass="entr" presetSubtype="0" fill="hold" grpId="0" nodeType="withEffect">
                                  <p:stCondLst>
                                    <p:cond delay="0"/>
                                  </p:stCondLst>
                                  <p:childTnLst>
                                    <p:set>
                                      <p:cBhvr>
                                        <p:cTn id="184" dur="1" fill="hold">
                                          <p:stCondLst>
                                            <p:cond delay="0"/>
                                          </p:stCondLst>
                                        </p:cTn>
                                        <p:tgtEl>
                                          <p:spTgt spid="53284"/>
                                        </p:tgtEl>
                                        <p:attrNameLst>
                                          <p:attrName>style.visibility</p:attrName>
                                        </p:attrNameLst>
                                      </p:cBhvr>
                                      <p:to>
                                        <p:strVal val="visible"/>
                                      </p:to>
                                    </p:set>
                                  </p:childTnLst>
                                </p:cTn>
                              </p:par>
                              <p:par>
                                <p:cTn id="185" presetID="1" presetClass="entr" presetSubtype="0" fill="hold" grpId="0" nodeType="withEffect">
                                  <p:stCondLst>
                                    <p:cond delay="0"/>
                                  </p:stCondLst>
                                  <p:childTnLst>
                                    <p:set>
                                      <p:cBhvr>
                                        <p:cTn id="186" dur="1" fill="hold">
                                          <p:stCondLst>
                                            <p:cond delay="0"/>
                                          </p:stCondLst>
                                        </p:cTn>
                                        <p:tgtEl>
                                          <p:spTgt spid="53285"/>
                                        </p:tgtEl>
                                        <p:attrNameLst>
                                          <p:attrName>style.visibility</p:attrName>
                                        </p:attrNameLst>
                                      </p:cBhvr>
                                      <p:to>
                                        <p:strVal val="visible"/>
                                      </p:to>
                                    </p:set>
                                  </p:childTnLst>
                                </p:cTn>
                              </p:par>
                              <p:par>
                                <p:cTn id="187" presetID="1" presetClass="entr" presetSubtype="0" fill="hold" grpId="0" nodeType="withEffect">
                                  <p:stCondLst>
                                    <p:cond delay="0"/>
                                  </p:stCondLst>
                                  <p:childTnLst>
                                    <p:set>
                                      <p:cBhvr>
                                        <p:cTn id="188" dur="1" fill="hold">
                                          <p:stCondLst>
                                            <p:cond delay="0"/>
                                          </p:stCondLst>
                                        </p:cTn>
                                        <p:tgtEl>
                                          <p:spTgt spid="53286"/>
                                        </p:tgtEl>
                                        <p:attrNameLst>
                                          <p:attrName>style.visibility</p:attrName>
                                        </p:attrNameLst>
                                      </p:cBhvr>
                                      <p:to>
                                        <p:strVal val="visible"/>
                                      </p:to>
                                    </p:set>
                                  </p:childTnLst>
                                </p:cTn>
                              </p:par>
                              <p:par>
                                <p:cTn id="189" presetID="1" presetClass="entr" presetSubtype="0" fill="hold" grpId="0" nodeType="withEffect">
                                  <p:stCondLst>
                                    <p:cond delay="0"/>
                                  </p:stCondLst>
                                  <p:childTnLst>
                                    <p:set>
                                      <p:cBhvr>
                                        <p:cTn id="190" dur="1" fill="hold">
                                          <p:stCondLst>
                                            <p:cond delay="0"/>
                                          </p:stCondLst>
                                        </p:cTn>
                                        <p:tgtEl>
                                          <p:spTgt spid="53287"/>
                                        </p:tgtEl>
                                        <p:attrNameLst>
                                          <p:attrName>style.visibility</p:attrName>
                                        </p:attrNameLst>
                                      </p:cBhvr>
                                      <p:to>
                                        <p:strVal val="visible"/>
                                      </p:to>
                                    </p:set>
                                  </p:childTnLst>
                                </p:cTn>
                              </p:par>
                              <p:par>
                                <p:cTn id="191" presetID="1" presetClass="entr" presetSubtype="0" fill="hold" grpId="0" nodeType="withEffect">
                                  <p:stCondLst>
                                    <p:cond delay="0"/>
                                  </p:stCondLst>
                                  <p:childTnLst>
                                    <p:set>
                                      <p:cBhvr>
                                        <p:cTn id="192" dur="1" fill="hold">
                                          <p:stCondLst>
                                            <p:cond delay="0"/>
                                          </p:stCondLst>
                                        </p:cTn>
                                        <p:tgtEl>
                                          <p:spTgt spid="53288"/>
                                        </p:tgtEl>
                                        <p:attrNameLst>
                                          <p:attrName>style.visibility</p:attrName>
                                        </p:attrNameLst>
                                      </p:cBhvr>
                                      <p:to>
                                        <p:strVal val="visible"/>
                                      </p:to>
                                    </p:set>
                                  </p:childTnLst>
                                </p:cTn>
                              </p:par>
                              <p:par>
                                <p:cTn id="193" presetID="1" presetClass="entr" presetSubtype="0" fill="hold" grpId="0" nodeType="withEffect">
                                  <p:stCondLst>
                                    <p:cond delay="0"/>
                                  </p:stCondLst>
                                  <p:childTnLst>
                                    <p:set>
                                      <p:cBhvr>
                                        <p:cTn id="194" dur="1" fill="hold">
                                          <p:stCondLst>
                                            <p:cond delay="0"/>
                                          </p:stCondLst>
                                        </p:cTn>
                                        <p:tgtEl>
                                          <p:spTgt spid="53289"/>
                                        </p:tgtEl>
                                        <p:attrNameLst>
                                          <p:attrName>style.visibility</p:attrName>
                                        </p:attrNameLst>
                                      </p:cBhvr>
                                      <p:to>
                                        <p:strVal val="visible"/>
                                      </p:to>
                                    </p:set>
                                  </p:childTnLst>
                                </p:cTn>
                              </p:par>
                              <p:par>
                                <p:cTn id="195" presetID="1" presetClass="entr" presetSubtype="0" fill="hold" grpId="0" nodeType="withEffect">
                                  <p:stCondLst>
                                    <p:cond delay="0"/>
                                  </p:stCondLst>
                                  <p:childTnLst>
                                    <p:set>
                                      <p:cBhvr>
                                        <p:cTn id="196" dur="1" fill="hold">
                                          <p:stCondLst>
                                            <p:cond delay="0"/>
                                          </p:stCondLst>
                                        </p:cTn>
                                        <p:tgtEl>
                                          <p:spTgt spid="53290"/>
                                        </p:tgtEl>
                                        <p:attrNameLst>
                                          <p:attrName>style.visibility</p:attrName>
                                        </p:attrNameLst>
                                      </p:cBhvr>
                                      <p:to>
                                        <p:strVal val="visible"/>
                                      </p:to>
                                    </p:set>
                                  </p:childTnLst>
                                </p:cTn>
                              </p:par>
                              <p:par>
                                <p:cTn id="197" presetID="1" presetClass="entr" presetSubtype="0" fill="hold" grpId="0" nodeType="withEffect">
                                  <p:stCondLst>
                                    <p:cond delay="0"/>
                                  </p:stCondLst>
                                  <p:childTnLst>
                                    <p:set>
                                      <p:cBhvr>
                                        <p:cTn id="198" dur="1" fill="hold">
                                          <p:stCondLst>
                                            <p:cond delay="0"/>
                                          </p:stCondLst>
                                        </p:cTn>
                                        <p:tgtEl>
                                          <p:spTgt spid="53291"/>
                                        </p:tgtEl>
                                        <p:attrNameLst>
                                          <p:attrName>style.visibility</p:attrName>
                                        </p:attrNameLst>
                                      </p:cBhvr>
                                      <p:to>
                                        <p:strVal val="visible"/>
                                      </p:to>
                                    </p:set>
                                  </p:childTnLst>
                                </p:cTn>
                              </p:par>
                              <p:par>
                                <p:cTn id="199" presetID="1" presetClass="entr" presetSubtype="0" fill="hold" grpId="0" nodeType="withEffect">
                                  <p:stCondLst>
                                    <p:cond delay="0"/>
                                  </p:stCondLst>
                                  <p:childTnLst>
                                    <p:set>
                                      <p:cBhvr>
                                        <p:cTn id="200" dur="1" fill="hold">
                                          <p:stCondLst>
                                            <p:cond delay="0"/>
                                          </p:stCondLst>
                                        </p:cTn>
                                        <p:tgtEl>
                                          <p:spTgt spid="53292"/>
                                        </p:tgtEl>
                                        <p:attrNameLst>
                                          <p:attrName>style.visibility</p:attrName>
                                        </p:attrNameLst>
                                      </p:cBhvr>
                                      <p:to>
                                        <p:strVal val="visible"/>
                                      </p:to>
                                    </p:set>
                                  </p:childTnLst>
                                </p:cTn>
                              </p:par>
                              <p:par>
                                <p:cTn id="201" presetID="1" presetClass="entr" presetSubtype="0" fill="hold" grpId="0" nodeType="withEffect">
                                  <p:stCondLst>
                                    <p:cond delay="0"/>
                                  </p:stCondLst>
                                  <p:childTnLst>
                                    <p:set>
                                      <p:cBhvr>
                                        <p:cTn id="202" dur="1" fill="hold">
                                          <p:stCondLst>
                                            <p:cond delay="0"/>
                                          </p:stCondLst>
                                        </p:cTn>
                                        <p:tgtEl>
                                          <p:spTgt spid="53293"/>
                                        </p:tgtEl>
                                        <p:attrNameLst>
                                          <p:attrName>style.visibility</p:attrName>
                                        </p:attrNameLst>
                                      </p:cBhvr>
                                      <p:to>
                                        <p:strVal val="visible"/>
                                      </p:to>
                                    </p:set>
                                  </p:childTnLst>
                                </p:cTn>
                              </p:par>
                              <p:par>
                                <p:cTn id="203" presetID="1" presetClass="entr" presetSubtype="0" fill="hold" grpId="0" nodeType="withEffect">
                                  <p:stCondLst>
                                    <p:cond delay="0"/>
                                  </p:stCondLst>
                                  <p:childTnLst>
                                    <p:set>
                                      <p:cBhvr>
                                        <p:cTn id="204" dur="1" fill="hold">
                                          <p:stCondLst>
                                            <p:cond delay="0"/>
                                          </p:stCondLst>
                                        </p:cTn>
                                        <p:tgtEl>
                                          <p:spTgt spid="53294"/>
                                        </p:tgtEl>
                                        <p:attrNameLst>
                                          <p:attrName>style.visibility</p:attrName>
                                        </p:attrNameLst>
                                      </p:cBhvr>
                                      <p:to>
                                        <p:strVal val="visible"/>
                                      </p:to>
                                    </p:set>
                                  </p:childTnLst>
                                </p:cTn>
                              </p:par>
                              <p:par>
                                <p:cTn id="205" presetID="1" presetClass="entr" presetSubtype="0" fill="hold" grpId="0" nodeType="withEffect">
                                  <p:stCondLst>
                                    <p:cond delay="0"/>
                                  </p:stCondLst>
                                  <p:childTnLst>
                                    <p:set>
                                      <p:cBhvr>
                                        <p:cTn id="206" dur="1" fill="hold">
                                          <p:stCondLst>
                                            <p:cond delay="0"/>
                                          </p:stCondLst>
                                        </p:cTn>
                                        <p:tgtEl>
                                          <p:spTgt spid="53295"/>
                                        </p:tgtEl>
                                        <p:attrNameLst>
                                          <p:attrName>style.visibility</p:attrName>
                                        </p:attrNameLst>
                                      </p:cBhvr>
                                      <p:to>
                                        <p:strVal val="visible"/>
                                      </p:to>
                                    </p:set>
                                  </p:childTnLst>
                                </p:cTn>
                              </p:par>
                            </p:childTnLst>
                          </p:cTn>
                        </p:par>
                      </p:childTnLst>
                    </p:cTn>
                  </p:par>
                  <p:par>
                    <p:cTn id="207" fill="hold">
                      <p:stCondLst>
                        <p:cond delay="indefinite"/>
                      </p:stCondLst>
                      <p:childTnLst>
                        <p:par>
                          <p:cTn id="208" fill="hold">
                            <p:stCondLst>
                              <p:cond delay="0"/>
                            </p:stCondLst>
                            <p:childTnLst>
                              <p:par>
                                <p:cTn id="209" presetID="1" presetClass="entr" presetSubtype="0" fill="hold" grpId="0" nodeType="clickEffect">
                                  <p:stCondLst>
                                    <p:cond delay="0"/>
                                  </p:stCondLst>
                                  <p:childTnLst>
                                    <p:set>
                                      <p:cBhvr>
                                        <p:cTn id="210" dur="1" fill="hold">
                                          <p:stCondLst>
                                            <p:cond delay="0"/>
                                          </p:stCondLst>
                                        </p:cTn>
                                        <p:tgtEl>
                                          <p:spTgt spid="3"/>
                                        </p:tgtEl>
                                        <p:attrNameLst>
                                          <p:attrName>style.visibility</p:attrName>
                                        </p:attrNameLst>
                                      </p:cBhvr>
                                      <p:to>
                                        <p:strVal val="visible"/>
                                      </p:to>
                                    </p:set>
                                  </p:childTnLst>
                                </p:cTn>
                              </p:par>
                              <p:par>
                                <p:cTn id="211" presetID="1" presetClass="entr" presetSubtype="0" fill="hold" grpId="0" nodeType="withEffect">
                                  <p:stCondLst>
                                    <p:cond delay="0"/>
                                  </p:stCondLst>
                                  <p:childTnLst>
                                    <p:set>
                                      <p:cBhvr>
                                        <p:cTn id="2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p:bldP spid="53250" grpId="0" animBg="1"/>
      <p:bldP spid="53251" grpId="0" animBg="1"/>
      <p:bldP spid="53252" grpId="0" animBg="1"/>
      <p:bldP spid="53253" grpId="0" animBg="1"/>
      <p:bldP spid="53254" grpId="0" animBg="1"/>
      <p:bldP spid="53255" grpId="0" animBg="1"/>
      <p:bldP spid="53256" grpId="0"/>
      <p:bldP spid="53257" grpId="0" animBg="1"/>
      <p:bldP spid="53258" grpId="0" animBg="1"/>
      <p:bldP spid="53259" grpId="0" animBg="1"/>
      <p:bldP spid="53260" grpId="0"/>
      <p:bldP spid="53261" grpId="0"/>
      <p:bldP spid="53262" grpId="0"/>
      <p:bldP spid="53263" grpId="0" animBg="1"/>
      <p:bldP spid="53264" grpId="0" animBg="1"/>
      <p:bldP spid="53265" grpId="0" animBg="1"/>
      <p:bldP spid="53266" grpId="0" animBg="1"/>
      <p:bldP spid="53267" grpId="0" animBg="1"/>
      <p:bldP spid="53268" grpId="0" animBg="1"/>
      <p:bldP spid="53269" grpId="0" animBg="1"/>
      <p:bldP spid="53270" grpId="0"/>
      <p:bldP spid="53271" grpId="0" animBg="1"/>
      <p:bldP spid="53272" grpId="0"/>
      <p:bldP spid="53273" grpId="0" animBg="1"/>
      <p:bldP spid="53274" grpId="0"/>
      <p:bldP spid="53275" grpId="0"/>
      <p:bldP spid="53276" grpId="0"/>
      <p:bldP spid="53277" grpId="0"/>
      <p:bldP spid="53278" grpId="0" animBg="1"/>
      <p:bldP spid="53279" grpId="0"/>
      <p:bldP spid="53280" grpId="0" animBg="1"/>
      <p:bldP spid="53281" grpId="0" animBg="1"/>
      <p:bldP spid="53282" grpId="0"/>
      <p:bldP spid="53283" grpId="0" animBg="1"/>
      <p:bldP spid="53284" grpId="0" animBg="1"/>
      <p:bldP spid="53285" grpId="0"/>
      <p:bldP spid="53286" grpId="0" animBg="1"/>
      <p:bldP spid="53287" grpId="0" animBg="1"/>
      <p:bldP spid="53288" grpId="0"/>
      <p:bldP spid="53289" grpId="0"/>
      <p:bldP spid="53290" grpId="0" animBg="1"/>
      <p:bldP spid="53291" grpId="0"/>
      <p:bldP spid="53292" grpId="0" animBg="1"/>
      <p:bldP spid="53293" grpId="0"/>
      <p:bldP spid="53294" grpId="0"/>
      <p:bldP spid="53295" grpId="0"/>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p:bldP spid="130" grpId="0"/>
      <p:bldP spid="131" grpId="0"/>
      <p:bldP spid="132" grpId="0"/>
      <p:bldP spid="133" grpId="0"/>
      <p:bldP spid="134" grpId="0"/>
      <p:bldP spid="135" grpId="0"/>
      <p:bldP spid="136" grpId="0"/>
      <p:bldP spid="137" grpId="0"/>
      <p:bldP spid="138" grpId="0"/>
      <p:bldP spid="139" grpId="0" animBg="1"/>
      <p:bldP spid="140" grpId="0" animBg="1"/>
      <p:bldP spid="141" grpId="0" animBg="1"/>
      <p:bldP spid="142" grpId="0"/>
      <p:bldP spid="143" grpId="0" animBg="1"/>
      <p:bldP spid="144" grpId="0" animBg="1"/>
      <p:bldP spid="145" grpId="0" animBg="1"/>
      <p:bldP spid="146" grpId="0" animBg="1"/>
      <p:bldP spid="147" grpId="0" animBg="1"/>
      <p:bldP spid="148" grpId="0"/>
      <p:bldP spid="149" grpId="0" animBg="1"/>
      <p:bldP spid="150" grpId="0" animBg="1"/>
      <p:bldP spid="151" grpId="0" animBg="1"/>
      <p:bldP spid="152" grpId="0"/>
      <p:bldP spid="153" grpId="0"/>
      <p:bldP spid="154" grpId="0"/>
      <p:bldP spid="155" grpId="0" animBg="1"/>
      <p:bldP spid="156" grpId="0" animBg="1"/>
      <p:bldP spid="15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304800"/>
            <a:ext cx="7848600" cy="1015663"/>
          </a:xfrm>
          <a:prstGeom prst="rect">
            <a:avLst/>
          </a:prstGeom>
        </p:spPr>
        <p:txBody>
          <a:bodyPr wrap="square">
            <a:spAutoFit/>
          </a:bodyPr>
          <a:lstStyle/>
          <a:p>
            <a:r>
              <a:rPr lang="en-US" sz="2000" dirty="0" smtClean="0">
                <a:latin typeface="Times New Roman"/>
                <a:ea typeface="PMingLiU"/>
              </a:rPr>
              <a:t>Alternatively we can transmit</a:t>
            </a:r>
            <a:r>
              <a:rPr lang="en-US" sz="2000" i="1" dirty="0" smtClean="0">
                <a:latin typeface="Times New Roman"/>
                <a:ea typeface="PMingLiU"/>
              </a:rPr>
              <a:t> F</a:t>
            </a:r>
            <a:r>
              <a:rPr lang="en-US" sz="2000" i="1" baseline="-25000" dirty="0" smtClean="0">
                <a:latin typeface="Times New Roman"/>
                <a:ea typeface="PMingLiU"/>
              </a:rPr>
              <a:t>FG</a:t>
            </a:r>
            <a:r>
              <a:rPr lang="en-US" sz="2000" i="1" dirty="0" smtClean="0">
                <a:latin typeface="Times New Roman"/>
                <a:ea typeface="PMingLiU"/>
              </a:rPr>
              <a:t> </a:t>
            </a:r>
            <a:r>
              <a:rPr lang="en-US" sz="2000" dirty="0" smtClean="0">
                <a:latin typeface="Times New Roman"/>
                <a:ea typeface="PMingLiU"/>
              </a:rPr>
              <a:t>to point </a:t>
            </a:r>
            <a:r>
              <a:rPr lang="en-US" sz="2000" i="1" dirty="0" smtClean="0">
                <a:latin typeface="Times New Roman"/>
                <a:ea typeface="PMingLiU"/>
              </a:rPr>
              <a:t>G</a:t>
            </a:r>
            <a:r>
              <a:rPr lang="en-US" sz="2000" dirty="0" smtClean="0">
                <a:latin typeface="Times New Roman"/>
                <a:ea typeface="PMingLiU"/>
              </a:rPr>
              <a:t>, and use the horizontal component  (4/4.47) </a:t>
            </a:r>
            <a:r>
              <a:rPr lang="en-US" sz="2000" i="1" dirty="0" smtClean="0">
                <a:latin typeface="Times New Roman"/>
                <a:ea typeface="PMingLiU"/>
              </a:rPr>
              <a:t>F</a:t>
            </a:r>
            <a:r>
              <a:rPr lang="en-US" sz="2000" i="1" baseline="-25000" dirty="0" smtClean="0">
                <a:latin typeface="Times New Roman"/>
                <a:ea typeface="PMingLiU"/>
              </a:rPr>
              <a:t>FG</a:t>
            </a:r>
            <a:r>
              <a:rPr lang="en-US" sz="2000" dirty="0" smtClean="0">
                <a:latin typeface="Times New Roman"/>
                <a:ea typeface="PMingLiU"/>
              </a:rPr>
              <a:t>=0.894 </a:t>
            </a:r>
            <a:r>
              <a:rPr lang="en-US" sz="2000" i="1" dirty="0" smtClean="0">
                <a:latin typeface="Times New Roman"/>
                <a:ea typeface="PMingLiU"/>
              </a:rPr>
              <a:t>F</a:t>
            </a:r>
            <a:r>
              <a:rPr lang="en-US" sz="2000" i="1" baseline="-25000" dirty="0" smtClean="0">
                <a:latin typeface="Times New Roman"/>
                <a:ea typeface="PMingLiU"/>
              </a:rPr>
              <a:t>FG</a:t>
            </a:r>
            <a:r>
              <a:rPr lang="en-US" sz="2000" baseline="-25000" dirty="0" smtClean="0">
                <a:latin typeface="Times New Roman"/>
                <a:ea typeface="PMingLiU"/>
              </a:rPr>
              <a:t> </a:t>
            </a:r>
            <a:r>
              <a:rPr lang="en-US" sz="2000" dirty="0" smtClean="0">
                <a:latin typeface="Times New Roman"/>
                <a:ea typeface="PMingLiU"/>
              </a:rPr>
              <a:t>in the moment equation, as shown in the left figure below.</a:t>
            </a:r>
          </a:p>
        </p:txBody>
      </p:sp>
      <p:sp>
        <p:nvSpPr>
          <p:cNvPr id="54274" name="Line 2"/>
          <p:cNvSpPr>
            <a:spLocks noChangeShapeType="1"/>
          </p:cNvSpPr>
          <p:nvPr/>
        </p:nvSpPr>
        <p:spPr bwMode="auto">
          <a:xfrm flipV="1">
            <a:off x="1209675" y="2533650"/>
            <a:ext cx="1084263" cy="1588"/>
          </a:xfrm>
          <a:prstGeom prst="line">
            <a:avLst/>
          </a:prstGeom>
          <a:noFill/>
          <a:ln w="28575">
            <a:solidFill>
              <a:srgbClr val="00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4275" name="Line 3"/>
          <p:cNvSpPr>
            <a:spLocks noChangeShapeType="1"/>
          </p:cNvSpPr>
          <p:nvPr/>
        </p:nvSpPr>
        <p:spPr bwMode="auto">
          <a:xfrm flipV="1">
            <a:off x="1905000" y="1981200"/>
            <a:ext cx="0" cy="5524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4276" name="Line 4"/>
          <p:cNvSpPr>
            <a:spLocks noChangeShapeType="1"/>
          </p:cNvSpPr>
          <p:nvPr/>
        </p:nvSpPr>
        <p:spPr bwMode="auto">
          <a:xfrm flipV="1">
            <a:off x="1219200" y="1981200"/>
            <a:ext cx="685800" cy="542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4277" name="Line 5"/>
          <p:cNvSpPr>
            <a:spLocks noChangeShapeType="1"/>
          </p:cNvSpPr>
          <p:nvPr/>
        </p:nvSpPr>
        <p:spPr bwMode="auto">
          <a:xfrm flipV="1">
            <a:off x="1914525" y="1763713"/>
            <a:ext cx="361950" cy="200025"/>
          </a:xfrm>
          <a:prstGeom prst="line">
            <a:avLst/>
          </a:prstGeom>
          <a:noFill/>
          <a:ln w="28575">
            <a:solidFill>
              <a:srgbClr val="FF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4278" name="Line 6"/>
          <p:cNvSpPr>
            <a:spLocks noChangeShapeType="1"/>
          </p:cNvSpPr>
          <p:nvPr/>
        </p:nvSpPr>
        <p:spPr bwMode="auto">
          <a:xfrm>
            <a:off x="1905000" y="2000250"/>
            <a:ext cx="361950" cy="266700"/>
          </a:xfrm>
          <a:prstGeom prst="line">
            <a:avLst/>
          </a:prstGeom>
          <a:noFill/>
          <a:ln w="28575">
            <a:solidFill>
              <a:srgbClr val="00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4279" name="Oval 7"/>
          <p:cNvSpPr>
            <a:spLocks noChangeArrowheads="1"/>
          </p:cNvSpPr>
          <p:nvPr/>
        </p:nvSpPr>
        <p:spPr bwMode="auto">
          <a:xfrm>
            <a:off x="1162050" y="248602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4280" name="Text Box 8"/>
          <p:cNvSpPr txBox="1">
            <a:spLocks noChangeArrowheads="1"/>
          </p:cNvSpPr>
          <p:nvPr/>
        </p:nvSpPr>
        <p:spPr bwMode="auto">
          <a:xfrm>
            <a:off x="914400" y="2328863"/>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A</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4281" name="Oval 9"/>
          <p:cNvSpPr>
            <a:spLocks noChangeArrowheads="1"/>
          </p:cNvSpPr>
          <p:nvPr/>
        </p:nvSpPr>
        <p:spPr bwMode="auto">
          <a:xfrm>
            <a:off x="1847850" y="248602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4282" name="Oval 10"/>
          <p:cNvSpPr>
            <a:spLocks noChangeArrowheads="1"/>
          </p:cNvSpPr>
          <p:nvPr/>
        </p:nvSpPr>
        <p:spPr bwMode="auto">
          <a:xfrm>
            <a:off x="1847850" y="194310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4283" name="Line 11"/>
          <p:cNvSpPr>
            <a:spLocks noChangeShapeType="1"/>
          </p:cNvSpPr>
          <p:nvPr/>
        </p:nvSpPr>
        <p:spPr bwMode="auto">
          <a:xfrm flipH="1">
            <a:off x="1905000" y="2573338"/>
            <a:ext cx="0" cy="17145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4284" name="Text Box 12"/>
          <p:cNvSpPr txBox="1">
            <a:spLocks noChangeArrowheads="1"/>
          </p:cNvSpPr>
          <p:nvPr/>
        </p:nvSpPr>
        <p:spPr bwMode="auto">
          <a:xfrm>
            <a:off x="1895475" y="2582863"/>
            <a:ext cx="742950" cy="3333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4285" name="Text Box 13"/>
          <p:cNvSpPr txBox="1">
            <a:spLocks noChangeArrowheads="1"/>
          </p:cNvSpPr>
          <p:nvPr/>
        </p:nvSpPr>
        <p:spPr bwMode="auto">
          <a:xfrm>
            <a:off x="1609725" y="2238375"/>
            <a:ext cx="323850"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B</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4286" name="Text Box 14"/>
          <p:cNvSpPr txBox="1">
            <a:spLocks noChangeArrowheads="1"/>
          </p:cNvSpPr>
          <p:nvPr/>
        </p:nvSpPr>
        <p:spPr bwMode="auto">
          <a:xfrm>
            <a:off x="1633537" y="1701800"/>
            <a:ext cx="342900"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4287" name="Line 15"/>
          <p:cNvSpPr>
            <a:spLocks noChangeShapeType="1"/>
          </p:cNvSpPr>
          <p:nvPr/>
        </p:nvSpPr>
        <p:spPr bwMode="auto">
          <a:xfrm>
            <a:off x="1200150" y="2847975"/>
            <a:ext cx="0" cy="2476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4288" name="Line 16"/>
          <p:cNvSpPr>
            <a:spLocks noChangeShapeType="1"/>
          </p:cNvSpPr>
          <p:nvPr/>
        </p:nvSpPr>
        <p:spPr bwMode="auto">
          <a:xfrm>
            <a:off x="2581275" y="2895600"/>
            <a:ext cx="0" cy="2476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4289" name="Line 17"/>
          <p:cNvSpPr>
            <a:spLocks noChangeShapeType="1"/>
          </p:cNvSpPr>
          <p:nvPr/>
        </p:nvSpPr>
        <p:spPr bwMode="auto">
          <a:xfrm>
            <a:off x="1200150" y="3038475"/>
            <a:ext cx="704850" cy="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4290" name="Line 18"/>
          <p:cNvSpPr>
            <a:spLocks noChangeShapeType="1"/>
          </p:cNvSpPr>
          <p:nvPr/>
        </p:nvSpPr>
        <p:spPr bwMode="auto">
          <a:xfrm>
            <a:off x="3000375" y="2516188"/>
            <a:ext cx="2286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4291" name="Line 19"/>
          <p:cNvSpPr>
            <a:spLocks noChangeShapeType="1"/>
          </p:cNvSpPr>
          <p:nvPr/>
        </p:nvSpPr>
        <p:spPr bwMode="auto">
          <a:xfrm>
            <a:off x="3009900" y="1981200"/>
            <a:ext cx="2286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4292" name="Line 20"/>
          <p:cNvSpPr>
            <a:spLocks noChangeShapeType="1"/>
          </p:cNvSpPr>
          <p:nvPr/>
        </p:nvSpPr>
        <p:spPr bwMode="auto">
          <a:xfrm flipH="1" flipV="1">
            <a:off x="3114675" y="1981200"/>
            <a:ext cx="0" cy="53340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4293" name="Line 21"/>
          <p:cNvSpPr>
            <a:spLocks noChangeShapeType="1"/>
          </p:cNvSpPr>
          <p:nvPr/>
        </p:nvSpPr>
        <p:spPr bwMode="auto">
          <a:xfrm flipV="1">
            <a:off x="1200150" y="2582863"/>
            <a:ext cx="0" cy="238125"/>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4294" name="Text Box 22"/>
          <p:cNvSpPr txBox="1">
            <a:spLocks noChangeArrowheads="1"/>
          </p:cNvSpPr>
          <p:nvPr/>
        </p:nvSpPr>
        <p:spPr bwMode="auto">
          <a:xfrm>
            <a:off x="1142999" y="2620963"/>
            <a:ext cx="976313" cy="3143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7.5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4295" name="Text Box 23"/>
          <p:cNvSpPr txBox="1">
            <a:spLocks noChangeArrowheads="1"/>
          </p:cNvSpPr>
          <p:nvPr/>
        </p:nvSpPr>
        <p:spPr bwMode="auto">
          <a:xfrm>
            <a:off x="1919288" y="1449388"/>
            <a:ext cx="676275"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FG</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4296" name="Text Box 24"/>
          <p:cNvSpPr txBox="1">
            <a:spLocks noChangeArrowheads="1"/>
          </p:cNvSpPr>
          <p:nvPr/>
        </p:nvSpPr>
        <p:spPr bwMode="auto">
          <a:xfrm>
            <a:off x="2085975" y="1925638"/>
            <a:ext cx="714375"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FC</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4297" name="Text Box 25"/>
          <p:cNvSpPr txBox="1">
            <a:spLocks noChangeArrowheads="1"/>
          </p:cNvSpPr>
          <p:nvPr/>
        </p:nvSpPr>
        <p:spPr bwMode="auto">
          <a:xfrm>
            <a:off x="2066925" y="2235200"/>
            <a:ext cx="766763"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BC</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4298" name="Text Box 26"/>
          <p:cNvSpPr txBox="1">
            <a:spLocks noChangeArrowheads="1"/>
          </p:cNvSpPr>
          <p:nvPr/>
        </p:nvSpPr>
        <p:spPr bwMode="auto">
          <a:xfrm>
            <a:off x="3076575" y="2133600"/>
            <a:ext cx="647700"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4299" name="Text Box 27"/>
          <p:cNvSpPr txBox="1">
            <a:spLocks noChangeArrowheads="1"/>
          </p:cNvSpPr>
          <p:nvPr/>
        </p:nvSpPr>
        <p:spPr bwMode="auto">
          <a:xfrm>
            <a:off x="2319338" y="1296988"/>
            <a:ext cx="342900"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G</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4300" name="Line 28"/>
          <p:cNvSpPr>
            <a:spLocks noChangeShapeType="1"/>
          </p:cNvSpPr>
          <p:nvPr/>
        </p:nvSpPr>
        <p:spPr bwMode="auto">
          <a:xfrm>
            <a:off x="1933575" y="3038475"/>
            <a:ext cx="644525" cy="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4301" name="Line 29"/>
          <p:cNvSpPr>
            <a:spLocks noChangeShapeType="1"/>
          </p:cNvSpPr>
          <p:nvPr/>
        </p:nvSpPr>
        <p:spPr bwMode="auto">
          <a:xfrm>
            <a:off x="1916113" y="2859088"/>
            <a:ext cx="0" cy="2476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4302" name="Text Box 30"/>
          <p:cNvSpPr txBox="1">
            <a:spLocks noChangeArrowheads="1"/>
          </p:cNvSpPr>
          <p:nvPr/>
        </p:nvSpPr>
        <p:spPr bwMode="auto">
          <a:xfrm>
            <a:off x="1376363" y="2982913"/>
            <a:ext cx="48577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4303" name="Text Box 31"/>
          <p:cNvSpPr txBox="1">
            <a:spLocks noChangeArrowheads="1"/>
          </p:cNvSpPr>
          <p:nvPr/>
        </p:nvSpPr>
        <p:spPr bwMode="auto">
          <a:xfrm>
            <a:off x="2081213" y="2982913"/>
            <a:ext cx="48577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4304" name="Oval 32"/>
          <p:cNvSpPr>
            <a:spLocks noChangeArrowheads="1"/>
          </p:cNvSpPr>
          <p:nvPr/>
        </p:nvSpPr>
        <p:spPr bwMode="auto">
          <a:xfrm>
            <a:off x="2514600" y="1573213"/>
            <a:ext cx="90488" cy="90487"/>
          </a:xfrm>
          <a:prstGeom prst="ellipse">
            <a:avLst/>
          </a:prstGeom>
          <a:solidFill>
            <a:srgbClr val="FFFFFF"/>
          </a:solidFill>
          <a:ln w="9525">
            <a:solidFill>
              <a:srgbClr val="000000"/>
            </a:solidFill>
            <a:prstDash val="sysDot"/>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4305" name="Line 33"/>
          <p:cNvSpPr>
            <a:spLocks noChangeShapeType="1"/>
          </p:cNvSpPr>
          <p:nvPr/>
        </p:nvSpPr>
        <p:spPr bwMode="auto">
          <a:xfrm>
            <a:off x="3009900" y="1593850"/>
            <a:ext cx="2286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4306" name="Line 34"/>
          <p:cNvSpPr>
            <a:spLocks noChangeShapeType="1"/>
          </p:cNvSpPr>
          <p:nvPr/>
        </p:nvSpPr>
        <p:spPr bwMode="auto">
          <a:xfrm flipV="1">
            <a:off x="3114675" y="1593850"/>
            <a:ext cx="0" cy="38100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4307" name="Text Box 35"/>
          <p:cNvSpPr txBox="1">
            <a:spLocks noChangeArrowheads="1"/>
          </p:cNvSpPr>
          <p:nvPr/>
        </p:nvSpPr>
        <p:spPr bwMode="auto">
          <a:xfrm>
            <a:off x="3076574" y="1698625"/>
            <a:ext cx="75247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2m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4308" name="Line 36"/>
          <p:cNvSpPr>
            <a:spLocks noChangeShapeType="1"/>
          </p:cNvSpPr>
          <p:nvPr/>
        </p:nvSpPr>
        <p:spPr bwMode="auto">
          <a:xfrm flipV="1">
            <a:off x="2609850" y="1411288"/>
            <a:ext cx="371475" cy="190500"/>
          </a:xfrm>
          <a:prstGeom prst="line">
            <a:avLst/>
          </a:prstGeom>
          <a:noFill/>
          <a:ln w="28575">
            <a:solidFill>
              <a:srgbClr val="FF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4309" name="Text Box 37"/>
          <p:cNvSpPr txBox="1">
            <a:spLocks noChangeArrowheads="1"/>
          </p:cNvSpPr>
          <p:nvPr/>
        </p:nvSpPr>
        <p:spPr bwMode="auto">
          <a:xfrm>
            <a:off x="2900363" y="1154113"/>
            <a:ext cx="780403"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FG</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4310" name="Line 38"/>
          <p:cNvSpPr>
            <a:spLocks noChangeShapeType="1"/>
          </p:cNvSpPr>
          <p:nvPr/>
        </p:nvSpPr>
        <p:spPr bwMode="auto">
          <a:xfrm flipV="1">
            <a:off x="2619375" y="1608138"/>
            <a:ext cx="342900" cy="3175"/>
          </a:xfrm>
          <a:prstGeom prst="line">
            <a:avLst/>
          </a:prstGeom>
          <a:noFill/>
          <a:ln w="28575">
            <a:solidFill>
              <a:srgbClr val="0000FF"/>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4311" name="Text Box 39"/>
          <p:cNvSpPr txBox="1">
            <a:spLocks noChangeArrowheads="1"/>
          </p:cNvSpPr>
          <p:nvPr/>
        </p:nvSpPr>
        <p:spPr bwMode="auto">
          <a:xfrm>
            <a:off x="2446584" y="1600201"/>
            <a:ext cx="1296510"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2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0.894</a:t>
            </a:r>
            <a:r>
              <a:rPr kumimoji="0" lang="en-US" altLang="zh-TW" sz="12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2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FG</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4312" name="Oval 40"/>
          <p:cNvSpPr>
            <a:spLocks noChangeArrowheads="1"/>
          </p:cNvSpPr>
          <p:nvPr/>
        </p:nvSpPr>
        <p:spPr bwMode="auto">
          <a:xfrm>
            <a:off x="2524125" y="2471738"/>
            <a:ext cx="90488" cy="90487"/>
          </a:xfrm>
          <a:prstGeom prst="ellipse">
            <a:avLst/>
          </a:prstGeom>
          <a:solidFill>
            <a:srgbClr val="FFFFFF"/>
          </a:solidFill>
          <a:ln w="9525">
            <a:solidFill>
              <a:srgbClr val="000000"/>
            </a:solidFill>
            <a:prstDash val="sysDot"/>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4313" name="Text Box 41"/>
          <p:cNvSpPr txBox="1">
            <a:spLocks noChangeArrowheads="1"/>
          </p:cNvSpPr>
          <p:nvPr/>
        </p:nvSpPr>
        <p:spPr bwMode="auto">
          <a:xfrm>
            <a:off x="2600325" y="2347913"/>
            <a:ext cx="342900"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C</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97" name="Rectangle 96"/>
          <p:cNvSpPr/>
          <p:nvPr/>
        </p:nvSpPr>
        <p:spPr>
          <a:xfrm>
            <a:off x="914400" y="3581400"/>
            <a:ext cx="7467600" cy="400110"/>
          </a:xfrm>
          <a:prstGeom prst="rect">
            <a:avLst/>
          </a:prstGeom>
        </p:spPr>
        <p:txBody>
          <a:bodyPr wrap="square">
            <a:spAutoFit/>
          </a:bodyPr>
          <a:lstStyle/>
          <a:p>
            <a:r>
              <a:rPr lang="en-US" sz="2000" dirty="0" smtClean="0">
                <a:latin typeface="Symbol"/>
                <a:ea typeface="PMingLiU"/>
              </a:rPr>
              <a:t>S</a:t>
            </a:r>
            <a:r>
              <a:rPr lang="en-US" sz="2000" i="1" dirty="0" smtClean="0">
                <a:latin typeface="Times New Roman"/>
                <a:ea typeface="PMingLiU"/>
              </a:rPr>
              <a:t>M</a:t>
            </a:r>
            <a:r>
              <a:rPr lang="en-US" sz="2000" i="1" baseline="-25000" dirty="0" smtClean="0">
                <a:latin typeface="Times New Roman"/>
                <a:ea typeface="PMingLiU"/>
              </a:rPr>
              <a:t>C</a:t>
            </a:r>
            <a:r>
              <a:rPr lang="en-US" sz="2000" i="1" dirty="0" smtClean="0">
                <a:latin typeface="Times New Roman"/>
                <a:ea typeface="PMingLiU"/>
              </a:rPr>
              <a:t>=</a:t>
            </a:r>
            <a:r>
              <a:rPr lang="en-US" sz="2000" dirty="0" smtClean="0">
                <a:latin typeface="Times New Roman"/>
                <a:ea typeface="PMingLiU"/>
              </a:rPr>
              <a:t>0</a:t>
            </a:r>
            <a:r>
              <a:rPr lang="en-US" sz="2000" i="1" dirty="0" smtClean="0">
                <a:latin typeface="Times New Roman"/>
                <a:ea typeface="PMingLiU"/>
              </a:rPr>
              <a:t>	 </a:t>
            </a:r>
            <a:r>
              <a:rPr lang="en-US" sz="2000" dirty="0" smtClean="0">
                <a:latin typeface="Times New Roman"/>
                <a:ea typeface="PMingLiU"/>
              </a:rPr>
              <a:t>(5) 0.894F</a:t>
            </a:r>
            <a:r>
              <a:rPr lang="en-US" sz="2000" baseline="-25000" dirty="0" smtClean="0">
                <a:latin typeface="Times New Roman"/>
                <a:ea typeface="PMingLiU"/>
              </a:rPr>
              <a:t>FG </a:t>
            </a:r>
            <a:r>
              <a:rPr lang="en-US" sz="2000" dirty="0" smtClean="0">
                <a:latin typeface="Times New Roman"/>
                <a:ea typeface="PMingLiU"/>
              </a:rPr>
              <a:t>+ (8)7.5</a:t>
            </a:r>
            <a:r>
              <a:rPr lang="en-US" altLang="zh-TW" sz="2000" dirty="0" smtClean="0">
                <a:latin typeface="Symbol"/>
                <a:ea typeface="PMingLiU"/>
              </a:rPr>
              <a:t>-</a:t>
            </a:r>
            <a:r>
              <a:rPr lang="en-US" altLang="zh-TW" sz="2000" dirty="0" smtClean="0">
                <a:latin typeface="Times New Roman"/>
                <a:ea typeface="PMingLiU"/>
              </a:rPr>
              <a:t> (4)3=0, </a:t>
            </a:r>
            <a:r>
              <a:rPr lang="en-US" altLang="zh-TW" sz="2000" i="1" dirty="0" smtClean="0">
                <a:latin typeface="Times New Roman"/>
                <a:ea typeface="PMingLiU"/>
              </a:rPr>
              <a:t>	      F</a:t>
            </a:r>
            <a:r>
              <a:rPr lang="en-US" altLang="zh-TW" sz="2000" i="1" baseline="-25000" dirty="0" smtClean="0">
                <a:latin typeface="Times New Roman"/>
                <a:ea typeface="PMingLiU"/>
              </a:rPr>
              <a:t>FG</a:t>
            </a:r>
            <a:r>
              <a:rPr lang="en-US" altLang="zh-TW" sz="2000" i="1" dirty="0" smtClean="0">
                <a:latin typeface="Times New Roman"/>
                <a:ea typeface="PMingLiU"/>
              </a:rPr>
              <a:t> = </a:t>
            </a:r>
            <a:r>
              <a:rPr lang="en-US" altLang="zh-TW" sz="2000" dirty="0" smtClean="0">
                <a:latin typeface="Symbol"/>
                <a:ea typeface="PMingLiU"/>
              </a:rPr>
              <a:t>-</a:t>
            </a:r>
            <a:r>
              <a:rPr lang="en-US" altLang="zh-TW" sz="2000" dirty="0" smtClean="0">
                <a:latin typeface="Times New Roman"/>
                <a:ea typeface="PMingLiU"/>
              </a:rPr>
              <a:t>10.72 </a:t>
            </a:r>
            <a:r>
              <a:rPr lang="en-US" altLang="zh-TW" sz="2000" dirty="0" err="1" smtClean="0">
                <a:latin typeface="Times New Roman"/>
                <a:ea typeface="PMingLiU"/>
              </a:rPr>
              <a:t>kN.</a:t>
            </a:r>
            <a:endParaRPr lang="en-US" altLang="zh-TW" sz="2000" dirty="0" smtClean="0">
              <a:latin typeface="Times New Roman"/>
              <a:ea typeface="PMingLiU"/>
            </a:endParaRPr>
          </a:p>
        </p:txBody>
      </p:sp>
      <p:sp>
        <p:nvSpPr>
          <p:cNvPr id="98" name="AutoShape 42"/>
          <p:cNvSpPr>
            <a:spLocks noChangeArrowheads="1"/>
          </p:cNvSpPr>
          <p:nvPr/>
        </p:nvSpPr>
        <p:spPr bwMode="auto">
          <a:xfrm>
            <a:off x="5334000" y="3733800"/>
            <a:ext cx="514946" cy="147638"/>
          </a:xfrm>
          <a:prstGeom prst="rightArrow">
            <a:avLst>
              <a:gd name="adj1" fmla="val 50000"/>
              <a:gd name="adj2" fmla="val 97368"/>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9" name="Line 2"/>
          <p:cNvSpPr>
            <a:spLocks noChangeShapeType="1"/>
          </p:cNvSpPr>
          <p:nvPr/>
        </p:nvSpPr>
        <p:spPr bwMode="auto">
          <a:xfrm>
            <a:off x="4828898" y="2561301"/>
            <a:ext cx="2714625"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0" name="Line 3"/>
          <p:cNvSpPr>
            <a:spLocks noChangeShapeType="1"/>
          </p:cNvSpPr>
          <p:nvPr/>
        </p:nvSpPr>
        <p:spPr bwMode="auto">
          <a:xfrm flipH="1" flipV="1">
            <a:off x="6210023" y="1646901"/>
            <a:ext cx="0" cy="9144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1" name="Line 4"/>
          <p:cNvSpPr>
            <a:spLocks noChangeShapeType="1"/>
          </p:cNvSpPr>
          <p:nvPr/>
        </p:nvSpPr>
        <p:spPr bwMode="auto">
          <a:xfrm flipH="1" flipV="1">
            <a:off x="6210023" y="1646901"/>
            <a:ext cx="28575" cy="952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2" name="Line 5"/>
          <p:cNvSpPr>
            <a:spLocks noChangeShapeType="1"/>
          </p:cNvSpPr>
          <p:nvPr/>
        </p:nvSpPr>
        <p:spPr bwMode="auto">
          <a:xfrm flipV="1">
            <a:off x="5524223" y="2008851"/>
            <a:ext cx="0" cy="5524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3" name="Line 6"/>
          <p:cNvSpPr>
            <a:spLocks noChangeShapeType="1"/>
          </p:cNvSpPr>
          <p:nvPr/>
        </p:nvSpPr>
        <p:spPr bwMode="auto">
          <a:xfrm flipV="1">
            <a:off x="6867248" y="2008851"/>
            <a:ext cx="0" cy="542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4" name="Line 7"/>
          <p:cNvSpPr>
            <a:spLocks noChangeShapeType="1"/>
          </p:cNvSpPr>
          <p:nvPr/>
        </p:nvSpPr>
        <p:spPr bwMode="auto">
          <a:xfrm flipV="1">
            <a:off x="4838423" y="2008851"/>
            <a:ext cx="685800" cy="542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5" name="Line 8"/>
          <p:cNvSpPr>
            <a:spLocks noChangeShapeType="1"/>
          </p:cNvSpPr>
          <p:nvPr/>
        </p:nvSpPr>
        <p:spPr bwMode="auto">
          <a:xfrm flipV="1">
            <a:off x="5533748" y="1656426"/>
            <a:ext cx="676275" cy="3524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6" name="Line 9"/>
          <p:cNvSpPr>
            <a:spLocks noChangeShapeType="1"/>
          </p:cNvSpPr>
          <p:nvPr/>
        </p:nvSpPr>
        <p:spPr bwMode="auto">
          <a:xfrm>
            <a:off x="6219548" y="1656426"/>
            <a:ext cx="647700" cy="3524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7" name="Line 10"/>
          <p:cNvSpPr>
            <a:spLocks noChangeShapeType="1"/>
          </p:cNvSpPr>
          <p:nvPr/>
        </p:nvSpPr>
        <p:spPr bwMode="auto">
          <a:xfrm>
            <a:off x="6876773" y="2018376"/>
            <a:ext cx="647700" cy="542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8" name="Line 11"/>
          <p:cNvSpPr>
            <a:spLocks noChangeShapeType="1"/>
          </p:cNvSpPr>
          <p:nvPr/>
        </p:nvSpPr>
        <p:spPr bwMode="auto">
          <a:xfrm>
            <a:off x="5524223" y="2027901"/>
            <a:ext cx="676275" cy="5238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9" name="Line 12"/>
          <p:cNvSpPr>
            <a:spLocks noChangeShapeType="1"/>
          </p:cNvSpPr>
          <p:nvPr/>
        </p:nvSpPr>
        <p:spPr bwMode="auto">
          <a:xfrm flipV="1">
            <a:off x="6210023" y="2018376"/>
            <a:ext cx="647700" cy="5334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0" name="Oval 13"/>
          <p:cNvSpPr>
            <a:spLocks noChangeArrowheads="1"/>
          </p:cNvSpPr>
          <p:nvPr/>
        </p:nvSpPr>
        <p:spPr bwMode="auto">
          <a:xfrm>
            <a:off x="4781273" y="2512088"/>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1" name="Text Box 14"/>
          <p:cNvSpPr txBox="1">
            <a:spLocks noChangeArrowheads="1"/>
          </p:cNvSpPr>
          <p:nvPr/>
        </p:nvSpPr>
        <p:spPr bwMode="auto">
          <a:xfrm>
            <a:off x="4619348" y="2265502"/>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A</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12" name="Oval 15"/>
          <p:cNvSpPr>
            <a:spLocks noChangeArrowheads="1"/>
          </p:cNvSpPr>
          <p:nvPr/>
        </p:nvSpPr>
        <p:spPr bwMode="auto">
          <a:xfrm>
            <a:off x="7476848" y="2521613"/>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3" name="Oval 16"/>
          <p:cNvSpPr>
            <a:spLocks noChangeArrowheads="1"/>
          </p:cNvSpPr>
          <p:nvPr/>
        </p:nvSpPr>
        <p:spPr bwMode="auto">
          <a:xfrm>
            <a:off x="6819623" y="2502563"/>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4" name="Oval 17"/>
          <p:cNvSpPr>
            <a:spLocks noChangeArrowheads="1"/>
          </p:cNvSpPr>
          <p:nvPr/>
        </p:nvSpPr>
        <p:spPr bwMode="auto">
          <a:xfrm>
            <a:off x="6162398" y="2521613"/>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5" name="Oval 18"/>
          <p:cNvSpPr>
            <a:spLocks noChangeArrowheads="1"/>
          </p:cNvSpPr>
          <p:nvPr/>
        </p:nvSpPr>
        <p:spPr bwMode="auto">
          <a:xfrm>
            <a:off x="5476598" y="2512088"/>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6" name="Oval 19"/>
          <p:cNvSpPr>
            <a:spLocks noChangeArrowheads="1"/>
          </p:cNvSpPr>
          <p:nvPr/>
        </p:nvSpPr>
        <p:spPr bwMode="auto">
          <a:xfrm>
            <a:off x="6800573" y="1978688"/>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7" name="Oval 20"/>
          <p:cNvSpPr>
            <a:spLocks noChangeArrowheads="1"/>
          </p:cNvSpPr>
          <p:nvPr/>
        </p:nvSpPr>
        <p:spPr bwMode="auto">
          <a:xfrm>
            <a:off x="6162398" y="1607213"/>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8" name="Oval 21"/>
          <p:cNvSpPr>
            <a:spLocks noChangeArrowheads="1"/>
          </p:cNvSpPr>
          <p:nvPr/>
        </p:nvSpPr>
        <p:spPr bwMode="auto">
          <a:xfrm>
            <a:off x="5481361" y="1973926"/>
            <a:ext cx="90487"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9" name="Line 22"/>
          <p:cNvSpPr>
            <a:spLocks noChangeShapeType="1"/>
          </p:cNvSpPr>
          <p:nvPr/>
        </p:nvSpPr>
        <p:spPr bwMode="auto">
          <a:xfrm>
            <a:off x="6210023" y="2623213"/>
            <a:ext cx="0" cy="161925"/>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0" name="Line 23"/>
          <p:cNvSpPr>
            <a:spLocks noChangeShapeType="1"/>
          </p:cNvSpPr>
          <p:nvPr/>
        </p:nvSpPr>
        <p:spPr bwMode="auto">
          <a:xfrm flipH="1">
            <a:off x="6867248" y="2594638"/>
            <a:ext cx="0" cy="17145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1" name="Line 24"/>
          <p:cNvSpPr>
            <a:spLocks noChangeShapeType="1"/>
          </p:cNvSpPr>
          <p:nvPr/>
        </p:nvSpPr>
        <p:spPr bwMode="auto">
          <a:xfrm flipH="1">
            <a:off x="5519461" y="2604163"/>
            <a:ext cx="0" cy="17145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2" name="Text Box 25"/>
          <p:cNvSpPr txBox="1">
            <a:spLocks noChangeArrowheads="1"/>
          </p:cNvSpPr>
          <p:nvPr/>
        </p:nvSpPr>
        <p:spPr bwMode="auto">
          <a:xfrm>
            <a:off x="5514697" y="2608926"/>
            <a:ext cx="699671" cy="3333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3" name="Text Box 26"/>
          <p:cNvSpPr txBox="1">
            <a:spLocks noChangeArrowheads="1"/>
          </p:cNvSpPr>
          <p:nvPr/>
        </p:nvSpPr>
        <p:spPr bwMode="auto">
          <a:xfrm>
            <a:off x="6186210" y="2608926"/>
            <a:ext cx="658473"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6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4" name="Text Box 27"/>
          <p:cNvSpPr txBox="1">
            <a:spLocks noChangeArrowheads="1"/>
          </p:cNvSpPr>
          <p:nvPr/>
        </p:nvSpPr>
        <p:spPr bwMode="auto">
          <a:xfrm>
            <a:off x="6848198" y="2608926"/>
            <a:ext cx="617923"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9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5" name="Text Box 28"/>
          <p:cNvSpPr txBox="1">
            <a:spLocks noChangeArrowheads="1"/>
          </p:cNvSpPr>
          <p:nvPr/>
        </p:nvSpPr>
        <p:spPr bwMode="auto">
          <a:xfrm>
            <a:off x="5220071" y="2268969"/>
            <a:ext cx="323850"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B</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6" name="Text Box 29"/>
          <p:cNvSpPr txBox="1">
            <a:spLocks noChangeArrowheads="1"/>
          </p:cNvSpPr>
          <p:nvPr/>
        </p:nvSpPr>
        <p:spPr bwMode="auto">
          <a:xfrm>
            <a:off x="5971898" y="2197763"/>
            <a:ext cx="39052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C</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27" name="Text Box 30"/>
          <p:cNvSpPr txBox="1">
            <a:spLocks noChangeArrowheads="1"/>
          </p:cNvSpPr>
          <p:nvPr/>
        </p:nvSpPr>
        <p:spPr bwMode="auto">
          <a:xfrm>
            <a:off x="6582146" y="2251214"/>
            <a:ext cx="40005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D</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8" name="Text Box 31"/>
          <p:cNvSpPr txBox="1">
            <a:spLocks noChangeArrowheads="1"/>
          </p:cNvSpPr>
          <p:nvPr/>
        </p:nvSpPr>
        <p:spPr bwMode="auto">
          <a:xfrm>
            <a:off x="7486373" y="2332701"/>
            <a:ext cx="342900"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E</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29" name="Text Box 32"/>
          <p:cNvSpPr txBox="1">
            <a:spLocks noChangeArrowheads="1"/>
          </p:cNvSpPr>
          <p:nvPr/>
        </p:nvSpPr>
        <p:spPr bwMode="auto">
          <a:xfrm>
            <a:off x="5283693" y="1727633"/>
            <a:ext cx="342900"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30" name="Text Box 33"/>
          <p:cNvSpPr txBox="1">
            <a:spLocks noChangeArrowheads="1"/>
          </p:cNvSpPr>
          <p:nvPr/>
        </p:nvSpPr>
        <p:spPr bwMode="auto">
          <a:xfrm>
            <a:off x="5924920" y="1422833"/>
            <a:ext cx="285750"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G</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31" name="Text Box 34"/>
          <p:cNvSpPr txBox="1">
            <a:spLocks noChangeArrowheads="1"/>
          </p:cNvSpPr>
          <p:nvPr/>
        </p:nvSpPr>
        <p:spPr bwMode="auto">
          <a:xfrm>
            <a:off x="6825264" y="1736510"/>
            <a:ext cx="35242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H</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32" name="Line 35"/>
          <p:cNvSpPr>
            <a:spLocks noChangeShapeType="1"/>
          </p:cNvSpPr>
          <p:nvPr/>
        </p:nvSpPr>
        <p:spPr bwMode="auto">
          <a:xfrm>
            <a:off x="4819373" y="2875626"/>
            <a:ext cx="0" cy="2476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33" name="Line 36"/>
          <p:cNvSpPr>
            <a:spLocks noChangeShapeType="1"/>
          </p:cNvSpPr>
          <p:nvPr/>
        </p:nvSpPr>
        <p:spPr bwMode="auto">
          <a:xfrm>
            <a:off x="7524473" y="2885151"/>
            <a:ext cx="0" cy="2476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34" name="Line 37"/>
          <p:cNvSpPr>
            <a:spLocks noChangeShapeType="1"/>
          </p:cNvSpPr>
          <p:nvPr/>
        </p:nvSpPr>
        <p:spPr bwMode="auto">
          <a:xfrm>
            <a:off x="4828898" y="3075651"/>
            <a:ext cx="2695575" cy="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35" name="Text Box 38"/>
          <p:cNvSpPr txBox="1">
            <a:spLocks noChangeArrowheads="1"/>
          </p:cNvSpPr>
          <p:nvPr/>
        </p:nvSpPr>
        <p:spPr bwMode="auto">
          <a:xfrm>
            <a:off x="5764290" y="3105151"/>
            <a:ext cx="1488767"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 @ 4m=16 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36" name="Line 39"/>
          <p:cNvSpPr>
            <a:spLocks noChangeShapeType="1"/>
          </p:cNvSpPr>
          <p:nvPr/>
        </p:nvSpPr>
        <p:spPr bwMode="auto">
          <a:xfrm>
            <a:off x="7781648" y="2561301"/>
            <a:ext cx="2286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37" name="Line 40"/>
          <p:cNvSpPr>
            <a:spLocks noChangeShapeType="1"/>
          </p:cNvSpPr>
          <p:nvPr/>
        </p:nvSpPr>
        <p:spPr bwMode="auto">
          <a:xfrm>
            <a:off x="7791173" y="2027901"/>
            <a:ext cx="2286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38" name="Line 41"/>
          <p:cNvSpPr>
            <a:spLocks noChangeShapeType="1"/>
          </p:cNvSpPr>
          <p:nvPr/>
        </p:nvSpPr>
        <p:spPr bwMode="auto">
          <a:xfrm>
            <a:off x="7791173" y="1646901"/>
            <a:ext cx="2286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39" name="Line 42"/>
          <p:cNvSpPr>
            <a:spLocks noChangeShapeType="1"/>
          </p:cNvSpPr>
          <p:nvPr/>
        </p:nvSpPr>
        <p:spPr bwMode="auto">
          <a:xfrm flipH="1" flipV="1">
            <a:off x="7895948" y="2027901"/>
            <a:ext cx="0" cy="53340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40" name="Line 43"/>
          <p:cNvSpPr>
            <a:spLocks noChangeShapeType="1"/>
          </p:cNvSpPr>
          <p:nvPr/>
        </p:nvSpPr>
        <p:spPr bwMode="auto">
          <a:xfrm flipV="1">
            <a:off x="7895948" y="1646901"/>
            <a:ext cx="0" cy="38100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41" name="Text Box 45"/>
          <p:cNvSpPr txBox="1">
            <a:spLocks noChangeArrowheads="1"/>
          </p:cNvSpPr>
          <p:nvPr/>
        </p:nvSpPr>
        <p:spPr bwMode="auto">
          <a:xfrm>
            <a:off x="7867373" y="2151726"/>
            <a:ext cx="557536"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42" name="Line 46"/>
          <p:cNvSpPr>
            <a:spLocks noChangeShapeType="1"/>
          </p:cNvSpPr>
          <p:nvPr/>
        </p:nvSpPr>
        <p:spPr bwMode="auto">
          <a:xfrm flipV="1">
            <a:off x="4819373" y="2618451"/>
            <a:ext cx="0" cy="238125"/>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43" name="Line 47"/>
          <p:cNvSpPr>
            <a:spLocks noChangeShapeType="1"/>
          </p:cNvSpPr>
          <p:nvPr/>
        </p:nvSpPr>
        <p:spPr bwMode="auto">
          <a:xfrm>
            <a:off x="4438373" y="2542251"/>
            <a:ext cx="238125" cy="0"/>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44" name="Line 48"/>
          <p:cNvSpPr>
            <a:spLocks noChangeShapeType="1"/>
          </p:cNvSpPr>
          <p:nvPr/>
        </p:nvSpPr>
        <p:spPr bwMode="auto">
          <a:xfrm flipH="1" flipV="1">
            <a:off x="7529236" y="2613688"/>
            <a:ext cx="0" cy="238125"/>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45" name="Text Box 49"/>
          <p:cNvSpPr txBox="1">
            <a:spLocks noChangeArrowheads="1"/>
          </p:cNvSpPr>
          <p:nvPr/>
        </p:nvSpPr>
        <p:spPr bwMode="auto">
          <a:xfrm>
            <a:off x="7514948" y="2656551"/>
            <a:ext cx="625876"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EV</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46" name="Text Box 50"/>
          <p:cNvSpPr txBox="1">
            <a:spLocks noChangeArrowheads="1"/>
          </p:cNvSpPr>
          <p:nvPr/>
        </p:nvSpPr>
        <p:spPr bwMode="auto">
          <a:xfrm>
            <a:off x="4828898" y="2675601"/>
            <a:ext cx="675258" cy="3143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AV</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47" name="Line 52"/>
          <p:cNvSpPr>
            <a:spLocks noChangeShapeType="1"/>
          </p:cNvSpPr>
          <p:nvPr/>
        </p:nvSpPr>
        <p:spPr bwMode="auto">
          <a:xfrm>
            <a:off x="4628873" y="1808826"/>
            <a:ext cx="190500" cy="0"/>
          </a:xfrm>
          <a:prstGeom prst="line">
            <a:avLst/>
          </a:prstGeom>
          <a:noFill/>
          <a:ln w="952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48" name="Line 53"/>
          <p:cNvSpPr>
            <a:spLocks noChangeShapeType="1"/>
          </p:cNvSpPr>
          <p:nvPr/>
        </p:nvSpPr>
        <p:spPr bwMode="auto">
          <a:xfrm flipV="1">
            <a:off x="4628873" y="1589751"/>
            <a:ext cx="0" cy="219075"/>
          </a:xfrm>
          <a:prstGeom prst="line">
            <a:avLst/>
          </a:prstGeom>
          <a:noFill/>
          <a:ln w="952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49" name="Text Box 54"/>
          <p:cNvSpPr txBox="1">
            <a:spLocks noChangeArrowheads="1"/>
          </p:cNvSpPr>
          <p:nvPr/>
        </p:nvSpPr>
        <p:spPr bwMode="auto">
          <a:xfrm>
            <a:off x="4781273" y="1675476"/>
            <a:ext cx="390525"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x</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50" name="Text Box 55"/>
          <p:cNvSpPr txBox="1">
            <a:spLocks noChangeArrowheads="1"/>
          </p:cNvSpPr>
          <p:nvPr/>
        </p:nvSpPr>
        <p:spPr bwMode="auto">
          <a:xfrm>
            <a:off x="4443552" y="1348218"/>
            <a:ext cx="390525"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y</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1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1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13"/>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1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15"/>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16"/>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1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18"/>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19"/>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20"/>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21"/>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22"/>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23"/>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24"/>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25"/>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26"/>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27"/>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28"/>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29"/>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30"/>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131"/>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32"/>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133"/>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134"/>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135"/>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136"/>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137"/>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138"/>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139"/>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140"/>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141"/>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142"/>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143"/>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144"/>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145"/>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146"/>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147"/>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148"/>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149"/>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150"/>
                                        </p:tgtEl>
                                        <p:attrNameLst>
                                          <p:attrName>style.visibility</p:attrName>
                                        </p:attrNameLst>
                                      </p:cBhvr>
                                      <p:to>
                                        <p:strVal val="visible"/>
                                      </p:to>
                                    </p:set>
                                  </p:childTnLst>
                                </p:cTn>
                              </p:par>
                            </p:childTnLst>
                          </p:cTn>
                        </p:par>
                      </p:childTnLst>
                    </p:cTn>
                  </p:par>
                  <p:par>
                    <p:cTn id="109" fill="hold">
                      <p:stCondLst>
                        <p:cond delay="indefinite"/>
                      </p:stCondLst>
                      <p:childTnLst>
                        <p:par>
                          <p:cTn id="110" fill="hold">
                            <p:stCondLst>
                              <p:cond delay="0"/>
                            </p:stCondLst>
                            <p:childTnLst>
                              <p:par>
                                <p:cTn id="111" presetID="1" presetClass="entr" presetSubtype="0" fill="hold" grpId="0" nodeType="clickEffect">
                                  <p:stCondLst>
                                    <p:cond delay="0"/>
                                  </p:stCondLst>
                                  <p:childTnLst>
                                    <p:set>
                                      <p:cBhvr>
                                        <p:cTn id="112" dur="1" fill="hold">
                                          <p:stCondLst>
                                            <p:cond delay="0"/>
                                          </p:stCondLst>
                                        </p:cTn>
                                        <p:tgtEl>
                                          <p:spTgt spid="54274"/>
                                        </p:tgtEl>
                                        <p:attrNameLst>
                                          <p:attrName>style.visibility</p:attrName>
                                        </p:attrNameLst>
                                      </p:cBhvr>
                                      <p:to>
                                        <p:strVal val="visible"/>
                                      </p:to>
                                    </p:set>
                                  </p:childTnLst>
                                </p:cTn>
                              </p:par>
                              <p:par>
                                <p:cTn id="113" presetID="1" presetClass="entr" presetSubtype="0" fill="hold" grpId="0" nodeType="withEffect">
                                  <p:stCondLst>
                                    <p:cond delay="0"/>
                                  </p:stCondLst>
                                  <p:childTnLst>
                                    <p:set>
                                      <p:cBhvr>
                                        <p:cTn id="114" dur="1" fill="hold">
                                          <p:stCondLst>
                                            <p:cond delay="0"/>
                                          </p:stCondLst>
                                        </p:cTn>
                                        <p:tgtEl>
                                          <p:spTgt spid="54275"/>
                                        </p:tgtEl>
                                        <p:attrNameLst>
                                          <p:attrName>style.visibility</p:attrName>
                                        </p:attrNameLst>
                                      </p:cBhvr>
                                      <p:to>
                                        <p:strVal val="visible"/>
                                      </p:to>
                                    </p:set>
                                  </p:childTnLst>
                                </p:cTn>
                              </p:par>
                              <p:par>
                                <p:cTn id="115" presetID="1" presetClass="entr" presetSubtype="0" fill="hold" grpId="0" nodeType="withEffect">
                                  <p:stCondLst>
                                    <p:cond delay="0"/>
                                  </p:stCondLst>
                                  <p:childTnLst>
                                    <p:set>
                                      <p:cBhvr>
                                        <p:cTn id="116" dur="1" fill="hold">
                                          <p:stCondLst>
                                            <p:cond delay="0"/>
                                          </p:stCondLst>
                                        </p:cTn>
                                        <p:tgtEl>
                                          <p:spTgt spid="54276"/>
                                        </p:tgtEl>
                                        <p:attrNameLst>
                                          <p:attrName>style.visibility</p:attrName>
                                        </p:attrNameLst>
                                      </p:cBhvr>
                                      <p:to>
                                        <p:strVal val="visible"/>
                                      </p:to>
                                    </p:set>
                                  </p:childTnLst>
                                </p:cTn>
                              </p:par>
                              <p:par>
                                <p:cTn id="117" presetID="1" presetClass="entr" presetSubtype="0" fill="hold" grpId="0" nodeType="withEffect">
                                  <p:stCondLst>
                                    <p:cond delay="0"/>
                                  </p:stCondLst>
                                  <p:childTnLst>
                                    <p:set>
                                      <p:cBhvr>
                                        <p:cTn id="118" dur="1" fill="hold">
                                          <p:stCondLst>
                                            <p:cond delay="0"/>
                                          </p:stCondLst>
                                        </p:cTn>
                                        <p:tgtEl>
                                          <p:spTgt spid="54277"/>
                                        </p:tgtEl>
                                        <p:attrNameLst>
                                          <p:attrName>style.visibility</p:attrName>
                                        </p:attrNameLst>
                                      </p:cBhvr>
                                      <p:to>
                                        <p:strVal val="visible"/>
                                      </p:to>
                                    </p:set>
                                  </p:childTnLst>
                                </p:cTn>
                              </p:par>
                              <p:par>
                                <p:cTn id="119" presetID="1" presetClass="entr" presetSubtype="0" fill="hold" grpId="0" nodeType="withEffect">
                                  <p:stCondLst>
                                    <p:cond delay="0"/>
                                  </p:stCondLst>
                                  <p:childTnLst>
                                    <p:set>
                                      <p:cBhvr>
                                        <p:cTn id="120" dur="1" fill="hold">
                                          <p:stCondLst>
                                            <p:cond delay="0"/>
                                          </p:stCondLst>
                                        </p:cTn>
                                        <p:tgtEl>
                                          <p:spTgt spid="54278"/>
                                        </p:tgtEl>
                                        <p:attrNameLst>
                                          <p:attrName>style.visibility</p:attrName>
                                        </p:attrNameLst>
                                      </p:cBhvr>
                                      <p:to>
                                        <p:strVal val="visible"/>
                                      </p:to>
                                    </p:set>
                                  </p:childTnLst>
                                </p:cTn>
                              </p:par>
                              <p:par>
                                <p:cTn id="121" presetID="1" presetClass="entr" presetSubtype="0" fill="hold" grpId="0" nodeType="withEffect">
                                  <p:stCondLst>
                                    <p:cond delay="0"/>
                                  </p:stCondLst>
                                  <p:childTnLst>
                                    <p:set>
                                      <p:cBhvr>
                                        <p:cTn id="122" dur="1" fill="hold">
                                          <p:stCondLst>
                                            <p:cond delay="0"/>
                                          </p:stCondLst>
                                        </p:cTn>
                                        <p:tgtEl>
                                          <p:spTgt spid="54279"/>
                                        </p:tgtEl>
                                        <p:attrNameLst>
                                          <p:attrName>style.visibility</p:attrName>
                                        </p:attrNameLst>
                                      </p:cBhvr>
                                      <p:to>
                                        <p:strVal val="visible"/>
                                      </p:to>
                                    </p:set>
                                  </p:childTnLst>
                                </p:cTn>
                              </p:par>
                              <p:par>
                                <p:cTn id="123" presetID="1" presetClass="entr" presetSubtype="0" fill="hold" grpId="0" nodeType="withEffect">
                                  <p:stCondLst>
                                    <p:cond delay="0"/>
                                  </p:stCondLst>
                                  <p:childTnLst>
                                    <p:set>
                                      <p:cBhvr>
                                        <p:cTn id="124" dur="1" fill="hold">
                                          <p:stCondLst>
                                            <p:cond delay="0"/>
                                          </p:stCondLst>
                                        </p:cTn>
                                        <p:tgtEl>
                                          <p:spTgt spid="54280"/>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54281"/>
                                        </p:tgtEl>
                                        <p:attrNameLst>
                                          <p:attrName>style.visibility</p:attrName>
                                        </p:attrNameLst>
                                      </p:cBhvr>
                                      <p:to>
                                        <p:strVal val="visible"/>
                                      </p:to>
                                    </p:set>
                                  </p:childTnLst>
                                </p:cTn>
                              </p:par>
                              <p:par>
                                <p:cTn id="127" presetID="1" presetClass="entr" presetSubtype="0" fill="hold" grpId="0" nodeType="withEffect">
                                  <p:stCondLst>
                                    <p:cond delay="0"/>
                                  </p:stCondLst>
                                  <p:childTnLst>
                                    <p:set>
                                      <p:cBhvr>
                                        <p:cTn id="128" dur="1" fill="hold">
                                          <p:stCondLst>
                                            <p:cond delay="0"/>
                                          </p:stCondLst>
                                        </p:cTn>
                                        <p:tgtEl>
                                          <p:spTgt spid="54282"/>
                                        </p:tgtEl>
                                        <p:attrNameLst>
                                          <p:attrName>style.visibility</p:attrName>
                                        </p:attrNameLst>
                                      </p:cBhvr>
                                      <p:to>
                                        <p:strVal val="visible"/>
                                      </p:to>
                                    </p:set>
                                  </p:childTnLst>
                                </p:cTn>
                              </p:par>
                              <p:par>
                                <p:cTn id="129" presetID="1" presetClass="entr" presetSubtype="0" fill="hold" grpId="0" nodeType="withEffect">
                                  <p:stCondLst>
                                    <p:cond delay="0"/>
                                  </p:stCondLst>
                                  <p:childTnLst>
                                    <p:set>
                                      <p:cBhvr>
                                        <p:cTn id="130" dur="1" fill="hold">
                                          <p:stCondLst>
                                            <p:cond delay="0"/>
                                          </p:stCondLst>
                                        </p:cTn>
                                        <p:tgtEl>
                                          <p:spTgt spid="54283"/>
                                        </p:tgtEl>
                                        <p:attrNameLst>
                                          <p:attrName>style.visibility</p:attrName>
                                        </p:attrNameLst>
                                      </p:cBhvr>
                                      <p:to>
                                        <p:strVal val="visible"/>
                                      </p:to>
                                    </p:set>
                                  </p:childTnLst>
                                </p:cTn>
                              </p:par>
                              <p:par>
                                <p:cTn id="131" presetID="1" presetClass="entr" presetSubtype="0" fill="hold" grpId="0" nodeType="withEffect">
                                  <p:stCondLst>
                                    <p:cond delay="0"/>
                                  </p:stCondLst>
                                  <p:childTnLst>
                                    <p:set>
                                      <p:cBhvr>
                                        <p:cTn id="132" dur="1" fill="hold">
                                          <p:stCondLst>
                                            <p:cond delay="0"/>
                                          </p:stCondLst>
                                        </p:cTn>
                                        <p:tgtEl>
                                          <p:spTgt spid="54284"/>
                                        </p:tgtEl>
                                        <p:attrNameLst>
                                          <p:attrName>style.visibility</p:attrName>
                                        </p:attrNameLst>
                                      </p:cBhvr>
                                      <p:to>
                                        <p:strVal val="visible"/>
                                      </p:to>
                                    </p:set>
                                  </p:childTnLst>
                                </p:cTn>
                              </p:par>
                              <p:par>
                                <p:cTn id="133" presetID="1" presetClass="entr" presetSubtype="0" fill="hold" grpId="0" nodeType="withEffect">
                                  <p:stCondLst>
                                    <p:cond delay="0"/>
                                  </p:stCondLst>
                                  <p:childTnLst>
                                    <p:set>
                                      <p:cBhvr>
                                        <p:cTn id="134" dur="1" fill="hold">
                                          <p:stCondLst>
                                            <p:cond delay="0"/>
                                          </p:stCondLst>
                                        </p:cTn>
                                        <p:tgtEl>
                                          <p:spTgt spid="54285"/>
                                        </p:tgtEl>
                                        <p:attrNameLst>
                                          <p:attrName>style.visibility</p:attrName>
                                        </p:attrNameLst>
                                      </p:cBhvr>
                                      <p:to>
                                        <p:strVal val="visible"/>
                                      </p:to>
                                    </p:set>
                                  </p:childTnLst>
                                </p:cTn>
                              </p:par>
                              <p:par>
                                <p:cTn id="135" presetID="1" presetClass="entr" presetSubtype="0" fill="hold" grpId="0" nodeType="withEffect">
                                  <p:stCondLst>
                                    <p:cond delay="0"/>
                                  </p:stCondLst>
                                  <p:childTnLst>
                                    <p:set>
                                      <p:cBhvr>
                                        <p:cTn id="136" dur="1" fill="hold">
                                          <p:stCondLst>
                                            <p:cond delay="0"/>
                                          </p:stCondLst>
                                        </p:cTn>
                                        <p:tgtEl>
                                          <p:spTgt spid="54286"/>
                                        </p:tgtEl>
                                        <p:attrNameLst>
                                          <p:attrName>style.visibility</p:attrName>
                                        </p:attrNameLst>
                                      </p:cBhvr>
                                      <p:to>
                                        <p:strVal val="visible"/>
                                      </p:to>
                                    </p:set>
                                  </p:childTnLst>
                                </p:cTn>
                              </p:par>
                              <p:par>
                                <p:cTn id="137" presetID="1" presetClass="entr" presetSubtype="0" fill="hold" grpId="0" nodeType="withEffect">
                                  <p:stCondLst>
                                    <p:cond delay="0"/>
                                  </p:stCondLst>
                                  <p:childTnLst>
                                    <p:set>
                                      <p:cBhvr>
                                        <p:cTn id="138" dur="1" fill="hold">
                                          <p:stCondLst>
                                            <p:cond delay="0"/>
                                          </p:stCondLst>
                                        </p:cTn>
                                        <p:tgtEl>
                                          <p:spTgt spid="54287"/>
                                        </p:tgtEl>
                                        <p:attrNameLst>
                                          <p:attrName>style.visibility</p:attrName>
                                        </p:attrNameLst>
                                      </p:cBhvr>
                                      <p:to>
                                        <p:strVal val="visible"/>
                                      </p:to>
                                    </p:set>
                                  </p:childTnLst>
                                </p:cTn>
                              </p:par>
                              <p:par>
                                <p:cTn id="139" presetID="1" presetClass="entr" presetSubtype="0" fill="hold" grpId="0" nodeType="withEffect">
                                  <p:stCondLst>
                                    <p:cond delay="0"/>
                                  </p:stCondLst>
                                  <p:childTnLst>
                                    <p:set>
                                      <p:cBhvr>
                                        <p:cTn id="140" dur="1" fill="hold">
                                          <p:stCondLst>
                                            <p:cond delay="0"/>
                                          </p:stCondLst>
                                        </p:cTn>
                                        <p:tgtEl>
                                          <p:spTgt spid="54288"/>
                                        </p:tgtEl>
                                        <p:attrNameLst>
                                          <p:attrName>style.visibility</p:attrName>
                                        </p:attrNameLst>
                                      </p:cBhvr>
                                      <p:to>
                                        <p:strVal val="visible"/>
                                      </p:to>
                                    </p:set>
                                  </p:childTnLst>
                                </p:cTn>
                              </p:par>
                              <p:par>
                                <p:cTn id="141" presetID="1" presetClass="entr" presetSubtype="0" fill="hold" grpId="0" nodeType="withEffect">
                                  <p:stCondLst>
                                    <p:cond delay="0"/>
                                  </p:stCondLst>
                                  <p:childTnLst>
                                    <p:set>
                                      <p:cBhvr>
                                        <p:cTn id="142" dur="1" fill="hold">
                                          <p:stCondLst>
                                            <p:cond delay="0"/>
                                          </p:stCondLst>
                                        </p:cTn>
                                        <p:tgtEl>
                                          <p:spTgt spid="54289"/>
                                        </p:tgtEl>
                                        <p:attrNameLst>
                                          <p:attrName>style.visibility</p:attrName>
                                        </p:attrNameLst>
                                      </p:cBhvr>
                                      <p:to>
                                        <p:strVal val="visible"/>
                                      </p:to>
                                    </p:set>
                                  </p:childTnLst>
                                </p:cTn>
                              </p:par>
                              <p:par>
                                <p:cTn id="143" presetID="1" presetClass="entr" presetSubtype="0" fill="hold" grpId="0" nodeType="withEffect">
                                  <p:stCondLst>
                                    <p:cond delay="0"/>
                                  </p:stCondLst>
                                  <p:childTnLst>
                                    <p:set>
                                      <p:cBhvr>
                                        <p:cTn id="144" dur="1" fill="hold">
                                          <p:stCondLst>
                                            <p:cond delay="0"/>
                                          </p:stCondLst>
                                        </p:cTn>
                                        <p:tgtEl>
                                          <p:spTgt spid="54290"/>
                                        </p:tgtEl>
                                        <p:attrNameLst>
                                          <p:attrName>style.visibility</p:attrName>
                                        </p:attrNameLst>
                                      </p:cBhvr>
                                      <p:to>
                                        <p:strVal val="visible"/>
                                      </p:to>
                                    </p:set>
                                  </p:childTnLst>
                                </p:cTn>
                              </p:par>
                              <p:par>
                                <p:cTn id="145" presetID="1" presetClass="entr" presetSubtype="0" fill="hold" grpId="0" nodeType="withEffect">
                                  <p:stCondLst>
                                    <p:cond delay="0"/>
                                  </p:stCondLst>
                                  <p:childTnLst>
                                    <p:set>
                                      <p:cBhvr>
                                        <p:cTn id="146" dur="1" fill="hold">
                                          <p:stCondLst>
                                            <p:cond delay="0"/>
                                          </p:stCondLst>
                                        </p:cTn>
                                        <p:tgtEl>
                                          <p:spTgt spid="54291"/>
                                        </p:tgtEl>
                                        <p:attrNameLst>
                                          <p:attrName>style.visibility</p:attrName>
                                        </p:attrNameLst>
                                      </p:cBhvr>
                                      <p:to>
                                        <p:strVal val="visible"/>
                                      </p:to>
                                    </p:set>
                                  </p:childTnLst>
                                </p:cTn>
                              </p:par>
                              <p:par>
                                <p:cTn id="147" presetID="1" presetClass="entr" presetSubtype="0" fill="hold" grpId="0" nodeType="withEffect">
                                  <p:stCondLst>
                                    <p:cond delay="0"/>
                                  </p:stCondLst>
                                  <p:childTnLst>
                                    <p:set>
                                      <p:cBhvr>
                                        <p:cTn id="148" dur="1" fill="hold">
                                          <p:stCondLst>
                                            <p:cond delay="0"/>
                                          </p:stCondLst>
                                        </p:cTn>
                                        <p:tgtEl>
                                          <p:spTgt spid="54292"/>
                                        </p:tgtEl>
                                        <p:attrNameLst>
                                          <p:attrName>style.visibility</p:attrName>
                                        </p:attrNameLst>
                                      </p:cBhvr>
                                      <p:to>
                                        <p:strVal val="visible"/>
                                      </p:to>
                                    </p:set>
                                  </p:childTnLst>
                                </p:cTn>
                              </p:par>
                              <p:par>
                                <p:cTn id="149" presetID="1" presetClass="entr" presetSubtype="0" fill="hold" grpId="0" nodeType="withEffect">
                                  <p:stCondLst>
                                    <p:cond delay="0"/>
                                  </p:stCondLst>
                                  <p:childTnLst>
                                    <p:set>
                                      <p:cBhvr>
                                        <p:cTn id="150" dur="1" fill="hold">
                                          <p:stCondLst>
                                            <p:cond delay="0"/>
                                          </p:stCondLst>
                                        </p:cTn>
                                        <p:tgtEl>
                                          <p:spTgt spid="54293"/>
                                        </p:tgtEl>
                                        <p:attrNameLst>
                                          <p:attrName>style.visibility</p:attrName>
                                        </p:attrNameLst>
                                      </p:cBhvr>
                                      <p:to>
                                        <p:strVal val="visible"/>
                                      </p:to>
                                    </p:set>
                                  </p:childTnLst>
                                </p:cTn>
                              </p:par>
                              <p:par>
                                <p:cTn id="151" presetID="1" presetClass="entr" presetSubtype="0" fill="hold" grpId="0" nodeType="withEffect">
                                  <p:stCondLst>
                                    <p:cond delay="0"/>
                                  </p:stCondLst>
                                  <p:childTnLst>
                                    <p:set>
                                      <p:cBhvr>
                                        <p:cTn id="152" dur="1" fill="hold">
                                          <p:stCondLst>
                                            <p:cond delay="0"/>
                                          </p:stCondLst>
                                        </p:cTn>
                                        <p:tgtEl>
                                          <p:spTgt spid="54294"/>
                                        </p:tgtEl>
                                        <p:attrNameLst>
                                          <p:attrName>style.visibility</p:attrName>
                                        </p:attrNameLst>
                                      </p:cBhvr>
                                      <p:to>
                                        <p:strVal val="visible"/>
                                      </p:to>
                                    </p:set>
                                  </p:childTnLst>
                                </p:cTn>
                              </p:par>
                              <p:par>
                                <p:cTn id="153" presetID="1" presetClass="entr" presetSubtype="0" fill="hold" grpId="0" nodeType="withEffect">
                                  <p:stCondLst>
                                    <p:cond delay="0"/>
                                  </p:stCondLst>
                                  <p:childTnLst>
                                    <p:set>
                                      <p:cBhvr>
                                        <p:cTn id="154" dur="1" fill="hold">
                                          <p:stCondLst>
                                            <p:cond delay="0"/>
                                          </p:stCondLst>
                                        </p:cTn>
                                        <p:tgtEl>
                                          <p:spTgt spid="54295"/>
                                        </p:tgtEl>
                                        <p:attrNameLst>
                                          <p:attrName>style.visibility</p:attrName>
                                        </p:attrNameLst>
                                      </p:cBhvr>
                                      <p:to>
                                        <p:strVal val="visible"/>
                                      </p:to>
                                    </p:set>
                                  </p:childTnLst>
                                </p:cTn>
                              </p:par>
                              <p:par>
                                <p:cTn id="155" presetID="1" presetClass="entr" presetSubtype="0" fill="hold" grpId="0" nodeType="withEffect">
                                  <p:stCondLst>
                                    <p:cond delay="0"/>
                                  </p:stCondLst>
                                  <p:childTnLst>
                                    <p:set>
                                      <p:cBhvr>
                                        <p:cTn id="156" dur="1" fill="hold">
                                          <p:stCondLst>
                                            <p:cond delay="0"/>
                                          </p:stCondLst>
                                        </p:cTn>
                                        <p:tgtEl>
                                          <p:spTgt spid="54296"/>
                                        </p:tgtEl>
                                        <p:attrNameLst>
                                          <p:attrName>style.visibility</p:attrName>
                                        </p:attrNameLst>
                                      </p:cBhvr>
                                      <p:to>
                                        <p:strVal val="visible"/>
                                      </p:to>
                                    </p:set>
                                  </p:childTnLst>
                                </p:cTn>
                              </p:par>
                              <p:par>
                                <p:cTn id="157" presetID="1" presetClass="entr" presetSubtype="0" fill="hold" grpId="0" nodeType="withEffect">
                                  <p:stCondLst>
                                    <p:cond delay="0"/>
                                  </p:stCondLst>
                                  <p:childTnLst>
                                    <p:set>
                                      <p:cBhvr>
                                        <p:cTn id="158" dur="1" fill="hold">
                                          <p:stCondLst>
                                            <p:cond delay="0"/>
                                          </p:stCondLst>
                                        </p:cTn>
                                        <p:tgtEl>
                                          <p:spTgt spid="54297"/>
                                        </p:tgtEl>
                                        <p:attrNameLst>
                                          <p:attrName>style.visibility</p:attrName>
                                        </p:attrNameLst>
                                      </p:cBhvr>
                                      <p:to>
                                        <p:strVal val="visible"/>
                                      </p:to>
                                    </p:set>
                                  </p:childTnLst>
                                </p:cTn>
                              </p:par>
                              <p:par>
                                <p:cTn id="159" presetID="1" presetClass="entr" presetSubtype="0" fill="hold" grpId="0" nodeType="withEffect">
                                  <p:stCondLst>
                                    <p:cond delay="0"/>
                                  </p:stCondLst>
                                  <p:childTnLst>
                                    <p:set>
                                      <p:cBhvr>
                                        <p:cTn id="160" dur="1" fill="hold">
                                          <p:stCondLst>
                                            <p:cond delay="0"/>
                                          </p:stCondLst>
                                        </p:cTn>
                                        <p:tgtEl>
                                          <p:spTgt spid="54298"/>
                                        </p:tgtEl>
                                        <p:attrNameLst>
                                          <p:attrName>style.visibility</p:attrName>
                                        </p:attrNameLst>
                                      </p:cBhvr>
                                      <p:to>
                                        <p:strVal val="visible"/>
                                      </p:to>
                                    </p:set>
                                  </p:childTnLst>
                                </p:cTn>
                              </p:par>
                              <p:par>
                                <p:cTn id="161" presetID="1" presetClass="entr" presetSubtype="0" fill="hold" grpId="0" nodeType="withEffect">
                                  <p:stCondLst>
                                    <p:cond delay="0"/>
                                  </p:stCondLst>
                                  <p:childTnLst>
                                    <p:set>
                                      <p:cBhvr>
                                        <p:cTn id="162" dur="1" fill="hold">
                                          <p:stCondLst>
                                            <p:cond delay="0"/>
                                          </p:stCondLst>
                                        </p:cTn>
                                        <p:tgtEl>
                                          <p:spTgt spid="54299"/>
                                        </p:tgtEl>
                                        <p:attrNameLst>
                                          <p:attrName>style.visibility</p:attrName>
                                        </p:attrNameLst>
                                      </p:cBhvr>
                                      <p:to>
                                        <p:strVal val="visible"/>
                                      </p:to>
                                    </p:set>
                                  </p:childTnLst>
                                </p:cTn>
                              </p:par>
                              <p:par>
                                <p:cTn id="163" presetID="1" presetClass="entr" presetSubtype="0" fill="hold" grpId="0" nodeType="withEffect">
                                  <p:stCondLst>
                                    <p:cond delay="0"/>
                                  </p:stCondLst>
                                  <p:childTnLst>
                                    <p:set>
                                      <p:cBhvr>
                                        <p:cTn id="164" dur="1" fill="hold">
                                          <p:stCondLst>
                                            <p:cond delay="0"/>
                                          </p:stCondLst>
                                        </p:cTn>
                                        <p:tgtEl>
                                          <p:spTgt spid="54300"/>
                                        </p:tgtEl>
                                        <p:attrNameLst>
                                          <p:attrName>style.visibility</p:attrName>
                                        </p:attrNameLst>
                                      </p:cBhvr>
                                      <p:to>
                                        <p:strVal val="visible"/>
                                      </p:to>
                                    </p:set>
                                  </p:childTnLst>
                                </p:cTn>
                              </p:par>
                              <p:par>
                                <p:cTn id="165" presetID="1" presetClass="entr" presetSubtype="0" fill="hold" grpId="0" nodeType="withEffect">
                                  <p:stCondLst>
                                    <p:cond delay="0"/>
                                  </p:stCondLst>
                                  <p:childTnLst>
                                    <p:set>
                                      <p:cBhvr>
                                        <p:cTn id="166" dur="1" fill="hold">
                                          <p:stCondLst>
                                            <p:cond delay="0"/>
                                          </p:stCondLst>
                                        </p:cTn>
                                        <p:tgtEl>
                                          <p:spTgt spid="54301"/>
                                        </p:tgtEl>
                                        <p:attrNameLst>
                                          <p:attrName>style.visibility</p:attrName>
                                        </p:attrNameLst>
                                      </p:cBhvr>
                                      <p:to>
                                        <p:strVal val="visible"/>
                                      </p:to>
                                    </p:set>
                                  </p:childTnLst>
                                </p:cTn>
                              </p:par>
                              <p:par>
                                <p:cTn id="167" presetID="1" presetClass="entr" presetSubtype="0" fill="hold" grpId="0" nodeType="withEffect">
                                  <p:stCondLst>
                                    <p:cond delay="0"/>
                                  </p:stCondLst>
                                  <p:childTnLst>
                                    <p:set>
                                      <p:cBhvr>
                                        <p:cTn id="168" dur="1" fill="hold">
                                          <p:stCondLst>
                                            <p:cond delay="0"/>
                                          </p:stCondLst>
                                        </p:cTn>
                                        <p:tgtEl>
                                          <p:spTgt spid="54302"/>
                                        </p:tgtEl>
                                        <p:attrNameLst>
                                          <p:attrName>style.visibility</p:attrName>
                                        </p:attrNameLst>
                                      </p:cBhvr>
                                      <p:to>
                                        <p:strVal val="visible"/>
                                      </p:to>
                                    </p:set>
                                  </p:childTnLst>
                                </p:cTn>
                              </p:par>
                              <p:par>
                                <p:cTn id="169" presetID="1" presetClass="entr" presetSubtype="0" fill="hold" grpId="0" nodeType="withEffect">
                                  <p:stCondLst>
                                    <p:cond delay="0"/>
                                  </p:stCondLst>
                                  <p:childTnLst>
                                    <p:set>
                                      <p:cBhvr>
                                        <p:cTn id="170" dur="1" fill="hold">
                                          <p:stCondLst>
                                            <p:cond delay="0"/>
                                          </p:stCondLst>
                                        </p:cTn>
                                        <p:tgtEl>
                                          <p:spTgt spid="54303"/>
                                        </p:tgtEl>
                                        <p:attrNameLst>
                                          <p:attrName>style.visibility</p:attrName>
                                        </p:attrNameLst>
                                      </p:cBhvr>
                                      <p:to>
                                        <p:strVal val="visible"/>
                                      </p:to>
                                    </p:set>
                                  </p:childTnLst>
                                </p:cTn>
                              </p:par>
                              <p:par>
                                <p:cTn id="171" presetID="1" presetClass="entr" presetSubtype="0" fill="hold" grpId="0" nodeType="withEffect">
                                  <p:stCondLst>
                                    <p:cond delay="0"/>
                                  </p:stCondLst>
                                  <p:childTnLst>
                                    <p:set>
                                      <p:cBhvr>
                                        <p:cTn id="172" dur="1" fill="hold">
                                          <p:stCondLst>
                                            <p:cond delay="0"/>
                                          </p:stCondLst>
                                        </p:cTn>
                                        <p:tgtEl>
                                          <p:spTgt spid="54304"/>
                                        </p:tgtEl>
                                        <p:attrNameLst>
                                          <p:attrName>style.visibility</p:attrName>
                                        </p:attrNameLst>
                                      </p:cBhvr>
                                      <p:to>
                                        <p:strVal val="visible"/>
                                      </p:to>
                                    </p:set>
                                  </p:childTnLst>
                                </p:cTn>
                              </p:par>
                              <p:par>
                                <p:cTn id="173" presetID="1" presetClass="entr" presetSubtype="0" fill="hold" grpId="0" nodeType="withEffect">
                                  <p:stCondLst>
                                    <p:cond delay="0"/>
                                  </p:stCondLst>
                                  <p:childTnLst>
                                    <p:set>
                                      <p:cBhvr>
                                        <p:cTn id="174" dur="1" fill="hold">
                                          <p:stCondLst>
                                            <p:cond delay="0"/>
                                          </p:stCondLst>
                                        </p:cTn>
                                        <p:tgtEl>
                                          <p:spTgt spid="54305"/>
                                        </p:tgtEl>
                                        <p:attrNameLst>
                                          <p:attrName>style.visibility</p:attrName>
                                        </p:attrNameLst>
                                      </p:cBhvr>
                                      <p:to>
                                        <p:strVal val="visible"/>
                                      </p:to>
                                    </p:set>
                                  </p:childTnLst>
                                </p:cTn>
                              </p:par>
                              <p:par>
                                <p:cTn id="175" presetID="1" presetClass="entr" presetSubtype="0" fill="hold" grpId="0" nodeType="withEffect">
                                  <p:stCondLst>
                                    <p:cond delay="0"/>
                                  </p:stCondLst>
                                  <p:childTnLst>
                                    <p:set>
                                      <p:cBhvr>
                                        <p:cTn id="176" dur="1" fill="hold">
                                          <p:stCondLst>
                                            <p:cond delay="0"/>
                                          </p:stCondLst>
                                        </p:cTn>
                                        <p:tgtEl>
                                          <p:spTgt spid="54306"/>
                                        </p:tgtEl>
                                        <p:attrNameLst>
                                          <p:attrName>style.visibility</p:attrName>
                                        </p:attrNameLst>
                                      </p:cBhvr>
                                      <p:to>
                                        <p:strVal val="visible"/>
                                      </p:to>
                                    </p:set>
                                  </p:childTnLst>
                                </p:cTn>
                              </p:par>
                              <p:par>
                                <p:cTn id="177" presetID="1" presetClass="entr" presetSubtype="0" fill="hold" grpId="0" nodeType="withEffect">
                                  <p:stCondLst>
                                    <p:cond delay="0"/>
                                  </p:stCondLst>
                                  <p:childTnLst>
                                    <p:set>
                                      <p:cBhvr>
                                        <p:cTn id="178" dur="1" fill="hold">
                                          <p:stCondLst>
                                            <p:cond delay="0"/>
                                          </p:stCondLst>
                                        </p:cTn>
                                        <p:tgtEl>
                                          <p:spTgt spid="54307"/>
                                        </p:tgtEl>
                                        <p:attrNameLst>
                                          <p:attrName>style.visibility</p:attrName>
                                        </p:attrNameLst>
                                      </p:cBhvr>
                                      <p:to>
                                        <p:strVal val="visible"/>
                                      </p:to>
                                    </p:set>
                                  </p:childTnLst>
                                </p:cTn>
                              </p:par>
                              <p:par>
                                <p:cTn id="179" presetID="1" presetClass="entr" presetSubtype="0" fill="hold" grpId="0" nodeType="withEffect">
                                  <p:stCondLst>
                                    <p:cond delay="0"/>
                                  </p:stCondLst>
                                  <p:childTnLst>
                                    <p:set>
                                      <p:cBhvr>
                                        <p:cTn id="180" dur="1" fill="hold">
                                          <p:stCondLst>
                                            <p:cond delay="0"/>
                                          </p:stCondLst>
                                        </p:cTn>
                                        <p:tgtEl>
                                          <p:spTgt spid="54308"/>
                                        </p:tgtEl>
                                        <p:attrNameLst>
                                          <p:attrName>style.visibility</p:attrName>
                                        </p:attrNameLst>
                                      </p:cBhvr>
                                      <p:to>
                                        <p:strVal val="visible"/>
                                      </p:to>
                                    </p:set>
                                  </p:childTnLst>
                                </p:cTn>
                              </p:par>
                              <p:par>
                                <p:cTn id="181" presetID="1" presetClass="entr" presetSubtype="0" fill="hold" grpId="0" nodeType="withEffect">
                                  <p:stCondLst>
                                    <p:cond delay="0"/>
                                  </p:stCondLst>
                                  <p:childTnLst>
                                    <p:set>
                                      <p:cBhvr>
                                        <p:cTn id="182" dur="1" fill="hold">
                                          <p:stCondLst>
                                            <p:cond delay="0"/>
                                          </p:stCondLst>
                                        </p:cTn>
                                        <p:tgtEl>
                                          <p:spTgt spid="54309"/>
                                        </p:tgtEl>
                                        <p:attrNameLst>
                                          <p:attrName>style.visibility</p:attrName>
                                        </p:attrNameLst>
                                      </p:cBhvr>
                                      <p:to>
                                        <p:strVal val="visible"/>
                                      </p:to>
                                    </p:set>
                                  </p:childTnLst>
                                </p:cTn>
                              </p:par>
                              <p:par>
                                <p:cTn id="183" presetID="1" presetClass="entr" presetSubtype="0" fill="hold" grpId="0" nodeType="withEffect">
                                  <p:stCondLst>
                                    <p:cond delay="0"/>
                                  </p:stCondLst>
                                  <p:childTnLst>
                                    <p:set>
                                      <p:cBhvr>
                                        <p:cTn id="184" dur="1" fill="hold">
                                          <p:stCondLst>
                                            <p:cond delay="0"/>
                                          </p:stCondLst>
                                        </p:cTn>
                                        <p:tgtEl>
                                          <p:spTgt spid="54310"/>
                                        </p:tgtEl>
                                        <p:attrNameLst>
                                          <p:attrName>style.visibility</p:attrName>
                                        </p:attrNameLst>
                                      </p:cBhvr>
                                      <p:to>
                                        <p:strVal val="visible"/>
                                      </p:to>
                                    </p:set>
                                  </p:childTnLst>
                                </p:cTn>
                              </p:par>
                              <p:par>
                                <p:cTn id="185" presetID="1" presetClass="entr" presetSubtype="0" fill="hold" grpId="0" nodeType="withEffect">
                                  <p:stCondLst>
                                    <p:cond delay="0"/>
                                  </p:stCondLst>
                                  <p:childTnLst>
                                    <p:set>
                                      <p:cBhvr>
                                        <p:cTn id="186" dur="1" fill="hold">
                                          <p:stCondLst>
                                            <p:cond delay="0"/>
                                          </p:stCondLst>
                                        </p:cTn>
                                        <p:tgtEl>
                                          <p:spTgt spid="54311"/>
                                        </p:tgtEl>
                                        <p:attrNameLst>
                                          <p:attrName>style.visibility</p:attrName>
                                        </p:attrNameLst>
                                      </p:cBhvr>
                                      <p:to>
                                        <p:strVal val="visible"/>
                                      </p:to>
                                    </p:set>
                                  </p:childTnLst>
                                </p:cTn>
                              </p:par>
                              <p:par>
                                <p:cTn id="187" presetID="1" presetClass="entr" presetSubtype="0" fill="hold" grpId="0" nodeType="withEffect">
                                  <p:stCondLst>
                                    <p:cond delay="0"/>
                                  </p:stCondLst>
                                  <p:childTnLst>
                                    <p:set>
                                      <p:cBhvr>
                                        <p:cTn id="188" dur="1" fill="hold">
                                          <p:stCondLst>
                                            <p:cond delay="0"/>
                                          </p:stCondLst>
                                        </p:cTn>
                                        <p:tgtEl>
                                          <p:spTgt spid="54312"/>
                                        </p:tgtEl>
                                        <p:attrNameLst>
                                          <p:attrName>style.visibility</p:attrName>
                                        </p:attrNameLst>
                                      </p:cBhvr>
                                      <p:to>
                                        <p:strVal val="visible"/>
                                      </p:to>
                                    </p:set>
                                  </p:childTnLst>
                                </p:cTn>
                              </p:par>
                              <p:par>
                                <p:cTn id="189" presetID="1" presetClass="entr" presetSubtype="0" fill="hold" grpId="0" nodeType="withEffect">
                                  <p:stCondLst>
                                    <p:cond delay="0"/>
                                  </p:stCondLst>
                                  <p:childTnLst>
                                    <p:set>
                                      <p:cBhvr>
                                        <p:cTn id="190" dur="1" fill="hold">
                                          <p:stCondLst>
                                            <p:cond delay="0"/>
                                          </p:stCondLst>
                                        </p:cTn>
                                        <p:tgtEl>
                                          <p:spTgt spid="54313"/>
                                        </p:tgtEl>
                                        <p:attrNameLst>
                                          <p:attrName>style.visibility</p:attrName>
                                        </p:attrNameLst>
                                      </p:cBhvr>
                                      <p:to>
                                        <p:strVal val="visible"/>
                                      </p:to>
                                    </p:set>
                                  </p:childTnLst>
                                </p:cTn>
                              </p:par>
                            </p:childTnLst>
                          </p:cTn>
                        </p:par>
                      </p:childTnLst>
                    </p:cTn>
                  </p:par>
                  <p:par>
                    <p:cTn id="191" fill="hold">
                      <p:stCondLst>
                        <p:cond delay="indefinite"/>
                      </p:stCondLst>
                      <p:childTnLst>
                        <p:par>
                          <p:cTn id="192" fill="hold">
                            <p:stCondLst>
                              <p:cond delay="0"/>
                            </p:stCondLst>
                            <p:childTnLst>
                              <p:par>
                                <p:cTn id="193" presetID="1" presetClass="entr" presetSubtype="0" fill="hold" grpId="0" nodeType="clickEffect">
                                  <p:stCondLst>
                                    <p:cond delay="0"/>
                                  </p:stCondLst>
                                  <p:childTnLst>
                                    <p:set>
                                      <p:cBhvr>
                                        <p:cTn id="194" dur="1" fill="hold">
                                          <p:stCondLst>
                                            <p:cond delay="0"/>
                                          </p:stCondLst>
                                        </p:cTn>
                                        <p:tgtEl>
                                          <p:spTgt spid="98"/>
                                        </p:tgtEl>
                                        <p:attrNameLst>
                                          <p:attrName>style.visibility</p:attrName>
                                        </p:attrNameLst>
                                      </p:cBhvr>
                                      <p:to>
                                        <p:strVal val="visible"/>
                                      </p:to>
                                    </p:set>
                                  </p:childTnLst>
                                </p:cTn>
                              </p:par>
                              <p:par>
                                <p:cTn id="195" presetID="1" presetClass="entr" presetSubtype="0" fill="hold" grpId="0" nodeType="withEffect">
                                  <p:stCondLst>
                                    <p:cond delay="0"/>
                                  </p:stCondLst>
                                  <p:childTnLst>
                                    <p:set>
                                      <p:cBhvr>
                                        <p:cTn id="196" dur="1" fill="hold">
                                          <p:stCondLst>
                                            <p:cond delay="0"/>
                                          </p:stCondLst>
                                        </p:cTn>
                                        <p:tgtEl>
                                          <p:spTgt spid="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animBg="1"/>
      <p:bldP spid="54275" grpId="0" animBg="1"/>
      <p:bldP spid="54276" grpId="0" animBg="1"/>
      <p:bldP spid="54277" grpId="0" animBg="1"/>
      <p:bldP spid="54278" grpId="0" animBg="1"/>
      <p:bldP spid="54279" grpId="0" animBg="1"/>
      <p:bldP spid="54280" grpId="0"/>
      <p:bldP spid="54281" grpId="0" animBg="1"/>
      <p:bldP spid="54282" grpId="0" animBg="1"/>
      <p:bldP spid="54283" grpId="0" animBg="1"/>
      <p:bldP spid="54284" grpId="0"/>
      <p:bldP spid="54285" grpId="0"/>
      <p:bldP spid="54286" grpId="0"/>
      <p:bldP spid="54287" grpId="0" animBg="1"/>
      <p:bldP spid="54288" grpId="0" animBg="1"/>
      <p:bldP spid="54289" grpId="0" animBg="1"/>
      <p:bldP spid="54290" grpId="0" animBg="1"/>
      <p:bldP spid="54291" grpId="0" animBg="1"/>
      <p:bldP spid="54292" grpId="0" animBg="1"/>
      <p:bldP spid="54293" grpId="0" animBg="1"/>
      <p:bldP spid="54294" grpId="0"/>
      <p:bldP spid="54295" grpId="0"/>
      <p:bldP spid="54296" grpId="0"/>
      <p:bldP spid="54297" grpId="0"/>
      <p:bldP spid="54298" grpId="0"/>
      <p:bldP spid="54299" grpId="0"/>
      <p:bldP spid="54300" grpId="0" animBg="1"/>
      <p:bldP spid="54301" grpId="0" animBg="1"/>
      <p:bldP spid="54302" grpId="0"/>
      <p:bldP spid="54303" grpId="0"/>
      <p:bldP spid="54304" grpId="0" animBg="1"/>
      <p:bldP spid="54305" grpId="0" animBg="1"/>
      <p:bldP spid="54306" grpId="0" animBg="1"/>
      <p:bldP spid="54307" grpId="0"/>
      <p:bldP spid="54308" grpId="0" animBg="1"/>
      <p:bldP spid="54309" grpId="0"/>
      <p:bldP spid="54310" grpId="0" animBg="1"/>
      <p:bldP spid="54311" grpId="0"/>
      <p:bldP spid="54312" grpId="0" animBg="1"/>
      <p:bldP spid="54313" grpId="0"/>
      <p:bldP spid="97" grpId="0"/>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P spid="122" grpId="0"/>
      <p:bldP spid="123" grpId="0"/>
      <p:bldP spid="124" grpId="0"/>
      <p:bldP spid="125" grpId="0"/>
      <p:bldP spid="126" grpId="0"/>
      <p:bldP spid="127" grpId="0"/>
      <p:bldP spid="128" grpId="0"/>
      <p:bldP spid="129" grpId="0"/>
      <p:bldP spid="130" grpId="0"/>
      <p:bldP spid="131" grpId="0"/>
      <p:bldP spid="132" grpId="0" animBg="1"/>
      <p:bldP spid="133" grpId="0" animBg="1"/>
      <p:bldP spid="134" grpId="0" animBg="1"/>
      <p:bldP spid="135" grpId="0"/>
      <p:bldP spid="136" grpId="0" animBg="1"/>
      <p:bldP spid="137" grpId="0" animBg="1"/>
      <p:bldP spid="138" grpId="0" animBg="1"/>
      <p:bldP spid="139" grpId="0" animBg="1"/>
      <p:bldP spid="140" grpId="0" animBg="1"/>
      <p:bldP spid="141" grpId="0"/>
      <p:bldP spid="142" grpId="0" animBg="1"/>
      <p:bldP spid="143" grpId="0" animBg="1"/>
      <p:bldP spid="144" grpId="0" animBg="1"/>
      <p:bldP spid="145" grpId="0"/>
      <p:bldP spid="146" grpId="0"/>
      <p:bldP spid="147" grpId="0" animBg="1"/>
      <p:bldP spid="148" grpId="0" animBg="1"/>
      <p:bldP spid="149" grpId="0"/>
      <p:bldP spid="15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457200"/>
            <a:ext cx="7772400" cy="1015663"/>
          </a:xfrm>
          <a:prstGeom prst="rect">
            <a:avLst/>
          </a:prstGeom>
        </p:spPr>
        <p:txBody>
          <a:bodyPr wrap="square">
            <a:spAutoFit/>
          </a:bodyPr>
          <a:lstStyle/>
          <a:p>
            <a:r>
              <a:rPr lang="en-US" sz="2000" dirty="0" smtClean="0">
                <a:latin typeface="Times New Roman"/>
                <a:ea typeface="PMingLiU"/>
              </a:rPr>
              <a:t>To find </a:t>
            </a:r>
            <a:r>
              <a:rPr lang="en-US" sz="2000" b="1" i="1" dirty="0" smtClean="0">
                <a:latin typeface="Times New Roman"/>
                <a:ea typeface="PMingLiU"/>
              </a:rPr>
              <a:t>F</a:t>
            </a:r>
            <a:r>
              <a:rPr lang="en-US" sz="2000" b="1" i="1" baseline="-25000" dirty="0" smtClean="0">
                <a:latin typeface="Times New Roman"/>
                <a:ea typeface="PMingLiU"/>
              </a:rPr>
              <a:t>FC</a:t>
            </a:r>
            <a:r>
              <a:rPr lang="en-US" sz="2000" i="1" dirty="0" smtClean="0">
                <a:latin typeface="Times New Roman"/>
                <a:ea typeface="PMingLiU"/>
              </a:rPr>
              <a:t> we need to go out of the region of the truss to find the moment center (K) as the shown in the left figure below, and use the vertical component of the transmitted F</a:t>
            </a:r>
            <a:r>
              <a:rPr lang="en-US" sz="2000" i="1" baseline="-25000" dirty="0" smtClean="0">
                <a:latin typeface="Times New Roman"/>
                <a:ea typeface="PMingLiU"/>
              </a:rPr>
              <a:t>FC</a:t>
            </a:r>
            <a:r>
              <a:rPr lang="en-US" sz="2000" i="1" dirty="0" smtClean="0">
                <a:latin typeface="Times New Roman"/>
                <a:ea typeface="PMingLiU"/>
              </a:rPr>
              <a:t> at point C.</a:t>
            </a:r>
          </a:p>
        </p:txBody>
      </p:sp>
      <p:sp>
        <p:nvSpPr>
          <p:cNvPr id="55298" name="Line 2"/>
          <p:cNvSpPr>
            <a:spLocks noChangeShapeType="1"/>
          </p:cNvSpPr>
          <p:nvPr/>
        </p:nvSpPr>
        <p:spPr bwMode="auto">
          <a:xfrm flipV="1">
            <a:off x="1819275" y="2762250"/>
            <a:ext cx="1082675" cy="0"/>
          </a:xfrm>
          <a:prstGeom prst="line">
            <a:avLst/>
          </a:prstGeom>
          <a:noFill/>
          <a:ln w="28575">
            <a:solidFill>
              <a:srgbClr val="00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5299" name="Line 3"/>
          <p:cNvSpPr>
            <a:spLocks noChangeShapeType="1"/>
          </p:cNvSpPr>
          <p:nvPr/>
        </p:nvSpPr>
        <p:spPr bwMode="auto">
          <a:xfrm flipV="1">
            <a:off x="2514600" y="2209800"/>
            <a:ext cx="0" cy="5524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5300" name="Line 4"/>
          <p:cNvSpPr>
            <a:spLocks noChangeShapeType="1"/>
          </p:cNvSpPr>
          <p:nvPr/>
        </p:nvSpPr>
        <p:spPr bwMode="auto">
          <a:xfrm flipV="1">
            <a:off x="1828800" y="2209800"/>
            <a:ext cx="685800" cy="542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5301" name="Line 5"/>
          <p:cNvSpPr>
            <a:spLocks noChangeShapeType="1"/>
          </p:cNvSpPr>
          <p:nvPr/>
        </p:nvSpPr>
        <p:spPr bwMode="auto">
          <a:xfrm flipV="1">
            <a:off x="2524125" y="2000250"/>
            <a:ext cx="371475" cy="190500"/>
          </a:xfrm>
          <a:prstGeom prst="line">
            <a:avLst/>
          </a:prstGeom>
          <a:noFill/>
          <a:ln w="28575">
            <a:solidFill>
              <a:srgbClr val="FF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5302" name="Line 6"/>
          <p:cNvSpPr>
            <a:spLocks noChangeShapeType="1"/>
          </p:cNvSpPr>
          <p:nvPr/>
        </p:nvSpPr>
        <p:spPr bwMode="auto">
          <a:xfrm>
            <a:off x="2514600" y="2228850"/>
            <a:ext cx="361950" cy="266700"/>
          </a:xfrm>
          <a:prstGeom prst="line">
            <a:avLst/>
          </a:prstGeom>
          <a:noFill/>
          <a:ln w="28575">
            <a:solidFill>
              <a:srgbClr val="00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5303" name="Oval 7"/>
          <p:cNvSpPr>
            <a:spLocks noChangeArrowheads="1"/>
          </p:cNvSpPr>
          <p:nvPr/>
        </p:nvSpPr>
        <p:spPr bwMode="auto">
          <a:xfrm>
            <a:off x="1771650" y="271462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5304" name="Text Box 8"/>
          <p:cNvSpPr txBox="1">
            <a:spLocks noChangeArrowheads="1"/>
          </p:cNvSpPr>
          <p:nvPr/>
        </p:nvSpPr>
        <p:spPr bwMode="auto">
          <a:xfrm>
            <a:off x="1609725" y="2546350"/>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A</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5305" name="Oval 9"/>
          <p:cNvSpPr>
            <a:spLocks noChangeArrowheads="1"/>
          </p:cNvSpPr>
          <p:nvPr/>
        </p:nvSpPr>
        <p:spPr bwMode="auto">
          <a:xfrm>
            <a:off x="2465388" y="2714625"/>
            <a:ext cx="90487"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5306" name="Oval 10"/>
          <p:cNvSpPr>
            <a:spLocks noChangeArrowheads="1"/>
          </p:cNvSpPr>
          <p:nvPr/>
        </p:nvSpPr>
        <p:spPr bwMode="auto">
          <a:xfrm>
            <a:off x="2457450" y="217170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5307" name="Line 11"/>
          <p:cNvSpPr>
            <a:spLocks noChangeShapeType="1"/>
          </p:cNvSpPr>
          <p:nvPr/>
        </p:nvSpPr>
        <p:spPr bwMode="auto">
          <a:xfrm flipH="1">
            <a:off x="2514600" y="2830513"/>
            <a:ext cx="0" cy="17145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5308" name="Text Box 12"/>
          <p:cNvSpPr txBox="1">
            <a:spLocks noChangeArrowheads="1"/>
          </p:cNvSpPr>
          <p:nvPr/>
        </p:nvSpPr>
        <p:spPr bwMode="auto">
          <a:xfrm>
            <a:off x="2489199" y="2825750"/>
            <a:ext cx="866559" cy="3333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5309" name="Text Box 13"/>
          <p:cNvSpPr txBox="1">
            <a:spLocks noChangeArrowheads="1"/>
          </p:cNvSpPr>
          <p:nvPr/>
        </p:nvSpPr>
        <p:spPr bwMode="auto">
          <a:xfrm>
            <a:off x="2210447" y="2462628"/>
            <a:ext cx="323850"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B</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5310" name="Text Box 14"/>
          <p:cNvSpPr txBox="1">
            <a:spLocks noChangeArrowheads="1"/>
          </p:cNvSpPr>
          <p:nvPr/>
        </p:nvSpPr>
        <p:spPr bwMode="auto">
          <a:xfrm>
            <a:off x="2246050" y="1926455"/>
            <a:ext cx="468575" cy="32144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5311" name="Line 15"/>
          <p:cNvSpPr>
            <a:spLocks noChangeShapeType="1"/>
          </p:cNvSpPr>
          <p:nvPr/>
        </p:nvSpPr>
        <p:spPr bwMode="auto">
          <a:xfrm>
            <a:off x="1809750" y="3076575"/>
            <a:ext cx="0" cy="2476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5312" name="Line 16"/>
          <p:cNvSpPr>
            <a:spLocks noChangeShapeType="1"/>
          </p:cNvSpPr>
          <p:nvPr/>
        </p:nvSpPr>
        <p:spPr bwMode="auto">
          <a:xfrm>
            <a:off x="3190875" y="3124200"/>
            <a:ext cx="0" cy="2476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5313" name="Line 17"/>
          <p:cNvSpPr>
            <a:spLocks noChangeShapeType="1"/>
          </p:cNvSpPr>
          <p:nvPr/>
        </p:nvSpPr>
        <p:spPr bwMode="auto">
          <a:xfrm>
            <a:off x="1831975" y="3267075"/>
            <a:ext cx="666750" cy="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5314" name="Line 18"/>
          <p:cNvSpPr>
            <a:spLocks noChangeShapeType="1"/>
          </p:cNvSpPr>
          <p:nvPr/>
        </p:nvSpPr>
        <p:spPr bwMode="auto">
          <a:xfrm>
            <a:off x="3448050" y="2762250"/>
            <a:ext cx="2286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5315" name="Line 19"/>
          <p:cNvSpPr>
            <a:spLocks noChangeShapeType="1"/>
          </p:cNvSpPr>
          <p:nvPr/>
        </p:nvSpPr>
        <p:spPr bwMode="auto">
          <a:xfrm>
            <a:off x="3457575" y="2228850"/>
            <a:ext cx="2286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5316" name="Line 20"/>
          <p:cNvSpPr>
            <a:spLocks noChangeShapeType="1"/>
          </p:cNvSpPr>
          <p:nvPr/>
        </p:nvSpPr>
        <p:spPr bwMode="auto">
          <a:xfrm flipH="1" flipV="1">
            <a:off x="3562350" y="2228850"/>
            <a:ext cx="0" cy="533400"/>
          </a:xfrm>
          <a:prstGeom prst="line">
            <a:avLst/>
          </a:prstGeom>
          <a:noFill/>
          <a:ln w="9525">
            <a:solidFill>
              <a:srgbClr val="000000"/>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5317" name="Line 21"/>
          <p:cNvSpPr>
            <a:spLocks noChangeShapeType="1"/>
          </p:cNvSpPr>
          <p:nvPr/>
        </p:nvSpPr>
        <p:spPr bwMode="auto">
          <a:xfrm flipV="1">
            <a:off x="1809750" y="2809875"/>
            <a:ext cx="0" cy="238125"/>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5318" name="Text Box 22"/>
          <p:cNvSpPr txBox="1">
            <a:spLocks noChangeArrowheads="1"/>
          </p:cNvSpPr>
          <p:nvPr/>
        </p:nvSpPr>
        <p:spPr bwMode="auto">
          <a:xfrm>
            <a:off x="1752599" y="2847975"/>
            <a:ext cx="1061621" cy="3143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7.5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5319" name="Line 23"/>
          <p:cNvSpPr>
            <a:spLocks noChangeShapeType="1"/>
          </p:cNvSpPr>
          <p:nvPr/>
        </p:nvSpPr>
        <p:spPr bwMode="auto">
          <a:xfrm flipH="1">
            <a:off x="1476375" y="2266950"/>
            <a:ext cx="923925" cy="457200"/>
          </a:xfrm>
          <a:prstGeom prst="line">
            <a:avLst/>
          </a:prstGeom>
          <a:noFill/>
          <a:ln w="9525">
            <a:solidFill>
              <a:srgbClr val="000000"/>
            </a:solidFill>
            <a:prstDash val="sysDot"/>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5320" name="Text Box 24"/>
          <p:cNvSpPr txBox="1">
            <a:spLocks noChangeArrowheads="1"/>
          </p:cNvSpPr>
          <p:nvPr/>
        </p:nvSpPr>
        <p:spPr bwMode="auto">
          <a:xfrm>
            <a:off x="1171575" y="2581275"/>
            <a:ext cx="352425"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K</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5321" name="Oval 25"/>
          <p:cNvSpPr>
            <a:spLocks noChangeArrowheads="1"/>
          </p:cNvSpPr>
          <p:nvPr/>
        </p:nvSpPr>
        <p:spPr bwMode="auto">
          <a:xfrm>
            <a:off x="1409700" y="2705100"/>
            <a:ext cx="90488" cy="90488"/>
          </a:xfrm>
          <a:prstGeom prst="ellipse">
            <a:avLst/>
          </a:prstGeom>
          <a:solidFill>
            <a:srgbClr val="FFFFFF"/>
          </a:solidFill>
          <a:ln w="9525">
            <a:solidFill>
              <a:srgbClr val="000000"/>
            </a:solidFill>
            <a:prstDash val="sysDot"/>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5322" name="Text Box 26"/>
          <p:cNvSpPr txBox="1">
            <a:spLocks noChangeArrowheads="1"/>
          </p:cNvSpPr>
          <p:nvPr/>
        </p:nvSpPr>
        <p:spPr bwMode="auto">
          <a:xfrm>
            <a:off x="2379217" y="1772944"/>
            <a:ext cx="759318"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FG</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5323" name="Text Box 27"/>
          <p:cNvSpPr txBox="1">
            <a:spLocks noChangeArrowheads="1"/>
          </p:cNvSpPr>
          <p:nvPr/>
        </p:nvSpPr>
        <p:spPr bwMode="auto">
          <a:xfrm>
            <a:off x="2695575" y="2151063"/>
            <a:ext cx="651307"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FC</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5324" name="Text Box 28"/>
          <p:cNvSpPr txBox="1">
            <a:spLocks noChangeArrowheads="1"/>
          </p:cNvSpPr>
          <p:nvPr/>
        </p:nvSpPr>
        <p:spPr bwMode="auto">
          <a:xfrm>
            <a:off x="2547891" y="2443055"/>
            <a:ext cx="573257"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BC</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5325" name="Text Box 29"/>
          <p:cNvSpPr txBox="1">
            <a:spLocks noChangeArrowheads="1"/>
          </p:cNvSpPr>
          <p:nvPr/>
        </p:nvSpPr>
        <p:spPr bwMode="auto">
          <a:xfrm>
            <a:off x="3524250" y="2324100"/>
            <a:ext cx="630500"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5326" name="Line 30"/>
          <p:cNvSpPr>
            <a:spLocks noChangeShapeType="1"/>
          </p:cNvSpPr>
          <p:nvPr/>
        </p:nvSpPr>
        <p:spPr bwMode="auto">
          <a:xfrm flipV="1">
            <a:off x="1457325" y="2486025"/>
            <a:ext cx="0" cy="219075"/>
          </a:xfrm>
          <a:prstGeom prst="line">
            <a:avLst/>
          </a:prstGeom>
          <a:noFill/>
          <a:ln w="28575">
            <a:solidFill>
              <a:srgbClr val="00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5327" name="Text Box 31"/>
          <p:cNvSpPr txBox="1">
            <a:spLocks noChangeArrowheads="1"/>
          </p:cNvSpPr>
          <p:nvPr/>
        </p:nvSpPr>
        <p:spPr bwMode="auto">
          <a:xfrm>
            <a:off x="754603" y="2132491"/>
            <a:ext cx="1036745"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0.447</a:t>
            </a: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FG</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5328" name="Line 32"/>
          <p:cNvSpPr>
            <a:spLocks noChangeShapeType="1"/>
          </p:cNvSpPr>
          <p:nvPr/>
        </p:nvSpPr>
        <p:spPr bwMode="auto">
          <a:xfrm>
            <a:off x="1428750" y="3095625"/>
            <a:ext cx="0" cy="2476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5329" name="Line 33"/>
          <p:cNvSpPr>
            <a:spLocks noChangeShapeType="1"/>
          </p:cNvSpPr>
          <p:nvPr/>
        </p:nvSpPr>
        <p:spPr bwMode="auto">
          <a:xfrm flipH="1">
            <a:off x="1428750" y="3267075"/>
            <a:ext cx="390525" cy="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5330" name="Text Box 34"/>
          <p:cNvSpPr txBox="1">
            <a:spLocks noChangeArrowheads="1"/>
          </p:cNvSpPr>
          <p:nvPr/>
        </p:nvSpPr>
        <p:spPr bwMode="auto">
          <a:xfrm>
            <a:off x="1447800" y="3182460"/>
            <a:ext cx="48577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2m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5331" name="Line 35"/>
          <p:cNvSpPr>
            <a:spLocks noChangeShapeType="1"/>
          </p:cNvSpPr>
          <p:nvPr/>
        </p:nvSpPr>
        <p:spPr bwMode="auto">
          <a:xfrm flipH="1">
            <a:off x="1514475" y="2762250"/>
            <a:ext cx="266700" cy="0"/>
          </a:xfrm>
          <a:prstGeom prst="line">
            <a:avLst/>
          </a:prstGeom>
          <a:noFill/>
          <a:ln w="9525">
            <a:solidFill>
              <a:srgbClr val="000000"/>
            </a:solidFill>
            <a:prstDash val="sysDot"/>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5332" name="Oval 36"/>
          <p:cNvSpPr>
            <a:spLocks noChangeArrowheads="1"/>
          </p:cNvSpPr>
          <p:nvPr/>
        </p:nvSpPr>
        <p:spPr bwMode="auto">
          <a:xfrm>
            <a:off x="3143250" y="2714625"/>
            <a:ext cx="90488" cy="90488"/>
          </a:xfrm>
          <a:prstGeom prst="ellipse">
            <a:avLst/>
          </a:prstGeom>
          <a:solidFill>
            <a:srgbClr val="FFFFFF">
              <a:alpha val="0"/>
            </a:srgbClr>
          </a:solidFill>
          <a:ln w="9525">
            <a:solidFill>
              <a:srgbClr val="000000"/>
            </a:solidFill>
            <a:prstDash val="sysDot"/>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5333" name="Text Box 37"/>
          <p:cNvSpPr txBox="1">
            <a:spLocks noChangeArrowheads="1"/>
          </p:cNvSpPr>
          <p:nvPr/>
        </p:nvSpPr>
        <p:spPr bwMode="auto">
          <a:xfrm>
            <a:off x="3181350" y="2533650"/>
            <a:ext cx="342900"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C</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5334" name="Line 38"/>
          <p:cNvSpPr>
            <a:spLocks noChangeShapeType="1"/>
          </p:cNvSpPr>
          <p:nvPr/>
        </p:nvSpPr>
        <p:spPr bwMode="auto">
          <a:xfrm>
            <a:off x="2511425" y="3267075"/>
            <a:ext cx="688975" cy="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5335" name="Line 39"/>
          <p:cNvSpPr>
            <a:spLocks noChangeShapeType="1"/>
          </p:cNvSpPr>
          <p:nvPr/>
        </p:nvSpPr>
        <p:spPr bwMode="auto">
          <a:xfrm>
            <a:off x="2503488" y="3087688"/>
            <a:ext cx="0" cy="2476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5336" name="Text Box 40"/>
          <p:cNvSpPr txBox="1">
            <a:spLocks noChangeArrowheads="1"/>
          </p:cNvSpPr>
          <p:nvPr/>
        </p:nvSpPr>
        <p:spPr bwMode="auto">
          <a:xfrm>
            <a:off x="1992667" y="3201804"/>
            <a:ext cx="48577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5337" name="Text Box 41"/>
          <p:cNvSpPr txBox="1">
            <a:spLocks noChangeArrowheads="1"/>
          </p:cNvSpPr>
          <p:nvPr/>
        </p:nvSpPr>
        <p:spPr bwMode="auto">
          <a:xfrm>
            <a:off x="2687345" y="3182459"/>
            <a:ext cx="48577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5338" name="Line 42"/>
          <p:cNvSpPr>
            <a:spLocks noChangeShapeType="1"/>
          </p:cNvSpPr>
          <p:nvPr/>
        </p:nvSpPr>
        <p:spPr bwMode="auto">
          <a:xfrm flipV="1">
            <a:off x="1495425" y="2524125"/>
            <a:ext cx="371475" cy="190500"/>
          </a:xfrm>
          <a:prstGeom prst="line">
            <a:avLst/>
          </a:prstGeom>
          <a:noFill/>
          <a:ln w="28575">
            <a:solidFill>
              <a:srgbClr val="FF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5339" name="Text Box 43"/>
          <p:cNvSpPr txBox="1">
            <a:spLocks noChangeArrowheads="1"/>
          </p:cNvSpPr>
          <p:nvPr/>
        </p:nvSpPr>
        <p:spPr bwMode="auto">
          <a:xfrm>
            <a:off x="1628775" y="2314575"/>
            <a:ext cx="409575"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1" u="none" strike="noStrike" cap="none" normalizeH="0" baseline="-25000" smtClean="0">
                <a:ln>
                  <a:noFill/>
                </a:ln>
                <a:solidFill>
                  <a:schemeClr val="tx1"/>
                </a:solidFill>
                <a:effectLst/>
                <a:latin typeface="Times New Roman" pitchFamily="18" charset="0"/>
                <a:ea typeface="PMingLiU" pitchFamily="18" charset="-120"/>
                <a:cs typeface="Times New Roman" pitchFamily="18" charset="0"/>
              </a:rPr>
              <a:t>FG</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5340" name="AutoShape 44"/>
          <p:cNvSpPr>
            <a:spLocks noChangeArrowheads="1"/>
          </p:cNvSpPr>
          <p:nvPr/>
        </p:nvSpPr>
        <p:spPr bwMode="auto">
          <a:xfrm flipH="1">
            <a:off x="3000375" y="1844675"/>
            <a:ext cx="400050" cy="185738"/>
          </a:xfrm>
          <a:prstGeom prst="rtTriangle">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5341" name="Text Box 45"/>
          <p:cNvSpPr txBox="1">
            <a:spLocks noChangeArrowheads="1"/>
          </p:cNvSpPr>
          <p:nvPr/>
        </p:nvSpPr>
        <p:spPr bwMode="auto">
          <a:xfrm>
            <a:off x="3114675" y="1978025"/>
            <a:ext cx="400050"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4</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5342" name="Text Box 46"/>
          <p:cNvSpPr txBox="1">
            <a:spLocks noChangeArrowheads="1"/>
          </p:cNvSpPr>
          <p:nvPr/>
        </p:nvSpPr>
        <p:spPr bwMode="auto">
          <a:xfrm>
            <a:off x="3352800" y="1825625"/>
            <a:ext cx="400050"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2</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5343" name="Text Box 47"/>
          <p:cNvSpPr txBox="1">
            <a:spLocks noChangeArrowheads="1"/>
          </p:cNvSpPr>
          <p:nvPr/>
        </p:nvSpPr>
        <p:spPr bwMode="auto">
          <a:xfrm>
            <a:off x="2877197" y="1668232"/>
            <a:ext cx="92244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4.47</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05" name="Line 30"/>
          <p:cNvSpPr>
            <a:spLocks noChangeShapeType="1"/>
          </p:cNvSpPr>
          <p:nvPr/>
        </p:nvSpPr>
        <p:spPr bwMode="auto">
          <a:xfrm>
            <a:off x="3200400" y="2819400"/>
            <a:ext cx="0" cy="304799"/>
          </a:xfrm>
          <a:prstGeom prst="line">
            <a:avLst/>
          </a:prstGeom>
          <a:noFill/>
          <a:ln w="28575">
            <a:solidFill>
              <a:srgbClr val="0000FF"/>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7" name="Line 6"/>
          <p:cNvSpPr>
            <a:spLocks noChangeShapeType="1"/>
          </p:cNvSpPr>
          <p:nvPr/>
        </p:nvSpPr>
        <p:spPr bwMode="auto">
          <a:xfrm>
            <a:off x="3276600" y="2819400"/>
            <a:ext cx="361950" cy="266700"/>
          </a:xfrm>
          <a:prstGeom prst="line">
            <a:avLst/>
          </a:prstGeom>
          <a:noFill/>
          <a:ln w="28575">
            <a:solidFill>
              <a:srgbClr val="00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8" name="Text Box 27"/>
          <p:cNvSpPr txBox="1">
            <a:spLocks noChangeArrowheads="1"/>
          </p:cNvSpPr>
          <p:nvPr/>
        </p:nvSpPr>
        <p:spPr bwMode="auto">
          <a:xfrm>
            <a:off x="3429000" y="2743200"/>
            <a:ext cx="548196"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FC</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09" name="Rectangle 108"/>
          <p:cNvSpPr/>
          <p:nvPr/>
        </p:nvSpPr>
        <p:spPr>
          <a:xfrm>
            <a:off x="1143000" y="4114800"/>
            <a:ext cx="7162800" cy="400110"/>
          </a:xfrm>
          <a:prstGeom prst="rect">
            <a:avLst/>
          </a:prstGeom>
        </p:spPr>
        <p:txBody>
          <a:bodyPr wrap="square">
            <a:spAutoFit/>
          </a:bodyPr>
          <a:lstStyle/>
          <a:p>
            <a:r>
              <a:rPr lang="en-US" sz="2000" dirty="0" smtClean="0">
                <a:latin typeface="Symbol"/>
                <a:ea typeface="PMingLiU"/>
              </a:rPr>
              <a:t>S</a:t>
            </a:r>
            <a:r>
              <a:rPr lang="en-US" sz="2000" i="1" dirty="0" smtClean="0">
                <a:latin typeface="Times New Roman"/>
                <a:ea typeface="PMingLiU"/>
              </a:rPr>
              <a:t>M</a:t>
            </a:r>
            <a:r>
              <a:rPr lang="en-US" sz="2000" i="1" baseline="-25000" dirty="0" smtClean="0">
                <a:latin typeface="Times New Roman"/>
                <a:ea typeface="PMingLiU"/>
              </a:rPr>
              <a:t>K</a:t>
            </a:r>
            <a:r>
              <a:rPr lang="en-US" sz="2000" i="1" dirty="0" smtClean="0">
                <a:latin typeface="Times New Roman"/>
                <a:ea typeface="PMingLiU"/>
              </a:rPr>
              <a:t>=</a:t>
            </a:r>
            <a:r>
              <a:rPr lang="en-US" sz="2000" dirty="0" smtClean="0">
                <a:latin typeface="Times New Roman"/>
                <a:ea typeface="PMingLiU"/>
              </a:rPr>
              <a:t>0</a:t>
            </a:r>
            <a:r>
              <a:rPr lang="en-US" sz="2000" i="1" dirty="0" smtClean="0">
                <a:latin typeface="Times New Roman"/>
                <a:ea typeface="PMingLiU"/>
              </a:rPr>
              <a:t>	 </a:t>
            </a:r>
            <a:r>
              <a:rPr lang="en-US" sz="2000" dirty="0" smtClean="0">
                <a:latin typeface="Times New Roman"/>
                <a:ea typeface="PMingLiU"/>
              </a:rPr>
              <a:t>(10) 0.6</a:t>
            </a:r>
            <a:r>
              <a:rPr lang="en-US" sz="2000" i="1" dirty="0" smtClean="0">
                <a:latin typeface="Times New Roman"/>
                <a:ea typeface="PMingLiU"/>
              </a:rPr>
              <a:t>F</a:t>
            </a:r>
            <a:r>
              <a:rPr lang="en-US" sz="2000" i="1" baseline="-25000" dirty="0" smtClean="0">
                <a:latin typeface="Times New Roman"/>
                <a:ea typeface="PMingLiU"/>
              </a:rPr>
              <a:t>FC </a:t>
            </a:r>
            <a:r>
              <a:rPr lang="en-US" altLang="zh-TW" sz="2000" dirty="0" smtClean="0">
                <a:latin typeface="Symbol"/>
                <a:ea typeface="PMingLiU"/>
              </a:rPr>
              <a:t>-</a:t>
            </a:r>
            <a:r>
              <a:rPr lang="en-US" altLang="zh-TW" sz="2000" dirty="0" smtClean="0">
                <a:latin typeface="Times New Roman"/>
                <a:ea typeface="PMingLiU"/>
              </a:rPr>
              <a:t> (2)7.5+(6)3=0, 	     </a:t>
            </a:r>
            <a:r>
              <a:rPr lang="en-US" altLang="zh-TW" sz="2000" i="1" dirty="0" smtClean="0">
                <a:latin typeface="Times New Roman"/>
                <a:ea typeface="PMingLiU"/>
              </a:rPr>
              <a:t>F</a:t>
            </a:r>
            <a:r>
              <a:rPr lang="en-US" altLang="zh-TW" sz="2000" i="1" baseline="-25000" dirty="0" smtClean="0">
                <a:latin typeface="Times New Roman"/>
                <a:ea typeface="PMingLiU"/>
              </a:rPr>
              <a:t>FC</a:t>
            </a:r>
            <a:r>
              <a:rPr lang="en-US" altLang="zh-TW" sz="2000" dirty="0" smtClean="0">
                <a:latin typeface="Times New Roman"/>
                <a:ea typeface="PMingLiU"/>
              </a:rPr>
              <a:t> = </a:t>
            </a:r>
            <a:r>
              <a:rPr lang="en-US" altLang="zh-TW" sz="2000" dirty="0" smtClean="0">
                <a:latin typeface="Symbol"/>
                <a:ea typeface="PMingLiU"/>
              </a:rPr>
              <a:t>-</a:t>
            </a:r>
            <a:r>
              <a:rPr lang="en-US" altLang="zh-TW" sz="2000" dirty="0" smtClean="0">
                <a:latin typeface="Times New Roman"/>
                <a:ea typeface="PMingLiU"/>
              </a:rPr>
              <a:t>0.50 </a:t>
            </a:r>
            <a:r>
              <a:rPr lang="en-US" altLang="zh-TW" sz="2000" dirty="0" err="1" smtClean="0">
                <a:latin typeface="Times New Roman"/>
                <a:ea typeface="PMingLiU"/>
              </a:rPr>
              <a:t>kN.</a:t>
            </a:r>
            <a:endParaRPr lang="en-US" altLang="zh-TW" sz="2000" dirty="0" smtClean="0">
              <a:latin typeface="Times New Roman"/>
              <a:ea typeface="PMingLiU"/>
            </a:endParaRPr>
          </a:p>
        </p:txBody>
      </p:sp>
      <p:sp>
        <p:nvSpPr>
          <p:cNvPr id="110" name="AutoShape 42"/>
          <p:cNvSpPr>
            <a:spLocks noChangeArrowheads="1"/>
          </p:cNvSpPr>
          <p:nvPr/>
        </p:nvSpPr>
        <p:spPr bwMode="auto">
          <a:xfrm>
            <a:off x="5410200" y="4267200"/>
            <a:ext cx="514946" cy="147638"/>
          </a:xfrm>
          <a:prstGeom prst="rightArrow">
            <a:avLst>
              <a:gd name="adj1" fmla="val 50000"/>
              <a:gd name="adj2" fmla="val 97368"/>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1" name="Rectangle 27"/>
          <p:cNvSpPr>
            <a:spLocks noChangeArrowheads="1"/>
          </p:cNvSpPr>
          <p:nvPr/>
        </p:nvSpPr>
        <p:spPr bwMode="auto">
          <a:xfrm>
            <a:off x="8153400" y="5181600"/>
            <a:ext cx="203522" cy="246927"/>
          </a:xfrm>
          <a:prstGeom prst="rect">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2" name="Line 2"/>
          <p:cNvSpPr>
            <a:spLocks noChangeShapeType="1"/>
          </p:cNvSpPr>
          <p:nvPr/>
        </p:nvSpPr>
        <p:spPr bwMode="auto">
          <a:xfrm>
            <a:off x="4908797" y="2800998"/>
            <a:ext cx="2714625"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3" name="Line 3"/>
          <p:cNvSpPr>
            <a:spLocks noChangeShapeType="1"/>
          </p:cNvSpPr>
          <p:nvPr/>
        </p:nvSpPr>
        <p:spPr bwMode="auto">
          <a:xfrm flipH="1" flipV="1">
            <a:off x="6289922" y="1886598"/>
            <a:ext cx="0" cy="9144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4" name="Line 4"/>
          <p:cNvSpPr>
            <a:spLocks noChangeShapeType="1"/>
          </p:cNvSpPr>
          <p:nvPr/>
        </p:nvSpPr>
        <p:spPr bwMode="auto">
          <a:xfrm flipH="1" flipV="1">
            <a:off x="6289922" y="1886598"/>
            <a:ext cx="28575" cy="952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5" name="Line 5"/>
          <p:cNvSpPr>
            <a:spLocks noChangeShapeType="1"/>
          </p:cNvSpPr>
          <p:nvPr/>
        </p:nvSpPr>
        <p:spPr bwMode="auto">
          <a:xfrm flipV="1">
            <a:off x="5604122" y="2248548"/>
            <a:ext cx="0" cy="5524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6" name="Line 6"/>
          <p:cNvSpPr>
            <a:spLocks noChangeShapeType="1"/>
          </p:cNvSpPr>
          <p:nvPr/>
        </p:nvSpPr>
        <p:spPr bwMode="auto">
          <a:xfrm flipV="1">
            <a:off x="6947147" y="2248548"/>
            <a:ext cx="0" cy="542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7" name="Line 7"/>
          <p:cNvSpPr>
            <a:spLocks noChangeShapeType="1"/>
          </p:cNvSpPr>
          <p:nvPr/>
        </p:nvSpPr>
        <p:spPr bwMode="auto">
          <a:xfrm flipV="1">
            <a:off x="4918322" y="2248548"/>
            <a:ext cx="685800" cy="542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8" name="Line 8"/>
          <p:cNvSpPr>
            <a:spLocks noChangeShapeType="1"/>
          </p:cNvSpPr>
          <p:nvPr/>
        </p:nvSpPr>
        <p:spPr bwMode="auto">
          <a:xfrm flipV="1">
            <a:off x="5613647" y="1896123"/>
            <a:ext cx="676275" cy="3524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9" name="Line 9"/>
          <p:cNvSpPr>
            <a:spLocks noChangeShapeType="1"/>
          </p:cNvSpPr>
          <p:nvPr/>
        </p:nvSpPr>
        <p:spPr bwMode="auto">
          <a:xfrm>
            <a:off x="6299447" y="1896123"/>
            <a:ext cx="647700" cy="3524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0" name="Line 10"/>
          <p:cNvSpPr>
            <a:spLocks noChangeShapeType="1"/>
          </p:cNvSpPr>
          <p:nvPr/>
        </p:nvSpPr>
        <p:spPr bwMode="auto">
          <a:xfrm>
            <a:off x="6956672" y="2258073"/>
            <a:ext cx="647700" cy="542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1" name="Line 11"/>
          <p:cNvSpPr>
            <a:spLocks noChangeShapeType="1"/>
          </p:cNvSpPr>
          <p:nvPr/>
        </p:nvSpPr>
        <p:spPr bwMode="auto">
          <a:xfrm>
            <a:off x="5604122" y="2267598"/>
            <a:ext cx="676275" cy="5238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2" name="Line 12"/>
          <p:cNvSpPr>
            <a:spLocks noChangeShapeType="1"/>
          </p:cNvSpPr>
          <p:nvPr/>
        </p:nvSpPr>
        <p:spPr bwMode="auto">
          <a:xfrm flipV="1">
            <a:off x="6289922" y="2258073"/>
            <a:ext cx="647700" cy="5334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3" name="Oval 13"/>
          <p:cNvSpPr>
            <a:spLocks noChangeArrowheads="1"/>
          </p:cNvSpPr>
          <p:nvPr/>
        </p:nvSpPr>
        <p:spPr bwMode="auto">
          <a:xfrm>
            <a:off x="4861172" y="2751785"/>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4" name="Text Box 14"/>
          <p:cNvSpPr txBox="1">
            <a:spLocks noChangeArrowheads="1"/>
          </p:cNvSpPr>
          <p:nvPr/>
        </p:nvSpPr>
        <p:spPr bwMode="auto">
          <a:xfrm>
            <a:off x="4699247" y="2505199"/>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A</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25" name="Oval 15"/>
          <p:cNvSpPr>
            <a:spLocks noChangeArrowheads="1"/>
          </p:cNvSpPr>
          <p:nvPr/>
        </p:nvSpPr>
        <p:spPr bwMode="auto">
          <a:xfrm>
            <a:off x="7556747" y="2761310"/>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6" name="Oval 16"/>
          <p:cNvSpPr>
            <a:spLocks noChangeArrowheads="1"/>
          </p:cNvSpPr>
          <p:nvPr/>
        </p:nvSpPr>
        <p:spPr bwMode="auto">
          <a:xfrm>
            <a:off x="6899522" y="2742260"/>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7" name="Oval 17"/>
          <p:cNvSpPr>
            <a:spLocks noChangeArrowheads="1"/>
          </p:cNvSpPr>
          <p:nvPr/>
        </p:nvSpPr>
        <p:spPr bwMode="auto">
          <a:xfrm>
            <a:off x="6242297" y="2761310"/>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8" name="Oval 18"/>
          <p:cNvSpPr>
            <a:spLocks noChangeArrowheads="1"/>
          </p:cNvSpPr>
          <p:nvPr/>
        </p:nvSpPr>
        <p:spPr bwMode="auto">
          <a:xfrm>
            <a:off x="5556497" y="2751785"/>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9" name="Oval 19"/>
          <p:cNvSpPr>
            <a:spLocks noChangeArrowheads="1"/>
          </p:cNvSpPr>
          <p:nvPr/>
        </p:nvSpPr>
        <p:spPr bwMode="auto">
          <a:xfrm>
            <a:off x="6880472" y="2218385"/>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30" name="Oval 20"/>
          <p:cNvSpPr>
            <a:spLocks noChangeArrowheads="1"/>
          </p:cNvSpPr>
          <p:nvPr/>
        </p:nvSpPr>
        <p:spPr bwMode="auto">
          <a:xfrm>
            <a:off x="6242297" y="1846910"/>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31" name="Oval 21"/>
          <p:cNvSpPr>
            <a:spLocks noChangeArrowheads="1"/>
          </p:cNvSpPr>
          <p:nvPr/>
        </p:nvSpPr>
        <p:spPr bwMode="auto">
          <a:xfrm>
            <a:off x="5561260" y="2213623"/>
            <a:ext cx="90487"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32" name="Line 22"/>
          <p:cNvSpPr>
            <a:spLocks noChangeShapeType="1"/>
          </p:cNvSpPr>
          <p:nvPr/>
        </p:nvSpPr>
        <p:spPr bwMode="auto">
          <a:xfrm>
            <a:off x="6289922" y="2862910"/>
            <a:ext cx="0" cy="161925"/>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33" name="Line 23"/>
          <p:cNvSpPr>
            <a:spLocks noChangeShapeType="1"/>
          </p:cNvSpPr>
          <p:nvPr/>
        </p:nvSpPr>
        <p:spPr bwMode="auto">
          <a:xfrm flipH="1">
            <a:off x="6947147" y="2834335"/>
            <a:ext cx="0" cy="17145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34" name="Line 24"/>
          <p:cNvSpPr>
            <a:spLocks noChangeShapeType="1"/>
          </p:cNvSpPr>
          <p:nvPr/>
        </p:nvSpPr>
        <p:spPr bwMode="auto">
          <a:xfrm flipH="1">
            <a:off x="5599360" y="2843860"/>
            <a:ext cx="0" cy="17145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35" name="Text Box 25"/>
          <p:cNvSpPr txBox="1">
            <a:spLocks noChangeArrowheads="1"/>
          </p:cNvSpPr>
          <p:nvPr/>
        </p:nvSpPr>
        <p:spPr bwMode="auto">
          <a:xfrm>
            <a:off x="5594596" y="2848623"/>
            <a:ext cx="699671" cy="3333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36" name="Text Box 26"/>
          <p:cNvSpPr txBox="1">
            <a:spLocks noChangeArrowheads="1"/>
          </p:cNvSpPr>
          <p:nvPr/>
        </p:nvSpPr>
        <p:spPr bwMode="auto">
          <a:xfrm>
            <a:off x="6266109" y="2848623"/>
            <a:ext cx="658473"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6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37" name="Text Box 27"/>
          <p:cNvSpPr txBox="1">
            <a:spLocks noChangeArrowheads="1"/>
          </p:cNvSpPr>
          <p:nvPr/>
        </p:nvSpPr>
        <p:spPr bwMode="auto">
          <a:xfrm>
            <a:off x="6928097" y="2848623"/>
            <a:ext cx="617923"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9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38" name="Text Box 28"/>
          <p:cNvSpPr txBox="1">
            <a:spLocks noChangeArrowheads="1"/>
          </p:cNvSpPr>
          <p:nvPr/>
        </p:nvSpPr>
        <p:spPr bwMode="auto">
          <a:xfrm>
            <a:off x="5299970" y="2508666"/>
            <a:ext cx="323850"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B</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39" name="Text Box 29"/>
          <p:cNvSpPr txBox="1">
            <a:spLocks noChangeArrowheads="1"/>
          </p:cNvSpPr>
          <p:nvPr/>
        </p:nvSpPr>
        <p:spPr bwMode="auto">
          <a:xfrm>
            <a:off x="6051797" y="2437460"/>
            <a:ext cx="39052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C</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40" name="Text Box 30"/>
          <p:cNvSpPr txBox="1">
            <a:spLocks noChangeArrowheads="1"/>
          </p:cNvSpPr>
          <p:nvPr/>
        </p:nvSpPr>
        <p:spPr bwMode="auto">
          <a:xfrm>
            <a:off x="6662045" y="2490911"/>
            <a:ext cx="40005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D</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41" name="Text Box 31"/>
          <p:cNvSpPr txBox="1">
            <a:spLocks noChangeArrowheads="1"/>
          </p:cNvSpPr>
          <p:nvPr/>
        </p:nvSpPr>
        <p:spPr bwMode="auto">
          <a:xfrm>
            <a:off x="7566272" y="2572398"/>
            <a:ext cx="342900"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E</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42" name="Text Box 32"/>
          <p:cNvSpPr txBox="1">
            <a:spLocks noChangeArrowheads="1"/>
          </p:cNvSpPr>
          <p:nvPr/>
        </p:nvSpPr>
        <p:spPr bwMode="auto">
          <a:xfrm>
            <a:off x="5363592" y="1967330"/>
            <a:ext cx="342900"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43" name="Text Box 33"/>
          <p:cNvSpPr txBox="1">
            <a:spLocks noChangeArrowheads="1"/>
          </p:cNvSpPr>
          <p:nvPr/>
        </p:nvSpPr>
        <p:spPr bwMode="auto">
          <a:xfrm>
            <a:off x="6004819" y="1662530"/>
            <a:ext cx="285750"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G</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44" name="Text Box 34"/>
          <p:cNvSpPr txBox="1">
            <a:spLocks noChangeArrowheads="1"/>
          </p:cNvSpPr>
          <p:nvPr/>
        </p:nvSpPr>
        <p:spPr bwMode="auto">
          <a:xfrm>
            <a:off x="6905163" y="1976207"/>
            <a:ext cx="35242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H</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45" name="Line 35"/>
          <p:cNvSpPr>
            <a:spLocks noChangeShapeType="1"/>
          </p:cNvSpPr>
          <p:nvPr/>
        </p:nvSpPr>
        <p:spPr bwMode="auto">
          <a:xfrm>
            <a:off x="4899272" y="3115323"/>
            <a:ext cx="0" cy="2476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46" name="Line 36"/>
          <p:cNvSpPr>
            <a:spLocks noChangeShapeType="1"/>
          </p:cNvSpPr>
          <p:nvPr/>
        </p:nvSpPr>
        <p:spPr bwMode="auto">
          <a:xfrm>
            <a:off x="7604372" y="3124848"/>
            <a:ext cx="0" cy="2476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47" name="Line 37"/>
          <p:cNvSpPr>
            <a:spLocks noChangeShapeType="1"/>
          </p:cNvSpPr>
          <p:nvPr/>
        </p:nvSpPr>
        <p:spPr bwMode="auto">
          <a:xfrm>
            <a:off x="4908797" y="3315348"/>
            <a:ext cx="2695575" cy="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48" name="Text Box 38"/>
          <p:cNvSpPr txBox="1">
            <a:spLocks noChangeArrowheads="1"/>
          </p:cNvSpPr>
          <p:nvPr/>
        </p:nvSpPr>
        <p:spPr bwMode="auto">
          <a:xfrm>
            <a:off x="5844189" y="3344848"/>
            <a:ext cx="1488767"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 @ 4m=16 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49" name="Line 39"/>
          <p:cNvSpPr>
            <a:spLocks noChangeShapeType="1"/>
          </p:cNvSpPr>
          <p:nvPr/>
        </p:nvSpPr>
        <p:spPr bwMode="auto">
          <a:xfrm>
            <a:off x="7861547" y="2800998"/>
            <a:ext cx="2286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50" name="Line 40"/>
          <p:cNvSpPr>
            <a:spLocks noChangeShapeType="1"/>
          </p:cNvSpPr>
          <p:nvPr/>
        </p:nvSpPr>
        <p:spPr bwMode="auto">
          <a:xfrm>
            <a:off x="7871072" y="2267598"/>
            <a:ext cx="2286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51" name="Line 41"/>
          <p:cNvSpPr>
            <a:spLocks noChangeShapeType="1"/>
          </p:cNvSpPr>
          <p:nvPr/>
        </p:nvSpPr>
        <p:spPr bwMode="auto">
          <a:xfrm>
            <a:off x="7871072" y="1886598"/>
            <a:ext cx="2286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52" name="Line 42"/>
          <p:cNvSpPr>
            <a:spLocks noChangeShapeType="1"/>
          </p:cNvSpPr>
          <p:nvPr/>
        </p:nvSpPr>
        <p:spPr bwMode="auto">
          <a:xfrm flipH="1" flipV="1">
            <a:off x="7975847" y="2267598"/>
            <a:ext cx="0" cy="53340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53" name="Line 43"/>
          <p:cNvSpPr>
            <a:spLocks noChangeShapeType="1"/>
          </p:cNvSpPr>
          <p:nvPr/>
        </p:nvSpPr>
        <p:spPr bwMode="auto">
          <a:xfrm flipV="1">
            <a:off x="7975847" y="1886598"/>
            <a:ext cx="0" cy="38100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54" name="Text Box 44"/>
          <p:cNvSpPr txBox="1">
            <a:spLocks noChangeArrowheads="1"/>
          </p:cNvSpPr>
          <p:nvPr/>
        </p:nvSpPr>
        <p:spPr bwMode="auto">
          <a:xfrm>
            <a:off x="7937746" y="1972323"/>
            <a:ext cx="74461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2m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55" name="Text Box 45"/>
          <p:cNvSpPr txBox="1">
            <a:spLocks noChangeArrowheads="1"/>
          </p:cNvSpPr>
          <p:nvPr/>
        </p:nvSpPr>
        <p:spPr bwMode="auto">
          <a:xfrm>
            <a:off x="7947272" y="2391423"/>
            <a:ext cx="557536"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56" name="Line 46"/>
          <p:cNvSpPr>
            <a:spLocks noChangeShapeType="1"/>
          </p:cNvSpPr>
          <p:nvPr/>
        </p:nvSpPr>
        <p:spPr bwMode="auto">
          <a:xfrm flipV="1">
            <a:off x="4899272" y="2858148"/>
            <a:ext cx="0" cy="238125"/>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57" name="Line 47"/>
          <p:cNvSpPr>
            <a:spLocks noChangeShapeType="1"/>
          </p:cNvSpPr>
          <p:nvPr/>
        </p:nvSpPr>
        <p:spPr bwMode="auto">
          <a:xfrm>
            <a:off x="4518272" y="2781948"/>
            <a:ext cx="238125" cy="0"/>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58" name="Line 48"/>
          <p:cNvSpPr>
            <a:spLocks noChangeShapeType="1"/>
          </p:cNvSpPr>
          <p:nvPr/>
        </p:nvSpPr>
        <p:spPr bwMode="auto">
          <a:xfrm flipH="1" flipV="1">
            <a:off x="7609135" y="2853385"/>
            <a:ext cx="0" cy="238125"/>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59" name="Text Box 49"/>
          <p:cNvSpPr txBox="1">
            <a:spLocks noChangeArrowheads="1"/>
          </p:cNvSpPr>
          <p:nvPr/>
        </p:nvSpPr>
        <p:spPr bwMode="auto">
          <a:xfrm>
            <a:off x="7594847" y="2896248"/>
            <a:ext cx="625876"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EV</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60" name="Text Box 50"/>
          <p:cNvSpPr txBox="1">
            <a:spLocks noChangeArrowheads="1"/>
          </p:cNvSpPr>
          <p:nvPr/>
        </p:nvSpPr>
        <p:spPr bwMode="auto">
          <a:xfrm>
            <a:off x="4908797" y="2915298"/>
            <a:ext cx="675258" cy="3143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AV</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61" name="Text Box 51"/>
          <p:cNvSpPr txBox="1">
            <a:spLocks noChangeArrowheads="1"/>
          </p:cNvSpPr>
          <p:nvPr/>
        </p:nvSpPr>
        <p:spPr bwMode="auto">
          <a:xfrm>
            <a:off x="4048218" y="2561285"/>
            <a:ext cx="727229" cy="3143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AH</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62" name="Line 52"/>
          <p:cNvSpPr>
            <a:spLocks noChangeShapeType="1"/>
          </p:cNvSpPr>
          <p:nvPr/>
        </p:nvSpPr>
        <p:spPr bwMode="auto">
          <a:xfrm>
            <a:off x="4708772" y="2048523"/>
            <a:ext cx="190500" cy="0"/>
          </a:xfrm>
          <a:prstGeom prst="line">
            <a:avLst/>
          </a:prstGeom>
          <a:noFill/>
          <a:ln w="952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63" name="Line 53"/>
          <p:cNvSpPr>
            <a:spLocks noChangeShapeType="1"/>
          </p:cNvSpPr>
          <p:nvPr/>
        </p:nvSpPr>
        <p:spPr bwMode="auto">
          <a:xfrm flipV="1">
            <a:off x="4708772" y="1829448"/>
            <a:ext cx="0" cy="219075"/>
          </a:xfrm>
          <a:prstGeom prst="line">
            <a:avLst/>
          </a:prstGeom>
          <a:noFill/>
          <a:ln w="9525">
            <a:solidFill>
              <a:srgbClr val="000000"/>
            </a:solidFill>
            <a:round/>
            <a:headEnd/>
            <a:tailEnd type="triangle"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64" name="Text Box 54"/>
          <p:cNvSpPr txBox="1">
            <a:spLocks noChangeArrowheads="1"/>
          </p:cNvSpPr>
          <p:nvPr/>
        </p:nvSpPr>
        <p:spPr bwMode="auto">
          <a:xfrm>
            <a:off x="4861172" y="1915173"/>
            <a:ext cx="390525"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x</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65" name="Text Box 55"/>
          <p:cNvSpPr txBox="1">
            <a:spLocks noChangeArrowheads="1"/>
          </p:cNvSpPr>
          <p:nvPr/>
        </p:nvSpPr>
        <p:spPr bwMode="auto">
          <a:xfrm>
            <a:off x="4576717" y="1561283"/>
            <a:ext cx="390525"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y</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2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2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2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2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2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2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2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3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3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3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3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34"/>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35"/>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36"/>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37"/>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38"/>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39"/>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40"/>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41"/>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42"/>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43"/>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144"/>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45"/>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146"/>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147"/>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148"/>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149"/>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150"/>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151"/>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152"/>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153"/>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154"/>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155"/>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156"/>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157"/>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158"/>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159"/>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160"/>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161"/>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162"/>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163"/>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164"/>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165"/>
                                        </p:tgtEl>
                                        <p:attrNameLst>
                                          <p:attrName>style.visibility</p:attrName>
                                        </p:attrNameLst>
                                      </p:cBhvr>
                                      <p:to>
                                        <p:strVal val="visible"/>
                                      </p:to>
                                    </p:set>
                                  </p:childTnLst>
                                </p:cTn>
                              </p:par>
                            </p:childTnLst>
                          </p:cTn>
                        </p:par>
                      </p:childTnLst>
                    </p:cTn>
                  </p:par>
                  <p:par>
                    <p:cTn id="113" fill="hold">
                      <p:stCondLst>
                        <p:cond delay="indefinite"/>
                      </p:stCondLst>
                      <p:childTnLst>
                        <p:par>
                          <p:cTn id="114" fill="hold">
                            <p:stCondLst>
                              <p:cond delay="0"/>
                            </p:stCondLst>
                            <p:childTnLst>
                              <p:par>
                                <p:cTn id="115" presetID="1" presetClass="entr" presetSubtype="0" fill="hold" grpId="0" nodeType="clickEffect">
                                  <p:stCondLst>
                                    <p:cond delay="0"/>
                                  </p:stCondLst>
                                  <p:childTnLst>
                                    <p:set>
                                      <p:cBhvr>
                                        <p:cTn id="116" dur="1" fill="hold">
                                          <p:stCondLst>
                                            <p:cond delay="0"/>
                                          </p:stCondLst>
                                        </p:cTn>
                                        <p:tgtEl>
                                          <p:spTgt spid="55298"/>
                                        </p:tgtEl>
                                        <p:attrNameLst>
                                          <p:attrName>style.visibility</p:attrName>
                                        </p:attrNameLst>
                                      </p:cBhvr>
                                      <p:to>
                                        <p:strVal val="visible"/>
                                      </p:to>
                                    </p:set>
                                  </p:childTnLst>
                                </p:cTn>
                              </p:par>
                              <p:par>
                                <p:cTn id="117" presetID="1" presetClass="entr" presetSubtype="0" fill="hold" grpId="0" nodeType="withEffect">
                                  <p:stCondLst>
                                    <p:cond delay="0"/>
                                  </p:stCondLst>
                                  <p:childTnLst>
                                    <p:set>
                                      <p:cBhvr>
                                        <p:cTn id="118" dur="1" fill="hold">
                                          <p:stCondLst>
                                            <p:cond delay="0"/>
                                          </p:stCondLst>
                                        </p:cTn>
                                        <p:tgtEl>
                                          <p:spTgt spid="55299"/>
                                        </p:tgtEl>
                                        <p:attrNameLst>
                                          <p:attrName>style.visibility</p:attrName>
                                        </p:attrNameLst>
                                      </p:cBhvr>
                                      <p:to>
                                        <p:strVal val="visible"/>
                                      </p:to>
                                    </p:set>
                                  </p:childTnLst>
                                </p:cTn>
                              </p:par>
                              <p:par>
                                <p:cTn id="119" presetID="1" presetClass="entr" presetSubtype="0" fill="hold" grpId="0" nodeType="withEffect">
                                  <p:stCondLst>
                                    <p:cond delay="0"/>
                                  </p:stCondLst>
                                  <p:childTnLst>
                                    <p:set>
                                      <p:cBhvr>
                                        <p:cTn id="120" dur="1" fill="hold">
                                          <p:stCondLst>
                                            <p:cond delay="0"/>
                                          </p:stCondLst>
                                        </p:cTn>
                                        <p:tgtEl>
                                          <p:spTgt spid="55300"/>
                                        </p:tgtEl>
                                        <p:attrNameLst>
                                          <p:attrName>style.visibility</p:attrName>
                                        </p:attrNameLst>
                                      </p:cBhvr>
                                      <p:to>
                                        <p:strVal val="visible"/>
                                      </p:to>
                                    </p:set>
                                  </p:childTnLst>
                                </p:cTn>
                              </p:par>
                              <p:par>
                                <p:cTn id="121" presetID="1" presetClass="entr" presetSubtype="0" fill="hold" grpId="0" nodeType="withEffect">
                                  <p:stCondLst>
                                    <p:cond delay="0"/>
                                  </p:stCondLst>
                                  <p:childTnLst>
                                    <p:set>
                                      <p:cBhvr>
                                        <p:cTn id="122" dur="1" fill="hold">
                                          <p:stCondLst>
                                            <p:cond delay="0"/>
                                          </p:stCondLst>
                                        </p:cTn>
                                        <p:tgtEl>
                                          <p:spTgt spid="55301"/>
                                        </p:tgtEl>
                                        <p:attrNameLst>
                                          <p:attrName>style.visibility</p:attrName>
                                        </p:attrNameLst>
                                      </p:cBhvr>
                                      <p:to>
                                        <p:strVal val="visible"/>
                                      </p:to>
                                    </p:set>
                                  </p:childTnLst>
                                </p:cTn>
                              </p:par>
                              <p:par>
                                <p:cTn id="123" presetID="1" presetClass="entr" presetSubtype="0" fill="hold" grpId="0" nodeType="withEffect">
                                  <p:stCondLst>
                                    <p:cond delay="0"/>
                                  </p:stCondLst>
                                  <p:childTnLst>
                                    <p:set>
                                      <p:cBhvr>
                                        <p:cTn id="124" dur="1" fill="hold">
                                          <p:stCondLst>
                                            <p:cond delay="0"/>
                                          </p:stCondLst>
                                        </p:cTn>
                                        <p:tgtEl>
                                          <p:spTgt spid="55302"/>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55303"/>
                                        </p:tgtEl>
                                        <p:attrNameLst>
                                          <p:attrName>style.visibility</p:attrName>
                                        </p:attrNameLst>
                                      </p:cBhvr>
                                      <p:to>
                                        <p:strVal val="visible"/>
                                      </p:to>
                                    </p:set>
                                  </p:childTnLst>
                                </p:cTn>
                              </p:par>
                              <p:par>
                                <p:cTn id="127" presetID="1" presetClass="entr" presetSubtype="0" fill="hold" grpId="0" nodeType="withEffect">
                                  <p:stCondLst>
                                    <p:cond delay="0"/>
                                  </p:stCondLst>
                                  <p:childTnLst>
                                    <p:set>
                                      <p:cBhvr>
                                        <p:cTn id="128" dur="1" fill="hold">
                                          <p:stCondLst>
                                            <p:cond delay="0"/>
                                          </p:stCondLst>
                                        </p:cTn>
                                        <p:tgtEl>
                                          <p:spTgt spid="55304"/>
                                        </p:tgtEl>
                                        <p:attrNameLst>
                                          <p:attrName>style.visibility</p:attrName>
                                        </p:attrNameLst>
                                      </p:cBhvr>
                                      <p:to>
                                        <p:strVal val="visible"/>
                                      </p:to>
                                    </p:set>
                                  </p:childTnLst>
                                </p:cTn>
                              </p:par>
                              <p:par>
                                <p:cTn id="129" presetID="1" presetClass="entr" presetSubtype="0" fill="hold" grpId="0" nodeType="withEffect">
                                  <p:stCondLst>
                                    <p:cond delay="0"/>
                                  </p:stCondLst>
                                  <p:childTnLst>
                                    <p:set>
                                      <p:cBhvr>
                                        <p:cTn id="130" dur="1" fill="hold">
                                          <p:stCondLst>
                                            <p:cond delay="0"/>
                                          </p:stCondLst>
                                        </p:cTn>
                                        <p:tgtEl>
                                          <p:spTgt spid="55305"/>
                                        </p:tgtEl>
                                        <p:attrNameLst>
                                          <p:attrName>style.visibility</p:attrName>
                                        </p:attrNameLst>
                                      </p:cBhvr>
                                      <p:to>
                                        <p:strVal val="visible"/>
                                      </p:to>
                                    </p:set>
                                  </p:childTnLst>
                                </p:cTn>
                              </p:par>
                              <p:par>
                                <p:cTn id="131" presetID="1" presetClass="entr" presetSubtype="0" fill="hold" grpId="0" nodeType="withEffect">
                                  <p:stCondLst>
                                    <p:cond delay="0"/>
                                  </p:stCondLst>
                                  <p:childTnLst>
                                    <p:set>
                                      <p:cBhvr>
                                        <p:cTn id="132" dur="1" fill="hold">
                                          <p:stCondLst>
                                            <p:cond delay="0"/>
                                          </p:stCondLst>
                                        </p:cTn>
                                        <p:tgtEl>
                                          <p:spTgt spid="55306"/>
                                        </p:tgtEl>
                                        <p:attrNameLst>
                                          <p:attrName>style.visibility</p:attrName>
                                        </p:attrNameLst>
                                      </p:cBhvr>
                                      <p:to>
                                        <p:strVal val="visible"/>
                                      </p:to>
                                    </p:set>
                                  </p:childTnLst>
                                </p:cTn>
                              </p:par>
                              <p:par>
                                <p:cTn id="133" presetID="1" presetClass="entr" presetSubtype="0" fill="hold" grpId="0" nodeType="withEffect">
                                  <p:stCondLst>
                                    <p:cond delay="0"/>
                                  </p:stCondLst>
                                  <p:childTnLst>
                                    <p:set>
                                      <p:cBhvr>
                                        <p:cTn id="134" dur="1" fill="hold">
                                          <p:stCondLst>
                                            <p:cond delay="0"/>
                                          </p:stCondLst>
                                        </p:cTn>
                                        <p:tgtEl>
                                          <p:spTgt spid="55307"/>
                                        </p:tgtEl>
                                        <p:attrNameLst>
                                          <p:attrName>style.visibility</p:attrName>
                                        </p:attrNameLst>
                                      </p:cBhvr>
                                      <p:to>
                                        <p:strVal val="visible"/>
                                      </p:to>
                                    </p:set>
                                  </p:childTnLst>
                                </p:cTn>
                              </p:par>
                              <p:par>
                                <p:cTn id="135" presetID="1" presetClass="entr" presetSubtype="0" fill="hold" grpId="0" nodeType="withEffect">
                                  <p:stCondLst>
                                    <p:cond delay="0"/>
                                  </p:stCondLst>
                                  <p:childTnLst>
                                    <p:set>
                                      <p:cBhvr>
                                        <p:cTn id="136" dur="1" fill="hold">
                                          <p:stCondLst>
                                            <p:cond delay="0"/>
                                          </p:stCondLst>
                                        </p:cTn>
                                        <p:tgtEl>
                                          <p:spTgt spid="55308"/>
                                        </p:tgtEl>
                                        <p:attrNameLst>
                                          <p:attrName>style.visibility</p:attrName>
                                        </p:attrNameLst>
                                      </p:cBhvr>
                                      <p:to>
                                        <p:strVal val="visible"/>
                                      </p:to>
                                    </p:set>
                                  </p:childTnLst>
                                </p:cTn>
                              </p:par>
                              <p:par>
                                <p:cTn id="137" presetID="1" presetClass="entr" presetSubtype="0" fill="hold" grpId="0" nodeType="withEffect">
                                  <p:stCondLst>
                                    <p:cond delay="0"/>
                                  </p:stCondLst>
                                  <p:childTnLst>
                                    <p:set>
                                      <p:cBhvr>
                                        <p:cTn id="138" dur="1" fill="hold">
                                          <p:stCondLst>
                                            <p:cond delay="0"/>
                                          </p:stCondLst>
                                        </p:cTn>
                                        <p:tgtEl>
                                          <p:spTgt spid="55309"/>
                                        </p:tgtEl>
                                        <p:attrNameLst>
                                          <p:attrName>style.visibility</p:attrName>
                                        </p:attrNameLst>
                                      </p:cBhvr>
                                      <p:to>
                                        <p:strVal val="visible"/>
                                      </p:to>
                                    </p:set>
                                  </p:childTnLst>
                                </p:cTn>
                              </p:par>
                              <p:par>
                                <p:cTn id="139" presetID="1" presetClass="entr" presetSubtype="0" fill="hold" grpId="0" nodeType="withEffect">
                                  <p:stCondLst>
                                    <p:cond delay="0"/>
                                  </p:stCondLst>
                                  <p:childTnLst>
                                    <p:set>
                                      <p:cBhvr>
                                        <p:cTn id="140" dur="1" fill="hold">
                                          <p:stCondLst>
                                            <p:cond delay="0"/>
                                          </p:stCondLst>
                                        </p:cTn>
                                        <p:tgtEl>
                                          <p:spTgt spid="55310"/>
                                        </p:tgtEl>
                                        <p:attrNameLst>
                                          <p:attrName>style.visibility</p:attrName>
                                        </p:attrNameLst>
                                      </p:cBhvr>
                                      <p:to>
                                        <p:strVal val="visible"/>
                                      </p:to>
                                    </p:set>
                                  </p:childTnLst>
                                </p:cTn>
                              </p:par>
                              <p:par>
                                <p:cTn id="141" presetID="1" presetClass="entr" presetSubtype="0" fill="hold" grpId="0" nodeType="withEffect">
                                  <p:stCondLst>
                                    <p:cond delay="0"/>
                                  </p:stCondLst>
                                  <p:childTnLst>
                                    <p:set>
                                      <p:cBhvr>
                                        <p:cTn id="142" dur="1" fill="hold">
                                          <p:stCondLst>
                                            <p:cond delay="0"/>
                                          </p:stCondLst>
                                        </p:cTn>
                                        <p:tgtEl>
                                          <p:spTgt spid="55311"/>
                                        </p:tgtEl>
                                        <p:attrNameLst>
                                          <p:attrName>style.visibility</p:attrName>
                                        </p:attrNameLst>
                                      </p:cBhvr>
                                      <p:to>
                                        <p:strVal val="visible"/>
                                      </p:to>
                                    </p:set>
                                  </p:childTnLst>
                                </p:cTn>
                              </p:par>
                              <p:par>
                                <p:cTn id="143" presetID="1" presetClass="entr" presetSubtype="0" fill="hold" grpId="0" nodeType="withEffect">
                                  <p:stCondLst>
                                    <p:cond delay="0"/>
                                  </p:stCondLst>
                                  <p:childTnLst>
                                    <p:set>
                                      <p:cBhvr>
                                        <p:cTn id="144" dur="1" fill="hold">
                                          <p:stCondLst>
                                            <p:cond delay="0"/>
                                          </p:stCondLst>
                                        </p:cTn>
                                        <p:tgtEl>
                                          <p:spTgt spid="55312"/>
                                        </p:tgtEl>
                                        <p:attrNameLst>
                                          <p:attrName>style.visibility</p:attrName>
                                        </p:attrNameLst>
                                      </p:cBhvr>
                                      <p:to>
                                        <p:strVal val="visible"/>
                                      </p:to>
                                    </p:set>
                                  </p:childTnLst>
                                </p:cTn>
                              </p:par>
                              <p:par>
                                <p:cTn id="145" presetID="1" presetClass="entr" presetSubtype="0" fill="hold" grpId="0" nodeType="withEffect">
                                  <p:stCondLst>
                                    <p:cond delay="0"/>
                                  </p:stCondLst>
                                  <p:childTnLst>
                                    <p:set>
                                      <p:cBhvr>
                                        <p:cTn id="146" dur="1" fill="hold">
                                          <p:stCondLst>
                                            <p:cond delay="0"/>
                                          </p:stCondLst>
                                        </p:cTn>
                                        <p:tgtEl>
                                          <p:spTgt spid="55313"/>
                                        </p:tgtEl>
                                        <p:attrNameLst>
                                          <p:attrName>style.visibility</p:attrName>
                                        </p:attrNameLst>
                                      </p:cBhvr>
                                      <p:to>
                                        <p:strVal val="visible"/>
                                      </p:to>
                                    </p:set>
                                  </p:childTnLst>
                                </p:cTn>
                              </p:par>
                              <p:par>
                                <p:cTn id="147" presetID="1" presetClass="entr" presetSubtype="0" fill="hold" grpId="0" nodeType="withEffect">
                                  <p:stCondLst>
                                    <p:cond delay="0"/>
                                  </p:stCondLst>
                                  <p:childTnLst>
                                    <p:set>
                                      <p:cBhvr>
                                        <p:cTn id="148" dur="1" fill="hold">
                                          <p:stCondLst>
                                            <p:cond delay="0"/>
                                          </p:stCondLst>
                                        </p:cTn>
                                        <p:tgtEl>
                                          <p:spTgt spid="55314"/>
                                        </p:tgtEl>
                                        <p:attrNameLst>
                                          <p:attrName>style.visibility</p:attrName>
                                        </p:attrNameLst>
                                      </p:cBhvr>
                                      <p:to>
                                        <p:strVal val="visible"/>
                                      </p:to>
                                    </p:set>
                                  </p:childTnLst>
                                </p:cTn>
                              </p:par>
                              <p:par>
                                <p:cTn id="149" presetID="1" presetClass="entr" presetSubtype="0" fill="hold" grpId="0" nodeType="withEffect">
                                  <p:stCondLst>
                                    <p:cond delay="0"/>
                                  </p:stCondLst>
                                  <p:childTnLst>
                                    <p:set>
                                      <p:cBhvr>
                                        <p:cTn id="150" dur="1" fill="hold">
                                          <p:stCondLst>
                                            <p:cond delay="0"/>
                                          </p:stCondLst>
                                        </p:cTn>
                                        <p:tgtEl>
                                          <p:spTgt spid="55315"/>
                                        </p:tgtEl>
                                        <p:attrNameLst>
                                          <p:attrName>style.visibility</p:attrName>
                                        </p:attrNameLst>
                                      </p:cBhvr>
                                      <p:to>
                                        <p:strVal val="visible"/>
                                      </p:to>
                                    </p:set>
                                  </p:childTnLst>
                                </p:cTn>
                              </p:par>
                              <p:par>
                                <p:cTn id="151" presetID="1" presetClass="entr" presetSubtype="0" fill="hold" grpId="0" nodeType="withEffect">
                                  <p:stCondLst>
                                    <p:cond delay="0"/>
                                  </p:stCondLst>
                                  <p:childTnLst>
                                    <p:set>
                                      <p:cBhvr>
                                        <p:cTn id="152" dur="1" fill="hold">
                                          <p:stCondLst>
                                            <p:cond delay="0"/>
                                          </p:stCondLst>
                                        </p:cTn>
                                        <p:tgtEl>
                                          <p:spTgt spid="55316"/>
                                        </p:tgtEl>
                                        <p:attrNameLst>
                                          <p:attrName>style.visibility</p:attrName>
                                        </p:attrNameLst>
                                      </p:cBhvr>
                                      <p:to>
                                        <p:strVal val="visible"/>
                                      </p:to>
                                    </p:set>
                                  </p:childTnLst>
                                </p:cTn>
                              </p:par>
                              <p:par>
                                <p:cTn id="153" presetID="1" presetClass="entr" presetSubtype="0" fill="hold" grpId="0" nodeType="withEffect">
                                  <p:stCondLst>
                                    <p:cond delay="0"/>
                                  </p:stCondLst>
                                  <p:childTnLst>
                                    <p:set>
                                      <p:cBhvr>
                                        <p:cTn id="154" dur="1" fill="hold">
                                          <p:stCondLst>
                                            <p:cond delay="0"/>
                                          </p:stCondLst>
                                        </p:cTn>
                                        <p:tgtEl>
                                          <p:spTgt spid="55317"/>
                                        </p:tgtEl>
                                        <p:attrNameLst>
                                          <p:attrName>style.visibility</p:attrName>
                                        </p:attrNameLst>
                                      </p:cBhvr>
                                      <p:to>
                                        <p:strVal val="visible"/>
                                      </p:to>
                                    </p:set>
                                  </p:childTnLst>
                                </p:cTn>
                              </p:par>
                              <p:par>
                                <p:cTn id="155" presetID="1" presetClass="entr" presetSubtype="0" fill="hold" grpId="0" nodeType="withEffect">
                                  <p:stCondLst>
                                    <p:cond delay="0"/>
                                  </p:stCondLst>
                                  <p:childTnLst>
                                    <p:set>
                                      <p:cBhvr>
                                        <p:cTn id="156" dur="1" fill="hold">
                                          <p:stCondLst>
                                            <p:cond delay="0"/>
                                          </p:stCondLst>
                                        </p:cTn>
                                        <p:tgtEl>
                                          <p:spTgt spid="55318"/>
                                        </p:tgtEl>
                                        <p:attrNameLst>
                                          <p:attrName>style.visibility</p:attrName>
                                        </p:attrNameLst>
                                      </p:cBhvr>
                                      <p:to>
                                        <p:strVal val="visible"/>
                                      </p:to>
                                    </p:set>
                                  </p:childTnLst>
                                </p:cTn>
                              </p:par>
                              <p:par>
                                <p:cTn id="157" presetID="1" presetClass="entr" presetSubtype="0" fill="hold" grpId="0" nodeType="withEffect">
                                  <p:stCondLst>
                                    <p:cond delay="0"/>
                                  </p:stCondLst>
                                  <p:childTnLst>
                                    <p:set>
                                      <p:cBhvr>
                                        <p:cTn id="158" dur="1" fill="hold">
                                          <p:stCondLst>
                                            <p:cond delay="0"/>
                                          </p:stCondLst>
                                        </p:cTn>
                                        <p:tgtEl>
                                          <p:spTgt spid="55319"/>
                                        </p:tgtEl>
                                        <p:attrNameLst>
                                          <p:attrName>style.visibility</p:attrName>
                                        </p:attrNameLst>
                                      </p:cBhvr>
                                      <p:to>
                                        <p:strVal val="visible"/>
                                      </p:to>
                                    </p:set>
                                  </p:childTnLst>
                                </p:cTn>
                              </p:par>
                              <p:par>
                                <p:cTn id="159" presetID="1" presetClass="entr" presetSubtype="0" fill="hold" grpId="0" nodeType="withEffect">
                                  <p:stCondLst>
                                    <p:cond delay="0"/>
                                  </p:stCondLst>
                                  <p:childTnLst>
                                    <p:set>
                                      <p:cBhvr>
                                        <p:cTn id="160" dur="1" fill="hold">
                                          <p:stCondLst>
                                            <p:cond delay="0"/>
                                          </p:stCondLst>
                                        </p:cTn>
                                        <p:tgtEl>
                                          <p:spTgt spid="55320"/>
                                        </p:tgtEl>
                                        <p:attrNameLst>
                                          <p:attrName>style.visibility</p:attrName>
                                        </p:attrNameLst>
                                      </p:cBhvr>
                                      <p:to>
                                        <p:strVal val="visible"/>
                                      </p:to>
                                    </p:set>
                                  </p:childTnLst>
                                </p:cTn>
                              </p:par>
                              <p:par>
                                <p:cTn id="161" presetID="1" presetClass="entr" presetSubtype="0" fill="hold" grpId="0" nodeType="withEffect">
                                  <p:stCondLst>
                                    <p:cond delay="0"/>
                                  </p:stCondLst>
                                  <p:childTnLst>
                                    <p:set>
                                      <p:cBhvr>
                                        <p:cTn id="162" dur="1" fill="hold">
                                          <p:stCondLst>
                                            <p:cond delay="0"/>
                                          </p:stCondLst>
                                        </p:cTn>
                                        <p:tgtEl>
                                          <p:spTgt spid="55321"/>
                                        </p:tgtEl>
                                        <p:attrNameLst>
                                          <p:attrName>style.visibility</p:attrName>
                                        </p:attrNameLst>
                                      </p:cBhvr>
                                      <p:to>
                                        <p:strVal val="visible"/>
                                      </p:to>
                                    </p:set>
                                  </p:childTnLst>
                                </p:cTn>
                              </p:par>
                              <p:par>
                                <p:cTn id="163" presetID="1" presetClass="entr" presetSubtype="0" fill="hold" grpId="0" nodeType="withEffect">
                                  <p:stCondLst>
                                    <p:cond delay="0"/>
                                  </p:stCondLst>
                                  <p:childTnLst>
                                    <p:set>
                                      <p:cBhvr>
                                        <p:cTn id="164" dur="1" fill="hold">
                                          <p:stCondLst>
                                            <p:cond delay="0"/>
                                          </p:stCondLst>
                                        </p:cTn>
                                        <p:tgtEl>
                                          <p:spTgt spid="55322"/>
                                        </p:tgtEl>
                                        <p:attrNameLst>
                                          <p:attrName>style.visibility</p:attrName>
                                        </p:attrNameLst>
                                      </p:cBhvr>
                                      <p:to>
                                        <p:strVal val="visible"/>
                                      </p:to>
                                    </p:set>
                                  </p:childTnLst>
                                </p:cTn>
                              </p:par>
                              <p:par>
                                <p:cTn id="165" presetID="1" presetClass="entr" presetSubtype="0" fill="hold" grpId="0" nodeType="withEffect">
                                  <p:stCondLst>
                                    <p:cond delay="0"/>
                                  </p:stCondLst>
                                  <p:childTnLst>
                                    <p:set>
                                      <p:cBhvr>
                                        <p:cTn id="166" dur="1" fill="hold">
                                          <p:stCondLst>
                                            <p:cond delay="0"/>
                                          </p:stCondLst>
                                        </p:cTn>
                                        <p:tgtEl>
                                          <p:spTgt spid="55323"/>
                                        </p:tgtEl>
                                        <p:attrNameLst>
                                          <p:attrName>style.visibility</p:attrName>
                                        </p:attrNameLst>
                                      </p:cBhvr>
                                      <p:to>
                                        <p:strVal val="visible"/>
                                      </p:to>
                                    </p:set>
                                  </p:childTnLst>
                                </p:cTn>
                              </p:par>
                              <p:par>
                                <p:cTn id="167" presetID="1" presetClass="entr" presetSubtype="0" fill="hold" grpId="0" nodeType="withEffect">
                                  <p:stCondLst>
                                    <p:cond delay="0"/>
                                  </p:stCondLst>
                                  <p:childTnLst>
                                    <p:set>
                                      <p:cBhvr>
                                        <p:cTn id="168" dur="1" fill="hold">
                                          <p:stCondLst>
                                            <p:cond delay="0"/>
                                          </p:stCondLst>
                                        </p:cTn>
                                        <p:tgtEl>
                                          <p:spTgt spid="55324"/>
                                        </p:tgtEl>
                                        <p:attrNameLst>
                                          <p:attrName>style.visibility</p:attrName>
                                        </p:attrNameLst>
                                      </p:cBhvr>
                                      <p:to>
                                        <p:strVal val="visible"/>
                                      </p:to>
                                    </p:set>
                                  </p:childTnLst>
                                </p:cTn>
                              </p:par>
                              <p:par>
                                <p:cTn id="169" presetID="1" presetClass="entr" presetSubtype="0" fill="hold" grpId="0" nodeType="withEffect">
                                  <p:stCondLst>
                                    <p:cond delay="0"/>
                                  </p:stCondLst>
                                  <p:childTnLst>
                                    <p:set>
                                      <p:cBhvr>
                                        <p:cTn id="170" dur="1" fill="hold">
                                          <p:stCondLst>
                                            <p:cond delay="0"/>
                                          </p:stCondLst>
                                        </p:cTn>
                                        <p:tgtEl>
                                          <p:spTgt spid="55325"/>
                                        </p:tgtEl>
                                        <p:attrNameLst>
                                          <p:attrName>style.visibility</p:attrName>
                                        </p:attrNameLst>
                                      </p:cBhvr>
                                      <p:to>
                                        <p:strVal val="visible"/>
                                      </p:to>
                                    </p:set>
                                  </p:childTnLst>
                                </p:cTn>
                              </p:par>
                              <p:par>
                                <p:cTn id="171" presetID="1" presetClass="entr" presetSubtype="0" fill="hold" grpId="0" nodeType="withEffect">
                                  <p:stCondLst>
                                    <p:cond delay="0"/>
                                  </p:stCondLst>
                                  <p:childTnLst>
                                    <p:set>
                                      <p:cBhvr>
                                        <p:cTn id="172" dur="1" fill="hold">
                                          <p:stCondLst>
                                            <p:cond delay="0"/>
                                          </p:stCondLst>
                                        </p:cTn>
                                        <p:tgtEl>
                                          <p:spTgt spid="55326"/>
                                        </p:tgtEl>
                                        <p:attrNameLst>
                                          <p:attrName>style.visibility</p:attrName>
                                        </p:attrNameLst>
                                      </p:cBhvr>
                                      <p:to>
                                        <p:strVal val="visible"/>
                                      </p:to>
                                    </p:set>
                                  </p:childTnLst>
                                </p:cTn>
                              </p:par>
                              <p:par>
                                <p:cTn id="173" presetID="1" presetClass="entr" presetSubtype="0" fill="hold" grpId="0" nodeType="withEffect">
                                  <p:stCondLst>
                                    <p:cond delay="0"/>
                                  </p:stCondLst>
                                  <p:childTnLst>
                                    <p:set>
                                      <p:cBhvr>
                                        <p:cTn id="174" dur="1" fill="hold">
                                          <p:stCondLst>
                                            <p:cond delay="0"/>
                                          </p:stCondLst>
                                        </p:cTn>
                                        <p:tgtEl>
                                          <p:spTgt spid="55327"/>
                                        </p:tgtEl>
                                        <p:attrNameLst>
                                          <p:attrName>style.visibility</p:attrName>
                                        </p:attrNameLst>
                                      </p:cBhvr>
                                      <p:to>
                                        <p:strVal val="visible"/>
                                      </p:to>
                                    </p:set>
                                  </p:childTnLst>
                                </p:cTn>
                              </p:par>
                              <p:par>
                                <p:cTn id="175" presetID="1" presetClass="entr" presetSubtype="0" fill="hold" grpId="0" nodeType="withEffect">
                                  <p:stCondLst>
                                    <p:cond delay="0"/>
                                  </p:stCondLst>
                                  <p:childTnLst>
                                    <p:set>
                                      <p:cBhvr>
                                        <p:cTn id="176" dur="1" fill="hold">
                                          <p:stCondLst>
                                            <p:cond delay="0"/>
                                          </p:stCondLst>
                                        </p:cTn>
                                        <p:tgtEl>
                                          <p:spTgt spid="55328"/>
                                        </p:tgtEl>
                                        <p:attrNameLst>
                                          <p:attrName>style.visibility</p:attrName>
                                        </p:attrNameLst>
                                      </p:cBhvr>
                                      <p:to>
                                        <p:strVal val="visible"/>
                                      </p:to>
                                    </p:set>
                                  </p:childTnLst>
                                </p:cTn>
                              </p:par>
                              <p:par>
                                <p:cTn id="177" presetID="1" presetClass="entr" presetSubtype="0" fill="hold" grpId="0" nodeType="withEffect">
                                  <p:stCondLst>
                                    <p:cond delay="0"/>
                                  </p:stCondLst>
                                  <p:childTnLst>
                                    <p:set>
                                      <p:cBhvr>
                                        <p:cTn id="178" dur="1" fill="hold">
                                          <p:stCondLst>
                                            <p:cond delay="0"/>
                                          </p:stCondLst>
                                        </p:cTn>
                                        <p:tgtEl>
                                          <p:spTgt spid="55329"/>
                                        </p:tgtEl>
                                        <p:attrNameLst>
                                          <p:attrName>style.visibility</p:attrName>
                                        </p:attrNameLst>
                                      </p:cBhvr>
                                      <p:to>
                                        <p:strVal val="visible"/>
                                      </p:to>
                                    </p:set>
                                  </p:childTnLst>
                                </p:cTn>
                              </p:par>
                              <p:par>
                                <p:cTn id="179" presetID="1" presetClass="entr" presetSubtype="0" fill="hold" grpId="0" nodeType="withEffect">
                                  <p:stCondLst>
                                    <p:cond delay="0"/>
                                  </p:stCondLst>
                                  <p:childTnLst>
                                    <p:set>
                                      <p:cBhvr>
                                        <p:cTn id="180" dur="1" fill="hold">
                                          <p:stCondLst>
                                            <p:cond delay="0"/>
                                          </p:stCondLst>
                                        </p:cTn>
                                        <p:tgtEl>
                                          <p:spTgt spid="55330"/>
                                        </p:tgtEl>
                                        <p:attrNameLst>
                                          <p:attrName>style.visibility</p:attrName>
                                        </p:attrNameLst>
                                      </p:cBhvr>
                                      <p:to>
                                        <p:strVal val="visible"/>
                                      </p:to>
                                    </p:set>
                                  </p:childTnLst>
                                </p:cTn>
                              </p:par>
                              <p:par>
                                <p:cTn id="181" presetID="1" presetClass="entr" presetSubtype="0" fill="hold" grpId="0" nodeType="withEffect">
                                  <p:stCondLst>
                                    <p:cond delay="0"/>
                                  </p:stCondLst>
                                  <p:childTnLst>
                                    <p:set>
                                      <p:cBhvr>
                                        <p:cTn id="182" dur="1" fill="hold">
                                          <p:stCondLst>
                                            <p:cond delay="0"/>
                                          </p:stCondLst>
                                        </p:cTn>
                                        <p:tgtEl>
                                          <p:spTgt spid="55331"/>
                                        </p:tgtEl>
                                        <p:attrNameLst>
                                          <p:attrName>style.visibility</p:attrName>
                                        </p:attrNameLst>
                                      </p:cBhvr>
                                      <p:to>
                                        <p:strVal val="visible"/>
                                      </p:to>
                                    </p:set>
                                  </p:childTnLst>
                                </p:cTn>
                              </p:par>
                              <p:par>
                                <p:cTn id="183" presetID="1" presetClass="entr" presetSubtype="0" fill="hold" grpId="0" nodeType="withEffect">
                                  <p:stCondLst>
                                    <p:cond delay="0"/>
                                  </p:stCondLst>
                                  <p:childTnLst>
                                    <p:set>
                                      <p:cBhvr>
                                        <p:cTn id="184" dur="1" fill="hold">
                                          <p:stCondLst>
                                            <p:cond delay="0"/>
                                          </p:stCondLst>
                                        </p:cTn>
                                        <p:tgtEl>
                                          <p:spTgt spid="55332"/>
                                        </p:tgtEl>
                                        <p:attrNameLst>
                                          <p:attrName>style.visibility</p:attrName>
                                        </p:attrNameLst>
                                      </p:cBhvr>
                                      <p:to>
                                        <p:strVal val="visible"/>
                                      </p:to>
                                    </p:set>
                                  </p:childTnLst>
                                </p:cTn>
                              </p:par>
                              <p:par>
                                <p:cTn id="185" presetID="1" presetClass="entr" presetSubtype="0" fill="hold" grpId="0" nodeType="withEffect">
                                  <p:stCondLst>
                                    <p:cond delay="0"/>
                                  </p:stCondLst>
                                  <p:childTnLst>
                                    <p:set>
                                      <p:cBhvr>
                                        <p:cTn id="186" dur="1" fill="hold">
                                          <p:stCondLst>
                                            <p:cond delay="0"/>
                                          </p:stCondLst>
                                        </p:cTn>
                                        <p:tgtEl>
                                          <p:spTgt spid="55333"/>
                                        </p:tgtEl>
                                        <p:attrNameLst>
                                          <p:attrName>style.visibility</p:attrName>
                                        </p:attrNameLst>
                                      </p:cBhvr>
                                      <p:to>
                                        <p:strVal val="visible"/>
                                      </p:to>
                                    </p:set>
                                  </p:childTnLst>
                                </p:cTn>
                              </p:par>
                              <p:par>
                                <p:cTn id="187" presetID="1" presetClass="entr" presetSubtype="0" fill="hold" grpId="0" nodeType="withEffect">
                                  <p:stCondLst>
                                    <p:cond delay="0"/>
                                  </p:stCondLst>
                                  <p:childTnLst>
                                    <p:set>
                                      <p:cBhvr>
                                        <p:cTn id="188" dur="1" fill="hold">
                                          <p:stCondLst>
                                            <p:cond delay="0"/>
                                          </p:stCondLst>
                                        </p:cTn>
                                        <p:tgtEl>
                                          <p:spTgt spid="55334"/>
                                        </p:tgtEl>
                                        <p:attrNameLst>
                                          <p:attrName>style.visibility</p:attrName>
                                        </p:attrNameLst>
                                      </p:cBhvr>
                                      <p:to>
                                        <p:strVal val="visible"/>
                                      </p:to>
                                    </p:set>
                                  </p:childTnLst>
                                </p:cTn>
                              </p:par>
                              <p:par>
                                <p:cTn id="189" presetID="1" presetClass="entr" presetSubtype="0" fill="hold" grpId="0" nodeType="withEffect">
                                  <p:stCondLst>
                                    <p:cond delay="0"/>
                                  </p:stCondLst>
                                  <p:childTnLst>
                                    <p:set>
                                      <p:cBhvr>
                                        <p:cTn id="190" dur="1" fill="hold">
                                          <p:stCondLst>
                                            <p:cond delay="0"/>
                                          </p:stCondLst>
                                        </p:cTn>
                                        <p:tgtEl>
                                          <p:spTgt spid="55335"/>
                                        </p:tgtEl>
                                        <p:attrNameLst>
                                          <p:attrName>style.visibility</p:attrName>
                                        </p:attrNameLst>
                                      </p:cBhvr>
                                      <p:to>
                                        <p:strVal val="visible"/>
                                      </p:to>
                                    </p:set>
                                  </p:childTnLst>
                                </p:cTn>
                              </p:par>
                              <p:par>
                                <p:cTn id="191" presetID="1" presetClass="entr" presetSubtype="0" fill="hold" grpId="0" nodeType="withEffect">
                                  <p:stCondLst>
                                    <p:cond delay="0"/>
                                  </p:stCondLst>
                                  <p:childTnLst>
                                    <p:set>
                                      <p:cBhvr>
                                        <p:cTn id="192" dur="1" fill="hold">
                                          <p:stCondLst>
                                            <p:cond delay="0"/>
                                          </p:stCondLst>
                                        </p:cTn>
                                        <p:tgtEl>
                                          <p:spTgt spid="55336"/>
                                        </p:tgtEl>
                                        <p:attrNameLst>
                                          <p:attrName>style.visibility</p:attrName>
                                        </p:attrNameLst>
                                      </p:cBhvr>
                                      <p:to>
                                        <p:strVal val="visible"/>
                                      </p:to>
                                    </p:set>
                                  </p:childTnLst>
                                </p:cTn>
                              </p:par>
                              <p:par>
                                <p:cTn id="193" presetID="1" presetClass="entr" presetSubtype="0" fill="hold" grpId="0" nodeType="withEffect">
                                  <p:stCondLst>
                                    <p:cond delay="0"/>
                                  </p:stCondLst>
                                  <p:childTnLst>
                                    <p:set>
                                      <p:cBhvr>
                                        <p:cTn id="194" dur="1" fill="hold">
                                          <p:stCondLst>
                                            <p:cond delay="0"/>
                                          </p:stCondLst>
                                        </p:cTn>
                                        <p:tgtEl>
                                          <p:spTgt spid="55337"/>
                                        </p:tgtEl>
                                        <p:attrNameLst>
                                          <p:attrName>style.visibility</p:attrName>
                                        </p:attrNameLst>
                                      </p:cBhvr>
                                      <p:to>
                                        <p:strVal val="visible"/>
                                      </p:to>
                                    </p:set>
                                  </p:childTnLst>
                                </p:cTn>
                              </p:par>
                              <p:par>
                                <p:cTn id="195" presetID="1" presetClass="entr" presetSubtype="0" fill="hold" grpId="0" nodeType="withEffect">
                                  <p:stCondLst>
                                    <p:cond delay="0"/>
                                  </p:stCondLst>
                                  <p:childTnLst>
                                    <p:set>
                                      <p:cBhvr>
                                        <p:cTn id="196" dur="1" fill="hold">
                                          <p:stCondLst>
                                            <p:cond delay="0"/>
                                          </p:stCondLst>
                                        </p:cTn>
                                        <p:tgtEl>
                                          <p:spTgt spid="55338"/>
                                        </p:tgtEl>
                                        <p:attrNameLst>
                                          <p:attrName>style.visibility</p:attrName>
                                        </p:attrNameLst>
                                      </p:cBhvr>
                                      <p:to>
                                        <p:strVal val="visible"/>
                                      </p:to>
                                    </p:set>
                                  </p:childTnLst>
                                </p:cTn>
                              </p:par>
                              <p:par>
                                <p:cTn id="197" presetID="1" presetClass="entr" presetSubtype="0" fill="hold" grpId="0" nodeType="withEffect">
                                  <p:stCondLst>
                                    <p:cond delay="0"/>
                                  </p:stCondLst>
                                  <p:childTnLst>
                                    <p:set>
                                      <p:cBhvr>
                                        <p:cTn id="198" dur="1" fill="hold">
                                          <p:stCondLst>
                                            <p:cond delay="0"/>
                                          </p:stCondLst>
                                        </p:cTn>
                                        <p:tgtEl>
                                          <p:spTgt spid="55339"/>
                                        </p:tgtEl>
                                        <p:attrNameLst>
                                          <p:attrName>style.visibility</p:attrName>
                                        </p:attrNameLst>
                                      </p:cBhvr>
                                      <p:to>
                                        <p:strVal val="visible"/>
                                      </p:to>
                                    </p:set>
                                  </p:childTnLst>
                                </p:cTn>
                              </p:par>
                              <p:par>
                                <p:cTn id="199" presetID="1" presetClass="entr" presetSubtype="0" fill="hold" grpId="0" nodeType="withEffect">
                                  <p:stCondLst>
                                    <p:cond delay="0"/>
                                  </p:stCondLst>
                                  <p:childTnLst>
                                    <p:set>
                                      <p:cBhvr>
                                        <p:cTn id="200" dur="1" fill="hold">
                                          <p:stCondLst>
                                            <p:cond delay="0"/>
                                          </p:stCondLst>
                                        </p:cTn>
                                        <p:tgtEl>
                                          <p:spTgt spid="55340"/>
                                        </p:tgtEl>
                                        <p:attrNameLst>
                                          <p:attrName>style.visibility</p:attrName>
                                        </p:attrNameLst>
                                      </p:cBhvr>
                                      <p:to>
                                        <p:strVal val="visible"/>
                                      </p:to>
                                    </p:set>
                                  </p:childTnLst>
                                </p:cTn>
                              </p:par>
                              <p:par>
                                <p:cTn id="201" presetID="1" presetClass="entr" presetSubtype="0" fill="hold" grpId="0" nodeType="withEffect">
                                  <p:stCondLst>
                                    <p:cond delay="0"/>
                                  </p:stCondLst>
                                  <p:childTnLst>
                                    <p:set>
                                      <p:cBhvr>
                                        <p:cTn id="202" dur="1" fill="hold">
                                          <p:stCondLst>
                                            <p:cond delay="0"/>
                                          </p:stCondLst>
                                        </p:cTn>
                                        <p:tgtEl>
                                          <p:spTgt spid="55341"/>
                                        </p:tgtEl>
                                        <p:attrNameLst>
                                          <p:attrName>style.visibility</p:attrName>
                                        </p:attrNameLst>
                                      </p:cBhvr>
                                      <p:to>
                                        <p:strVal val="visible"/>
                                      </p:to>
                                    </p:set>
                                  </p:childTnLst>
                                </p:cTn>
                              </p:par>
                              <p:par>
                                <p:cTn id="203" presetID="1" presetClass="entr" presetSubtype="0" fill="hold" grpId="0" nodeType="withEffect">
                                  <p:stCondLst>
                                    <p:cond delay="0"/>
                                  </p:stCondLst>
                                  <p:childTnLst>
                                    <p:set>
                                      <p:cBhvr>
                                        <p:cTn id="204" dur="1" fill="hold">
                                          <p:stCondLst>
                                            <p:cond delay="0"/>
                                          </p:stCondLst>
                                        </p:cTn>
                                        <p:tgtEl>
                                          <p:spTgt spid="55342"/>
                                        </p:tgtEl>
                                        <p:attrNameLst>
                                          <p:attrName>style.visibility</p:attrName>
                                        </p:attrNameLst>
                                      </p:cBhvr>
                                      <p:to>
                                        <p:strVal val="visible"/>
                                      </p:to>
                                    </p:set>
                                  </p:childTnLst>
                                </p:cTn>
                              </p:par>
                              <p:par>
                                <p:cTn id="205" presetID="1" presetClass="entr" presetSubtype="0" fill="hold" grpId="0" nodeType="withEffect">
                                  <p:stCondLst>
                                    <p:cond delay="0"/>
                                  </p:stCondLst>
                                  <p:childTnLst>
                                    <p:set>
                                      <p:cBhvr>
                                        <p:cTn id="206" dur="1" fill="hold">
                                          <p:stCondLst>
                                            <p:cond delay="0"/>
                                          </p:stCondLst>
                                        </p:cTn>
                                        <p:tgtEl>
                                          <p:spTgt spid="55343"/>
                                        </p:tgtEl>
                                        <p:attrNameLst>
                                          <p:attrName>style.visibility</p:attrName>
                                        </p:attrNameLst>
                                      </p:cBhvr>
                                      <p:to>
                                        <p:strVal val="visible"/>
                                      </p:to>
                                    </p:set>
                                  </p:childTnLst>
                                </p:cTn>
                              </p:par>
                              <p:par>
                                <p:cTn id="207" presetID="1" presetClass="entr" presetSubtype="0" fill="hold" grpId="0" nodeType="withEffect">
                                  <p:stCondLst>
                                    <p:cond delay="0"/>
                                  </p:stCondLst>
                                  <p:childTnLst>
                                    <p:set>
                                      <p:cBhvr>
                                        <p:cTn id="208" dur="1" fill="hold">
                                          <p:stCondLst>
                                            <p:cond delay="0"/>
                                          </p:stCondLst>
                                        </p:cTn>
                                        <p:tgtEl>
                                          <p:spTgt spid="105"/>
                                        </p:tgtEl>
                                        <p:attrNameLst>
                                          <p:attrName>style.visibility</p:attrName>
                                        </p:attrNameLst>
                                      </p:cBhvr>
                                      <p:to>
                                        <p:strVal val="visible"/>
                                      </p:to>
                                    </p:set>
                                  </p:childTnLst>
                                </p:cTn>
                              </p:par>
                              <p:par>
                                <p:cTn id="209" presetID="1" presetClass="entr" presetSubtype="0" fill="hold" grpId="0" nodeType="withEffect">
                                  <p:stCondLst>
                                    <p:cond delay="0"/>
                                  </p:stCondLst>
                                  <p:childTnLst>
                                    <p:set>
                                      <p:cBhvr>
                                        <p:cTn id="210" dur="1" fill="hold">
                                          <p:stCondLst>
                                            <p:cond delay="0"/>
                                          </p:stCondLst>
                                        </p:cTn>
                                        <p:tgtEl>
                                          <p:spTgt spid="107"/>
                                        </p:tgtEl>
                                        <p:attrNameLst>
                                          <p:attrName>style.visibility</p:attrName>
                                        </p:attrNameLst>
                                      </p:cBhvr>
                                      <p:to>
                                        <p:strVal val="visible"/>
                                      </p:to>
                                    </p:set>
                                  </p:childTnLst>
                                </p:cTn>
                              </p:par>
                              <p:par>
                                <p:cTn id="211" presetID="1" presetClass="entr" presetSubtype="0" fill="hold" grpId="0" nodeType="withEffect">
                                  <p:stCondLst>
                                    <p:cond delay="0"/>
                                  </p:stCondLst>
                                  <p:childTnLst>
                                    <p:set>
                                      <p:cBhvr>
                                        <p:cTn id="212" dur="1" fill="hold">
                                          <p:stCondLst>
                                            <p:cond delay="0"/>
                                          </p:stCondLst>
                                        </p:cTn>
                                        <p:tgtEl>
                                          <p:spTgt spid="108"/>
                                        </p:tgtEl>
                                        <p:attrNameLst>
                                          <p:attrName>style.visibility</p:attrName>
                                        </p:attrNameLst>
                                      </p:cBhvr>
                                      <p:to>
                                        <p:strVal val="visible"/>
                                      </p:to>
                                    </p:set>
                                  </p:childTnLst>
                                </p:cTn>
                              </p:par>
                            </p:childTnLst>
                          </p:cTn>
                        </p:par>
                      </p:childTnLst>
                    </p:cTn>
                  </p:par>
                  <p:par>
                    <p:cTn id="213" fill="hold">
                      <p:stCondLst>
                        <p:cond delay="indefinite"/>
                      </p:stCondLst>
                      <p:childTnLst>
                        <p:par>
                          <p:cTn id="214" fill="hold">
                            <p:stCondLst>
                              <p:cond delay="0"/>
                            </p:stCondLst>
                            <p:childTnLst>
                              <p:par>
                                <p:cTn id="215" presetID="1" presetClass="entr" presetSubtype="0" fill="hold" grpId="0" nodeType="clickEffect">
                                  <p:stCondLst>
                                    <p:cond delay="0"/>
                                  </p:stCondLst>
                                  <p:childTnLst>
                                    <p:set>
                                      <p:cBhvr>
                                        <p:cTn id="216" dur="1" fill="hold">
                                          <p:stCondLst>
                                            <p:cond delay="0"/>
                                          </p:stCondLst>
                                        </p:cTn>
                                        <p:tgtEl>
                                          <p:spTgt spid="109"/>
                                        </p:tgtEl>
                                        <p:attrNameLst>
                                          <p:attrName>style.visibility</p:attrName>
                                        </p:attrNameLst>
                                      </p:cBhvr>
                                      <p:to>
                                        <p:strVal val="visible"/>
                                      </p:to>
                                    </p:set>
                                  </p:childTnLst>
                                </p:cTn>
                              </p:par>
                              <p:par>
                                <p:cTn id="217" presetID="1" presetClass="entr" presetSubtype="0" fill="hold" grpId="0" nodeType="withEffect">
                                  <p:stCondLst>
                                    <p:cond delay="0"/>
                                  </p:stCondLst>
                                  <p:childTnLst>
                                    <p:set>
                                      <p:cBhvr>
                                        <p:cTn id="218" dur="1" fill="hold">
                                          <p:stCondLst>
                                            <p:cond delay="0"/>
                                          </p:stCondLst>
                                        </p:cTn>
                                        <p:tgtEl>
                                          <p:spTgt spid="110"/>
                                        </p:tgtEl>
                                        <p:attrNameLst>
                                          <p:attrName>style.visibility</p:attrName>
                                        </p:attrNameLst>
                                      </p:cBhvr>
                                      <p:to>
                                        <p:strVal val="visible"/>
                                      </p:to>
                                    </p:set>
                                  </p:childTnLst>
                                </p:cTn>
                              </p:par>
                            </p:childTnLst>
                          </p:cTn>
                        </p:par>
                      </p:childTnLst>
                    </p:cTn>
                  </p:par>
                  <p:par>
                    <p:cTn id="219" fill="hold">
                      <p:stCondLst>
                        <p:cond delay="indefinite"/>
                      </p:stCondLst>
                      <p:childTnLst>
                        <p:par>
                          <p:cTn id="220" fill="hold">
                            <p:stCondLst>
                              <p:cond delay="0"/>
                            </p:stCondLst>
                            <p:childTnLst>
                              <p:par>
                                <p:cTn id="221" presetID="1" presetClass="entr" presetSubtype="0" fill="hold" grpId="0" nodeType="clickEffect">
                                  <p:stCondLst>
                                    <p:cond delay="0"/>
                                  </p:stCondLst>
                                  <p:childTnLst>
                                    <p:set>
                                      <p:cBhvr>
                                        <p:cTn id="222" dur="1" fill="hold">
                                          <p:stCondLst>
                                            <p:cond delay="0"/>
                                          </p:stCondLst>
                                        </p:cTn>
                                        <p:tgtEl>
                                          <p:spTgt spid="1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animBg="1"/>
      <p:bldP spid="55299" grpId="0" animBg="1"/>
      <p:bldP spid="55300" grpId="0" animBg="1"/>
      <p:bldP spid="55301" grpId="0" animBg="1"/>
      <p:bldP spid="55302" grpId="0" animBg="1"/>
      <p:bldP spid="55303" grpId="0" animBg="1"/>
      <p:bldP spid="55304" grpId="0"/>
      <p:bldP spid="55305" grpId="0" animBg="1"/>
      <p:bldP spid="55306" grpId="0" animBg="1"/>
      <p:bldP spid="55307" grpId="0" animBg="1"/>
      <p:bldP spid="55308" grpId="0"/>
      <p:bldP spid="55309" grpId="0"/>
      <p:bldP spid="55310" grpId="0"/>
      <p:bldP spid="55311" grpId="0" animBg="1"/>
      <p:bldP spid="55312" grpId="0" animBg="1"/>
      <p:bldP spid="55313" grpId="0" animBg="1"/>
      <p:bldP spid="55314" grpId="0" animBg="1"/>
      <p:bldP spid="55315" grpId="0" animBg="1"/>
      <p:bldP spid="55316" grpId="0" animBg="1"/>
      <p:bldP spid="55317" grpId="0" animBg="1"/>
      <p:bldP spid="55318" grpId="0"/>
      <p:bldP spid="55319" grpId="0" animBg="1"/>
      <p:bldP spid="55320" grpId="0"/>
      <p:bldP spid="55321" grpId="0" animBg="1"/>
      <p:bldP spid="55322" grpId="0"/>
      <p:bldP spid="55323" grpId="0"/>
      <p:bldP spid="55324" grpId="0"/>
      <p:bldP spid="55325" grpId="0"/>
      <p:bldP spid="55326" grpId="0" animBg="1"/>
      <p:bldP spid="55327" grpId="0"/>
      <p:bldP spid="55328" grpId="0" animBg="1"/>
      <p:bldP spid="55329" grpId="0" animBg="1"/>
      <p:bldP spid="55330" grpId="0"/>
      <p:bldP spid="55331" grpId="0" animBg="1"/>
      <p:bldP spid="55332" grpId="0" animBg="1"/>
      <p:bldP spid="55333" grpId="0"/>
      <p:bldP spid="55334" grpId="0" animBg="1"/>
      <p:bldP spid="55335" grpId="0" animBg="1"/>
      <p:bldP spid="55336" grpId="0"/>
      <p:bldP spid="55337" grpId="0"/>
      <p:bldP spid="55338" grpId="0" animBg="1"/>
      <p:bldP spid="55339" grpId="0"/>
      <p:bldP spid="55340" grpId="0" animBg="1"/>
      <p:bldP spid="55341" grpId="0"/>
      <p:bldP spid="55342" grpId="0"/>
      <p:bldP spid="55343" grpId="0"/>
      <p:bldP spid="105" grpId="0" animBg="1"/>
      <p:bldP spid="107" grpId="0" animBg="1"/>
      <p:bldP spid="108" grpId="0"/>
      <p:bldP spid="109" grpId="0"/>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p:bldP spid="136" grpId="0"/>
      <p:bldP spid="137" grpId="0"/>
      <p:bldP spid="138" grpId="0"/>
      <p:bldP spid="139" grpId="0"/>
      <p:bldP spid="140" grpId="0"/>
      <p:bldP spid="141" grpId="0"/>
      <p:bldP spid="142" grpId="0"/>
      <p:bldP spid="143" grpId="0"/>
      <p:bldP spid="144" grpId="0"/>
      <p:bldP spid="145" grpId="0" animBg="1"/>
      <p:bldP spid="146" grpId="0" animBg="1"/>
      <p:bldP spid="147" grpId="0" animBg="1"/>
      <p:bldP spid="148" grpId="0"/>
      <p:bldP spid="149" grpId="0" animBg="1"/>
      <p:bldP spid="150" grpId="0" animBg="1"/>
      <p:bldP spid="151" grpId="0" animBg="1"/>
      <p:bldP spid="152" grpId="0" animBg="1"/>
      <p:bldP spid="153" grpId="0" animBg="1"/>
      <p:bldP spid="154" grpId="0"/>
      <p:bldP spid="155" grpId="0"/>
      <p:bldP spid="156" grpId="0" animBg="1"/>
      <p:bldP spid="157" grpId="0" animBg="1"/>
      <p:bldP spid="158" grpId="0" animBg="1"/>
      <p:bldP spid="159" grpId="0"/>
      <p:bldP spid="160" grpId="0"/>
      <p:bldP spid="161" grpId="0"/>
      <p:bldP spid="162" grpId="0" animBg="1"/>
      <p:bldP spid="163" grpId="0" animBg="1"/>
      <p:bldP spid="164" grpId="0"/>
      <p:bldP spid="16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304800"/>
            <a:ext cx="8001000" cy="707886"/>
          </a:xfrm>
          <a:prstGeom prst="rect">
            <a:avLst/>
          </a:prstGeom>
        </p:spPr>
        <p:txBody>
          <a:bodyPr wrap="square">
            <a:spAutoFit/>
          </a:bodyPr>
          <a:lstStyle/>
          <a:p>
            <a:r>
              <a:rPr lang="en-US" sz="2000" b="1" dirty="0" smtClean="0">
                <a:latin typeface="Times New Roman"/>
                <a:ea typeface="PMingLiU"/>
              </a:rPr>
              <a:t>Example </a:t>
            </a:r>
            <a:r>
              <a:rPr lang="en-US" altLang="zh-TW" sz="2000" b="1" dirty="0" smtClean="0">
                <a:latin typeface="Times New Roman"/>
                <a:ea typeface="PMingLiU"/>
              </a:rPr>
              <a:t>2.7  </a:t>
            </a:r>
            <a:r>
              <a:rPr lang="zh-TW" altLang="en-US" sz="2000" b="1" dirty="0" smtClean="0">
                <a:latin typeface="Times New Roman"/>
                <a:ea typeface="PMingLiU"/>
              </a:rPr>
              <a:t> </a:t>
            </a:r>
            <a:r>
              <a:rPr lang="en-US" altLang="zh-TW" sz="2000" b="1" dirty="0" smtClean="0">
                <a:latin typeface="Times New Roman"/>
                <a:ea typeface="PMingLiU"/>
              </a:rPr>
              <a:t>Find the force in the top and bottom chord members of the third panel from the left of the </a:t>
            </a:r>
            <a:r>
              <a:rPr lang="en-US" altLang="zh-TW" sz="2000" b="1" i="1" dirty="0" smtClean="0">
                <a:latin typeface="Times New Roman"/>
                <a:ea typeface="PMingLiU"/>
              </a:rPr>
              <a:t>K-truss shown.</a:t>
            </a:r>
          </a:p>
        </p:txBody>
      </p:sp>
      <p:sp>
        <p:nvSpPr>
          <p:cNvPr id="56322" name="Line 2"/>
          <p:cNvSpPr>
            <a:spLocks noChangeShapeType="1"/>
          </p:cNvSpPr>
          <p:nvPr/>
        </p:nvSpPr>
        <p:spPr bwMode="auto">
          <a:xfrm>
            <a:off x="4000500" y="2238375"/>
            <a:ext cx="0" cy="219075"/>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56323" name="AutoShape 3"/>
          <p:cNvSpPr>
            <a:spLocks noChangeArrowheads="1"/>
          </p:cNvSpPr>
          <p:nvPr/>
        </p:nvSpPr>
        <p:spPr bwMode="auto">
          <a:xfrm>
            <a:off x="3657600" y="1295400"/>
            <a:ext cx="709613" cy="895350"/>
          </a:xfrm>
          <a:prstGeom prst="diamond">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6324" name="Line 4"/>
          <p:cNvSpPr>
            <a:spLocks noChangeShapeType="1"/>
          </p:cNvSpPr>
          <p:nvPr/>
        </p:nvSpPr>
        <p:spPr bwMode="auto">
          <a:xfrm flipV="1">
            <a:off x="4000500" y="1285875"/>
            <a:ext cx="0" cy="923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25" name="Line 5"/>
          <p:cNvSpPr>
            <a:spLocks noChangeShapeType="1"/>
          </p:cNvSpPr>
          <p:nvPr/>
        </p:nvSpPr>
        <p:spPr bwMode="auto">
          <a:xfrm flipV="1">
            <a:off x="4033838" y="1295400"/>
            <a:ext cx="738187" cy="1588"/>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26" name="Line 6"/>
          <p:cNvSpPr>
            <a:spLocks noChangeShapeType="1"/>
          </p:cNvSpPr>
          <p:nvPr/>
        </p:nvSpPr>
        <p:spPr bwMode="auto">
          <a:xfrm flipH="1">
            <a:off x="4391025" y="1304925"/>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27" name="Line 7"/>
          <p:cNvSpPr>
            <a:spLocks noChangeShapeType="1"/>
          </p:cNvSpPr>
          <p:nvPr/>
        </p:nvSpPr>
        <p:spPr bwMode="auto">
          <a:xfrm flipH="1">
            <a:off x="3619500" y="1304925"/>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28" name="Line 8"/>
          <p:cNvSpPr>
            <a:spLocks noChangeShapeType="1"/>
          </p:cNvSpPr>
          <p:nvPr/>
        </p:nvSpPr>
        <p:spPr bwMode="auto">
          <a:xfrm flipH="1">
            <a:off x="4781550" y="1304925"/>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29" name="Line 9"/>
          <p:cNvSpPr>
            <a:spLocks noChangeShapeType="1"/>
          </p:cNvSpPr>
          <p:nvPr/>
        </p:nvSpPr>
        <p:spPr bwMode="auto">
          <a:xfrm flipH="1">
            <a:off x="3228975" y="1295400"/>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30" name="Line 10"/>
          <p:cNvSpPr>
            <a:spLocks noChangeShapeType="1"/>
          </p:cNvSpPr>
          <p:nvPr/>
        </p:nvSpPr>
        <p:spPr bwMode="auto">
          <a:xfrm>
            <a:off x="4029075" y="2181225"/>
            <a:ext cx="1133475"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31" name="Line 11"/>
          <p:cNvSpPr>
            <a:spLocks noChangeShapeType="1"/>
          </p:cNvSpPr>
          <p:nvPr/>
        </p:nvSpPr>
        <p:spPr bwMode="auto">
          <a:xfrm>
            <a:off x="4791075" y="1295400"/>
            <a:ext cx="371475" cy="8858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32" name="Line 12"/>
          <p:cNvSpPr>
            <a:spLocks noChangeShapeType="1"/>
          </p:cNvSpPr>
          <p:nvPr/>
        </p:nvSpPr>
        <p:spPr bwMode="auto">
          <a:xfrm flipH="1">
            <a:off x="2867025" y="1304925"/>
            <a:ext cx="361950" cy="8763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33" name="Line 13"/>
          <p:cNvSpPr>
            <a:spLocks noChangeShapeType="1"/>
          </p:cNvSpPr>
          <p:nvPr/>
        </p:nvSpPr>
        <p:spPr bwMode="auto">
          <a:xfrm flipV="1">
            <a:off x="3228975" y="1314450"/>
            <a:ext cx="371475" cy="4381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34" name="Line 14"/>
          <p:cNvSpPr>
            <a:spLocks noChangeShapeType="1"/>
          </p:cNvSpPr>
          <p:nvPr/>
        </p:nvSpPr>
        <p:spPr bwMode="auto">
          <a:xfrm>
            <a:off x="3228975" y="1752600"/>
            <a:ext cx="381000" cy="4286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35" name="Line 15"/>
          <p:cNvSpPr>
            <a:spLocks noChangeShapeType="1"/>
          </p:cNvSpPr>
          <p:nvPr/>
        </p:nvSpPr>
        <p:spPr bwMode="auto">
          <a:xfrm flipV="1">
            <a:off x="4400550" y="1743075"/>
            <a:ext cx="371475" cy="4381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36" name="Line 16"/>
          <p:cNvSpPr>
            <a:spLocks noChangeShapeType="1"/>
          </p:cNvSpPr>
          <p:nvPr/>
        </p:nvSpPr>
        <p:spPr bwMode="auto">
          <a:xfrm flipH="1" flipV="1">
            <a:off x="4391025" y="1304925"/>
            <a:ext cx="390525" cy="4381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37" name="Oval 17"/>
          <p:cNvSpPr>
            <a:spLocks noChangeArrowheads="1"/>
          </p:cNvSpPr>
          <p:nvPr/>
        </p:nvSpPr>
        <p:spPr bwMode="auto">
          <a:xfrm>
            <a:off x="3954463" y="1247775"/>
            <a:ext cx="90487"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38" name="Oval 18"/>
          <p:cNvSpPr>
            <a:spLocks noChangeArrowheads="1"/>
          </p:cNvSpPr>
          <p:nvPr/>
        </p:nvSpPr>
        <p:spPr bwMode="auto">
          <a:xfrm>
            <a:off x="4352925" y="1257300"/>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39" name="Oval 19"/>
          <p:cNvSpPr>
            <a:spLocks noChangeArrowheads="1"/>
          </p:cNvSpPr>
          <p:nvPr/>
        </p:nvSpPr>
        <p:spPr bwMode="auto">
          <a:xfrm>
            <a:off x="4743450" y="1257300"/>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40" name="Oval 20"/>
          <p:cNvSpPr>
            <a:spLocks noChangeArrowheads="1"/>
          </p:cNvSpPr>
          <p:nvPr/>
        </p:nvSpPr>
        <p:spPr bwMode="auto">
          <a:xfrm>
            <a:off x="3571875" y="214312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41" name="Oval 21"/>
          <p:cNvSpPr>
            <a:spLocks noChangeArrowheads="1"/>
          </p:cNvSpPr>
          <p:nvPr/>
        </p:nvSpPr>
        <p:spPr bwMode="auto">
          <a:xfrm>
            <a:off x="3952875" y="213360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42" name="Oval 22"/>
          <p:cNvSpPr>
            <a:spLocks noChangeArrowheads="1"/>
          </p:cNvSpPr>
          <p:nvPr/>
        </p:nvSpPr>
        <p:spPr bwMode="auto">
          <a:xfrm>
            <a:off x="4352925" y="212407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43" name="Oval 23"/>
          <p:cNvSpPr>
            <a:spLocks noChangeArrowheads="1"/>
          </p:cNvSpPr>
          <p:nvPr/>
        </p:nvSpPr>
        <p:spPr bwMode="auto">
          <a:xfrm>
            <a:off x="4733925" y="214312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44" name="Oval 24"/>
          <p:cNvSpPr>
            <a:spLocks noChangeArrowheads="1"/>
          </p:cNvSpPr>
          <p:nvPr/>
        </p:nvSpPr>
        <p:spPr bwMode="auto">
          <a:xfrm>
            <a:off x="5114925" y="213360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45" name="Oval 25"/>
          <p:cNvSpPr>
            <a:spLocks noChangeArrowheads="1"/>
          </p:cNvSpPr>
          <p:nvPr/>
        </p:nvSpPr>
        <p:spPr bwMode="auto">
          <a:xfrm>
            <a:off x="3181350" y="171132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46" name="Oval 26"/>
          <p:cNvSpPr>
            <a:spLocks noChangeArrowheads="1"/>
          </p:cNvSpPr>
          <p:nvPr/>
        </p:nvSpPr>
        <p:spPr bwMode="auto">
          <a:xfrm>
            <a:off x="3576638" y="1698625"/>
            <a:ext cx="90487"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47" name="Oval 27"/>
          <p:cNvSpPr>
            <a:spLocks noChangeArrowheads="1"/>
          </p:cNvSpPr>
          <p:nvPr/>
        </p:nvSpPr>
        <p:spPr bwMode="auto">
          <a:xfrm>
            <a:off x="4333875" y="169545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48" name="Oval 28"/>
          <p:cNvSpPr>
            <a:spLocks noChangeArrowheads="1"/>
          </p:cNvSpPr>
          <p:nvPr/>
        </p:nvSpPr>
        <p:spPr bwMode="auto">
          <a:xfrm>
            <a:off x="4733925" y="168592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49" name="Line 29"/>
          <p:cNvSpPr>
            <a:spLocks noChangeShapeType="1"/>
          </p:cNvSpPr>
          <p:nvPr/>
        </p:nvSpPr>
        <p:spPr bwMode="auto">
          <a:xfrm>
            <a:off x="2770188" y="2295525"/>
            <a:ext cx="23812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50" name="Line 30"/>
          <p:cNvSpPr>
            <a:spLocks noChangeShapeType="1"/>
          </p:cNvSpPr>
          <p:nvPr/>
        </p:nvSpPr>
        <p:spPr bwMode="auto">
          <a:xfrm flipH="1" flipV="1">
            <a:off x="2908300" y="2219325"/>
            <a:ext cx="30163" cy="698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51" name="Line 31"/>
          <p:cNvSpPr>
            <a:spLocks noChangeShapeType="1"/>
          </p:cNvSpPr>
          <p:nvPr/>
        </p:nvSpPr>
        <p:spPr bwMode="auto">
          <a:xfrm flipH="1">
            <a:off x="2828925" y="2219325"/>
            <a:ext cx="28575" cy="7302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52" name="Line 32"/>
          <p:cNvSpPr>
            <a:spLocks noChangeShapeType="1"/>
          </p:cNvSpPr>
          <p:nvPr/>
        </p:nvSpPr>
        <p:spPr bwMode="auto">
          <a:xfrm flipH="1" flipV="1">
            <a:off x="5186363" y="2224088"/>
            <a:ext cx="34925" cy="8731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53" name="Line 33"/>
          <p:cNvSpPr>
            <a:spLocks noChangeShapeType="1"/>
          </p:cNvSpPr>
          <p:nvPr/>
        </p:nvSpPr>
        <p:spPr bwMode="auto">
          <a:xfrm flipH="1">
            <a:off x="5100638" y="2222500"/>
            <a:ext cx="38100" cy="87313"/>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54" name="Line 34"/>
          <p:cNvSpPr>
            <a:spLocks noChangeShapeType="1"/>
          </p:cNvSpPr>
          <p:nvPr/>
        </p:nvSpPr>
        <p:spPr bwMode="auto">
          <a:xfrm>
            <a:off x="5100638" y="2309813"/>
            <a:ext cx="119062" cy="1587"/>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55" name="Oval 35"/>
          <p:cNvSpPr>
            <a:spLocks noChangeArrowheads="1"/>
          </p:cNvSpPr>
          <p:nvPr/>
        </p:nvSpPr>
        <p:spPr bwMode="auto">
          <a:xfrm>
            <a:off x="5114925" y="228600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56" name="Line 36"/>
          <p:cNvSpPr>
            <a:spLocks noChangeShapeType="1"/>
          </p:cNvSpPr>
          <p:nvPr/>
        </p:nvSpPr>
        <p:spPr bwMode="auto">
          <a:xfrm>
            <a:off x="5038725" y="2384425"/>
            <a:ext cx="257175" cy="158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57" name="Line 37"/>
          <p:cNvSpPr>
            <a:spLocks noChangeShapeType="1"/>
          </p:cNvSpPr>
          <p:nvPr/>
        </p:nvSpPr>
        <p:spPr bwMode="auto">
          <a:xfrm>
            <a:off x="2886075" y="2751138"/>
            <a:ext cx="2257425" cy="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a:p>
        </p:txBody>
      </p:sp>
      <p:sp>
        <p:nvSpPr>
          <p:cNvPr id="56358" name="Line 38"/>
          <p:cNvSpPr>
            <a:spLocks noChangeShapeType="1"/>
          </p:cNvSpPr>
          <p:nvPr/>
        </p:nvSpPr>
        <p:spPr bwMode="auto">
          <a:xfrm>
            <a:off x="2876550" y="2617788"/>
            <a:ext cx="0" cy="18097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59" name="Line 39"/>
          <p:cNvSpPr>
            <a:spLocks noChangeShapeType="1"/>
          </p:cNvSpPr>
          <p:nvPr/>
        </p:nvSpPr>
        <p:spPr bwMode="auto">
          <a:xfrm>
            <a:off x="5162550" y="2617788"/>
            <a:ext cx="0" cy="18097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60" name="Line 40"/>
          <p:cNvSpPr>
            <a:spLocks noChangeShapeType="1"/>
          </p:cNvSpPr>
          <p:nvPr/>
        </p:nvSpPr>
        <p:spPr bwMode="auto">
          <a:xfrm flipV="1">
            <a:off x="5648325" y="1304925"/>
            <a:ext cx="2190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6361" name="Line 41"/>
          <p:cNvSpPr>
            <a:spLocks noChangeShapeType="1"/>
          </p:cNvSpPr>
          <p:nvPr/>
        </p:nvSpPr>
        <p:spPr bwMode="auto">
          <a:xfrm flipV="1">
            <a:off x="5657850" y="2160588"/>
            <a:ext cx="2190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6362" name="Line 42"/>
          <p:cNvSpPr>
            <a:spLocks noChangeShapeType="1"/>
          </p:cNvSpPr>
          <p:nvPr/>
        </p:nvSpPr>
        <p:spPr bwMode="auto">
          <a:xfrm>
            <a:off x="5705475" y="1741488"/>
            <a:ext cx="0" cy="41910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6363" name="Line 43"/>
          <p:cNvSpPr>
            <a:spLocks noChangeShapeType="1"/>
          </p:cNvSpPr>
          <p:nvPr/>
        </p:nvSpPr>
        <p:spPr bwMode="auto">
          <a:xfrm flipH="1">
            <a:off x="5705475" y="1317625"/>
            <a:ext cx="3175" cy="415925"/>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6364" name="Line 44"/>
          <p:cNvSpPr>
            <a:spLocks noChangeShapeType="1"/>
          </p:cNvSpPr>
          <p:nvPr/>
        </p:nvSpPr>
        <p:spPr bwMode="auto">
          <a:xfrm flipV="1">
            <a:off x="5657850" y="1743075"/>
            <a:ext cx="2190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6365" name="Text Box 45"/>
          <p:cNvSpPr txBox="1">
            <a:spLocks noChangeArrowheads="1"/>
          </p:cNvSpPr>
          <p:nvPr/>
        </p:nvSpPr>
        <p:spPr bwMode="auto">
          <a:xfrm>
            <a:off x="5667375" y="1436688"/>
            <a:ext cx="751180"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6366" name="Text Box 46"/>
          <p:cNvSpPr txBox="1">
            <a:spLocks noChangeArrowheads="1"/>
          </p:cNvSpPr>
          <p:nvPr/>
        </p:nvSpPr>
        <p:spPr bwMode="auto">
          <a:xfrm>
            <a:off x="5667375" y="1827213"/>
            <a:ext cx="919856"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6367" name="Text Box 47"/>
          <p:cNvSpPr txBox="1">
            <a:spLocks noChangeArrowheads="1"/>
          </p:cNvSpPr>
          <p:nvPr/>
        </p:nvSpPr>
        <p:spPr bwMode="auto">
          <a:xfrm>
            <a:off x="3990975" y="2230499"/>
            <a:ext cx="794089"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16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6368" name="Line 48"/>
          <p:cNvSpPr>
            <a:spLocks noChangeShapeType="1"/>
          </p:cNvSpPr>
          <p:nvPr/>
        </p:nvSpPr>
        <p:spPr bwMode="auto">
          <a:xfrm flipH="1">
            <a:off x="3660775" y="1296988"/>
            <a:ext cx="292100" cy="0"/>
          </a:xfrm>
          <a:prstGeom prst="line">
            <a:avLst/>
          </a:prstGeom>
          <a:noFill/>
          <a:ln w="28575">
            <a:solidFill>
              <a:srgbClr val="FF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69" name="Line 49"/>
          <p:cNvSpPr>
            <a:spLocks noChangeShapeType="1"/>
          </p:cNvSpPr>
          <p:nvPr/>
        </p:nvSpPr>
        <p:spPr bwMode="auto">
          <a:xfrm flipH="1">
            <a:off x="3267075" y="1296988"/>
            <a:ext cx="314325"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70" name="Oval 50"/>
          <p:cNvSpPr>
            <a:spLocks noChangeArrowheads="1"/>
          </p:cNvSpPr>
          <p:nvPr/>
        </p:nvSpPr>
        <p:spPr bwMode="auto">
          <a:xfrm>
            <a:off x="3571875" y="1247775"/>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71" name="Oval 51"/>
          <p:cNvSpPr>
            <a:spLocks noChangeArrowheads="1"/>
          </p:cNvSpPr>
          <p:nvPr/>
        </p:nvSpPr>
        <p:spPr bwMode="auto">
          <a:xfrm>
            <a:off x="3181350" y="1257300"/>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72" name="Line 52"/>
          <p:cNvSpPr>
            <a:spLocks noChangeShapeType="1"/>
          </p:cNvSpPr>
          <p:nvPr/>
        </p:nvSpPr>
        <p:spPr bwMode="auto">
          <a:xfrm flipH="1">
            <a:off x="3663950" y="2184400"/>
            <a:ext cx="287338" cy="0"/>
          </a:xfrm>
          <a:prstGeom prst="line">
            <a:avLst/>
          </a:prstGeom>
          <a:noFill/>
          <a:ln w="28575">
            <a:solidFill>
              <a:srgbClr val="FF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73" name="Line 53"/>
          <p:cNvSpPr>
            <a:spLocks noChangeShapeType="1"/>
          </p:cNvSpPr>
          <p:nvPr/>
        </p:nvSpPr>
        <p:spPr bwMode="auto">
          <a:xfrm flipH="1">
            <a:off x="2924175" y="2181225"/>
            <a:ext cx="650875"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74" name="Oval 54"/>
          <p:cNvSpPr>
            <a:spLocks noChangeArrowheads="1"/>
          </p:cNvSpPr>
          <p:nvPr/>
        </p:nvSpPr>
        <p:spPr bwMode="auto">
          <a:xfrm>
            <a:off x="3171825" y="213360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375" name="Oval 55"/>
          <p:cNvSpPr>
            <a:spLocks noChangeArrowheads="1"/>
          </p:cNvSpPr>
          <p:nvPr/>
        </p:nvSpPr>
        <p:spPr bwMode="auto">
          <a:xfrm>
            <a:off x="2838450" y="213360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Rectangle 56"/>
          <p:cNvSpPr/>
          <p:nvPr/>
        </p:nvSpPr>
        <p:spPr>
          <a:xfrm>
            <a:off x="533400" y="2828836"/>
            <a:ext cx="6324600" cy="923330"/>
          </a:xfrm>
          <a:prstGeom prst="rect">
            <a:avLst/>
          </a:prstGeom>
        </p:spPr>
        <p:txBody>
          <a:bodyPr wrap="square">
            <a:spAutoFit/>
          </a:bodyPr>
          <a:lstStyle/>
          <a:p>
            <a:r>
              <a:rPr lang="en-US" b="1" dirty="0" smtClean="0">
                <a:solidFill>
                  <a:srgbClr val="FF0000"/>
                </a:solidFill>
                <a:latin typeface="Times New Roman"/>
                <a:ea typeface="PMingLiU"/>
              </a:rPr>
              <a:t>Solution </a:t>
            </a:r>
            <a:r>
              <a:rPr lang="zh-TW" altLang="en-US" b="1" dirty="0" smtClean="0">
                <a:solidFill>
                  <a:srgbClr val="FF0000"/>
                </a:solidFill>
                <a:latin typeface="Times New Roman"/>
                <a:ea typeface="PMingLiU"/>
              </a:rPr>
              <a:t>  </a:t>
            </a:r>
            <a:r>
              <a:rPr lang="en-US" altLang="zh-TW" dirty="0" smtClean="0">
                <a:latin typeface="Times New Roman"/>
                <a:ea typeface="PMingLiU"/>
              </a:rPr>
              <a:t>The K-truss is a simple truss that requires a special cut for the solution of top and bottom chord member forces as we shall see shortly. It is stable and determinate.</a:t>
            </a:r>
          </a:p>
        </p:txBody>
      </p:sp>
      <p:sp>
        <p:nvSpPr>
          <p:cNvPr id="58" name="Rectangle 57"/>
          <p:cNvSpPr/>
          <p:nvPr/>
        </p:nvSpPr>
        <p:spPr>
          <a:xfrm>
            <a:off x="533400" y="4267200"/>
            <a:ext cx="8001000" cy="1015663"/>
          </a:xfrm>
          <a:prstGeom prst="rect">
            <a:avLst/>
          </a:prstGeom>
        </p:spPr>
        <p:txBody>
          <a:bodyPr wrap="square">
            <a:spAutoFit/>
          </a:bodyPr>
          <a:lstStyle/>
          <a:p>
            <a:r>
              <a:rPr lang="en-US" sz="2000" b="1" dirty="0" smtClean="0">
                <a:latin typeface="Times New Roman"/>
                <a:ea typeface="PMingLiU"/>
              </a:rPr>
              <a:t>(1) Find reactions. </a:t>
            </a:r>
            <a:r>
              <a:rPr lang="en-US" sz="2000" dirty="0" smtClean="0">
                <a:latin typeface="Times New Roman"/>
                <a:ea typeface="PMingLiU"/>
              </a:rPr>
              <a:t>Since the truss and the loading are </a:t>
            </a:r>
            <a:r>
              <a:rPr lang="en-US" sz="2000" b="1" dirty="0" smtClean="0">
                <a:latin typeface="Times New Roman"/>
                <a:ea typeface="PMingLiU"/>
              </a:rPr>
              <a:t>symmetric</a:t>
            </a:r>
            <a:r>
              <a:rPr lang="en-US" sz="2000" dirty="0" smtClean="0">
                <a:latin typeface="Times New Roman"/>
                <a:ea typeface="PMingLiU"/>
              </a:rPr>
              <a:t>, the reactions at both supports are easily found to be 8 </a:t>
            </a:r>
            <a:r>
              <a:rPr lang="en-US" sz="2000" dirty="0" err="1" smtClean="0">
                <a:latin typeface="Times New Roman"/>
                <a:ea typeface="PMingLiU"/>
              </a:rPr>
              <a:t>kN</a:t>
            </a:r>
            <a:r>
              <a:rPr lang="en-US" sz="2000" dirty="0" smtClean="0">
                <a:latin typeface="Times New Roman"/>
                <a:ea typeface="PMingLiU"/>
              </a:rPr>
              <a:t> upward and there is no horizontal reaction at the left support.</a:t>
            </a:r>
          </a:p>
        </p:txBody>
      </p:sp>
      <p:sp>
        <p:nvSpPr>
          <p:cNvPr id="59" name="Text Box 38"/>
          <p:cNvSpPr txBox="1">
            <a:spLocks noChangeArrowheads="1"/>
          </p:cNvSpPr>
          <p:nvPr/>
        </p:nvSpPr>
        <p:spPr bwMode="auto">
          <a:xfrm>
            <a:off x="3251909" y="2474837"/>
            <a:ext cx="1488767"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6 @ 3m=18 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63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632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632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632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632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632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632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632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633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633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633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633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633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633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633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633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633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633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5634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5634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5634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5634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56344"/>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56345"/>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56346"/>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56347"/>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56348"/>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56349"/>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56350"/>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56351"/>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56352"/>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56353"/>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56354"/>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56355"/>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56356"/>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56357"/>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56358"/>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56359"/>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56360"/>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56361"/>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56362"/>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56363"/>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56364"/>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56365"/>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56366"/>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56367"/>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56368"/>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56369"/>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56370"/>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56371"/>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56372"/>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56373"/>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56374"/>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56375"/>
                                        </p:tgtEl>
                                        <p:attrNameLst>
                                          <p:attrName>style.visibility</p:attrName>
                                        </p:attrNameLst>
                                      </p:cBhvr>
                                      <p:to>
                                        <p:strVal val="visible"/>
                                      </p:to>
                                    </p:set>
                                  </p:childTnLst>
                                </p:cTn>
                              </p:par>
                              <p:par>
                                <p:cTn id="113" presetID="1" presetClass="entr" presetSubtype="0" fill="hold" grpId="0" nodeType="withEffect">
                                  <p:stCondLst>
                                    <p:cond delay="0"/>
                                  </p:stCondLst>
                                  <p:childTnLst>
                                    <p:set>
                                      <p:cBhvr>
                                        <p:cTn id="114" dur="1" fill="hold">
                                          <p:stCondLst>
                                            <p:cond delay="0"/>
                                          </p:stCondLst>
                                        </p:cTn>
                                        <p:tgtEl>
                                          <p:spTgt spid="59"/>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57"/>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grpId="0" nodeType="clickEffect">
                                  <p:stCondLst>
                                    <p:cond delay="0"/>
                                  </p:stCondLst>
                                  <p:childTnLst>
                                    <p:set>
                                      <p:cBhvr>
                                        <p:cTn id="122" dur="1" fill="hold">
                                          <p:stCondLst>
                                            <p:cond delay="0"/>
                                          </p:stCondLst>
                                        </p:cTn>
                                        <p:tgtEl>
                                          <p:spTgt spid="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2" grpId="0" animBg="1"/>
      <p:bldP spid="56323" grpId="0" animBg="1"/>
      <p:bldP spid="56324" grpId="0" animBg="1"/>
      <p:bldP spid="56325" grpId="0" animBg="1"/>
      <p:bldP spid="56326" grpId="0" animBg="1"/>
      <p:bldP spid="56327" grpId="0" animBg="1"/>
      <p:bldP spid="56328" grpId="0" animBg="1"/>
      <p:bldP spid="56329" grpId="0" animBg="1"/>
      <p:bldP spid="56330" grpId="0" animBg="1"/>
      <p:bldP spid="56331" grpId="0" animBg="1"/>
      <p:bldP spid="56332" grpId="0" animBg="1"/>
      <p:bldP spid="56333" grpId="0" animBg="1"/>
      <p:bldP spid="56334" grpId="0" animBg="1"/>
      <p:bldP spid="56335" grpId="0" animBg="1"/>
      <p:bldP spid="56336" grpId="0" animBg="1"/>
      <p:bldP spid="56337" grpId="0" animBg="1"/>
      <p:bldP spid="56338" grpId="0" animBg="1"/>
      <p:bldP spid="56339" grpId="0" animBg="1"/>
      <p:bldP spid="56340" grpId="0" animBg="1"/>
      <p:bldP spid="56341" grpId="0" animBg="1"/>
      <p:bldP spid="56342" grpId="0" animBg="1"/>
      <p:bldP spid="56343" grpId="0" animBg="1"/>
      <p:bldP spid="56344" grpId="0" animBg="1"/>
      <p:bldP spid="56345" grpId="0" animBg="1"/>
      <p:bldP spid="56346" grpId="0" animBg="1"/>
      <p:bldP spid="56347" grpId="0" animBg="1"/>
      <p:bldP spid="56348" grpId="0" animBg="1"/>
      <p:bldP spid="56349" grpId="0" animBg="1"/>
      <p:bldP spid="56350" grpId="0" animBg="1"/>
      <p:bldP spid="56351" grpId="0" animBg="1"/>
      <p:bldP spid="56352" grpId="0" animBg="1"/>
      <p:bldP spid="56353" grpId="0" animBg="1"/>
      <p:bldP spid="56354" grpId="0" animBg="1"/>
      <p:bldP spid="56355" grpId="0" animBg="1"/>
      <p:bldP spid="56356" grpId="0" animBg="1"/>
      <p:bldP spid="56357" grpId="0" animBg="1"/>
      <p:bldP spid="56358" grpId="0" animBg="1"/>
      <p:bldP spid="56359" grpId="0" animBg="1"/>
      <p:bldP spid="56360" grpId="0" animBg="1"/>
      <p:bldP spid="56361" grpId="0" animBg="1"/>
      <p:bldP spid="56362" grpId="0" animBg="1"/>
      <p:bldP spid="56363" grpId="0" animBg="1"/>
      <p:bldP spid="56364" grpId="0" animBg="1"/>
      <p:bldP spid="56365" grpId="0"/>
      <p:bldP spid="56366" grpId="0"/>
      <p:bldP spid="56367" grpId="0"/>
      <p:bldP spid="56368" grpId="0" animBg="1"/>
      <p:bldP spid="56369" grpId="0" animBg="1"/>
      <p:bldP spid="56370" grpId="0" animBg="1"/>
      <p:bldP spid="56371" grpId="0" animBg="1"/>
      <p:bldP spid="56372" grpId="0" animBg="1"/>
      <p:bldP spid="56373" grpId="0" animBg="1"/>
      <p:bldP spid="56374" grpId="0" animBg="1"/>
      <p:bldP spid="56375" grpId="0" animBg="1"/>
      <p:bldP spid="57" grpId="0"/>
      <p:bldP spid="58" grpId="0"/>
      <p:bldP spid="5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381000"/>
            <a:ext cx="7315200" cy="400110"/>
          </a:xfrm>
          <a:prstGeom prst="rect">
            <a:avLst/>
          </a:prstGeom>
        </p:spPr>
        <p:txBody>
          <a:bodyPr wrap="square">
            <a:spAutoFit/>
          </a:bodyPr>
          <a:lstStyle/>
          <a:p>
            <a:r>
              <a:rPr lang="en-US" sz="2000" dirty="0" smtClean="0">
                <a:latin typeface="Times New Roman" pitchFamily="18" charset="0"/>
                <a:cs typeface="Times New Roman" pitchFamily="18" charset="0"/>
              </a:rPr>
              <a:t>(2)</a:t>
            </a:r>
            <a:r>
              <a:rPr lang="en-US" sz="2000" b="1" dirty="0" smtClean="0">
                <a:latin typeface="Times New Roman" pitchFamily="18" charset="0"/>
                <a:ea typeface="PMingLiU"/>
                <a:cs typeface="Times New Roman" pitchFamily="18" charset="0"/>
              </a:rPr>
              <a:t>Establish FBD. </a:t>
            </a:r>
            <a:r>
              <a:rPr lang="en-US" sz="2000" dirty="0" smtClean="0">
                <a:latin typeface="Times New Roman" pitchFamily="18" charset="0"/>
                <a:ea typeface="PMingLiU"/>
                <a:cs typeface="Times New Roman" pitchFamily="18" charset="0"/>
              </a:rPr>
              <a:t>The special cut is shown by the dotted line below.</a:t>
            </a:r>
          </a:p>
        </p:txBody>
      </p:sp>
      <p:sp>
        <p:nvSpPr>
          <p:cNvPr id="57346" name="Line 2"/>
          <p:cNvSpPr>
            <a:spLocks noChangeShapeType="1"/>
          </p:cNvSpPr>
          <p:nvPr/>
        </p:nvSpPr>
        <p:spPr bwMode="auto">
          <a:xfrm>
            <a:off x="4305300" y="2008187"/>
            <a:ext cx="0" cy="219075"/>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57347" name="AutoShape 3"/>
          <p:cNvSpPr>
            <a:spLocks noChangeArrowheads="1"/>
          </p:cNvSpPr>
          <p:nvPr/>
        </p:nvSpPr>
        <p:spPr bwMode="auto">
          <a:xfrm>
            <a:off x="3962400" y="1066800"/>
            <a:ext cx="709613" cy="895350"/>
          </a:xfrm>
          <a:prstGeom prst="diamond">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7348" name="Line 4"/>
          <p:cNvSpPr>
            <a:spLocks noChangeShapeType="1"/>
          </p:cNvSpPr>
          <p:nvPr/>
        </p:nvSpPr>
        <p:spPr bwMode="auto">
          <a:xfrm flipV="1">
            <a:off x="4305300" y="1057275"/>
            <a:ext cx="0" cy="923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349" name="Line 5"/>
          <p:cNvSpPr>
            <a:spLocks noChangeShapeType="1"/>
          </p:cNvSpPr>
          <p:nvPr/>
        </p:nvSpPr>
        <p:spPr bwMode="auto">
          <a:xfrm>
            <a:off x="3533775" y="1057275"/>
            <a:ext cx="1544638" cy="31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350" name="Line 6"/>
          <p:cNvSpPr>
            <a:spLocks noChangeShapeType="1"/>
          </p:cNvSpPr>
          <p:nvPr/>
        </p:nvSpPr>
        <p:spPr bwMode="auto">
          <a:xfrm flipH="1">
            <a:off x="4695825" y="1076325"/>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351" name="Line 7"/>
          <p:cNvSpPr>
            <a:spLocks noChangeShapeType="1"/>
          </p:cNvSpPr>
          <p:nvPr/>
        </p:nvSpPr>
        <p:spPr bwMode="auto">
          <a:xfrm flipH="1">
            <a:off x="3924300" y="1076325"/>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352" name="Line 8"/>
          <p:cNvSpPr>
            <a:spLocks noChangeShapeType="1"/>
          </p:cNvSpPr>
          <p:nvPr/>
        </p:nvSpPr>
        <p:spPr bwMode="auto">
          <a:xfrm flipH="1">
            <a:off x="5086350" y="1076325"/>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353" name="Line 9"/>
          <p:cNvSpPr>
            <a:spLocks noChangeShapeType="1"/>
          </p:cNvSpPr>
          <p:nvPr/>
        </p:nvSpPr>
        <p:spPr bwMode="auto">
          <a:xfrm flipH="1">
            <a:off x="3533775" y="1066800"/>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354" name="Line 10"/>
          <p:cNvSpPr>
            <a:spLocks noChangeShapeType="1"/>
          </p:cNvSpPr>
          <p:nvPr/>
        </p:nvSpPr>
        <p:spPr bwMode="auto">
          <a:xfrm>
            <a:off x="3181350" y="1951037"/>
            <a:ext cx="2286000"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355" name="Line 11"/>
          <p:cNvSpPr>
            <a:spLocks noChangeShapeType="1"/>
          </p:cNvSpPr>
          <p:nvPr/>
        </p:nvSpPr>
        <p:spPr bwMode="auto">
          <a:xfrm>
            <a:off x="5095875" y="1066800"/>
            <a:ext cx="371475" cy="8858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356" name="Line 12"/>
          <p:cNvSpPr>
            <a:spLocks noChangeShapeType="1"/>
          </p:cNvSpPr>
          <p:nvPr/>
        </p:nvSpPr>
        <p:spPr bwMode="auto">
          <a:xfrm flipH="1">
            <a:off x="3171825" y="1076325"/>
            <a:ext cx="361950" cy="8763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357" name="Line 13"/>
          <p:cNvSpPr>
            <a:spLocks noChangeShapeType="1"/>
          </p:cNvSpPr>
          <p:nvPr/>
        </p:nvSpPr>
        <p:spPr bwMode="auto">
          <a:xfrm flipV="1">
            <a:off x="3533775" y="1085850"/>
            <a:ext cx="371475" cy="4381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358" name="Line 14"/>
          <p:cNvSpPr>
            <a:spLocks noChangeShapeType="1"/>
          </p:cNvSpPr>
          <p:nvPr/>
        </p:nvSpPr>
        <p:spPr bwMode="auto">
          <a:xfrm>
            <a:off x="3533775" y="1522412"/>
            <a:ext cx="381000" cy="4286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359" name="Line 15"/>
          <p:cNvSpPr>
            <a:spLocks noChangeShapeType="1"/>
          </p:cNvSpPr>
          <p:nvPr/>
        </p:nvSpPr>
        <p:spPr bwMode="auto">
          <a:xfrm flipV="1">
            <a:off x="4705350" y="1512887"/>
            <a:ext cx="371475" cy="4381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360" name="Line 16"/>
          <p:cNvSpPr>
            <a:spLocks noChangeShapeType="1"/>
          </p:cNvSpPr>
          <p:nvPr/>
        </p:nvSpPr>
        <p:spPr bwMode="auto">
          <a:xfrm flipH="1" flipV="1">
            <a:off x="4695825" y="1076325"/>
            <a:ext cx="390525" cy="4381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361" name="Oval 17"/>
          <p:cNvSpPr>
            <a:spLocks noChangeArrowheads="1"/>
          </p:cNvSpPr>
          <p:nvPr/>
        </p:nvSpPr>
        <p:spPr bwMode="auto">
          <a:xfrm>
            <a:off x="3486150" y="1028700"/>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362" name="Oval 18"/>
          <p:cNvSpPr>
            <a:spLocks noChangeArrowheads="1"/>
          </p:cNvSpPr>
          <p:nvPr/>
        </p:nvSpPr>
        <p:spPr bwMode="auto">
          <a:xfrm>
            <a:off x="3886200" y="1009650"/>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363" name="Oval 19"/>
          <p:cNvSpPr>
            <a:spLocks noChangeArrowheads="1"/>
          </p:cNvSpPr>
          <p:nvPr/>
        </p:nvSpPr>
        <p:spPr bwMode="auto">
          <a:xfrm>
            <a:off x="4257675" y="1009650"/>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364" name="Oval 20"/>
          <p:cNvSpPr>
            <a:spLocks noChangeArrowheads="1"/>
          </p:cNvSpPr>
          <p:nvPr/>
        </p:nvSpPr>
        <p:spPr bwMode="auto">
          <a:xfrm>
            <a:off x="4657725" y="1028700"/>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365" name="Oval 21"/>
          <p:cNvSpPr>
            <a:spLocks noChangeArrowheads="1"/>
          </p:cNvSpPr>
          <p:nvPr/>
        </p:nvSpPr>
        <p:spPr bwMode="auto">
          <a:xfrm>
            <a:off x="5048250" y="1028700"/>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366" name="Oval 22"/>
          <p:cNvSpPr>
            <a:spLocks noChangeArrowheads="1"/>
          </p:cNvSpPr>
          <p:nvPr/>
        </p:nvSpPr>
        <p:spPr bwMode="auto">
          <a:xfrm>
            <a:off x="3143250" y="1903412"/>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367" name="Oval 23"/>
          <p:cNvSpPr>
            <a:spLocks noChangeArrowheads="1"/>
          </p:cNvSpPr>
          <p:nvPr/>
        </p:nvSpPr>
        <p:spPr bwMode="auto">
          <a:xfrm>
            <a:off x="3476625" y="1893887"/>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368" name="Oval 24"/>
          <p:cNvSpPr>
            <a:spLocks noChangeArrowheads="1"/>
          </p:cNvSpPr>
          <p:nvPr/>
        </p:nvSpPr>
        <p:spPr bwMode="auto">
          <a:xfrm>
            <a:off x="3876675" y="1912937"/>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369" name="Oval 25"/>
          <p:cNvSpPr>
            <a:spLocks noChangeArrowheads="1"/>
          </p:cNvSpPr>
          <p:nvPr/>
        </p:nvSpPr>
        <p:spPr bwMode="auto">
          <a:xfrm>
            <a:off x="4257675" y="1903412"/>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370" name="Oval 26"/>
          <p:cNvSpPr>
            <a:spLocks noChangeArrowheads="1"/>
          </p:cNvSpPr>
          <p:nvPr/>
        </p:nvSpPr>
        <p:spPr bwMode="auto">
          <a:xfrm>
            <a:off x="4657725" y="1893887"/>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371" name="Oval 27"/>
          <p:cNvSpPr>
            <a:spLocks noChangeArrowheads="1"/>
          </p:cNvSpPr>
          <p:nvPr/>
        </p:nvSpPr>
        <p:spPr bwMode="auto">
          <a:xfrm>
            <a:off x="5038725" y="1912937"/>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372" name="Oval 28"/>
          <p:cNvSpPr>
            <a:spLocks noChangeArrowheads="1"/>
          </p:cNvSpPr>
          <p:nvPr/>
        </p:nvSpPr>
        <p:spPr bwMode="auto">
          <a:xfrm>
            <a:off x="5419725" y="1903412"/>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373" name="Oval 29"/>
          <p:cNvSpPr>
            <a:spLocks noChangeArrowheads="1"/>
          </p:cNvSpPr>
          <p:nvPr/>
        </p:nvSpPr>
        <p:spPr bwMode="auto">
          <a:xfrm>
            <a:off x="3486150" y="1484312"/>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374" name="Oval 30"/>
          <p:cNvSpPr>
            <a:spLocks noChangeArrowheads="1"/>
          </p:cNvSpPr>
          <p:nvPr/>
        </p:nvSpPr>
        <p:spPr bwMode="auto">
          <a:xfrm>
            <a:off x="3886200" y="1465262"/>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375" name="Oval 31"/>
          <p:cNvSpPr>
            <a:spLocks noChangeArrowheads="1"/>
          </p:cNvSpPr>
          <p:nvPr/>
        </p:nvSpPr>
        <p:spPr bwMode="auto">
          <a:xfrm>
            <a:off x="4638675" y="1465262"/>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376" name="Oval 32"/>
          <p:cNvSpPr>
            <a:spLocks noChangeArrowheads="1"/>
          </p:cNvSpPr>
          <p:nvPr/>
        </p:nvSpPr>
        <p:spPr bwMode="auto">
          <a:xfrm>
            <a:off x="5038725" y="1455737"/>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377" name="Line 33"/>
          <p:cNvSpPr>
            <a:spLocks noChangeShapeType="1"/>
          </p:cNvSpPr>
          <p:nvPr/>
        </p:nvSpPr>
        <p:spPr bwMode="auto">
          <a:xfrm>
            <a:off x="3086100" y="2065337"/>
            <a:ext cx="23812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378" name="Line 34"/>
          <p:cNvSpPr>
            <a:spLocks noChangeShapeType="1"/>
          </p:cNvSpPr>
          <p:nvPr/>
        </p:nvSpPr>
        <p:spPr bwMode="auto">
          <a:xfrm flipH="1" flipV="1">
            <a:off x="3209925" y="1989137"/>
            <a:ext cx="38100" cy="762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379" name="Line 35"/>
          <p:cNvSpPr>
            <a:spLocks noChangeShapeType="1"/>
          </p:cNvSpPr>
          <p:nvPr/>
        </p:nvSpPr>
        <p:spPr bwMode="auto">
          <a:xfrm flipH="1">
            <a:off x="3133725" y="1990725"/>
            <a:ext cx="30163" cy="698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380" name="Line 36"/>
          <p:cNvSpPr>
            <a:spLocks noChangeShapeType="1"/>
          </p:cNvSpPr>
          <p:nvPr/>
        </p:nvSpPr>
        <p:spPr bwMode="auto">
          <a:xfrm flipH="1" flipV="1">
            <a:off x="5486400" y="1989137"/>
            <a:ext cx="31750" cy="8413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381" name="Line 37"/>
          <p:cNvSpPr>
            <a:spLocks noChangeShapeType="1"/>
          </p:cNvSpPr>
          <p:nvPr/>
        </p:nvSpPr>
        <p:spPr bwMode="auto">
          <a:xfrm flipH="1">
            <a:off x="5407025" y="1992312"/>
            <a:ext cx="34925" cy="80963"/>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382" name="Line 38"/>
          <p:cNvSpPr>
            <a:spLocks noChangeShapeType="1"/>
          </p:cNvSpPr>
          <p:nvPr/>
        </p:nvSpPr>
        <p:spPr bwMode="auto">
          <a:xfrm>
            <a:off x="5407025" y="2074862"/>
            <a:ext cx="114300" cy="158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383" name="Oval 39"/>
          <p:cNvSpPr>
            <a:spLocks noChangeArrowheads="1"/>
          </p:cNvSpPr>
          <p:nvPr/>
        </p:nvSpPr>
        <p:spPr bwMode="auto">
          <a:xfrm>
            <a:off x="5419725" y="2055812"/>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384" name="Line 40"/>
          <p:cNvSpPr>
            <a:spLocks noChangeShapeType="1"/>
          </p:cNvSpPr>
          <p:nvPr/>
        </p:nvSpPr>
        <p:spPr bwMode="auto">
          <a:xfrm>
            <a:off x="5343525" y="2146300"/>
            <a:ext cx="2571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385" name="Text Box 41"/>
          <p:cNvSpPr txBox="1">
            <a:spLocks noChangeArrowheads="1"/>
          </p:cNvSpPr>
          <p:nvPr/>
        </p:nvSpPr>
        <p:spPr bwMode="auto">
          <a:xfrm>
            <a:off x="4295775" y="2044700"/>
            <a:ext cx="986439"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16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7386" name="Freeform 42"/>
          <p:cNvSpPr>
            <a:spLocks/>
          </p:cNvSpPr>
          <p:nvPr/>
        </p:nvSpPr>
        <p:spPr bwMode="auto">
          <a:xfrm>
            <a:off x="3795713" y="917575"/>
            <a:ext cx="395287" cy="1171575"/>
          </a:xfrm>
          <a:custGeom>
            <a:avLst/>
            <a:gdLst/>
            <a:ahLst/>
            <a:cxnLst>
              <a:cxn ang="0">
                <a:pos x="623" y="0"/>
              </a:cxn>
              <a:cxn ang="0">
                <a:pos x="473" y="165"/>
              </a:cxn>
              <a:cxn ang="0">
                <a:pos x="263" y="435"/>
              </a:cxn>
              <a:cxn ang="0">
                <a:pos x="143" y="600"/>
              </a:cxn>
              <a:cxn ang="0">
                <a:pos x="53" y="750"/>
              </a:cxn>
              <a:cxn ang="0">
                <a:pos x="8" y="900"/>
              </a:cxn>
              <a:cxn ang="0">
                <a:pos x="8" y="990"/>
              </a:cxn>
              <a:cxn ang="0">
                <a:pos x="23" y="1095"/>
              </a:cxn>
              <a:cxn ang="0">
                <a:pos x="98" y="1200"/>
              </a:cxn>
              <a:cxn ang="0">
                <a:pos x="143" y="1305"/>
              </a:cxn>
              <a:cxn ang="0">
                <a:pos x="278" y="1470"/>
              </a:cxn>
              <a:cxn ang="0">
                <a:pos x="383" y="1605"/>
              </a:cxn>
              <a:cxn ang="0">
                <a:pos x="458" y="1740"/>
              </a:cxn>
              <a:cxn ang="0">
                <a:pos x="548" y="1845"/>
              </a:cxn>
            </a:cxnLst>
            <a:rect l="0" t="0" r="r" b="b"/>
            <a:pathLst>
              <a:path w="623" h="1845">
                <a:moveTo>
                  <a:pt x="623" y="0"/>
                </a:moveTo>
                <a:cubicBezTo>
                  <a:pt x="578" y="46"/>
                  <a:pt x="533" y="93"/>
                  <a:pt x="473" y="165"/>
                </a:cubicBezTo>
                <a:cubicBezTo>
                  <a:pt x="413" y="237"/>
                  <a:pt x="318" y="363"/>
                  <a:pt x="263" y="435"/>
                </a:cubicBezTo>
                <a:cubicBezTo>
                  <a:pt x="208" y="507"/>
                  <a:pt x="178" y="547"/>
                  <a:pt x="143" y="600"/>
                </a:cubicBezTo>
                <a:cubicBezTo>
                  <a:pt x="108" y="653"/>
                  <a:pt x="75" y="700"/>
                  <a:pt x="53" y="750"/>
                </a:cubicBezTo>
                <a:cubicBezTo>
                  <a:pt x="31" y="800"/>
                  <a:pt x="16" y="860"/>
                  <a:pt x="8" y="900"/>
                </a:cubicBezTo>
                <a:cubicBezTo>
                  <a:pt x="0" y="940"/>
                  <a:pt x="6" y="958"/>
                  <a:pt x="8" y="990"/>
                </a:cubicBezTo>
                <a:cubicBezTo>
                  <a:pt x="10" y="1022"/>
                  <a:pt x="8" y="1060"/>
                  <a:pt x="23" y="1095"/>
                </a:cubicBezTo>
                <a:cubicBezTo>
                  <a:pt x="38" y="1130"/>
                  <a:pt x="78" y="1165"/>
                  <a:pt x="98" y="1200"/>
                </a:cubicBezTo>
                <a:cubicBezTo>
                  <a:pt x="118" y="1235"/>
                  <a:pt x="113" y="1260"/>
                  <a:pt x="143" y="1305"/>
                </a:cubicBezTo>
                <a:cubicBezTo>
                  <a:pt x="173" y="1350"/>
                  <a:pt x="238" y="1420"/>
                  <a:pt x="278" y="1470"/>
                </a:cubicBezTo>
                <a:cubicBezTo>
                  <a:pt x="318" y="1520"/>
                  <a:pt x="353" y="1560"/>
                  <a:pt x="383" y="1605"/>
                </a:cubicBezTo>
                <a:cubicBezTo>
                  <a:pt x="413" y="1650"/>
                  <a:pt x="430" y="1700"/>
                  <a:pt x="458" y="1740"/>
                </a:cubicBezTo>
                <a:cubicBezTo>
                  <a:pt x="486" y="1780"/>
                  <a:pt x="517" y="1812"/>
                  <a:pt x="548" y="1845"/>
                </a:cubicBezTo>
              </a:path>
            </a:pathLst>
          </a:custGeom>
          <a:noFill/>
          <a:ln w="28575" cap="flat" cmpd="sng">
            <a:solidFill>
              <a:srgbClr val="FF0000"/>
            </a:solidFill>
            <a:prstDash val="sysDot"/>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Rectangle 43"/>
          <p:cNvSpPr/>
          <p:nvPr/>
        </p:nvSpPr>
        <p:spPr>
          <a:xfrm>
            <a:off x="685800" y="2362200"/>
            <a:ext cx="7239000" cy="707886"/>
          </a:xfrm>
          <a:prstGeom prst="rect">
            <a:avLst/>
          </a:prstGeom>
        </p:spPr>
        <p:txBody>
          <a:bodyPr wrap="square">
            <a:spAutoFit/>
          </a:bodyPr>
          <a:lstStyle/>
          <a:p>
            <a:r>
              <a:rPr lang="en-US" sz="2000" dirty="0" smtClean="0">
                <a:latin typeface="Times New Roman"/>
                <a:ea typeface="PMingLiU"/>
              </a:rPr>
              <a:t>This particular cut separates the truss into two parts. We shall use the left part as the FBD.</a:t>
            </a:r>
          </a:p>
        </p:txBody>
      </p:sp>
      <p:sp>
        <p:nvSpPr>
          <p:cNvPr id="57387" name="Line 43"/>
          <p:cNvSpPr>
            <a:spLocks noChangeShapeType="1"/>
          </p:cNvSpPr>
          <p:nvPr/>
        </p:nvSpPr>
        <p:spPr bwMode="auto">
          <a:xfrm flipH="1">
            <a:off x="3949700" y="3402013"/>
            <a:ext cx="0" cy="190500"/>
          </a:xfrm>
          <a:prstGeom prst="line">
            <a:avLst/>
          </a:prstGeom>
          <a:noFill/>
          <a:ln w="28575">
            <a:solidFill>
              <a:srgbClr val="FF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7388" name="Line 44"/>
          <p:cNvSpPr>
            <a:spLocks noChangeShapeType="1"/>
          </p:cNvSpPr>
          <p:nvPr/>
        </p:nvSpPr>
        <p:spPr bwMode="auto">
          <a:xfrm flipH="1">
            <a:off x="3562350" y="3343275"/>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7389" name="Line 45"/>
          <p:cNvSpPr>
            <a:spLocks noChangeShapeType="1"/>
          </p:cNvSpPr>
          <p:nvPr/>
        </p:nvSpPr>
        <p:spPr bwMode="auto">
          <a:xfrm flipV="1">
            <a:off x="4008438" y="4232275"/>
            <a:ext cx="209550" cy="0"/>
          </a:xfrm>
          <a:prstGeom prst="line">
            <a:avLst/>
          </a:prstGeom>
          <a:noFill/>
          <a:ln w="28575">
            <a:solidFill>
              <a:srgbClr val="FF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7390" name="Line 46"/>
          <p:cNvSpPr>
            <a:spLocks noChangeShapeType="1"/>
          </p:cNvSpPr>
          <p:nvPr/>
        </p:nvSpPr>
        <p:spPr bwMode="auto">
          <a:xfrm flipH="1">
            <a:off x="3200400" y="3352800"/>
            <a:ext cx="361950" cy="8763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7391" name="Line 47"/>
          <p:cNvSpPr>
            <a:spLocks noChangeShapeType="1"/>
          </p:cNvSpPr>
          <p:nvPr/>
        </p:nvSpPr>
        <p:spPr bwMode="auto">
          <a:xfrm flipV="1">
            <a:off x="3562350" y="3362325"/>
            <a:ext cx="371475" cy="4381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7392" name="Line 48"/>
          <p:cNvSpPr>
            <a:spLocks noChangeShapeType="1"/>
          </p:cNvSpPr>
          <p:nvPr/>
        </p:nvSpPr>
        <p:spPr bwMode="auto">
          <a:xfrm>
            <a:off x="3562350" y="3800475"/>
            <a:ext cx="381000" cy="4286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7393" name="Oval 49"/>
          <p:cNvSpPr>
            <a:spLocks noChangeArrowheads="1"/>
          </p:cNvSpPr>
          <p:nvPr/>
        </p:nvSpPr>
        <p:spPr bwMode="auto">
          <a:xfrm>
            <a:off x="3514725" y="330517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7394" name="Oval 50"/>
          <p:cNvSpPr>
            <a:spLocks noChangeArrowheads="1"/>
          </p:cNvSpPr>
          <p:nvPr/>
        </p:nvSpPr>
        <p:spPr bwMode="auto">
          <a:xfrm>
            <a:off x="3902075" y="3297238"/>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7395" name="Oval 51"/>
          <p:cNvSpPr>
            <a:spLocks noChangeArrowheads="1"/>
          </p:cNvSpPr>
          <p:nvPr/>
        </p:nvSpPr>
        <p:spPr bwMode="auto">
          <a:xfrm>
            <a:off x="3171825" y="418147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7396" name="Oval 52"/>
          <p:cNvSpPr>
            <a:spLocks noChangeArrowheads="1"/>
          </p:cNvSpPr>
          <p:nvPr/>
        </p:nvSpPr>
        <p:spPr bwMode="auto">
          <a:xfrm>
            <a:off x="3905250" y="419100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7397" name="Line 53"/>
          <p:cNvSpPr>
            <a:spLocks noChangeShapeType="1"/>
          </p:cNvSpPr>
          <p:nvPr/>
        </p:nvSpPr>
        <p:spPr bwMode="auto">
          <a:xfrm>
            <a:off x="3209925" y="4275138"/>
            <a:ext cx="0" cy="285750"/>
          </a:xfrm>
          <a:prstGeom prst="line">
            <a:avLst/>
          </a:prstGeom>
          <a:noFill/>
          <a:ln w="9525">
            <a:solidFill>
              <a:srgbClr val="000000"/>
            </a:solidFill>
            <a:round/>
            <a:headEnd type="triangle" w="med" len="me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7398" name="Line 54"/>
          <p:cNvSpPr>
            <a:spLocks noChangeShapeType="1"/>
          </p:cNvSpPr>
          <p:nvPr/>
        </p:nvSpPr>
        <p:spPr bwMode="auto">
          <a:xfrm>
            <a:off x="3608388" y="3349625"/>
            <a:ext cx="295275"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7399" name="Line 55"/>
          <p:cNvSpPr>
            <a:spLocks noChangeShapeType="1"/>
          </p:cNvSpPr>
          <p:nvPr/>
        </p:nvSpPr>
        <p:spPr bwMode="auto">
          <a:xfrm flipV="1">
            <a:off x="4019550" y="3343275"/>
            <a:ext cx="180975" cy="0"/>
          </a:xfrm>
          <a:prstGeom prst="line">
            <a:avLst/>
          </a:prstGeom>
          <a:noFill/>
          <a:ln w="28575">
            <a:solidFill>
              <a:srgbClr val="FF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7400" name="Line 56"/>
          <p:cNvSpPr>
            <a:spLocks noChangeShapeType="1"/>
          </p:cNvSpPr>
          <p:nvPr/>
        </p:nvSpPr>
        <p:spPr bwMode="auto">
          <a:xfrm flipH="1" flipV="1">
            <a:off x="3952875" y="3981450"/>
            <a:ext cx="0" cy="190500"/>
          </a:xfrm>
          <a:prstGeom prst="line">
            <a:avLst/>
          </a:prstGeom>
          <a:noFill/>
          <a:ln w="28575">
            <a:solidFill>
              <a:srgbClr val="FF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7401" name="Oval 57"/>
          <p:cNvSpPr>
            <a:spLocks noChangeArrowheads="1"/>
          </p:cNvSpPr>
          <p:nvPr/>
        </p:nvSpPr>
        <p:spPr bwMode="auto">
          <a:xfrm>
            <a:off x="3513138" y="3743325"/>
            <a:ext cx="90487"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7402" name="Text Box 58"/>
          <p:cNvSpPr txBox="1">
            <a:spLocks noChangeArrowheads="1"/>
          </p:cNvSpPr>
          <p:nvPr/>
        </p:nvSpPr>
        <p:spPr bwMode="auto">
          <a:xfrm>
            <a:off x="3437877" y="3041711"/>
            <a:ext cx="33337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B</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7403" name="Text Box 59"/>
          <p:cNvSpPr txBox="1">
            <a:spLocks noChangeArrowheads="1"/>
          </p:cNvSpPr>
          <p:nvPr/>
        </p:nvSpPr>
        <p:spPr bwMode="auto">
          <a:xfrm>
            <a:off x="3279190" y="3939003"/>
            <a:ext cx="371475"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D</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7404" name="Text Box 60"/>
          <p:cNvSpPr txBox="1">
            <a:spLocks noChangeArrowheads="1"/>
          </p:cNvSpPr>
          <p:nvPr/>
        </p:nvSpPr>
        <p:spPr bwMode="auto">
          <a:xfrm>
            <a:off x="2725444" y="4319002"/>
            <a:ext cx="843009"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8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7405" name="Text Box 61"/>
          <p:cNvSpPr txBox="1">
            <a:spLocks noChangeArrowheads="1"/>
          </p:cNvSpPr>
          <p:nvPr/>
        </p:nvSpPr>
        <p:spPr bwMode="auto">
          <a:xfrm>
            <a:off x="3314700" y="3741738"/>
            <a:ext cx="409575"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C</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7406" name="Text Box 62"/>
          <p:cNvSpPr txBox="1">
            <a:spLocks noChangeArrowheads="1"/>
          </p:cNvSpPr>
          <p:nvPr/>
        </p:nvSpPr>
        <p:spPr bwMode="auto">
          <a:xfrm>
            <a:off x="2905125" y="3944830"/>
            <a:ext cx="371475"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A</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7407" name="Oval 63"/>
          <p:cNvSpPr>
            <a:spLocks noChangeArrowheads="1"/>
          </p:cNvSpPr>
          <p:nvPr/>
        </p:nvSpPr>
        <p:spPr bwMode="auto">
          <a:xfrm>
            <a:off x="4343400" y="3286125"/>
            <a:ext cx="90488" cy="90488"/>
          </a:xfrm>
          <a:prstGeom prst="ellipse">
            <a:avLst/>
          </a:prstGeom>
          <a:solidFill>
            <a:srgbClr val="FFFFFF"/>
          </a:solidFill>
          <a:ln w="9525">
            <a:solidFill>
              <a:srgbClr val="000000"/>
            </a:solidFill>
            <a:prstDash val="sysDot"/>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7408" name="Oval 64"/>
          <p:cNvSpPr>
            <a:spLocks noChangeArrowheads="1"/>
          </p:cNvSpPr>
          <p:nvPr/>
        </p:nvSpPr>
        <p:spPr bwMode="auto">
          <a:xfrm>
            <a:off x="4343400" y="4181475"/>
            <a:ext cx="90488" cy="90488"/>
          </a:xfrm>
          <a:prstGeom prst="ellipse">
            <a:avLst/>
          </a:prstGeom>
          <a:solidFill>
            <a:srgbClr val="FFFFFF"/>
          </a:solidFill>
          <a:ln w="9525">
            <a:solidFill>
              <a:srgbClr val="000000"/>
            </a:solidFill>
            <a:prstDash val="sysDot"/>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7409" name="Text Box 65"/>
          <p:cNvSpPr txBox="1">
            <a:spLocks noChangeArrowheads="1"/>
          </p:cNvSpPr>
          <p:nvPr/>
        </p:nvSpPr>
        <p:spPr bwMode="auto">
          <a:xfrm>
            <a:off x="4038600" y="3298825"/>
            <a:ext cx="932895"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EH</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7410" name="Text Box 66"/>
          <p:cNvSpPr txBox="1">
            <a:spLocks noChangeArrowheads="1"/>
          </p:cNvSpPr>
          <p:nvPr/>
        </p:nvSpPr>
        <p:spPr bwMode="auto">
          <a:xfrm>
            <a:off x="3820172" y="3032187"/>
            <a:ext cx="371475"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E</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7411" name="Text Box 67"/>
          <p:cNvSpPr txBox="1">
            <a:spLocks noChangeArrowheads="1"/>
          </p:cNvSpPr>
          <p:nvPr/>
        </p:nvSpPr>
        <p:spPr bwMode="auto">
          <a:xfrm>
            <a:off x="4239920" y="3013784"/>
            <a:ext cx="371475"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H</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7412" name="Text Box 68"/>
          <p:cNvSpPr txBox="1">
            <a:spLocks noChangeArrowheads="1"/>
          </p:cNvSpPr>
          <p:nvPr/>
        </p:nvSpPr>
        <p:spPr bwMode="auto">
          <a:xfrm>
            <a:off x="3819525" y="4193297"/>
            <a:ext cx="371475"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G</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7413" name="Text Box 69"/>
          <p:cNvSpPr txBox="1">
            <a:spLocks noChangeArrowheads="1"/>
          </p:cNvSpPr>
          <p:nvPr/>
        </p:nvSpPr>
        <p:spPr bwMode="auto">
          <a:xfrm>
            <a:off x="4020845" y="3889560"/>
            <a:ext cx="870751"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GJ</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7414" name="Text Box 70"/>
          <p:cNvSpPr txBox="1">
            <a:spLocks noChangeArrowheads="1"/>
          </p:cNvSpPr>
          <p:nvPr/>
        </p:nvSpPr>
        <p:spPr bwMode="auto">
          <a:xfrm>
            <a:off x="4267200" y="4237038"/>
            <a:ext cx="371475"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J</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7415" name="Line 71"/>
          <p:cNvSpPr>
            <a:spLocks noChangeShapeType="1"/>
          </p:cNvSpPr>
          <p:nvPr/>
        </p:nvSpPr>
        <p:spPr bwMode="auto">
          <a:xfrm flipV="1">
            <a:off x="4733925" y="3335338"/>
            <a:ext cx="2190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7416" name="Line 72"/>
          <p:cNvSpPr>
            <a:spLocks noChangeShapeType="1"/>
          </p:cNvSpPr>
          <p:nvPr/>
        </p:nvSpPr>
        <p:spPr bwMode="auto">
          <a:xfrm flipV="1">
            <a:off x="4743450" y="4192588"/>
            <a:ext cx="2190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7417" name="Line 73"/>
          <p:cNvSpPr>
            <a:spLocks noChangeShapeType="1"/>
          </p:cNvSpPr>
          <p:nvPr/>
        </p:nvSpPr>
        <p:spPr bwMode="auto">
          <a:xfrm>
            <a:off x="3209925" y="4506913"/>
            <a:ext cx="731838" cy="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7418" name="Line 74"/>
          <p:cNvSpPr>
            <a:spLocks noChangeShapeType="1"/>
          </p:cNvSpPr>
          <p:nvPr/>
        </p:nvSpPr>
        <p:spPr bwMode="auto">
          <a:xfrm>
            <a:off x="4791075" y="3341688"/>
            <a:ext cx="0" cy="847725"/>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7419" name="Line 75"/>
          <p:cNvSpPr>
            <a:spLocks noChangeShapeType="1"/>
          </p:cNvSpPr>
          <p:nvPr/>
        </p:nvSpPr>
        <p:spPr bwMode="auto">
          <a:xfrm flipH="1">
            <a:off x="3943350" y="4411663"/>
            <a:ext cx="0" cy="16192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7420" name="Text Box 76"/>
          <p:cNvSpPr txBox="1">
            <a:spLocks noChangeArrowheads="1"/>
          </p:cNvSpPr>
          <p:nvPr/>
        </p:nvSpPr>
        <p:spPr bwMode="auto">
          <a:xfrm>
            <a:off x="4743450" y="3611563"/>
            <a:ext cx="1089179"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8m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7421" name="Text Box 77"/>
          <p:cNvSpPr txBox="1">
            <a:spLocks noChangeArrowheads="1"/>
          </p:cNvSpPr>
          <p:nvPr/>
        </p:nvSpPr>
        <p:spPr bwMode="auto">
          <a:xfrm>
            <a:off x="3373792" y="4440700"/>
            <a:ext cx="798713"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6m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7422" name="Line 78"/>
          <p:cNvSpPr>
            <a:spLocks noChangeShapeType="1"/>
          </p:cNvSpPr>
          <p:nvPr/>
        </p:nvSpPr>
        <p:spPr bwMode="auto">
          <a:xfrm flipH="1">
            <a:off x="3267075" y="4225925"/>
            <a:ext cx="639763"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7423" name="Oval 79"/>
          <p:cNvSpPr>
            <a:spLocks noChangeArrowheads="1"/>
          </p:cNvSpPr>
          <p:nvPr/>
        </p:nvSpPr>
        <p:spPr bwMode="auto">
          <a:xfrm>
            <a:off x="3514725" y="417195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2" name="Rectangle 81"/>
          <p:cNvSpPr/>
          <p:nvPr/>
        </p:nvSpPr>
        <p:spPr>
          <a:xfrm>
            <a:off x="762000" y="4876800"/>
            <a:ext cx="6934200" cy="1015663"/>
          </a:xfrm>
          <a:prstGeom prst="rect">
            <a:avLst/>
          </a:prstGeom>
        </p:spPr>
        <p:txBody>
          <a:bodyPr wrap="square">
            <a:spAutoFit/>
          </a:bodyPr>
          <a:lstStyle/>
          <a:p>
            <a:r>
              <a:rPr lang="da-DK" sz="2000" dirty="0" smtClean="0">
                <a:latin typeface="Symbol"/>
                <a:ea typeface="PMingLiU"/>
              </a:rPr>
              <a:t>S</a:t>
            </a:r>
            <a:r>
              <a:rPr lang="da-DK" sz="2000" i="1" dirty="0" smtClean="0">
                <a:latin typeface="Times New Roman"/>
                <a:ea typeface="PMingLiU"/>
              </a:rPr>
              <a:t>M</a:t>
            </a:r>
            <a:r>
              <a:rPr lang="da-DK" sz="2000" i="1" baseline="-25000" dirty="0" smtClean="0">
                <a:latin typeface="Times New Roman"/>
                <a:ea typeface="PMingLiU"/>
              </a:rPr>
              <a:t>E</a:t>
            </a:r>
            <a:r>
              <a:rPr lang="da-DK" sz="2000" i="1" dirty="0" smtClean="0">
                <a:latin typeface="Times New Roman"/>
                <a:ea typeface="PMingLiU"/>
              </a:rPr>
              <a:t>=</a:t>
            </a:r>
            <a:r>
              <a:rPr lang="da-DK" sz="2000" dirty="0" smtClean="0">
                <a:latin typeface="Times New Roman"/>
                <a:ea typeface="PMingLiU"/>
              </a:rPr>
              <a:t>0</a:t>
            </a:r>
            <a:r>
              <a:rPr lang="da-DK" sz="2000" i="1" dirty="0" smtClean="0">
                <a:latin typeface="Times New Roman"/>
                <a:ea typeface="PMingLiU"/>
              </a:rPr>
              <a:t>,    </a:t>
            </a:r>
            <a:r>
              <a:rPr lang="da-DK" sz="2000" dirty="0" smtClean="0">
                <a:latin typeface="Times New Roman"/>
                <a:ea typeface="PMingLiU"/>
              </a:rPr>
              <a:t>(6) 8 </a:t>
            </a:r>
            <a:r>
              <a:rPr lang="da-DK" altLang="zh-TW" sz="2000" dirty="0" smtClean="0">
                <a:latin typeface="Symbol"/>
                <a:ea typeface="PMingLiU"/>
              </a:rPr>
              <a:t>-</a:t>
            </a:r>
            <a:r>
              <a:rPr lang="da-DK" altLang="zh-TW" sz="2000" dirty="0" smtClean="0">
                <a:latin typeface="Times New Roman"/>
                <a:ea typeface="PMingLiU"/>
              </a:rPr>
              <a:t> (8) </a:t>
            </a:r>
            <a:r>
              <a:rPr lang="da-DK" altLang="zh-TW" sz="2000" i="1" dirty="0" smtClean="0">
                <a:latin typeface="Times New Roman"/>
                <a:ea typeface="PMingLiU"/>
              </a:rPr>
              <a:t>F</a:t>
            </a:r>
            <a:r>
              <a:rPr lang="da-DK" altLang="zh-TW" sz="2000" i="1" baseline="-25000" dirty="0" smtClean="0">
                <a:latin typeface="Times New Roman"/>
                <a:ea typeface="PMingLiU"/>
              </a:rPr>
              <a:t>GJ</a:t>
            </a:r>
            <a:r>
              <a:rPr lang="da-DK" altLang="zh-TW" sz="2000" baseline="-25000" dirty="0" smtClean="0">
                <a:latin typeface="Times New Roman"/>
                <a:ea typeface="PMingLiU"/>
              </a:rPr>
              <a:t>  </a:t>
            </a:r>
            <a:r>
              <a:rPr lang="da-DK" altLang="zh-TW" sz="2000" dirty="0" smtClean="0">
                <a:latin typeface="Times New Roman"/>
                <a:ea typeface="PMingLiU"/>
              </a:rPr>
              <a:t>=0		</a:t>
            </a:r>
            <a:r>
              <a:rPr lang="da-DK" altLang="zh-TW" sz="2000" i="1" dirty="0" smtClean="0">
                <a:latin typeface="Times New Roman"/>
                <a:ea typeface="PMingLiU"/>
              </a:rPr>
              <a:t>F</a:t>
            </a:r>
            <a:r>
              <a:rPr lang="da-DK" altLang="zh-TW" sz="2000" i="1" baseline="-25000" dirty="0" smtClean="0">
                <a:latin typeface="Times New Roman"/>
                <a:ea typeface="PMingLiU"/>
              </a:rPr>
              <a:t>GJ</a:t>
            </a:r>
            <a:r>
              <a:rPr lang="da-DK" altLang="zh-TW" sz="2000" baseline="-25000" dirty="0" smtClean="0">
                <a:latin typeface="Times New Roman"/>
                <a:ea typeface="PMingLiU"/>
              </a:rPr>
              <a:t> </a:t>
            </a:r>
            <a:r>
              <a:rPr lang="da-DK" altLang="zh-TW" sz="2000" dirty="0" smtClean="0">
                <a:latin typeface="Times New Roman"/>
                <a:ea typeface="PMingLiU"/>
              </a:rPr>
              <a:t>= 6 kN.</a:t>
            </a:r>
          </a:p>
          <a:p>
            <a:endParaRPr lang="en-US" sz="2000" dirty="0" smtClean="0">
              <a:latin typeface="Times New Roman"/>
              <a:ea typeface="PMingLiU"/>
            </a:endParaRPr>
          </a:p>
          <a:p>
            <a:r>
              <a:rPr lang="de-DE" sz="2000" dirty="0" smtClean="0">
                <a:latin typeface="Symbol"/>
                <a:ea typeface="PMingLiU"/>
              </a:rPr>
              <a:t>S</a:t>
            </a:r>
            <a:r>
              <a:rPr lang="de-DE" sz="2000" i="1" dirty="0" smtClean="0">
                <a:latin typeface="Times New Roman"/>
                <a:ea typeface="PMingLiU"/>
              </a:rPr>
              <a:t>M</a:t>
            </a:r>
            <a:r>
              <a:rPr lang="de-DE" sz="2000" i="1" baseline="-25000" dirty="0" smtClean="0">
                <a:latin typeface="Times New Roman"/>
                <a:ea typeface="PMingLiU"/>
              </a:rPr>
              <a:t>G</a:t>
            </a:r>
            <a:r>
              <a:rPr lang="de-DE" sz="2000" i="1" dirty="0" smtClean="0">
                <a:latin typeface="Times New Roman"/>
                <a:ea typeface="PMingLiU"/>
              </a:rPr>
              <a:t>=</a:t>
            </a:r>
            <a:r>
              <a:rPr lang="de-DE" sz="2000" dirty="0" smtClean="0">
                <a:latin typeface="Times New Roman"/>
                <a:ea typeface="PMingLiU"/>
              </a:rPr>
              <a:t>0,    (6) 8 + (8) </a:t>
            </a:r>
            <a:r>
              <a:rPr lang="de-DE" sz="2000" i="1" dirty="0" smtClean="0">
                <a:latin typeface="Times New Roman"/>
                <a:ea typeface="PMingLiU"/>
              </a:rPr>
              <a:t>F</a:t>
            </a:r>
            <a:r>
              <a:rPr lang="de-DE" sz="2000" i="1" baseline="-25000" dirty="0" smtClean="0">
                <a:latin typeface="Times New Roman"/>
                <a:ea typeface="PMingLiU"/>
              </a:rPr>
              <a:t>EH</a:t>
            </a:r>
            <a:r>
              <a:rPr lang="de-DE" sz="2000" baseline="-25000" dirty="0" smtClean="0">
                <a:latin typeface="Times New Roman"/>
                <a:ea typeface="PMingLiU"/>
              </a:rPr>
              <a:t>  </a:t>
            </a:r>
            <a:r>
              <a:rPr lang="de-DE" sz="2000" dirty="0" smtClean="0">
                <a:latin typeface="Times New Roman"/>
                <a:ea typeface="PMingLiU"/>
              </a:rPr>
              <a:t>=0		</a:t>
            </a:r>
            <a:r>
              <a:rPr lang="de-DE" sz="2000" i="1" dirty="0" smtClean="0">
                <a:latin typeface="Times New Roman"/>
                <a:ea typeface="PMingLiU"/>
              </a:rPr>
              <a:t>F</a:t>
            </a:r>
            <a:r>
              <a:rPr lang="de-DE" sz="2000" i="1" baseline="-25000" dirty="0" smtClean="0">
                <a:latin typeface="Times New Roman"/>
                <a:ea typeface="PMingLiU"/>
              </a:rPr>
              <a:t>EH</a:t>
            </a:r>
            <a:r>
              <a:rPr lang="de-DE" sz="2000" baseline="-25000" dirty="0" smtClean="0">
                <a:latin typeface="Times New Roman"/>
                <a:ea typeface="PMingLiU"/>
              </a:rPr>
              <a:t> </a:t>
            </a:r>
            <a:r>
              <a:rPr lang="de-DE" sz="2000" dirty="0" smtClean="0">
                <a:latin typeface="Times New Roman"/>
                <a:ea typeface="PMingLiU"/>
              </a:rPr>
              <a:t>= </a:t>
            </a:r>
            <a:r>
              <a:rPr lang="de-DE" sz="2000" dirty="0" smtClean="0">
                <a:latin typeface="Symbol"/>
                <a:ea typeface="PMingLiU"/>
              </a:rPr>
              <a:t>-</a:t>
            </a:r>
            <a:r>
              <a:rPr lang="de-DE" sz="2000" dirty="0" smtClean="0">
                <a:latin typeface="Times New Roman"/>
                <a:ea typeface="PMingLiU"/>
              </a:rPr>
              <a:t>6 kN.</a:t>
            </a:r>
          </a:p>
        </p:txBody>
      </p:sp>
      <p:sp>
        <p:nvSpPr>
          <p:cNvPr id="83" name="AutoShape 42"/>
          <p:cNvSpPr>
            <a:spLocks noChangeArrowheads="1"/>
          </p:cNvSpPr>
          <p:nvPr/>
        </p:nvSpPr>
        <p:spPr bwMode="auto">
          <a:xfrm>
            <a:off x="4419600" y="5029200"/>
            <a:ext cx="514946" cy="147638"/>
          </a:xfrm>
          <a:prstGeom prst="rightArrow">
            <a:avLst>
              <a:gd name="adj1" fmla="val 50000"/>
              <a:gd name="adj2" fmla="val 97368"/>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 name="AutoShape 42"/>
          <p:cNvSpPr>
            <a:spLocks noChangeArrowheads="1"/>
          </p:cNvSpPr>
          <p:nvPr/>
        </p:nvSpPr>
        <p:spPr bwMode="auto">
          <a:xfrm>
            <a:off x="4419600" y="5638800"/>
            <a:ext cx="514946" cy="147638"/>
          </a:xfrm>
          <a:prstGeom prst="rightArrow">
            <a:avLst>
              <a:gd name="adj1" fmla="val 50000"/>
              <a:gd name="adj2" fmla="val 97368"/>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734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734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734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734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735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735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735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735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735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735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735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735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735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735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736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736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736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736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5736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57365"/>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57366"/>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57367"/>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57368"/>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57369"/>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57370"/>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57371"/>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57372"/>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57373"/>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57374"/>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57375"/>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57376"/>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57377"/>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57378"/>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57379"/>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57380"/>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57381"/>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57382"/>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57383"/>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57384"/>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57385"/>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57386"/>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44"/>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57387"/>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57388"/>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57389"/>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57390"/>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57391"/>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57392"/>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57393"/>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57394"/>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57395"/>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57396"/>
                                        </p:tgtEl>
                                        <p:attrNameLst>
                                          <p:attrName>style.visibility</p:attrName>
                                        </p:attrNameLst>
                                      </p:cBhvr>
                                      <p:to>
                                        <p:strVal val="visible"/>
                                      </p:to>
                                    </p:set>
                                  </p:childTnLst>
                                </p:cTn>
                              </p:par>
                              <p:par>
                                <p:cTn id="113" presetID="1" presetClass="entr" presetSubtype="0" fill="hold" grpId="0" nodeType="withEffect">
                                  <p:stCondLst>
                                    <p:cond delay="0"/>
                                  </p:stCondLst>
                                  <p:childTnLst>
                                    <p:set>
                                      <p:cBhvr>
                                        <p:cTn id="114" dur="1" fill="hold">
                                          <p:stCondLst>
                                            <p:cond delay="0"/>
                                          </p:stCondLst>
                                        </p:cTn>
                                        <p:tgtEl>
                                          <p:spTgt spid="57397"/>
                                        </p:tgtEl>
                                        <p:attrNameLst>
                                          <p:attrName>style.visibility</p:attrName>
                                        </p:attrNameLst>
                                      </p:cBhvr>
                                      <p:to>
                                        <p:strVal val="visible"/>
                                      </p:to>
                                    </p:set>
                                  </p:childTnLst>
                                </p:cTn>
                              </p:par>
                              <p:par>
                                <p:cTn id="115" presetID="1" presetClass="entr" presetSubtype="0" fill="hold" grpId="0" nodeType="withEffect">
                                  <p:stCondLst>
                                    <p:cond delay="0"/>
                                  </p:stCondLst>
                                  <p:childTnLst>
                                    <p:set>
                                      <p:cBhvr>
                                        <p:cTn id="116" dur="1" fill="hold">
                                          <p:stCondLst>
                                            <p:cond delay="0"/>
                                          </p:stCondLst>
                                        </p:cTn>
                                        <p:tgtEl>
                                          <p:spTgt spid="57398"/>
                                        </p:tgtEl>
                                        <p:attrNameLst>
                                          <p:attrName>style.visibility</p:attrName>
                                        </p:attrNameLst>
                                      </p:cBhvr>
                                      <p:to>
                                        <p:strVal val="visible"/>
                                      </p:to>
                                    </p:set>
                                  </p:childTnLst>
                                </p:cTn>
                              </p:par>
                              <p:par>
                                <p:cTn id="117" presetID="1" presetClass="entr" presetSubtype="0" fill="hold" grpId="0" nodeType="withEffect">
                                  <p:stCondLst>
                                    <p:cond delay="0"/>
                                  </p:stCondLst>
                                  <p:childTnLst>
                                    <p:set>
                                      <p:cBhvr>
                                        <p:cTn id="118" dur="1" fill="hold">
                                          <p:stCondLst>
                                            <p:cond delay="0"/>
                                          </p:stCondLst>
                                        </p:cTn>
                                        <p:tgtEl>
                                          <p:spTgt spid="57399"/>
                                        </p:tgtEl>
                                        <p:attrNameLst>
                                          <p:attrName>style.visibility</p:attrName>
                                        </p:attrNameLst>
                                      </p:cBhvr>
                                      <p:to>
                                        <p:strVal val="visible"/>
                                      </p:to>
                                    </p:set>
                                  </p:childTnLst>
                                </p:cTn>
                              </p:par>
                              <p:par>
                                <p:cTn id="119" presetID="1" presetClass="entr" presetSubtype="0" fill="hold" grpId="0" nodeType="withEffect">
                                  <p:stCondLst>
                                    <p:cond delay="0"/>
                                  </p:stCondLst>
                                  <p:childTnLst>
                                    <p:set>
                                      <p:cBhvr>
                                        <p:cTn id="120" dur="1" fill="hold">
                                          <p:stCondLst>
                                            <p:cond delay="0"/>
                                          </p:stCondLst>
                                        </p:cTn>
                                        <p:tgtEl>
                                          <p:spTgt spid="57400"/>
                                        </p:tgtEl>
                                        <p:attrNameLst>
                                          <p:attrName>style.visibility</p:attrName>
                                        </p:attrNameLst>
                                      </p:cBhvr>
                                      <p:to>
                                        <p:strVal val="visible"/>
                                      </p:to>
                                    </p:set>
                                  </p:childTnLst>
                                </p:cTn>
                              </p:par>
                              <p:par>
                                <p:cTn id="121" presetID="1" presetClass="entr" presetSubtype="0" fill="hold" grpId="0" nodeType="withEffect">
                                  <p:stCondLst>
                                    <p:cond delay="0"/>
                                  </p:stCondLst>
                                  <p:childTnLst>
                                    <p:set>
                                      <p:cBhvr>
                                        <p:cTn id="122" dur="1" fill="hold">
                                          <p:stCondLst>
                                            <p:cond delay="0"/>
                                          </p:stCondLst>
                                        </p:cTn>
                                        <p:tgtEl>
                                          <p:spTgt spid="57401"/>
                                        </p:tgtEl>
                                        <p:attrNameLst>
                                          <p:attrName>style.visibility</p:attrName>
                                        </p:attrNameLst>
                                      </p:cBhvr>
                                      <p:to>
                                        <p:strVal val="visible"/>
                                      </p:to>
                                    </p:set>
                                  </p:childTnLst>
                                </p:cTn>
                              </p:par>
                              <p:par>
                                <p:cTn id="123" presetID="1" presetClass="entr" presetSubtype="0" fill="hold" grpId="0" nodeType="withEffect">
                                  <p:stCondLst>
                                    <p:cond delay="0"/>
                                  </p:stCondLst>
                                  <p:childTnLst>
                                    <p:set>
                                      <p:cBhvr>
                                        <p:cTn id="124" dur="1" fill="hold">
                                          <p:stCondLst>
                                            <p:cond delay="0"/>
                                          </p:stCondLst>
                                        </p:cTn>
                                        <p:tgtEl>
                                          <p:spTgt spid="57402"/>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57403"/>
                                        </p:tgtEl>
                                        <p:attrNameLst>
                                          <p:attrName>style.visibility</p:attrName>
                                        </p:attrNameLst>
                                      </p:cBhvr>
                                      <p:to>
                                        <p:strVal val="visible"/>
                                      </p:to>
                                    </p:set>
                                  </p:childTnLst>
                                </p:cTn>
                              </p:par>
                              <p:par>
                                <p:cTn id="127" presetID="1" presetClass="entr" presetSubtype="0" fill="hold" grpId="0" nodeType="withEffect">
                                  <p:stCondLst>
                                    <p:cond delay="0"/>
                                  </p:stCondLst>
                                  <p:childTnLst>
                                    <p:set>
                                      <p:cBhvr>
                                        <p:cTn id="128" dur="1" fill="hold">
                                          <p:stCondLst>
                                            <p:cond delay="0"/>
                                          </p:stCondLst>
                                        </p:cTn>
                                        <p:tgtEl>
                                          <p:spTgt spid="57404"/>
                                        </p:tgtEl>
                                        <p:attrNameLst>
                                          <p:attrName>style.visibility</p:attrName>
                                        </p:attrNameLst>
                                      </p:cBhvr>
                                      <p:to>
                                        <p:strVal val="visible"/>
                                      </p:to>
                                    </p:set>
                                  </p:childTnLst>
                                </p:cTn>
                              </p:par>
                              <p:par>
                                <p:cTn id="129" presetID="1" presetClass="entr" presetSubtype="0" fill="hold" grpId="0" nodeType="withEffect">
                                  <p:stCondLst>
                                    <p:cond delay="0"/>
                                  </p:stCondLst>
                                  <p:childTnLst>
                                    <p:set>
                                      <p:cBhvr>
                                        <p:cTn id="130" dur="1" fill="hold">
                                          <p:stCondLst>
                                            <p:cond delay="0"/>
                                          </p:stCondLst>
                                        </p:cTn>
                                        <p:tgtEl>
                                          <p:spTgt spid="57405"/>
                                        </p:tgtEl>
                                        <p:attrNameLst>
                                          <p:attrName>style.visibility</p:attrName>
                                        </p:attrNameLst>
                                      </p:cBhvr>
                                      <p:to>
                                        <p:strVal val="visible"/>
                                      </p:to>
                                    </p:set>
                                  </p:childTnLst>
                                </p:cTn>
                              </p:par>
                              <p:par>
                                <p:cTn id="131" presetID="1" presetClass="entr" presetSubtype="0" fill="hold" grpId="0" nodeType="withEffect">
                                  <p:stCondLst>
                                    <p:cond delay="0"/>
                                  </p:stCondLst>
                                  <p:childTnLst>
                                    <p:set>
                                      <p:cBhvr>
                                        <p:cTn id="132" dur="1" fill="hold">
                                          <p:stCondLst>
                                            <p:cond delay="0"/>
                                          </p:stCondLst>
                                        </p:cTn>
                                        <p:tgtEl>
                                          <p:spTgt spid="57406"/>
                                        </p:tgtEl>
                                        <p:attrNameLst>
                                          <p:attrName>style.visibility</p:attrName>
                                        </p:attrNameLst>
                                      </p:cBhvr>
                                      <p:to>
                                        <p:strVal val="visible"/>
                                      </p:to>
                                    </p:set>
                                  </p:childTnLst>
                                </p:cTn>
                              </p:par>
                              <p:par>
                                <p:cTn id="133" presetID="1" presetClass="entr" presetSubtype="0" fill="hold" grpId="0" nodeType="withEffect">
                                  <p:stCondLst>
                                    <p:cond delay="0"/>
                                  </p:stCondLst>
                                  <p:childTnLst>
                                    <p:set>
                                      <p:cBhvr>
                                        <p:cTn id="134" dur="1" fill="hold">
                                          <p:stCondLst>
                                            <p:cond delay="0"/>
                                          </p:stCondLst>
                                        </p:cTn>
                                        <p:tgtEl>
                                          <p:spTgt spid="57407"/>
                                        </p:tgtEl>
                                        <p:attrNameLst>
                                          <p:attrName>style.visibility</p:attrName>
                                        </p:attrNameLst>
                                      </p:cBhvr>
                                      <p:to>
                                        <p:strVal val="visible"/>
                                      </p:to>
                                    </p:set>
                                  </p:childTnLst>
                                </p:cTn>
                              </p:par>
                              <p:par>
                                <p:cTn id="135" presetID="1" presetClass="entr" presetSubtype="0" fill="hold" grpId="0" nodeType="withEffect">
                                  <p:stCondLst>
                                    <p:cond delay="0"/>
                                  </p:stCondLst>
                                  <p:childTnLst>
                                    <p:set>
                                      <p:cBhvr>
                                        <p:cTn id="136" dur="1" fill="hold">
                                          <p:stCondLst>
                                            <p:cond delay="0"/>
                                          </p:stCondLst>
                                        </p:cTn>
                                        <p:tgtEl>
                                          <p:spTgt spid="57408"/>
                                        </p:tgtEl>
                                        <p:attrNameLst>
                                          <p:attrName>style.visibility</p:attrName>
                                        </p:attrNameLst>
                                      </p:cBhvr>
                                      <p:to>
                                        <p:strVal val="visible"/>
                                      </p:to>
                                    </p:set>
                                  </p:childTnLst>
                                </p:cTn>
                              </p:par>
                              <p:par>
                                <p:cTn id="137" presetID="1" presetClass="entr" presetSubtype="0" fill="hold" grpId="0" nodeType="withEffect">
                                  <p:stCondLst>
                                    <p:cond delay="0"/>
                                  </p:stCondLst>
                                  <p:childTnLst>
                                    <p:set>
                                      <p:cBhvr>
                                        <p:cTn id="138" dur="1" fill="hold">
                                          <p:stCondLst>
                                            <p:cond delay="0"/>
                                          </p:stCondLst>
                                        </p:cTn>
                                        <p:tgtEl>
                                          <p:spTgt spid="57409"/>
                                        </p:tgtEl>
                                        <p:attrNameLst>
                                          <p:attrName>style.visibility</p:attrName>
                                        </p:attrNameLst>
                                      </p:cBhvr>
                                      <p:to>
                                        <p:strVal val="visible"/>
                                      </p:to>
                                    </p:set>
                                  </p:childTnLst>
                                </p:cTn>
                              </p:par>
                              <p:par>
                                <p:cTn id="139" presetID="1" presetClass="entr" presetSubtype="0" fill="hold" grpId="0" nodeType="withEffect">
                                  <p:stCondLst>
                                    <p:cond delay="0"/>
                                  </p:stCondLst>
                                  <p:childTnLst>
                                    <p:set>
                                      <p:cBhvr>
                                        <p:cTn id="140" dur="1" fill="hold">
                                          <p:stCondLst>
                                            <p:cond delay="0"/>
                                          </p:stCondLst>
                                        </p:cTn>
                                        <p:tgtEl>
                                          <p:spTgt spid="57410"/>
                                        </p:tgtEl>
                                        <p:attrNameLst>
                                          <p:attrName>style.visibility</p:attrName>
                                        </p:attrNameLst>
                                      </p:cBhvr>
                                      <p:to>
                                        <p:strVal val="visible"/>
                                      </p:to>
                                    </p:set>
                                  </p:childTnLst>
                                </p:cTn>
                              </p:par>
                              <p:par>
                                <p:cTn id="141" presetID="1" presetClass="entr" presetSubtype="0" fill="hold" grpId="0" nodeType="withEffect">
                                  <p:stCondLst>
                                    <p:cond delay="0"/>
                                  </p:stCondLst>
                                  <p:childTnLst>
                                    <p:set>
                                      <p:cBhvr>
                                        <p:cTn id="142" dur="1" fill="hold">
                                          <p:stCondLst>
                                            <p:cond delay="0"/>
                                          </p:stCondLst>
                                        </p:cTn>
                                        <p:tgtEl>
                                          <p:spTgt spid="57411"/>
                                        </p:tgtEl>
                                        <p:attrNameLst>
                                          <p:attrName>style.visibility</p:attrName>
                                        </p:attrNameLst>
                                      </p:cBhvr>
                                      <p:to>
                                        <p:strVal val="visible"/>
                                      </p:to>
                                    </p:set>
                                  </p:childTnLst>
                                </p:cTn>
                              </p:par>
                              <p:par>
                                <p:cTn id="143" presetID="1" presetClass="entr" presetSubtype="0" fill="hold" grpId="0" nodeType="withEffect">
                                  <p:stCondLst>
                                    <p:cond delay="0"/>
                                  </p:stCondLst>
                                  <p:childTnLst>
                                    <p:set>
                                      <p:cBhvr>
                                        <p:cTn id="144" dur="1" fill="hold">
                                          <p:stCondLst>
                                            <p:cond delay="0"/>
                                          </p:stCondLst>
                                        </p:cTn>
                                        <p:tgtEl>
                                          <p:spTgt spid="57412"/>
                                        </p:tgtEl>
                                        <p:attrNameLst>
                                          <p:attrName>style.visibility</p:attrName>
                                        </p:attrNameLst>
                                      </p:cBhvr>
                                      <p:to>
                                        <p:strVal val="visible"/>
                                      </p:to>
                                    </p:set>
                                  </p:childTnLst>
                                </p:cTn>
                              </p:par>
                              <p:par>
                                <p:cTn id="145" presetID="1" presetClass="entr" presetSubtype="0" fill="hold" grpId="0" nodeType="withEffect">
                                  <p:stCondLst>
                                    <p:cond delay="0"/>
                                  </p:stCondLst>
                                  <p:childTnLst>
                                    <p:set>
                                      <p:cBhvr>
                                        <p:cTn id="146" dur="1" fill="hold">
                                          <p:stCondLst>
                                            <p:cond delay="0"/>
                                          </p:stCondLst>
                                        </p:cTn>
                                        <p:tgtEl>
                                          <p:spTgt spid="57413"/>
                                        </p:tgtEl>
                                        <p:attrNameLst>
                                          <p:attrName>style.visibility</p:attrName>
                                        </p:attrNameLst>
                                      </p:cBhvr>
                                      <p:to>
                                        <p:strVal val="visible"/>
                                      </p:to>
                                    </p:set>
                                  </p:childTnLst>
                                </p:cTn>
                              </p:par>
                              <p:par>
                                <p:cTn id="147" presetID="1" presetClass="entr" presetSubtype="0" fill="hold" grpId="0" nodeType="withEffect">
                                  <p:stCondLst>
                                    <p:cond delay="0"/>
                                  </p:stCondLst>
                                  <p:childTnLst>
                                    <p:set>
                                      <p:cBhvr>
                                        <p:cTn id="148" dur="1" fill="hold">
                                          <p:stCondLst>
                                            <p:cond delay="0"/>
                                          </p:stCondLst>
                                        </p:cTn>
                                        <p:tgtEl>
                                          <p:spTgt spid="57414"/>
                                        </p:tgtEl>
                                        <p:attrNameLst>
                                          <p:attrName>style.visibility</p:attrName>
                                        </p:attrNameLst>
                                      </p:cBhvr>
                                      <p:to>
                                        <p:strVal val="visible"/>
                                      </p:to>
                                    </p:set>
                                  </p:childTnLst>
                                </p:cTn>
                              </p:par>
                              <p:par>
                                <p:cTn id="149" presetID="1" presetClass="entr" presetSubtype="0" fill="hold" grpId="0" nodeType="withEffect">
                                  <p:stCondLst>
                                    <p:cond delay="0"/>
                                  </p:stCondLst>
                                  <p:childTnLst>
                                    <p:set>
                                      <p:cBhvr>
                                        <p:cTn id="150" dur="1" fill="hold">
                                          <p:stCondLst>
                                            <p:cond delay="0"/>
                                          </p:stCondLst>
                                        </p:cTn>
                                        <p:tgtEl>
                                          <p:spTgt spid="57415"/>
                                        </p:tgtEl>
                                        <p:attrNameLst>
                                          <p:attrName>style.visibility</p:attrName>
                                        </p:attrNameLst>
                                      </p:cBhvr>
                                      <p:to>
                                        <p:strVal val="visible"/>
                                      </p:to>
                                    </p:set>
                                  </p:childTnLst>
                                </p:cTn>
                              </p:par>
                              <p:par>
                                <p:cTn id="151" presetID="1" presetClass="entr" presetSubtype="0" fill="hold" grpId="0" nodeType="withEffect">
                                  <p:stCondLst>
                                    <p:cond delay="0"/>
                                  </p:stCondLst>
                                  <p:childTnLst>
                                    <p:set>
                                      <p:cBhvr>
                                        <p:cTn id="152" dur="1" fill="hold">
                                          <p:stCondLst>
                                            <p:cond delay="0"/>
                                          </p:stCondLst>
                                        </p:cTn>
                                        <p:tgtEl>
                                          <p:spTgt spid="57416"/>
                                        </p:tgtEl>
                                        <p:attrNameLst>
                                          <p:attrName>style.visibility</p:attrName>
                                        </p:attrNameLst>
                                      </p:cBhvr>
                                      <p:to>
                                        <p:strVal val="visible"/>
                                      </p:to>
                                    </p:set>
                                  </p:childTnLst>
                                </p:cTn>
                              </p:par>
                              <p:par>
                                <p:cTn id="153" presetID="1" presetClass="entr" presetSubtype="0" fill="hold" grpId="0" nodeType="withEffect">
                                  <p:stCondLst>
                                    <p:cond delay="0"/>
                                  </p:stCondLst>
                                  <p:childTnLst>
                                    <p:set>
                                      <p:cBhvr>
                                        <p:cTn id="154" dur="1" fill="hold">
                                          <p:stCondLst>
                                            <p:cond delay="0"/>
                                          </p:stCondLst>
                                        </p:cTn>
                                        <p:tgtEl>
                                          <p:spTgt spid="57417"/>
                                        </p:tgtEl>
                                        <p:attrNameLst>
                                          <p:attrName>style.visibility</p:attrName>
                                        </p:attrNameLst>
                                      </p:cBhvr>
                                      <p:to>
                                        <p:strVal val="visible"/>
                                      </p:to>
                                    </p:set>
                                  </p:childTnLst>
                                </p:cTn>
                              </p:par>
                              <p:par>
                                <p:cTn id="155" presetID="1" presetClass="entr" presetSubtype="0" fill="hold" grpId="0" nodeType="withEffect">
                                  <p:stCondLst>
                                    <p:cond delay="0"/>
                                  </p:stCondLst>
                                  <p:childTnLst>
                                    <p:set>
                                      <p:cBhvr>
                                        <p:cTn id="156" dur="1" fill="hold">
                                          <p:stCondLst>
                                            <p:cond delay="0"/>
                                          </p:stCondLst>
                                        </p:cTn>
                                        <p:tgtEl>
                                          <p:spTgt spid="57418"/>
                                        </p:tgtEl>
                                        <p:attrNameLst>
                                          <p:attrName>style.visibility</p:attrName>
                                        </p:attrNameLst>
                                      </p:cBhvr>
                                      <p:to>
                                        <p:strVal val="visible"/>
                                      </p:to>
                                    </p:set>
                                  </p:childTnLst>
                                </p:cTn>
                              </p:par>
                              <p:par>
                                <p:cTn id="157" presetID="1" presetClass="entr" presetSubtype="0" fill="hold" grpId="0" nodeType="withEffect">
                                  <p:stCondLst>
                                    <p:cond delay="0"/>
                                  </p:stCondLst>
                                  <p:childTnLst>
                                    <p:set>
                                      <p:cBhvr>
                                        <p:cTn id="158" dur="1" fill="hold">
                                          <p:stCondLst>
                                            <p:cond delay="0"/>
                                          </p:stCondLst>
                                        </p:cTn>
                                        <p:tgtEl>
                                          <p:spTgt spid="57419"/>
                                        </p:tgtEl>
                                        <p:attrNameLst>
                                          <p:attrName>style.visibility</p:attrName>
                                        </p:attrNameLst>
                                      </p:cBhvr>
                                      <p:to>
                                        <p:strVal val="visible"/>
                                      </p:to>
                                    </p:set>
                                  </p:childTnLst>
                                </p:cTn>
                              </p:par>
                              <p:par>
                                <p:cTn id="159" presetID="1" presetClass="entr" presetSubtype="0" fill="hold" grpId="0" nodeType="withEffect">
                                  <p:stCondLst>
                                    <p:cond delay="0"/>
                                  </p:stCondLst>
                                  <p:childTnLst>
                                    <p:set>
                                      <p:cBhvr>
                                        <p:cTn id="160" dur="1" fill="hold">
                                          <p:stCondLst>
                                            <p:cond delay="0"/>
                                          </p:stCondLst>
                                        </p:cTn>
                                        <p:tgtEl>
                                          <p:spTgt spid="57420"/>
                                        </p:tgtEl>
                                        <p:attrNameLst>
                                          <p:attrName>style.visibility</p:attrName>
                                        </p:attrNameLst>
                                      </p:cBhvr>
                                      <p:to>
                                        <p:strVal val="visible"/>
                                      </p:to>
                                    </p:set>
                                  </p:childTnLst>
                                </p:cTn>
                              </p:par>
                              <p:par>
                                <p:cTn id="161" presetID="1" presetClass="entr" presetSubtype="0" fill="hold" grpId="0" nodeType="withEffect">
                                  <p:stCondLst>
                                    <p:cond delay="0"/>
                                  </p:stCondLst>
                                  <p:childTnLst>
                                    <p:set>
                                      <p:cBhvr>
                                        <p:cTn id="162" dur="1" fill="hold">
                                          <p:stCondLst>
                                            <p:cond delay="0"/>
                                          </p:stCondLst>
                                        </p:cTn>
                                        <p:tgtEl>
                                          <p:spTgt spid="57421"/>
                                        </p:tgtEl>
                                        <p:attrNameLst>
                                          <p:attrName>style.visibility</p:attrName>
                                        </p:attrNameLst>
                                      </p:cBhvr>
                                      <p:to>
                                        <p:strVal val="visible"/>
                                      </p:to>
                                    </p:set>
                                  </p:childTnLst>
                                </p:cTn>
                              </p:par>
                              <p:par>
                                <p:cTn id="163" presetID="1" presetClass="entr" presetSubtype="0" fill="hold" grpId="0" nodeType="withEffect">
                                  <p:stCondLst>
                                    <p:cond delay="0"/>
                                  </p:stCondLst>
                                  <p:childTnLst>
                                    <p:set>
                                      <p:cBhvr>
                                        <p:cTn id="164" dur="1" fill="hold">
                                          <p:stCondLst>
                                            <p:cond delay="0"/>
                                          </p:stCondLst>
                                        </p:cTn>
                                        <p:tgtEl>
                                          <p:spTgt spid="57422"/>
                                        </p:tgtEl>
                                        <p:attrNameLst>
                                          <p:attrName>style.visibility</p:attrName>
                                        </p:attrNameLst>
                                      </p:cBhvr>
                                      <p:to>
                                        <p:strVal val="visible"/>
                                      </p:to>
                                    </p:set>
                                  </p:childTnLst>
                                </p:cTn>
                              </p:par>
                              <p:par>
                                <p:cTn id="165" presetID="1" presetClass="entr" presetSubtype="0" fill="hold" grpId="0" nodeType="withEffect">
                                  <p:stCondLst>
                                    <p:cond delay="0"/>
                                  </p:stCondLst>
                                  <p:childTnLst>
                                    <p:set>
                                      <p:cBhvr>
                                        <p:cTn id="166" dur="1" fill="hold">
                                          <p:stCondLst>
                                            <p:cond delay="0"/>
                                          </p:stCondLst>
                                        </p:cTn>
                                        <p:tgtEl>
                                          <p:spTgt spid="57423"/>
                                        </p:tgtEl>
                                        <p:attrNameLst>
                                          <p:attrName>style.visibility</p:attrName>
                                        </p:attrNameLst>
                                      </p:cBhvr>
                                      <p:to>
                                        <p:strVal val="visible"/>
                                      </p:to>
                                    </p:set>
                                  </p:childTnLst>
                                </p:cTn>
                              </p:par>
                            </p:childTnLst>
                          </p:cTn>
                        </p:par>
                      </p:childTnLst>
                    </p:cTn>
                  </p:par>
                  <p:par>
                    <p:cTn id="167" fill="hold">
                      <p:stCondLst>
                        <p:cond delay="indefinite"/>
                      </p:stCondLst>
                      <p:childTnLst>
                        <p:par>
                          <p:cTn id="168" fill="hold">
                            <p:stCondLst>
                              <p:cond delay="0"/>
                            </p:stCondLst>
                            <p:childTnLst>
                              <p:par>
                                <p:cTn id="169" presetID="1" presetClass="entr" presetSubtype="0" fill="hold" grpId="0" nodeType="clickEffect">
                                  <p:stCondLst>
                                    <p:cond delay="0"/>
                                  </p:stCondLst>
                                  <p:childTnLst>
                                    <p:set>
                                      <p:cBhvr>
                                        <p:cTn id="170" dur="1" fill="hold">
                                          <p:stCondLst>
                                            <p:cond delay="0"/>
                                          </p:stCondLst>
                                        </p:cTn>
                                        <p:tgtEl>
                                          <p:spTgt spid="82"/>
                                        </p:tgtEl>
                                        <p:attrNameLst>
                                          <p:attrName>style.visibility</p:attrName>
                                        </p:attrNameLst>
                                      </p:cBhvr>
                                      <p:to>
                                        <p:strVal val="visible"/>
                                      </p:to>
                                    </p:set>
                                  </p:childTnLst>
                                </p:cTn>
                              </p:par>
                              <p:par>
                                <p:cTn id="171" presetID="1" presetClass="entr" presetSubtype="0" fill="hold" grpId="0" nodeType="withEffect">
                                  <p:stCondLst>
                                    <p:cond delay="0"/>
                                  </p:stCondLst>
                                  <p:childTnLst>
                                    <p:set>
                                      <p:cBhvr>
                                        <p:cTn id="172" dur="1" fill="hold">
                                          <p:stCondLst>
                                            <p:cond delay="0"/>
                                          </p:stCondLst>
                                        </p:cTn>
                                        <p:tgtEl>
                                          <p:spTgt spid="83"/>
                                        </p:tgtEl>
                                        <p:attrNameLst>
                                          <p:attrName>style.visibility</p:attrName>
                                        </p:attrNameLst>
                                      </p:cBhvr>
                                      <p:to>
                                        <p:strVal val="visible"/>
                                      </p:to>
                                    </p:set>
                                  </p:childTnLst>
                                </p:cTn>
                              </p:par>
                              <p:par>
                                <p:cTn id="173" presetID="1" presetClass="entr" presetSubtype="0" fill="hold" grpId="0" nodeType="withEffect">
                                  <p:stCondLst>
                                    <p:cond delay="0"/>
                                  </p:stCondLst>
                                  <p:childTnLst>
                                    <p:set>
                                      <p:cBhvr>
                                        <p:cTn id="174" dur="1" fill="hold">
                                          <p:stCondLst>
                                            <p:cond delay="0"/>
                                          </p:stCondLst>
                                        </p:cTn>
                                        <p:tgtEl>
                                          <p:spTgt spid="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6" grpId="0" animBg="1"/>
      <p:bldP spid="57347" grpId="0" animBg="1"/>
      <p:bldP spid="57348" grpId="0" animBg="1"/>
      <p:bldP spid="57349" grpId="0" animBg="1"/>
      <p:bldP spid="57350" grpId="0" animBg="1"/>
      <p:bldP spid="57351" grpId="0" animBg="1"/>
      <p:bldP spid="57352" grpId="0" animBg="1"/>
      <p:bldP spid="57353" grpId="0" animBg="1"/>
      <p:bldP spid="57354" grpId="0" animBg="1"/>
      <p:bldP spid="57355" grpId="0" animBg="1"/>
      <p:bldP spid="57356" grpId="0" animBg="1"/>
      <p:bldP spid="57357" grpId="0" animBg="1"/>
      <p:bldP spid="57358" grpId="0" animBg="1"/>
      <p:bldP spid="57359" grpId="0" animBg="1"/>
      <p:bldP spid="57360" grpId="0" animBg="1"/>
      <p:bldP spid="57361" grpId="0" animBg="1"/>
      <p:bldP spid="57362" grpId="0" animBg="1"/>
      <p:bldP spid="57363" grpId="0" animBg="1"/>
      <p:bldP spid="57364" grpId="0" animBg="1"/>
      <p:bldP spid="57365" grpId="0" animBg="1"/>
      <p:bldP spid="57366" grpId="0" animBg="1"/>
      <p:bldP spid="57367" grpId="0" animBg="1"/>
      <p:bldP spid="57368" grpId="0" animBg="1"/>
      <p:bldP spid="57369" grpId="0" animBg="1"/>
      <p:bldP spid="57370" grpId="0" animBg="1"/>
      <p:bldP spid="57371" grpId="0" animBg="1"/>
      <p:bldP spid="57372" grpId="0" animBg="1"/>
      <p:bldP spid="57373" grpId="0" animBg="1"/>
      <p:bldP spid="57374" grpId="0" animBg="1"/>
      <p:bldP spid="57375" grpId="0" animBg="1"/>
      <p:bldP spid="57376" grpId="0" animBg="1"/>
      <p:bldP spid="57377" grpId="0" animBg="1"/>
      <p:bldP spid="57378" grpId="0" animBg="1"/>
      <p:bldP spid="57379" grpId="0" animBg="1"/>
      <p:bldP spid="57380" grpId="0" animBg="1"/>
      <p:bldP spid="57381" grpId="0" animBg="1"/>
      <p:bldP spid="57382" grpId="0" animBg="1"/>
      <p:bldP spid="57383" grpId="0" animBg="1"/>
      <p:bldP spid="57384" grpId="0" animBg="1"/>
      <p:bldP spid="57385" grpId="0"/>
      <p:bldP spid="57386" grpId="0" animBg="1"/>
      <p:bldP spid="44" grpId="0"/>
      <p:bldP spid="57387" grpId="0" animBg="1"/>
      <p:bldP spid="57388" grpId="0" animBg="1"/>
      <p:bldP spid="57389" grpId="0" animBg="1"/>
      <p:bldP spid="57390" grpId="0" animBg="1"/>
      <p:bldP spid="57391" grpId="0" animBg="1"/>
      <p:bldP spid="57392" grpId="0" animBg="1"/>
      <p:bldP spid="57393" grpId="0" animBg="1"/>
      <p:bldP spid="57394" grpId="0" animBg="1"/>
      <p:bldP spid="57395" grpId="0" animBg="1"/>
      <p:bldP spid="57396" grpId="0" animBg="1"/>
      <p:bldP spid="57397" grpId="0" animBg="1"/>
      <p:bldP spid="57398" grpId="0" animBg="1"/>
      <p:bldP spid="57399" grpId="0" animBg="1"/>
      <p:bldP spid="57400" grpId="0" animBg="1"/>
      <p:bldP spid="57401" grpId="0" animBg="1"/>
      <p:bldP spid="57402" grpId="0"/>
      <p:bldP spid="57403" grpId="0"/>
      <p:bldP spid="57404" grpId="0"/>
      <p:bldP spid="57405" grpId="0"/>
      <p:bldP spid="57406" grpId="0"/>
      <p:bldP spid="57407" grpId="0" animBg="1"/>
      <p:bldP spid="57408" grpId="0" animBg="1"/>
      <p:bldP spid="57409" grpId="0"/>
      <p:bldP spid="57410" grpId="0"/>
      <p:bldP spid="57411" grpId="0"/>
      <p:bldP spid="57412" grpId="0"/>
      <p:bldP spid="57413" grpId="0"/>
      <p:bldP spid="57414" grpId="0"/>
      <p:bldP spid="57415" grpId="0" animBg="1"/>
      <p:bldP spid="57416" grpId="0" animBg="1"/>
      <p:bldP spid="57417" grpId="0" animBg="1"/>
      <p:bldP spid="57418" grpId="0" animBg="1"/>
      <p:bldP spid="57419" grpId="0" animBg="1"/>
      <p:bldP spid="57420" grpId="0"/>
      <p:bldP spid="57421" grpId="0"/>
      <p:bldP spid="57422" grpId="0" animBg="1"/>
      <p:bldP spid="57423" grpId="0" animBg="1"/>
      <p:bldP spid="82" grpId="0"/>
      <p:bldP spid="83" grpId="0" animBg="1"/>
      <p:bldP spid="84"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381000"/>
            <a:ext cx="7924800" cy="707886"/>
          </a:xfrm>
          <a:prstGeom prst="rect">
            <a:avLst/>
          </a:prstGeom>
        </p:spPr>
        <p:txBody>
          <a:bodyPr wrap="square">
            <a:spAutoFit/>
          </a:bodyPr>
          <a:lstStyle/>
          <a:p>
            <a:r>
              <a:rPr lang="en-US" sz="2000" dirty="0" smtClean="0">
                <a:latin typeface="Times New Roman"/>
                <a:ea typeface="PMingLiU"/>
              </a:rPr>
              <a:t>Alternatively, we may choose the right part as the FBD.  The same results will follow but the computation is slightly more involved.</a:t>
            </a:r>
            <a:endParaRPr lang="en-US" sz="2000" dirty="0" smtClean="0">
              <a:latin typeface="Symbol"/>
              <a:ea typeface="PMingLiU"/>
            </a:endParaRPr>
          </a:p>
        </p:txBody>
      </p:sp>
      <p:sp>
        <p:nvSpPr>
          <p:cNvPr id="58370" name="AutoShape 2"/>
          <p:cNvSpPr>
            <a:spLocks noChangeArrowheads="1"/>
          </p:cNvSpPr>
          <p:nvPr/>
        </p:nvSpPr>
        <p:spPr bwMode="auto">
          <a:xfrm>
            <a:off x="1751012" y="1698625"/>
            <a:ext cx="709613" cy="895350"/>
          </a:xfrm>
          <a:prstGeom prst="diamond">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8371" name="Line 3"/>
          <p:cNvSpPr>
            <a:spLocks noChangeShapeType="1"/>
          </p:cNvSpPr>
          <p:nvPr/>
        </p:nvSpPr>
        <p:spPr bwMode="auto">
          <a:xfrm flipV="1">
            <a:off x="2093912" y="1670050"/>
            <a:ext cx="0" cy="923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8372" name="Line 4"/>
          <p:cNvSpPr>
            <a:spLocks noChangeShapeType="1"/>
          </p:cNvSpPr>
          <p:nvPr/>
        </p:nvSpPr>
        <p:spPr bwMode="auto">
          <a:xfrm>
            <a:off x="1865312" y="1679575"/>
            <a:ext cx="190500" cy="0"/>
          </a:xfrm>
          <a:prstGeom prst="line">
            <a:avLst/>
          </a:prstGeom>
          <a:noFill/>
          <a:ln w="28575">
            <a:solidFill>
              <a:srgbClr val="FF0000"/>
            </a:solidFill>
            <a:round/>
            <a:headEnd type="triangle" w="sm" len="me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8373" name="Line 5"/>
          <p:cNvSpPr>
            <a:spLocks noChangeShapeType="1"/>
          </p:cNvSpPr>
          <p:nvPr/>
        </p:nvSpPr>
        <p:spPr bwMode="auto">
          <a:xfrm flipH="1">
            <a:off x="2484437" y="1689100"/>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8374" name="Line 6"/>
          <p:cNvSpPr>
            <a:spLocks noChangeShapeType="1"/>
          </p:cNvSpPr>
          <p:nvPr/>
        </p:nvSpPr>
        <p:spPr bwMode="auto">
          <a:xfrm flipH="1">
            <a:off x="2874962" y="1689100"/>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8375" name="Line 7"/>
          <p:cNvSpPr>
            <a:spLocks noChangeShapeType="1"/>
          </p:cNvSpPr>
          <p:nvPr/>
        </p:nvSpPr>
        <p:spPr bwMode="auto">
          <a:xfrm>
            <a:off x="2884487" y="1679575"/>
            <a:ext cx="371475" cy="8858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8376" name="Line 8"/>
          <p:cNvSpPr>
            <a:spLocks noChangeShapeType="1"/>
          </p:cNvSpPr>
          <p:nvPr/>
        </p:nvSpPr>
        <p:spPr bwMode="auto">
          <a:xfrm flipV="1">
            <a:off x="2493962" y="2127250"/>
            <a:ext cx="371475" cy="4381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8377" name="Line 9"/>
          <p:cNvSpPr>
            <a:spLocks noChangeShapeType="1"/>
          </p:cNvSpPr>
          <p:nvPr/>
        </p:nvSpPr>
        <p:spPr bwMode="auto">
          <a:xfrm flipH="1" flipV="1">
            <a:off x="2484437" y="1689100"/>
            <a:ext cx="390525" cy="4381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8378" name="Oval 10"/>
          <p:cNvSpPr>
            <a:spLocks noChangeArrowheads="1"/>
          </p:cNvSpPr>
          <p:nvPr/>
        </p:nvSpPr>
        <p:spPr bwMode="auto">
          <a:xfrm>
            <a:off x="2046287" y="162242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8379" name="Oval 11"/>
          <p:cNvSpPr>
            <a:spLocks noChangeArrowheads="1"/>
          </p:cNvSpPr>
          <p:nvPr/>
        </p:nvSpPr>
        <p:spPr bwMode="auto">
          <a:xfrm>
            <a:off x="2828925" y="1633538"/>
            <a:ext cx="90487"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8380" name="Oval 12"/>
          <p:cNvSpPr>
            <a:spLocks noChangeArrowheads="1"/>
          </p:cNvSpPr>
          <p:nvPr/>
        </p:nvSpPr>
        <p:spPr bwMode="auto">
          <a:xfrm>
            <a:off x="2438400" y="2081213"/>
            <a:ext cx="90487"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8381" name="Oval 13"/>
          <p:cNvSpPr>
            <a:spLocks noChangeArrowheads="1"/>
          </p:cNvSpPr>
          <p:nvPr/>
        </p:nvSpPr>
        <p:spPr bwMode="auto">
          <a:xfrm>
            <a:off x="2830512" y="207010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8382" name="Line 14"/>
          <p:cNvSpPr>
            <a:spLocks noChangeShapeType="1"/>
          </p:cNvSpPr>
          <p:nvPr/>
        </p:nvSpPr>
        <p:spPr bwMode="auto">
          <a:xfrm>
            <a:off x="2093912" y="2613025"/>
            <a:ext cx="0" cy="219075"/>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8383" name="Line 15"/>
          <p:cNvSpPr>
            <a:spLocks noChangeShapeType="1"/>
          </p:cNvSpPr>
          <p:nvPr/>
        </p:nvSpPr>
        <p:spPr bwMode="auto">
          <a:xfrm>
            <a:off x="3246437" y="2622550"/>
            <a:ext cx="0" cy="285750"/>
          </a:xfrm>
          <a:prstGeom prst="line">
            <a:avLst/>
          </a:prstGeom>
          <a:noFill/>
          <a:ln w="9525">
            <a:solidFill>
              <a:srgbClr val="000000"/>
            </a:solidFill>
            <a:round/>
            <a:headEnd type="triangle" w="med" len="me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8384" name="Line 16"/>
          <p:cNvSpPr>
            <a:spLocks noChangeShapeType="1"/>
          </p:cNvSpPr>
          <p:nvPr/>
        </p:nvSpPr>
        <p:spPr bwMode="auto">
          <a:xfrm>
            <a:off x="1824037" y="2586038"/>
            <a:ext cx="204788" cy="0"/>
          </a:xfrm>
          <a:prstGeom prst="line">
            <a:avLst/>
          </a:prstGeom>
          <a:noFill/>
          <a:ln w="28575">
            <a:solidFill>
              <a:srgbClr val="FF0000"/>
            </a:solidFill>
            <a:round/>
            <a:headEnd type="triangle" w="sm" len="med"/>
            <a:tailEnd type="non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8385" name="Oval 17"/>
          <p:cNvSpPr>
            <a:spLocks noChangeArrowheads="1"/>
          </p:cNvSpPr>
          <p:nvPr/>
        </p:nvSpPr>
        <p:spPr bwMode="auto">
          <a:xfrm>
            <a:off x="2036762" y="253682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8386" name="Line 18"/>
          <p:cNvSpPr>
            <a:spLocks noChangeShapeType="1"/>
          </p:cNvSpPr>
          <p:nvPr/>
        </p:nvSpPr>
        <p:spPr bwMode="auto">
          <a:xfrm flipV="1">
            <a:off x="1730375" y="1912938"/>
            <a:ext cx="0" cy="447675"/>
          </a:xfrm>
          <a:prstGeom prst="line">
            <a:avLst/>
          </a:prstGeom>
          <a:noFill/>
          <a:ln w="28575">
            <a:solidFill>
              <a:srgbClr val="FF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8387" name="Oval 19"/>
          <p:cNvSpPr>
            <a:spLocks noChangeArrowheads="1"/>
          </p:cNvSpPr>
          <p:nvPr/>
        </p:nvSpPr>
        <p:spPr bwMode="auto">
          <a:xfrm>
            <a:off x="1684337" y="209867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8388" name="Text Box 20"/>
          <p:cNvSpPr txBox="1">
            <a:spLocks noChangeArrowheads="1"/>
          </p:cNvSpPr>
          <p:nvPr/>
        </p:nvSpPr>
        <p:spPr bwMode="auto">
          <a:xfrm>
            <a:off x="2093912" y="2646363"/>
            <a:ext cx="100439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16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8389" name="Text Box 21"/>
          <p:cNvSpPr txBox="1">
            <a:spLocks noChangeArrowheads="1"/>
          </p:cNvSpPr>
          <p:nvPr/>
        </p:nvSpPr>
        <p:spPr bwMode="auto">
          <a:xfrm>
            <a:off x="3227387" y="2655888"/>
            <a:ext cx="1122671"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8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8390" name="Oval 22"/>
          <p:cNvSpPr>
            <a:spLocks noChangeArrowheads="1"/>
          </p:cNvSpPr>
          <p:nvPr/>
        </p:nvSpPr>
        <p:spPr bwMode="auto">
          <a:xfrm>
            <a:off x="1693862" y="2519363"/>
            <a:ext cx="90488" cy="92075"/>
          </a:xfrm>
          <a:prstGeom prst="ellipse">
            <a:avLst/>
          </a:prstGeom>
          <a:solidFill>
            <a:srgbClr val="FFFFFF"/>
          </a:solidFill>
          <a:ln w="9525">
            <a:solidFill>
              <a:srgbClr val="000000"/>
            </a:solidFill>
            <a:prstDash val="sysDot"/>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8391" name="Oval 23"/>
          <p:cNvSpPr>
            <a:spLocks noChangeArrowheads="1"/>
          </p:cNvSpPr>
          <p:nvPr/>
        </p:nvSpPr>
        <p:spPr bwMode="auto">
          <a:xfrm>
            <a:off x="1703387" y="1644650"/>
            <a:ext cx="90488" cy="90488"/>
          </a:xfrm>
          <a:prstGeom prst="ellipse">
            <a:avLst/>
          </a:prstGeom>
          <a:solidFill>
            <a:srgbClr val="FFFFFF"/>
          </a:solidFill>
          <a:ln w="9525">
            <a:solidFill>
              <a:srgbClr val="000000"/>
            </a:solidFill>
            <a:prstDash val="sysDot"/>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8392" name="Text Box 24"/>
          <p:cNvSpPr txBox="1">
            <a:spLocks noChangeArrowheads="1"/>
          </p:cNvSpPr>
          <p:nvPr/>
        </p:nvSpPr>
        <p:spPr bwMode="auto">
          <a:xfrm>
            <a:off x="1912937" y="2235200"/>
            <a:ext cx="371475"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J</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8393" name="Text Box 25"/>
          <p:cNvSpPr txBox="1">
            <a:spLocks noChangeArrowheads="1"/>
          </p:cNvSpPr>
          <p:nvPr/>
        </p:nvSpPr>
        <p:spPr bwMode="auto">
          <a:xfrm>
            <a:off x="2089380" y="1336798"/>
            <a:ext cx="371475"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H</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8394" name="Text Box 26"/>
          <p:cNvSpPr txBox="1">
            <a:spLocks noChangeArrowheads="1"/>
          </p:cNvSpPr>
          <p:nvPr/>
        </p:nvSpPr>
        <p:spPr bwMode="auto">
          <a:xfrm>
            <a:off x="1436224" y="1312107"/>
            <a:ext cx="371475"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E</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8395" name="Text Box 27"/>
          <p:cNvSpPr txBox="1">
            <a:spLocks noChangeArrowheads="1"/>
          </p:cNvSpPr>
          <p:nvPr/>
        </p:nvSpPr>
        <p:spPr bwMode="auto">
          <a:xfrm>
            <a:off x="1344211" y="2521305"/>
            <a:ext cx="371475"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G</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8396" name="Text Box 28"/>
          <p:cNvSpPr txBox="1">
            <a:spLocks noChangeArrowheads="1"/>
          </p:cNvSpPr>
          <p:nvPr/>
        </p:nvSpPr>
        <p:spPr bwMode="auto">
          <a:xfrm>
            <a:off x="1707271" y="1324160"/>
            <a:ext cx="751844"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EH</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8397" name="Text Box 29"/>
          <p:cNvSpPr txBox="1">
            <a:spLocks noChangeArrowheads="1"/>
          </p:cNvSpPr>
          <p:nvPr/>
        </p:nvSpPr>
        <p:spPr bwMode="auto">
          <a:xfrm>
            <a:off x="1642368" y="2577099"/>
            <a:ext cx="852333"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GJ</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8398" name="Line 30"/>
          <p:cNvSpPr>
            <a:spLocks noChangeShapeType="1"/>
          </p:cNvSpPr>
          <p:nvPr/>
        </p:nvSpPr>
        <p:spPr bwMode="auto">
          <a:xfrm flipV="1">
            <a:off x="3560762" y="1684338"/>
            <a:ext cx="2190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8399" name="Line 31"/>
          <p:cNvSpPr>
            <a:spLocks noChangeShapeType="1"/>
          </p:cNvSpPr>
          <p:nvPr/>
        </p:nvSpPr>
        <p:spPr bwMode="auto">
          <a:xfrm flipV="1">
            <a:off x="3570287" y="2541588"/>
            <a:ext cx="2190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8400" name="Line 32"/>
          <p:cNvSpPr>
            <a:spLocks noChangeShapeType="1"/>
          </p:cNvSpPr>
          <p:nvPr/>
        </p:nvSpPr>
        <p:spPr bwMode="auto">
          <a:xfrm flipH="1">
            <a:off x="3616325" y="1684338"/>
            <a:ext cx="1587" cy="852487"/>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8401" name="Text Box 33"/>
          <p:cNvSpPr txBox="1">
            <a:spLocks noChangeArrowheads="1"/>
          </p:cNvSpPr>
          <p:nvPr/>
        </p:nvSpPr>
        <p:spPr bwMode="auto">
          <a:xfrm>
            <a:off x="3570287" y="1960563"/>
            <a:ext cx="797527"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8m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8402" name="Line 34"/>
          <p:cNvSpPr>
            <a:spLocks noChangeShapeType="1"/>
          </p:cNvSpPr>
          <p:nvPr/>
        </p:nvSpPr>
        <p:spPr bwMode="auto">
          <a:xfrm flipV="1">
            <a:off x="1722437" y="3046413"/>
            <a:ext cx="361950" cy="0"/>
          </a:xfrm>
          <a:prstGeom prst="line">
            <a:avLst/>
          </a:prstGeom>
          <a:noFill/>
          <a:ln w="9525">
            <a:solidFill>
              <a:srgbClr val="000000"/>
            </a:solidFill>
            <a:round/>
            <a:headEnd type="triangle" w="sm" len="lg"/>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8403" name="Line 35"/>
          <p:cNvSpPr>
            <a:spLocks noChangeShapeType="1"/>
          </p:cNvSpPr>
          <p:nvPr/>
        </p:nvSpPr>
        <p:spPr bwMode="auto">
          <a:xfrm flipH="1">
            <a:off x="2084387" y="2941638"/>
            <a:ext cx="0" cy="16192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8404" name="Text Box 36"/>
          <p:cNvSpPr txBox="1">
            <a:spLocks noChangeArrowheads="1"/>
          </p:cNvSpPr>
          <p:nvPr/>
        </p:nvSpPr>
        <p:spPr bwMode="auto">
          <a:xfrm>
            <a:off x="1740022" y="3023941"/>
            <a:ext cx="790837"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8405" name="Line 37"/>
          <p:cNvSpPr>
            <a:spLocks noChangeShapeType="1"/>
          </p:cNvSpPr>
          <p:nvPr/>
        </p:nvSpPr>
        <p:spPr bwMode="auto">
          <a:xfrm flipH="1">
            <a:off x="1703387" y="2932113"/>
            <a:ext cx="0" cy="16192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8406" name="Line 38"/>
          <p:cNvSpPr>
            <a:spLocks noChangeShapeType="1"/>
          </p:cNvSpPr>
          <p:nvPr/>
        </p:nvSpPr>
        <p:spPr bwMode="auto">
          <a:xfrm flipH="1">
            <a:off x="3236912" y="2941638"/>
            <a:ext cx="0" cy="16192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8407" name="Line 39"/>
          <p:cNvSpPr>
            <a:spLocks noChangeShapeType="1"/>
          </p:cNvSpPr>
          <p:nvPr/>
        </p:nvSpPr>
        <p:spPr bwMode="auto">
          <a:xfrm flipV="1">
            <a:off x="2103437" y="3046413"/>
            <a:ext cx="1133475" cy="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8408" name="Text Box 40"/>
          <p:cNvSpPr txBox="1">
            <a:spLocks noChangeArrowheads="1"/>
          </p:cNvSpPr>
          <p:nvPr/>
        </p:nvSpPr>
        <p:spPr bwMode="auto">
          <a:xfrm>
            <a:off x="2485084" y="2979554"/>
            <a:ext cx="737510"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9m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8409" name="Line 41"/>
          <p:cNvSpPr>
            <a:spLocks noChangeShapeType="1"/>
          </p:cNvSpPr>
          <p:nvPr/>
        </p:nvSpPr>
        <p:spPr bwMode="auto">
          <a:xfrm>
            <a:off x="2133600" y="1676400"/>
            <a:ext cx="698500"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8410" name="Oval 42"/>
          <p:cNvSpPr>
            <a:spLocks noChangeArrowheads="1"/>
          </p:cNvSpPr>
          <p:nvPr/>
        </p:nvSpPr>
        <p:spPr bwMode="auto">
          <a:xfrm>
            <a:off x="2438400" y="1635125"/>
            <a:ext cx="90487"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8411" name="Line 43"/>
          <p:cNvSpPr>
            <a:spLocks noChangeShapeType="1"/>
          </p:cNvSpPr>
          <p:nvPr/>
        </p:nvSpPr>
        <p:spPr bwMode="auto">
          <a:xfrm flipV="1">
            <a:off x="2125662" y="2586038"/>
            <a:ext cx="1111250"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8412" name="Oval 44"/>
          <p:cNvSpPr>
            <a:spLocks noChangeArrowheads="1"/>
          </p:cNvSpPr>
          <p:nvPr/>
        </p:nvSpPr>
        <p:spPr bwMode="auto">
          <a:xfrm>
            <a:off x="2436812" y="253682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8413" name="Oval 45"/>
          <p:cNvSpPr>
            <a:spLocks noChangeArrowheads="1"/>
          </p:cNvSpPr>
          <p:nvPr/>
        </p:nvSpPr>
        <p:spPr bwMode="auto">
          <a:xfrm>
            <a:off x="2817812" y="253682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8414" name="Oval 46"/>
          <p:cNvSpPr>
            <a:spLocks noChangeArrowheads="1"/>
          </p:cNvSpPr>
          <p:nvPr/>
        </p:nvSpPr>
        <p:spPr bwMode="auto">
          <a:xfrm>
            <a:off x="3198812" y="253682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8" name="Line 2"/>
          <p:cNvSpPr>
            <a:spLocks noChangeShapeType="1"/>
          </p:cNvSpPr>
          <p:nvPr/>
        </p:nvSpPr>
        <p:spPr bwMode="auto">
          <a:xfrm>
            <a:off x="6134100" y="2617787"/>
            <a:ext cx="0" cy="219075"/>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9" name="AutoShape 3"/>
          <p:cNvSpPr>
            <a:spLocks noChangeArrowheads="1"/>
          </p:cNvSpPr>
          <p:nvPr/>
        </p:nvSpPr>
        <p:spPr bwMode="auto">
          <a:xfrm>
            <a:off x="5791200" y="1676400"/>
            <a:ext cx="709613" cy="895350"/>
          </a:xfrm>
          <a:prstGeom prst="diamond">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0" name="Line 4"/>
          <p:cNvSpPr>
            <a:spLocks noChangeShapeType="1"/>
          </p:cNvSpPr>
          <p:nvPr/>
        </p:nvSpPr>
        <p:spPr bwMode="auto">
          <a:xfrm flipV="1">
            <a:off x="6134100" y="1666875"/>
            <a:ext cx="0" cy="923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 name="Line 5"/>
          <p:cNvSpPr>
            <a:spLocks noChangeShapeType="1"/>
          </p:cNvSpPr>
          <p:nvPr/>
        </p:nvSpPr>
        <p:spPr bwMode="auto">
          <a:xfrm>
            <a:off x="5362575" y="1666875"/>
            <a:ext cx="1544638" cy="31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2" name="Line 6"/>
          <p:cNvSpPr>
            <a:spLocks noChangeShapeType="1"/>
          </p:cNvSpPr>
          <p:nvPr/>
        </p:nvSpPr>
        <p:spPr bwMode="auto">
          <a:xfrm flipH="1">
            <a:off x="6524625" y="1685925"/>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3" name="Line 7"/>
          <p:cNvSpPr>
            <a:spLocks noChangeShapeType="1"/>
          </p:cNvSpPr>
          <p:nvPr/>
        </p:nvSpPr>
        <p:spPr bwMode="auto">
          <a:xfrm flipH="1">
            <a:off x="5753100" y="1685925"/>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4" name="Line 8"/>
          <p:cNvSpPr>
            <a:spLocks noChangeShapeType="1"/>
          </p:cNvSpPr>
          <p:nvPr/>
        </p:nvSpPr>
        <p:spPr bwMode="auto">
          <a:xfrm flipH="1">
            <a:off x="6915150" y="1685925"/>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5" name="Line 9"/>
          <p:cNvSpPr>
            <a:spLocks noChangeShapeType="1"/>
          </p:cNvSpPr>
          <p:nvPr/>
        </p:nvSpPr>
        <p:spPr bwMode="auto">
          <a:xfrm flipH="1">
            <a:off x="5362575" y="1676400"/>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6" name="Line 10"/>
          <p:cNvSpPr>
            <a:spLocks noChangeShapeType="1"/>
          </p:cNvSpPr>
          <p:nvPr/>
        </p:nvSpPr>
        <p:spPr bwMode="auto">
          <a:xfrm>
            <a:off x="5010150" y="2560637"/>
            <a:ext cx="2286000"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7" name="Line 11"/>
          <p:cNvSpPr>
            <a:spLocks noChangeShapeType="1"/>
          </p:cNvSpPr>
          <p:nvPr/>
        </p:nvSpPr>
        <p:spPr bwMode="auto">
          <a:xfrm>
            <a:off x="6924675" y="1676400"/>
            <a:ext cx="371475" cy="8858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8" name="Line 12"/>
          <p:cNvSpPr>
            <a:spLocks noChangeShapeType="1"/>
          </p:cNvSpPr>
          <p:nvPr/>
        </p:nvSpPr>
        <p:spPr bwMode="auto">
          <a:xfrm flipH="1">
            <a:off x="5000625" y="1685925"/>
            <a:ext cx="361950" cy="8763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9" name="Line 13"/>
          <p:cNvSpPr>
            <a:spLocks noChangeShapeType="1"/>
          </p:cNvSpPr>
          <p:nvPr/>
        </p:nvSpPr>
        <p:spPr bwMode="auto">
          <a:xfrm flipV="1">
            <a:off x="5362575" y="1695450"/>
            <a:ext cx="371475" cy="4381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60" name="Line 14"/>
          <p:cNvSpPr>
            <a:spLocks noChangeShapeType="1"/>
          </p:cNvSpPr>
          <p:nvPr/>
        </p:nvSpPr>
        <p:spPr bwMode="auto">
          <a:xfrm>
            <a:off x="5362575" y="2132012"/>
            <a:ext cx="381000" cy="4286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61" name="Line 15"/>
          <p:cNvSpPr>
            <a:spLocks noChangeShapeType="1"/>
          </p:cNvSpPr>
          <p:nvPr/>
        </p:nvSpPr>
        <p:spPr bwMode="auto">
          <a:xfrm flipV="1">
            <a:off x="6534150" y="2122487"/>
            <a:ext cx="371475" cy="4381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62" name="Line 16"/>
          <p:cNvSpPr>
            <a:spLocks noChangeShapeType="1"/>
          </p:cNvSpPr>
          <p:nvPr/>
        </p:nvSpPr>
        <p:spPr bwMode="auto">
          <a:xfrm flipH="1" flipV="1">
            <a:off x="6524625" y="1685925"/>
            <a:ext cx="390525" cy="4381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63" name="Oval 17"/>
          <p:cNvSpPr>
            <a:spLocks noChangeArrowheads="1"/>
          </p:cNvSpPr>
          <p:nvPr/>
        </p:nvSpPr>
        <p:spPr bwMode="auto">
          <a:xfrm>
            <a:off x="5314950" y="1638300"/>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64" name="Oval 18"/>
          <p:cNvSpPr>
            <a:spLocks noChangeArrowheads="1"/>
          </p:cNvSpPr>
          <p:nvPr/>
        </p:nvSpPr>
        <p:spPr bwMode="auto">
          <a:xfrm>
            <a:off x="5715000" y="1619250"/>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65" name="Oval 19"/>
          <p:cNvSpPr>
            <a:spLocks noChangeArrowheads="1"/>
          </p:cNvSpPr>
          <p:nvPr/>
        </p:nvSpPr>
        <p:spPr bwMode="auto">
          <a:xfrm>
            <a:off x="6086475" y="1619250"/>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66" name="Oval 20"/>
          <p:cNvSpPr>
            <a:spLocks noChangeArrowheads="1"/>
          </p:cNvSpPr>
          <p:nvPr/>
        </p:nvSpPr>
        <p:spPr bwMode="auto">
          <a:xfrm>
            <a:off x="6486525" y="1638300"/>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67" name="Oval 21"/>
          <p:cNvSpPr>
            <a:spLocks noChangeArrowheads="1"/>
          </p:cNvSpPr>
          <p:nvPr/>
        </p:nvSpPr>
        <p:spPr bwMode="auto">
          <a:xfrm>
            <a:off x="6877050" y="1638300"/>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68" name="Oval 22"/>
          <p:cNvSpPr>
            <a:spLocks noChangeArrowheads="1"/>
          </p:cNvSpPr>
          <p:nvPr/>
        </p:nvSpPr>
        <p:spPr bwMode="auto">
          <a:xfrm>
            <a:off x="4972050" y="2513012"/>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69" name="Oval 23"/>
          <p:cNvSpPr>
            <a:spLocks noChangeArrowheads="1"/>
          </p:cNvSpPr>
          <p:nvPr/>
        </p:nvSpPr>
        <p:spPr bwMode="auto">
          <a:xfrm>
            <a:off x="5305425" y="2503487"/>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 name="Oval 24"/>
          <p:cNvSpPr>
            <a:spLocks noChangeArrowheads="1"/>
          </p:cNvSpPr>
          <p:nvPr/>
        </p:nvSpPr>
        <p:spPr bwMode="auto">
          <a:xfrm>
            <a:off x="5705475" y="2522537"/>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1" name="Oval 25"/>
          <p:cNvSpPr>
            <a:spLocks noChangeArrowheads="1"/>
          </p:cNvSpPr>
          <p:nvPr/>
        </p:nvSpPr>
        <p:spPr bwMode="auto">
          <a:xfrm>
            <a:off x="6086475" y="2513012"/>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2" name="Oval 26"/>
          <p:cNvSpPr>
            <a:spLocks noChangeArrowheads="1"/>
          </p:cNvSpPr>
          <p:nvPr/>
        </p:nvSpPr>
        <p:spPr bwMode="auto">
          <a:xfrm>
            <a:off x="6486525" y="2503487"/>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 name="Oval 27"/>
          <p:cNvSpPr>
            <a:spLocks noChangeArrowheads="1"/>
          </p:cNvSpPr>
          <p:nvPr/>
        </p:nvSpPr>
        <p:spPr bwMode="auto">
          <a:xfrm>
            <a:off x="6867525" y="2522537"/>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4" name="Oval 28"/>
          <p:cNvSpPr>
            <a:spLocks noChangeArrowheads="1"/>
          </p:cNvSpPr>
          <p:nvPr/>
        </p:nvSpPr>
        <p:spPr bwMode="auto">
          <a:xfrm>
            <a:off x="7248525" y="2513012"/>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5" name="Oval 29"/>
          <p:cNvSpPr>
            <a:spLocks noChangeArrowheads="1"/>
          </p:cNvSpPr>
          <p:nvPr/>
        </p:nvSpPr>
        <p:spPr bwMode="auto">
          <a:xfrm>
            <a:off x="5314950" y="2093912"/>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6" name="Oval 30"/>
          <p:cNvSpPr>
            <a:spLocks noChangeArrowheads="1"/>
          </p:cNvSpPr>
          <p:nvPr/>
        </p:nvSpPr>
        <p:spPr bwMode="auto">
          <a:xfrm>
            <a:off x="5715000" y="2074862"/>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7" name="Oval 31"/>
          <p:cNvSpPr>
            <a:spLocks noChangeArrowheads="1"/>
          </p:cNvSpPr>
          <p:nvPr/>
        </p:nvSpPr>
        <p:spPr bwMode="auto">
          <a:xfrm>
            <a:off x="6467475" y="2074862"/>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8" name="Oval 32"/>
          <p:cNvSpPr>
            <a:spLocks noChangeArrowheads="1"/>
          </p:cNvSpPr>
          <p:nvPr/>
        </p:nvSpPr>
        <p:spPr bwMode="auto">
          <a:xfrm>
            <a:off x="6867525" y="2065337"/>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9" name="Line 33"/>
          <p:cNvSpPr>
            <a:spLocks noChangeShapeType="1"/>
          </p:cNvSpPr>
          <p:nvPr/>
        </p:nvSpPr>
        <p:spPr bwMode="auto">
          <a:xfrm>
            <a:off x="4914900" y="2674937"/>
            <a:ext cx="23812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0" name="Line 34"/>
          <p:cNvSpPr>
            <a:spLocks noChangeShapeType="1"/>
          </p:cNvSpPr>
          <p:nvPr/>
        </p:nvSpPr>
        <p:spPr bwMode="auto">
          <a:xfrm flipH="1" flipV="1">
            <a:off x="5038725" y="2598737"/>
            <a:ext cx="38100" cy="762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1" name="Line 35"/>
          <p:cNvSpPr>
            <a:spLocks noChangeShapeType="1"/>
          </p:cNvSpPr>
          <p:nvPr/>
        </p:nvSpPr>
        <p:spPr bwMode="auto">
          <a:xfrm flipH="1">
            <a:off x="4962525" y="2600325"/>
            <a:ext cx="30163" cy="698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2" name="Line 36"/>
          <p:cNvSpPr>
            <a:spLocks noChangeShapeType="1"/>
          </p:cNvSpPr>
          <p:nvPr/>
        </p:nvSpPr>
        <p:spPr bwMode="auto">
          <a:xfrm flipH="1" flipV="1">
            <a:off x="7315200" y="2598737"/>
            <a:ext cx="31750" cy="8413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3" name="Line 37"/>
          <p:cNvSpPr>
            <a:spLocks noChangeShapeType="1"/>
          </p:cNvSpPr>
          <p:nvPr/>
        </p:nvSpPr>
        <p:spPr bwMode="auto">
          <a:xfrm flipH="1">
            <a:off x="7235825" y="2601912"/>
            <a:ext cx="34925" cy="80963"/>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4" name="Line 38"/>
          <p:cNvSpPr>
            <a:spLocks noChangeShapeType="1"/>
          </p:cNvSpPr>
          <p:nvPr/>
        </p:nvSpPr>
        <p:spPr bwMode="auto">
          <a:xfrm>
            <a:off x="7235825" y="2684462"/>
            <a:ext cx="114300" cy="158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5" name="Oval 39"/>
          <p:cNvSpPr>
            <a:spLocks noChangeArrowheads="1"/>
          </p:cNvSpPr>
          <p:nvPr/>
        </p:nvSpPr>
        <p:spPr bwMode="auto">
          <a:xfrm>
            <a:off x="7248525" y="2665412"/>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6" name="Line 40"/>
          <p:cNvSpPr>
            <a:spLocks noChangeShapeType="1"/>
          </p:cNvSpPr>
          <p:nvPr/>
        </p:nvSpPr>
        <p:spPr bwMode="auto">
          <a:xfrm>
            <a:off x="7172325" y="2755900"/>
            <a:ext cx="2571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7" name="Text Box 41"/>
          <p:cNvSpPr txBox="1">
            <a:spLocks noChangeArrowheads="1"/>
          </p:cNvSpPr>
          <p:nvPr/>
        </p:nvSpPr>
        <p:spPr bwMode="auto">
          <a:xfrm>
            <a:off x="6124575" y="2654300"/>
            <a:ext cx="950928"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16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88" name="Freeform 42"/>
          <p:cNvSpPr>
            <a:spLocks/>
          </p:cNvSpPr>
          <p:nvPr/>
        </p:nvSpPr>
        <p:spPr bwMode="auto">
          <a:xfrm>
            <a:off x="5624513" y="1527175"/>
            <a:ext cx="395287" cy="1171575"/>
          </a:xfrm>
          <a:custGeom>
            <a:avLst/>
            <a:gdLst/>
            <a:ahLst/>
            <a:cxnLst>
              <a:cxn ang="0">
                <a:pos x="623" y="0"/>
              </a:cxn>
              <a:cxn ang="0">
                <a:pos x="473" y="165"/>
              </a:cxn>
              <a:cxn ang="0">
                <a:pos x="263" y="435"/>
              </a:cxn>
              <a:cxn ang="0">
                <a:pos x="143" y="600"/>
              </a:cxn>
              <a:cxn ang="0">
                <a:pos x="53" y="750"/>
              </a:cxn>
              <a:cxn ang="0">
                <a:pos x="8" y="900"/>
              </a:cxn>
              <a:cxn ang="0">
                <a:pos x="8" y="990"/>
              </a:cxn>
              <a:cxn ang="0">
                <a:pos x="23" y="1095"/>
              </a:cxn>
              <a:cxn ang="0">
                <a:pos x="98" y="1200"/>
              </a:cxn>
              <a:cxn ang="0">
                <a:pos x="143" y="1305"/>
              </a:cxn>
              <a:cxn ang="0">
                <a:pos x="278" y="1470"/>
              </a:cxn>
              <a:cxn ang="0">
                <a:pos x="383" y="1605"/>
              </a:cxn>
              <a:cxn ang="0">
                <a:pos x="458" y="1740"/>
              </a:cxn>
              <a:cxn ang="0">
                <a:pos x="548" y="1845"/>
              </a:cxn>
            </a:cxnLst>
            <a:rect l="0" t="0" r="r" b="b"/>
            <a:pathLst>
              <a:path w="623" h="1845">
                <a:moveTo>
                  <a:pt x="623" y="0"/>
                </a:moveTo>
                <a:cubicBezTo>
                  <a:pt x="578" y="46"/>
                  <a:pt x="533" y="93"/>
                  <a:pt x="473" y="165"/>
                </a:cubicBezTo>
                <a:cubicBezTo>
                  <a:pt x="413" y="237"/>
                  <a:pt x="318" y="363"/>
                  <a:pt x="263" y="435"/>
                </a:cubicBezTo>
                <a:cubicBezTo>
                  <a:pt x="208" y="507"/>
                  <a:pt x="178" y="547"/>
                  <a:pt x="143" y="600"/>
                </a:cubicBezTo>
                <a:cubicBezTo>
                  <a:pt x="108" y="653"/>
                  <a:pt x="75" y="700"/>
                  <a:pt x="53" y="750"/>
                </a:cubicBezTo>
                <a:cubicBezTo>
                  <a:pt x="31" y="800"/>
                  <a:pt x="16" y="860"/>
                  <a:pt x="8" y="900"/>
                </a:cubicBezTo>
                <a:cubicBezTo>
                  <a:pt x="0" y="940"/>
                  <a:pt x="6" y="958"/>
                  <a:pt x="8" y="990"/>
                </a:cubicBezTo>
                <a:cubicBezTo>
                  <a:pt x="10" y="1022"/>
                  <a:pt x="8" y="1060"/>
                  <a:pt x="23" y="1095"/>
                </a:cubicBezTo>
                <a:cubicBezTo>
                  <a:pt x="38" y="1130"/>
                  <a:pt x="78" y="1165"/>
                  <a:pt x="98" y="1200"/>
                </a:cubicBezTo>
                <a:cubicBezTo>
                  <a:pt x="118" y="1235"/>
                  <a:pt x="113" y="1260"/>
                  <a:pt x="143" y="1305"/>
                </a:cubicBezTo>
                <a:cubicBezTo>
                  <a:pt x="173" y="1350"/>
                  <a:pt x="238" y="1420"/>
                  <a:pt x="278" y="1470"/>
                </a:cubicBezTo>
                <a:cubicBezTo>
                  <a:pt x="318" y="1520"/>
                  <a:pt x="353" y="1560"/>
                  <a:pt x="383" y="1605"/>
                </a:cubicBezTo>
                <a:cubicBezTo>
                  <a:pt x="413" y="1650"/>
                  <a:pt x="430" y="1700"/>
                  <a:pt x="458" y="1740"/>
                </a:cubicBezTo>
                <a:cubicBezTo>
                  <a:pt x="486" y="1780"/>
                  <a:pt x="517" y="1812"/>
                  <a:pt x="548" y="1845"/>
                </a:cubicBezTo>
              </a:path>
            </a:pathLst>
          </a:custGeom>
          <a:noFill/>
          <a:ln w="28575" cap="flat" cmpd="sng">
            <a:solidFill>
              <a:srgbClr val="FF0000"/>
            </a:solidFill>
            <a:prstDash val="sysDot"/>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95" name="Rectangle 94"/>
          <p:cNvSpPr/>
          <p:nvPr/>
        </p:nvSpPr>
        <p:spPr>
          <a:xfrm>
            <a:off x="609600" y="3657600"/>
            <a:ext cx="7467600" cy="1631216"/>
          </a:xfrm>
          <a:prstGeom prst="rect">
            <a:avLst/>
          </a:prstGeom>
        </p:spPr>
        <p:txBody>
          <a:bodyPr wrap="square">
            <a:spAutoFit/>
          </a:bodyPr>
          <a:lstStyle/>
          <a:p>
            <a:r>
              <a:rPr lang="da-DK" sz="2000" dirty="0" smtClean="0">
                <a:latin typeface="Symbol"/>
                <a:ea typeface="PMingLiU"/>
              </a:rPr>
              <a:t>S</a:t>
            </a:r>
            <a:r>
              <a:rPr lang="da-DK" sz="2000" i="1" dirty="0" smtClean="0">
                <a:latin typeface="Times New Roman"/>
                <a:ea typeface="PMingLiU"/>
              </a:rPr>
              <a:t>M</a:t>
            </a:r>
            <a:r>
              <a:rPr lang="da-DK" sz="2000" i="1" baseline="-25000" dirty="0" smtClean="0">
                <a:latin typeface="Times New Roman"/>
                <a:ea typeface="PMingLiU"/>
              </a:rPr>
              <a:t>E</a:t>
            </a:r>
            <a:r>
              <a:rPr lang="da-DK" sz="2000" i="1" dirty="0" smtClean="0">
                <a:latin typeface="Times New Roman"/>
                <a:ea typeface="PMingLiU"/>
              </a:rPr>
              <a:t>=</a:t>
            </a:r>
            <a:r>
              <a:rPr lang="da-DK" sz="2000" dirty="0" smtClean="0">
                <a:latin typeface="Times New Roman"/>
                <a:ea typeface="PMingLiU"/>
              </a:rPr>
              <a:t>0,    (12) 8 </a:t>
            </a:r>
            <a:r>
              <a:rPr lang="da-DK" altLang="zh-TW" sz="2000" dirty="0" smtClean="0">
                <a:latin typeface="Symbol"/>
                <a:ea typeface="PMingLiU"/>
              </a:rPr>
              <a:t>-</a:t>
            </a:r>
            <a:r>
              <a:rPr lang="da-DK" altLang="zh-TW" sz="2000" dirty="0" smtClean="0">
                <a:latin typeface="Times New Roman"/>
                <a:ea typeface="PMingLiU"/>
              </a:rPr>
              <a:t> (3) 16 </a:t>
            </a:r>
            <a:r>
              <a:rPr lang="da-DK" altLang="zh-TW" sz="2000" dirty="0" smtClean="0">
                <a:latin typeface="Symbol"/>
                <a:ea typeface="PMingLiU"/>
              </a:rPr>
              <a:t>-</a:t>
            </a:r>
            <a:r>
              <a:rPr lang="da-DK" altLang="zh-TW" sz="2000" dirty="0" smtClean="0">
                <a:latin typeface="Times New Roman"/>
                <a:ea typeface="PMingLiU"/>
              </a:rPr>
              <a:t> (8) </a:t>
            </a:r>
            <a:r>
              <a:rPr lang="da-DK" altLang="zh-TW" sz="2000" i="1" dirty="0" smtClean="0">
                <a:latin typeface="Times New Roman"/>
                <a:ea typeface="PMingLiU"/>
              </a:rPr>
              <a:t>F</a:t>
            </a:r>
            <a:r>
              <a:rPr lang="da-DK" altLang="zh-TW" sz="2000" i="1" baseline="-25000" dirty="0" smtClean="0">
                <a:latin typeface="Times New Roman"/>
                <a:ea typeface="PMingLiU"/>
              </a:rPr>
              <a:t>GJ</a:t>
            </a:r>
            <a:r>
              <a:rPr lang="da-DK" altLang="zh-TW" sz="2000" baseline="-25000" dirty="0" smtClean="0">
                <a:latin typeface="Times New Roman"/>
                <a:ea typeface="PMingLiU"/>
              </a:rPr>
              <a:t>  </a:t>
            </a:r>
            <a:r>
              <a:rPr lang="da-DK" altLang="zh-TW" sz="2000" dirty="0" smtClean="0">
                <a:latin typeface="Times New Roman"/>
                <a:ea typeface="PMingLiU"/>
              </a:rPr>
              <a:t>=0		</a:t>
            </a:r>
            <a:r>
              <a:rPr lang="da-DK" altLang="zh-TW" sz="2000" i="1" dirty="0" smtClean="0">
                <a:latin typeface="Times New Roman"/>
                <a:ea typeface="PMingLiU"/>
              </a:rPr>
              <a:t>F</a:t>
            </a:r>
            <a:r>
              <a:rPr lang="da-DK" altLang="zh-TW" sz="2000" i="1" baseline="-25000" dirty="0" smtClean="0">
                <a:latin typeface="Times New Roman"/>
                <a:ea typeface="PMingLiU"/>
              </a:rPr>
              <a:t>GJ</a:t>
            </a:r>
            <a:r>
              <a:rPr lang="da-DK" altLang="zh-TW" sz="2000" baseline="-25000" dirty="0" smtClean="0">
                <a:latin typeface="Times New Roman"/>
                <a:ea typeface="PMingLiU"/>
              </a:rPr>
              <a:t> </a:t>
            </a:r>
            <a:r>
              <a:rPr lang="da-DK" altLang="zh-TW" sz="2000" dirty="0" smtClean="0">
                <a:latin typeface="Times New Roman"/>
                <a:ea typeface="PMingLiU"/>
              </a:rPr>
              <a:t>= 6 kN.</a:t>
            </a:r>
          </a:p>
          <a:p>
            <a:endParaRPr lang="en-US" sz="2000" dirty="0" smtClean="0">
              <a:latin typeface="Times New Roman"/>
              <a:ea typeface="PMingLiU"/>
            </a:endParaRPr>
          </a:p>
          <a:p>
            <a:r>
              <a:rPr lang="de-DE" sz="2000" dirty="0" smtClean="0">
                <a:latin typeface="Symbol"/>
                <a:ea typeface="PMingLiU"/>
              </a:rPr>
              <a:t>S</a:t>
            </a:r>
            <a:r>
              <a:rPr lang="de-DE" sz="2000" i="1" dirty="0" smtClean="0">
                <a:latin typeface="Times New Roman"/>
                <a:ea typeface="PMingLiU"/>
              </a:rPr>
              <a:t>M</a:t>
            </a:r>
            <a:r>
              <a:rPr lang="de-DE" sz="2000" i="1" baseline="-25000" dirty="0" smtClean="0">
                <a:latin typeface="Times New Roman"/>
                <a:ea typeface="PMingLiU"/>
              </a:rPr>
              <a:t>G</a:t>
            </a:r>
            <a:r>
              <a:rPr lang="de-DE" sz="2000" i="1" dirty="0" smtClean="0">
                <a:latin typeface="Times New Roman"/>
                <a:ea typeface="PMingLiU"/>
              </a:rPr>
              <a:t>=</a:t>
            </a:r>
            <a:r>
              <a:rPr lang="de-DE" sz="2000" dirty="0" smtClean="0">
                <a:latin typeface="Times New Roman"/>
                <a:ea typeface="PMingLiU"/>
              </a:rPr>
              <a:t>0,    (12) 8 </a:t>
            </a:r>
            <a:r>
              <a:rPr lang="de-DE" altLang="zh-TW" sz="2000" dirty="0" smtClean="0">
                <a:latin typeface="Symbol"/>
                <a:ea typeface="PMingLiU"/>
              </a:rPr>
              <a:t>-</a:t>
            </a:r>
            <a:r>
              <a:rPr lang="de-DE" altLang="zh-TW" sz="2000" dirty="0" smtClean="0">
                <a:latin typeface="Times New Roman"/>
                <a:ea typeface="PMingLiU"/>
              </a:rPr>
              <a:t> (3) 16 + (8) </a:t>
            </a:r>
            <a:r>
              <a:rPr lang="de-DE" altLang="zh-TW" sz="2000" i="1" dirty="0" smtClean="0">
                <a:latin typeface="Times New Roman"/>
                <a:ea typeface="PMingLiU"/>
              </a:rPr>
              <a:t>F</a:t>
            </a:r>
            <a:r>
              <a:rPr lang="de-DE" altLang="zh-TW" sz="2000" i="1" baseline="-25000" dirty="0" smtClean="0">
                <a:latin typeface="Times New Roman"/>
                <a:ea typeface="PMingLiU"/>
              </a:rPr>
              <a:t>EH</a:t>
            </a:r>
            <a:r>
              <a:rPr lang="de-DE" altLang="zh-TW" sz="2000" baseline="-25000" dirty="0" smtClean="0">
                <a:latin typeface="Times New Roman"/>
                <a:ea typeface="PMingLiU"/>
              </a:rPr>
              <a:t>  </a:t>
            </a:r>
            <a:r>
              <a:rPr lang="de-DE" altLang="zh-TW" sz="2000" dirty="0" smtClean="0">
                <a:latin typeface="Times New Roman"/>
                <a:ea typeface="PMingLiU"/>
              </a:rPr>
              <a:t>=0		</a:t>
            </a:r>
            <a:r>
              <a:rPr lang="de-DE" altLang="zh-TW" sz="2000" i="1" dirty="0" smtClean="0">
                <a:latin typeface="Times New Roman"/>
                <a:ea typeface="PMingLiU"/>
              </a:rPr>
              <a:t>F</a:t>
            </a:r>
            <a:r>
              <a:rPr lang="de-DE" altLang="zh-TW" sz="2000" i="1" baseline="-25000" dirty="0" smtClean="0">
                <a:latin typeface="Times New Roman"/>
                <a:ea typeface="PMingLiU"/>
              </a:rPr>
              <a:t>EH</a:t>
            </a:r>
            <a:r>
              <a:rPr lang="de-DE" altLang="zh-TW" sz="2000" baseline="-25000" dirty="0" smtClean="0">
                <a:latin typeface="Times New Roman"/>
                <a:ea typeface="PMingLiU"/>
              </a:rPr>
              <a:t> </a:t>
            </a:r>
            <a:r>
              <a:rPr lang="de-DE" altLang="zh-TW" sz="2000" dirty="0" smtClean="0">
                <a:latin typeface="Times New Roman"/>
                <a:ea typeface="PMingLiU"/>
              </a:rPr>
              <a:t>= </a:t>
            </a:r>
            <a:r>
              <a:rPr lang="de-DE" altLang="zh-TW" sz="2000" i="1" dirty="0" smtClean="0">
                <a:latin typeface="Symbol"/>
                <a:ea typeface="PMingLiU"/>
              </a:rPr>
              <a:t>-</a:t>
            </a:r>
            <a:r>
              <a:rPr lang="de-DE" altLang="zh-TW" sz="2000" i="1" dirty="0" smtClean="0">
                <a:latin typeface="Times New Roman"/>
                <a:ea typeface="PMingLiU"/>
              </a:rPr>
              <a:t>6 kN.</a:t>
            </a:r>
          </a:p>
          <a:p>
            <a:endParaRPr lang="en-US" sz="2000" dirty="0" smtClean="0">
              <a:latin typeface="Times New Roman"/>
              <a:ea typeface="PMingLiU"/>
            </a:endParaRPr>
          </a:p>
          <a:p>
            <a:endParaRPr lang="en-US" sz="2000" b="1" dirty="0" smtClean="0">
              <a:latin typeface="Times New Roman"/>
              <a:ea typeface="PMingLiU"/>
            </a:endParaRPr>
          </a:p>
        </p:txBody>
      </p:sp>
      <p:sp>
        <p:nvSpPr>
          <p:cNvPr id="96" name="AutoShape 42"/>
          <p:cNvSpPr>
            <a:spLocks noChangeArrowheads="1"/>
          </p:cNvSpPr>
          <p:nvPr/>
        </p:nvSpPr>
        <p:spPr bwMode="auto">
          <a:xfrm>
            <a:off x="5181600" y="3810000"/>
            <a:ext cx="514946" cy="147638"/>
          </a:xfrm>
          <a:prstGeom prst="rightArrow">
            <a:avLst>
              <a:gd name="adj1" fmla="val 50000"/>
              <a:gd name="adj2" fmla="val 97368"/>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 name="AutoShape 42"/>
          <p:cNvSpPr>
            <a:spLocks noChangeArrowheads="1"/>
          </p:cNvSpPr>
          <p:nvPr/>
        </p:nvSpPr>
        <p:spPr bwMode="auto">
          <a:xfrm>
            <a:off x="5181600" y="4419600"/>
            <a:ext cx="514946" cy="147638"/>
          </a:xfrm>
          <a:prstGeom prst="rightArrow">
            <a:avLst>
              <a:gd name="adj1" fmla="val 50000"/>
              <a:gd name="adj2" fmla="val 97368"/>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837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837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837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837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837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837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837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837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837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837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838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838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838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838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838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838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838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8387"/>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5838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58389"/>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58390"/>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58391"/>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58392"/>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58393"/>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58394"/>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58395"/>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58396"/>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58397"/>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58398"/>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58399"/>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58400"/>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58401"/>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58402"/>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58403"/>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58404"/>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58405"/>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58406"/>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58407"/>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58408"/>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58409"/>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58410"/>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58411"/>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58412"/>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58413"/>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58414"/>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48"/>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49"/>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50"/>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51"/>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52"/>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53"/>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54"/>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55"/>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56"/>
                                        </p:tgtEl>
                                        <p:attrNameLst>
                                          <p:attrName>style.visibility</p:attrName>
                                        </p:attrNameLst>
                                      </p:cBhvr>
                                      <p:to>
                                        <p:strVal val="visible"/>
                                      </p:to>
                                    </p:set>
                                  </p:childTnLst>
                                </p:cTn>
                              </p:par>
                              <p:par>
                                <p:cTn id="113" presetID="1" presetClass="entr" presetSubtype="0" fill="hold" grpId="0" nodeType="withEffect">
                                  <p:stCondLst>
                                    <p:cond delay="0"/>
                                  </p:stCondLst>
                                  <p:childTnLst>
                                    <p:set>
                                      <p:cBhvr>
                                        <p:cTn id="114" dur="1" fill="hold">
                                          <p:stCondLst>
                                            <p:cond delay="0"/>
                                          </p:stCondLst>
                                        </p:cTn>
                                        <p:tgtEl>
                                          <p:spTgt spid="57"/>
                                        </p:tgtEl>
                                        <p:attrNameLst>
                                          <p:attrName>style.visibility</p:attrName>
                                        </p:attrNameLst>
                                      </p:cBhvr>
                                      <p:to>
                                        <p:strVal val="visible"/>
                                      </p:to>
                                    </p:set>
                                  </p:childTnLst>
                                </p:cTn>
                              </p:par>
                              <p:par>
                                <p:cTn id="115" presetID="1" presetClass="entr" presetSubtype="0" fill="hold" grpId="0" nodeType="withEffect">
                                  <p:stCondLst>
                                    <p:cond delay="0"/>
                                  </p:stCondLst>
                                  <p:childTnLst>
                                    <p:set>
                                      <p:cBhvr>
                                        <p:cTn id="116" dur="1" fill="hold">
                                          <p:stCondLst>
                                            <p:cond delay="0"/>
                                          </p:stCondLst>
                                        </p:cTn>
                                        <p:tgtEl>
                                          <p:spTgt spid="58"/>
                                        </p:tgtEl>
                                        <p:attrNameLst>
                                          <p:attrName>style.visibility</p:attrName>
                                        </p:attrNameLst>
                                      </p:cBhvr>
                                      <p:to>
                                        <p:strVal val="visible"/>
                                      </p:to>
                                    </p:set>
                                  </p:childTnLst>
                                </p:cTn>
                              </p:par>
                              <p:par>
                                <p:cTn id="117" presetID="1" presetClass="entr" presetSubtype="0" fill="hold" grpId="0" nodeType="withEffect">
                                  <p:stCondLst>
                                    <p:cond delay="0"/>
                                  </p:stCondLst>
                                  <p:childTnLst>
                                    <p:set>
                                      <p:cBhvr>
                                        <p:cTn id="118" dur="1" fill="hold">
                                          <p:stCondLst>
                                            <p:cond delay="0"/>
                                          </p:stCondLst>
                                        </p:cTn>
                                        <p:tgtEl>
                                          <p:spTgt spid="59"/>
                                        </p:tgtEl>
                                        <p:attrNameLst>
                                          <p:attrName>style.visibility</p:attrName>
                                        </p:attrNameLst>
                                      </p:cBhvr>
                                      <p:to>
                                        <p:strVal val="visible"/>
                                      </p:to>
                                    </p:set>
                                  </p:childTnLst>
                                </p:cTn>
                              </p:par>
                              <p:par>
                                <p:cTn id="119" presetID="1" presetClass="entr" presetSubtype="0" fill="hold" grpId="0" nodeType="withEffect">
                                  <p:stCondLst>
                                    <p:cond delay="0"/>
                                  </p:stCondLst>
                                  <p:childTnLst>
                                    <p:set>
                                      <p:cBhvr>
                                        <p:cTn id="120" dur="1" fill="hold">
                                          <p:stCondLst>
                                            <p:cond delay="0"/>
                                          </p:stCondLst>
                                        </p:cTn>
                                        <p:tgtEl>
                                          <p:spTgt spid="60"/>
                                        </p:tgtEl>
                                        <p:attrNameLst>
                                          <p:attrName>style.visibility</p:attrName>
                                        </p:attrNameLst>
                                      </p:cBhvr>
                                      <p:to>
                                        <p:strVal val="visible"/>
                                      </p:to>
                                    </p:set>
                                  </p:childTnLst>
                                </p:cTn>
                              </p:par>
                              <p:par>
                                <p:cTn id="121" presetID="1" presetClass="entr" presetSubtype="0" fill="hold" grpId="0" nodeType="withEffect">
                                  <p:stCondLst>
                                    <p:cond delay="0"/>
                                  </p:stCondLst>
                                  <p:childTnLst>
                                    <p:set>
                                      <p:cBhvr>
                                        <p:cTn id="122" dur="1" fill="hold">
                                          <p:stCondLst>
                                            <p:cond delay="0"/>
                                          </p:stCondLst>
                                        </p:cTn>
                                        <p:tgtEl>
                                          <p:spTgt spid="61"/>
                                        </p:tgtEl>
                                        <p:attrNameLst>
                                          <p:attrName>style.visibility</p:attrName>
                                        </p:attrNameLst>
                                      </p:cBhvr>
                                      <p:to>
                                        <p:strVal val="visible"/>
                                      </p:to>
                                    </p:set>
                                  </p:childTnLst>
                                </p:cTn>
                              </p:par>
                              <p:par>
                                <p:cTn id="123" presetID="1" presetClass="entr" presetSubtype="0" fill="hold" grpId="0" nodeType="withEffect">
                                  <p:stCondLst>
                                    <p:cond delay="0"/>
                                  </p:stCondLst>
                                  <p:childTnLst>
                                    <p:set>
                                      <p:cBhvr>
                                        <p:cTn id="124" dur="1" fill="hold">
                                          <p:stCondLst>
                                            <p:cond delay="0"/>
                                          </p:stCondLst>
                                        </p:cTn>
                                        <p:tgtEl>
                                          <p:spTgt spid="62"/>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63"/>
                                        </p:tgtEl>
                                        <p:attrNameLst>
                                          <p:attrName>style.visibility</p:attrName>
                                        </p:attrNameLst>
                                      </p:cBhvr>
                                      <p:to>
                                        <p:strVal val="visible"/>
                                      </p:to>
                                    </p:set>
                                  </p:childTnLst>
                                </p:cTn>
                              </p:par>
                              <p:par>
                                <p:cTn id="127" presetID="1" presetClass="entr" presetSubtype="0" fill="hold" grpId="0" nodeType="withEffect">
                                  <p:stCondLst>
                                    <p:cond delay="0"/>
                                  </p:stCondLst>
                                  <p:childTnLst>
                                    <p:set>
                                      <p:cBhvr>
                                        <p:cTn id="128" dur="1" fill="hold">
                                          <p:stCondLst>
                                            <p:cond delay="0"/>
                                          </p:stCondLst>
                                        </p:cTn>
                                        <p:tgtEl>
                                          <p:spTgt spid="64"/>
                                        </p:tgtEl>
                                        <p:attrNameLst>
                                          <p:attrName>style.visibility</p:attrName>
                                        </p:attrNameLst>
                                      </p:cBhvr>
                                      <p:to>
                                        <p:strVal val="visible"/>
                                      </p:to>
                                    </p:set>
                                  </p:childTnLst>
                                </p:cTn>
                              </p:par>
                              <p:par>
                                <p:cTn id="129" presetID="1" presetClass="entr" presetSubtype="0" fill="hold" grpId="0" nodeType="withEffect">
                                  <p:stCondLst>
                                    <p:cond delay="0"/>
                                  </p:stCondLst>
                                  <p:childTnLst>
                                    <p:set>
                                      <p:cBhvr>
                                        <p:cTn id="130" dur="1" fill="hold">
                                          <p:stCondLst>
                                            <p:cond delay="0"/>
                                          </p:stCondLst>
                                        </p:cTn>
                                        <p:tgtEl>
                                          <p:spTgt spid="65"/>
                                        </p:tgtEl>
                                        <p:attrNameLst>
                                          <p:attrName>style.visibility</p:attrName>
                                        </p:attrNameLst>
                                      </p:cBhvr>
                                      <p:to>
                                        <p:strVal val="visible"/>
                                      </p:to>
                                    </p:set>
                                  </p:childTnLst>
                                </p:cTn>
                              </p:par>
                              <p:par>
                                <p:cTn id="131" presetID="1" presetClass="entr" presetSubtype="0" fill="hold" grpId="0" nodeType="withEffect">
                                  <p:stCondLst>
                                    <p:cond delay="0"/>
                                  </p:stCondLst>
                                  <p:childTnLst>
                                    <p:set>
                                      <p:cBhvr>
                                        <p:cTn id="132" dur="1" fill="hold">
                                          <p:stCondLst>
                                            <p:cond delay="0"/>
                                          </p:stCondLst>
                                        </p:cTn>
                                        <p:tgtEl>
                                          <p:spTgt spid="66"/>
                                        </p:tgtEl>
                                        <p:attrNameLst>
                                          <p:attrName>style.visibility</p:attrName>
                                        </p:attrNameLst>
                                      </p:cBhvr>
                                      <p:to>
                                        <p:strVal val="visible"/>
                                      </p:to>
                                    </p:set>
                                  </p:childTnLst>
                                </p:cTn>
                              </p:par>
                              <p:par>
                                <p:cTn id="133" presetID="1" presetClass="entr" presetSubtype="0" fill="hold" grpId="0" nodeType="withEffect">
                                  <p:stCondLst>
                                    <p:cond delay="0"/>
                                  </p:stCondLst>
                                  <p:childTnLst>
                                    <p:set>
                                      <p:cBhvr>
                                        <p:cTn id="134" dur="1" fill="hold">
                                          <p:stCondLst>
                                            <p:cond delay="0"/>
                                          </p:stCondLst>
                                        </p:cTn>
                                        <p:tgtEl>
                                          <p:spTgt spid="67"/>
                                        </p:tgtEl>
                                        <p:attrNameLst>
                                          <p:attrName>style.visibility</p:attrName>
                                        </p:attrNameLst>
                                      </p:cBhvr>
                                      <p:to>
                                        <p:strVal val="visible"/>
                                      </p:to>
                                    </p:set>
                                  </p:childTnLst>
                                </p:cTn>
                              </p:par>
                              <p:par>
                                <p:cTn id="135" presetID="1" presetClass="entr" presetSubtype="0" fill="hold" grpId="0" nodeType="withEffect">
                                  <p:stCondLst>
                                    <p:cond delay="0"/>
                                  </p:stCondLst>
                                  <p:childTnLst>
                                    <p:set>
                                      <p:cBhvr>
                                        <p:cTn id="136" dur="1" fill="hold">
                                          <p:stCondLst>
                                            <p:cond delay="0"/>
                                          </p:stCondLst>
                                        </p:cTn>
                                        <p:tgtEl>
                                          <p:spTgt spid="68"/>
                                        </p:tgtEl>
                                        <p:attrNameLst>
                                          <p:attrName>style.visibility</p:attrName>
                                        </p:attrNameLst>
                                      </p:cBhvr>
                                      <p:to>
                                        <p:strVal val="visible"/>
                                      </p:to>
                                    </p:set>
                                  </p:childTnLst>
                                </p:cTn>
                              </p:par>
                              <p:par>
                                <p:cTn id="137" presetID="1" presetClass="entr" presetSubtype="0" fill="hold" grpId="0" nodeType="withEffect">
                                  <p:stCondLst>
                                    <p:cond delay="0"/>
                                  </p:stCondLst>
                                  <p:childTnLst>
                                    <p:set>
                                      <p:cBhvr>
                                        <p:cTn id="138" dur="1" fill="hold">
                                          <p:stCondLst>
                                            <p:cond delay="0"/>
                                          </p:stCondLst>
                                        </p:cTn>
                                        <p:tgtEl>
                                          <p:spTgt spid="69"/>
                                        </p:tgtEl>
                                        <p:attrNameLst>
                                          <p:attrName>style.visibility</p:attrName>
                                        </p:attrNameLst>
                                      </p:cBhvr>
                                      <p:to>
                                        <p:strVal val="visible"/>
                                      </p:to>
                                    </p:set>
                                  </p:childTnLst>
                                </p:cTn>
                              </p:par>
                              <p:par>
                                <p:cTn id="139" presetID="1" presetClass="entr" presetSubtype="0" fill="hold" grpId="0" nodeType="withEffect">
                                  <p:stCondLst>
                                    <p:cond delay="0"/>
                                  </p:stCondLst>
                                  <p:childTnLst>
                                    <p:set>
                                      <p:cBhvr>
                                        <p:cTn id="140" dur="1" fill="hold">
                                          <p:stCondLst>
                                            <p:cond delay="0"/>
                                          </p:stCondLst>
                                        </p:cTn>
                                        <p:tgtEl>
                                          <p:spTgt spid="70"/>
                                        </p:tgtEl>
                                        <p:attrNameLst>
                                          <p:attrName>style.visibility</p:attrName>
                                        </p:attrNameLst>
                                      </p:cBhvr>
                                      <p:to>
                                        <p:strVal val="visible"/>
                                      </p:to>
                                    </p:set>
                                  </p:childTnLst>
                                </p:cTn>
                              </p:par>
                              <p:par>
                                <p:cTn id="141" presetID="1" presetClass="entr" presetSubtype="0" fill="hold" grpId="0" nodeType="withEffect">
                                  <p:stCondLst>
                                    <p:cond delay="0"/>
                                  </p:stCondLst>
                                  <p:childTnLst>
                                    <p:set>
                                      <p:cBhvr>
                                        <p:cTn id="142" dur="1" fill="hold">
                                          <p:stCondLst>
                                            <p:cond delay="0"/>
                                          </p:stCondLst>
                                        </p:cTn>
                                        <p:tgtEl>
                                          <p:spTgt spid="71"/>
                                        </p:tgtEl>
                                        <p:attrNameLst>
                                          <p:attrName>style.visibility</p:attrName>
                                        </p:attrNameLst>
                                      </p:cBhvr>
                                      <p:to>
                                        <p:strVal val="visible"/>
                                      </p:to>
                                    </p:set>
                                  </p:childTnLst>
                                </p:cTn>
                              </p:par>
                              <p:par>
                                <p:cTn id="143" presetID="1" presetClass="entr" presetSubtype="0" fill="hold" grpId="0" nodeType="withEffect">
                                  <p:stCondLst>
                                    <p:cond delay="0"/>
                                  </p:stCondLst>
                                  <p:childTnLst>
                                    <p:set>
                                      <p:cBhvr>
                                        <p:cTn id="144" dur="1" fill="hold">
                                          <p:stCondLst>
                                            <p:cond delay="0"/>
                                          </p:stCondLst>
                                        </p:cTn>
                                        <p:tgtEl>
                                          <p:spTgt spid="72"/>
                                        </p:tgtEl>
                                        <p:attrNameLst>
                                          <p:attrName>style.visibility</p:attrName>
                                        </p:attrNameLst>
                                      </p:cBhvr>
                                      <p:to>
                                        <p:strVal val="visible"/>
                                      </p:to>
                                    </p:set>
                                  </p:childTnLst>
                                </p:cTn>
                              </p:par>
                              <p:par>
                                <p:cTn id="145" presetID="1" presetClass="entr" presetSubtype="0" fill="hold" grpId="0" nodeType="withEffect">
                                  <p:stCondLst>
                                    <p:cond delay="0"/>
                                  </p:stCondLst>
                                  <p:childTnLst>
                                    <p:set>
                                      <p:cBhvr>
                                        <p:cTn id="146" dur="1" fill="hold">
                                          <p:stCondLst>
                                            <p:cond delay="0"/>
                                          </p:stCondLst>
                                        </p:cTn>
                                        <p:tgtEl>
                                          <p:spTgt spid="73"/>
                                        </p:tgtEl>
                                        <p:attrNameLst>
                                          <p:attrName>style.visibility</p:attrName>
                                        </p:attrNameLst>
                                      </p:cBhvr>
                                      <p:to>
                                        <p:strVal val="visible"/>
                                      </p:to>
                                    </p:set>
                                  </p:childTnLst>
                                </p:cTn>
                              </p:par>
                              <p:par>
                                <p:cTn id="147" presetID="1" presetClass="entr" presetSubtype="0" fill="hold" grpId="0" nodeType="withEffect">
                                  <p:stCondLst>
                                    <p:cond delay="0"/>
                                  </p:stCondLst>
                                  <p:childTnLst>
                                    <p:set>
                                      <p:cBhvr>
                                        <p:cTn id="148" dur="1" fill="hold">
                                          <p:stCondLst>
                                            <p:cond delay="0"/>
                                          </p:stCondLst>
                                        </p:cTn>
                                        <p:tgtEl>
                                          <p:spTgt spid="74"/>
                                        </p:tgtEl>
                                        <p:attrNameLst>
                                          <p:attrName>style.visibility</p:attrName>
                                        </p:attrNameLst>
                                      </p:cBhvr>
                                      <p:to>
                                        <p:strVal val="visible"/>
                                      </p:to>
                                    </p:set>
                                  </p:childTnLst>
                                </p:cTn>
                              </p:par>
                              <p:par>
                                <p:cTn id="149" presetID="1" presetClass="entr" presetSubtype="0" fill="hold" grpId="0" nodeType="withEffect">
                                  <p:stCondLst>
                                    <p:cond delay="0"/>
                                  </p:stCondLst>
                                  <p:childTnLst>
                                    <p:set>
                                      <p:cBhvr>
                                        <p:cTn id="150" dur="1" fill="hold">
                                          <p:stCondLst>
                                            <p:cond delay="0"/>
                                          </p:stCondLst>
                                        </p:cTn>
                                        <p:tgtEl>
                                          <p:spTgt spid="75"/>
                                        </p:tgtEl>
                                        <p:attrNameLst>
                                          <p:attrName>style.visibility</p:attrName>
                                        </p:attrNameLst>
                                      </p:cBhvr>
                                      <p:to>
                                        <p:strVal val="visible"/>
                                      </p:to>
                                    </p:set>
                                  </p:childTnLst>
                                </p:cTn>
                              </p:par>
                              <p:par>
                                <p:cTn id="151" presetID="1" presetClass="entr" presetSubtype="0" fill="hold" grpId="0" nodeType="withEffect">
                                  <p:stCondLst>
                                    <p:cond delay="0"/>
                                  </p:stCondLst>
                                  <p:childTnLst>
                                    <p:set>
                                      <p:cBhvr>
                                        <p:cTn id="152" dur="1" fill="hold">
                                          <p:stCondLst>
                                            <p:cond delay="0"/>
                                          </p:stCondLst>
                                        </p:cTn>
                                        <p:tgtEl>
                                          <p:spTgt spid="76"/>
                                        </p:tgtEl>
                                        <p:attrNameLst>
                                          <p:attrName>style.visibility</p:attrName>
                                        </p:attrNameLst>
                                      </p:cBhvr>
                                      <p:to>
                                        <p:strVal val="visible"/>
                                      </p:to>
                                    </p:set>
                                  </p:childTnLst>
                                </p:cTn>
                              </p:par>
                              <p:par>
                                <p:cTn id="153" presetID="1" presetClass="entr" presetSubtype="0" fill="hold" grpId="0" nodeType="withEffect">
                                  <p:stCondLst>
                                    <p:cond delay="0"/>
                                  </p:stCondLst>
                                  <p:childTnLst>
                                    <p:set>
                                      <p:cBhvr>
                                        <p:cTn id="154" dur="1" fill="hold">
                                          <p:stCondLst>
                                            <p:cond delay="0"/>
                                          </p:stCondLst>
                                        </p:cTn>
                                        <p:tgtEl>
                                          <p:spTgt spid="77"/>
                                        </p:tgtEl>
                                        <p:attrNameLst>
                                          <p:attrName>style.visibility</p:attrName>
                                        </p:attrNameLst>
                                      </p:cBhvr>
                                      <p:to>
                                        <p:strVal val="visible"/>
                                      </p:to>
                                    </p:set>
                                  </p:childTnLst>
                                </p:cTn>
                              </p:par>
                              <p:par>
                                <p:cTn id="155" presetID="1" presetClass="entr" presetSubtype="0" fill="hold" grpId="0" nodeType="withEffect">
                                  <p:stCondLst>
                                    <p:cond delay="0"/>
                                  </p:stCondLst>
                                  <p:childTnLst>
                                    <p:set>
                                      <p:cBhvr>
                                        <p:cTn id="156" dur="1" fill="hold">
                                          <p:stCondLst>
                                            <p:cond delay="0"/>
                                          </p:stCondLst>
                                        </p:cTn>
                                        <p:tgtEl>
                                          <p:spTgt spid="78"/>
                                        </p:tgtEl>
                                        <p:attrNameLst>
                                          <p:attrName>style.visibility</p:attrName>
                                        </p:attrNameLst>
                                      </p:cBhvr>
                                      <p:to>
                                        <p:strVal val="visible"/>
                                      </p:to>
                                    </p:set>
                                  </p:childTnLst>
                                </p:cTn>
                              </p:par>
                              <p:par>
                                <p:cTn id="157" presetID="1" presetClass="entr" presetSubtype="0" fill="hold" grpId="0" nodeType="withEffect">
                                  <p:stCondLst>
                                    <p:cond delay="0"/>
                                  </p:stCondLst>
                                  <p:childTnLst>
                                    <p:set>
                                      <p:cBhvr>
                                        <p:cTn id="158" dur="1" fill="hold">
                                          <p:stCondLst>
                                            <p:cond delay="0"/>
                                          </p:stCondLst>
                                        </p:cTn>
                                        <p:tgtEl>
                                          <p:spTgt spid="79"/>
                                        </p:tgtEl>
                                        <p:attrNameLst>
                                          <p:attrName>style.visibility</p:attrName>
                                        </p:attrNameLst>
                                      </p:cBhvr>
                                      <p:to>
                                        <p:strVal val="visible"/>
                                      </p:to>
                                    </p:set>
                                  </p:childTnLst>
                                </p:cTn>
                              </p:par>
                              <p:par>
                                <p:cTn id="159" presetID="1" presetClass="entr" presetSubtype="0" fill="hold" grpId="0" nodeType="withEffect">
                                  <p:stCondLst>
                                    <p:cond delay="0"/>
                                  </p:stCondLst>
                                  <p:childTnLst>
                                    <p:set>
                                      <p:cBhvr>
                                        <p:cTn id="160" dur="1" fill="hold">
                                          <p:stCondLst>
                                            <p:cond delay="0"/>
                                          </p:stCondLst>
                                        </p:cTn>
                                        <p:tgtEl>
                                          <p:spTgt spid="80"/>
                                        </p:tgtEl>
                                        <p:attrNameLst>
                                          <p:attrName>style.visibility</p:attrName>
                                        </p:attrNameLst>
                                      </p:cBhvr>
                                      <p:to>
                                        <p:strVal val="visible"/>
                                      </p:to>
                                    </p:set>
                                  </p:childTnLst>
                                </p:cTn>
                              </p:par>
                              <p:par>
                                <p:cTn id="161" presetID="1" presetClass="entr" presetSubtype="0" fill="hold" grpId="0" nodeType="withEffect">
                                  <p:stCondLst>
                                    <p:cond delay="0"/>
                                  </p:stCondLst>
                                  <p:childTnLst>
                                    <p:set>
                                      <p:cBhvr>
                                        <p:cTn id="162" dur="1" fill="hold">
                                          <p:stCondLst>
                                            <p:cond delay="0"/>
                                          </p:stCondLst>
                                        </p:cTn>
                                        <p:tgtEl>
                                          <p:spTgt spid="81"/>
                                        </p:tgtEl>
                                        <p:attrNameLst>
                                          <p:attrName>style.visibility</p:attrName>
                                        </p:attrNameLst>
                                      </p:cBhvr>
                                      <p:to>
                                        <p:strVal val="visible"/>
                                      </p:to>
                                    </p:set>
                                  </p:childTnLst>
                                </p:cTn>
                              </p:par>
                              <p:par>
                                <p:cTn id="163" presetID="1" presetClass="entr" presetSubtype="0" fill="hold" grpId="0" nodeType="withEffect">
                                  <p:stCondLst>
                                    <p:cond delay="0"/>
                                  </p:stCondLst>
                                  <p:childTnLst>
                                    <p:set>
                                      <p:cBhvr>
                                        <p:cTn id="164" dur="1" fill="hold">
                                          <p:stCondLst>
                                            <p:cond delay="0"/>
                                          </p:stCondLst>
                                        </p:cTn>
                                        <p:tgtEl>
                                          <p:spTgt spid="82"/>
                                        </p:tgtEl>
                                        <p:attrNameLst>
                                          <p:attrName>style.visibility</p:attrName>
                                        </p:attrNameLst>
                                      </p:cBhvr>
                                      <p:to>
                                        <p:strVal val="visible"/>
                                      </p:to>
                                    </p:set>
                                  </p:childTnLst>
                                </p:cTn>
                              </p:par>
                              <p:par>
                                <p:cTn id="165" presetID="1" presetClass="entr" presetSubtype="0" fill="hold" grpId="0" nodeType="withEffect">
                                  <p:stCondLst>
                                    <p:cond delay="0"/>
                                  </p:stCondLst>
                                  <p:childTnLst>
                                    <p:set>
                                      <p:cBhvr>
                                        <p:cTn id="166" dur="1" fill="hold">
                                          <p:stCondLst>
                                            <p:cond delay="0"/>
                                          </p:stCondLst>
                                        </p:cTn>
                                        <p:tgtEl>
                                          <p:spTgt spid="83"/>
                                        </p:tgtEl>
                                        <p:attrNameLst>
                                          <p:attrName>style.visibility</p:attrName>
                                        </p:attrNameLst>
                                      </p:cBhvr>
                                      <p:to>
                                        <p:strVal val="visible"/>
                                      </p:to>
                                    </p:set>
                                  </p:childTnLst>
                                </p:cTn>
                              </p:par>
                              <p:par>
                                <p:cTn id="167" presetID="1" presetClass="entr" presetSubtype="0" fill="hold" grpId="0" nodeType="withEffect">
                                  <p:stCondLst>
                                    <p:cond delay="0"/>
                                  </p:stCondLst>
                                  <p:childTnLst>
                                    <p:set>
                                      <p:cBhvr>
                                        <p:cTn id="168" dur="1" fill="hold">
                                          <p:stCondLst>
                                            <p:cond delay="0"/>
                                          </p:stCondLst>
                                        </p:cTn>
                                        <p:tgtEl>
                                          <p:spTgt spid="84"/>
                                        </p:tgtEl>
                                        <p:attrNameLst>
                                          <p:attrName>style.visibility</p:attrName>
                                        </p:attrNameLst>
                                      </p:cBhvr>
                                      <p:to>
                                        <p:strVal val="visible"/>
                                      </p:to>
                                    </p:set>
                                  </p:childTnLst>
                                </p:cTn>
                              </p:par>
                              <p:par>
                                <p:cTn id="169" presetID="1" presetClass="entr" presetSubtype="0" fill="hold" grpId="0" nodeType="withEffect">
                                  <p:stCondLst>
                                    <p:cond delay="0"/>
                                  </p:stCondLst>
                                  <p:childTnLst>
                                    <p:set>
                                      <p:cBhvr>
                                        <p:cTn id="170" dur="1" fill="hold">
                                          <p:stCondLst>
                                            <p:cond delay="0"/>
                                          </p:stCondLst>
                                        </p:cTn>
                                        <p:tgtEl>
                                          <p:spTgt spid="85"/>
                                        </p:tgtEl>
                                        <p:attrNameLst>
                                          <p:attrName>style.visibility</p:attrName>
                                        </p:attrNameLst>
                                      </p:cBhvr>
                                      <p:to>
                                        <p:strVal val="visible"/>
                                      </p:to>
                                    </p:set>
                                  </p:childTnLst>
                                </p:cTn>
                              </p:par>
                              <p:par>
                                <p:cTn id="171" presetID="1" presetClass="entr" presetSubtype="0" fill="hold" grpId="0" nodeType="withEffect">
                                  <p:stCondLst>
                                    <p:cond delay="0"/>
                                  </p:stCondLst>
                                  <p:childTnLst>
                                    <p:set>
                                      <p:cBhvr>
                                        <p:cTn id="172" dur="1" fill="hold">
                                          <p:stCondLst>
                                            <p:cond delay="0"/>
                                          </p:stCondLst>
                                        </p:cTn>
                                        <p:tgtEl>
                                          <p:spTgt spid="86"/>
                                        </p:tgtEl>
                                        <p:attrNameLst>
                                          <p:attrName>style.visibility</p:attrName>
                                        </p:attrNameLst>
                                      </p:cBhvr>
                                      <p:to>
                                        <p:strVal val="visible"/>
                                      </p:to>
                                    </p:set>
                                  </p:childTnLst>
                                </p:cTn>
                              </p:par>
                              <p:par>
                                <p:cTn id="173" presetID="1" presetClass="entr" presetSubtype="0" fill="hold" grpId="0" nodeType="withEffect">
                                  <p:stCondLst>
                                    <p:cond delay="0"/>
                                  </p:stCondLst>
                                  <p:childTnLst>
                                    <p:set>
                                      <p:cBhvr>
                                        <p:cTn id="174" dur="1" fill="hold">
                                          <p:stCondLst>
                                            <p:cond delay="0"/>
                                          </p:stCondLst>
                                        </p:cTn>
                                        <p:tgtEl>
                                          <p:spTgt spid="87"/>
                                        </p:tgtEl>
                                        <p:attrNameLst>
                                          <p:attrName>style.visibility</p:attrName>
                                        </p:attrNameLst>
                                      </p:cBhvr>
                                      <p:to>
                                        <p:strVal val="visible"/>
                                      </p:to>
                                    </p:set>
                                  </p:childTnLst>
                                </p:cTn>
                              </p:par>
                              <p:par>
                                <p:cTn id="175" presetID="1" presetClass="entr" presetSubtype="0" fill="hold" grpId="0" nodeType="withEffect">
                                  <p:stCondLst>
                                    <p:cond delay="0"/>
                                  </p:stCondLst>
                                  <p:childTnLst>
                                    <p:set>
                                      <p:cBhvr>
                                        <p:cTn id="176" dur="1" fill="hold">
                                          <p:stCondLst>
                                            <p:cond delay="0"/>
                                          </p:stCondLst>
                                        </p:cTn>
                                        <p:tgtEl>
                                          <p:spTgt spid="88"/>
                                        </p:tgtEl>
                                        <p:attrNameLst>
                                          <p:attrName>style.visibility</p:attrName>
                                        </p:attrNameLst>
                                      </p:cBhvr>
                                      <p:to>
                                        <p:strVal val="visible"/>
                                      </p:to>
                                    </p:set>
                                  </p:childTnLst>
                                </p:cTn>
                              </p:par>
                            </p:childTnLst>
                          </p:cTn>
                        </p:par>
                      </p:childTnLst>
                    </p:cTn>
                  </p:par>
                  <p:par>
                    <p:cTn id="177" fill="hold">
                      <p:stCondLst>
                        <p:cond delay="indefinite"/>
                      </p:stCondLst>
                      <p:childTnLst>
                        <p:par>
                          <p:cTn id="178" fill="hold">
                            <p:stCondLst>
                              <p:cond delay="0"/>
                            </p:stCondLst>
                            <p:childTnLst>
                              <p:par>
                                <p:cTn id="179" presetID="1" presetClass="entr" presetSubtype="0" fill="hold" grpId="0" nodeType="clickEffect">
                                  <p:stCondLst>
                                    <p:cond delay="0"/>
                                  </p:stCondLst>
                                  <p:childTnLst>
                                    <p:set>
                                      <p:cBhvr>
                                        <p:cTn id="180" dur="1" fill="hold">
                                          <p:stCondLst>
                                            <p:cond delay="0"/>
                                          </p:stCondLst>
                                        </p:cTn>
                                        <p:tgtEl>
                                          <p:spTgt spid="95"/>
                                        </p:tgtEl>
                                        <p:attrNameLst>
                                          <p:attrName>style.visibility</p:attrName>
                                        </p:attrNameLst>
                                      </p:cBhvr>
                                      <p:to>
                                        <p:strVal val="visible"/>
                                      </p:to>
                                    </p:set>
                                  </p:childTnLst>
                                </p:cTn>
                              </p:par>
                              <p:par>
                                <p:cTn id="181" presetID="1" presetClass="entr" presetSubtype="0" fill="hold" grpId="0" nodeType="withEffect">
                                  <p:stCondLst>
                                    <p:cond delay="0"/>
                                  </p:stCondLst>
                                  <p:childTnLst>
                                    <p:set>
                                      <p:cBhvr>
                                        <p:cTn id="182" dur="1" fill="hold">
                                          <p:stCondLst>
                                            <p:cond delay="0"/>
                                          </p:stCondLst>
                                        </p:cTn>
                                        <p:tgtEl>
                                          <p:spTgt spid="96"/>
                                        </p:tgtEl>
                                        <p:attrNameLst>
                                          <p:attrName>style.visibility</p:attrName>
                                        </p:attrNameLst>
                                      </p:cBhvr>
                                      <p:to>
                                        <p:strVal val="visible"/>
                                      </p:to>
                                    </p:set>
                                  </p:childTnLst>
                                </p:cTn>
                              </p:par>
                              <p:par>
                                <p:cTn id="183" presetID="1" presetClass="entr" presetSubtype="0" fill="hold" grpId="0" nodeType="withEffect">
                                  <p:stCondLst>
                                    <p:cond delay="0"/>
                                  </p:stCondLst>
                                  <p:childTnLst>
                                    <p:set>
                                      <p:cBhvr>
                                        <p:cTn id="184" dur="1" fill="hold">
                                          <p:stCondLst>
                                            <p:cond delay="0"/>
                                          </p:stCondLst>
                                        </p:cTn>
                                        <p:tgtEl>
                                          <p:spTgt spid="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0" grpId="0" animBg="1"/>
      <p:bldP spid="58371" grpId="0" animBg="1"/>
      <p:bldP spid="58372" grpId="0" animBg="1"/>
      <p:bldP spid="58373" grpId="0" animBg="1"/>
      <p:bldP spid="58374" grpId="0" animBg="1"/>
      <p:bldP spid="58375" grpId="0" animBg="1"/>
      <p:bldP spid="58376" grpId="0" animBg="1"/>
      <p:bldP spid="58377" grpId="0" animBg="1"/>
      <p:bldP spid="58378" grpId="0" animBg="1"/>
      <p:bldP spid="58379" grpId="0" animBg="1"/>
      <p:bldP spid="58380" grpId="0" animBg="1"/>
      <p:bldP spid="58381" grpId="0" animBg="1"/>
      <p:bldP spid="58382" grpId="0" animBg="1"/>
      <p:bldP spid="58383" grpId="0" animBg="1"/>
      <p:bldP spid="58384" grpId="0" animBg="1"/>
      <p:bldP spid="58385" grpId="0" animBg="1"/>
      <p:bldP spid="58386" grpId="0" animBg="1"/>
      <p:bldP spid="58387" grpId="0" animBg="1"/>
      <p:bldP spid="58388" grpId="0"/>
      <p:bldP spid="58389" grpId="0"/>
      <p:bldP spid="58390" grpId="0" animBg="1"/>
      <p:bldP spid="58391" grpId="0" animBg="1"/>
      <p:bldP spid="58392" grpId="0"/>
      <p:bldP spid="58393" grpId="0"/>
      <p:bldP spid="58394" grpId="0"/>
      <p:bldP spid="58395" grpId="0"/>
      <p:bldP spid="58396" grpId="0"/>
      <p:bldP spid="58397" grpId="0"/>
      <p:bldP spid="58398" grpId="0" animBg="1"/>
      <p:bldP spid="58399" grpId="0" animBg="1"/>
      <p:bldP spid="58400" grpId="0" animBg="1"/>
      <p:bldP spid="58401" grpId="0"/>
      <p:bldP spid="58402" grpId="0" animBg="1"/>
      <p:bldP spid="58403" grpId="0" animBg="1"/>
      <p:bldP spid="58404" grpId="0"/>
      <p:bldP spid="58405" grpId="0" animBg="1"/>
      <p:bldP spid="58406" grpId="0" animBg="1"/>
      <p:bldP spid="58407" grpId="0" animBg="1"/>
      <p:bldP spid="58408" grpId="0"/>
      <p:bldP spid="58409" grpId="0" animBg="1"/>
      <p:bldP spid="58410" grpId="0" animBg="1"/>
      <p:bldP spid="58411" grpId="0" animBg="1"/>
      <p:bldP spid="58412" grpId="0" animBg="1"/>
      <p:bldP spid="58413" grpId="0" animBg="1"/>
      <p:bldP spid="58414"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p:bldP spid="88" grpId="0" animBg="1"/>
      <p:bldP spid="95" grpId="0"/>
      <p:bldP spid="96" grpId="0" animBg="1"/>
      <p:bldP spid="97"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228600"/>
            <a:ext cx="8077200" cy="707886"/>
          </a:xfrm>
          <a:prstGeom prst="rect">
            <a:avLst/>
          </a:prstGeom>
        </p:spPr>
        <p:txBody>
          <a:bodyPr wrap="square">
            <a:spAutoFit/>
          </a:bodyPr>
          <a:lstStyle/>
          <a:p>
            <a:r>
              <a:rPr lang="en-US" sz="2000" b="1" dirty="0" smtClean="0">
                <a:latin typeface="Times New Roman"/>
                <a:ea typeface="PMingLiU"/>
              </a:rPr>
              <a:t>Example </a:t>
            </a:r>
            <a:r>
              <a:rPr lang="en-US" altLang="zh-TW" sz="2000" b="1" dirty="0" smtClean="0">
                <a:latin typeface="Times New Roman"/>
                <a:ea typeface="PMingLiU"/>
              </a:rPr>
              <a:t>2.8  </a:t>
            </a:r>
            <a:r>
              <a:rPr lang="zh-TW" altLang="en-US" sz="2000" b="1" dirty="0" smtClean="0">
                <a:latin typeface="Times New Roman"/>
                <a:ea typeface="PMingLiU"/>
              </a:rPr>
              <a:t> </a:t>
            </a:r>
            <a:r>
              <a:rPr lang="en-US" altLang="zh-TW" sz="2000" b="1" dirty="0" smtClean="0">
                <a:latin typeface="Times New Roman"/>
                <a:ea typeface="PMingLiU"/>
              </a:rPr>
              <a:t>Find the force in the inclined web members of the third panel from the left of the </a:t>
            </a:r>
            <a:r>
              <a:rPr lang="en-US" altLang="zh-TW" sz="2000" b="1" i="1" dirty="0" smtClean="0">
                <a:latin typeface="Times New Roman"/>
                <a:ea typeface="PMingLiU"/>
              </a:rPr>
              <a:t>K-truss shown.</a:t>
            </a:r>
          </a:p>
        </p:txBody>
      </p:sp>
      <p:sp>
        <p:nvSpPr>
          <p:cNvPr id="70658" name="Line 2"/>
          <p:cNvSpPr>
            <a:spLocks noChangeShapeType="1"/>
          </p:cNvSpPr>
          <p:nvPr/>
        </p:nvSpPr>
        <p:spPr bwMode="auto">
          <a:xfrm>
            <a:off x="4200525" y="2095500"/>
            <a:ext cx="0" cy="219075"/>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659" name="Line 3"/>
          <p:cNvSpPr>
            <a:spLocks noChangeShapeType="1"/>
          </p:cNvSpPr>
          <p:nvPr/>
        </p:nvSpPr>
        <p:spPr bwMode="auto">
          <a:xfrm flipV="1">
            <a:off x="4200525" y="1143000"/>
            <a:ext cx="0" cy="923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660" name="Line 4"/>
          <p:cNvSpPr>
            <a:spLocks noChangeShapeType="1"/>
          </p:cNvSpPr>
          <p:nvPr/>
        </p:nvSpPr>
        <p:spPr bwMode="auto">
          <a:xfrm>
            <a:off x="3429000" y="1143000"/>
            <a:ext cx="1546225" cy="1587"/>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661" name="Line 5"/>
          <p:cNvSpPr>
            <a:spLocks noChangeShapeType="1"/>
          </p:cNvSpPr>
          <p:nvPr/>
        </p:nvSpPr>
        <p:spPr bwMode="auto">
          <a:xfrm flipH="1">
            <a:off x="4591050" y="1162050"/>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662" name="Line 6"/>
          <p:cNvSpPr>
            <a:spLocks noChangeShapeType="1"/>
          </p:cNvSpPr>
          <p:nvPr/>
        </p:nvSpPr>
        <p:spPr bwMode="auto">
          <a:xfrm flipH="1">
            <a:off x="3819525" y="1162050"/>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663" name="Line 7"/>
          <p:cNvSpPr>
            <a:spLocks noChangeShapeType="1"/>
          </p:cNvSpPr>
          <p:nvPr/>
        </p:nvSpPr>
        <p:spPr bwMode="auto">
          <a:xfrm flipH="1">
            <a:off x="4981575" y="1162050"/>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664" name="Line 8"/>
          <p:cNvSpPr>
            <a:spLocks noChangeShapeType="1"/>
          </p:cNvSpPr>
          <p:nvPr/>
        </p:nvSpPr>
        <p:spPr bwMode="auto">
          <a:xfrm flipH="1">
            <a:off x="3429000" y="1152525"/>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665" name="Line 9"/>
          <p:cNvSpPr>
            <a:spLocks noChangeShapeType="1"/>
          </p:cNvSpPr>
          <p:nvPr/>
        </p:nvSpPr>
        <p:spPr bwMode="auto">
          <a:xfrm>
            <a:off x="3076575" y="2036762"/>
            <a:ext cx="2286000"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666" name="Line 10"/>
          <p:cNvSpPr>
            <a:spLocks noChangeShapeType="1"/>
          </p:cNvSpPr>
          <p:nvPr/>
        </p:nvSpPr>
        <p:spPr bwMode="auto">
          <a:xfrm>
            <a:off x="4991100" y="1152525"/>
            <a:ext cx="371475" cy="8858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667" name="Line 11"/>
          <p:cNvSpPr>
            <a:spLocks noChangeShapeType="1"/>
          </p:cNvSpPr>
          <p:nvPr/>
        </p:nvSpPr>
        <p:spPr bwMode="auto">
          <a:xfrm flipH="1">
            <a:off x="3067050" y="1162050"/>
            <a:ext cx="361950" cy="8763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668" name="Line 12"/>
          <p:cNvSpPr>
            <a:spLocks noChangeShapeType="1"/>
          </p:cNvSpPr>
          <p:nvPr/>
        </p:nvSpPr>
        <p:spPr bwMode="auto">
          <a:xfrm flipV="1">
            <a:off x="3438525" y="1171575"/>
            <a:ext cx="361950" cy="4476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669" name="Line 13"/>
          <p:cNvSpPr>
            <a:spLocks noChangeShapeType="1"/>
          </p:cNvSpPr>
          <p:nvPr/>
        </p:nvSpPr>
        <p:spPr bwMode="auto">
          <a:xfrm>
            <a:off x="3429000" y="1608137"/>
            <a:ext cx="381000" cy="4286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670" name="Line 14"/>
          <p:cNvSpPr>
            <a:spLocks noChangeShapeType="1"/>
          </p:cNvSpPr>
          <p:nvPr/>
        </p:nvSpPr>
        <p:spPr bwMode="auto">
          <a:xfrm flipV="1">
            <a:off x="4600575" y="1598612"/>
            <a:ext cx="371475" cy="4381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671" name="Line 15"/>
          <p:cNvSpPr>
            <a:spLocks noChangeShapeType="1"/>
          </p:cNvSpPr>
          <p:nvPr/>
        </p:nvSpPr>
        <p:spPr bwMode="auto">
          <a:xfrm flipH="1" flipV="1">
            <a:off x="4610100" y="1162050"/>
            <a:ext cx="371475" cy="4381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672" name="Oval 16"/>
          <p:cNvSpPr>
            <a:spLocks noChangeArrowheads="1"/>
          </p:cNvSpPr>
          <p:nvPr/>
        </p:nvSpPr>
        <p:spPr bwMode="auto">
          <a:xfrm>
            <a:off x="3384550" y="1109662"/>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673" name="Oval 17"/>
          <p:cNvSpPr>
            <a:spLocks noChangeArrowheads="1"/>
          </p:cNvSpPr>
          <p:nvPr/>
        </p:nvSpPr>
        <p:spPr bwMode="auto">
          <a:xfrm>
            <a:off x="3775075" y="1095375"/>
            <a:ext cx="92075"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674" name="Oval 18"/>
          <p:cNvSpPr>
            <a:spLocks noChangeArrowheads="1"/>
          </p:cNvSpPr>
          <p:nvPr/>
        </p:nvSpPr>
        <p:spPr bwMode="auto">
          <a:xfrm>
            <a:off x="4546600" y="1098550"/>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675" name="Oval 19"/>
          <p:cNvSpPr>
            <a:spLocks noChangeArrowheads="1"/>
          </p:cNvSpPr>
          <p:nvPr/>
        </p:nvSpPr>
        <p:spPr bwMode="auto">
          <a:xfrm>
            <a:off x="4940300" y="1104900"/>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676" name="Oval 20"/>
          <p:cNvSpPr>
            <a:spLocks noChangeArrowheads="1"/>
          </p:cNvSpPr>
          <p:nvPr/>
        </p:nvSpPr>
        <p:spPr bwMode="auto">
          <a:xfrm>
            <a:off x="3038475" y="1989137"/>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677" name="Oval 21"/>
          <p:cNvSpPr>
            <a:spLocks noChangeArrowheads="1"/>
          </p:cNvSpPr>
          <p:nvPr/>
        </p:nvSpPr>
        <p:spPr bwMode="auto">
          <a:xfrm>
            <a:off x="3371850" y="1979612"/>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678" name="Oval 22"/>
          <p:cNvSpPr>
            <a:spLocks noChangeArrowheads="1"/>
          </p:cNvSpPr>
          <p:nvPr/>
        </p:nvSpPr>
        <p:spPr bwMode="auto">
          <a:xfrm>
            <a:off x="3771900" y="1998662"/>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679" name="Oval 23"/>
          <p:cNvSpPr>
            <a:spLocks noChangeArrowheads="1"/>
          </p:cNvSpPr>
          <p:nvPr/>
        </p:nvSpPr>
        <p:spPr bwMode="auto">
          <a:xfrm>
            <a:off x="4552950" y="1979612"/>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680" name="Oval 24"/>
          <p:cNvSpPr>
            <a:spLocks noChangeArrowheads="1"/>
          </p:cNvSpPr>
          <p:nvPr/>
        </p:nvSpPr>
        <p:spPr bwMode="auto">
          <a:xfrm>
            <a:off x="4937125" y="1992312"/>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681" name="Oval 25"/>
          <p:cNvSpPr>
            <a:spLocks noChangeArrowheads="1"/>
          </p:cNvSpPr>
          <p:nvPr/>
        </p:nvSpPr>
        <p:spPr bwMode="auto">
          <a:xfrm>
            <a:off x="5314950" y="1989137"/>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682" name="Oval 26"/>
          <p:cNvSpPr>
            <a:spLocks noChangeArrowheads="1"/>
          </p:cNvSpPr>
          <p:nvPr/>
        </p:nvSpPr>
        <p:spPr bwMode="auto">
          <a:xfrm>
            <a:off x="3381375" y="1570037"/>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683" name="Oval 27"/>
          <p:cNvSpPr>
            <a:spLocks noChangeArrowheads="1"/>
          </p:cNvSpPr>
          <p:nvPr/>
        </p:nvSpPr>
        <p:spPr bwMode="auto">
          <a:xfrm>
            <a:off x="4933950" y="1541462"/>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684" name="Line 28"/>
          <p:cNvSpPr>
            <a:spLocks noChangeShapeType="1"/>
          </p:cNvSpPr>
          <p:nvPr/>
        </p:nvSpPr>
        <p:spPr bwMode="auto">
          <a:xfrm>
            <a:off x="2976563" y="2160587"/>
            <a:ext cx="23812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685" name="Line 29"/>
          <p:cNvSpPr>
            <a:spLocks noChangeShapeType="1"/>
          </p:cNvSpPr>
          <p:nvPr/>
        </p:nvSpPr>
        <p:spPr bwMode="auto">
          <a:xfrm flipH="1" flipV="1">
            <a:off x="3114675" y="2074862"/>
            <a:ext cx="33338" cy="80963"/>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686" name="Line 30"/>
          <p:cNvSpPr>
            <a:spLocks noChangeShapeType="1"/>
          </p:cNvSpPr>
          <p:nvPr/>
        </p:nvSpPr>
        <p:spPr bwMode="auto">
          <a:xfrm flipH="1">
            <a:off x="3028950" y="2074862"/>
            <a:ext cx="28575" cy="8572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687" name="Line 31"/>
          <p:cNvSpPr>
            <a:spLocks noChangeShapeType="1"/>
          </p:cNvSpPr>
          <p:nvPr/>
        </p:nvSpPr>
        <p:spPr bwMode="auto">
          <a:xfrm flipH="1" flipV="1">
            <a:off x="5381625" y="2078037"/>
            <a:ext cx="38100" cy="825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688" name="Line 32"/>
          <p:cNvSpPr>
            <a:spLocks noChangeShapeType="1"/>
          </p:cNvSpPr>
          <p:nvPr/>
        </p:nvSpPr>
        <p:spPr bwMode="auto">
          <a:xfrm flipH="1">
            <a:off x="5305425" y="2079625"/>
            <a:ext cx="28575" cy="762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689" name="Line 33"/>
          <p:cNvSpPr>
            <a:spLocks noChangeShapeType="1"/>
          </p:cNvSpPr>
          <p:nvPr/>
        </p:nvSpPr>
        <p:spPr bwMode="auto">
          <a:xfrm>
            <a:off x="5303838" y="2160587"/>
            <a:ext cx="1143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690" name="Oval 34"/>
          <p:cNvSpPr>
            <a:spLocks noChangeArrowheads="1"/>
          </p:cNvSpPr>
          <p:nvPr/>
        </p:nvSpPr>
        <p:spPr bwMode="auto">
          <a:xfrm>
            <a:off x="5314950" y="2141537"/>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691" name="Line 35"/>
          <p:cNvSpPr>
            <a:spLocks noChangeShapeType="1"/>
          </p:cNvSpPr>
          <p:nvPr/>
        </p:nvSpPr>
        <p:spPr bwMode="auto">
          <a:xfrm>
            <a:off x="5237163" y="2236787"/>
            <a:ext cx="258762"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692" name="Line 36"/>
          <p:cNvSpPr>
            <a:spLocks noChangeShapeType="1"/>
          </p:cNvSpPr>
          <p:nvPr/>
        </p:nvSpPr>
        <p:spPr bwMode="auto">
          <a:xfrm>
            <a:off x="3086100" y="2606675"/>
            <a:ext cx="2257425" cy="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693" name="Line 37"/>
          <p:cNvSpPr>
            <a:spLocks noChangeShapeType="1"/>
          </p:cNvSpPr>
          <p:nvPr/>
        </p:nvSpPr>
        <p:spPr bwMode="auto">
          <a:xfrm>
            <a:off x="3076575" y="2473325"/>
            <a:ext cx="0" cy="18097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694" name="Line 38"/>
          <p:cNvSpPr>
            <a:spLocks noChangeShapeType="1"/>
          </p:cNvSpPr>
          <p:nvPr/>
        </p:nvSpPr>
        <p:spPr bwMode="auto">
          <a:xfrm>
            <a:off x="5362575" y="2473325"/>
            <a:ext cx="0" cy="18097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695" name="Text Box 39"/>
          <p:cNvSpPr txBox="1">
            <a:spLocks noChangeArrowheads="1"/>
          </p:cNvSpPr>
          <p:nvPr/>
        </p:nvSpPr>
        <p:spPr bwMode="auto">
          <a:xfrm>
            <a:off x="3678777" y="2309288"/>
            <a:ext cx="1665580"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6@3m=18m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0696" name="Line 40"/>
          <p:cNvSpPr>
            <a:spLocks noChangeShapeType="1"/>
          </p:cNvSpPr>
          <p:nvPr/>
        </p:nvSpPr>
        <p:spPr bwMode="auto">
          <a:xfrm flipV="1">
            <a:off x="5848350" y="1160462"/>
            <a:ext cx="2190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697" name="Line 41"/>
          <p:cNvSpPr>
            <a:spLocks noChangeShapeType="1"/>
          </p:cNvSpPr>
          <p:nvPr/>
        </p:nvSpPr>
        <p:spPr bwMode="auto">
          <a:xfrm flipV="1">
            <a:off x="5857875" y="2017712"/>
            <a:ext cx="2190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698" name="Line 42"/>
          <p:cNvSpPr>
            <a:spLocks noChangeShapeType="1"/>
          </p:cNvSpPr>
          <p:nvPr/>
        </p:nvSpPr>
        <p:spPr bwMode="auto">
          <a:xfrm>
            <a:off x="5905500" y="1598612"/>
            <a:ext cx="0" cy="41910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699" name="Line 43"/>
          <p:cNvSpPr>
            <a:spLocks noChangeShapeType="1"/>
          </p:cNvSpPr>
          <p:nvPr/>
        </p:nvSpPr>
        <p:spPr bwMode="auto">
          <a:xfrm>
            <a:off x="5905500" y="1189037"/>
            <a:ext cx="0" cy="40005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700" name="Line 44"/>
          <p:cNvSpPr>
            <a:spLocks noChangeShapeType="1"/>
          </p:cNvSpPr>
          <p:nvPr/>
        </p:nvSpPr>
        <p:spPr bwMode="auto">
          <a:xfrm flipV="1">
            <a:off x="5857875" y="1598612"/>
            <a:ext cx="2190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701" name="Text Box 45"/>
          <p:cNvSpPr txBox="1">
            <a:spLocks noChangeArrowheads="1"/>
          </p:cNvSpPr>
          <p:nvPr/>
        </p:nvSpPr>
        <p:spPr bwMode="auto">
          <a:xfrm>
            <a:off x="5867400" y="1293812"/>
            <a:ext cx="1101571"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0702" name="Text Box 46"/>
          <p:cNvSpPr txBox="1">
            <a:spLocks noChangeArrowheads="1"/>
          </p:cNvSpPr>
          <p:nvPr/>
        </p:nvSpPr>
        <p:spPr bwMode="auto">
          <a:xfrm>
            <a:off x="5867400" y="1684337"/>
            <a:ext cx="1172592"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0703" name="Text Box 47"/>
          <p:cNvSpPr txBox="1">
            <a:spLocks noChangeArrowheads="1"/>
          </p:cNvSpPr>
          <p:nvPr/>
        </p:nvSpPr>
        <p:spPr bwMode="auto">
          <a:xfrm>
            <a:off x="4182770" y="2039999"/>
            <a:ext cx="117046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16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0704" name="Line 48"/>
          <p:cNvSpPr>
            <a:spLocks noChangeShapeType="1"/>
          </p:cNvSpPr>
          <p:nvPr/>
        </p:nvSpPr>
        <p:spPr bwMode="auto">
          <a:xfrm flipV="1">
            <a:off x="3848100" y="1152525"/>
            <a:ext cx="352425" cy="447675"/>
          </a:xfrm>
          <a:prstGeom prst="line">
            <a:avLst/>
          </a:prstGeom>
          <a:noFill/>
          <a:ln w="28575">
            <a:solidFill>
              <a:srgbClr val="FF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705" name="Line 49"/>
          <p:cNvSpPr>
            <a:spLocks noChangeShapeType="1"/>
          </p:cNvSpPr>
          <p:nvPr/>
        </p:nvSpPr>
        <p:spPr bwMode="auto">
          <a:xfrm>
            <a:off x="3829050" y="1598612"/>
            <a:ext cx="371475" cy="428625"/>
          </a:xfrm>
          <a:prstGeom prst="line">
            <a:avLst/>
          </a:prstGeom>
          <a:noFill/>
          <a:ln w="28575">
            <a:solidFill>
              <a:srgbClr val="FF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706" name="Oval 50"/>
          <p:cNvSpPr>
            <a:spLocks noChangeArrowheads="1"/>
          </p:cNvSpPr>
          <p:nvPr/>
        </p:nvSpPr>
        <p:spPr bwMode="auto">
          <a:xfrm>
            <a:off x="3771900" y="1560512"/>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707" name="Line 51"/>
          <p:cNvSpPr>
            <a:spLocks noChangeShapeType="1"/>
          </p:cNvSpPr>
          <p:nvPr/>
        </p:nvSpPr>
        <p:spPr bwMode="auto">
          <a:xfrm flipH="1" flipV="1">
            <a:off x="4171950" y="1114425"/>
            <a:ext cx="381000" cy="4572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708" name="Line 52"/>
          <p:cNvSpPr>
            <a:spLocks noChangeShapeType="1"/>
          </p:cNvSpPr>
          <p:nvPr/>
        </p:nvSpPr>
        <p:spPr bwMode="auto">
          <a:xfrm flipV="1">
            <a:off x="4219575" y="1589087"/>
            <a:ext cx="371475" cy="4381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709" name="Oval 53"/>
          <p:cNvSpPr>
            <a:spLocks noChangeArrowheads="1"/>
          </p:cNvSpPr>
          <p:nvPr/>
        </p:nvSpPr>
        <p:spPr bwMode="auto">
          <a:xfrm>
            <a:off x="4157663" y="1095375"/>
            <a:ext cx="90487"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710" name="Oval 54"/>
          <p:cNvSpPr>
            <a:spLocks noChangeArrowheads="1"/>
          </p:cNvSpPr>
          <p:nvPr/>
        </p:nvSpPr>
        <p:spPr bwMode="auto">
          <a:xfrm>
            <a:off x="4533900" y="1550987"/>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711" name="Oval 55"/>
          <p:cNvSpPr>
            <a:spLocks noChangeArrowheads="1"/>
          </p:cNvSpPr>
          <p:nvPr/>
        </p:nvSpPr>
        <p:spPr bwMode="auto">
          <a:xfrm>
            <a:off x="4152900" y="1989137"/>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8" name="Rectangle 57"/>
          <p:cNvSpPr/>
          <p:nvPr/>
        </p:nvSpPr>
        <p:spPr>
          <a:xfrm>
            <a:off x="457200" y="2967335"/>
            <a:ext cx="7772400" cy="646331"/>
          </a:xfrm>
          <a:prstGeom prst="rect">
            <a:avLst/>
          </a:prstGeom>
        </p:spPr>
        <p:txBody>
          <a:bodyPr wrap="square">
            <a:spAutoFit/>
          </a:bodyPr>
          <a:lstStyle/>
          <a:p>
            <a:r>
              <a:rPr lang="en-US" b="1" dirty="0" smtClean="0">
                <a:solidFill>
                  <a:srgbClr val="FF0000"/>
                </a:solidFill>
                <a:latin typeface="Times New Roman"/>
                <a:ea typeface="PMingLiU"/>
              </a:rPr>
              <a:t>Solution </a:t>
            </a:r>
            <a:r>
              <a:rPr lang="zh-TW" altLang="en-US" b="1" dirty="0" smtClean="0">
                <a:solidFill>
                  <a:srgbClr val="FF0000"/>
                </a:solidFill>
                <a:latin typeface="Times New Roman"/>
                <a:ea typeface="PMingLiU"/>
              </a:rPr>
              <a:t>  </a:t>
            </a:r>
            <a:r>
              <a:rPr lang="en-US" altLang="zh-TW" dirty="0" smtClean="0">
                <a:latin typeface="Times New Roman"/>
                <a:ea typeface="PMingLiU"/>
              </a:rPr>
              <a:t>A different cut from that of the last example is needed to expose the web member forces.</a:t>
            </a:r>
          </a:p>
        </p:txBody>
      </p:sp>
      <p:sp>
        <p:nvSpPr>
          <p:cNvPr id="59" name="Rectangle 58"/>
          <p:cNvSpPr/>
          <p:nvPr/>
        </p:nvSpPr>
        <p:spPr>
          <a:xfrm>
            <a:off x="457200" y="3810000"/>
            <a:ext cx="7696200" cy="646331"/>
          </a:xfrm>
          <a:prstGeom prst="rect">
            <a:avLst/>
          </a:prstGeom>
        </p:spPr>
        <p:txBody>
          <a:bodyPr wrap="square">
            <a:spAutoFit/>
          </a:bodyPr>
          <a:lstStyle/>
          <a:p>
            <a:r>
              <a:rPr lang="en-US" b="1" dirty="0" smtClean="0">
                <a:latin typeface="Times New Roman"/>
                <a:ea typeface="PMingLiU"/>
              </a:rPr>
              <a:t>(1) Establish FBD.  </a:t>
            </a:r>
            <a:r>
              <a:rPr lang="en-US" dirty="0" smtClean="0">
                <a:latin typeface="Times New Roman"/>
                <a:ea typeface="PMingLiU"/>
              </a:rPr>
              <a:t>To expose the force in the inclined web members, we may make a cut through the third panel.</a:t>
            </a:r>
          </a:p>
        </p:txBody>
      </p:sp>
      <p:sp>
        <p:nvSpPr>
          <p:cNvPr id="70713" name="Line 57"/>
          <p:cNvSpPr>
            <a:spLocks noChangeShapeType="1"/>
          </p:cNvSpPr>
          <p:nvPr/>
        </p:nvSpPr>
        <p:spPr bwMode="auto">
          <a:xfrm>
            <a:off x="4229100" y="5819775"/>
            <a:ext cx="0" cy="219075"/>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70714" name="AutoShape 58"/>
          <p:cNvSpPr>
            <a:spLocks noChangeArrowheads="1"/>
          </p:cNvSpPr>
          <p:nvPr/>
        </p:nvSpPr>
        <p:spPr bwMode="auto">
          <a:xfrm>
            <a:off x="3886200" y="4876800"/>
            <a:ext cx="709613" cy="895350"/>
          </a:xfrm>
          <a:prstGeom prst="diamond">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0715" name="Line 59"/>
          <p:cNvSpPr>
            <a:spLocks noChangeShapeType="1"/>
          </p:cNvSpPr>
          <p:nvPr/>
        </p:nvSpPr>
        <p:spPr bwMode="auto">
          <a:xfrm flipV="1">
            <a:off x="4229100" y="4867275"/>
            <a:ext cx="0" cy="923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0716" name="Line 60"/>
          <p:cNvSpPr>
            <a:spLocks noChangeShapeType="1"/>
          </p:cNvSpPr>
          <p:nvPr/>
        </p:nvSpPr>
        <p:spPr bwMode="auto">
          <a:xfrm flipV="1">
            <a:off x="3457575" y="4876800"/>
            <a:ext cx="1543050" cy="4763"/>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0717" name="Line 61"/>
          <p:cNvSpPr>
            <a:spLocks noChangeShapeType="1"/>
          </p:cNvSpPr>
          <p:nvPr/>
        </p:nvSpPr>
        <p:spPr bwMode="auto">
          <a:xfrm flipH="1">
            <a:off x="4619625" y="4886325"/>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0718" name="Line 62"/>
          <p:cNvSpPr>
            <a:spLocks noChangeShapeType="1"/>
          </p:cNvSpPr>
          <p:nvPr/>
        </p:nvSpPr>
        <p:spPr bwMode="auto">
          <a:xfrm flipH="1">
            <a:off x="3848100" y="4886325"/>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0719" name="Line 63"/>
          <p:cNvSpPr>
            <a:spLocks noChangeShapeType="1"/>
          </p:cNvSpPr>
          <p:nvPr/>
        </p:nvSpPr>
        <p:spPr bwMode="auto">
          <a:xfrm flipH="1">
            <a:off x="5010150" y="4886325"/>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0720" name="Line 64"/>
          <p:cNvSpPr>
            <a:spLocks noChangeShapeType="1"/>
          </p:cNvSpPr>
          <p:nvPr/>
        </p:nvSpPr>
        <p:spPr bwMode="auto">
          <a:xfrm flipH="1">
            <a:off x="3457575" y="4876800"/>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0721" name="Line 65"/>
          <p:cNvSpPr>
            <a:spLocks noChangeShapeType="1"/>
          </p:cNvSpPr>
          <p:nvPr/>
        </p:nvSpPr>
        <p:spPr bwMode="auto">
          <a:xfrm>
            <a:off x="3105150" y="5762625"/>
            <a:ext cx="2286000"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0722" name="Line 66"/>
          <p:cNvSpPr>
            <a:spLocks noChangeShapeType="1"/>
          </p:cNvSpPr>
          <p:nvPr/>
        </p:nvSpPr>
        <p:spPr bwMode="auto">
          <a:xfrm>
            <a:off x="5019675" y="4876800"/>
            <a:ext cx="371475" cy="8858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0723" name="Line 67"/>
          <p:cNvSpPr>
            <a:spLocks noChangeShapeType="1"/>
          </p:cNvSpPr>
          <p:nvPr/>
        </p:nvSpPr>
        <p:spPr bwMode="auto">
          <a:xfrm flipH="1">
            <a:off x="3095625" y="4886325"/>
            <a:ext cx="361950" cy="8763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0724" name="Line 68"/>
          <p:cNvSpPr>
            <a:spLocks noChangeShapeType="1"/>
          </p:cNvSpPr>
          <p:nvPr/>
        </p:nvSpPr>
        <p:spPr bwMode="auto">
          <a:xfrm flipV="1">
            <a:off x="3457575" y="4895850"/>
            <a:ext cx="371475" cy="4381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0725" name="Line 69"/>
          <p:cNvSpPr>
            <a:spLocks noChangeShapeType="1"/>
          </p:cNvSpPr>
          <p:nvPr/>
        </p:nvSpPr>
        <p:spPr bwMode="auto">
          <a:xfrm>
            <a:off x="3457575" y="5334000"/>
            <a:ext cx="381000" cy="4286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726" name="Line 70"/>
          <p:cNvSpPr>
            <a:spLocks noChangeShapeType="1"/>
          </p:cNvSpPr>
          <p:nvPr/>
        </p:nvSpPr>
        <p:spPr bwMode="auto">
          <a:xfrm flipV="1">
            <a:off x="4629150" y="5324475"/>
            <a:ext cx="371475" cy="4381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727" name="Line 71"/>
          <p:cNvSpPr>
            <a:spLocks noChangeShapeType="1"/>
          </p:cNvSpPr>
          <p:nvPr/>
        </p:nvSpPr>
        <p:spPr bwMode="auto">
          <a:xfrm flipH="1" flipV="1">
            <a:off x="4619625" y="4886325"/>
            <a:ext cx="390525" cy="4381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0728" name="Oval 72"/>
          <p:cNvSpPr>
            <a:spLocks noChangeArrowheads="1"/>
          </p:cNvSpPr>
          <p:nvPr/>
        </p:nvSpPr>
        <p:spPr bwMode="auto">
          <a:xfrm>
            <a:off x="3409950" y="4838700"/>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0729" name="Oval 73"/>
          <p:cNvSpPr>
            <a:spLocks noChangeArrowheads="1"/>
          </p:cNvSpPr>
          <p:nvPr/>
        </p:nvSpPr>
        <p:spPr bwMode="auto">
          <a:xfrm>
            <a:off x="3810000" y="4819650"/>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0730" name="Oval 74"/>
          <p:cNvSpPr>
            <a:spLocks noChangeArrowheads="1"/>
          </p:cNvSpPr>
          <p:nvPr/>
        </p:nvSpPr>
        <p:spPr bwMode="auto">
          <a:xfrm>
            <a:off x="4181475" y="4819650"/>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0731" name="Oval 75"/>
          <p:cNvSpPr>
            <a:spLocks noChangeArrowheads="1"/>
          </p:cNvSpPr>
          <p:nvPr/>
        </p:nvSpPr>
        <p:spPr bwMode="auto">
          <a:xfrm>
            <a:off x="4581525" y="4838700"/>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0732" name="Oval 76"/>
          <p:cNvSpPr>
            <a:spLocks noChangeArrowheads="1"/>
          </p:cNvSpPr>
          <p:nvPr/>
        </p:nvSpPr>
        <p:spPr bwMode="auto">
          <a:xfrm>
            <a:off x="4972050" y="4840288"/>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0733" name="Oval 77"/>
          <p:cNvSpPr>
            <a:spLocks noChangeArrowheads="1"/>
          </p:cNvSpPr>
          <p:nvPr/>
        </p:nvSpPr>
        <p:spPr bwMode="auto">
          <a:xfrm>
            <a:off x="3067050" y="571500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0734" name="Oval 78"/>
          <p:cNvSpPr>
            <a:spLocks noChangeArrowheads="1"/>
          </p:cNvSpPr>
          <p:nvPr/>
        </p:nvSpPr>
        <p:spPr bwMode="auto">
          <a:xfrm>
            <a:off x="3400425" y="570547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735" name="Oval 79"/>
          <p:cNvSpPr>
            <a:spLocks noChangeArrowheads="1"/>
          </p:cNvSpPr>
          <p:nvPr/>
        </p:nvSpPr>
        <p:spPr bwMode="auto">
          <a:xfrm>
            <a:off x="3800475" y="572452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736" name="Oval 80"/>
          <p:cNvSpPr>
            <a:spLocks noChangeArrowheads="1"/>
          </p:cNvSpPr>
          <p:nvPr/>
        </p:nvSpPr>
        <p:spPr bwMode="auto">
          <a:xfrm>
            <a:off x="4181475" y="571500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737" name="Oval 81"/>
          <p:cNvSpPr>
            <a:spLocks noChangeArrowheads="1"/>
          </p:cNvSpPr>
          <p:nvPr/>
        </p:nvSpPr>
        <p:spPr bwMode="auto">
          <a:xfrm>
            <a:off x="4581525" y="570547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738" name="Oval 82"/>
          <p:cNvSpPr>
            <a:spLocks noChangeArrowheads="1"/>
          </p:cNvSpPr>
          <p:nvPr/>
        </p:nvSpPr>
        <p:spPr bwMode="auto">
          <a:xfrm>
            <a:off x="4962525" y="572452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739" name="Oval 83"/>
          <p:cNvSpPr>
            <a:spLocks noChangeArrowheads="1"/>
          </p:cNvSpPr>
          <p:nvPr/>
        </p:nvSpPr>
        <p:spPr bwMode="auto">
          <a:xfrm>
            <a:off x="5343525" y="571500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740" name="Oval 84"/>
          <p:cNvSpPr>
            <a:spLocks noChangeArrowheads="1"/>
          </p:cNvSpPr>
          <p:nvPr/>
        </p:nvSpPr>
        <p:spPr bwMode="auto">
          <a:xfrm>
            <a:off x="3411538" y="5292725"/>
            <a:ext cx="90487"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741" name="Oval 85"/>
          <p:cNvSpPr>
            <a:spLocks noChangeArrowheads="1"/>
          </p:cNvSpPr>
          <p:nvPr/>
        </p:nvSpPr>
        <p:spPr bwMode="auto">
          <a:xfrm>
            <a:off x="3803650" y="5276850"/>
            <a:ext cx="92075"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742" name="Oval 86"/>
          <p:cNvSpPr>
            <a:spLocks noChangeArrowheads="1"/>
          </p:cNvSpPr>
          <p:nvPr/>
        </p:nvSpPr>
        <p:spPr bwMode="auto">
          <a:xfrm>
            <a:off x="4572000" y="528002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743" name="Oval 87"/>
          <p:cNvSpPr>
            <a:spLocks noChangeArrowheads="1"/>
          </p:cNvSpPr>
          <p:nvPr/>
        </p:nvSpPr>
        <p:spPr bwMode="auto">
          <a:xfrm>
            <a:off x="4962525" y="5275263"/>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744" name="Line 88"/>
          <p:cNvSpPr>
            <a:spLocks noChangeShapeType="1"/>
          </p:cNvSpPr>
          <p:nvPr/>
        </p:nvSpPr>
        <p:spPr bwMode="auto">
          <a:xfrm>
            <a:off x="3009900" y="5886450"/>
            <a:ext cx="23812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0745" name="Line 89"/>
          <p:cNvSpPr>
            <a:spLocks noChangeShapeType="1"/>
          </p:cNvSpPr>
          <p:nvPr/>
        </p:nvSpPr>
        <p:spPr bwMode="auto">
          <a:xfrm flipH="1" flipV="1">
            <a:off x="3143250" y="5800725"/>
            <a:ext cx="33338" cy="80963"/>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0746" name="Line 90"/>
          <p:cNvSpPr>
            <a:spLocks noChangeShapeType="1"/>
          </p:cNvSpPr>
          <p:nvPr/>
        </p:nvSpPr>
        <p:spPr bwMode="auto">
          <a:xfrm flipH="1">
            <a:off x="3057525" y="5800725"/>
            <a:ext cx="28575" cy="8572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0747" name="Line 91"/>
          <p:cNvSpPr>
            <a:spLocks noChangeShapeType="1"/>
          </p:cNvSpPr>
          <p:nvPr/>
        </p:nvSpPr>
        <p:spPr bwMode="auto">
          <a:xfrm flipH="1" flipV="1">
            <a:off x="5410200" y="5800725"/>
            <a:ext cx="38100" cy="8572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748" name="Line 92"/>
          <p:cNvSpPr>
            <a:spLocks noChangeShapeType="1"/>
          </p:cNvSpPr>
          <p:nvPr/>
        </p:nvSpPr>
        <p:spPr bwMode="auto">
          <a:xfrm flipH="1">
            <a:off x="5329238" y="5803900"/>
            <a:ext cx="36512" cy="825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749" name="Line 93"/>
          <p:cNvSpPr>
            <a:spLocks noChangeShapeType="1"/>
          </p:cNvSpPr>
          <p:nvPr/>
        </p:nvSpPr>
        <p:spPr bwMode="auto">
          <a:xfrm>
            <a:off x="5334000" y="5886450"/>
            <a:ext cx="1143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750" name="Oval 94"/>
          <p:cNvSpPr>
            <a:spLocks noChangeArrowheads="1"/>
          </p:cNvSpPr>
          <p:nvPr/>
        </p:nvSpPr>
        <p:spPr bwMode="auto">
          <a:xfrm>
            <a:off x="5343525" y="586740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751" name="Line 95"/>
          <p:cNvSpPr>
            <a:spLocks noChangeShapeType="1"/>
          </p:cNvSpPr>
          <p:nvPr/>
        </p:nvSpPr>
        <p:spPr bwMode="auto">
          <a:xfrm>
            <a:off x="5267325" y="5967413"/>
            <a:ext cx="2571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0752" name="Line 96"/>
          <p:cNvSpPr>
            <a:spLocks noChangeShapeType="1"/>
          </p:cNvSpPr>
          <p:nvPr/>
        </p:nvSpPr>
        <p:spPr bwMode="auto">
          <a:xfrm flipH="1">
            <a:off x="3943350" y="4719638"/>
            <a:ext cx="142875" cy="1276350"/>
          </a:xfrm>
          <a:prstGeom prst="line">
            <a:avLst/>
          </a:prstGeom>
          <a:noFill/>
          <a:ln w="28575">
            <a:solidFill>
              <a:srgbClr val="FF0000"/>
            </a:solidFill>
            <a:prstDash val="sysDot"/>
            <a:round/>
            <a:headEnd/>
            <a:tailEnd/>
          </a:ln>
        </p:spPr>
        <p:txBody>
          <a:bodyPr vert="horz" wrap="square" lIns="91440" tIns="45720" rIns="91440" bIns="45720" numCol="1" anchor="t" anchorCtr="0" compatLnSpc="1">
            <a:prstTxWarp prst="textNoShape">
              <a:avLst/>
            </a:prstTxWarp>
          </a:bodyPr>
          <a:lstStyle/>
          <a:p>
            <a:endParaRPr lang="en-US"/>
          </a:p>
        </p:txBody>
      </p:sp>
      <p:sp>
        <p:nvSpPr>
          <p:cNvPr id="70753" name="Text Box 97"/>
          <p:cNvSpPr txBox="1">
            <a:spLocks noChangeArrowheads="1"/>
          </p:cNvSpPr>
          <p:nvPr/>
        </p:nvSpPr>
        <p:spPr bwMode="auto">
          <a:xfrm>
            <a:off x="3565586" y="5178133"/>
            <a:ext cx="3048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0754" name="Text Box 98"/>
          <p:cNvSpPr txBox="1">
            <a:spLocks noChangeArrowheads="1"/>
          </p:cNvSpPr>
          <p:nvPr/>
        </p:nvSpPr>
        <p:spPr bwMode="auto">
          <a:xfrm>
            <a:off x="3981450" y="5727700"/>
            <a:ext cx="3048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J</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065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065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066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066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066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066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066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066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066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066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066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066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067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0671"/>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067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7067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70674"/>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7067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7067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7067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7067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70679"/>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70680"/>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70681"/>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70682"/>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70683"/>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70684"/>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70685"/>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70686"/>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70687"/>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70688"/>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70689"/>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70690"/>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70691"/>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70692"/>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70693"/>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70694"/>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70695"/>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70696"/>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70697"/>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70698"/>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70699"/>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70700"/>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70701"/>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70702"/>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70703"/>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70704"/>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70705"/>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70706"/>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70707"/>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70708"/>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70709"/>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70710"/>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70711"/>
                                        </p:tgtEl>
                                        <p:attrNameLst>
                                          <p:attrName>style.visibility</p:attrName>
                                        </p:attrNameLst>
                                      </p:cBhvr>
                                      <p:to>
                                        <p:strVal val="visible"/>
                                      </p:to>
                                    </p:set>
                                  </p:childTnLst>
                                </p:cTn>
                              </p:par>
                            </p:childTnLst>
                          </p:cTn>
                        </p:par>
                      </p:childTnLst>
                    </p:cTn>
                  </p:par>
                  <p:par>
                    <p:cTn id="113" fill="hold">
                      <p:stCondLst>
                        <p:cond delay="indefinite"/>
                      </p:stCondLst>
                      <p:childTnLst>
                        <p:par>
                          <p:cTn id="114" fill="hold">
                            <p:stCondLst>
                              <p:cond delay="0"/>
                            </p:stCondLst>
                            <p:childTnLst>
                              <p:par>
                                <p:cTn id="115" presetID="1" presetClass="entr" presetSubtype="0" fill="hold" grpId="0" nodeType="clickEffect">
                                  <p:stCondLst>
                                    <p:cond delay="0"/>
                                  </p:stCondLst>
                                  <p:childTnLst>
                                    <p:set>
                                      <p:cBhvr>
                                        <p:cTn id="116" dur="1" fill="hold">
                                          <p:stCondLst>
                                            <p:cond delay="0"/>
                                          </p:stCondLst>
                                        </p:cTn>
                                        <p:tgtEl>
                                          <p:spTgt spid="58"/>
                                        </p:tgtEl>
                                        <p:attrNameLst>
                                          <p:attrName>style.visibility</p:attrName>
                                        </p:attrNameLst>
                                      </p:cBhvr>
                                      <p:to>
                                        <p:strVal val="visible"/>
                                      </p:to>
                                    </p:set>
                                  </p:childTnLst>
                                </p:cTn>
                              </p:par>
                            </p:childTnLst>
                          </p:cTn>
                        </p:par>
                      </p:childTnLst>
                    </p:cTn>
                  </p:par>
                  <p:par>
                    <p:cTn id="117" fill="hold">
                      <p:stCondLst>
                        <p:cond delay="indefinite"/>
                      </p:stCondLst>
                      <p:childTnLst>
                        <p:par>
                          <p:cTn id="118" fill="hold">
                            <p:stCondLst>
                              <p:cond delay="0"/>
                            </p:stCondLst>
                            <p:childTnLst>
                              <p:par>
                                <p:cTn id="119" presetID="1" presetClass="entr" presetSubtype="0" fill="hold" grpId="0" nodeType="clickEffect">
                                  <p:stCondLst>
                                    <p:cond delay="0"/>
                                  </p:stCondLst>
                                  <p:childTnLst>
                                    <p:set>
                                      <p:cBhvr>
                                        <p:cTn id="120" dur="1" fill="hold">
                                          <p:stCondLst>
                                            <p:cond delay="0"/>
                                          </p:stCondLst>
                                        </p:cTn>
                                        <p:tgtEl>
                                          <p:spTgt spid="59"/>
                                        </p:tgtEl>
                                        <p:attrNameLst>
                                          <p:attrName>style.visibility</p:attrName>
                                        </p:attrNameLst>
                                      </p:cBhvr>
                                      <p:to>
                                        <p:strVal val="visible"/>
                                      </p:to>
                                    </p:set>
                                  </p:childTnLst>
                                </p:cTn>
                              </p:par>
                            </p:childTnLst>
                          </p:cTn>
                        </p:par>
                      </p:childTnLst>
                    </p:cTn>
                  </p:par>
                  <p:par>
                    <p:cTn id="121" fill="hold">
                      <p:stCondLst>
                        <p:cond delay="indefinite"/>
                      </p:stCondLst>
                      <p:childTnLst>
                        <p:par>
                          <p:cTn id="122" fill="hold">
                            <p:stCondLst>
                              <p:cond delay="0"/>
                            </p:stCondLst>
                            <p:childTnLst>
                              <p:par>
                                <p:cTn id="123" presetID="1" presetClass="entr" presetSubtype="0" fill="hold" grpId="0" nodeType="clickEffect">
                                  <p:stCondLst>
                                    <p:cond delay="0"/>
                                  </p:stCondLst>
                                  <p:childTnLst>
                                    <p:set>
                                      <p:cBhvr>
                                        <p:cTn id="124" dur="1" fill="hold">
                                          <p:stCondLst>
                                            <p:cond delay="0"/>
                                          </p:stCondLst>
                                        </p:cTn>
                                        <p:tgtEl>
                                          <p:spTgt spid="70713"/>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70714"/>
                                        </p:tgtEl>
                                        <p:attrNameLst>
                                          <p:attrName>style.visibility</p:attrName>
                                        </p:attrNameLst>
                                      </p:cBhvr>
                                      <p:to>
                                        <p:strVal val="visible"/>
                                      </p:to>
                                    </p:set>
                                  </p:childTnLst>
                                </p:cTn>
                              </p:par>
                              <p:par>
                                <p:cTn id="127" presetID="1" presetClass="entr" presetSubtype="0" fill="hold" grpId="0" nodeType="withEffect">
                                  <p:stCondLst>
                                    <p:cond delay="0"/>
                                  </p:stCondLst>
                                  <p:childTnLst>
                                    <p:set>
                                      <p:cBhvr>
                                        <p:cTn id="128" dur="1" fill="hold">
                                          <p:stCondLst>
                                            <p:cond delay="0"/>
                                          </p:stCondLst>
                                        </p:cTn>
                                        <p:tgtEl>
                                          <p:spTgt spid="70715"/>
                                        </p:tgtEl>
                                        <p:attrNameLst>
                                          <p:attrName>style.visibility</p:attrName>
                                        </p:attrNameLst>
                                      </p:cBhvr>
                                      <p:to>
                                        <p:strVal val="visible"/>
                                      </p:to>
                                    </p:set>
                                  </p:childTnLst>
                                </p:cTn>
                              </p:par>
                              <p:par>
                                <p:cTn id="129" presetID="1" presetClass="entr" presetSubtype="0" fill="hold" grpId="0" nodeType="withEffect">
                                  <p:stCondLst>
                                    <p:cond delay="0"/>
                                  </p:stCondLst>
                                  <p:childTnLst>
                                    <p:set>
                                      <p:cBhvr>
                                        <p:cTn id="130" dur="1" fill="hold">
                                          <p:stCondLst>
                                            <p:cond delay="0"/>
                                          </p:stCondLst>
                                        </p:cTn>
                                        <p:tgtEl>
                                          <p:spTgt spid="70716"/>
                                        </p:tgtEl>
                                        <p:attrNameLst>
                                          <p:attrName>style.visibility</p:attrName>
                                        </p:attrNameLst>
                                      </p:cBhvr>
                                      <p:to>
                                        <p:strVal val="visible"/>
                                      </p:to>
                                    </p:set>
                                  </p:childTnLst>
                                </p:cTn>
                              </p:par>
                              <p:par>
                                <p:cTn id="131" presetID="1" presetClass="entr" presetSubtype="0" fill="hold" grpId="0" nodeType="withEffect">
                                  <p:stCondLst>
                                    <p:cond delay="0"/>
                                  </p:stCondLst>
                                  <p:childTnLst>
                                    <p:set>
                                      <p:cBhvr>
                                        <p:cTn id="132" dur="1" fill="hold">
                                          <p:stCondLst>
                                            <p:cond delay="0"/>
                                          </p:stCondLst>
                                        </p:cTn>
                                        <p:tgtEl>
                                          <p:spTgt spid="70717"/>
                                        </p:tgtEl>
                                        <p:attrNameLst>
                                          <p:attrName>style.visibility</p:attrName>
                                        </p:attrNameLst>
                                      </p:cBhvr>
                                      <p:to>
                                        <p:strVal val="visible"/>
                                      </p:to>
                                    </p:set>
                                  </p:childTnLst>
                                </p:cTn>
                              </p:par>
                              <p:par>
                                <p:cTn id="133" presetID="1" presetClass="entr" presetSubtype="0" fill="hold" grpId="0" nodeType="withEffect">
                                  <p:stCondLst>
                                    <p:cond delay="0"/>
                                  </p:stCondLst>
                                  <p:childTnLst>
                                    <p:set>
                                      <p:cBhvr>
                                        <p:cTn id="134" dur="1" fill="hold">
                                          <p:stCondLst>
                                            <p:cond delay="0"/>
                                          </p:stCondLst>
                                        </p:cTn>
                                        <p:tgtEl>
                                          <p:spTgt spid="70718"/>
                                        </p:tgtEl>
                                        <p:attrNameLst>
                                          <p:attrName>style.visibility</p:attrName>
                                        </p:attrNameLst>
                                      </p:cBhvr>
                                      <p:to>
                                        <p:strVal val="visible"/>
                                      </p:to>
                                    </p:set>
                                  </p:childTnLst>
                                </p:cTn>
                              </p:par>
                              <p:par>
                                <p:cTn id="135" presetID="1" presetClass="entr" presetSubtype="0" fill="hold" grpId="0" nodeType="withEffect">
                                  <p:stCondLst>
                                    <p:cond delay="0"/>
                                  </p:stCondLst>
                                  <p:childTnLst>
                                    <p:set>
                                      <p:cBhvr>
                                        <p:cTn id="136" dur="1" fill="hold">
                                          <p:stCondLst>
                                            <p:cond delay="0"/>
                                          </p:stCondLst>
                                        </p:cTn>
                                        <p:tgtEl>
                                          <p:spTgt spid="70719"/>
                                        </p:tgtEl>
                                        <p:attrNameLst>
                                          <p:attrName>style.visibility</p:attrName>
                                        </p:attrNameLst>
                                      </p:cBhvr>
                                      <p:to>
                                        <p:strVal val="visible"/>
                                      </p:to>
                                    </p:set>
                                  </p:childTnLst>
                                </p:cTn>
                              </p:par>
                              <p:par>
                                <p:cTn id="137" presetID="1" presetClass="entr" presetSubtype="0" fill="hold" grpId="0" nodeType="withEffect">
                                  <p:stCondLst>
                                    <p:cond delay="0"/>
                                  </p:stCondLst>
                                  <p:childTnLst>
                                    <p:set>
                                      <p:cBhvr>
                                        <p:cTn id="138" dur="1" fill="hold">
                                          <p:stCondLst>
                                            <p:cond delay="0"/>
                                          </p:stCondLst>
                                        </p:cTn>
                                        <p:tgtEl>
                                          <p:spTgt spid="70720"/>
                                        </p:tgtEl>
                                        <p:attrNameLst>
                                          <p:attrName>style.visibility</p:attrName>
                                        </p:attrNameLst>
                                      </p:cBhvr>
                                      <p:to>
                                        <p:strVal val="visible"/>
                                      </p:to>
                                    </p:set>
                                  </p:childTnLst>
                                </p:cTn>
                              </p:par>
                              <p:par>
                                <p:cTn id="139" presetID="1" presetClass="entr" presetSubtype="0" fill="hold" grpId="0" nodeType="withEffect">
                                  <p:stCondLst>
                                    <p:cond delay="0"/>
                                  </p:stCondLst>
                                  <p:childTnLst>
                                    <p:set>
                                      <p:cBhvr>
                                        <p:cTn id="140" dur="1" fill="hold">
                                          <p:stCondLst>
                                            <p:cond delay="0"/>
                                          </p:stCondLst>
                                        </p:cTn>
                                        <p:tgtEl>
                                          <p:spTgt spid="70721"/>
                                        </p:tgtEl>
                                        <p:attrNameLst>
                                          <p:attrName>style.visibility</p:attrName>
                                        </p:attrNameLst>
                                      </p:cBhvr>
                                      <p:to>
                                        <p:strVal val="visible"/>
                                      </p:to>
                                    </p:set>
                                  </p:childTnLst>
                                </p:cTn>
                              </p:par>
                              <p:par>
                                <p:cTn id="141" presetID="1" presetClass="entr" presetSubtype="0" fill="hold" grpId="0" nodeType="withEffect">
                                  <p:stCondLst>
                                    <p:cond delay="0"/>
                                  </p:stCondLst>
                                  <p:childTnLst>
                                    <p:set>
                                      <p:cBhvr>
                                        <p:cTn id="142" dur="1" fill="hold">
                                          <p:stCondLst>
                                            <p:cond delay="0"/>
                                          </p:stCondLst>
                                        </p:cTn>
                                        <p:tgtEl>
                                          <p:spTgt spid="70722"/>
                                        </p:tgtEl>
                                        <p:attrNameLst>
                                          <p:attrName>style.visibility</p:attrName>
                                        </p:attrNameLst>
                                      </p:cBhvr>
                                      <p:to>
                                        <p:strVal val="visible"/>
                                      </p:to>
                                    </p:set>
                                  </p:childTnLst>
                                </p:cTn>
                              </p:par>
                              <p:par>
                                <p:cTn id="143" presetID="1" presetClass="entr" presetSubtype="0" fill="hold" grpId="0" nodeType="withEffect">
                                  <p:stCondLst>
                                    <p:cond delay="0"/>
                                  </p:stCondLst>
                                  <p:childTnLst>
                                    <p:set>
                                      <p:cBhvr>
                                        <p:cTn id="144" dur="1" fill="hold">
                                          <p:stCondLst>
                                            <p:cond delay="0"/>
                                          </p:stCondLst>
                                        </p:cTn>
                                        <p:tgtEl>
                                          <p:spTgt spid="70723"/>
                                        </p:tgtEl>
                                        <p:attrNameLst>
                                          <p:attrName>style.visibility</p:attrName>
                                        </p:attrNameLst>
                                      </p:cBhvr>
                                      <p:to>
                                        <p:strVal val="visible"/>
                                      </p:to>
                                    </p:set>
                                  </p:childTnLst>
                                </p:cTn>
                              </p:par>
                              <p:par>
                                <p:cTn id="145" presetID="1" presetClass="entr" presetSubtype="0" fill="hold" grpId="0" nodeType="withEffect">
                                  <p:stCondLst>
                                    <p:cond delay="0"/>
                                  </p:stCondLst>
                                  <p:childTnLst>
                                    <p:set>
                                      <p:cBhvr>
                                        <p:cTn id="146" dur="1" fill="hold">
                                          <p:stCondLst>
                                            <p:cond delay="0"/>
                                          </p:stCondLst>
                                        </p:cTn>
                                        <p:tgtEl>
                                          <p:spTgt spid="70724"/>
                                        </p:tgtEl>
                                        <p:attrNameLst>
                                          <p:attrName>style.visibility</p:attrName>
                                        </p:attrNameLst>
                                      </p:cBhvr>
                                      <p:to>
                                        <p:strVal val="visible"/>
                                      </p:to>
                                    </p:set>
                                  </p:childTnLst>
                                </p:cTn>
                              </p:par>
                              <p:par>
                                <p:cTn id="147" presetID="1" presetClass="entr" presetSubtype="0" fill="hold" grpId="0" nodeType="withEffect">
                                  <p:stCondLst>
                                    <p:cond delay="0"/>
                                  </p:stCondLst>
                                  <p:childTnLst>
                                    <p:set>
                                      <p:cBhvr>
                                        <p:cTn id="148" dur="1" fill="hold">
                                          <p:stCondLst>
                                            <p:cond delay="0"/>
                                          </p:stCondLst>
                                        </p:cTn>
                                        <p:tgtEl>
                                          <p:spTgt spid="70725"/>
                                        </p:tgtEl>
                                        <p:attrNameLst>
                                          <p:attrName>style.visibility</p:attrName>
                                        </p:attrNameLst>
                                      </p:cBhvr>
                                      <p:to>
                                        <p:strVal val="visible"/>
                                      </p:to>
                                    </p:set>
                                  </p:childTnLst>
                                </p:cTn>
                              </p:par>
                              <p:par>
                                <p:cTn id="149" presetID="1" presetClass="entr" presetSubtype="0" fill="hold" grpId="0" nodeType="withEffect">
                                  <p:stCondLst>
                                    <p:cond delay="0"/>
                                  </p:stCondLst>
                                  <p:childTnLst>
                                    <p:set>
                                      <p:cBhvr>
                                        <p:cTn id="150" dur="1" fill="hold">
                                          <p:stCondLst>
                                            <p:cond delay="0"/>
                                          </p:stCondLst>
                                        </p:cTn>
                                        <p:tgtEl>
                                          <p:spTgt spid="70726"/>
                                        </p:tgtEl>
                                        <p:attrNameLst>
                                          <p:attrName>style.visibility</p:attrName>
                                        </p:attrNameLst>
                                      </p:cBhvr>
                                      <p:to>
                                        <p:strVal val="visible"/>
                                      </p:to>
                                    </p:set>
                                  </p:childTnLst>
                                </p:cTn>
                              </p:par>
                              <p:par>
                                <p:cTn id="151" presetID="1" presetClass="entr" presetSubtype="0" fill="hold" grpId="0" nodeType="withEffect">
                                  <p:stCondLst>
                                    <p:cond delay="0"/>
                                  </p:stCondLst>
                                  <p:childTnLst>
                                    <p:set>
                                      <p:cBhvr>
                                        <p:cTn id="152" dur="1" fill="hold">
                                          <p:stCondLst>
                                            <p:cond delay="0"/>
                                          </p:stCondLst>
                                        </p:cTn>
                                        <p:tgtEl>
                                          <p:spTgt spid="70727"/>
                                        </p:tgtEl>
                                        <p:attrNameLst>
                                          <p:attrName>style.visibility</p:attrName>
                                        </p:attrNameLst>
                                      </p:cBhvr>
                                      <p:to>
                                        <p:strVal val="visible"/>
                                      </p:to>
                                    </p:set>
                                  </p:childTnLst>
                                </p:cTn>
                              </p:par>
                              <p:par>
                                <p:cTn id="153" presetID="1" presetClass="entr" presetSubtype="0" fill="hold" grpId="0" nodeType="withEffect">
                                  <p:stCondLst>
                                    <p:cond delay="0"/>
                                  </p:stCondLst>
                                  <p:childTnLst>
                                    <p:set>
                                      <p:cBhvr>
                                        <p:cTn id="154" dur="1" fill="hold">
                                          <p:stCondLst>
                                            <p:cond delay="0"/>
                                          </p:stCondLst>
                                        </p:cTn>
                                        <p:tgtEl>
                                          <p:spTgt spid="70728"/>
                                        </p:tgtEl>
                                        <p:attrNameLst>
                                          <p:attrName>style.visibility</p:attrName>
                                        </p:attrNameLst>
                                      </p:cBhvr>
                                      <p:to>
                                        <p:strVal val="visible"/>
                                      </p:to>
                                    </p:set>
                                  </p:childTnLst>
                                </p:cTn>
                              </p:par>
                              <p:par>
                                <p:cTn id="155" presetID="1" presetClass="entr" presetSubtype="0" fill="hold" grpId="0" nodeType="withEffect">
                                  <p:stCondLst>
                                    <p:cond delay="0"/>
                                  </p:stCondLst>
                                  <p:childTnLst>
                                    <p:set>
                                      <p:cBhvr>
                                        <p:cTn id="156" dur="1" fill="hold">
                                          <p:stCondLst>
                                            <p:cond delay="0"/>
                                          </p:stCondLst>
                                        </p:cTn>
                                        <p:tgtEl>
                                          <p:spTgt spid="70729"/>
                                        </p:tgtEl>
                                        <p:attrNameLst>
                                          <p:attrName>style.visibility</p:attrName>
                                        </p:attrNameLst>
                                      </p:cBhvr>
                                      <p:to>
                                        <p:strVal val="visible"/>
                                      </p:to>
                                    </p:set>
                                  </p:childTnLst>
                                </p:cTn>
                              </p:par>
                              <p:par>
                                <p:cTn id="157" presetID="1" presetClass="entr" presetSubtype="0" fill="hold" grpId="0" nodeType="withEffect">
                                  <p:stCondLst>
                                    <p:cond delay="0"/>
                                  </p:stCondLst>
                                  <p:childTnLst>
                                    <p:set>
                                      <p:cBhvr>
                                        <p:cTn id="158" dur="1" fill="hold">
                                          <p:stCondLst>
                                            <p:cond delay="0"/>
                                          </p:stCondLst>
                                        </p:cTn>
                                        <p:tgtEl>
                                          <p:spTgt spid="70730"/>
                                        </p:tgtEl>
                                        <p:attrNameLst>
                                          <p:attrName>style.visibility</p:attrName>
                                        </p:attrNameLst>
                                      </p:cBhvr>
                                      <p:to>
                                        <p:strVal val="visible"/>
                                      </p:to>
                                    </p:set>
                                  </p:childTnLst>
                                </p:cTn>
                              </p:par>
                              <p:par>
                                <p:cTn id="159" presetID="1" presetClass="entr" presetSubtype="0" fill="hold" grpId="0" nodeType="withEffect">
                                  <p:stCondLst>
                                    <p:cond delay="0"/>
                                  </p:stCondLst>
                                  <p:childTnLst>
                                    <p:set>
                                      <p:cBhvr>
                                        <p:cTn id="160" dur="1" fill="hold">
                                          <p:stCondLst>
                                            <p:cond delay="0"/>
                                          </p:stCondLst>
                                        </p:cTn>
                                        <p:tgtEl>
                                          <p:spTgt spid="70731"/>
                                        </p:tgtEl>
                                        <p:attrNameLst>
                                          <p:attrName>style.visibility</p:attrName>
                                        </p:attrNameLst>
                                      </p:cBhvr>
                                      <p:to>
                                        <p:strVal val="visible"/>
                                      </p:to>
                                    </p:set>
                                  </p:childTnLst>
                                </p:cTn>
                              </p:par>
                              <p:par>
                                <p:cTn id="161" presetID="1" presetClass="entr" presetSubtype="0" fill="hold" grpId="0" nodeType="withEffect">
                                  <p:stCondLst>
                                    <p:cond delay="0"/>
                                  </p:stCondLst>
                                  <p:childTnLst>
                                    <p:set>
                                      <p:cBhvr>
                                        <p:cTn id="162" dur="1" fill="hold">
                                          <p:stCondLst>
                                            <p:cond delay="0"/>
                                          </p:stCondLst>
                                        </p:cTn>
                                        <p:tgtEl>
                                          <p:spTgt spid="70732"/>
                                        </p:tgtEl>
                                        <p:attrNameLst>
                                          <p:attrName>style.visibility</p:attrName>
                                        </p:attrNameLst>
                                      </p:cBhvr>
                                      <p:to>
                                        <p:strVal val="visible"/>
                                      </p:to>
                                    </p:set>
                                  </p:childTnLst>
                                </p:cTn>
                              </p:par>
                              <p:par>
                                <p:cTn id="163" presetID="1" presetClass="entr" presetSubtype="0" fill="hold" grpId="0" nodeType="withEffect">
                                  <p:stCondLst>
                                    <p:cond delay="0"/>
                                  </p:stCondLst>
                                  <p:childTnLst>
                                    <p:set>
                                      <p:cBhvr>
                                        <p:cTn id="164" dur="1" fill="hold">
                                          <p:stCondLst>
                                            <p:cond delay="0"/>
                                          </p:stCondLst>
                                        </p:cTn>
                                        <p:tgtEl>
                                          <p:spTgt spid="70733"/>
                                        </p:tgtEl>
                                        <p:attrNameLst>
                                          <p:attrName>style.visibility</p:attrName>
                                        </p:attrNameLst>
                                      </p:cBhvr>
                                      <p:to>
                                        <p:strVal val="visible"/>
                                      </p:to>
                                    </p:set>
                                  </p:childTnLst>
                                </p:cTn>
                              </p:par>
                              <p:par>
                                <p:cTn id="165" presetID="1" presetClass="entr" presetSubtype="0" fill="hold" grpId="0" nodeType="withEffect">
                                  <p:stCondLst>
                                    <p:cond delay="0"/>
                                  </p:stCondLst>
                                  <p:childTnLst>
                                    <p:set>
                                      <p:cBhvr>
                                        <p:cTn id="166" dur="1" fill="hold">
                                          <p:stCondLst>
                                            <p:cond delay="0"/>
                                          </p:stCondLst>
                                        </p:cTn>
                                        <p:tgtEl>
                                          <p:spTgt spid="70734"/>
                                        </p:tgtEl>
                                        <p:attrNameLst>
                                          <p:attrName>style.visibility</p:attrName>
                                        </p:attrNameLst>
                                      </p:cBhvr>
                                      <p:to>
                                        <p:strVal val="visible"/>
                                      </p:to>
                                    </p:set>
                                  </p:childTnLst>
                                </p:cTn>
                              </p:par>
                              <p:par>
                                <p:cTn id="167" presetID="1" presetClass="entr" presetSubtype="0" fill="hold" grpId="0" nodeType="withEffect">
                                  <p:stCondLst>
                                    <p:cond delay="0"/>
                                  </p:stCondLst>
                                  <p:childTnLst>
                                    <p:set>
                                      <p:cBhvr>
                                        <p:cTn id="168" dur="1" fill="hold">
                                          <p:stCondLst>
                                            <p:cond delay="0"/>
                                          </p:stCondLst>
                                        </p:cTn>
                                        <p:tgtEl>
                                          <p:spTgt spid="70735"/>
                                        </p:tgtEl>
                                        <p:attrNameLst>
                                          <p:attrName>style.visibility</p:attrName>
                                        </p:attrNameLst>
                                      </p:cBhvr>
                                      <p:to>
                                        <p:strVal val="visible"/>
                                      </p:to>
                                    </p:set>
                                  </p:childTnLst>
                                </p:cTn>
                              </p:par>
                              <p:par>
                                <p:cTn id="169" presetID="1" presetClass="entr" presetSubtype="0" fill="hold" grpId="0" nodeType="withEffect">
                                  <p:stCondLst>
                                    <p:cond delay="0"/>
                                  </p:stCondLst>
                                  <p:childTnLst>
                                    <p:set>
                                      <p:cBhvr>
                                        <p:cTn id="170" dur="1" fill="hold">
                                          <p:stCondLst>
                                            <p:cond delay="0"/>
                                          </p:stCondLst>
                                        </p:cTn>
                                        <p:tgtEl>
                                          <p:spTgt spid="70736"/>
                                        </p:tgtEl>
                                        <p:attrNameLst>
                                          <p:attrName>style.visibility</p:attrName>
                                        </p:attrNameLst>
                                      </p:cBhvr>
                                      <p:to>
                                        <p:strVal val="visible"/>
                                      </p:to>
                                    </p:set>
                                  </p:childTnLst>
                                </p:cTn>
                              </p:par>
                              <p:par>
                                <p:cTn id="171" presetID="1" presetClass="entr" presetSubtype="0" fill="hold" grpId="0" nodeType="withEffect">
                                  <p:stCondLst>
                                    <p:cond delay="0"/>
                                  </p:stCondLst>
                                  <p:childTnLst>
                                    <p:set>
                                      <p:cBhvr>
                                        <p:cTn id="172" dur="1" fill="hold">
                                          <p:stCondLst>
                                            <p:cond delay="0"/>
                                          </p:stCondLst>
                                        </p:cTn>
                                        <p:tgtEl>
                                          <p:spTgt spid="70737"/>
                                        </p:tgtEl>
                                        <p:attrNameLst>
                                          <p:attrName>style.visibility</p:attrName>
                                        </p:attrNameLst>
                                      </p:cBhvr>
                                      <p:to>
                                        <p:strVal val="visible"/>
                                      </p:to>
                                    </p:set>
                                  </p:childTnLst>
                                </p:cTn>
                              </p:par>
                              <p:par>
                                <p:cTn id="173" presetID="1" presetClass="entr" presetSubtype="0" fill="hold" grpId="0" nodeType="withEffect">
                                  <p:stCondLst>
                                    <p:cond delay="0"/>
                                  </p:stCondLst>
                                  <p:childTnLst>
                                    <p:set>
                                      <p:cBhvr>
                                        <p:cTn id="174" dur="1" fill="hold">
                                          <p:stCondLst>
                                            <p:cond delay="0"/>
                                          </p:stCondLst>
                                        </p:cTn>
                                        <p:tgtEl>
                                          <p:spTgt spid="70738"/>
                                        </p:tgtEl>
                                        <p:attrNameLst>
                                          <p:attrName>style.visibility</p:attrName>
                                        </p:attrNameLst>
                                      </p:cBhvr>
                                      <p:to>
                                        <p:strVal val="visible"/>
                                      </p:to>
                                    </p:set>
                                  </p:childTnLst>
                                </p:cTn>
                              </p:par>
                              <p:par>
                                <p:cTn id="175" presetID="1" presetClass="entr" presetSubtype="0" fill="hold" grpId="0" nodeType="withEffect">
                                  <p:stCondLst>
                                    <p:cond delay="0"/>
                                  </p:stCondLst>
                                  <p:childTnLst>
                                    <p:set>
                                      <p:cBhvr>
                                        <p:cTn id="176" dur="1" fill="hold">
                                          <p:stCondLst>
                                            <p:cond delay="0"/>
                                          </p:stCondLst>
                                        </p:cTn>
                                        <p:tgtEl>
                                          <p:spTgt spid="70739"/>
                                        </p:tgtEl>
                                        <p:attrNameLst>
                                          <p:attrName>style.visibility</p:attrName>
                                        </p:attrNameLst>
                                      </p:cBhvr>
                                      <p:to>
                                        <p:strVal val="visible"/>
                                      </p:to>
                                    </p:set>
                                  </p:childTnLst>
                                </p:cTn>
                              </p:par>
                              <p:par>
                                <p:cTn id="177" presetID="1" presetClass="entr" presetSubtype="0" fill="hold" grpId="0" nodeType="withEffect">
                                  <p:stCondLst>
                                    <p:cond delay="0"/>
                                  </p:stCondLst>
                                  <p:childTnLst>
                                    <p:set>
                                      <p:cBhvr>
                                        <p:cTn id="178" dur="1" fill="hold">
                                          <p:stCondLst>
                                            <p:cond delay="0"/>
                                          </p:stCondLst>
                                        </p:cTn>
                                        <p:tgtEl>
                                          <p:spTgt spid="70740"/>
                                        </p:tgtEl>
                                        <p:attrNameLst>
                                          <p:attrName>style.visibility</p:attrName>
                                        </p:attrNameLst>
                                      </p:cBhvr>
                                      <p:to>
                                        <p:strVal val="visible"/>
                                      </p:to>
                                    </p:set>
                                  </p:childTnLst>
                                </p:cTn>
                              </p:par>
                              <p:par>
                                <p:cTn id="179" presetID="1" presetClass="entr" presetSubtype="0" fill="hold" grpId="0" nodeType="withEffect">
                                  <p:stCondLst>
                                    <p:cond delay="0"/>
                                  </p:stCondLst>
                                  <p:childTnLst>
                                    <p:set>
                                      <p:cBhvr>
                                        <p:cTn id="180" dur="1" fill="hold">
                                          <p:stCondLst>
                                            <p:cond delay="0"/>
                                          </p:stCondLst>
                                        </p:cTn>
                                        <p:tgtEl>
                                          <p:spTgt spid="70741"/>
                                        </p:tgtEl>
                                        <p:attrNameLst>
                                          <p:attrName>style.visibility</p:attrName>
                                        </p:attrNameLst>
                                      </p:cBhvr>
                                      <p:to>
                                        <p:strVal val="visible"/>
                                      </p:to>
                                    </p:set>
                                  </p:childTnLst>
                                </p:cTn>
                              </p:par>
                              <p:par>
                                <p:cTn id="181" presetID="1" presetClass="entr" presetSubtype="0" fill="hold" grpId="0" nodeType="withEffect">
                                  <p:stCondLst>
                                    <p:cond delay="0"/>
                                  </p:stCondLst>
                                  <p:childTnLst>
                                    <p:set>
                                      <p:cBhvr>
                                        <p:cTn id="182" dur="1" fill="hold">
                                          <p:stCondLst>
                                            <p:cond delay="0"/>
                                          </p:stCondLst>
                                        </p:cTn>
                                        <p:tgtEl>
                                          <p:spTgt spid="70742"/>
                                        </p:tgtEl>
                                        <p:attrNameLst>
                                          <p:attrName>style.visibility</p:attrName>
                                        </p:attrNameLst>
                                      </p:cBhvr>
                                      <p:to>
                                        <p:strVal val="visible"/>
                                      </p:to>
                                    </p:set>
                                  </p:childTnLst>
                                </p:cTn>
                              </p:par>
                              <p:par>
                                <p:cTn id="183" presetID="1" presetClass="entr" presetSubtype="0" fill="hold" grpId="0" nodeType="withEffect">
                                  <p:stCondLst>
                                    <p:cond delay="0"/>
                                  </p:stCondLst>
                                  <p:childTnLst>
                                    <p:set>
                                      <p:cBhvr>
                                        <p:cTn id="184" dur="1" fill="hold">
                                          <p:stCondLst>
                                            <p:cond delay="0"/>
                                          </p:stCondLst>
                                        </p:cTn>
                                        <p:tgtEl>
                                          <p:spTgt spid="70743"/>
                                        </p:tgtEl>
                                        <p:attrNameLst>
                                          <p:attrName>style.visibility</p:attrName>
                                        </p:attrNameLst>
                                      </p:cBhvr>
                                      <p:to>
                                        <p:strVal val="visible"/>
                                      </p:to>
                                    </p:set>
                                  </p:childTnLst>
                                </p:cTn>
                              </p:par>
                              <p:par>
                                <p:cTn id="185" presetID="1" presetClass="entr" presetSubtype="0" fill="hold" grpId="0" nodeType="withEffect">
                                  <p:stCondLst>
                                    <p:cond delay="0"/>
                                  </p:stCondLst>
                                  <p:childTnLst>
                                    <p:set>
                                      <p:cBhvr>
                                        <p:cTn id="186" dur="1" fill="hold">
                                          <p:stCondLst>
                                            <p:cond delay="0"/>
                                          </p:stCondLst>
                                        </p:cTn>
                                        <p:tgtEl>
                                          <p:spTgt spid="70744"/>
                                        </p:tgtEl>
                                        <p:attrNameLst>
                                          <p:attrName>style.visibility</p:attrName>
                                        </p:attrNameLst>
                                      </p:cBhvr>
                                      <p:to>
                                        <p:strVal val="visible"/>
                                      </p:to>
                                    </p:set>
                                  </p:childTnLst>
                                </p:cTn>
                              </p:par>
                              <p:par>
                                <p:cTn id="187" presetID="1" presetClass="entr" presetSubtype="0" fill="hold" grpId="0" nodeType="withEffect">
                                  <p:stCondLst>
                                    <p:cond delay="0"/>
                                  </p:stCondLst>
                                  <p:childTnLst>
                                    <p:set>
                                      <p:cBhvr>
                                        <p:cTn id="188" dur="1" fill="hold">
                                          <p:stCondLst>
                                            <p:cond delay="0"/>
                                          </p:stCondLst>
                                        </p:cTn>
                                        <p:tgtEl>
                                          <p:spTgt spid="70745"/>
                                        </p:tgtEl>
                                        <p:attrNameLst>
                                          <p:attrName>style.visibility</p:attrName>
                                        </p:attrNameLst>
                                      </p:cBhvr>
                                      <p:to>
                                        <p:strVal val="visible"/>
                                      </p:to>
                                    </p:set>
                                  </p:childTnLst>
                                </p:cTn>
                              </p:par>
                              <p:par>
                                <p:cTn id="189" presetID="1" presetClass="entr" presetSubtype="0" fill="hold" grpId="0" nodeType="withEffect">
                                  <p:stCondLst>
                                    <p:cond delay="0"/>
                                  </p:stCondLst>
                                  <p:childTnLst>
                                    <p:set>
                                      <p:cBhvr>
                                        <p:cTn id="190" dur="1" fill="hold">
                                          <p:stCondLst>
                                            <p:cond delay="0"/>
                                          </p:stCondLst>
                                        </p:cTn>
                                        <p:tgtEl>
                                          <p:spTgt spid="70746"/>
                                        </p:tgtEl>
                                        <p:attrNameLst>
                                          <p:attrName>style.visibility</p:attrName>
                                        </p:attrNameLst>
                                      </p:cBhvr>
                                      <p:to>
                                        <p:strVal val="visible"/>
                                      </p:to>
                                    </p:set>
                                  </p:childTnLst>
                                </p:cTn>
                              </p:par>
                              <p:par>
                                <p:cTn id="191" presetID="1" presetClass="entr" presetSubtype="0" fill="hold" grpId="0" nodeType="withEffect">
                                  <p:stCondLst>
                                    <p:cond delay="0"/>
                                  </p:stCondLst>
                                  <p:childTnLst>
                                    <p:set>
                                      <p:cBhvr>
                                        <p:cTn id="192" dur="1" fill="hold">
                                          <p:stCondLst>
                                            <p:cond delay="0"/>
                                          </p:stCondLst>
                                        </p:cTn>
                                        <p:tgtEl>
                                          <p:spTgt spid="70747"/>
                                        </p:tgtEl>
                                        <p:attrNameLst>
                                          <p:attrName>style.visibility</p:attrName>
                                        </p:attrNameLst>
                                      </p:cBhvr>
                                      <p:to>
                                        <p:strVal val="visible"/>
                                      </p:to>
                                    </p:set>
                                  </p:childTnLst>
                                </p:cTn>
                              </p:par>
                              <p:par>
                                <p:cTn id="193" presetID="1" presetClass="entr" presetSubtype="0" fill="hold" grpId="0" nodeType="withEffect">
                                  <p:stCondLst>
                                    <p:cond delay="0"/>
                                  </p:stCondLst>
                                  <p:childTnLst>
                                    <p:set>
                                      <p:cBhvr>
                                        <p:cTn id="194" dur="1" fill="hold">
                                          <p:stCondLst>
                                            <p:cond delay="0"/>
                                          </p:stCondLst>
                                        </p:cTn>
                                        <p:tgtEl>
                                          <p:spTgt spid="70748"/>
                                        </p:tgtEl>
                                        <p:attrNameLst>
                                          <p:attrName>style.visibility</p:attrName>
                                        </p:attrNameLst>
                                      </p:cBhvr>
                                      <p:to>
                                        <p:strVal val="visible"/>
                                      </p:to>
                                    </p:set>
                                  </p:childTnLst>
                                </p:cTn>
                              </p:par>
                              <p:par>
                                <p:cTn id="195" presetID="1" presetClass="entr" presetSubtype="0" fill="hold" grpId="0" nodeType="withEffect">
                                  <p:stCondLst>
                                    <p:cond delay="0"/>
                                  </p:stCondLst>
                                  <p:childTnLst>
                                    <p:set>
                                      <p:cBhvr>
                                        <p:cTn id="196" dur="1" fill="hold">
                                          <p:stCondLst>
                                            <p:cond delay="0"/>
                                          </p:stCondLst>
                                        </p:cTn>
                                        <p:tgtEl>
                                          <p:spTgt spid="70749"/>
                                        </p:tgtEl>
                                        <p:attrNameLst>
                                          <p:attrName>style.visibility</p:attrName>
                                        </p:attrNameLst>
                                      </p:cBhvr>
                                      <p:to>
                                        <p:strVal val="visible"/>
                                      </p:to>
                                    </p:set>
                                  </p:childTnLst>
                                </p:cTn>
                              </p:par>
                              <p:par>
                                <p:cTn id="197" presetID="1" presetClass="entr" presetSubtype="0" fill="hold" grpId="0" nodeType="withEffect">
                                  <p:stCondLst>
                                    <p:cond delay="0"/>
                                  </p:stCondLst>
                                  <p:childTnLst>
                                    <p:set>
                                      <p:cBhvr>
                                        <p:cTn id="198" dur="1" fill="hold">
                                          <p:stCondLst>
                                            <p:cond delay="0"/>
                                          </p:stCondLst>
                                        </p:cTn>
                                        <p:tgtEl>
                                          <p:spTgt spid="70750"/>
                                        </p:tgtEl>
                                        <p:attrNameLst>
                                          <p:attrName>style.visibility</p:attrName>
                                        </p:attrNameLst>
                                      </p:cBhvr>
                                      <p:to>
                                        <p:strVal val="visible"/>
                                      </p:to>
                                    </p:set>
                                  </p:childTnLst>
                                </p:cTn>
                              </p:par>
                              <p:par>
                                <p:cTn id="199" presetID="1" presetClass="entr" presetSubtype="0" fill="hold" grpId="0" nodeType="withEffect">
                                  <p:stCondLst>
                                    <p:cond delay="0"/>
                                  </p:stCondLst>
                                  <p:childTnLst>
                                    <p:set>
                                      <p:cBhvr>
                                        <p:cTn id="200" dur="1" fill="hold">
                                          <p:stCondLst>
                                            <p:cond delay="0"/>
                                          </p:stCondLst>
                                        </p:cTn>
                                        <p:tgtEl>
                                          <p:spTgt spid="70751"/>
                                        </p:tgtEl>
                                        <p:attrNameLst>
                                          <p:attrName>style.visibility</p:attrName>
                                        </p:attrNameLst>
                                      </p:cBhvr>
                                      <p:to>
                                        <p:strVal val="visible"/>
                                      </p:to>
                                    </p:set>
                                  </p:childTnLst>
                                </p:cTn>
                              </p:par>
                              <p:par>
                                <p:cTn id="201" presetID="1" presetClass="entr" presetSubtype="0" fill="hold" grpId="0" nodeType="withEffect">
                                  <p:stCondLst>
                                    <p:cond delay="0"/>
                                  </p:stCondLst>
                                  <p:childTnLst>
                                    <p:set>
                                      <p:cBhvr>
                                        <p:cTn id="202" dur="1" fill="hold">
                                          <p:stCondLst>
                                            <p:cond delay="0"/>
                                          </p:stCondLst>
                                        </p:cTn>
                                        <p:tgtEl>
                                          <p:spTgt spid="70752"/>
                                        </p:tgtEl>
                                        <p:attrNameLst>
                                          <p:attrName>style.visibility</p:attrName>
                                        </p:attrNameLst>
                                      </p:cBhvr>
                                      <p:to>
                                        <p:strVal val="visible"/>
                                      </p:to>
                                    </p:set>
                                  </p:childTnLst>
                                </p:cTn>
                              </p:par>
                              <p:par>
                                <p:cTn id="203" presetID="1" presetClass="entr" presetSubtype="0" fill="hold" grpId="0" nodeType="withEffect">
                                  <p:stCondLst>
                                    <p:cond delay="0"/>
                                  </p:stCondLst>
                                  <p:childTnLst>
                                    <p:set>
                                      <p:cBhvr>
                                        <p:cTn id="204" dur="1" fill="hold">
                                          <p:stCondLst>
                                            <p:cond delay="0"/>
                                          </p:stCondLst>
                                        </p:cTn>
                                        <p:tgtEl>
                                          <p:spTgt spid="70753"/>
                                        </p:tgtEl>
                                        <p:attrNameLst>
                                          <p:attrName>style.visibility</p:attrName>
                                        </p:attrNameLst>
                                      </p:cBhvr>
                                      <p:to>
                                        <p:strVal val="visible"/>
                                      </p:to>
                                    </p:set>
                                  </p:childTnLst>
                                </p:cTn>
                              </p:par>
                              <p:par>
                                <p:cTn id="205" presetID="1" presetClass="entr" presetSubtype="0" fill="hold" grpId="0" nodeType="withEffect">
                                  <p:stCondLst>
                                    <p:cond delay="0"/>
                                  </p:stCondLst>
                                  <p:childTnLst>
                                    <p:set>
                                      <p:cBhvr>
                                        <p:cTn id="206" dur="1" fill="hold">
                                          <p:stCondLst>
                                            <p:cond delay="0"/>
                                          </p:stCondLst>
                                        </p:cTn>
                                        <p:tgtEl>
                                          <p:spTgt spid="707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8" grpId="0" animBg="1"/>
      <p:bldP spid="70659" grpId="0" animBg="1"/>
      <p:bldP spid="70660" grpId="0" animBg="1"/>
      <p:bldP spid="70661" grpId="0" animBg="1"/>
      <p:bldP spid="70662" grpId="0" animBg="1"/>
      <p:bldP spid="70663" grpId="0" animBg="1"/>
      <p:bldP spid="70664" grpId="0" animBg="1"/>
      <p:bldP spid="70665" grpId="0" animBg="1"/>
      <p:bldP spid="70666" grpId="0" animBg="1"/>
      <p:bldP spid="70667" grpId="0" animBg="1"/>
      <p:bldP spid="70668" grpId="0" animBg="1"/>
      <p:bldP spid="70669" grpId="0" animBg="1"/>
      <p:bldP spid="70670" grpId="0" animBg="1"/>
      <p:bldP spid="70671" grpId="0" animBg="1"/>
      <p:bldP spid="70672" grpId="0" animBg="1"/>
      <p:bldP spid="70673" grpId="0" animBg="1"/>
      <p:bldP spid="70674" grpId="0" animBg="1"/>
      <p:bldP spid="70675" grpId="0" animBg="1"/>
      <p:bldP spid="70676" grpId="0" animBg="1"/>
      <p:bldP spid="70677" grpId="0" animBg="1"/>
      <p:bldP spid="70678" grpId="0" animBg="1"/>
      <p:bldP spid="70679" grpId="0" animBg="1"/>
      <p:bldP spid="70680" grpId="0" animBg="1"/>
      <p:bldP spid="70681" grpId="0" animBg="1"/>
      <p:bldP spid="70682" grpId="0" animBg="1"/>
      <p:bldP spid="70683" grpId="0" animBg="1"/>
      <p:bldP spid="70684" grpId="0" animBg="1"/>
      <p:bldP spid="70685" grpId="0" animBg="1"/>
      <p:bldP spid="70686" grpId="0" animBg="1"/>
      <p:bldP spid="70687" grpId="0" animBg="1"/>
      <p:bldP spid="70688" grpId="0" animBg="1"/>
      <p:bldP spid="70689" grpId="0" animBg="1"/>
      <p:bldP spid="70690" grpId="0" animBg="1"/>
      <p:bldP spid="70691" grpId="0" animBg="1"/>
      <p:bldP spid="70692" grpId="0" animBg="1"/>
      <p:bldP spid="70693" grpId="0" animBg="1"/>
      <p:bldP spid="70694" grpId="0" animBg="1"/>
      <p:bldP spid="70695" grpId="0"/>
      <p:bldP spid="70696" grpId="0" animBg="1"/>
      <p:bldP spid="70697" grpId="0" animBg="1"/>
      <p:bldP spid="70698" grpId="0" animBg="1"/>
      <p:bldP spid="70699" grpId="0" animBg="1"/>
      <p:bldP spid="70700" grpId="0" animBg="1"/>
      <p:bldP spid="70701" grpId="0"/>
      <p:bldP spid="70702" grpId="0"/>
      <p:bldP spid="70703" grpId="0"/>
      <p:bldP spid="70704" grpId="0" animBg="1"/>
      <p:bldP spid="70705" grpId="0" animBg="1"/>
      <p:bldP spid="70706" grpId="0" animBg="1"/>
      <p:bldP spid="70707" grpId="0" animBg="1"/>
      <p:bldP spid="70708" grpId="0" animBg="1"/>
      <p:bldP spid="70709" grpId="0" animBg="1"/>
      <p:bldP spid="70710" grpId="0" animBg="1"/>
      <p:bldP spid="70711" grpId="0" animBg="1"/>
      <p:bldP spid="58" grpId="0"/>
      <p:bldP spid="59" grpId="0"/>
      <p:bldP spid="70713" grpId="0" animBg="1"/>
      <p:bldP spid="70714" grpId="0" animBg="1"/>
      <p:bldP spid="70715" grpId="0" animBg="1"/>
      <p:bldP spid="70716" grpId="0" animBg="1"/>
      <p:bldP spid="70717" grpId="0" animBg="1"/>
      <p:bldP spid="70718" grpId="0" animBg="1"/>
      <p:bldP spid="70719" grpId="0" animBg="1"/>
      <p:bldP spid="70720" grpId="0" animBg="1"/>
      <p:bldP spid="70721" grpId="0" animBg="1"/>
      <p:bldP spid="70722" grpId="0" animBg="1"/>
      <p:bldP spid="70723" grpId="0" animBg="1"/>
      <p:bldP spid="70724" grpId="0" animBg="1"/>
      <p:bldP spid="70725" grpId="0" animBg="1"/>
      <p:bldP spid="70726" grpId="0" animBg="1"/>
      <p:bldP spid="70727" grpId="0" animBg="1"/>
      <p:bldP spid="70728" grpId="0" animBg="1"/>
      <p:bldP spid="70729" grpId="0" animBg="1"/>
      <p:bldP spid="70730" grpId="0" animBg="1"/>
      <p:bldP spid="70731" grpId="0" animBg="1"/>
      <p:bldP spid="70732" grpId="0" animBg="1"/>
      <p:bldP spid="70733" grpId="0" animBg="1"/>
      <p:bldP spid="70734" grpId="0" animBg="1"/>
      <p:bldP spid="70735" grpId="0" animBg="1"/>
      <p:bldP spid="70736" grpId="0" animBg="1"/>
      <p:bldP spid="70737" grpId="0" animBg="1"/>
      <p:bldP spid="70738" grpId="0" animBg="1"/>
      <p:bldP spid="70739" grpId="0" animBg="1"/>
      <p:bldP spid="70740" grpId="0" animBg="1"/>
      <p:bldP spid="70741" grpId="0" animBg="1"/>
      <p:bldP spid="70742" grpId="0" animBg="1"/>
      <p:bldP spid="70743" grpId="0" animBg="1"/>
      <p:bldP spid="70744" grpId="0" animBg="1"/>
      <p:bldP spid="70745" grpId="0" animBg="1"/>
      <p:bldP spid="70746" grpId="0" animBg="1"/>
      <p:bldP spid="70747" grpId="0" animBg="1"/>
      <p:bldP spid="70748" grpId="0" animBg="1"/>
      <p:bldP spid="70749" grpId="0" animBg="1"/>
      <p:bldP spid="70750" grpId="0" animBg="1"/>
      <p:bldP spid="70751" grpId="0" animBg="1"/>
      <p:bldP spid="70752" grpId="0" animBg="1"/>
      <p:bldP spid="70753" grpId="0"/>
      <p:bldP spid="7075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04800"/>
            <a:ext cx="8153400" cy="1015663"/>
          </a:xfrm>
          <a:prstGeom prst="rect">
            <a:avLst/>
          </a:prstGeom>
        </p:spPr>
        <p:txBody>
          <a:bodyPr wrap="square">
            <a:spAutoFit/>
          </a:bodyPr>
          <a:lstStyle/>
          <a:p>
            <a:r>
              <a:rPr lang="en-US" sz="2000" dirty="0" smtClean="0">
                <a:latin typeface="Times New Roman"/>
                <a:ea typeface="PMingLiU"/>
              </a:rPr>
              <a:t>This cut exposes four forces, the top and bottom member forces which are known from the last example and the two inclined web member forces, </a:t>
            </a:r>
            <a:r>
              <a:rPr lang="en-US" sz="2000" i="1" dirty="0" smtClean="0">
                <a:latin typeface="Times New Roman"/>
                <a:ea typeface="PMingLiU"/>
              </a:rPr>
              <a:t>F</a:t>
            </a:r>
            <a:r>
              <a:rPr lang="en-US" sz="2000" i="1" baseline="-25000" dirty="0" smtClean="0">
                <a:latin typeface="Times New Roman"/>
                <a:ea typeface="PMingLiU"/>
              </a:rPr>
              <a:t>FH</a:t>
            </a:r>
            <a:r>
              <a:rPr lang="en-US" sz="2000" i="1" dirty="0" smtClean="0">
                <a:latin typeface="Times New Roman"/>
                <a:ea typeface="PMingLiU"/>
              </a:rPr>
              <a:t> and F</a:t>
            </a:r>
            <a:r>
              <a:rPr lang="en-US" sz="2000" i="1" baseline="-25000" dirty="0" smtClean="0">
                <a:latin typeface="Times New Roman"/>
                <a:ea typeface="PMingLiU"/>
              </a:rPr>
              <a:t>FJ</a:t>
            </a:r>
            <a:r>
              <a:rPr lang="en-US" sz="2000" i="1" dirty="0" smtClean="0">
                <a:latin typeface="Times New Roman"/>
                <a:ea typeface="PMingLiU"/>
              </a:rPr>
              <a:t>, which are unknown.</a:t>
            </a:r>
          </a:p>
        </p:txBody>
      </p:sp>
      <p:sp>
        <p:nvSpPr>
          <p:cNvPr id="71682" name="Line 2"/>
          <p:cNvSpPr>
            <a:spLocks noChangeShapeType="1"/>
          </p:cNvSpPr>
          <p:nvPr/>
        </p:nvSpPr>
        <p:spPr bwMode="auto">
          <a:xfrm flipV="1">
            <a:off x="1981200" y="1600200"/>
            <a:ext cx="412750"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1683" name="Line 3"/>
          <p:cNvSpPr>
            <a:spLocks noChangeShapeType="1"/>
          </p:cNvSpPr>
          <p:nvPr/>
        </p:nvSpPr>
        <p:spPr bwMode="auto">
          <a:xfrm flipH="1">
            <a:off x="2371725" y="1609725"/>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1684" name="Line 4"/>
          <p:cNvSpPr>
            <a:spLocks noChangeShapeType="1"/>
          </p:cNvSpPr>
          <p:nvPr/>
        </p:nvSpPr>
        <p:spPr bwMode="auto">
          <a:xfrm flipH="1">
            <a:off x="1981200" y="1600200"/>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1685" name="Line 5"/>
          <p:cNvSpPr>
            <a:spLocks noChangeShapeType="1"/>
          </p:cNvSpPr>
          <p:nvPr/>
        </p:nvSpPr>
        <p:spPr bwMode="auto">
          <a:xfrm>
            <a:off x="1628775" y="2484437"/>
            <a:ext cx="800100"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1686" name="Line 6"/>
          <p:cNvSpPr>
            <a:spLocks noChangeShapeType="1"/>
          </p:cNvSpPr>
          <p:nvPr/>
        </p:nvSpPr>
        <p:spPr bwMode="auto">
          <a:xfrm flipH="1">
            <a:off x="1619250" y="1609725"/>
            <a:ext cx="361950" cy="8763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1687" name="Line 7"/>
          <p:cNvSpPr>
            <a:spLocks noChangeShapeType="1"/>
          </p:cNvSpPr>
          <p:nvPr/>
        </p:nvSpPr>
        <p:spPr bwMode="auto">
          <a:xfrm flipV="1">
            <a:off x="1981200" y="1619250"/>
            <a:ext cx="371475" cy="4381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1688" name="Line 8"/>
          <p:cNvSpPr>
            <a:spLocks noChangeShapeType="1"/>
          </p:cNvSpPr>
          <p:nvPr/>
        </p:nvSpPr>
        <p:spPr bwMode="auto">
          <a:xfrm>
            <a:off x="1981200" y="2055812"/>
            <a:ext cx="381000" cy="4286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1689" name="Oval 9"/>
          <p:cNvSpPr>
            <a:spLocks noChangeArrowheads="1"/>
          </p:cNvSpPr>
          <p:nvPr/>
        </p:nvSpPr>
        <p:spPr bwMode="auto">
          <a:xfrm>
            <a:off x="1933575" y="1562100"/>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1690" name="Oval 10"/>
          <p:cNvSpPr>
            <a:spLocks noChangeArrowheads="1"/>
          </p:cNvSpPr>
          <p:nvPr/>
        </p:nvSpPr>
        <p:spPr bwMode="auto">
          <a:xfrm>
            <a:off x="2333625" y="1543050"/>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1691" name="Oval 11"/>
          <p:cNvSpPr>
            <a:spLocks noChangeArrowheads="1"/>
          </p:cNvSpPr>
          <p:nvPr/>
        </p:nvSpPr>
        <p:spPr bwMode="auto">
          <a:xfrm>
            <a:off x="2705100" y="1543050"/>
            <a:ext cx="90488" cy="90487"/>
          </a:xfrm>
          <a:prstGeom prst="ellipse">
            <a:avLst/>
          </a:prstGeom>
          <a:solidFill>
            <a:srgbClr val="FFFFFF"/>
          </a:solidFill>
          <a:ln w="9525">
            <a:solidFill>
              <a:srgbClr val="000000"/>
            </a:solidFill>
            <a:prstDash val="sysDot"/>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1692" name="Oval 12"/>
          <p:cNvSpPr>
            <a:spLocks noChangeArrowheads="1"/>
          </p:cNvSpPr>
          <p:nvPr/>
        </p:nvSpPr>
        <p:spPr bwMode="auto">
          <a:xfrm>
            <a:off x="1590675" y="2436812"/>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1693" name="Oval 13"/>
          <p:cNvSpPr>
            <a:spLocks noChangeArrowheads="1"/>
          </p:cNvSpPr>
          <p:nvPr/>
        </p:nvSpPr>
        <p:spPr bwMode="auto">
          <a:xfrm>
            <a:off x="1924050" y="2427287"/>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1694" name="Oval 14"/>
          <p:cNvSpPr>
            <a:spLocks noChangeArrowheads="1"/>
          </p:cNvSpPr>
          <p:nvPr/>
        </p:nvSpPr>
        <p:spPr bwMode="auto">
          <a:xfrm>
            <a:off x="2324100" y="2446337"/>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1695" name="Oval 15"/>
          <p:cNvSpPr>
            <a:spLocks noChangeArrowheads="1"/>
          </p:cNvSpPr>
          <p:nvPr/>
        </p:nvSpPr>
        <p:spPr bwMode="auto">
          <a:xfrm>
            <a:off x="2705100" y="2436812"/>
            <a:ext cx="90488" cy="90488"/>
          </a:xfrm>
          <a:prstGeom prst="ellipse">
            <a:avLst/>
          </a:prstGeom>
          <a:solidFill>
            <a:srgbClr val="FFFFFF"/>
          </a:solidFill>
          <a:ln w="9525">
            <a:solidFill>
              <a:srgbClr val="000000"/>
            </a:solidFill>
            <a:prstDash val="sysDot"/>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1696" name="Oval 16"/>
          <p:cNvSpPr>
            <a:spLocks noChangeArrowheads="1"/>
          </p:cNvSpPr>
          <p:nvPr/>
        </p:nvSpPr>
        <p:spPr bwMode="auto">
          <a:xfrm>
            <a:off x="1933575" y="2019300"/>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1697" name="Oval 17"/>
          <p:cNvSpPr>
            <a:spLocks noChangeArrowheads="1"/>
          </p:cNvSpPr>
          <p:nvPr/>
        </p:nvSpPr>
        <p:spPr bwMode="auto">
          <a:xfrm>
            <a:off x="2333625" y="2000250"/>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1698" name="Text Box 18"/>
          <p:cNvSpPr txBox="1">
            <a:spLocks noChangeArrowheads="1"/>
          </p:cNvSpPr>
          <p:nvPr/>
        </p:nvSpPr>
        <p:spPr bwMode="auto">
          <a:xfrm>
            <a:off x="2080334" y="1899945"/>
            <a:ext cx="3048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1699" name="Text Box 19"/>
          <p:cNvSpPr txBox="1">
            <a:spLocks noChangeArrowheads="1"/>
          </p:cNvSpPr>
          <p:nvPr/>
        </p:nvSpPr>
        <p:spPr bwMode="auto">
          <a:xfrm>
            <a:off x="2752725" y="2374900"/>
            <a:ext cx="3048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J</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71700" name="Text Box 20"/>
          <p:cNvSpPr txBox="1">
            <a:spLocks noChangeArrowheads="1"/>
          </p:cNvSpPr>
          <p:nvPr/>
        </p:nvSpPr>
        <p:spPr bwMode="auto">
          <a:xfrm>
            <a:off x="2771775" y="1412875"/>
            <a:ext cx="3048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H</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71701" name="Line 21"/>
          <p:cNvSpPr>
            <a:spLocks noChangeShapeType="1"/>
          </p:cNvSpPr>
          <p:nvPr/>
        </p:nvSpPr>
        <p:spPr bwMode="auto">
          <a:xfrm flipV="1">
            <a:off x="2417763" y="1819275"/>
            <a:ext cx="161925" cy="190500"/>
          </a:xfrm>
          <a:prstGeom prst="line">
            <a:avLst/>
          </a:prstGeom>
          <a:noFill/>
          <a:ln w="28575">
            <a:solidFill>
              <a:srgbClr val="FF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1702" name="Line 22"/>
          <p:cNvSpPr>
            <a:spLocks noChangeShapeType="1"/>
          </p:cNvSpPr>
          <p:nvPr/>
        </p:nvSpPr>
        <p:spPr bwMode="auto">
          <a:xfrm>
            <a:off x="2416175" y="2081212"/>
            <a:ext cx="171450" cy="161925"/>
          </a:xfrm>
          <a:prstGeom prst="line">
            <a:avLst/>
          </a:prstGeom>
          <a:noFill/>
          <a:ln w="28575">
            <a:solidFill>
              <a:srgbClr val="FF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1703" name="Line 23"/>
          <p:cNvSpPr>
            <a:spLocks noChangeShapeType="1"/>
          </p:cNvSpPr>
          <p:nvPr/>
        </p:nvSpPr>
        <p:spPr bwMode="auto">
          <a:xfrm flipV="1">
            <a:off x="2430463" y="1597025"/>
            <a:ext cx="180975" cy="0"/>
          </a:xfrm>
          <a:prstGeom prst="line">
            <a:avLst/>
          </a:prstGeom>
          <a:noFill/>
          <a:ln w="28575">
            <a:solidFill>
              <a:srgbClr val="FF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1704" name="Line 24"/>
          <p:cNvSpPr>
            <a:spLocks noChangeShapeType="1"/>
          </p:cNvSpPr>
          <p:nvPr/>
        </p:nvSpPr>
        <p:spPr bwMode="auto">
          <a:xfrm flipV="1">
            <a:off x="2438400" y="2486025"/>
            <a:ext cx="180975" cy="0"/>
          </a:xfrm>
          <a:prstGeom prst="line">
            <a:avLst/>
          </a:prstGeom>
          <a:noFill/>
          <a:ln w="28575">
            <a:solidFill>
              <a:srgbClr val="FF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1705" name="Text Box 25"/>
          <p:cNvSpPr txBox="1">
            <a:spLocks noChangeArrowheads="1"/>
          </p:cNvSpPr>
          <p:nvPr/>
        </p:nvSpPr>
        <p:spPr bwMode="auto">
          <a:xfrm>
            <a:off x="2524125" y="1671637"/>
            <a:ext cx="618570"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FH</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1706" name="Text Box 26"/>
          <p:cNvSpPr txBox="1">
            <a:spLocks noChangeArrowheads="1"/>
          </p:cNvSpPr>
          <p:nvPr/>
        </p:nvSpPr>
        <p:spPr bwMode="auto">
          <a:xfrm>
            <a:off x="2505075" y="2081212"/>
            <a:ext cx="610987"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FJ</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1707" name="Line 27"/>
          <p:cNvSpPr>
            <a:spLocks noChangeShapeType="1"/>
          </p:cNvSpPr>
          <p:nvPr/>
        </p:nvSpPr>
        <p:spPr bwMode="auto">
          <a:xfrm flipV="1">
            <a:off x="1638300" y="2536825"/>
            <a:ext cx="0" cy="19050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1708" name="Text Box 28"/>
          <p:cNvSpPr txBox="1">
            <a:spLocks noChangeArrowheads="1"/>
          </p:cNvSpPr>
          <p:nvPr/>
        </p:nvSpPr>
        <p:spPr bwMode="auto">
          <a:xfrm>
            <a:off x="1609724" y="2549525"/>
            <a:ext cx="75173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8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1709" name="Line 29"/>
          <p:cNvSpPr>
            <a:spLocks noChangeShapeType="1"/>
          </p:cNvSpPr>
          <p:nvPr/>
        </p:nvSpPr>
        <p:spPr bwMode="auto">
          <a:xfrm flipV="1">
            <a:off x="3067050" y="1616075"/>
            <a:ext cx="2190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1710" name="Line 30"/>
          <p:cNvSpPr>
            <a:spLocks noChangeShapeType="1"/>
          </p:cNvSpPr>
          <p:nvPr/>
        </p:nvSpPr>
        <p:spPr bwMode="auto">
          <a:xfrm flipV="1">
            <a:off x="3076575" y="2473325"/>
            <a:ext cx="2190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1711" name="Line 31"/>
          <p:cNvSpPr>
            <a:spLocks noChangeShapeType="1"/>
          </p:cNvSpPr>
          <p:nvPr/>
        </p:nvSpPr>
        <p:spPr bwMode="auto">
          <a:xfrm>
            <a:off x="3124200" y="2054225"/>
            <a:ext cx="0" cy="41910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1712" name="Line 32"/>
          <p:cNvSpPr>
            <a:spLocks noChangeShapeType="1"/>
          </p:cNvSpPr>
          <p:nvPr/>
        </p:nvSpPr>
        <p:spPr bwMode="auto">
          <a:xfrm flipH="1">
            <a:off x="3124200" y="1625600"/>
            <a:ext cx="1588" cy="41910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1713" name="Line 33"/>
          <p:cNvSpPr>
            <a:spLocks noChangeShapeType="1"/>
          </p:cNvSpPr>
          <p:nvPr/>
        </p:nvSpPr>
        <p:spPr bwMode="auto">
          <a:xfrm flipV="1">
            <a:off x="3076575" y="2054225"/>
            <a:ext cx="2190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1714" name="Text Box 34"/>
          <p:cNvSpPr txBox="1">
            <a:spLocks noChangeArrowheads="1"/>
          </p:cNvSpPr>
          <p:nvPr/>
        </p:nvSpPr>
        <p:spPr bwMode="auto">
          <a:xfrm>
            <a:off x="3086100" y="1749425"/>
            <a:ext cx="802319"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1715" name="Text Box 35"/>
          <p:cNvSpPr txBox="1">
            <a:spLocks noChangeArrowheads="1"/>
          </p:cNvSpPr>
          <p:nvPr/>
        </p:nvSpPr>
        <p:spPr bwMode="auto">
          <a:xfrm>
            <a:off x="3086100" y="2139950"/>
            <a:ext cx="802319"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1716" name="Line 36"/>
          <p:cNvSpPr>
            <a:spLocks noChangeShapeType="1"/>
          </p:cNvSpPr>
          <p:nvPr/>
        </p:nvSpPr>
        <p:spPr bwMode="auto">
          <a:xfrm flipH="1">
            <a:off x="2362200" y="2651125"/>
            <a:ext cx="0" cy="1905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1717" name="Line 37"/>
          <p:cNvSpPr>
            <a:spLocks noChangeShapeType="1"/>
          </p:cNvSpPr>
          <p:nvPr/>
        </p:nvSpPr>
        <p:spPr bwMode="auto">
          <a:xfrm flipH="1">
            <a:off x="2752725" y="2651125"/>
            <a:ext cx="0" cy="1905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1718" name="Line 38"/>
          <p:cNvSpPr>
            <a:spLocks noChangeShapeType="1"/>
          </p:cNvSpPr>
          <p:nvPr/>
        </p:nvSpPr>
        <p:spPr bwMode="auto">
          <a:xfrm flipH="1" flipV="1">
            <a:off x="2368550" y="2787650"/>
            <a:ext cx="374650" cy="0"/>
          </a:xfrm>
          <a:prstGeom prst="line">
            <a:avLst/>
          </a:prstGeom>
          <a:noFill/>
          <a:ln w="9525">
            <a:solidFill>
              <a:srgbClr val="000000"/>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1719" name="Text Box 39"/>
          <p:cNvSpPr txBox="1">
            <a:spLocks noChangeArrowheads="1"/>
          </p:cNvSpPr>
          <p:nvPr/>
        </p:nvSpPr>
        <p:spPr bwMode="auto">
          <a:xfrm>
            <a:off x="2392069" y="2765178"/>
            <a:ext cx="928179"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95" name="Rectangle 94"/>
          <p:cNvSpPr/>
          <p:nvPr/>
        </p:nvSpPr>
        <p:spPr>
          <a:xfrm>
            <a:off x="381000" y="3352800"/>
            <a:ext cx="8077200" cy="1631216"/>
          </a:xfrm>
          <a:prstGeom prst="rect">
            <a:avLst/>
          </a:prstGeom>
        </p:spPr>
        <p:txBody>
          <a:bodyPr wrap="square">
            <a:spAutoFit/>
          </a:bodyPr>
          <a:lstStyle/>
          <a:p>
            <a:r>
              <a:rPr lang="en-US" sz="2000" dirty="0" smtClean="0">
                <a:latin typeface="Times New Roman"/>
                <a:ea typeface="PMingLiU"/>
              </a:rPr>
              <a:t>In this case, the application of two force equilibrium equations produces the desired results. In writing the equation for the horizontal forces, we note that the </a:t>
            </a:r>
            <a:r>
              <a:rPr lang="en-US" sz="2000" b="1" dirty="0" smtClean="0">
                <a:latin typeface="Times New Roman"/>
                <a:ea typeface="PMingLiU"/>
              </a:rPr>
              <a:t>top and bottom chord member forces cancel each other </a:t>
            </a:r>
            <a:r>
              <a:rPr lang="en-US" sz="2000" dirty="0" smtClean="0">
                <a:latin typeface="Times New Roman"/>
                <a:ea typeface="PMingLiU"/>
              </a:rPr>
              <a:t>and will not appear in the equation.  In fact this is a </a:t>
            </a:r>
            <a:r>
              <a:rPr lang="en-US" sz="2000" b="1" dirty="0" smtClean="0">
                <a:latin typeface="Times New Roman"/>
                <a:ea typeface="PMingLiU"/>
              </a:rPr>
              <a:t>special feature</a:t>
            </a:r>
            <a:r>
              <a:rPr lang="en-US" sz="2000" dirty="0" smtClean="0">
                <a:latin typeface="Times New Roman"/>
                <a:ea typeface="PMingLiU"/>
              </a:rPr>
              <a:t>, which is useful for the analysis of web member forces.</a:t>
            </a:r>
          </a:p>
        </p:txBody>
      </p:sp>
      <p:sp>
        <p:nvSpPr>
          <p:cNvPr id="96" name="Rectangle 95"/>
          <p:cNvSpPr/>
          <p:nvPr/>
        </p:nvSpPr>
        <p:spPr>
          <a:xfrm>
            <a:off x="838200" y="5334000"/>
            <a:ext cx="3886200" cy="923330"/>
          </a:xfrm>
          <a:prstGeom prst="rect">
            <a:avLst/>
          </a:prstGeom>
        </p:spPr>
        <p:txBody>
          <a:bodyPr wrap="square">
            <a:spAutoFit/>
          </a:bodyPr>
          <a:lstStyle/>
          <a:p>
            <a:r>
              <a:rPr lang="en-US" dirty="0" smtClean="0">
                <a:latin typeface="Times New Roman"/>
                <a:ea typeface="PMingLiU"/>
                <a:sym typeface="Symbol"/>
              </a:rPr>
              <a:t> </a:t>
            </a:r>
            <a:r>
              <a:rPr lang="en-US" i="1" dirty="0" err="1" smtClean="0">
                <a:latin typeface="Times New Roman"/>
                <a:ea typeface="PMingLiU"/>
                <a:sym typeface="Symbol"/>
              </a:rPr>
              <a:t>F</a:t>
            </a:r>
            <a:r>
              <a:rPr lang="en-US" i="1" baseline="-25000" dirty="0" err="1" smtClean="0">
                <a:latin typeface="Times New Roman"/>
                <a:ea typeface="PMingLiU"/>
                <a:sym typeface="Symbol"/>
              </a:rPr>
              <a:t>x</a:t>
            </a:r>
            <a:r>
              <a:rPr lang="en-US" i="1" dirty="0" smtClean="0">
                <a:latin typeface="Times New Roman"/>
                <a:ea typeface="PMingLiU"/>
                <a:sym typeface="Symbol"/>
              </a:rPr>
              <a:t> = </a:t>
            </a:r>
            <a:r>
              <a:rPr lang="en-US" dirty="0" smtClean="0">
                <a:latin typeface="Times New Roman"/>
                <a:ea typeface="PMingLiU"/>
                <a:sym typeface="Symbol"/>
              </a:rPr>
              <a:t>0	 (0.6)</a:t>
            </a:r>
            <a:r>
              <a:rPr lang="en-US" i="1" dirty="0" smtClean="0">
                <a:latin typeface="Times New Roman"/>
                <a:ea typeface="PMingLiU"/>
                <a:sym typeface="Symbol"/>
              </a:rPr>
              <a:t>F</a:t>
            </a:r>
            <a:r>
              <a:rPr lang="en-US" i="1" baseline="-25000" dirty="0" smtClean="0">
                <a:latin typeface="Times New Roman"/>
                <a:ea typeface="PMingLiU"/>
                <a:sym typeface="Symbol"/>
              </a:rPr>
              <a:t>FH</a:t>
            </a:r>
            <a:r>
              <a:rPr lang="en-US" dirty="0" smtClean="0">
                <a:latin typeface="Times New Roman"/>
                <a:ea typeface="PMingLiU"/>
                <a:sym typeface="Symbol"/>
              </a:rPr>
              <a:t> + (0.6) </a:t>
            </a:r>
            <a:r>
              <a:rPr lang="en-US" i="1" dirty="0" smtClean="0">
                <a:latin typeface="Times New Roman"/>
                <a:ea typeface="PMingLiU"/>
                <a:sym typeface="Symbol"/>
              </a:rPr>
              <a:t>F</a:t>
            </a:r>
            <a:r>
              <a:rPr lang="en-US" i="1" baseline="-25000" dirty="0" smtClean="0">
                <a:latin typeface="Times New Roman"/>
                <a:ea typeface="PMingLiU"/>
                <a:sym typeface="Symbol"/>
              </a:rPr>
              <a:t>FJ</a:t>
            </a:r>
            <a:r>
              <a:rPr lang="en-US" dirty="0" smtClean="0">
                <a:latin typeface="Times New Roman"/>
                <a:ea typeface="PMingLiU"/>
                <a:sym typeface="Symbol"/>
              </a:rPr>
              <a:t> = 0</a:t>
            </a:r>
            <a:r>
              <a:rPr lang="en-US" i="1" dirty="0" smtClean="0">
                <a:latin typeface="Times New Roman"/>
                <a:ea typeface="PMingLiU"/>
                <a:sym typeface="Symbol"/>
              </a:rPr>
              <a:t>				 </a:t>
            </a:r>
          </a:p>
          <a:p>
            <a:r>
              <a:rPr lang="en-US" dirty="0" smtClean="0">
                <a:latin typeface="Times New Roman"/>
                <a:ea typeface="PMingLiU"/>
                <a:sym typeface="Symbol"/>
              </a:rPr>
              <a:t> </a:t>
            </a:r>
            <a:r>
              <a:rPr lang="en-US" i="1" dirty="0" err="1" smtClean="0">
                <a:latin typeface="Times New Roman"/>
                <a:ea typeface="PMingLiU"/>
                <a:sym typeface="Symbol"/>
              </a:rPr>
              <a:t>F</a:t>
            </a:r>
            <a:r>
              <a:rPr lang="en-US" i="1" baseline="-25000" dirty="0" err="1" smtClean="0">
                <a:latin typeface="Times New Roman"/>
                <a:ea typeface="PMingLiU"/>
                <a:sym typeface="Symbol"/>
              </a:rPr>
              <a:t>y</a:t>
            </a:r>
            <a:r>
              <a:rPr lang="en-US" i="1" dirty="0" smtClean="0">
                <a:latin typeface="Times New Roman"/>
                <a:ea typeface="PMingLiU"/>
                <a:sym typeface="Symbol"/>
              </a:rPr>
              <a:t> = </a:t>
            </a:r>
            <a:r>
              <a:rPr lang="en-US" dirty="0" smtClean="0">
                <a:latin typeface="Times New Roman"/>
                <a:ea typeface="PMingLiU"/>
                <a:sym typeface="Symbol"/>
              </a:rPr>
              <a:t>0</a:t>
            </a:r>
            <a:r>
              <a:rPr lang="en-US" i="1" dirty="0" smtClean="0">
                <a:latin typeface="Times New Roman"/>
                <a:ea typeface="PMingLiU"/>
                <a:sym typeface="Symbol"/>
              </a:rPr>
              <a:t>	</a:t>
            </a:r>
            <a:r>
              <a:rPr lang="en-US" dirty="0" smtClean="0">
                <a:latin typeface="Times New Roman"/>
                <a:ea typeface="PMingLiU"/>
                <a:sym typeface="Symbol"/>
              </a:rPr>
              <a:t>(0.8)</a:t>
            </a:r>
            <a:r>
              <a:rPr lang="en-US" i="1" dirty="0" smtClean="0">
                <a:latin typeface="Times New Roman"/>
                <a:ea typeface="PMingLiU"/>
                <a:sym typeface="Symbol"/>
              </a:rPr>
              <a:t>F</a:t>
            </a:r>
            <a:r>
              <a:rPr lang="en-US" i="1" baseline="-25000" dirty="0" smtClean="0">
                <a:latin typeface="Times New Roman"/>
                <a:ea typeface="PMingLiU"/>
                <a:sym typeface="Symbol"/>
              </a:rPr>
              <a:t>FH</a:t>
            </a:r>
            <a:r>
              <a:rPr lang="en-US" dirty="0" smtClean="0">
                <a:latin typeface="Times New Roman"/>
                <a:ea typeface="PMingLiU"/>
                <a:sym typeface="Symbol"/>
              </a:rPr>
              <a:t> </a:t>
            </a:r>
            <a:r>
              <a:rPr lang="en-US" dirty="0" smtClean="0">
                <a:latin typeface="Symbol"/>
                <a:ea typeface="PMingLiU"/>
                <a:sym typeface="Symbol"/>
              </a:rPr>
              <a:t>-</a:t>
            </a:r>
            <a:r>
              <a:rPr lang="en-US" dirty="0" smtClean="0">
                <a:latin typeface="Times New Roman"/>
                <a:ea typeface="PMingLiU"/>
                <a:sym typeface="Symbol"/>
              </a:rPr>
              <a:t> (0.8) </a:t>
            </a:r>
            <a:r>
              <a:rPr lang="en-US" i="1" dirty="0" smtClean="0">
                <a:latin typeface="Times New Roman"/>
                <a:ea typeface="PMingLiU"/>
                <a:sym typeface="Symbol"/>
              </a:rPr>
              <a:t>F</a:t>
            </a:r>
            <a:r>
              <a:rPr lang="en-US" i="1" baseline="-25000" dirty="0" smtClean="0">
                <a:latin typeface="Times New Roman"/>
                <a:ea typeface="PMingLiU"/>
                <a:sym typeface="Symbol"/>
              </a:rPr>
              <a:t>FJ</a:t>
            </a:r>
            <a:r>
              <a:rPr lang="en-US" dirty="0" smtClean="0">
                <a:latin typeface="Times New Roman"/>
                <a:ea typeface="PMingLiU"/>
                <a:sym typeface="Symbol"/>
              </a:rPr>
              <a:t> = 8</a:t>
            </a:r>
          </a:p>
        </p:txBody>
      </p:sp>
      <p:sp>
        <p:nvSpPr>
          <p:cNvPr id="97" name="Rectangle 96"/>
          <p:cNvSpPr/>
          <p:nvPr/>
        </p:nvSpPr>
        <p:spPr>
          <a:xfrm>
            <a:off x="5410200" y="5334000"/>
            <a:ext cx="1828800" cy="1200329"/>
          </a:xfrm>
          <a:prstGeom prst="rect">
            <a:avLst/>
          </a:prstGeom>
        </p:spPr>
        <p:txBody>
          <a:bodyPr wrap="square">
            <a:spAutoFit/>
          </a:bodyPr>
          <a:lstStyle/>
          <a:p>
            <a:r>
              <a:rPr lang="en-US" i="1" dirty="0" smtClean="0">
                <a:latin typeface="Times New Roman"/>
                <a:ea typeface="PMingLiU"/>
              </a:rPr>
              <a:t>F</a:t>
            </a:r>
            <a:r>
              <a:rPr lang="en-US" i="1" baseline="-25000" dirty="0" smtClean="0">
                <a:latin typeface="Times New Roman"/>
                <a:ea typeface="PMingLiU"/>
              </a:rPr>
              <a:t>FH</a:t>
            </a:r>
            <a:r>
              <a:rPr lang="en-US" i="1" dirty="0" smtClean="0">
                <a:latin typeface="Times New Roman"/>
                <a:ea typeface="PMingLiU"/>
              </a:rPr>
              <a:t> = </a:t>
            </a:r>
            <a:r>
              <a:rPr lang="en-US" dirty="0" smtClean="0">
                <a:latin typeface="Times New Roman"/>
                <a:ea typeface="PMingLiU"/>
              </a:rPr>
              <a:t>5 </a:t>
            </a:r>
            <a:r>
              <a:rPr lang="en-US" dirty="0" err="1" smtClean="0">
                <a:latin typeface="Times New Roman"/>
                <a:ea typeface="PMingLiU"/>
              </a:rPr>
              <a:t>kN</a:t>
            </a:r>
            <a:r>
              <a:rPr lang="en-US" i="1" dirty="0" smtClean="0">
                <a:latin typeface="Times New Roman"/>
                <a:ea typeface="PMingLiU"/>
              </a:rPr>
              <a:t>	   </a:t>
            </a:r>
          </a:p>
          <a:p>
            <a:r>
              <a:rPr lang="en-US" i="1" dirty="0" smtClean="0">
                <a:latin typeface="Times New Roman"/>
                <a:ea typeface="PMingLiU"/>
              </a:rPr>
              <a:t>F</a:t>
            </a:r>
            <a:r>
              <a:rPr lang="en-US" i="1" baseline="-25000" dirty="0" smtClean="0">
                <a:latin typeface="Times New Roman"/>
                <a:ea typeface="PMingLiU"/>
              </a:rPr>
              <a:t>FJ</a:t>
            </a:r>
            <a:r>
              <a:rPr lang="en-US" i="1" dirty="0" smtClean="0">
                <a:latin typeface="Times New Roman"/>
                <a:ea typeface="PMingLiU"/>
              </a:rPr>
              <a:t> = </a:t>
            </a:r>
            <a:r>
              <a:rPr lang="en-US" dirty="0" smtClean="0">
                <a:latin typeface="Symbol"/>
                <a:ea typeface="PMingLiU"/>
              </a:rPr>
              <a:t>-</a:t>
            </a:r>
            <a:r>
              <a:rPr lang="en-US" dirty="0" smtClean="0">
                <a:latin typeface="Times New Roman"/>
                <a:ea typeface="PMingLiU"/>
              </a:rPr>
              <a:t>5 </a:t>
            </a:r>
            <a:r>
              <a:rPr lang="en-US" dirty="0" err="1" smtClean="0">
                <a:latin typeface="Times New Roman"/>
                <a:ea typeface="PMingLiU"/>
              </a:rPr>
              <a:t>kN</a:t>
            </a:r>
            <a:r>
              <a:rPr lang="en-US" dirty="0" smtClean="0">
                <a:latin typeface="Times New Roman"/>
                <a:ea typeface="PMingLiU"/>
              </a:rPr>
              <a:t> </a:t>
            </a:r>
          </a:p>
          <a:p>
            <a:endParaRPr lang="en-US" i="1" dirty="0" smtClean="0">
              <a:latin typeface="Times New Roman"/>
              <a:ea typeface="PMingLiU"/>
            </a:endParaRPr>
          </a:p>
        </p:txBody>
      </p:sp>
      <p:sp>
        <p:nvSpPr>
          <p:cNvPr id="98" name="AutoShape 42"/>
          <p:cNvSpPr>
            <a:spLocks noChangeArrowheads="1"/>
          </p:cNvSpPr>
          <p:nvPr/>
        </p:nvSpPr>
        <p:spPr bwMode="auto">
          <a:xfrm>
            <a:off x="4572000" y="5715000"/>
            <a:ext cx="514946" cy="147638"/>
          </a:xfrm>
          <a:prstGeom prst="rightArrow">
            <a:avLst>
              <a:gd name="adj1" fmla="val 50000"/>
              <a:gd name="adj2" fmla="val 97368"/>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9" name="Rectangle 98"/>
          <p:cNvSpPr/>
          <p:nvPr/>
        </p:nvSpPr>
        <p:spPr>
          <a:xfrm>
            <a:off x="5334000" y="5334000"/>
            <a:ext cx="1447800" cy="9906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00" name="Rectangle 99"/>
          <p:cNvSpPr/>
          <p:nvPr/>
        </p:nvSpPr>
        <p:spPr>
          <a:xfrm>
            <a:off x="762000" y="5334000"/>
            <a:ext cx="3429000" cy="9906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01" name="Line 2"/>
          <p:cNvSpPr>
            <a:spLocks noChangeShapeType="1"/>
          </p:cNvSpPr>
          <p:nvPr/>
        </p:nvSpPr>
        <p:spPr bwMode="auto">
          <a:xfrm>
            <a:off x="5736362" y="2539383"/>
            <a:ext cx="0" cy="219075"/>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2" name="Line 3"/>
          <p:cNvSpPr>
            <a:spLocks noChangeShapeType="1"/>
          </p:cNvSpPr>
          <p:nvPr/>
        </p:nvSpPr>
        <p:spPr bwMode="auto">
          <a:xfrm flipV="1">
            <a:off x="5736362" y="1586883"/>
            <a:ext cx="0" cy="923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3" name="Line 4"/>
          <p:cNvSpPr>
            <a:spLocks noChangeShapeType="1"/>
          </p:cNvSpPr>
          <p:nvPr/>
        </p:nvSpPr>
        <p:spPr bwMode="auto">
          <a:xfrm>
            <a:off x="4964837" y="1586883"/>
            <a:ext cx="1546225" cy="1587"/>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4" name="Line 5"/>
          <p:cNvSpPr>
            <a:spLocks noChangeShapeType="1"/>
          </p:cNvSpPr>
          <p:nvPr/>
        </p:nvSpPr>
        <p:spPr bwMode="auto">
          <a:xfrm flipH="1">
            <a:off x="6126887" y="1605933"/>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5" name="Line 6"/>
          <p:cNvSpPr>
            <a:spLocks noChangeShapeType="1"/>
          </p:cNvSpPr>
          <p:nvPr/>
        </p:nvSpPr>
        <p:spPr bwMode="auto">
          <a:xfrm flipH="1">
            <a:off x="5355362" y="1605933"/>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6" name="Line 7"/>
          <p:cNvSpPr>
            <a:spLocks noChangeShapeType="1"/>
          </p:cNvSpPr>
          <p:nvPr/>
        </p:nvSpPr>
        <p:spPr bwMode="auto">
          <a:xfrm flipH="1">
            <a:off x="6517412" y="1605933"/>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7" name="Line 8"/>
          <p:cNvSpPr>
            <a:spLocks noChangeShapeType="1"/>
          </p:cNvSpPr>
          <p:nvPr/>
        </p:nvSpPr>
        <p:spPr bwMode="auto">
          <a:xfrm flipH="1">
            <a:off x="4964837" y="1596408"/>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8" name="Line 9"/>
          <p:cNvSpPr>
            <a:spLocks noChangeShapeType="1"/>
          </p:cNvSpPr>
          <p:nvPr/>
        </p:nvSpPr>
        <p:spPr bwMode="auto">
          <a:xfrm>
            <a:off x="4612412" y="2480645"/>
            <a:ext cx="2286000"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9" name="Line 10"/>
          <p:cNvSpPr>
            <a:spLocks noChangeShapeType="1"/>
          </p:cNvSpPr>
          <p:nvPr/>
        </p:nvSpPr>
        <p:spPr bwMode="auto">
          <a:xfrm>
            <a:off x="6526937" y="1596408"/>
            <a:ext cx="371475" cy="8858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0" name="Line 11"/>
          <p:cNvSpPr>
            <a:spLocks noChangeShapeType="1"/>
          </p:cNvSpPr>
          <p:nvPr/>
        </p:nvSpPr>
        <p:spPr bwMode="auto">
          <a:xfrm flipH="1">
            <a:off x="4602887" y="1605933"/>
            <a:ext cx="361950" cy="8763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1" name="Line 12"/>
          <p:cNvSpPr>
            <a:spLocks noChangeShapeType="1"/>
          </p:cNvSpPr>
          <p:nvPr/>
        </p:nvSpPr>
        <p:spPr bwMode="auto">
          <a:xfrm flipV="1">
            <a:off x="4974362" y="1615458"/>
            <a:ext cx="361950" cy="4476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2" name="Line 13"/>
          <p:cNvSpPr>
            <a:spLocks noChangeShapeType="1"/>
          </p:cNvSpPr>
          <p:nvPr/>
        </p:nvSpPr>
        <p:spPr bwMode="auto">
          <a:xfrm>
            <a:off x="4964837" y="2052020"/>
            <a:ext cx="381000" cy="4286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3" name="Line 14"/>
          <p:cNvSpPr>
            <a:spLocks noChangeShapeType="1"/>
          </p:cNvSpPr>
          <p:nvPr/>
        </p:nvSpPr>
        <p:spPr bwMode="auto">
          <a:xfrm flipV="1">
            <a:off x="6136412" y="2042495"/>
            <a:ext cx="371475" cy="4381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4" name="Line 15"/>
          <p:cNvSpPr>
            <a:spLocks noChangeShapeType="1"/>
          </p:cNvSpPr>
          <p:nvPr/>
        </p:nvSpPr>
        <p:spPr bwMode="auto">
          <a:xfrm flipH="1" flipV="1">
            <a:off x="6145937" y="1605933"/>
            <a:ext cx="371475" cy="4381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5" name="Oval 16"/>
          <p:cNvSpPr>
            <a:spLocks noChangeArrowheads="1"/>
          </p:cNvSpPr>
          <p:nvPr/>
        </p:nvSpPr>
        <p:spPr bwMode="auto">
          <a:xfrm>
            <a:off x="4920387" y="155354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6" name="Oval 17"/>
          <p:cNvSpPr>
            <a:spLocks noChangeArrowheads="1"/>
          </p:cNvSpPr>
          <p:nvPr/>
        </p:nvSpPr>
        <p:spPr bwMode="auto">
          <a:xfrm>
            <a:off x="5310912" y="1539258"/>
            <a:ext cx="92075"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7" name="Oval 18"/>
          <p:cNvSpPr>
            <a:spLocks noChangeArrowheads="1"/>
          </p:cNvSpPr>
          <p:nvPr/>
        </p:nvSpPr>
        <p:spPr bwMode="auto">
          <a:xfrm>
            <a:off x="6082437" y="1542433"/>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8" name="Oval 19"/>
          <p:cNvSpPr>
            <a:spLocks noChangeArrowheads="1"/>
          </p:cNvSpPr>
          <p:nvPr/>
        </p:nvSpPr>
        <p:spPr bwMode="auto">
          <a:xfrm>
            <a:off x="6476137" y="1548783"/>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19" name="Oval 20"/>
          <p:cNvSpPr>
            <a:spLocks noChangeArrowheads="1"/>
          </p:cNvSpPr>
          <p:nvPr/>
        </p:nvSpPr>
        <p:spPr bwMode="auto">
          <a:xfrm>
            <a:off x="4574312" y="2433020"/>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0" name="Oval 21"/>
          <p:cNvSpPr>
            <a:spLocks noChangeArrowheads="1"/>
          </p:cNvSpPr>
          <p:nvPr/>
        </p:nvSpPr>
        <p:spPr bwMode="auto">
          <a:xfrm>
            <a:off x="4907687" y="2423495"/>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1" name="Oval 22"/>
          <p:cNvSpPr>
            <a:spLocks noChangeArrowheads="1"/>
          </p:cNvSpPr>
          <p:nvPr/>
        </p:nvSpPr>
        <p:spPr bwMode="auto">
          <a:xfrm>
            <a:off x="5307737" y="2442545"/>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2" name="Oval 23"/>
          <p:cNvSpPr>
            <a:spLocks noChangeArrowheads="1"/>
          </p:cNvSpPr>
          <p:nvPr/>
        </p:nvSpPr>
        <p:spPr bwMode="auto">
          <a:xfrm>
            <a:off x="6088787" y="2423495"/>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3" name="Oval 24"/>
          <p:cNvSpPr>
            <a:spLocks noChangeArrowheads="1"/>
          </p:cNvSpPr>
          <p:nvPr/>
        </p:nvSpPr>
        <p:spPr bwMode="auto">
          <a:xfrm>
            <a:off x="6472962" y="2436195"/>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4" name="Oval 25"/>
          <p:cNvSpPr>
            <a:spLocks noChangeArrowheads="1"/>
          </p:cNvSpPr>
          <p:nvPr/>
        </p:nvSpPr>
        <p:spPr bwMode="auto">
          <a:xfrm>
            <a:off x="6850787" y="2433020"/>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5" name="Oval 26"/>
          <p:cNvSpPr>
            <a:spLocks noChangeArrowheads="1"/>
          </p:cNvSpPr>
          <p:nvPr/>
        </p:nvSpPr>
        <p:spPr bwMode="auto">
          <a:xfrm>
            <a:off x="4917212" y="2013920"/>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6" name="Oval 27"/>
          <p:cNvSpPr>
            <a:spLocks noChangeArrowheads="1"/>
          </p:cNvSpPr>
          <p:nvPr/>
        </p:nvSpPr>
        <p:spPr bwMode="auto">
          <a:xfrm>
            <a:off x="6469787" y="1985345"/>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7" name="Line 28"/>
          <p:cNvSpPr>
            <a:spLocks noChangeShapeType="1"/>
          </p:cNvSpPr>
          <p:nvPr/>
        </p:nvSpPr>
        <p:spPr bwMode="auto">
          <a:xfrm>
            <a:off x="4512400" y="2604470"/>
            <a:ext cx="23812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8" name="Line 29"/>
          <p:cNvSpPr>
            <a:spLocks noChangeShapeType="1"/>
          </p:cNvSpPr>
          <p:nvPr/>
        </p:nvSpPr>
        <p:spPr bwMode="auto">
          <a:xfrm flipH="1" flipV="1">
            <a:off x="4650512" y="2518745"/>
            <a:ext cx="33338" cy="80963"/>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29" name="Line 30"/>
          <p:cNvSpPr>
            <a:spLocks noChangeShapeType="1"/>
          </p:cNvSpPr>
          <p:nvPr/>
        </p:nvSpPr>
        <p:spPr bwMode="auto">
          <a:xfrm flipH="1">
            <a:off x="4564787" y="2518745"/>
            <a:ext cx="28575" cy="8572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30" name="Line 31"/>
          <p:cNvSpPr>
            <a:spLocks noChangeShapeType="1"/>
          </p:cNvSpPr>
          <p:nvPr/>
        </p:nvSpPr>
        <p:spPr bwMode="auto">
          <a:xfrm flipH="1" flipV="1">
            <a:off x="6917462" y="2521920"/>
            <a:ext cx="38100" cy="825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31" name="Line 32"/>
          <p:cNvSpPr>
            <a:spLocks noChangeShapeType="1"/>
          </p:cNvSpPr>
          <p:nvPr/>
        </p:nvSpPr>
        <p:spPr bwMode="auto">
          <a:xfrm flipH="1">
            <a:off x="6841262" y="2523508"/>
            <a:ext cx="28575" cy="762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32" name="Line 33"/>
          <p:cNvSpPr>
            <a:spLocks noChangeShapeType="1"/>
          </p:cNvSpPr>
          <p:nvPr/>
        </p:nvSpPr>
        <p:spPr bwMode="auto">
          <a:xfrm>
            <a:off x="6839675" y="2604470"/>
            <a:ext cx="1143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33" name="Oval 34"/>
          <p:cNvSpPr>
            <a:spLocks noChangeArrowheads="1"/>
          </p:cNvSpPr>
          <p:nvPr/>
        </p:nvSpPr>
        <p:spPr bwMode="auto">
          <a:xfrm>
            <a:off x="6850787" y="2585420"/>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34" name="Line 35"/>
          <p:cNvSpPr>
            <a:spLocks noChangeShapeType="1"/>
          </p:cNvSpPr>
          <p:nvPr/>
        </p:nvSpPr>
        <p:spPr bwMode="auto">
          <a:xfrm>
            <a:off x="6773000" y="2680670"/>
            <a:ext cx="258762"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35" name="Line 36"/>
          <p:cNvSpPr>
            <a:spLocks noChangeShapeType="1"/>
          </p:cNvSpPr>
          <p:nvPr/>
        </p:nvSpPr>
        <p:spPr bwMode="auto">
          <a:xfrm>
            <a:off x="4621937" y="3050558"/>
            <a:ext cx="2257425" cy="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36" name="Line 37"/>
          <p:cNvSpPr>
            <a:spLocks noChangeShapeType="1"/>
          </p:cNvSpPr>
          <p:nvPr/>
        </p:nvSpPr>
        <p:spPr bwMode="auto">
          <a:xfrm>
            <a:off x="4612412" y="2917208"/>
            <a:ext cx="0" cy="18097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37" name="Line 38"/>
          <p:cNvSpPr>
            <a:spLocks noChangeShapeType="1"/>
          </p:cNvSpPr>
          <p:nvPr/>
        </p:nvSpPr>
        <p:spPr bwMode="auto">
          <a:xfrm>
            <a:off x="6898412" y="2917208"/>
            <a:ext cx="0" cy="18097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38" name="Text Box 39"/>
          <p:cNvSpPr txBox="1">
            <a:spLocks noChangeArrowheads="1"/>
          </p:cNvSpPr>
          <p:nvPr/>
        </p:nvSpPr>
        <p:spPr bwMode="auto">
          <a:xfrm>
            <a:off x="5214614" y="2753171"/>
            <a:ext cx="1665580"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6@3m=18m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39" name="Line 40"/>
          <p:cNvSpPr>
            <a:spLocks noChangeShapeType="1"/>
          </p:cNvSpPr>
          <p:nvPr/>
        </p:nvSpPr>
        <p:spPr bwMode="auto">
          <a:xfrm flipV="1">
            <a:off x="7384187" y="1604345"/>
            <a:ext cx="2190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40" name="Line 41"/>
          <p:cNvSpPr>
            <a:spLocks noChangeShapeType="1"/>
          </p:cNvSpPr>
          <p:nvPr/>
        </p:nvSpPr>
        <p:spPr bwMode="auto">
          <a:xfrm flipV="1">
            <a:off x="7393712" y="2461595"/>
            <a:ext cx="2190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41" name="Line 42"/>
          <p:cNvSpPr>
            <a:spLocks noChangeShapeType="1"/>
          </p:cNvSpPr>
          <p:nvPr/>
        </p:nvSpPr>
        <p:spPr bwMode="auto">
          <a:xfrm>
            <a:off x="7441337" y="2042495"/>
            <a:ext cx="0" cy="41910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42" name="Line 43"/>
          <p:cNvSpPr>
            <a:spLocks noChangeShapeType="1"/>
          </p:cNvSpPr>
          <p:nvPr/>
        </p:nvSpPr>
        <p:spPr bwMode="auto">
          <a:xfrm>
            <a:off x="7441337" y="1632920"/>
            <a:ext cx="0" cy="40005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43" name="Line 44"/>
          <p:cNvSpPr>
            <a:spLocks noChangeShapeType="1"/>
          </p:cNvSpPr>
          <p:nvPr/>
        </p:nvSpPr>
        <p:spPr bwMode="auto">
          <a:xfrm flipV="1">
            <a:off x="7393712" y="2042495"/>
            <a:ext cx="2190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44" name="Text Box 47"/>
          <p:cNvSpPr txBox="1">
            <a:spLocks noChangeArrowheads="1"/>
          </p:cNvSpPr>
          <p:nvPr/>
        </p:nvSpPr>
        <p:spPr bwMode="auto">
          <a:xfrm>
            <a:off x="5718607" y="2483882"/>
            <a:ext cx="117046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16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45" name="Line 48"/>
          <p:cNvSpPr>
            <a:spLocks noChangeShapeType="1"/>
          </p:cNvSpPr>
          <p:nvPr/>
        </p:nvSpPr>
        <p:spPr bwMode="auto">
          <a:xfrm flipV="1">
            <a:off x="5383937" y="1596408"/>
            <a:ext cx="352425" cy="447675"/>
          </a:xfrm>
          <a:prstGeom prst="line">
            <a:avLst/>
          </a:prstGeom>
          <a:noFill/>
          <a:ln w="28575">
            <a:solidFill>
              <a:srgbClr val="FF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46" name="Line 49"/>
          <p:cNvSpPr>
            <a:spLocks noChangeShapeType="1"/>
          </p:cNvSpPr>
          <p:nvPr/>
        </p:nvSpPr>
        <p:spPr bwMode="auto">
          <a:xfrm>
            <a:off x="5364887" y="2042495"/>
            <a:ext cx="371475" cy="428625"/>
          </a:xfrm>
          <a:prstGeom prst="line">
            <a:avLst/>
          </a:prstGeom>
          <a:noFill/>
          <a:ln w="28575">
            <a:solidFill>
              <a:srgbClr val="FF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47" name="Oval 50"/>
          <p:cNvSpPr>
            <a:spLocks noChangeArrowheads="1"/>
          </p:cNvSpPr>
          <p:nvPr/>
        </p:nvSpPr>
        <p:spPr bwMode="auto">
          <a:xfrm>
            <a:off x="5307737" y="2004395"/>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48" name="Line 51"/>
          <p:cNvSpPr>
            <a:spLocks noChangeShapeType="1"/>
          </p:cNvSpPr>
          <p:nvPr/>
        </p:nvSpPr>
        <p:spPr bwMode="auto">
          <a:xfrm flipH="1" flipV="1">
            <a:off x="5707787" y="1558308"/>
            <a:ext cx="381000" cy="4572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49" name="Line 52"/>
          <p:cNvSpPr>
            <a:spLocks noChangeShapeType="1"/>
          </p:cNvSpPr>
          <p:nvPr/>
        </p:nvSpPr>
        <p:spPr bwMode="auto">
          <a:xfrm flipV="1">
            <a:off x="5755412" y="2032970"/>
            <a:ext cx="371475" cy="4381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50" name="Oval 53"/>
          <p:cNvSpPr>
            <a:spLocks noChangeArrowheads="1"/>
          </p:cNvSpPr>
          <p:nvPr/>
        </p:nvSpPr>
        <p:spPr bwMode="auto">
          <a:xfrm>
            <a:off x="5693500" y="1539258"/>
            <a:ext cx="90487"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51" name="Oval 54"/>
          <p:cNvSpPr>
            <a:spLocks noChangeArrowheads="1"/>
          </p:cNvSpPr>
          <p:nvPr/>
        </p:nvSpPr>
        <p:spPr bwMode="auto">
          <a:xfrm>
            <a:off x="6069737" y="1994870"/>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52" name="Oval 55"/>
          <p:cNvSpPr>
            <a:spLocks noChangeArrowheads="1"/>
          </p:cNvSpPr>
          <p:nvPr/>
        </p:nvSpPr>
        <p:spPr bwMode="auto">
          <a:xfrm>
            <a:off x="5688737" y="2433020"/>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53" name="Text Box 45"/>
          <p:cNvSpPr txBox="1">
            <a:spLocks noChangeArrowheads="1"/>
          </p:cNvSpPr>
          <p:nvPr/>
        </p:nvSpPr>
        <p:spPr bwMode="auto">
          <a:xfrm>
            <a:off x="7465381" y="1693308"/>
            <a:ext cx="1101571"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54" name="Text Box 45"/>
          <p:cNvSpPr txBox="1">
            <a:spLocks noChangeArrowheads="1"/>
          </p:cNvSpPr>
          <p:nvPr/>
        </p:nvSpPr>
        <p:spPr bwMode="auto">
          <a:xfrm>
            <a:off x="7438747" y="2101680"/>
            <a:ext cx="1101571"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68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168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168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168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168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168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168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168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169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169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169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169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169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169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169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7169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7169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7169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7170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7170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7170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7170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71704"/>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71705"/>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71706"/>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71707"/>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71708"/>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71709"/>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71710"/>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71711"/>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71712"/>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71713"/>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71714"/>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71715"/>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71716"/>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71717"/>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71718"/>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71719"/>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101"/>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102"/>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103"/>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104"/>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105"/>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106"/>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107"/>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108"/>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109"/>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110"/>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111"/>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112"/>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113"/>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114"/>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115"/>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116"/>
                                        </p:tgtEl>
                                        <p:attrNameLst>
                                          <p:attrName>style.visibility</p:attrName>
                                        </p:attrNameLst>
                                      </p:cBhvr>
                                      <p:to>
                                        <p:strVal val="visible"/>
                                      </p:to>
                                    </p:set>
                                  </p:childTnLst>
                                </p:cTn>
                              </p:par>
                              <p:par>
                                <p:cTn id="113" presetID="1" presetClass="entr" presetSubtype="0" fill="hold" grpId="0" nodeType="withEffect">
                                  <p:stCondLst>
                                    <p:cond delay="0"/>
                                  </p:stCondLst>
                                  <p:childTnLst>
                                    <p:set>
                                      <p:cBhvr>
                                        <p:cTn id="114" dur="1" fill="hold">
                                          <p:stCondLst>
                                            <p:cond delay="0"/>
                                          </p:stCondLst>
                                        </p:cTn>
                                        <p:tgtEl>
                                          <p:spTgt spid="117"/>
                                        </p:tgtEl>
                                        <p:attrNameLst>
                                          <p:attrName>style.visibility</p:attrName>
                                        </p:attrNameLst>
                                      </p:cBhvr>
                                      <p:to>
                                        <p:strVal val="visible"/>
                                      </p:to>
                                    </p:set>
                                  </p:childTnLst>
                                </p:cTn>
                              </p:par>
                              <p:par>
                                <p:cTn id="115" presetID="1" presetClass="entr" presetSubtype="0" fill="hold" grpId="0" nodeType="withEffect">
                                  <p:stCondLst>
                                    <p:cond delay="0"/>
                                  </p:stCondLst>
                                  <p:childTnLst>
                                    <p:set>
                                      <p:cBhvr>
                                        <p:cTn id="116" dur="1" fill="hold">
                                          <p:stCondLst>
                                            <p:cond delay="0"/>
                                          </p:stCondLst>
                                        </p:cTn>
                                        <p:tgtEl>
                                          <p:spTgt spid="118"/>
                                        </p:tgtEl>
                                        <p:attrNameLst>
                                          <p:attrName>style.visibility</p:attrName>
                                        </p:attrNameLst>
                                      </p:cBhvr>
                                      <p:to>
                                        <p:strVal val="visible"/>
                                      </p:to>
                                    </p:set>
                                  </p:childTnLst>
                                </p:cTn>
                              </p:par>
                              <p:par>
                                <p:cTn id="117" presetID="1" presetClass="entr" presetSubtype="0" fill="hold" grpId="0" nodeType="withEffect">
                                  <p:stCondLst>
                                    <p:cond delay="0"/>
                                  </p:stCondLst>
                                  <p:childTnLst>
                                    <p:set>
                                      <p:cBhvr>
                                        <p:cTn id="118" dur="1" fill="hold">
                                          <p:stCondLst>
                                            <p:cond delay="0"/>
                                          </p:stCondLst>
                                        </p:cTn>
                                        <p:tgtEl>
                                          <p:spTgt spid="119"/>
                                        </p:tgtEl>
                                        <p:attrNameLst>
                                          <p:attrName>style.visibility</p:attrName>
                                        </p:attrNameLst>
                                      </p:cBhvr>
                                      <p:to>
                                        <p:strVal val="visible"/>
                                      </p:to>
                                    </p:set>
                                  </p:childTnLst>
                                </p:cTn>
                              </p:par>
                              <p:par>
                                <p:cTn id="119" presetID="1" presetClass="entr" presetSubtype="0" fill="hold" grpId="0" nodeType="withEffect">
                                  <p:stCondLst>
                                    <p:cond delay="0"/>
                                  </p:stCondLst>
                                  <p:childTnLst>
                                    <p:set>
                                      <p:cBhvr>
                                        <p:cTn id="120" dur="1" fill="hold">
                                          <p:stCondLst>
                                            <p:cond delay="0"/>
                                          </p:stCondLst>
                                        </p:cTn>
                                        <p:tgtEl>
                                          <p:spTgt spid="120"/>
                                        </p:tgtEl>
                                        <p:attrNameLst>
                                          <p:attrName>style.visibility</p:attrName>
                                        </p:attrNameLst>
                                      </p:cBhvr>
                                      <p:to>
                                        <p:strVal val="visible"/>
                                      </p:to>
                                    </p:set>
                                  </p:childTnLst>
                                </p:cTn>
                              </p:par>
                              <p:par>
                                <p:cTn id="121" presetID="1" presetClass="entr" presetSubtype="0" fill="hold" grpId="0" nodeType="withEffect">
                                  <p:stCondLst>
                                    <p:cond delay="0"/>
                                  </p:stCondLst>
                                  <p:childTnLst>
                                    <p:set>
                                      <p:cBhvr>
                                        <p:cTn id="122" dur="1" fill="hold">
                                          <p:stCondLst>
                                            <p:cond delay="0"/>
                                          </p:stCondLst>
                                        </p:cTn>
                                        <p:tgtEl>
                                          <p:spTgt spid="121"/>
                                        </p:tgtEl>
                                        <p:attrNameLst>
                                          <p:attrName>style.visibility</p:attrName>
                                        </p:attrNameLst>
                                      </p:cBhvr>
                                      <p:to>
                                        <p:strVal val="visible"/>
                                      </p:to>
                                    </p:set>
                                  </p:childTnLst>
                                </p:cTn>
                              </p:par>
                              <p:par>
                                <p:cTn id="123" presetID="1" presetClass="entr" presetSubtype="0" fill="hold" grpId="0" nodeType="withEffect">
                                  <p:stCondLst>
                                    <p:cond delay="0"/>
                                  </p:stCondLst>
                                  <p:childTnLst>
                                    <p:set>
                                      <p:cBhvr>
                                        <p:cTn id="124" dur="1" fill="hold">
                                          <p:stCondLst>
                                            <p:cond delay="0"/>
                                          </p:stCondLst>
                                        </p:cTn>
                                        <p:tgtEl>
                                          <p:spTgt spid="122"/>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123"/>
                                        </p:tgtEl>
                                        <p:attrNameLst>
                                          <p:attrName>style.visibility</p:attrName>
                                        </p:attrNameLst>
                                      </p:cBhvr>
                                      <p:to>
                                        <p:strVal val="visible"/>
                                      </p:to>
                                    </p:set>
                                  </p:childTnLst>
                                </p:cTn>
                              </p:par>
                              <p:par>
                                <p:cTn id="127" presetID="1" presetClass="entr" presetSubtype="0" fill="hold" grpId="0" nodeType="withEffect">
                                  <p:stCondLst>
                                    <p:cond delay="0"/>
                                  </p:stCondLst>
                                  <p:childTnLst>
                                    <p:set>
                                      <p:cBhvr>
                                        <p:cTn id="128" dur="1" fill="hold">
                                          <p:stCondLst>
                                            <p:cond delay="0"/>
                                          </p:stCondLst>
                                        </p:cTn>
                                        <p:tgtEl>
                                          <p:spTgt spid="124"/>
                                        </p:tgtEl>
                                        <p:attrNameLst>
                                          <p:attrName>style.visibility</p:attrName>
                                        </p:attrNameLst>
                                      </p:cBhvr>
                                      <p:to>
                                        <p:strVal val="visible"/>
                                      </p:to>
                                    </p:set>
                                  </p:childTnLst>
                                </p:cTn>
                              </p:par>
                              <p:par>
                                <p:cTn id="129" presetID="1" presetClass="entr" presetSubtype="0" fill="hold" grpId="0" nodeType="withEffect">
                                  <p:stCondLst>
                                    <p:cond delay="0"/>
                                  </p:stCondLst>
                                  <p:childTnLst>
                                    <p:set>
                                      <p:cBhvr>
                                        <p:cTn id="130" dur="1" fill="hold">
                                          <p:stCondLst>
                                            <p:cond delay="0"/>
                                          </p:stCondLst>
                                        </p:cTn>
                                        <p:tgtEl>
                                          <p:spTgt spid="125"/>
                                        </p:tgtEl>
                                        <p:attrNameLst>
                                          <p:attrName>style.visibility</p:attrName>
                                        </p:attrNameLst>
                                      </p:cBhvr>
                                      <p:to>
                                        <p:strVal val="visible"/>
                                      </p:to>
                                    </p:set>
                                  </p:childTnLst>
                                </p:cTn>
                              </p:par>
                              <p:par>
                                <p:cTn id="131" presetID="1" presetClass="entr" presetSubtype="0" fill="hold" grpId="0" nodeType="withEffect">
                                  <p:stCondLst>
                                    <p:cond delay="0"/>
                                  </p:stCondLst>
                                  <p:childTnLst>
                                    <p:set>
                                      <p:cBhvr>
                                        <p:cTn id="132" dur="1" fill="hold">
                                          <p:stCondLst>
                                            <p:cond delay="0"/>
                                          </p:stCondLst>
                                        </p:cTn>
                                        <p:tgtEl>
                                          <p:spTgt spid="126"/>
                                        </p:tgtEl>
                                        <p:attrNameLst>
                                          <p:attrName>style.visibility</p:attrName>
                                        </p:attrNameLst>
                                      </p:cBhvr>
                                      <p:to>
                                        <p:strVal val="visible"/>
                                      </p:to>
                                    </p:set>
                                  </p:childTnLst>
                                </p:cTn>
                              </p:par>
                              <p:par>
                                <p:cTn id="133" presetID="1" presetClass="entr" presetSubtype="0" fill="hold" grpId="0" nodeType="withEffect">
                                  <p:stCondLst>
                                    <p:cond delay="0"/>
                                  </p:stCondLst>
                                  <p:childTnLst>
                                    <p:set>
                                      <p:cBhvr>
                                        <p:cTn id="134" dur="1" fill="hold">
                                          <p:stCondLst>
                                            <p:cond delay="0"/>
                                          </p:stCondLst>
                                        </p:cTn>
                                        <p:tgtEl>
                                          <p:spTgt spid="127"/>
                                        </p:tgtEl>
                                        <p:attrNameLst>
                                          <p:attrName>style.visibility</p:attrName>
                                        </p:attrNameLst>
                                      </p:cBhvr>
                                      <p:to>
                                        <p:strVal val="visible"/>
                                      </p:to>
                                    </p:set>
                                  </p:childTnLst>
                                </p:cTn>
                              </p:par>
                              <p:par>
                                <p:cTn id="135" presetID="1" presetClass="entr" presetSubtype="0" fill="hold" grpId="0" nodeType="withEffect">
                                  <p:stCondLst>
                                    <p:cond delay="0"/>
                                  </p:stCondLst>
                                  <p:childTnLst>
                                    <p:set>
                                      <p:cBhvr>
                                        <p:cTn id="136" dur="1" fill="hold">
                                          <p:stCondLst>
                                            <p:cond delay="0"/>
                                          </p:stCondLst>
                                        </p:cTn>
                                        <p:tgtEl>
                                          <p:spTgt spid="128"/>
                                        </p:tgtEl>
                                        <p:attrNameLst>
                                          <p:attrName>style.visibility</p:attrName>
                                        </p:attrNameLst>
                                      </p:cBhvr>
                                      <p:to>
                                        <p:strVal val="visible"/>
                                      </p:to>
                                    </p:set>
                                  </p:childTnLst>
                                </p:cTn>
                              </p:par>
                              <p:par>
                                <p:cTn id="137" presetID="1" presetClass="entr" presetSubtype="0" fill="hold" grpId="0" nodeType="withEffect">
                                  <p:stCondLst>
                                    <p:cond delay="0"/>
                                  </p:stCondLst>
                                  <p:childTnLst>
                                    <p:set>
                                      <p:cBhvr>
                                        <p:cTn id="138" dur="1" fill="hold">
                                          <p:stCondLst>
                                            <p:cond delay="0"/>
                                          </p:stCondLst>
                                        </p:cTn>
                                        <p:tgtEl>
                                          <p:spTgt spid="129"/>
                                        </p:tgtEl>
                                        <p:attrNameLst>
                                          <p:attrName>style.visibility</p:attrName>
                                        </p:attrNameLst>
                                      </p:cBhvr>
                                      <p:to>
                                        <p:strVal val="visible"/>
                                      </p:to>
                                    </p:set>
                                  </p:childTnLst>
                                </p:cTn>
                              </p:par>
                              <p:par>
                                <p:cTn id="139" presetID="1" presetClass="entr" presetSubtype="0" fill="hold" grpId="0" nodeType="withEffect">
                                  <p:stCondLst>
                                    <p:cond delay="0"/>
                                  </p:stCondLst>
                                  <p:childTnLst>
                                    <p:set>
                                      <p:cBhvr>
                                        <p:cTn id="140" dur="1" fill="hold">
                                          <p:stCondLst>
                                            <p:cond delay="0"/>
                                          </p:stCondLst>
                                        </p:cTn>
                                        <p:tgtEl>
                                          <p:spTgt spid="130"/>
                                        </p:tgtEl>
                                        <p:attrNameLst>
                                          <p:attrName>style.visibility</p:attrName>
                                        </p:attrNameLst>
                                      </p:cBhvr>
                                      <p:to>
                                        <p:strVal val="visible"/>
                                      </p:to>
                                    </p:set>
                                  </p:childTnLst>
                                </p:cTn>
                              </p:par>
                              <p:par>
                                <p:cTn id="141" presetID="1" presetClass="entr" presetSubtype="0" fill="hold" grpId="0" nodeType="withEffect">
                                  <p:stCondLst>
                                    <p:cond delay="0"/>
                                  </p:stCondLst>
                                  <p:childTnLst>
                                    <p:set>
                                      <p:cBhvr>
                                        <p:cTn id="142" dur="1" fill="hold">
                                          <p:stCondLst>
                                            <p:cond delay="0"/>
                                          </p:stCondLst>
                                        </p:cTn>
                                        <p:tgtEl>
                                          <p:spTgt spid="131"/>
                                        </p:tgtEl>
                                        <p:attrNameLst>
                                          <p:attrName>style.visibility</p:attrName>
                                        </p:attrNameLst>
                                      </p:cBhvr>
                                      <p:to>
                                        <p:strVal val="visible"/>
                                      </p:to>
                                    </p:set>
                                  </p:childTnLst>
                                </p:cTn>
                              </p:par>
                              <p:par>
                                <p:cTn id="143" presetID="1" presetClass="entr" presetSubtype="0" fill="hold" grpId="0" nodeType="withEffect">
                                  <p:stCondLst>
                                    <p:cond delay="0"/>
                                  </p:stCondLst>
                                  <p:childTnLst>
                                    <p:set>
                                      <p:cBhvr>
                                        <p:cTn id="144" dur="1" fill="hold">
                                          <p:stCondLst>
                                            <p:cond delay="0"/>
                                          </p:stCondLst>
                                        </p:cTn>
                                        <p:tgtEl>
                                          <p:spTgt spid="132"/>
                                        </p:tgtEl>
                                        <p:attrNameLst>
                                          <p:attrName>style.visibility</p:attrName>
                                        </p:attrNameLst>
                                      </p:cBhvr>
                                      <p:to>
                                        <p:strVal val="visible"/>
                                      </p:to>
                                    </p:set>
                                  </p:childTnLst>
                                </p:cTn>
                              </p:par>
                              <p:par>
                                <p:cTn id="145" presetID="1" presetClass="entr" presetSubtype="0" fill="hold" grpId="0" nodeType="withEffect">
                                  <p:stCondLst>
                                    <p:cond delay="0"/>
                                  </p:stCondLst>
                                  <p:childTnLst>
                                    <p:set>
                                      <p:cBhvr>
                                        <p:cTn id="146" dur="1" fill="hold">
                                          <p:stCondLst>
                                            <p:cond delay="0"/>
                                          </p:stCondLst>
                                        </p:cTn>
                                        <p:tgtEl>
                                          <p:spTgt spid="133"/>
                                        </p:tgtEl>
                                        <p:attrNameLst>
                                          <p:attrName>style.visibility</p:attrName>
                                        </p:attrNameLst>
                                      </p:cBhvr>
                                      <p:to>
                                        <p:strVal val="visible"/>
                                      </p:to>
                                    </p:set>
                                  </p:childTnLst>
                                </p:cTn>
                              </p:par>
                              <p:par>
                                <p:cTn id="147" presetID="1" presetClass="entr" presetSubtype="0" fill="hold" grpId="0" nodeType="withEffect">
                                  <p:stCondLst>
                                    <p:cond delay="0"/>
                                  </p:stCondLst>
                                  <p:childTnLst>
                                    <p:set>
                                      <p:cBhvr>
                                        <p:cTn id="148" dur="1" fill="hold">
                                          <p:stCondLst>
                                            <p:cond delay="0"/>
                                          </p:stCondLst>
                                        </p:cTn>
                                        <p:tgtEl>
                                          <p:spTgt spid="134"/>
                                        </p:tgtEl>
                                        <p:attrNameLst>
                                          <p:attrName>style.visibility</p:attrName>
                                        </p:attrNameLst>
                                      </p:cBhvr>
                                      <p:to>
                                        <p:strVal val="visible"/>
                                      </p:to>
                                    </p:set>
                                  </p:childTnLst>
                                </p:cTn>
                              </p:par>
                              <p:par>
                                <p:cTn id="149" presetID="1" presetClass="entr" presetSubtype="0" fill="hold" grpId="0" nodeType="withEffect">
                                  <p:stCondLst>
                                    <p:cond delay="0"/>
                                  </p:stCondLst>
                                  <p:childTnLst>
                                    <p:set>
                                      <p:cBhvr>
                                        <p:cTn id="150" dur="1" fill="hold">
                                          <p:stCondLst>
                                            <p:cond delay="0"/>
                                          </p:stCondLst>
                                        </p:cTn>
                                        <p:tgtEl>
                                          <p:spTgt spid="135"/>
                                        </p:tgtEl>
                                        <p:attrNameLst>
                                          <p:attrName>style.visibility</p:attrName>
                                        </p:attrNameLst>
                                      </p:cBhvr>
                                      <p:to>
                                        <p:strVal val="visible"/>
                                      </p:to>
                                    </p:set>
                                  </p:childTnLst>
                                </p:cTn>
                              </p:par>
                              <p:par>
                                <p:cTn id="151" presetID="1" presetClass="entr" presetSubtype="0" fill="hold" grpId="0" nodeType="withEffect">
                                  <p:stCondLst>
                                    <p:cond delay="0"/>
                                  </p:stCondLst>
                                  <p:childTnLst>
                                    <p:set>
                                      <p:cBhvr>
                                        <p:cTn id="152" dur="1" fill="hold">
                                          <p:stCondLst>
                                            <p:cond delay="0"/>
                                          </p:stCondLst>
                                        </p:cTn>
                                        <p:tgtEl>
                                          <p:spTgt spid="136"/>
                                        </p:tgtEl>
                                        <p:attrNameLst>
                                          <p:attrName>style.visibility</p:attrName>
                                        </p:attrNameLst>
                                      </p:cBhvr>
                                      <p:to>
                                        <p:strVal val="visible"/>
                                      </p:to>
                                    </p:set>
                                  </p:childTnLst>
                                </p:cTn>
                              </p:par>
                              <p:par>
                                <p:cTn id="153" presetID="1" presetClass="entr" presetSubtype="0" fill="hold" grpId="0" nodeType="withEffect">
                                  <p:stCondLst>
                                    <p:cond delay="0"/>
                                  </p:stCondLst>
                                  <p:childTnLst>
                                    <p:set>
                                      <p:cBhvr>
                                        <p:cTn id="154" dur="1" fill="hold">
                                          <p:stCondLst>
                                            <p:cond delay="0"/>
                                          </p:stCondLst>
                                        </p:cTn>
                                        <p:tgtEl>
                                          <p:spTgt spid="137"/>
                                        </p:tgtEl>
                                        <p:attrNameLst>
                                          <p:attrName>style.visibility</p:attrName>
                                        </p:attrNameLst>
                                      </p:cBhvr>
                                      <p:to>
                                        <p:strVal val="visible"/>
                                      </p:to>
                                    </p:set>
                                  </p:childTnLst>
                                </p:cTn>
                              </p:par>
                              <p:par>
                                <p:cTn id="155" presetID="1" presetClass="entr" presetSubtype="0" fill="hold" grpId="0" nodeType="withEffect">
                                  <p:stCondLst>
                                    <p:cond delay="0"/>
                                  </p:stCondLst>
                                  <p:childTnLst>
                                    <p:set>
                                      <p:cBhvr>
                                        <p:cTn id="156" dur="1" fill="hold">
                                          <p:stCondLst>
                                            <p:cond delay="0"/>
                                          </p:stCondLst>
                                        </p:cTn>
                                        <p:tgtEl>
                                          <p:spTgt spid="138"/>
                                        </p:tgtEl>
                                        <p:attrNameLst>
                                          <p:attrName>style.visibility</p:attrName>
                                        </p:attrNameLst>
                                      </p:cBhvr>
                                      <p:to>
                                        <p:strVal val="visible"/>
                                      </p:to>
                                    </p:set>
                                  </p:childTnLst>
                                </p:cTn>
                              </p:par>
                              <p:par>
                                <p:cTn id="157" presetID="1" presetClass="entr" presetSubtype="0" fill="hold" grpId="0" nodeType="withEffect">
                                  <p:stCondLst>
                                    <p:cond delay="0"/>
                                  </p:stCondLst>
                                  <p:childTnLst>
                                    <p:set>
                                      <p:cBhvr>
                                        <p:cTn id="158" dur="1" fill="hold">
                                          <p:stCondLst>
                                            <p:cond delay="0"/>
                                          </p:stCondLst>
                                        </p:cTn>
                                        <p:tgtEl>
                                          <p:spTgt spid="139"/>
                                        </p:tgtEl>
                                        <p:attrNameLst>
                                          <p:attrName>style.visibility</p:attrName>
                                        </p:attrNameLst>
                                      </p:cBhvr>
                                      <p:to>
                                        <p:strVal val="visible"/>
                                      </p:to>
                                    </p:set>
                                  </p:childTnLst>
                                </p:cTn>
                              </p:par>
                              <p:par>
                                <p:cTn id="159" presetID="1" presetClass="entr" presetSubtype="0" fill="hold" grpId="0" nodeType="withEffect">
                                  <p:stCondLst>
                                    <p:cond delay="0"/>
                                  </p:stCondLst>
                                  <p:childTnLst>
                                    <p:set>
                                      <p:cBhvr>
                                        <p:cTn id="160" dur="1" fill="hold">
                                          <p:stCondLst>
                                            <p:cond delay="0"/>
                                          </p:stCondLst>
                                        </p:cTn>
                                        <p:tgtEl>
                                          <p:spTgt spid="140"/>
                                        </p:tgtEl>
                                        <p:attrNameLst>
                                          <p:attrName>style.visibility</p:attrName>
                                        </p:attrNameLst>
                                      </p:cBhvr>
                                      <p:to>
                                        <p:strVal val="visible"/>
                                      </p:to>
                                    </p:set>
                                  </p:childTnLst>
                                </p:cTn>
                              </p:par>
                              <p:par>
                                <p:cTn id="161" presetID="1" presetClass="entr" presetSubtype="0" fill="hold" grpId="0" nodeType="withEffect">
                                  <p:stCondLst>
                                    <p:cond delay="0"/>
                                  </p:stCondLst>
                                  <p:childTnLst>
                                    <p:set>
                                      <p:cBhvr>
                                        <p:cTn id="162" dur="1" fill="hold">
                                          <p:stCondLst>
                                            <p:cond delay="0"/>
                                          </p:stCondLst>
                                        </p:cTn>
                                        <p:tgtEl>
                                          <p:spTgt spid="141"/>
                                        </p:tgtEl>
                                        <p:attrNameLst>
                                          <p:attrName>style.visibility</p:attrName>
                                        </p:attrNameLst>
                                      </p:cBhvr>
                                      <p:to>
                                        <p:strVal val="visible"/>
                                      </p:to>
                                    </p:set>
                                  </p:childTnLst>
                                </p:cTn>
                              </p:par>
                              <p:par>
                                <p:cTn id="163" presetID="1" presetClass="entr" presetSubtype="0" fill="hold" grpId="0" nodeType="withEffect">
                                  <p:stCondLst>
                                    <p:cond delay="0"/>
                                  </p:stCondLst>
                                  <p:childTnLst>
                                    <p:set>
                                      <p:cBhvr>
                                        <p:cTn id="164" dur="1" fill="hold">
                                          <p:stCondLst>
                                            <p:cond delay="0"/>
                                          </p:stCondLst>
                                        </p:cTn>
                                        <p:tgtEl>
                                          <p:spTgt spid="142"/>
                                        </p:tgtEl>
                                        <p:attrNameLst>
                                          <p:attrName>style.visibility</p:attrName>
                                        </p:attrNameLst>
                                      </p:cBhvr>
                                      <p:to>
                                        <p:strVal val="visible"/>
                                      </p:to>
                                    </p:set>
                                  </p:childTnLst>
                                </p:cTn>
                              </p:par>
                              <p:par>
                                <p:cTn id="165" presetID="1" presetClass="entr" presetSubtype="0" fill="hold" grpId="0" nodeType="withEffect">
                                  <p:stCondLst>
                                    <p:cond delay="0"/>
                                  </p:stCondLst>
                                  <p:childTnLst>
                                    <p:set>
                                      <p:cBhvr>
                                        <p:cTn id="166" dur="1" fill="hold">
                                          <p:stCondLst>
                                            <p:cond delay="0"/>
                                          </p:stCondLst>
                                        </p:cTn>
                                        <p:tgtEl>
                                          <p:spTgt spid="143"/>
                                        </p:tgtEl>
                                        <p:attrNameLst>
                                          <p:attrName>style.visibility</p:attrName>
                                        </p:attrNameLst>
                                      </p:cBhvr>
                                      <p:to>
                                        <p:strVal val="visible"/>
                                      </p:to>
                                    </p:set>
                                  </p:childTnLst>
                                </p:cTn>
                              </p:par>
                              <p:par>
                                <p:cTn id="167" presetID="1" presetClass="entr" presetSubtype="0" fill="hold" grpId="0" nodeType="withEffect">
                                  <p:stCondLst>
                                    <p:cond delay="0"/>
                                  </p:stCondLst>
                                  <p:childTnLst>
                                    <p:set>
                                      <p:cBhvr>
                                        <p:cTn id="168" dur="1" fill="hold">
                                          <p:stCondLst>
                                            <p:cond delay="0"/>
                                          </p:stCondLst>
                                        </p:cTn>
                                        <p:tgtEl>
                                          <p:spTgt spid="144"/>
                                        </p:tgtEl>
                                        <p:attrNameLst>
                                          <p:attrName>style.visibility</p:attrName>
                                        </p:attrNameLst>
                                      </p:cBhvr>
                                      <p:to>
                                        <p:strVal val="visible"/>
                                      </p:to>
                                    </p:set>
                                  </p:childTnLst>
                                </p:cTn>
                              </p:par>
                              <p:par>
                                <p:cTn id="169" presetID="1" presetClass="entr" presetSubtype="0" fill="hold" grpId="0" nodeType="withEffect">
                                  <p:stCondLst>
                                    <p:cond delay="0"/>
                                  </p:stCondLst>
                                  <p:childTnLst>
                                    <p:set>
                                      <p:cBhvr>
                                        <p:cTn id="170" dur="1" fill="hold">
                                          <p:stCondLst>
                                            <p:cond delay="0"/>
                                          </p:stCondLst>
                                        </p:cTn>
                                        <p:tgtEl>
                                          <p:spTgt spid="145"/>
                                        </p:tgtEl>
                                        <p:attrNameLst>
                                          <p:attrName>style.visibility</p:attrName>
                                        </p:attrNameLst>
                                      </p:cBhvr>
                                      <p:to>
                                        <p:strVal val="visible"/>
                                      </p:to>
                                    </p:set>
                                  </p:childTnLst>
                                </p:cTn>
                              </p:par>
                              <p:par>
                                <p:cTn id="171" presetID="1" presetClass="entr" presetSubtype="0" fill="hold" grpId="0" nodeType="withEffect">
                                  <p:stCondLst>
                                    <p:cond delay="0"/>
                                  </p:stCondLst>
                                  <p:childTnLst>
                                    <p:set>
                                      <p:cBhvr>
                                        <p:cTn id="172" dur="1" fill="hold">
                                          <p:stCondLst>
                                            <p:cond delay="0"/>
                                          </p:stCondLst>
                                        </p:cTn>
                                        <p:tgtEl>
                                          <p:spTgt spid="146"/>
                                        </p:tgtEl>
                                        <p:attrNameLst>
                                          <p:attrName>style.visibility</p:attrName>
                                        </p:attrNameLst>
                                      </p:cBhvr>
                                      <p:to>
                                        <p:strVal val="visible"/>
                                      </p:to>
                                    </p:set>
                                  </p:childTnLst>
                                </p:cTn>
                              </p:par>
                              <p:par>
                                <p:cTn id="173" presetID="1" presetClass="entr" presetSubtype="0" fill="hold" grpId="0" nodeType="withEffect">
                                  <p:stCondLst>
                                    <p:cond delay="0"/>
                                  </p:stCondLst>
                                  <p:childTnLst>
                                    <p:set>
                                      <p:cBhvr>
                                        <p:cTn id="174" dur="1" fill="hold">
                                          <p:stCondLst>
                                            <p:cond delay="0"/>
                                          </p:stCondLst>
                                        </p:cTn>
                                        <p:tgtEl>
                                          <p:spTgt spid="147"/>
                                        </p:tgtEl>
                                        <p:attrNameLst>
                                          <p:attrName>style.visibility</p:attrName>
                                        </p:attrNameLst>
                                      </p:cBhvr>
                                      <p:to>
                                        <p:strVal val="visible"/>
                                      </p:to>
                                    </p:set>
                                  </p:childTnLst>
                                </p:cTn>
                              </p:par>
                              <p:par>
                                <p:cTn id="175" presetID="1" presetClass="entr" presetSubtype="0" fill="hold" grpId="0" nodeType="withEffect">
                                  <p:stCondLst>
                                    <p:cond delay="0"/>
                                  </p:stCondLst>
                                  <p:childTnLst>
                                    <p:set>
                                      <p:cBhvr>
                                        <p:cTn id="176" dur="1" fill="hold">
                                          <p:stCondLst>
                                            <p:cond delay="0"/>
                                          </p:stCondLst>
                                        </p:cTn>
                                        <p:tgtEl>
                                          <p:spTgt spid="148"/>
                                        </p:tgtEl>
                                        <p:attrNameLst>
                                          <p:attrName>style.visibility</p:attrName>
                                        </p:attrNameLst>
                                      </p:cBhvr>
                                      <p:to>
                                        <p:strVal val="visible"/>
                                      </p:to>
                                    </p:set>
                                  </p:childTnLst>
                                </p:cTn>
                              </p:par>
                              <p:par>
                                <p:cTn id="177" presetID="1" presetClass="entr" presetSubtype="0" fill="hold" grpId="0" nodeType="withEffect">
                                  <p:stCondLst>
                                    <p:cond delay="0"/>
                                  </p:stCondLst>
                                  <p:childTnLst>
                                    <p:set>
                                      <p:cBhvr>
                                        <p:cTn id="178" dur="1" fill="hold">
                                          <p:stCondLst>
                                            <p:cond delay="0"/>
                                          </p:stCondLst>
                                        </p:cTn>
                                        <p:tgtEl>
                                          <p:spTgt spid="149"/>
                                        </p:tgtEl>
                                        <p:attrNameLst>
                                          <p:attrName>style.visibility</p:attrName>
                                        </p:attrNameLst>
                                      </p:cBhvr>
                                      <p:to>
                                        <p:strVal val="visible"/>
                                      </p:to>
                                    </p:set>
                                  </p:childTnLst>
                                </p:cTn>
                              </p:par>
                              <p:par>
                                <p:cTn id="179" presetID="1" presetClass="entr" presetSubtype="0" fill="hold" grpId="0" nodeType="withEffect">
                                  <p:stCondLst>
                                    <p:cond delay="0"/>
                                  </p:stCondLst>
                                  <p:childTnLst>
                                    <p:set>
                                      <p:cBhvr>
                                        <p:cTn id="180" dur="1" fill="hold">
                                          <p:stCondLst>
                                            <p:cond delay="0"/>
                                          </p:stCondLst>
                                        </p:cTn>
                                        <p:tgtEl>
                                          <p:spTgt spid="150"/>
                                        </p:tgtEl>
                                        <p:attrNameLst>
                                          <p:attrName>style.visibility</p:attrName>
                                        </p:attrNameLst>
                                      </p:cBhvr>
                                      <p:to>
                                        <p:strVal val="visible"/>
                                      </p:to>
                                    </p:set>
                                  </p:childTnLst>
                                </p:cTn>
                              </p:par>
                              <p:par>
                                <p:cTn id="181" presetID="1" presetClass="entr" presetSubtype="0" fill="hold" grpId="0" nodeType="withEffect">
                                  <p:stCondLst>
                                    <p:cond delay="0"/>
                                  </p:stCondLst>
                                  <p:childTnLst>
                                    <p:set>
                                      <p:cBhvr>
                                        <p:cTn id="182" dur="1" fill="hold">
                                          <p:stCondLst>
                                            <p:cond delay="0"/>
                                          </p:stCondLst>
                                        </p:cTn>
                                        <p:tgtEl>
                                          <p:spTgt spid="151"/>
                                        </p:tgtEl>
                                        <p:attrNameLst>
                                          <p:attrName>style.visibility</p:attrName>
                                        </p:attrNameLst>
                                      </p:cBhvr>
                                      <p:to>
                                        <p:strVal val="visible"/>
                                      </p:to>
                                    </p:set>
                                  </p:childTnLst>
                                </p:cTn>
                              </p:par>
                              <p:par>
                                <p:cTn id="183" presetID="1" presetClass="entr" presetSubtype="0" fill="hold" grpId="0" nodeType="withEffect">
                                  <p:stCondLst>
                                    <p:cond delay="0"/>
                                  </p:stCondLst>
                                  <p:childTnLst>
                                    <p:set>
                                      <p:cBhvr>
                                        <p:cTn id="184" dur="1" fill="hold">
                                          <p:stCondLst>
                                            <p:cond delay="0"/>
                                          </p:stCondLst>
                                        </p:cTn>
                                        <p:tgtEl>
                                          <p:spTgt spid="152"/>
                                        </p:tgtEl>
                                        <p:attrNameLst>
                                          <p:attrName>style.visibility</p:attrName>
                                        </p:attrNameLst>
                                      </p:cBhvr>
                                      <p:to>
                                        <p:strVal val="visible"/>
                                      </p:to>
                                    </p:set>
                                  </p:childTnLst>
                                </p:cTn>
                              </p:par>
                              <p:par>
                                <p:cTn id="185" presetID="1" presetClass="entr" presetSubtype="0" fill="hold" grpId="0" nodeType="withEffect">
                                  <p:stCondLst>
                                    <p:cond delay="0"/>
                                  </p:stCondLst>
                                  <p:childTnLst>
                                    <p:set>
                                      <p:cBhvr>
                                        <p:cTn id="186" dur="1" fill="hold">
                                          <p:stCondLst>
                                            <p:cond delay="0"/>
                                          </p:stCondLst>
                                        </p:cTn>
                                        <p:tgtEl>
                                          <p:spTgt spid="153"/>
                                        </p:tgtEl>
                                        <p:attrNameLst>
                                          <p:attrName>style.visibility</p:attrName>
                                        </p:attrNameLst>
                                      </p:cBhvr>
                                      <p:to>
                                        <p:strVal val="visible"/>
                                      </p:to>
                                    </p:set>
                                  </p:childTnLst>
                                </p:cTn>
                              </p:par>
                              <p:par>
                                <p:cTn id="187" presetID="1" presetClass="entr" presetSubtype="0" fill="hold" grpId="0" nodeType="withEffect">
                                  <p:stCondLst>
                                    <p:cond delay="0"/>
                                  </p:stCondLst>
                                  <p:childTnLst>
                                    <p:set>
                                      <p:cBhvr>
                                        <p:cTn id="188" dur="1" fill="hold">
                                          <p:stCondLst>
                                            <p:cond delay="0"/>
                                          </p:stCondLst>
                                        </p:cTn>
                                        <p:tgtEl>
                                          <p:spTgt spid="154"/>
                                        </p:tgtEl>
                                        <p:attrNameLst>
                                          <p:attrName>style.visibility</p:attrName>
                                        </p:attrNameLst>
                                      </p:cBhvr>
                                      <p:to>
                                        <p:strVal val="visible"/>
                                      </p:to>
                                    </p:set>
                                  </p:childTnLst>
                                </p:cTn>
                              </p:par>
                            </p:childTnLst>
                          </p:cTn>
                        </p:par>
                      </p:childTnLst>
                    </p:cTn>
                  </p:par>
                  <p:par>
                    <p:cTn id="189" fill="hold">
                      <p:stCondLst>
                        <p:cond delay="indefinite"/>
                      </p:stCondLst>
                      <p:childTnLst>
                        <p:par>
                          <p:cTn id="190" fill="hold">
                            <p:stCondLst>
                              <p:cond delay="0"/>
                            </p:stCondLst>
                            <p:childTnLst>
                              <p:par>
                                <p:cTn id="191" presetID="1" presetClass="entr" presetSubtype="0" fill="hold" grpId="0" nodeType="clickEffect">
                                  <p:stCondLst>
                                    <p:cond delay="0"/>
                                  </p:stCondLst>
                                  <p:childTnLst>
                                    <p:set>
                                      <p:cBhvr>
                                        <p:cTn id="192" dur="1" fill="hold">
                                          <p:stCondLst>
                                            <p:cond delay="0"/>
                                          </p:stCondLst>
                                        </p:cTn>
                                        <p:tgtEl>
                                          <p:spTgt spid="95"/>
                                        </p:tgtEl>
                                        <p:attrNameLst>
                                          <p:attrName>style.visibility</p:attrName>
                                        </p:attrNameLst>
                                      </p:cBhvr>
                                      <p:to>
                                        <p:strVal val="visible"/>
                                      </p:to>
                                    </p:set>
                                  </p:childTnLst>
                                </p:cTn>
                              </p:par>
                            </p:childTnLst>
                          </p:cTn>
                        </p:par>
                      </p:childTnLst>
                    </p:cTn>
                  </p:par>
                  <p:par>
                    <p:cTn id="193" fill="hold">
                      <p:stCondLst>
                        <p:cond delay="indefinite"/>
                      </p:stCondLst>
                      <p:childTnLst>
                        <p:par>
                          <p:cTn id="194" fill="hold">
                            <p:stCondLst>
                              <p:cond delay="0"/>
                            </p:stCondLst>
                            <p:childTnLst>
                              <p:par>
                                <p:cTn id="195" presetID="1" presetClass="entr" presetSubtype="0" fill="hold" grpId="0" nodeType="clickEffect">
                                  <p:stCondLst>
                                    <p:cond delay="0"/>
                                  </p:stCondLst>
                                  <p:childTnLst>
                                    <p:set>
                                      <p:cBhvr>
                                        <p:cTn id="196" dur="1" fill="hold">
                                          <p:stCondLst>
                                            <p:cond delay="0"/>
                                          </p:stCondLst>
                                        </p:cTn>
                                        <p:tgtEl>
                                          <p:spTgt spid="96"/>
                                        </p:tgtEl>
                                        <p:attrNameLst>
                                          <p:attrName>style.visibility</p:attrName>
                                        </p:attrNameLst>
                                      </p:cBhvr>
                                      <p:to>
                                        <p:strVal val="visible"/>
                                      </p:to>
                                    </p:set>
                                  </p:childTnLst>
                                </p:cTn>
                              </p:par>
                              <p:par>
                                <p:cTn id="197" presetID="1" presetClass="entr" presetSubtype="0" fill="hold" grpId="0" nodeType="withEffect">
                                  <p:stCondLst>
                                    <p:cond delay="0"/>
                                  </p:stCondLst>
                                  <p:childTnLst>
                                    <p:set>
                                      <p:cBhvr>
                                        <p:cTn id="198" dur="1" fill="hold">
                                          <p:stCondLst>
                                            <p:cond delay="0"/>
                                          </p:stCondLst>
                                        </p:cTn>
                                        <p:tgtEl>
                                          <p:spTgt spid="100"/>
                                        </p:tgtEl>
                                        <p:attrNameLst>
                                          <p:attrName>style.visibility</p:attrName>
                                        </p:attrNameLst>
                                      </p:cBhvr>
                                      <p:to>
                                        <p:strVal val="visible"/>
                                      </p:to>
                                    </p:set>
                                  </p:childTnLst>
                                </p:cTn>
                              </p:par>
                            </p:childTnLst>
                          </p:cTn>
                        </p:par>
                      </p:childTnLst>
                    </p:cTn>
                  </p:par>
                  <p:par>
                    <p:cTn id="199" fill="hold">
                      <p:stCondLst>
                        <p:cond delay="indefinite"/>
                      </p:stCondLst>
                      <p:childTnLst>
                        <p:par>
                          <p:cTn id="200" fill="hold">
                            <p:stCondLst>
                              <p:cond delay="0"/>
                            </p:stCondLst>
                            <p:childTnLst>
                              <p:par>
                                <p:cTn id="201" presetID="1" presetClass="entr" presetSubtype="0" fill="hold" grpId="0" nodeType="clickEffect">
                                  <p:stCondLst>
                                    <p:cond delay="0"/>
                                  </p:stCondLst>
                                  <p:childTnLst>
                                    <p:set>
                                      <p:cBhvr>
                                        <p:cTn id="202" dur="1" fill="hold">
                                          <p:stCondLst>
                                            <p:cond delay="0"/>
                                          </p:stCondLst>
                                        </p:cTn>
                                        <p:tgtEl>
                                          <p:spTgt spid="98"/>
                                        </p:tgtEl>
                                        <p:attrNameLst>
                                          <p:attrName>style.visibility</p:attrName>
                                        </p:attrNameLst>
                                      </p:cBhvr>
                                      <p:to>
                                        <p:strVal val="visible"/>
                                      </p:to>
                                    </p:set>
                                  </p:childTnLst>
                                </p:cTn>
                              </p:par>
                            </p:childTnLst>
                          </p:cTn>
                        </p:par>
                      </p:childTnLst>
                    </p:cTn>
                  </p:par>
                  <p:par>
                    <p:cTn id="203" fill="hold">
                      <p:stCondLst>
                        <p:cond delay="indefinite"/>
                      </p:stCondLst>
                      <p:childTnLst>
                        <p:par>
                          <p:cTn id="204" fill="hold">
                            <p:stCondLst>
                              <p:cond delay="0"/>
                            </p:stCondLst>
                            <p:childTnLst>
                              <p:par>
                                <p:cTn id="205" presetID="1" presetClass="entr" presetSubtype="0" fill="hold" grpId="0" nodeType="clickEffect">
                                  <p:stCondLst>
                                    <p:cond delay="0"/>
                                  </p:stCondLst>
                                  <p:childTnLst>
                                    <p:set>
                                      <p:cBhvr>
                                        <p:cTn id="206" dur="1" fill="hold">
                                          <p:stCondLst>
                                            <p:cond delay="0"/>
                                          </p:stCondLst>
                                        </p:cTn>
                                        <p:tgtEl>
                                          <p:spTgt spid="97"/>
                                        </p:tgtEl>
                                        <p:attrNameLst>
                                          <p:attrName>style.visibility</p:attrName>
                                        </p:attrNameLst>
                                      </p:cBhvr>
                                      <p:to>
                                        <p:strVal val="visible"/>
                                      </p:to>
                                    </p:set>
                                  </p:childTnLst>
                                </p:cTn>
                              </p:par>
                              <p:par>
                                <p:cTn id="207" presetID="1" presetClass="entr" presetSubtype="0" fill="hold" grpId="0" nodeType="withEffect">
                                  <p:stCondLst>
                                    <p:cond delay="0"/>
                                  </p:stCondLst>
                                  <p:childTnLst>
                                    <p:set>
                                      <p:cBhvr>
                                        <p:cTn id="208" dur="1" fill="hold">
                                          <p:stCondLst>
                                            <p:cond delay="0"/>
                                          </p:stCondLst>
                                        </p:cTn>
                                        <p:tgtEl>
                                          <p:spTgt spid="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2" grpId="0" animBg="1"/>
      <p:bldP spid="71683" grpId="0" animBg="1"/>
      <p:bldP spid="71684" grpId="0" animBg="1"/>
      <p:bldP spid="71685" grpId="0" animBg="1"/>
      <p:bldP spid="71686" grpId="0" animBg="1"/>
      <p:bldP spid="71687" grpId="0" animBg="1"/>
      <p:bldP spid="71688" grpId="0" animBg="1"/>
      <p:bldP spid="71689" grpId="0" animBg="1"/>
      <p:bldP spid="71690" grpId="0" animBg="1"/>
      <p:bldP spid="71691" grpId="0" animBg="1"/>
      <p:bldP spid="71692" grpId="0" animBg="1"/>
      <p:bldP spid="71693" grpId="0" animBg="1"/>
      <p:bldP spid="71694" grpId="0" animBg="1"/>
      <p:bldP spid="71695" grpId="0" animBg="1"/>
      <p:bldP spid="71696" grpId="0" animBg="1"/>
      <p:bldP spid="71697" grpId="0" animBg="1"/>
      <p:bldP spid="71698" grpId="0"/>
      <p:bldP spid="71699" grpId="0"/>
      <p:bldP spid="71700" grpId="0"/>
      <p:bldP spid="71701" grpId="0" animBg="1"/>
      <p:bldP spid="71702" grpId="0" animBg="1"/>
      <p:bldP spid="71703" grpId="0" animBg="1"/>
      <p:bldP spid="71704" grpId="0" animBg="1"/>
      <p:bldP spid="71705" grpId="0"/>
      <p:bldP spid="71706" grpId="0"/>
      <p:bldP spid="71707" grpId="0" animBg="1"/>
      <p:bldP spid="71708" grpId="0"/>
      <p:bldP spid="71709" grpId="0" animBg="1"/>
      <p:bldP spid="71710" grpId="0" animBg="1"/>
      <p:bldP spid="71711" grpId="0" animBg="1"/>
      <p:bldP spid="71712" grpId="0" animBg="1"/>
      <p:bldP spid="71713" grpId="0" animBg="1"/>
      <p:bldP spid="71714" grpId="0"/>
      <p:bldP spid="71715" grpId="0"/>
      <p:bldP spid="71716" grpId="0" animBg="1"/>
      <p:bldP spid="71717" grpId="0" animBg="1"/>
      <p:bldP spid="71718" grpId="0" animBg="1"/>
      <p:bldP spid="71719" grpId="0"/>
      <p:bldP spid="95" grpId="0"/>
      <p:bldP spid="96" grpId="0"/>
      <p:bldP spid="97" grpId="0"/>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animBg="1"/>
      <p:bldP spid="137" grpId="0" animBg="1"/>
      <p:bldP spid="138" grpId="0"/>
      <p:bldP spid="139" grpId="0" animBg="1"/>
      <p:bldP spid="140" grpId="0" animBg="1"/>
      <p:bldP spid="141" grpId="0" animBg="1"/>
      <p:bldP spid="142" grpId="0" animBg="1"/>
      <p:bldP spid="143" grpId="0" animBg="1"/>
      <p:bldP spid="144" grpId="0"/>
      <p:bldP spid="145" grpId="0" animBg="1"/>
      <p:bldP spid="146" grpId="0" animBg="1"/>
      <p:bldP spid="147" grpId="0" animBg="1"/>
      <p:bldP spid="148" grpId="0" animBg="1"/>
      <p:bldP spid="149" grpId="0" animBg="1"/>
      <p:bldP spid="150" grpId="0" animBg="1"/>
      <p:bldP spid="151" grpId="0" animBg="1"/>
      <p:bldP spid="152" grpId="0" animBg="1"/>
      <p:bldP spid="153" grpId="0"/>
      <p:bldP spid="15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04800"/>
            <a:ext cx="8229600" cy="1631216"/>
          </a:xfrm>
          <a:prstGeom prst="rect">
            <a:avLst/>
          </a:prstGeom>
        </p:spPr>
        <p:txBody>
          <a:bodyPr wrap="square">
            <a:spAutoFit/>
          </a:bodyPr>
          <a:lstStyle/>
          <a:p>
            <a:r>
              <a:rPr lang="en-US" sz="2000" dirty="0" smtClean="0">
                <a:latin typeface="Times New Roman"/>
                <a:ea typeface="PMingLiU"/>
              </a:rPr>
              <a:t>We observe that not only the top and bottom chord members have the same magnitude forces with opposite signs, the inclined web members are in the same situation.  Furthermore, in the present example, the inclined web member forces are the same in the second and third panel, i.e.</a:t>
            </a:r>
            <a:r>
              <a:rPr lang="en-US" sz="2000" i="1" dirty="0" smtClean="0"/>
              <a:t> </a:t>
            </a:r>
            <a:r>
              <a:rPr lang="en-US" sz="2000" i="1" dirty="0" smtClean="0">
                <a:latin typeface="Times New Roman" pitchFamily="18" charset="0"/>
                <a:cs typeface="Times New Roman" pitchFamily="18" charset="0"/>
              </a:rPr>
              <a:t>F</a:t>
            </a:r>
            <a:r>
              <a:rPr lang="en-US" sz="2000" i="1" baseline="-25000" dirty="0" smtClean="0">
                <a:latin typeface="Times New Roman" pitchFamily="18" charset="0"/>
                <a:cs typeface="Times New Roman" pitchFamily="18" charset="0"/>
              </a:rPr>
              <a:t>CE</a:t>
            </a:r>
            <a:r>
              <a:rPr lang="en-US" sz="2000" dirty="0" smtClean="0">
                <a:latin typeface="Times New Roman" pitchFamily="18" charset="0"/>
                <a:cs typeface="Times New Roman" pitchFamily="18" charset="0"/>
              </a:rPr>
              <a:t> =</a:t>
            </a:r>
            <a:r>
              <a:rPr lang="en-US" sz="2000" i="1" dirty="0" smtClean="0">
                <a:latin typeface="Times New Roman" pitchFamily="18" charset="0"/>
                <a:cs typeface="Times New Roman" pitchFamily="18" charset="0"/>
              </a:rPr>
              <a:t> F</a:t>
            </a:r>
            <a:r>
              <a:rPr lang="en-US" sz="2000" i="1" baseline="-25000" dirty="0" smtClean="0">
                <a:latin typeface="Times New Roman" pitchFamily="18" charset="0"/>
                <a:cs typeface="Times New Roman" pitchFamily="18" charset="0"/>
              </a:rPr>
              <a:t>FH</a:t>
            </a:r>
            <a:r>
              <a:rPr lang="en-US" sz="2000" dirty="0" smtClean="0">
                <a:latin typeface="Times New Roman" pitchFamily="18" charset="0"/>
                <a:cs typeface="Times New Roman" pitchFamily="18" charset="0"/>
              </a:rPr>
              <a:t> = 5 </a:t>
            </a:r>
            <a:r>
              <a:rPr lang="en-US" sz="2000" dirty="0" err="1" smtClean="0">
                <a:latin typeface="Times New Roman" pitchFamily="18" charset="0"/>
                <a:cs typeface="Times New Roman" pitchFamily="18" charset="0"/>
              </a:rPr>
              <a:t>kN</a:t>
            </a:r>
            <a:r>
              <a:rPr lang="en-US" sz="2000" dirty="0" smtClean="0">
                <a:latin typeface="Times New Roman" pitchFamily="18" charset="0"/>
                <a:cs typeface="Times New Roman" pitchFamily="18" charset="0"/>
              </a:rPr>
              <a:t>,	</a:t>
            </a:r>
            <a:r>
              <a:rPr lang="en-US" sz="2000" i="1" dirty="0" smtClean="0">
                <a:latin typeface="Times New Roman" pitchFamily="18" charset="0"/>
                <a:cs typeface="Times New Roman" pitchFamily="18" charset="0"/>
              </a:rPr>
              <a:t>F</a:t>
            </a:r>
            <a:r>
              <a:rPr lang="en-US" sz="2000" i="1" baseline="-25000" dirty="0" smtClean="0">
                <a:latin typeface="Times New Roman" pitchFamily="18" charset="0"/>
                <a:cs typeface="Times New Roman" pitchFamily="18" charset="0"/>
              </a:rPr>
              <a:t>CG</a:t>
            </a:r>
            <a:r>
              <a:rPr lang="en-US" sz="2000" dirty="0" smtClean="0">
                <a:latin typeface="Times New Roman" pitchFamily="18" charset="0"/>
                <a:cs typeface="Times New Roman" pitchFamily="18" charset="0"/>
              </a:rPr>
              <a:t> = </a:t>
            </a:r>
            <a:r>
              <a:rPr lang="en-US" sz="2000" i="1" dirty="0" smtClean="0">
                <a:latin typeface="Times New Roman" pitchFamily="18" charset="0"/>
                <a:cs typeface="Times New Roman" pitchFamily="18" charset="0"/>
              </a:rPr>
              <a:t>F</a:t>
            </a:r>
            <a:r>
              <a:rPr lang="en-US" sz="2000" i="1" baseline="-25000" dirty="0" smtClean="0">
                <a:latin typeface="Times New Roman" pitchFamily="18" charset="0"/>
                <a:cs typeface="Times New Roman" pitchFamily="18" charset="0"/>
              </a:rPr>
              <a:t>FJ</a:t>
            </a:r>
            <a:r>
              <a:rPr lang="en-US" sz="2000" dirty="0" smtClean="0">
                <a:latin typeface="Times New Roman" pitchFamily="18" charset="0"/>
                <a:cs typeface="Times New Roman" pitchFamily="18" charset="0"/>
              </a:rPr>
              <a:t> = </a:t>
            </a:r>
            <a:r>
              <a:rPr lang="en-US" sz="2000" dirty="0" smtClean="0">
                <a:latin typeface="Symbol" pitchFamily="18" charset="2"/>
                <a:cs typeface="Times New Roman" pitchFamily="18" charset="0"/>
              </a:rPr>
              <a:t>-</a:t>
            </a:r>
            <a:r>
              <a:rPr lang="en-US" sz="2000" dirty="0" smtClean="0">
                <a:latin typeface="Times New Roman" pitchFamily="18" charset="0"/>
                <a:cs typeface="Times New Roman" pitchFamily="18" charset="0"/>
              </a:rPr>
              <a:t>5 </a:t>
            </a:r>
            <a:r>
              <a:rPr lang="en-US" sz="2000" dirty="0" err="1" smtClean="0">
                <a:latin typeface="Times New Roman" pitchFamily="18" charset="0"/>
                <a:cs typeface="Times New Roman" pitchFamily="18" charset="0"/>
              </a:rPr>
              <a:t>kN</a:t>
            </a:r>
            <a:r>
              <a:rPr lang="en-US" sz="2000" i="1" dirty="0" smtClean="0">
                <a:latin typeface="Times New Roman" pitchFamily="18" charset="0"/>
                <a:cs typeface="Times New Roman" pitchFamily="18" charset="0"/>
              </a:rPr>
              <a:t> </a:t>
            </a:r>
            <a:endParaRPr lang="en-US" sz="2000" dirty="0" smtClean="0">
              <a:latin typeface="Times New Roman" pitchFamily="18" charset="0"/>
              <a:ea typeface="PMingLiU"/>
              <a:cs typeface="Times New Roman" pitchFamily="18" charset="0"/>
            </a:endParaRPr>
          </a:p>
        </p:txBody>
      </p:sp>
      <p:sp>
        <p:nvSpPr>
          <p:cNvPr id="3" name="Rectangle 2"/>
          <p:cNvSpPr/>
          <p:nvPr/>
        </p:nvSpPr>
        <p:spPr>
          <a:xfrm>
            <a:off x="381000" y="1981200"/>
            <a:ext cx="8153400" cy="707886"/>
          </a:xfrm>
          <a:prstGeom prst="rect">
            <a:avLst/>
          </a:prstGeom>
        </p:spPr>
        <p:txBody>
          <a:bodyPr wrap="square">
            <a:spAutoFit/>
          </a:bodyPr>
          <a:lstStyle/>
          <a:p>
            <a:r>
              <a:rPr lang="en-US" sz="2000" dirty="0" smtClean="0">
                <a:latin typeface="Times New Roman"/>
                <a:ea typeface="PMingLiU"/>
              </a:rPr>
              <a:t>This is because the FBD for these member forces yields equations identical to those for the third panel.</a:t>
            </a:r>
          </a:p>
        </p:txBody>
      </p:sp>
      <p:sp>
        <p:nvSpPr>
          <p:cNvPr id="72706" name="Line 2"/>
          <p:cNvSpPr>
            <a:spLocks noChangeShapeType="1"/>
          </p:cNvSpPr>
          <p:nvPr/>
        </p:nvSpPr>
        <p:spPr bwMode="auto">
          <a:xfrm flipH="1">
            <a:off x="1847850" y="2890838"/>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2707" name="Line 3"/>
          <p:cNvSpPr>
            <a:spLocks noChangeShapeType="1"/>
          </p:cNvSpPr>
          <p:nvPr/>
        </p:nvSpPr>
        <p:spPr bwMode="auto">
          <a:xfrm flipV="1">
            <a:off x="1498600" y="3767138"/>
            <a:ext cx="349250"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2708" name="Line 4"/>
          <p:cNvSpPr>
            <a:spLocks noChangeShapeType="1"/>
          </p:cNvSpPr>
          <p:nvPr/>
        </p:nvSpPr>
        <p:spPr bwMode="auto">
          <a:xfrm flipH="1">
            <a:off x="1485900" y="2900363"/>
            <a:ext cx="361950" cy="8763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2709" name="Oval 5"/>
          <p:cNvSpPr>
            <a:spLocks noChangeArrowheads="1"/>
          </p:cNvSpPr>
          <p:nvPr/>
        </p:nvSpPr>
        <p:spPr bwMode="auto">
          <a:xfrm>
            <a:off x="1800225" y="2852738"/>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2710" name="Oval 6"/>
          <p:cNvSpPr>
            <a:spLocks noChangeArrowheads="1"/>
          </p:cNvSpPr>
          <p:nvPr/>
        </p:nvSpPr>
        <p:spPr bwMode="auto">
          <a:xfrm>
            <a:off x="2184400" y="2863850"/>
            <a:ext cx="92075" cy="92075"/>
          </a:xfrm>
          <a:prstGeom prst="ellipse">
            <a:avLst/>
          </a:prstGeom>
          <a:solidFill>
            <a:srgbClr val="FFFFFF"/>
          </a:solidFill>
          <a:ln w="9525">
            <a:solidFill>
              <a:srgbClr val="000000"/>
            </a:solidFill>
            <a:prstDash val="sysDot"/>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2711" name="Oval 7"/>
          <p:cNvSpPr>
            <a:spLocks noChangeArrowheads="1"/>
          </p:cNvSpPr>
          <p:nvPr/>
        </p:nvSpPr>
        <p:spPr bwMode="auto">
          <a:xfrm>
            <a:off x="1458913" y="3722688"/>
            <a:ext cx="90487"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2712" name="Oval 8"/>
          <p:cNvSpPr>
            <a:spLocks noChangeArrowheads="1"/>
          </p:cNvSpPr>
          <p:nvPr/>
        </p:nvSpPr>
        <p:spPr bwMode="auto">
          <a:xfrm>
            <a:off x="1803400" y="372110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2713" name="Oval 9"/>
          <p:cNvSpPr>
            <a:spLocks noChangeArrowheads="1"/>
          </p:cNvSpPr>
          <p:nvPr/>
        </p:nvSpPr>
        <p:spPr bwMode="auto">
          <a:xfrm>
            <a:off x="2181225" y="3709988"/>
            <a:ext cx="90488" cy="90487"/>
          </a:xfrm>
          <a:prstGeom prst="ellipse">
            <a:avLst/>
          </a:prstGeom>
          <a:solidFill>
            <a:srgbClr val="FFFFFF"/>
          </a:solidFill>
          <a:ln w="9525">
            <a:solidFill>
              <a:srgbClr val="000000"/>
            </a:solidFill>
            <a:prstDash val="sysDot"/>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2714" name="Oval 10"/>
          <p:cNvSpPr>
            <a:spLocks noChangeArrowheads="1"/>
          </p:cNvSpPr>
          <p:nvPr/>
        </p:nvSpPr>
        <p:spPr bwMode="auto">
          <a:xfrm>
            <a:off x="1800225" y="3309938"/>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2715" name="Oval 11"/>
          <p:cNvSpPr>
            <a:spLocks noChangeArrowheads="1"/>
          </p:cNvSpPr>
          <p:nvPr/>
        </p:nvSpPr>
        <p:spPr bwMode="auto">
          <a:xfrm>
            <a:off x="2184400" y="3298825"/>
            <a:ext cx="92075" cy="90488"/>
          </a:xfrm>
          <a:prstGeom prst="ellipse">
            <a:avLst/>
          </a:prstGeom>
          <a:solidFill>
            <a:srgbClr val="FFFFFF"/>
          </a:solidFill>
          <a:ln w="9525">
            <a:solidFill>
              <a:srgbClr val="000000"/>
            </a:solidFill>
            <a:prstDash val="sysDot"/>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2716" name="Text Box 12"/>
          <p:cNvSpPr txBox="1">
            <a:spLocks noChangeArrowheads="1"/>
          </p:cNvSpPr>
          <p:nvPr/>
        </p:nvSpPr>
        <p:spPr bwMode="auto">
          <a:xfrm>
            <a:off x="2266950" y="3216275"/>
            <a:ext cx="3048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F</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72717" name="Text Box 13"/>
          <p:cNvSpPr txBox="1">
            <a:spLocks noChangeArrowheads="1"/>
          </p:cNvSpPr>
          <p:nvPr/>
        </p:nvSpPr>
        <p:spPr bwMode="auto">
          <a:xfrm>
            <a:off x="2241611" y="3628085"/>
            <a:ext cx="3048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G</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2718" name="Text Box 14"/>
          <p:cNvSpPr txBox="1">
            <a:spLocks noChangeArrowheads="1"/>
          </p:cNvSpPr>
          <p:nvPr/>
        </p:nvSpPr>
        <p:spPr bwMode="auto">
          <a:xfrm>
            <a:off x="2266950" y="2724150"/>
            <a:ext cx="3048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E</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72719" name="Line 15"/>
          <p:cNvSpPr>
            <a:spLocks noChangeShapeType="1"/>
          </p:cNvSpPr>
          <p:nvPr/>
        </p:nvSpPr>
        <p:spPr bwMode="auto">
          <a:xfrm flipV="1">
            <a:off x="1885950" y="3119438"/>
            <a:ext cx="161925" cy="190500"/>
          </a:xfrm>
          <a:prstGeom prst="line">
            <a:avLst/>
          </a:prstGeom>
          <a:noFill/>
          <a:ln w="28575">
            <a:solidFill>
              <a:srgbClr val="FF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2720" name="Line 16"/>
          <p:cNvSpPr>
            <a:spLocks noChangeShapeType="1"/>
          </p:cNvSpPr>
          <p:nvPr/>
        </p:nvSpPr>
        <p:spPr bwMode="auto">
          <a:xfrm>
            <a:off x="1884363" y="3392488"/>
            <a:ext cx="171450" cy="161925"/>
          </a:xfrm>
          <a:prstGeom prst="line">
            <a:avLst/>
          </a:prstGeom>
          <a:noFill/>
          <a:ln w="28575">
            <a:solidFill>
              <a:srgbClr val="FF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2721" name="Line 17"/>
          <p:cNvSpPr>
            <a:spLocks noChangeShapeType="1"/>
          </p:cNvSpPr>
          <p:nvPr/>
        </p:nvSpPr>
        <p:spPr bwMode="auto">
          <a:xfrm flipV="1">
            <a:off x="1905000" y="2905125"/>
            <a:ext cx="180975" cy="0"/>
          </a:xfrm>
          <a:prstGeom prst="line">
            <a:avLst/>
          </a:prstGeom>
          <a:noFill/>
          <a:ln w="28575">
            <a:solidFill>
              <a:srgbClr val="FF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2722" name="Line 18"/>
          <p:cNvSpPr>
            <a:spLocks noChangeShapeType="1"/>
          </p:cNvSpPr>
          <p:nvPr/>
        </p:nvSpPr>
        <p:spPr bwMode="auto">
          <a:xfrm flipV="1">
            <a:off x="1901825" y="3765550"/>
            <a:ext cx="180975" cy="0"/>
          </a:xfrm>
          <a:prstGeom prst="line">
            <a:avLst/>
          </a:prstGeom>
          <a:noFill/>
          <a:ln w="28575">
            <a:solidFill>
              <a:srgbClr val="FF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2723" name="Text Box 19"/>
          <p:cNvSpPr txBox="1">
            <a:spLocks noChangeArrowheads="1"/>
          </p:cNvSpPr>
          <p:nvPr/>
        </p:nvSpPr>
        <p:spPr bwMode="auto">
          <a:xfrm>
            <a:off x="1981200" y="2971800"/>
            <a:ext cx="895165"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CE</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2724" name="Text Box 20"/>
          <p:cNvSpPr txBox="1">
            <a:spLocks noChangeArrowheads="1"/>
          </p:cNvSpPr>
          <p:nvPr/>
        </p:nvSpPr>
        <p:spPr bwMode="auto">
          <a:xfrm>
            <a:off x="1960563" y="3413480"/>
            <a:ext cx="906924"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F</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CG</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2725" name="Line 21"/>
          <p:cNvSpPr>
            <a:spLocks noChangeShapeType="1"/>
          </p:cNvSpPr>
          <p:nvPr/>
        </p:nvSpPr>
        <p:spPr bwMode="auto">
          <a:xfrm flipV="1">
            <a:off x="1504950" y="3827463"/>
            <a:ext cx="0" cy="19050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2726" name="Text Box 22"/>
          <p:cNvSpPr txBox="1">
            <a:spLocks noChangeArrowheads="1"/>
          </p:cNvSpPr>
          <p:nvPr/>
        </p:nvSpPr>
        <p:spPr bwMode="auto">
          <a:xfrm>
            <a:off x="961469" y="3770728"/>
            <a:ext cx="1213559"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8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2727" name="Line 23"/>
          <p:cNvSpPr>
            <a:spLocks noChangeShapeType="1"/>
          </p:cNvSpPr>
          <p:nvPr/>
        </p:nvSpPr>
        <p:spPr bwMode="auto">
          <a:xfrm flipV="1">
            <a:off x="2933700" y="2908300"/>
            <a:ext cx="2190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2728" name="Line 24"/>
          <p:cNvSpPr>
            <a:spLocks noChangeShapeType="1"/>
          </p:cNvSpPr>
          <p:nvPr/>
        </p:nvSpPr>
        <p:spPr bwMode="auto">
          <a:xfrm flipV="1">
            <a:off x="2943225" y="3765550"/>
            <a:ext cx="2190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2729" name="Line 25"/>
          <p:cNvSpPr>
            <a:spLocks noChangeShapeType="1"/>
          </p:cNvSpPr>
          <p:nvPr/>
        </p:nvSpPr>
        <p:spPr bwMode="auto">
          <a:xfrm>
            <a:off x="2990850" y="3346450"/>
            <a:ext cx="0" cy="41910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2730" name="Line 26"/>
          <p:cNvSpPr>
            <a:spLocks noChangeShapeType="1"/>
          </p:cNvSpPr>
          <p:nvPr/>
        </p:nvSpPr>
        <p:spPr bwMode="auto">
          <a:xfrm flipH="1">
            <a:off x="2990850" y="2914650"/>
            <a:ext cx="1588" cy="422275"/>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2731" name="Line 27"/>
          <p:cNvSpPr>
            <a:spLocks noChangeShapeType="1"/>
          </p:cNvSpPr>
          <p:nvPr/>
        </p:nvSpPr>
        <p:spPr bwMode="auto">
          <a:xfrm flipV="1">
            <a:off x="2943225" y="3346450"/>
            <a:ext cx="2190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2732" name="Text Box 28"/>
          <p:cNvSpPr txBox="1">
            <a:spLocks noChangeArrowheads="1"/>
          </p:cNvSpPr>
          <p:nvPr/>
        </p:nvSpPr>
        <p:spPr bwMode="auto">
          <a:xfrm>
            <a:off x="2952750" y="3041650"/>
            <a:ext cx="1033324"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2733" name="Text Box 29"/>
          <p:cNvSpPr txBox="1">
            <a:spLocks noChangeArrowheads="1"/>
          </p:cNvSpPr>
          <p:nvPr/>
        </p:nvSpPr>
        <p:spPr bwMode="auto">
          <a:xfrm>
            <a:off x="2952750" y="3432175"/>
            <a:ext cx="758116"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2734" name="Line 30"/>
          <p:cNvSpPr>
            <a:spLocks noChangeShapeType="1"/>
          </p:cNvSpPr>
          <p:nvPr/>
        </p:nvSpPr>
        <p:spPr bwMode="auto">
          <a:xfrm flipH="1">
            <a:off x="1838325" y="3913188"/>
            <a:ext cx="0" cy="1905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2735" name="Line 31"/>
          <p:cNvSpPr>
            <a:spLocks noChangeShapeType="1"/>
          </p:cNvSpPr>
          <p:nvPr/>
        </p:nvSpPr>
        <p:spPr bwMode="auto">
          <a:xfrm flipH="1">
            <a:off x="2228850" y="3913188"/>
            <a:ext cx="0" cy="1905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2736" name="Line 32"/>
          <p:cNvSpPr>
            <a:spLocks noChangeShapeType="1"/>
          </p:cNvSpPr>
          <p:nvPr/>
        </p:nvSpPr>
        <p:spPr bwMode="auto">
          <a:xfrm flipH="1" flipV="1">
            <a:off x="1866900" y="4049713"/>
            <a:ext cx="352425" cy="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2737" name="Text Box 33"/>
          <p:cNvSpPr txBox="1">
            <a:spLocks noChangeArrowheads="1"/>
          </p:cNvSpPr>
          <p:nvPr/>
        </p:nvSpPr>
        <p:spPr bwMode="auto">
          <a:xfrm>
            <a:off x="1841561" y="3993965"/>
            <a:ext cx="812862"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2738" name="Text Box 34"/>
          <p:cNvSpPr txBox="1">
            <a:spLocks noChangeArrowheads="1"/>
          </p:cNvSpPr>
          <p:nvPr/>
        </p:nvSpPr>
        <p:spPr bwMode="auto">
          <a:xfrm>
            <a:off x="1609725" y="3300413"/>
            <a:ext cx="3905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C</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37" name="Line 57"/>
          <p:cNvSpPr>
            <a:spLocks noChangeShapeType="1"/>
          </p:cNvSpPr>
          <p:nvPr/>
        </p:nvSpPr>
        <p:spPr bwMode="auto">
          <a:xfrm>
            <a:off x="5648325" y="3914775"/>
            <a:ext cx="0" cy="219075"/>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38" name="AutoShape 58"/>
          <p:cNvSpPr>
            <a:spLocks noChangeArrowheads="1"/>
          </p:cNvSpPr>
          <p:nvPr/>
        </p:nvSpPr>
        <p:spPr bwMode="auto">
          <a:xfrm>
            <a:off x="5305425" y="2971800"/>
            <a:ext cx="709613" cy="895350"/>
          </a:xfrm>
          <a:prstGeom prst="diamond">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 name="Line 59"/>
          <p:cNvSpPr>
            <a:spLocks noChangeShapeType="1"/>
          </p:cNvSpPr>
          <p:nvPr/>
        </p:nvSpPr>
        <p:spPr bwMode="auto">
          <a:xfrm flipV="1">
            <a:off x="5648325" y="2962275"/>
            <a:ext cx="0" cy="923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Line 60"/>
          <p:cNvSpPr>
            <a:spLocks noChangeShapeType="1"/>
          </p:cNvSpPr>
          <p:nvPr/>
        </p:nvSpPr>
        <p:spPr bwMode="auto">
          <a:xfrm flipV="1">
            <a:off x="4876800" y="2971800"/>
            <a:ext cx="1543050" cy="4763"/>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Line 61"/>
          <p:cNvSpPr>
            <a:spLocks noChangeShapeType="1"/>
          </p:cNvSpPr>
          <p:nvPr/>
        </p:nvSpPr>
        <p:spPr bwMode="auto">
          <a:xfrm flipH="1">
            <a:off x="6038850" y="2981325"/>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Line 62"/>
          <p:cNvSpPr>
            <a:spLocks noChangeShapeType="1"/>
          </p:cNvSpPr>
          <p:nvPr/>
        </p:nvSpPr>
        <p:spPr bwMode="auto">
          <a:xfrm flipH="1">
            <a:off x="5267325" y="2981325"/>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Line 63"/>
          <p:cNvSpPr>
            <a:spLocks noChangeShapeType="1"/>
          </p:cNvSpPr>
          <p:nvPr/>
        </p:nvSpPr>
        <p:spPr bwMode="auto">
          <a:xfrm flipH="1">
            <a:off x="6429375" y="2981325"/>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Line 64"/>
          <p:cNvSpPr>
            <a:spLocks noChangeShapeType="1"/>
          </p:cNvSpPr>
          <p:nvPr/>
        </p:nvSpPr>
        <p:spPr bwMode="auto">
          <a:xfrm flipH="1">
            <a:off x="4876800" y="2971800"/>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Line 65"/>
          <p:cNvSpPr>
            <a:spLocks noChangeShapeType="1"/>
          </p:cNvSpPr>
          <p:nvPr/>
        </p:nvSpPr>
        <p:spPr bwMode="auto">
          <a:xfrm>
            <a:off x="4524375" y="3857625"/>
            <a:ext cx="2286000"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Line 66"/>
          <p:cNvSpPr>
            <a:spLocks noChangeShapeType="1"/>
          </p:cNvSpPr>
          <p:nvPr/>
        </p:nvSpPr>
        <p:spPr bwMode="auto">
          <a:xfrm>
            <a:off x="6438900" y="2971800"/>
            <a:ext cx="371475" cy="8858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Line 67"/>
          <p:cNvSpPr>
            <a:spLocks noChangeShapeType="1"/>
          </p:cNvSpPr>
          <p:nvPr/>
        </p:nvSpPr>
        <p:spPr bwMode="auto">
          <a:xfrm flipH="1">
            <a:off x="4514850" y="2981325"/>
            <a:ext cx="361950" cy="8763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Line 68"/>
          <p:cNvSpPr>
            <a:spLocks noChangeShapeType="1"/>
          </p:cNvSpPr>
          <p:nvPr/>
        </p:nvSpPr>
        <p:spPr bwMode="auto">
          <a:xfrm flipV="1">
            <a:off x="4876800" y="2990850"/>
            <a:ext cx="371475" cy="4381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Line 69"/>
          <p:cNvSpPr>
            <a:spLocks noChangeShapeType="1"/>
          </p:cNvSpPr>
          <p:nvPr/>
        </p:nvSpPr>
        <p:spPr bwMode="auto">
          <a:xfrm>
            <a:off x="4876800" y="3429000"/>
            <a:ext cx="381000" cy="4286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Line 70"/>
          <p:cNvSpPr>
            <a:spLocks noChangeShapeType="1"/>
          </p:cNvSpPr>
          <p:nvPr/>
        </p:nvSpPr>
        <p:spPr bwMode="auto">
          <a:xfrm flipV="1">
            <a:off x="6048375" y="3419475"/>
            <a:ext cx="371475" cy="4381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Line 71"/>
          <p:cNvSpPr>
            <a:spLocks noChangeShapeType="1"/>
          </p:cNvSpPr>
          <p:nvPr/>
        </p:nvSpPr>
        <p:spPr bwMode="auto">
          <a:xfrm flipH="1" flipV="1">
            <a:off x="6038850" y="2981325"/>
            <a:ext cx="390525" cy="4381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Oval 72"/>
          <p:cNvSpPr>
            <a:spLocks noChangeArrowheads="1"/>
          </p:cNvSpPr>
          <p:nvPr/>
        </p:nvSpPr>
        <p:spPr bwMode="auto">
          <a:xfrm>
            <a:off x="4829175" y="2933700"/>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Oval 73"/>
          <p:cNvSpPr>
            <a:spLocks noChangeArrowheads="1"/>
          </p:cNvSpPr>
          <p:nvPr/>
        </p:nvSpPr>
        <p:spPr bwMode="auto">
          <a:xfrm>
            <a:off x="5229225" y="2914650"/>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Oval 74"/>
          <p:cNvSpPr>
            <a:spLocks noChangeArrowheads="1"/>
          </p:cNvSpPr>
          <p:nvPr/>
        </p:nvSpPr>
        <p:spPr bwMode="auto">
          <a:xfrm>
            <a:off x="5600700" y="2914650"/>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Oval 75"/>
          <p:cNvSpPr>
            <a:spLocks noChangeArrowheads="1"/>
          </p:cNvSpPr>
          <p:nvPr/>
        </p:nvSpPr>
        <p:spPr bwMode="auto">
          <a:xfrm>
            <a:off x="6000750" y="2933700"/>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Oval 76"/>
          <p:cNvSpPr>
            <a:spLocks noChangeArrowheads="1"/>
          </p:cNvSpPr>
          <p:nvPr/>
        </p:nvSpPr>
        <p:spPr bwMode="auto">
          <a:xfrm>
            <a:off x="6391275" y="2935288"/>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Oval 77"/>
          <p:cNvSpPr>
            <a:spLocks noChangeArrowheads="1"/>
          </p:cNvSpPr>
          <p:nvPr/>
        </p:nvSpPr>
        <p:spPr bwMode="auto">
          <a:xfrm>
            <a:off x="4486275" y="381000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Oval 78"/>
          <p:cNvSpPr>
            <a:spLocks noChangeArrowheads="1"/>
          </p:cNvSpPr>
          <p:nvPr/>
        </p:nvSpPr>
        <p:spPr bwMode="auto">
          <a:xfrm>
            <a:off x="4819650" y="380047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9" name="Oval 79"/>
          <p:cNvSpPr>
            <a:spLocks noChangeArrowheads="1"/>
          </p:cNvSpPr>
          <p:nvPr/>
        </p:nvSpPr>
        <p:spPr bwMode="auto">
          <a:xfrm>
            <a:off x="5219700" y="381952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Oval 80"/>
          <p:cNvSpPr>
            <a:spLocks noChangeArrowheads="1"/>
          </p:cNvSpPr>
          <p:nvPr/>
        </p:nvSpPr>
        <p:spPr bwMode="auto">
          <a:xfrm>
            <a:off x="5600700" y="381000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1" name="Oval 81"/>
          <p:cNvSpPr>
            <a:spLocks noChangeArrowheads="1"/>
          </p:cNvSpPr>
          <p:nvPr/>
        </p:nvSpPr>
        <p:spPr bwMode="auto">
          <a:xfrm>
            <a:off x="6000750" y="380047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Oval 82"/>
          <p:cNvSpPr>
            <a:spLocks noChangeArrowheads="1"/>
          </p:cNvSpPr>
          <p:nvPr/>
        </p:nvSpPr>
        <p:spPr bwMode="auto">
          <a:xfrm>
            <a:off x="6381750" y="381952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3" name="Oval 83"/>
          <p:cNvSpPr>
            <a:spLocks noChangeArrowheads="1"/>
          </p:cNvSpPr>
          <p:nvPr/>
        </p:nvSpPr>
        <p:spPr bwMode="auto">
          <a:xfrm>
            <a:off x="6762750" y="381000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Oval 84"/>
          <p:cNvSpPr>
            <a:spLocks noChangeArrowheads="1"/>
          </p:cNvSpPr>
          <p:nvPr/>
        </p:nvSpPr>
        <p:spPr bwMode="auto">
          <a:xfrm>
            <a:off x="4830763" y="3387725"/>
            <a:ext cx="90487"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Oval 85"/>
          <p:cNvSpPr>
            <a:spLocks noChangeArrowheads="1"/>
          </p:cNvSpPr>
          <p:nvPr/>
        </p:nvSpPr>
        <p:spPr bwMode="auto">
          <a:xfrm>
            <a:off x="5222875" y="3371850"/>
            <a:ext cx="92075"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Oval 86"/>
          <p:cNvSpPr>
            <a:spLocks noChangeArrowheads="1"/>
          </p:cNvSpPr>
          <p:nvPr/>
        </p:nvSpPr>
        <p:spPr bwMode="auto">
          <a:xfrm>
            <a:off x="5991225" y="337502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Oval 87"/>
          <p:cNvSpPr>
            <a:spLocks noChangeArrowheads="1"/>
          </p:cNvSpPr>
          <p:nvPr/>
        </p:nvSpPr>
        <p:spPr bwMode="auto">
          <a:xfrm>
            <a:off x="6381750" y="3370263"/>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Line 88"/>
          <p:cNvSpPr>
            <a:spLocks noChangeShapeType="1"/>
          </p:cNvSpPr>
          <p:nvPr/>
        </p:nvSpPr>
        <p:spPr bwMode="auto">
          <a:xfrm>
            <a:off x="4429125" y="3981450"/>
            <a:ext cx="23812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9" name="Line 89"/>
          <p:cNvSpPr>
            <a:spLocks noChangeShapeType="1"/>
          </p:cNvSpPr>
          <p:nvPr/>
        </p:nvSpPr>
        <p:spPr bwMode="auto">
          <a:xfrm flipH="1" flipV="1">
            <a:off x="4562475" y="3895725"/>
            <a:ext cx="33338" cy="80963"/>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0" name="Line 90"/>
          <p:cNvSpPr>
            <a:spLocks noChangeShapeType="1"/>
          </p:cNvSpPr>
          <p:nvPr/>
        </p:nvSpPr>
        <p:spPr bwMode="auto">
          <a:xfrm flipH="1">
            <a:off x="4476750" y="3895725"/>
            <a:ext cx="28575" cy="8572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Line 91"/>
          <p:cNvSpPr>
            <a:spLocks noChangeShapeType="1"/>
          </p:cNvSpPr>
          <p:nvPr/>
        </p:nvSpPr>
        <p:spPr bwMode="auto">
          <a:xfrm flipH="1" flipV="1">
            <a:off x="6829425" y="3895725"/>
            <a:ext cx="38100" cy="8572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2" name="Line 92"/>
          <p:cNvSpPr>
            <a:spLocks noChangeShapeType="1"/>
          </p:cNvSpPr>
          <p:nvPr/>
        </p:nvSpPr>
        <p:spPr bwMode="auto">
          <a:xfrm flipH="1">
            <a:off x="6748463" y="3898900"/>
            <a:ext cx="36512" cy="825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3" name="Line 93"/>
          <p:cNvSpPr>
            <a:spLocks noChangeShapeType="1"/>
          </p:cNvSpPr>
          <p:nvPr/>
        </p:nvSpPr>
        <p:spPr bwMode="auto">
          <a:xfrm>
            <a:off x="6753225" y="3981450"/>
            <a:ext cx="1143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4" name="Oval 94"/>
          <p:cNvSpPr>
            <a:spLocks noChangeArrowheads="1"/>
          </p:cNvSpPr>
          <p:nvPr/>
        </p:nvSpPr>
        <p:spPr bwMode="auto">
          <a:xfrm>
            <a:off x="6762750" y="396240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 name="Line 95"/>
          <p:cNvSpPr>
            <a:spLocks noChangeShapeType="1"/>
          </p:cNvSpPr>
          <p:nvPr/>
        </p:nvSpPr>
        <p:spPr bwMode="auto">
          <a:xfrm>
            <a:off x="6686550" y="4062413"/>
            <a:ext cx="2571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6" name="Line 96"/>
          <p:cNvSpPr>
            <a:spLocks noChangeShapeType="1"/>
          </p:cNvSpPr>
          <p:nvPr/>
        </p:nvSpPr>
        <p:spPr bwMode="auto">
          <a:xfrm flipH="1">
            <a:off x="4953000" y="2819400"/>
            <a:ext cx="142875" cy="1276350"/>
          </a:xfrm>
          <a:prstGeom prst="line">
            <a:avLst/>
          </a:prstGeom>
          <a:noFill/>
          <a:ln w="28575">
            <a:solidFill>
              <a:srgbClr val="FF0000"/>
            </a:solidFill>
            <a:prstDash val="sysDot"/>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7" name="Text Box 97"/>
          <p:cNvSpPr txBox="1">
            <a:spLocks noChangeArrowheads="1"/>
          </p:cNvSpPr>
          <p:nvPr/>
        </p:nvSpPr>
        <p:spPr bwMode="auto">
          <a:xfrm>
            <a:off x="4958178" y="3246500"/>
            <a:ext cx="3048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Arial" pitchFamily="34" charset="0"/>
              </a:rPr>
              <a:t>F</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78" name="Text Box 98"/>
          <p:cNvSpPr txBox="1">
            <a:spLocks noChangeArrowheads="1"/>
          </p:cNvSpPr>
          <p:nvPr/>
        </p:nvSpPr>
        <p:spPr bwMode="auto">
          <a:xfrm>
            <a:off x="5400675" y="3822700"/>
            <a:ext cx="3048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Arial" pitchFamily="34" charset="0"/>
              </a:rPr>
              <a:t>J</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83" name="Rectangle 82"/>
          <p:cNvSpPr/>
          <p:nvPr/>
        </p:nvSpPr>
        <p:spPr>
          <a:xfrm>
            <a:off x="762000" y="4343400"/>
            <a:ext cx="5638800" cy="923330"/>
          </a:xfrm>
          <a:prstGeom prst="rect">
            <a:avLst/>
          </a:prstGeom>
        </p:spPr>
        <p:txBody>
          <a:bodyPr wrap="square">
            <a:spAutoFit/>
          </a:bodyPr>
          <a:lstStyle/>
          <a:p>
            <a:r>
              <a:rPr lang="en-US" dirty="0" smtClean="0">
                <a:latin typeface="Times New Roman"/>
                <a:ea typeface="PMingLiU"/>
                <a:sym typeface="Symbol"/>
              </a:rPr>
              <a:t> </a:t>
            </a:r>
            <a:r>
              <a:rPr lang="en-US" i="1" dirty="0" err="1" smtClean="0">
                <a:latin typeface="Times New Roman"/>
                <a:ea typeface="PMingLiU"/>
                <a:sym typeface="Symbol"/>
              </a:rPr>
              <a:t>F</a:t>
            </a:r>
            <a:r>
              <a:rPr lang="en-US" i="1" baseline="-25000" dirty="0" err="1" smtClean="0">
                <a:latin typeface="Times New Roman"/>
                <a:ea typeface="PMingLiU"/>
                <a:sym typeface="Symbol"/>
              </a:rPr>
              <a:t>x</a:t>
            </a:r>
            <a:r>
              <a:rPr lang="en-US" i="1" dirty="0" smtClean="0">
                <a:latin typeface="Times New Roman"/>
                <a:ea typeface="PMingLiU"/>
                <a:sym typeface="Symbol"/>
              </a:rPr>
              <a:t> = 0		</a:t>
            </a:r>
            <a:r>
              <a:rPr lang="en-US" dirty="0" smtClean="0">
                <a:latin typeface="Times New Roman"/>
                <a:ea typeface="PMingLiU"/>
                <a:sym typeface="Symbol"/>
              </a:rPr>
              <a:t>(0.6)</a:t>
            </a:r>
            <a:r>
              <a:rPr lang="en-US" i="1" dirty="0" smtClean="0">
                <a:latin typeface="Times New Roman"/>
                <a:ea typeface="PMingLiU"/>
                <a:sym typeface="Symbol"/>
              </a:rPr>
              <a:t>F</a:t>
            </a:r>
            <a:r>
              <a:rPr lang="en-US" i="1" baseline="-25000" dirty="0" smtClean="0">
                <a:latin typeface="Times New Roman"/>
                <a:ea typeface="PMingLiU"/>
                <a:sym typeface="Symbol"/>
              </a:rPr>
              <a:t>CE</a:t>
            </a:r>
            <a:r>
              <a:rPr lang="en-US" dirty="0" smtClean="0">
                <a:latin typeface="Times New Roman"/>
                <a:ea typeface="PMingLiU"/>
                <a:sym typeface="Symbol"/>
              </a:rPr>
              <a:t> + (0.6) </a:t>
            </a:r>
            <a:r>
              <a:rPr lang="en-US" i="1" dirty="0" smtClean="0">
                <a:latin typeface="Times New Roman"/>
                <a:ea typeface="PMingLiU"/>
                <a:sym typeface="Symbol"/>
              </a:rPr>
              <a:t>F</a:t>
            </a:r>
            <a:r>
              <a:rPr lang="en-US" i="1" baseline="-25000" dirty="0" smtClean="0">
                <a:latin typeface="Times New Roman"/>
                <a:ea typeface="PMingLiU"/>
                <a:sym typeface="Symbol"/>
              </a:rPr>
              <a:t>CG</a:t>
            </a:r>
            <a:r>
              <a:rPr lang="en-US" dirty="0" smtClean="0">
                <a:latin typeface="Times New Roman"/>
                <a:ea typeface="PMingLiU"/>
                <a:sym typeface="Symbol"/>
              </a:rPr>
              <a:t> = 0				 </a:t>
            </a:r>
          </a:p>
          <a:p>
            <a:r>
              <a:rPr lang="en-US" dirty="0" smtClean="0">
                <a:latin typeface="Times New Roman"/>
                <a:ea typeface="PMingLiU"/>
                <a:sym typeface="Symbol"/>
              </a:rPr>
              <a:t> </a:t>
            </a:r>
            <a:r>
              <a:rPr lang="en-US" i="1" dirty="0" err="1" smtClean="0">
                <a:latin typeface="Times New Roman"/>
                <a:ea typeface="PMingLiU"/>
                <a:sym typeface="Symbol"/>
              </a:rPr>
              <a:t>F</a:t>
            </a:r>
            <a:r>
              <a:rPr lang="en-US" i="1" baseline="-25000" dirty="0" err="1" smtClean="0">
                <a:latin typeface="Times New Roman"/>
                <a:ea typeface="PMingLiU"/>
                <a:sym typeface="Symbol"/>
              </a:rPr>
              <a:t>y</a:t>
            </a:r>
            <a:r>
              <a:rPr lang="en-US" dirty="0" smtClean="0">
                <a:latin typeface="Times New Roman"/>
                <a:ea typeface="PMingLiU"/>
                <a:sym typeface="Symbol"/>
              </a:rPr>
              <a:t> = 0		(0.8)</a:t>
            </a:r>
            <a:r>
              <a:rPr lang="en-US" i="1" dirty="0" smtClean="0">
                <a:latin typeface="Times New Roman"/>
                <a:ea typeface="PMingLiU"/>
                <a:sym typeface="Symbol"/>
              </a:rPr>
              <a:t>F</a:t>
            </a:r>
            <a:r>
              <a:rPr lang="en-US" i="1" baseline="-25000" dirty="0" smtClean="0">
                <a:latin typeface="Times New Roman"/>
                <a:ea typeface="PMingLiU"/>
                <a:sym typeface="Symbol"/>
              </a:rPr>
              <a:t>CE</a:t>
            </a:r>
            <a:r>
              <a:rPr lang="en-US" i="1" dirty="0" smtClean="0">
                <a:latin typeface="Times New Roman"/>
                <a:ea typeface="PMingLiU"/>
                <a:sym typeface="Symbol"/>
              </a:rPr>
              <a:t> </a:t>
            </a:r>
            <a:r>
              <a:rPr lang="en-US" dirty="0" smtClean="0">
                <a:latin typeface="Symbol"/>
                <a:ea typeface="PMingLiU"/>
                <a:sym typeface="Symbol"/>
              </a:rPr>
              <a:t>-</a:t>
            </a:r>
            <a:r>
              <a:rPr lang="en-US" dirty="0" smtClean="0">
                <a:latin typeface="Times New Roman"/>
                <a:ea typeface="PMingLiU"/>
                <a:sym typeface="Symbol"/>
              </a:rPr>
              <a:t> (0.8) </a:t>
            </a:r>
            <a:r>
              <a:rPr lang="en-US" i="1" dirty="0" smtClean="0">
                <a:latin typeface="Times New Roman"/>
                <a:ea typeface="PMingLiU"/>
                <a:sym typeface="Symbol"/>
              </a:rPr>
              <a:t>F</a:t>
            </a:r>
            <a:r>
              <a:rPr lang="en-US" i="1" baseline="-25000" dirty="0" smtClean="0">
                <a:latin typeface="Times New Roman"/>
                <a:ea typeface="PMingLiU"/>
                <a:sym typeface="Symbol"/>
              </a:rPr>
              <a:t>CG</a:t>
            </a:r>
            <a:r>
              <a:rPr lang="en-US" dirty="0" smtClean="0">
                <a:latin typeface="Times New Roman"/>
                <a:ea typeface="PMingLiU"/>
                <a:sym typeface="Symbol"/>
              </a:rPr>
              <a:t> = 8</a:t>
            </a:r>
          </a:p>
        </p:txBody>
      </p:sp>
      <p:sp>
        <p:nvSpPr>
          <p:cNvPr id="84" name="Rectangle 83"/>
          <p:cNvSpPr/>
          <p:nvPr/>
        </p:nvSpPr>
        <p:spPr>
          <a:xfrm>
            <a:off x="2209800" y="4343400"/>
            <a:ext cx="3429000" cy="9906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85" name="Rectangle 27"/>
          <p:cNvSpPr>
            <a:spLocks noChangeArrowheads="1"/>
          </p:cNvSpPr>
          <p:nvPr/>
        </p:nvSpPr>
        <p:spPr bwMode="auto">
          <a:xfrm>
            <a:off x="8153400" y="5105400"/>
            <a:ext cx="228600" cy="269875"/>
          </a:xfrm>
          <a:prstGeom prst="rect">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270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270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270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270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27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27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27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271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271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271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271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271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271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271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272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7272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7272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7272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7272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72725"/>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72726"/>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72727"/>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72728"/>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72729"/>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72730"/>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72731"/>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72732"/>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72733"/>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72734"/>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72735"/>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72736"/>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72737"/>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72738"/>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38"/>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39"/>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40"/>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41"/>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42"/>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43"/>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44"/>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45"/>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46"/>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47"/>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48"/>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49"/>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50"/>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51"/>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52"/>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53"/>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54"/>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55"/>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56"/>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57"/>
                                        </p:tgtEl>
                                        <p:attrNameLst>
                                          <p:attrName>style.visibility</p:attrName>
                                        </p:attrNameLst>
                                      </p:cBhvr>
                                      <p:to>
                                        <p:strVal val="visible"/>
                                      </p:to>
                                    </p:set>
                                  </p:childTnLst>
                                </p:cTn>
                              </p:par>
                              <p:par>
                                <p:cTn id="113" presetID="1" presetClass="entr" presetSubtype="0" fill="hold" grpId="0" nodeType="withEffect">
                                  <p:stCondLst>
                                    <p:cond delay="0"/>
                                  </p:stCondLst>
                                  <p:childTnLst>
                                    <p:set>
                                      <p:cBhvr>
                                        <p:cTn id="114" dur="1" fill="hold">
                                          <p:stCondLst>
                                            <p:cond delay="0"/>
                                          </p:stCondLst>
                                        </p:cTn>
                                        <p:tgtEl>
                                          <p:spTgt spid="58"/>
                                        </p:tgtEl>
                                        <p:attrNameLst>
                                          <p:attrName>style.visibility</p:attrName>
                                        </p:attrNameLst>
                                      </p:cBhvr>
                                      <p:to>
                                        <p:strVal val="visible"/>
                                      </p:to>
                                    </p:set>
                                  </p:childTnLst>
                                </p:cTn>
                              </p:par>
                              <p:par>
                                <p:cTn id="115" presetID="1" presetClass="entr" presetSubtype="0" fill="hold" grpId="0" nodeType="withEffect">
                                  <p:stCondLst>
                                    <p:cond delay="0"/>
                                  </p:stCondLst>
                                  <p:childTnLst>
                                    <p:set>
                                      <p:cBhvr>
                                        <p:cTn id="116" dur="1" fill="hold">
                                          <p:stCondLst>
                                            <p:cond delay="0"/>
                                          </p:stCondLst>
                                        </p:cTn>
                                        <p:tgtEl>
                                          <p:spTgt spid="59"/>
                                        </p:tgtEl>
                                        <p:attrNameLst>
                                          <p:attrName>style.visibility</p:attrName>
                                        </p:attrNameLst>
                                      </p:cBhvr>
                                      <p:to>
                                        <p:strVal val="visible"/>
                                      </p:to>
                                    </p:set>
                                  </p:childTnLst>
                                </p:cTn>
                              </p:par>
                              <p:par>
                                <p:cTn id="117" presetID="1" presetClass="entr" presetSubtype="0" fill="hold" grpId="0" nodeType="withEffect">
                                  <p:stCondLst>
                                    <p:cond delay="0"/>
                                  </p:stCondLst>
                                  <p:childTnLst>
                                    <p:set>
                                      <p:cBhvr>
                                        <p:cTn id="118" dur="1" fill="hold">
                                          <p:stCondLst>
                                            <p:cond delay="0"/>
                                          </p:stCondLst>
                                        </p:cTn>
                                        <p:tgtEl>
                                          <p:spTgt spid="60"/>
                                        </p:tgtEl>
                                        <p:attrNameLst>
                                          <p:attrName>style.visibility</p:attrName>
                                        </p:attrNameLst>
                                      </p:cBhvr>
                                      <p:to>
                                        <p:strVal val="visible"/>
                                      </p:to>
                                    </p:set>
                                  </p:childTnLst>
                                </p:cTn>
                              </p:par>
                              <p:par>
                                <p:cTn id="119" presetID="1" presetClass="entr" presetSubtype="0" fill="hold" grpId="0" nodeType="withEffect">
                                  <p:stCondLst>
                                    <p:cond delay="0"/>
                                  </p:stCondLst>
                                  <p:childTnLst>
                                    <p:set>
                                      <p:cBhvr>
                                        <p:cTn id="120" dur="1" fill="hold">
                                          <p:stCondLst>
                                            <p:cond delay="0"/>
                                          </p:stCondLst>
                                        </p:cTn>
                                        <p:tgtEl>
                                          <p:spTgt spid="61"/>
                                        </p:tgtEl>
                                        <p:attrNameLst>
                                          <p:attrName>style.visibility</p:attrName>
                                        </p:attrNameLst>
                                      </p:cBhvr>
                                      <p:to>
                                        <p:strVal val="visible"/>
                                      </p:to>
                                    </p:set>
                                  </p:childTnLst>
                                </p:cTn>
                              </p:par>
                              <p:par>
                                <p:cTn id="121" presetID="1" presetClass="entr" presetSubtype="0" fill="hold" grpId="0" nodeType="withEffect">
                                  <p:stCondLst>
                                    <p:cond delay="0"/>
                                  </p:stCondLst>
                                  <p:childTnLst>
                                    <p:set>
                                      <p:cBhvr>
                                        <p:cTn id="122" dur="1" fill="hold">
                                          <p:stCondLst>
                                            <p:cond delay="0"/>
                                          </p:stCondLst>
                                        </p:cTn>
                                        <p:tgtEl>
                                          <p:spTgt spid="62"/>
                                        </p:tgtEl>
                                        <p:attrNameLst>
                                          <p:attrName>style.visibility</p:attrName>
                                        </p:attrNameLst>
                                      </p:cBhvr>
                                      <p:to>
                                        <p:strVal val="visible"/>
                                      </p:to>
                                    </p:set>
                                  </p:childTnLst>
                                </p:cTn>
                              </p:par>
                              <p:par>
                                <p:cTn id="123" presetID="1" presetClass="entr" presetSubtype="0" fill="hold" grpId="0" nodeType="withEffect">
                                  <p:stCondLst>
                                    <p:cond delay="0"/>
                                  </p:stCondLst>
                                  <p:childTnLst>
                                    <p:set>
                                      <p:cBhvr>
                                        <p:cTn id="124" dur="1" fill="hold">
                                          <p:stCondLst>
                                            <p:cond delay="0"/>
                                          </p:stCondLst>
                                        </p:cTn>
                                        <p:tgtEl>
                                          <p:spTgt spid="63"/>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64"/>
                                        </p:tgtEl>
                                        <p:attrNameLst>
                                          <p:attrName>style.visibility</p:attrName>
                                        </p:attrNameLst>
                                      </p:cBhvr>
                                      <p:to>
                                        <p:strVal val="visible"/>
                                      </p:to>
                                    </p:set>
                                  </p:childTnLst>
                                </p:cTn>
                              </p:par>
                              <p:par>
                                <p:cTn id="127" presetID="1" presetClass="entr" presetSubtype="0" fill="hold" grpId="0" nodeType="withEffect">
                                  <p:stCondLst>
                                    <p:cond delay="0"/>
                                  </p:stCondLst>
                                  <p:childTnLst>
                                    <p:set>
                                      <p:cBhvr>
                                        <p:cTn id="128" dur="1" fill="hold">
                                          <p:stCondLst>
                                            <p:cond delay="0"/>
                                          </p:stCondLst>
                                        </p:cTn>
                                        <p:tgtEl>
                                          <p:spTgt spid="65"/>
                                        </p:tgtEl>
                                        <p:attrNameLst>
                                          <p:attrName>style.visibility</p:attrName>
                                        </p:attrNameLst>
                                      </p:cBhvr>
                                      <p:to>
                                        <p:strVal val="visible"/>
                                      </p:to>
                                    </p:set>
                                  </p:childTnLst>
                                </p:cTn>
                              </p:par>
                              <p:par>
                                <p:cTn id="129" presetID="1" presetClass="entr" presetSubtype="0" fill="hold" grpId="0" nodeType="withEffect">
                                  <p:stCondLst>
                                    <p:cond delay="0"/>
                                  </p:stCondLst>
                                  <p:childTnLst>
                                    <p:set>
                                      <p:cBhvr>
                                        <p:cTn id="130" dur="1" fill="hold">
                                          <p:stCondLst>
                                            <p:cond delay="0"/>
                                          </p:stCondLst>
                                        </p:cTn>
                                        <p:tgtEl>
                                          <p:spTgt spid="66"/>
                                        </p:tgtEl>
                                        <p:attrNameLst>
                                          <p:attrName>style.visibility</p:attrName>
                                        </p:attrNameLst>
                                      </p:cBhvr>
                                      <p:to>
                                        <p:strVal val="visible"/>
                                      </p:to>
                                    </p:set>
                                  </p:childTnLst>
                                </p:cTn>
                              </p:par>
                              <p:par>
                                <p:cTn id="131" presetID="1" presetClass="entr" presetSubtype="0" fill="hold" grpId="0" nodeType="withEffect">
                                  <p:stCondLst>
                                    <p:cond delay="0"/>
                                  </p:stCondLst>
                                  <p:childTnLst>
                                    <p:set>
                                      <p:cBhvr>
                                        <p:cTn id="132" dur="1" fill="hold">
                                          <p:stCondLst>
                                            <p:cond delay="0"/>
                                          </p:stCondLst>
                                        </p:cTn>
                                        <p:tgtEl>
                                          <p:spTgt spid="67"/>
                                        </p:tgtEl>
                                        <p:attrNameLst>
                                          <p:attrName>style.visibility</p:attrName>
                                        </p:attrNameLst>
                                      </p:cBhvr>
                                      <p:to>
                                        <p:strVal val="visible"/>
                                      </p:to>
                                    </p:set>
                                  </p:childTnLst>
                                </p:cTn>
                              </p:par>
                              <p:par>
                                <p:cTn id="133" presetID="1" presetClass="entr" presetSubtype="0" fill="hold" grpId="0" nodeType="withEffect">
                                  <p:stCondLst>
                                    <p:cond delay="0"/>
                                  </p:stCondLst>
                                  <p:childTnLst>
                                    <p:set>
                                      <p:cBhvr>
                                        <p:cTn id="134" dur="1" fill="hold">
                                          <p:stCondLst>
                                            <p:cond delay="0"/>
                                          </p:stCondLst>
                                        </p:cTn>
                                        <p:tgtEl>
                                          <p:spTgt spid="68"/>
                                        </p:tgtEl>
                                        <p:attrNameLst>
                                          <p:attrName>style.visibility</p:attrName>
                                        </p:attrNameLst>
                                      </p:cBhvr>
                                      <p:to>
                                        <p:strVal val="visible"/>
                                      </p:to>
                                    </p:set>
                                  </p:childTnLst>
                                </p:cTn>
                              </p:par>
                              <p:par>
                                <p:cTn id="135" presetID="1" presetClass="entr" presetSubtype="0" fill="hold" grpId="0" nodeType="withEffect">
                                  <p:stCondLst>
                                    <p:cond delay="0"/>
                                  </p:stCondLst>
                                  <p:childTnLst>
                                    <p:set>
                                      <p:cBhvr>
                                        <p:cTn id="136" dur="1" fill="hold">
                                          <p:stCondLst>
                                            <p:cond delay="0"/>
                                          </p:stCondLst>
                                        </p:cTn>
                                        <p:tgtEl>
                                          <p:spTgt spid="69"/>
                                        </p:tgtEl>
                                        <p:attrNameLst>
                                          <p:attrName>style.visibility</p:attrName>
                                        </p:attrNameLst>
                                      </p:cBhvr>
                                      <p:to>
                                        <p:strVal val="visible"/>
                                      </p:to>
                                    </p:set>
                                  </p:childTnLst>
                                </p:cTn>
                              </p:par>
                              <p:par>
                                <p:cTn id="137" presetID="1" presetClass="entr" presetSubtype="0" fill="hold" grpId="0" nodeType="withEffect">
                                  <p:stCondLst>
                                    <p:cond delay="0"/>
                                  </p:stCondLst>
                                  <p:childTnLst>
                                    <p:set>
                                      <p:cBhvr>
                                        <p:cTn id="138" dur="1" fill="hold">
                                          <p:stCondLst>
                                            <p:cond delay="0"/>
                                          </p:stCondLst>
                                        </p:cTn>
                                        <p:tgtEl>
                                          <p:spTgt spid="70"/>
                                        </p:tgtEl>
                                        <p:attrNameLst>
                                          <p:attrName>style.visibility</p:attrName>
                                        </p:attrNameLst>
                                      </p:cBhvr>
                                      <p:to>
                                        <p:strVal val="visible"/>
                                      </p:to>
                                    </p:set>
                                  </p:childTnLst>
                                </p:cTn>
                              </p:par>
                              <p:par>
                                <p:cTn id="139" presetID="1" presetClass="entr" presetSubtype="0" fill="hold" grpId="0" nodeType="withEffect">
                                  <p:stCondLst>
                                    <p:cond delay="0"/>
                                  </p:stCondLst>
                                  <p:childTnLst>
                                    <p:set>
                                      <p:cBhvr>
                                        <p:cTn id="140" dur="1" fill="hold">
                                          <p:stCondLst>
                                            <p:cond delay="0"/>
                                          </p:stCondLst>
                                        </p:cTn>
                                        <p:tgtEl>
                                          <p:spTgt spid="71"/>
                                        </p:tgtEl>
                                        <p:attrNameLst>
                                          <p:attrName>style.visibility</p:attrName>
                                        </p:attrNameLst>
                                      </p:cBhvr>
                                      <p:to>
                                        <p:strVal val="visible"/>
                                      </p:to>
                                    </p:set>
                                  </p:childTnLst>
                                </p:cTn>
                              </p:par>
                              <p:par>
                                <p:cTn id="141" presetID="1" presetClass="entr" presetSubtype="0" fill="hold" grpId="0" nodeType="withEffect">
                                  <p:stCondLst>
                                    <p:cond delay="0"/>
                                  </p:stCondLst>
                                  <p:childTnLst>
                                    <p:set>
                                      <p:cBhvr>
                                        <p:cTn id="142" dur="1" fill="hold">
                                          <p:stCondLst>
                                            <p:cond delay="0"/>
                                          </p:stCondLst>
                                        </p:cTn>
                                        <p:tgtEl>
                                          <p:spTgt spid="72"/>
                                        </p:tgtEl>
                                        <p:attrNameLst>
                                          <p:attrName>style.visibility</p:attrName>
                                        </p:attrNameLst>
                                      </p:cBhvr>
                                      <p:to>
                                        <p:strVal val="visible"/>
                                      </p:to>
                                    </p:set>
                                  </p:childTnLst>
                                </p:cTn>
                              </p:par>
                              <p:par>
                                <p:cTn id="143" presetID="1" presetClass="entr" presetSubtype="0" fill="hold" grpId="0" nodeType="withEffect">
                                  <p:stCondLst>
                                    <p:cond delay="0"/>
                                  </p:stCondLst>
                                  <p:childTnLst>
                                    <p:set>
                                      <p:cBhvr>
                                        <p:cTn id="144" dur="1" fill="hold">
                                          <p:stCondLst>
                                            <p:cond delay="0"/>
                                          </p:stCondLst>
                                        </p:cTn>
                                        <p:tgtEl>
                                          <p:spTgt spid="73"/>
                                        </p:tgtEl>
                                        <p:attrNameLst>
                                          <p:attrName>style.visibility</p:attrName>
                                        </p:attrNameLst>
                                      </p:cBhvr>
                                      <p:to>
                                        <p:strVal val="visible"/>
                                      </p:to>
                                    </p:set>
                                  </p:childTnLst>
                                </p:cTn>
                              </p:par>
                              <p:par>
                                <p:cTn id="145" presetID="1" presetClass="entr" presetSubtype="0" fill="hold" grpId="0" nodeType="withEffect">
                                  <p:stCondLst>
                                    <p:cond delay="0"/>
                                  </p:stCondLst>
                                  <p:childTnLst>
                                    <p:set>
                                      <p:cBhvr>
                                        <p:cTn id="146" dur="1" fill="hold">
                                          <p:stCondLst>
                                            <p:cond delay="0"/>
                                          </p:stCondLst>
                                        </p:cTn>
                                        <p:tgtEl>
                                          <p:spTgt spid="74"/>
                                        </p:tgtEl>
                                        <p:attrNameLst>
                                          <p:attrName>style.visibility</p:attrName>
                                        </p:attrNameLst>
                                      </p:cBhvr>
                                      <p:to>
                                        <p:strVal val="visible"/>
                                      </p:to>
                                    </p:set>
                                  </p:childTnLst>
                                </p:cTn>
                              </p:par>
                              <p:par>
                                <p:cTn id="147" presetID="1" presetClass="entr" presetSubtype="0" fill="hold" grpId="0" nodeType="withEffect">
                                  <p:stCondLst>
                                    <p:cond delay="0"/>
                                  </p:stCondLst>
                                  <p:childTnLst>
                                    <p:set>
                                      <p:cBhvr>
                                        <p:cTn id="148" dur="1" fill="hold">
                                          <p:stCondLst>
                                            <p:cond delay="0"/>
                                          </p:stCondLst>
                                        </p:cTn>
                                        <p:tgtEl>
                                          <p:spTgt spid="75"/>
                                        </p:tgtEl>
                                        <p:attrNameLst>
                                          <p:attrName>style.visibility</p:attrName>
                                        </p:attrNameLst>
                                      </p:cBhvr>
                                      <p:to>
                                        <p:strVal val="visible"/>
                                      </p:to>
                                    </p:set>
                                  </p:childTnLst>
                                </p:cTn>
                              </p:par>
                              <p:par>
                                <p:cTn id="149" presetID="1" presetClass="entr" presetSubtype="0" fill="hold" grpId="0" nodeType="withEffect">
                                  <p:stCondLst>
                                    <p:cond delay="0"/>
                                  </p:stCondLst>
                                  <p:childTnLst>
                                    <p:set>
                                      <p:cBhvr>
                                        <p:cTn id="150" dur="1" fill="hold">
                                          <p:stCondLst>
                                            <p:cond delay="0"/>
                                          </p:stCondLst>
                                        </p:cTn>
                                        <p:tgtEl>
                                          <p:spTgt spid="76"/>
                                        </p:tgtEl>
                                        <p:attrNameLst>
                                          <p:attrName>style.visibility</p:attrName>
                                        </p:attrNameLst>
                                      </p:cBhvr>
                                      <p:to>
                                        <p:strVal val="visible"/>
                                      </p:to>
                                    </p:set>
                                  </p:childTnLst>
                                </p:cTn>
                              </p:par>
                              <p:par>
                                <p:cTn id="151" presetID="1" presetClass="entr" presetSubtype="0" fill="hold" grpId="0" nodeType="withEffect">
                                  <p:stCondLst>
                                    <p:cond delay="0"/>
                                  </p:stCondLst>
                                  <p:childTnLst>
                                    <p:set>
                                      <p:cBhvr>
                                        <p:cTn id="152" dur="1" fill="hold">
                                          <p:stCondLst>
                                            <p:cond delay="0"/>
                                          </p:stCondLst>
                                        </p:cTn>
                                        <p:tgtEl>
                                          <p:spTgt spid="77"/>
                                        </p:tgtEl>
                                        <p:attrNameLst>
                                          <p:attrName>style.visibility</p:attrName>
                                        </p:attrNameLst>
                                      </p:cBhvr>
                                      <p:to>
                                        <p:strVal val="visible"/>
                                      </p:to>
                                    </p:set>
                                  </p:childTnLst>
                                </p:cTn>
                              </p:par>
                              <p:par>
                                <p:cTn id="153" presetID="1" presetClass="entr" presetSubtype="0" fill="hold" grpId="0" nodeType="withEffect">
                                  <p:stCondLst>
                                    <p:cond delay="0"/>
                                  </p:stCondLst>
                                  <p:childTnLst>
                                    <p:set>
                                      <p:cBhvr>
                                        <p:cTn id="154" dur="1" fill="hold">
                                          <p:stCondLst>
                                            <p:cond delay="0"/>
                                          </p:stCondLst>
                                        </p:cTn>
                                        <p:tgtEl>
                                          <p:spTgt spid="78"/>
                                        </p:tgtEl>
                                        <p:attrNameLst>
                                          <p:attrName>style.visibility</p:attrName>
                                        </p:attrNameLst>
                                      </p:cBhvr>
                                      <p:to>
                                        <p:strVal val="visible"/>
                                      </p:to>
                                    </p:set>
                                  </p:childTnLst>
                                </p:cTn>
                              </p:par>
                            </p:childTnLst>
                          </p:cTn>
                        </p:par>
                      </p:childTnLst>
                    </p:cTn>
                  </p:par>
                  <p:par>
                    <p:cTn id="155" fill="hold">
                      <p:stCondLst>
                        <p:cond delay="indefinite"/>
                      </p:stCondLst>
                      <p:childTnLst>
                        <p:par>
                          <p:cTn id="156" fill="hold">
                            <p:stCondLst>
                              <p:cond delay="0"/>
                            </p:stCondLst>
                            <p:childTnLst>
                              <p:par>
                                <p:cTn id="157" presetID="1" presetClass="entr" presetSubtype="0" fill="hold" grpId="0" nodeType="clickEffect">
                                  <p:stCondLst>
                                    <p:cond delay="0"/>
                                  </p:stCondLst>
                                  <p:childTnLst>
                                    <p:set>
                                      <p:cBhvr>
                                        <p:cTn id="158" dur="1" fill="hold">
                                          <p:stCondLst>
                                            <p:cond delay="0"/>
                                          </p:stCondLst>
                                        </p:cTn>
                                        <p:tgtEl>
                                          <p:spTgt spid="83"/>
                                        </p:tgtEl>
                                        <p:attrNameLst>
                                          <p:attrName>style.visibility</p:attrName>
                                        </p:attrNameLst>
                                      </p:cBhvr>
                                      <p:to>
                                        <p:strVal val="visible"/>
                                      </p:to>
                                    </p:set>
                                  </p:childTnLst>
                                </p:cTn>
                              </p:par>
                              <p:par>
                                <p:cTn id="159" presetID="1" presetClass="entr" presetSubtype="0" fill="hold" grpId="0" nodeType="withEffect">
                                  <p:stCondLst>
                                    <p:cond delay="0"/>
                                  </p:stCondLst>
                                  <p:childTnLst>
                                    <p:set>
                                      <p:cBhvr>
                                        <p:cTn id="160" dur="1" fill="hold">
                                          <p:stCondLst>
                                            <p:cond delay="0"/>
                                          </p:stCondLst>
                                        </p:cTn>
                                        <p:tgtEl>
                                          <p:spTgt spid="84"/>
                                        </p:tgtEl>
                                        <p:attrNameLst>
                                          <p:attrName>style.visibility</p:attrName>
                                        </p:attrNameLst>
                                      </p:cBhvr>
                                      <p:to>
                                        <p:strVal val="visible"/>
                                      </p:to>
                                    </p:set>
                                  </p:childTnLst>
                                </p:cTn>
                              </p:par>
                            </p:childTnLst>
                          </p:cTn>
                        </p:par>
                      </p:childTnLst>
                    </p:cTn>
                  </p:par>
                  <p:par>
                    <p:cTn id="161" fill="hold">
                      <p:stCondLst>
                        <p:cond delay="indefinite"/>
                      </p:stCondLst>
                      <p:childTnLst>
                        <p:par>
                          <p:cTn id="162" fill="hold">
                            <p:stCondLst>
                              <p:cond delay="0"/>
                            </p:stCondLst>
                            <p:childTnLst>
                              <p:par>
                                <p:cTn id="163" presetID="1" presetClass="entr" presetSubtype="0" fill="hold" grpId="0" nodeType="clickEffect">
                                  <p:stCondLst>
                                    <p:cond delay="0"/>
                                  </p:stCondLst>
                                  <p:childTnLst>
                                    <p:set>
                                      <p:cBhvr>
                                        <p:cTn id="164" dur="1" fill="hold">
                                          <p:stCondLst>
                                            <p:cond delay="0"/>
                                          </p:stCondLst>
                                        </p:cTn>
                                        <p:tgtEl>
                                          <p:spTgt spid="8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6" grpId="0" animBg="1"/>
      <p:bldP spid="72707" grpId="0" animBg="1"/>
      <p:bldP spid="72708" grpId="0" animBg="1"/>
      <p:bldP spid="72709" grpId="0" animBg="1"/>
      <p:bldP spid="72710" grpId="0" animBg="1"/>
      <p:bldP spid="72711" grpId="0" animBg="1"/>
      <p:bldP spid="72712" grpId="0" animBg="1"/>
      <p:bldP spid="72713" grpId="0" animBg="1"/>
      <p:bldP spid="72714" grpId="0" animBg="1"/>
      <p:bldP spid="72715" grpId="0" animBg="1"/>
      <p:bldP spid="72716" grpId="0"/>
      <p:bldP spid="72717" grpId="0"/>
      <p:bldP spid="72718" grpId="0"/>
      <p:bldP spid="72719" grpId="0" animBg="1"/>
      <p:bldP spid="72720" grpId="0" animBg="1"/>
      <p:bldP spid="72721" grpId="0" animBg="1"/>
      <p:bldP spid="72722" grpId="0" animBg="1"/>
      <p:bldP spid="72723" grpId="0"/>
      <p:bldP spid="72724" grpId="0"/>
      <p:bldP spid="72725" grpId="0" animBg="1"/>
      <p:bldP spid="72726" grpId="0"/>
      <p:bldP spid="72727" grpId="0" animBg="1"/>
      <p:bldP spid="72728" grpId="0" animBg="1"/>
      <p:bldP spid="72729" grpId="0" animBg="1"/>
      <p:bldP spid="72730" grpId="0" animBg="1"/>
      <p:bldP spid="72731" grpId="0" animBg="1"/>
      <p:bldP spid="72732" grpId="0"/>
      <p:bldP spid="72733" grpId="0"/>
      <p:bldP spid="72734" grpId="0" animBg="1"/>
      <p:bldP spid="72735" grpId="0" animBg="1"/>
      <p:bldP spid="72736" grpId="0" animBg="1"/>
      <p:bldP spid="72737" grpId="0"/>
      <p:bldP spid="72738" grpId="0"/>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p:bldP spid="78" grpId="0"/>
      <p:bldP spid="83" grpId="0"/>
      <p:bldP spid="84" grpId="0" animBg="1"/>
      <p:bldP spid="85"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381000"/>
            <a:ext cx="8153400" cy="707886"/>
          </a:xfrm>
          <a:prstGeom prst="rect">
            <a:avLst/>
          </a:prstGeom>
        </p:spPr>
        <p:txBody>
          <a:bodyPr wrap="square">
            <a:spAutoFit/>
          </a:bodyPr>
          <a:lstStyle/>
          <a:p>
            <a:r>
              <a:rPr lang="en-US" sz="2000" b="1" dirty="0" smtClean="0">
                <a:latin typeface="Times New Roman"/>
                <a:ea typeface="PMingLiU"/>
              </a:rPr>
              <a:t>Example </a:t>
            </a:r>
            <a:r>
              <a:rPr lang="en-US" altLang="zh-TW" sz="2000" b="1" dirty="0" smtClean="0">
                <a:latin typeface="Times New Roman"/>
                <a:ea typeface="PMingLiU"/>
              </a:rPr>
              <a:t>2.9  </a:t>
            </a:r>
            <a:r>
              <a:rPr lang="zh-TW" altLang="en-US" sz="2000" b="1" dirty="0" smtClean="0">
                <a:latin typeface="Times New Roman"/>
                <a:ea typeface="PMingLiU"/>
              </a:rPr>
              <a:t> </a:t>
            </a:r>
            <a:r>
              <a:rPr lang="en-US" altLang="zh-TW" sz="2000" b="1" dirty="0" smtClean="0">
                <a:latin typeface="Times New Roman"/>
                <a:ea typeface="PMingLiU"/>
              </a:rPr>
              <a:t>Discuss methods to find the force in the vertical web members of the </a:t>
            </a:r>
            <a:r>
              <a:rPr lang="en-US" altLang="zh-TW" sz="2000" b="1" i="1" dirty="0" smtClean="0">
                <a:latin typeface="Times New Roman"/>
                <a:ea typeface="PMingLiU"/>
              </a:rPr>
              <a:t>K-truss shown.</a:t>
            </a:r>
          </a:p>
        </p:txBody>
      </p:sp>
      <p:sp>
        <p:nvSpPr>
          <p:cNvPr id="73730" name="Line 2"/>
          <p:cNvSpPr>
            <a:spLocks noChangeShapeType="1"/>
          </p:cNvSpPr>
          <p:nvPr/>
        </p:nvSpPr>
        <p:spPr bwMode="auto">
          <a:xfrm>
            <a:off x="3849687" y="2390775"/>
            <a:ext cx="0" cy="219075"/>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31" name="AutoShape 3"/>
          <p:cNvSpPr>
            <a:spLocks noChangeArrowheads="1"/>
          </p:cNvSpPr>
          <p:nvPr/>
        </p:nvSpPr>
        <p:spPr bwMode="auto">
          <a:xfrm>
            <a:off x="3505200" y="1447800"/>
            <a:ext cx="709612" cy="895350"/>
          </a:xfrm>
          <a:prstGeom prst="diamond">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32" name="Line 4"/>
          <p:cNvSpPr>
            <a:spLocks noChangeShapeType="1"/>
          </p:cNvSpPr>
          <p:nvPr/>
        </p:nvSpPr>
        <p:spPr bwMode="auto">
          <a:xfrm flipV="1">
            <a:off x="3849687" y="1438275"/>
            <a:ext cx="0" cy="923925"/>
          </a:xfrm>
          <a:prstGeom prst="line">
            <a:avLst/>
          </a:prstGeom>
          <a:noFill/>
          <a:ln w="28575">
            <a:solidFill>
              <a:srgbClr val="FF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33" name="Line 5"/>
          <p:cNvSpPr>
            <a:spLocks noChangeShapeType="1"/>
          </p:cNvSpPr>
          <p:nvPr/>
        </p:nvSpPr>
        <p:spPr bwMode="auto">
          <a:xfrm flipV="1">
            <a:off x="3079750" y="1449387"/>
            <a:ext cx="1541462"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34" name="Line 6"/>
          <p:cNvSpPr>
            <a:spLocks noChangeShapeType="1"/>
          </p:cNvSpPr>
          <p:nvPr/>
        </p:nvSpPr>
        <p:spPr bwMode="auto">
          <a:xfrm flipH="1">
            <a:off x="4240212" y="1457325"/>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35" name="Line 7"/>
          <p:cNvSpPr>
            <a:spLocks noChangeShapeType="1"/>
          </p:cNvSpPr>
          <p:nvPr/>
        </p:nvSpPr>
        <p:spPr bwMode="auto">
          <a:xfrm flipH="1">
            <a:off x="3468687" y="1457325"/>
            <a:ext cx="0" cy="895350"/>
          </a:xfrm>
          <a:prstGeom prst="line">
            <a:avLst/>
          </a:prstGeom>
          <a:noFill/>
          <a:ln w="28575">
            <a:solidFill>
              <a:srgbClr val="FF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36" name="Line 8"/>
          <p:cNvSpPr>
            <a:spLocks noChangeShapeType="1"/>
          </p:cNvSpPr>
          <p:nvPr/>
        </p:nvSpPr>
        <p:spPr bwMode="auto">
          <a:xfrm flipH="1">
            <a:off x="4630737" y="1457325"/>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37" name="Line 9"/>
          <p:cNvSpPr>
            <a:spLocks noChangeShapeType="1"/>
          </p:cNvSpPr>
          <p:nvPr/>
        </p:nvSpPr>
        <p:spPr bwMode="auto">
          <a:xfrm flipH="1">
            <a:off x="3078162" y="1447800"/>
            <a:ext cx="0" cy="895350"/>
          </a:xfrm>
          <a:prstGeom prst="line">
            <a:avLst/>
          </a:prstGeom>
          <a:noFill/>
          <a:ln w="28575">
            <a:solidFill>
              <a:srgbClr val="FF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38" name="Line 10"/>
          <p:cNvSpPr>
            <a:spLocks noChangeShapeType="1"/>
          </p:cNvSpPr>
          <p:nvPr/>
        </p:nvSpPr>
        <p:spPr bwMode="auto">
          <a:xfrm>
            <a:off x="2725737" y="2332037"/>
            <a:ext cx="2286000"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39" name="Line 11"/>
          <p:cNvSpPr>
            <a:spLocks noChangeShapeType="1"/>
          </p:cNvSpPr>
          <p:nvPr/>
        </p:nvSpPr>
        <p:spPr bwMode="auto">
          <a:xfrm>
            <a:off x="4640262" y="1447800"/>
            <a:ext cx="371475" cy="8858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40" name="Line 12"/>
          <p:cNvSpPr>
            <a:spLocks noChangeShapeType="1"/>
          </p:cNvSpPr>
          <p:nvPr/>
        </p:nvSpPr>
        <p:spPr bwMode="auto">
          <a:xfrm flipH="1">
            <a:off x="2716212" y="1457325"/>
            <a:ext cx="361950" cy="8763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41" name="Line 13"/>
          <p:cNvSpPr>
            <a:spLocks noChangeShapeType="1"/>
          </p:cNvSpPr>
          <p:nvPr/>
        </p:nvSpPr>
        <p:spPr bwMode="auto">
          <a:xfrm flipV="1">
            <a:off x="3078162" y="1466850"/>
            <a:ext cx="371475" cy="4381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42" name="Line 14"/>
          <p:cNvSpPr>
            <a:spLocks noChangeShapeType="1"/>
          </p:cNvSpPr>
          <p:nvPr/>
        </p:nvSpPr>
        <p:spPr bwMode="auto">
          <a:xfrm>
            <a:off x="3078162" y="1903412"/>
            <a:ext cx="381000" cy="4286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43" name="Line 15"/>
          <p:cNvSpPr>
            <a:spLocks noChangeShapeType="1"/>
          </p:cNvSpPr>
          <p:nvPr/>
        </p:nvSpPr>
        <p:spPr bwMode="auto">
          <a:xfrm flipV="1">
            <a:off x="4249737" y="1893887"/>
            <a:ext cx="371475" cy="4381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44" name="Line 16"/>
          <p:cNvSpPr>
            <a:spLocks noChangeShapeType="1"/>
          </p:cNvSpPr>
          <p:nvPr/>
        </p:nvSpPr>
        <p:spPr bwMode="auto">
          <a:xfrm flipH="1" flipV="1">
            <a:off x="4240212" y="1457325"/>
            <a:ext cx="390525" cy="4381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45" name="Oval 17"/>
          <p:cNvSpPr>
            <a:spLocks noChangeArrowheads="1"/>
          </p:cNvSpPr>
          <p:nvPr/>
        </p:nvSpPr>
        <p:spPr bwMode="auto">
          <a:xfrm>
            <a:off x="3030537" y="1409700"/>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46" name="Oval 18"/>
          <p:cNvSpPr>
            <a:spLocks noChangeArrowheads="1"/>
          </p:cNvSpPr>
          <p:nvPr/>
        </p:nvSpPr>
        <p:spPr bwMode="auto">
          <a:xfrm>
            <a:off x="3424237" y="1395412"/>
            <a:ext cx="92075"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47" name="Oval 19"/>
          <p:cNvSpPr>
            <a:spLocks noChangeArrowheads="1"/>
          </p:cNvSpPr>
          <p:nvPr/>
        </p:nvSpPr>
        <p:spPr bwMode="auto">
          <a:xfrm>
            <a:off x="3808412" y="1395412"/>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48" name="Oval 20"/>
          <p:cNvSpPr>
            <a:spLocks noChangeArrowheads="1"/>
          </p:cNvSpPr>
          <p:nvPr/>
        </p:nvSpPr>
        <p:spPr bwMode="auto">
          <a:xfrm>
            <a:off x="4202112" y="1409700"/>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49" name="Oval 21"/>
          <p:cNvSpPr>
            <a:spLocks noChangeArrowheads="1"/>
          </p:cNvSpPr>
          <p:nvPr/>
        </p:nvSpPr>
        <p:spPr bwMode="auto">
          <a:xfrm>
            <a:off x="4592637" y="1409700"/>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50" name="Oval 22"/>
          <p:cNvSpPr>
            <a:spLocks noChangeArrowheads="1"/>
          </p:cNvSpPr>
          <p:nvPr/>
        </p:nvSpPr>
        <p:spPr bwMode="auto">
          <a:xfrm>
            <a:off x="2687637" y="2284412"/>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51" name="Oval 23"/>
          <p:cNvSpPr>
            <a:spLocks noChangeArrowheads="1"/>
          </p:cNvSpPr>
          <p:nvPr/>
        </p:nvSpPr>
        <p:spPr bwMode="auto">
          <a:xfrm>
            <a:off x="3033712" y="2281237"/>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52" name="Oval 24"/>
          <p:cNvSpPr>
            <a:spLocks noChangeArrowheads="1"/>
          </p:cNvSpPr>
          <p:nvPr/>
        </p:nvSpPr>
        <p:spPr bwMode="auto">
          <a:xfrm>
            <a:off x="3421062" y="2293937"/>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53" name="Oval 25"/>
          <p:cNvSpPr>
            <a:spLocks noChangeArrowheads="1"/>
          </p:cNvSpPr>
          <p:nvPr/>
        </p:nvSpPr>
        <p:spPr bwMode="auto">
          <a:xfrm>
            <a:off x="3802062" y="2284412"/>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54" name="Oval 26"/>
          <p:cNvSpPr>
            <a:spLocks noChangeArrowheads="1"/>
          </p:cNvSpPr>
          <p:nvPr/>
        </p:nvSpPr>
        <p:spPr bwMode="auto">
          <a:xfrm>
            <a:off x="4202112" y="2274887"/>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55" name="Oval 27"/>
          <p:cNvSpPr>
            <a:spLocks noChangeArrowheads="1"/>
          </p:cNvSpPr>
          <p:nvPr/>
        </p:nvSpPr>
        <p:spPr bwMode="auto">
          <a:xfrm>
            <a:off x="4583112" y="2293937"/>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56" name="Oval 28"/>
          <p:cNvSpPr>
            <a:spLocks noChangeArrowheads="1"/>
          </p:cNvSpPr>
          <p:nvPr/>
        </p:nvSpPr>
        <p:spPr bwMode="auto">
          <a:xfrm>
            <a:off x="3030537" y="1865312"/>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57" name="Oval 29"/>
          <p:cNvSpPr>
            <a:spLocks noChangeArrowheads="1"/>
          </p:cNvSpPr>
          <p:nvPr/>
        </p:nvSpPr>
        <p:spPr bwMode="auto">
          <a:xfrm>
            <a:off x="3424237" y="1849437"/>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58" name="Oval 30"/>
          <p:cNvSpPr>
            <a:spLocks noChangeArrowheads="1"/>
          </p:cNvSpPr>
          <p:nvPr/>
        </p:nvSpPr>
        <p:spPr bwMode="auto">
          <a:xfrm>
            <a:off x="4198937" y="1849437"/>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59" name="Oval 31"/>
          <p:cNvSpPr>
            <a:spLocks noChangeArrowheads="1"/>
          </p:cNvSpPr>
          <p:nvPr/>
        </p:nvSpPr>
        <p:spPr bwMode="auto">
          <a:xfrm>
            <a:off x="4583112" y="1836737"/>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60" name="Line 32"/>
          <p:cNvSpPr>
            <a:spLocks noChangeShapeType="1"/>
          </p:cNvSpPr>
          <p:nvPr/>
        </p:nvSpPr>
        <p:spPr bwMode="auto">
          <a:xfrm>
            <a:off x="2630487" y="2455862"/>
            <a:ext cx="23812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61" name="Line 33"/>
          <p:cNvSpPr>
            <a:spLocks noChangeShapeType="1"/>
          </p:cNvSpPr>
          <p:nvPr/>
        </p:nvSpPr>
        <p:spPr bwMode="auto">
          <a:xfrm flipH="1" flipV="1">
            <a:off x="2763837" y="2370137"/>
            <a:ext cx="28575" cy="825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62" name="Line 34"/>
          <p:cNvSpPr>
            <a:spLocks noChangeShapeType="1"/>
          </p:cNvSpPr>
          <p:nvPr/>
        </p:nvSpPr>
        <p:spPr bwMode="auto">
          <a:xfrm flipH="1">
            <a:off x="2678112" y="2370137"/>
            <a:ext cx="28575" cy="8572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63" name="Line 35"/>
          <p:cNvSpPr>
            <a:spLocks noChangeShapeType="1"/>
          </p:cNvSpPr>
          <p:nvPr/>
        </p:nvSpPr>
        <p:spPr bwMode="auto">
          <a:xfrm flipH="1" flipV="1">
            <a:off x="5026025" y="2370137"/>
            <a:ext cx="47625" cy="8572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64" name="Line 36"/>
          <p:cNvSpPr>
            <a:spLocks noChangeShapeType="1"/>
          </p:cNvSpPr>
          <p:nvPr/>
        </p:nvSpPr>
        <p:spPr bwMode="auto">
          <a:xfrm flipH="1">
            <a:off x="4940300" y="2373312"/>
            <a:ext cx="47625" cy="87313"/>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65" name="Line 37"/>
          <p:cNvSpPr>
            <a:spLocks noChangeShapeType="1"/>
          </p:cNvSpPr>
          <p:nvPr/>
        </p:nvSpPr>
        <p:spPr bwMode="auto">
          <a:xfrm>
            <a:off x="4940300" y="2460625"/>
            <a:ext cx="134937" cy="1587"/>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66" name="Oval 38"/>
          <p:cNvSpPr>
            <a:spLocks noChangeArrowheads="1"/>
          </p:cNvSpPr>
          <p:nvPr/>
        </p:nvSpPr>
        <p:spPr bwMode="auto">
          <a:xfrm>
            <a:off x="4964112" y="2436812"/>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67" name="Line 39"/>
          <p:cNvSpPr>
            <a:spLocks noChangeShapeType="1"/>
          </p:cNvSpPr>
          <p:nvPr/>
        </p:nvSpPr>
        <p:spPr bwMode="auto">
          <a:xfrm>
            <a:off x="4887912" y="2536825"/>
            <a:ext cx="2571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68" name="Line 40"/>
          <p:cNvSpPr>
            <a:spLocks noChangeShapeType="1"/>
          </p:cNvSpPr>
          <p:nvPr/>
        </p:nvSpPr>
        <p:spPr bwMode="auto">
          <a:xfrm>
            <a:off x="2735262" y="2901950"/>
            <a:ext cx="2257425" cy="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69" name="Line 41"/>
          <p:cNvSpPr>
            <a:spLocks noChangeShapeType="1"/>
          </p:cNvSpPr>
          <p:nvPr/>
        </p:nvSpPr>
        <p:spPr bwMode="auto">
          <a:xfrm>
            <a:off x="2725737" y="2768600"/>
            <a:ext cx="0" cy="18097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70" name="Line 42"/>
          <p:cNvSpPr>
            <a:spLocks noChangeShapeType="1"/>
          </p:cNvSpPr>
          <p:nvPr/>
        </p:nvSpPr>
        <p:spPr bwMode="auto">
          <a:xfrm>
            <a:off x="5011737" y="2768600"/>
            <a:ext cx="0" cy="18097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71" name="Text Box 43"/>
          <p:cNvSpPr txBox="1">
            <a:spLocks noChangeArrowheads="1"/>
          </p:cNvSpPr>
          <p:nvPr/>
        </p:nvSpPr>
        <p:spPr bwMode="auto">
          <a:xfrm>
            <a:off x="3292429" y="2595685"/>
            <a:ext cx="1412737"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6@3m=18m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3772" name="Line 44"/>
          <p:cNvSpPr>
            <a:spLocks noChangeShapeType="1"/>
          </p:cNvSpPr>
          <p:nvPr/>
        </p:nvSpPr>
        <p:spPr bwMode="auto">
          <a:xfrm flipV="1">
            <a:off x="5497512" y="1455737"/>
            <a:ext cx="2190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73" name="Line 45"/>
          <p:cNvSpPr>
            <a:spLocks noChangeShapeType="1"/>
          </p:cNvSpPr>
          <p:nvPr/>
        </p:nvSpPr>
        <p:spPr bwMode="auto">
          <a:xfrm flipV="1">
            <a:off x="5507037" y="2312987"/>
            <a:ext cx="2190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74" name="Line 46"/>
          <p:cNvSpPr>
            <a:spLocks noChangeShapeType="1"/>
          </p:cNvSpPr>
          <p:nvPr/>
        </p:nvSpPr>
        <p:spPr bwMode="auto">
          <a:xfrm>
            <a:off x="5554662" y="1893887"/>
            <a:ext cx="0" cy="41910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75" name="Line 47"/>
          <p:cNvSpPr>
            <a:spLocks noChangeShapeType="1"/>
          </p:cNvSpPr>
          <p:nvPr/>
        </p:nvSpPr>
        <p:spPr bwMode="auto">
          <a:xfrm>
            <a:off x="5554662" y="1484312"/>
            <a:ext cx="0" cy="40005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76" name="Line 48"/>
          <p:cNvSpPr>
            <a:spLocks noChangeShapeType="1"/>
          </p:cNvSpPr>
          <p:nvPr/>
        </p:nvSpPr>
        <p:spPr bwMode="auto">
          <a:xfrm flipV="1">
            <a:off x="5507037" y="1893887"/>
            <a:ext cx="2190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77" name="Text Box 49"/>
          <p:cNvSpPr txBox="1">
            <a:spLocks noChangeArrowheads="1"/>
          </p:cNvSpPr>
          <p:nvPr/>
        </p:nvSpPr>
        <p:spPr bwMode="auto">
          <a:xfrm>
            <a:off x="5516562" y="1589087"/>
            <a:ext cx="884238"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3778" name="Text Box 50"/>
          <p:cNvSpPr txBox="1">
            <a:spLocks noChangeArrowheads="1"/>
          </p:cNvSpPr>
          <p:nvPr/>
        </p:nvSpPr>
        <p:spPr bwMode="auto">
          <a:xfrm>
            <a:off x="5516562" y="1979612"/>
            <a:ext cx="919749"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3779" name="Text Box 51"/>
          <p:cNvSpPr txBox="1">
            <a:spLocks noChangeArrowheads="1"/>
          </p:cNvSpPr>
          <p:nvPr/>
        </p:nvSpPr>
        <p:spPr bwMode="auto">
          <a:xfrm>
            <a:off x="3812234" y="2346741"/>
            <a:ext cx="110599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16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3780" name="Oval 52"/>
          <p:cNvSpPr>
            <a:spLocks noChangeArrowheads="1"/>
          </p:cNvSpPr>
          <p:nvPr/>
        </p:nvSpPr>
        <p:spPr bwMode="auto">
          <a:xfrm>
            <a:off x="4964112" y="2284412"/>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4" name="Rectangle 53"/>
          <p:cNvSpPr/>
          <p:nvPr/>
        </p:nvSpPr>
        <p:spPr>
          <a:xfrm>
            <a:off x="533400" y="3200400"/>
            <a:ext cx="8001000" cy="1015663"/>
          </a:xfrm>
          <a:prstGeom prst="rect">
            <a:avLst/>
          </a:prstGeom>
        </p:spPr>
        <p:txBody>
          <a:bodyPr wrap="square">
            <a:spAutoFit/>
          </a:bodyPr>
          <a:lstStyle/>
          <a:p>
            <a:r>
              <a:rPr lang="en-US" sz="2000" b="1" dirty="0" smtClean="0">
                <a:solidFill>
                  <a:srgbClr val="FF0000"/>
                </a:solidFill>
                <a:latin typeface="Times New Roman"/>
                <a:ea typeface="PMingLiU"/>
              </a:rPr>
              <a:t>Solution </a:t>
            </a:r>
            <a:r>
              <a:rPr lang="zh-TW" altLang="en-US" sz="2000" b="1" dirty="0" smtClean="0">
                <a:solidFill>
                  <a:srgbClr val="FF0000"/>
                </a:solidFill>
                <a:latin typeface="Times New Roman"/>
                <a:ea typeface="PMingLiU"/>
              </a:rPr>
              <a:t>  </a:t>
            </a:r>
            <a:r>
              <a:rPr lang="en-US" altLang="zh-TW" sz="2000" dirty="0" smtClean="0">
                <a:latin typeface="Times New Roman"/>
                <a:ea typeface="PMingLiU"/>
              </a:rPr>
              <a:t>We can use either the method of sections or the method of joints, but the pre-requisite is the same: need to know the force in either the lower inclined web member or the upper inclined web member.</a:t>
            </a:r>
          </a:p>
        </p:txBody>
      </p:sp>
      <p:sp>
        <p:nvSpPr>
          <p:cNvPr id="55" name="Rectangle 54"/>
          <p:cNvSpPr/>
          <p:nvPr/>
        </p:nvSpPr>
        <p:spPr>
          <a:xfrm>
            <a:off x="533400" y="4343400"/>
            <a:ext cx="2659702" cy="400110"/>
          </a:xfrm>
          <a:prstGeom prst="rect">
            <a:avLst/>
          </a:prstGeom>
        </p:spPr>
        <p:txBody>
          <a:bodyPr wrap="none">
            <a:spAutoFit/>
          </a:bodyPr>
          <a:lstStyle/>
          <a:p>
            <a:r>
              <a:rPr lang="en-US" sz="2000" b="1" dirty="0" smtClean="0">
                <a:latin typeface="Times New Roman"/>
                <a:ea typeface="PMingLiU"/>
              </a:rPr>
              <a:t>(1) Method of section</a:t>
            </a:r>
            <a:r>
              <a:rPr lang="en-US" altLang="zh-TW" sz="2000" b="1" dirty="0" smtClean="0">
                <a:latin typeface="Times New Roman"/>
                <a:ea typeface="PMingLiU"/>
              </a:rPr>
              <a:t>s.</a:t>
            </a:r>
          </a:p>
        </p:txBody>
      </p:sp>
      <p:sp>
        <p:nvSpPr>
          <p:cNvPr id="73781" name="Line 53"/>
          <p:cNvSpPr>
            <a:spLocks noChangeShapeType="1"/>
          </p:cNvSpPr>
          <p:nvPr/>
        </p:nvSpPr>
        <p:spPr bwMode="auto">
          <a:xfrm>
            <a:off x="7124700" y="5819775"/>
            <a:ext cx="0" cy="219075"/>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82" name="AutoShape 54"/>
          <p:cNvSpPr>
            <a:spLocks noChangeArrowheads="1"/>
          </p:cNvSpPr>
          <p:nvPr/>
        </p:nvSpPr>
        <p:spPr bwMode="auto">
          <a:xfrm>
            <a:off x="6781800" y="4876800"/>
            <a:ext cx="709613" cy="895350"/>
          </a:xfrm>
          <a:prstGeom prst="diamond">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83" name="Line 55"/>
          <p:cNvSpPr>
            <a:spLocks noChangeShapeType="1"/>
          </p:cNvSpPr>
          <p:nvPr/>
        </p:nvSpPr>
        <p:spPr bwMode="auto">
          <a:xfrm flipV="1">
            <a:off x="7124700" y="4867275"/>
            <a:ext cx="0" cy="923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84" name="Line 56"/>
          <p:cNvSpPr>
            <a:spLocks noChangeShapeType="1"/>
          </p:cNvSpPr>
          <p:nvPr/>
        </p:nvSpPr>
        <p:spPr bwMode="auto">
          <a:xfrm flipV="1">
            <a:off x="6350000" y="4875213"/>
            <a:ext cx="1546225" cy="1587"/>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85" name="Line 57"/>
          <p:cNvSpPr>
            <a:spLocks noChangeShapeType="1"/>
          </p:cNvSpPr>
          <p:nvPr/>
        </p:nvSpPr>
        <p:spPr bwMode="auto">
          <a:xfrm flipH="1">
            <a:off x="7515225" y="4886325"/>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86" name="Line 58"/>
          <p:cNvSpPr>
            <a:spLocks noChangeShapeType="1"/>
          </p:cNvSpPr>
          <p:nvPr/>
        </p:nvSpPr>
        <p:spPr bwMode="auto">
          <a:xfrm flipH="1">
            <a:off x="6743700" y="4886325"/>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87" name="Line 59"/>
          <p:cNvSpPr>
            <a:spLocks noChangeShapeType="1"/>
          </p:cNvSpPr>
          <p:nvPr/>
        </p:nvSpPr>
        <p:spPr bwMode="auto">
          <a:xfrm flipH="1">
            <a:off x="7905750" y="4886325"/>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88" name="Line 60"/>
          <p:cNvSpPr>
            <a:spLocks noChangeShapeType="1"/>
          </p:cNvSpPr>
          <p:nvPr/>
        </p:nvSpPr>
        <p:spPr bwMode="auto">
          <a:xfrm flipH="1">
            <a:off x="6353175" y="4876800"/>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89" name="Line 61"/>
          <p:cNvSpPr>
            <a:spLocks noChangeShapeType="1"/>
          </p:cNvSpPr>
          <p:nvPr/>
        </p:nvSpPr>
        <p:spPr bwMode="auto">
          <a:xfrm>
            <a:off x="6000750" y="5762625"/>
            <a:ext cx="2286000"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90" name="Line 62"/>
          <p:cNvSpPr>
            <a:spLocks noChangeShapeType="1"/>
          </p:cNvSpPr>
          <p:nvPr/>
        </p:nvSpPr>
        <p:spPr bwMode="auto">
          <a:xfrm>
            <a:off x="7915275" y="4876800"/>
            <a:ext cx="371475" cy="8858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91" name="Line 63"/>
          <p:cNvSpPr>
            <a:spLocks noChangeShapeType="1"/>
          </p:cNvSpPr>
          <p:nvPr/>
        </p:nvSpPr>
        <p:spPr bwMode="auto">
          <a:xfrm flipH="1">
            <a:off x="5991225" y="4886325"/>
            <a:ext cx="361950" cy="8763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92" name="Line 64"/>
          <p:cNvSpPr>
            <a:spLocks noChangeShapeType="1"/>
          </p:cNvSpPr>
          <p:nvPr/>
        </p:nvSpPr>
        <p:spPr bwMode="auto">
          <a:xfrm flipV="1">
            <a:off x="6353175" y="4895850"/>
            <a:ext cx="371475" cy="4381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93" name="Line 65"/>
          <p:cNvSpPr>
            <a:spLocks noChangeShapeType="1"/>
          </p:cNvSpPr>
          <p:nvPr/>
        </p:nvSpPr>
        <p:spPr bwMode="auto">
          <a:xfrm>
            <a:off x="6353175" y="5334000"/>
            <a:ext cx="381000" cy="4286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94" name="Line 66"/>
          <p:cNvSpPr>
            <a:spLocks noChangeShapeType="1"/>
          </p:cNvSpPr>
          <p:nvPr/>
        </p:nvSpPr>
        <p:spPr bwMode="auto">
          <a:xfrm flipV="1">
            <a:off x="7524750" y="5324475"/>
            <a:ext cx="371475" cy="4381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95" name="Line 67"/>
          <p:cNvSpPr>
            <a:spLocks noChangeShapeType="1"/>
          </p:cNvSpPr>
          <p:nvPr/>
        </p:nvSpPr>
        <p:spPr bwMode="auto">
          <a:xfrm flipH="1" flipV="1">
            <a:off x="7515225" y="4886325"/>
            <a:ext cx="390525" cy="4381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96" name="Oval 68"/>
          <p:cNvSpPr>
            <a:spLocks noChangeArrowheads="1"/>
          </p:cNvSpPr>
          <p:nvPr/>
        </p:nvSpPr>
        <p:spPr bwMode="auto">
          <a:xfrm>
            <a:off x="6305550" y="483870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97" name="Oval 69"/>
          <p:cNvSpPr>
            <a:spLocks noChangeArrowheads="1"/>
          </p:cNvSpPr>
          <p:nvPr/>
        </p:nvSpPr>
        <p:spPr bwMode="auto">
          <a:xfrm>
            <a:off x="6697663" y="4829175"/>
            <a:ext cx="90487"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98" name="Oval 70"/>
          <p:cNvSpPr>
            <a:spLocks noChangeArrowheads="1"/>
          </p:cNvSpPr>
          <p:nvPr/>
        </p:nvSpPr>
        <p:spPr bwMode="auto">
          <a:xfrm>
            <a:off x="7077075" y="482282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799" name="Oval 71"/>
          <p:cNvSpPr>
            <a:spLocks noChangeArrowheads="1"/>
          </p:cNvSpPr>
          <p:nvPr/>
        </p:nvSpPr>
        <p:spPr bwMode="auto">
          <a:xfrm>
            <a:off x="7470775" y="4832350"/>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800" name="Oval 72"/>
          <p:cNvSpPr>
            <a:spLocks noChangeArrowheads="1"/>
          </p:cNvSpPr>
          <p:nvPr/>
        </p:nvSpPr>
        <p:spPr bwMode="auto">
          <a:xfrm>
            <a:off x="7867650" y="483870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801" name="Oval 73"/>
          <p:cNvSpPr>
            <a:spLocks noChangeArrowheads="1"/>
          </p:cNvSpPr>
          <p:nvPr/>
        </p:nvSpPr>
        <p:spPr bwMode="auto">
          <a:xfrm>
            <a:off x="5962650" y="571500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802" name="Oval 74"/>
          <p:cNvSpPr>
            <a:spLocks noChangeArrowheads="1"/>
          </p:cNvSpPr>
          <p:nvPr/>
        </p:nvSpPr>
        <p:spPr bwMode="auto">
          <a:xfrm>
            <a:off x="6296025" y="570547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803" name="Oval 75"/>
          <p:cNvSpPr>
            <a:spLocks noChangeArrowheads="1"/>
          </p:cNvSpPr>
          <p:nvPr/>
        </p:nvSpPr>
        <p:spPr bwMode="auto">
          <a:xfrm>
            <a:off x="6699250" y="5722938"/>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804" name="Oval 76"/>
          <p:cNvSpPr>
            <a:spLocks noChangeArrowheads="1"/>
          </p:cNvSpPr>
          <p:nvPr/>
        </p:nvSpPr>
        <p:spPr bwMode="auto">
          <a:xfrm>
            <a:off x="7077075" y="571500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805" name="Oval 77"/>
          <p:cNvSpPr>
            <a:spLocks noChangeArrowheads="1"/>
          </p:cNvSpPr>
          <p:nvPr/>
        </p:nvSpPr>
        <p:spPr bwMode="auto">
          <a:xfrm>
            <a:off x="7467600" y="570865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806" name="Oval 78"/>
          <p:cNvSpPr>
            <a:spLocks noChangeArrowheads="1"/>
          </p:cNvSpPr>
          <p:nvPr/>
        </p:nvSpPr>
        <p:spPr bwMode="auto">
          <a:xfrm>
            <a:off x="7858125" y="572452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807" name="Oval 79"/>
          <p:cNvSpPr>
            <a:spLocks noChangeArrowheads="1"/>
          </p:cNvSpPr>
          <p:nvPr/>
        </p:nvSpPr>
        <p:spPr bwMode="auto">
          <a:xfrm>
            <a:off x="6305550" y="529590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808" name="Oval 80"/>
          <p:cNvSpPr>
            <a:spLocks noChangeArrowheads="1"/>
          </p:cNvSpPr>
          <p:nvPr/>
        </p:nvSpPr>
        <p:spPr bwMode="auto">
          <a:xfrm>
            <a:off x="6705600" y="527685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809" name="Oval 81"/>
          <p:cNvSpPr>
            <a:spLocks noChangeArrowheads="1"/>
          </p:cNvSpPr>
          <p:nvPr/>
        </p:nvSpPr>
        <p:spPr bwMode="auto">
          <a:xfrm>
            <a:off x="7458075" y="527685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810" name="Oval 82"/>
          <p:cNvSpPr>
            <a:spLocks noChangeArrowheads="1"/>
          </p:cNvSpPr>
          <p:nvPr/>
        </p:nvSpPr>
        <p:spPr bwMode="auto">
          <a:xfrm>
            <a:off x="7858125" y="526732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811" name="Line 83"/>
          <p:cNvSpPr>
            <a:spLocks noChangeShapeType="1"/>
          </p:cNvSpPr>
          <p:nvPr/>
        </p:nvSpPr>
        <p:spPr bwMode="auto">
          <a:xfrm>
            <a:off x="5895975" y="5884863"/>
            <a:ext cx="23812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812" name="Line 84"/>
          <p:cNvSpPr>
            <a:spLocks noChangeShapeType="1"/>
          </p:cNvSpPr>
          <p:nvPr/>
        </p:nvSpPr>
        <p:spPr bwMode="auto">
          <a:xfrm flipH="1" flipV="1">
            <a:off x="6034088" y="5799138"/>
            <a:ext cx="33337" cy="84137"/>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813" name="Line 85"/>
          <p:cNvSpPr>
            <a:spLocks noChangeShapeType="1"/>
          </p:cNvSpPr>
          <p:nvPr/>
        </p:nvSpPr>
        <p:spPr bwMode="auto">
          <a:xfrm flipH="1">
            <a:off x="5953125" y="5799138"/>
            <a:ext cx="28575" cy="8572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814" name="Line 86"/>
          <p:cNvSpPr>
            <a:spLocks noChangeShapeType="1"/>
          </p:cNvSpPr>
          <p:nvPr/>
        </p:nvSpPr>
        <p:spPr bwMode="auto">
          <a:xfrm flipH="1" flipV="1">
            <a:off x="8304213" y="5797550"/>
            <a:ext cx="46037" cy="9207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815" name="Line 87"/>
          <p:cNvSpPr>
            <a:spLocks noChangeShapeType="1"/>
          </p:cNvSpPr>
          <p:nvPr/>
        </p:nvSpPr>
        <p:spPr bwMode="auto">
          <a:xfrm flipH="1">
            <a:off x="8215313" y="5797550"/>
            <a:ext cx="46037" cy="9207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816" name="Line 88"/>
          <p:cNvSpPr>
            <a:spLocks noChangeShapeType="1"/>
          </p:cNvSpPr>
          <p:nvPr/>
        </p:nvSpPr>
        <p:spPr bwMode="auto">
          <a:xfrm>
            <a:off x="8215313" y="5889625"/>
            <a:ext cx="133350" cy="158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817" name="Oval 89"/>
          <p:cNvSpPr>
            <a:spLocks noChangeArrowheads="1"/>
          </p:cNvSpPr>
          <p:nvPr/>
        </p:nvSpPr>
        <p:spPr bwMode="auto">
          <a:xfrm>
            <a:off x="8239125" y="586740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818" name="Line 90"/>
          <p:cNvSpPr>
            <a:spLocks noChangeShapeType="1"/>
          </p:cNvSpPr>
          <p:nvPr/>
        </p:nvSpPr>
        <p:spPr bwMode="auto">
          <a:xfrm>
            <a:off x="8162925" y="5965825"/>
            <a:ext cx="257175" cy="158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819" name="Freeform 91"/>
          <p:cNvSpPr>
            <a:spLocks/>
          </p:cNvSpPr>
          <p:nvPr/>
        </p:nvSpPr>
        <p:spPr bwMode="auto">
          <a:xfrm>
            <a:off x="6502400" y="4732338"/>
            <a:ext cx="441325" cy="1209675"/>
          </a:xfrm>
          <a:custGeom>
            <a:avLst/>
            <a:gdLst/>
            <a:ahLst/>
            <a:cxnLst>
              <a:cxn ang="0">
                <a:pos x="485" y="0"/>
              </a:cxn>
              <a:cxn ang="0">
                <a:pos x="410" y="165"/>
              </a:cxn>
              <a:cxn ang="0">
                <a:pos x="245" y="495"/>
              </a:cxn>
              <a:cxn ang="0">
                <a:pos x="95" y="915"/>
              </a:cxn>
              <a:cxn ang="0">
                <a:pos x="35" y="1215"/>
              </a:cxn>
              <a:cxn ang="0">
                <a:pos x="5" y="1545"/>
              </a:cxn>
              <a:cxn ang="0">
                <a:pos x="5" y="1860"/>
              </a:cxn>
              <a:cxn ang="0">
                <a:pos x="20" y="2010"/>
              </a:cxn>
            </a:cxnLst>
            <a:rect l="0" t="0" r="r" b="b"/>
            <a:pathLst>
              <a:path w="485" h="2010">
                <a:moveTo>
                  <a:pt x="485" y="0"/>
                </a:moveTo>
                <a:cubicBezTo>
                  <a:pt x="467" y="41"/>
                  <a:pt x="450" y="83"/>
                  <a:pt x="410" y="165"/>
                </a:cubicBezTo>
                <a:cubicBezTo>
                  <a:pt x="370" y="247"/>
                  <a:pt x="298" y="370"/>
                  <a:pt x="245" y="495"/>
                </a:cubicBezTo>
                <a:cubicBezTo>
                  <a:pt x="192" y="620"/>
                  <a:pt x="130" y="795"/>
                  <a:pt x="95" y="915"/>
                </a:cubicBezTo>
                <a:cubicBezTo>
                  <a:pt x="60" y="1035"/>
                  <a:pt x="50" y="1110"/>
                  <a:pt x="35" y="1215"/>
                </a:cubicBezTo>
                <a:cubicBezTo>
                  <a:pt x="20" y="1320"/>
                  <a:pt x="10" y="1438"/>
                  <a:pt x="5" y="1545"/>
                </a:cubicBezTo>
                <a:cubicBezTo>
                  <a:pt x="0" y="1652"/>
                  <a:pt x="3" y="1783"/>
                  <a:pt x="5" y="1860"/>
                </a:cubicBezTo>
                <a:cubicBezTo>
                  <a:pt x="7" y="1937"/>
                  <a:pt x="13" y="1973"/>
                  <a:pt x="20" y="2010"/>
                </a:cubicBezTo>
              </a:path>
            </a:pathLst>
          </a:custGeom>
          <a:noFill/>
          <a:ln w="25400" cap="flat">
            <a:solidFill>
              <a:srgbClr val="FF0000"/>
            </a:solidFill>
            <a:prstDash val="sysDot"/>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820" name="Freeform 92"/>
          <p:cNvSpPr>
            <a:spLocks/>
          </p:cNvSpPr>
          <p:nvPr/>
        </p:nvSpPr>
        <p:spPr bwMode="auto">
          <a:xfrm>
            <a:off x="7210425" y="4741863"/>
            <a:ext cx="506413" cy="1114425"/>
          </a:xfrm>
          <a:custGeom>
            <a:avLst/>
            <a:gdLst/>
            <a:ahLst/>
            <a:cxnLst>
              <a:cxn ang="0">
                <a:pos x="870" y="0"/>
              </a:cxn>
              <a:cxn ang="0">
                <a:pos x="870" y="330"/>
              </a:cxn>
              <a:cxn ang="0">
                <a:pos x="855" y="570"/>
              </a:cxn>
              <a:cxn ang="0">
                <a:pos x="825" y="810"/>
              </a:cxn>
              <a:cxn ang="0">
                <a:pos x="780" y="945"/>
              </a:cxn>
              <a:cxn ang="0">
                <a:pos x="735" y="1050"/>
              </a:cxn>
              <a:cxn ang="0">
                <a:pos x="645" y="1200"/>
              </a:cxn>
              <a:cxn ang="0">
                <a:pos x="570" y="1290"/>
              </a:cxn>
              <a:cxn ang="0">
                <a:pos x="495" y="1365"/>
              </a:cxn>
              <a:cxn ang="0">
                <a:pos x="420" y="1440"/>
              </a:cxn>
              <a:cxn ang="0">
                <a:pos x="315" y="1515"/>
              </a:cxn>
              <a:cxn ang="0">
                <a:pos x="150" y="1605"/>
              </a:cxn>
              <a:cxn ang="0">
                <a:pos x="0" y="1710"/>
              </a:cxn>
            </a:cxnLst>
            <a:rect l="0" t="0" r="r" b="b"/>
            <a:pathLst>
              <a:path w="872" h="1710">
                <a:moveTo>
                  <a:pt x="870" y="0"/>
                </a:moveTo>
                <a:cubicBezTo>
                  <a:pt x="871" y="117"/>
                  <a:pt x="872" y="235"/>
                  <a:pt x="870" y="330"/>
                </a:cubicBezTo>
                <a:cubicBezTo>
                  <a:pt x="868" y="425"/>
                  <a:pt x="862" y="490"/>
                  <a:pt x="855" y="570"/>
                </a:cubicBezTo>
                <a:cubicBezTo>
                  <a:pt x="848" y="650"/>
                  <a:pt x="837" y="748"/>
                  <a:pt x="825" y="810"/>
                </a:cubicBezTo>
                <a:cubicBezTo>
                  <a:pt x="813" y="872"/>
                  <a:pt x="795" y="905"/>
                  <a:pt x="780" y="945"/>
                </a:cubicBezTo>
                <a:cubicBezTo>
                  <a:pt x="765" y="985"/>
                  <a:pt x="757" y="1008"/>
                  <a:pt x="735" y="1050"/>
                </a:cubicBezTo>
                <a:cubicBezTo>
                  <a:pt x="713" y="1092"/>
                  <a:pt x="672" y="1160"/>
                  <a:pt x="645" y="1200"/>
                </a:cubicBezTo>
                <a:cubicBezTo>
                  <a:pt x="618" y="1240"/>
                  <a:pt x="595" y="1263"/>
                  <a:pt x="570" y="1290"/>
                </a:cubicBezTo>
                <a:cubicBezTo>
                  <a:pt x="545" y="1317"/>
                  <a:pt x="520" y="1340"/>
                  <a:pt x="495" y="1365"/>
                </a:cubicBezTo>
                <a:cubicBezTo>
                  <a:pt x="470" y="1390"/>
                  <a:pt x="450" y="1415"/>
                  <a:pt x="420" y="1440"/>
                </a:cubicBezTo>
                <a:cubicBezTo>
                  <a:pt x="390" y="1465"/>
                  <a:pt x="360" y="1487"/>
                  <a:pt x="315" y="1515"/>
                </a:cubicBezTo>
                <a:cubicBezTo>
                  <a:pt x="270" y="1543"/>
                  <a:pt x="202" y="1573"/>
                  <a:pt x="150" y="1605"/>
                </a:cubicBezTo>
                <a:cubicBezTo>
                  <a:pt x="98" y="1637"/>
                  <a:pt x="32" y="1690"/>
                  <a:pt x="0" y="1710"/>
                </a:cubicBezTo>
              </a:path>
            </a:pathLst>
          </a:custGeom>
          <a:noFill/>
          <a:ln w="25400" cap="flat">
            <a:solidFill>
              <a:srgbClr val="FF0000"/>
            </a:solidFill>
            <a:prstDash val="sysDot"/>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821" name="Line 93"/>
          <p:cNvSpPr>
            <a:spLocks noChangeShapeType="1"/>
          </p:cNvSpPr>
          <p:nvPr/>
        </p:nvSpPr>
        <p:spPr bwMode="auto">
          <a:xfrm flipH="1">
            <a:off x="6848475" y="4741863"/>
            <a:ext cx="542925" cy="1181100"/>
          </a:xfrm>
          <a:prstGeom prst="line">
            <a:avLst/>
          </a:prstGeom>
          <a:noFill/>
          <a:ln w="25400">
            <a:solidFill>
              <a:srgbClr val="FF0000"/>
            </a:solidFill>
            <a:prstDash val="sysDot"/>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822" name="Text Box 94"/>
          <p:cNvSpPr txBox="1">
            <a:spLocks noChangeArrowheads="1"/>
          </p:cNvSpPr>
          <p:nvPr/>
        </p:nvSpPr>
        <p:spPr bwMode="auto">
          <a:xfrm>
            <a:off x="6867525" y="4578350"/>
            <a:ext cx="400050"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A</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73823" name="Text Box 95"/>
          <p:cNvSpPr txBox="1">
            <a:spLocks noChangeArrowheads="1"/>
          </p:cNvSpPr>
          <p:nvPr/>
        </p:nvSpPr>
        <p:spPr bwMode="auto">
          <a:xfrm>
            <a:off x="7648575" y="4578350"/>
            <a:ext cx="400050"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B</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73824" name="Text Box 96"/>
          <p:cNvSpPr txBox="1">
            <a:spLocks noChangeArrowheads="1"/>
          </p:cNvSpPr>
          <p:nvPr/>
        </p:nvSpPr>
        <p:spPr bwMode="auto">
          <a:xfrm>
            <a:off x="6651625" y="4532312"/>
            <a:ext cx="400050"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C</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73825" name="Text Box 97"/>
          <p:cNvSpPr txBox="1">
            <a:spLocks noChangeArrowheads="1"/>
          </p:cNvSpPr>
          <p:nvPr/>
        </p:nvSpPr>
        <p:spPr bwMode="auto">
          <a:xfrm>
            <a:off x="6686550" y="4941888"/>
            <a:ext cx="37147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a</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73826" name="Text Box 98"/>
          <p:cNvSpPr txBox="1">
            <a:spLocks noChangeArrowheads="1"/>
          </p:cNvSpPr>
          <p:nvPr/>
        </p:nvSpPr>
        <p:spPr bwMode="auto">
          <a:xfrm>
            <a:off x="6441489" y="5309016"/>
            <a:ext cx="37147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a'</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3827" name="Text Box 99"/>
          <p:cNvSpPr txBox="1">
            <a:spLocks noChangeArrowheads="1"/>
          </p:cNvSpPr>
          <p:nvPr/>
        </p:nvSpPr>
        <p:spPr bwMode="auto">
          <a:xfrm>
            <a:off x="7667625" y="4941888"/>
            <a:ext cx="37147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b'</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73828" name="Text Box 100"/>
          <p:cNvSpPr txBox="1">
            <a:spLocks noChangeArrowheads="1"/>
          </p:cNvSpPr>
          <p:nvPr/>
        </p:nvSpPr>
        <p:spPr bwMode="auto">
          <a:xfrm>
            <a:off x="7280984" y="5408613"/>
            <a:ext cx="37147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b</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3829" name="Oval 101"/>
          <p:cNvSpPr>
            <a:spLocks noChangeArrowheads="1"/>
          </p:cNvSpPr>
          <p:nvPr/>
        </p:nvSpPr>
        <p:spPr bwMode="auto">
          <a:xfrm>
            <a:off x="8239125" y="571500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05" name="Rectangle 104"/>
          <p:cNvSpPr/>
          <p:nvPr/>
        </p:nvSpPr>
        <p:spPr>
          <a:xfrm>
            <a:off x="762000" y="4800600"/>
            <a:ext cx="5029200" cy="1631216"/>
          </a:xfrm>
          <a:prstGeom prst="rect">
            <a:avLst/>
          </a:prstGeom>
        </p:spPr>
        <p:txBody>
          <a:bodyPr wrap="square">
            <a:spAutoFit/>
          </a:bodyPr>
          <a:lstStyle/>
          <a:p>
            <a:r>
              <a:rPr lang="en-US" sz="2000" dirty="0" smtClean="0">
                <a:latin typeface="Times New Roman"/>
                <a:ea typeface="PMingLiU"/>
              </a:rPr>
              <a:t>Cut </a:t>
            </a:r>
            <a:r>
              <a:rPr lang="en-US" sz="2000" i="1" dirty="0" smtClean="0">
                <a:latin typeface="Times New Roman"/>
                <a:ea typeface="PMingLiU"/>
              </a:rPr>
              <a:t>A </a:t>
            </a:r>
            <a:r>
              <a:rPr lang="en-US" sz="2000" dirty="0" smtClean="0">
                <a:latin typeface="Times New Roman"/>
                <a:ea typeface="PMingLiU"/>
              </a:rPr>
              <a:t>exposes an upper web member </a:t>
            </a:r>
            <a:r>
              <a:rPr lang="en-US" sz="2000" i="1" dirty="0" smtClean="0">
                <a:latin typeface="Times New Roman"/>
                <a:ea typeface="PMingLiU"/>
              </a:rPr>
              <a:t>a</a:t>
            </a:r>
            <a:r>
              <a:rPr lang="en-US" sz="2000" dirty="0" smtClean="0">
                <a:latin typeface="Times New Roman"/>
                <a:ea typeface="PMingLiU"/>
              </a:rPr>
              <a:t>, and a lower web member </a:t>
            </a:r>
            <a:r>
              <a:rPr lang="en-US" sz="2000" i="1" dirty="0" smtClean="0">
                <a:latin typeface="Times New Roman"/>
                <a:ea typeface="PMingLiU"/>
              </a:rPr>
              <a:t>a’</a:t>
            </a:r>
            <a:r>
              <a:rPr lang="en-US" sz="2000" dirty="0" smtClean="0">
                <a:latin typeface="Times New Roman"/>
                <a:ea typeface="PMingLiU"/>
              </a:rPr>
              <a:t> . If </a:t>
            </a:r>
            <a:r>
              <a:rPr lang="en-US" sz="2000" i="1" dirty="0" err="1" smtClean="0">
                <a:latin typeface="Times New Roman"/>
                <a:ea typeface="PMingLiU"/>
              </a:rPr>
              <a:t>F</a:t>
            </a:r>
            <a:r>
              <a:rPr lang="en-US" sz="2000" i="1" baseline="-25000" dirty="0" err="1" smtClean="0">
                <a:latin typeface="Times New Roman"/>
                <a:ea typeface="PMingLiU"/>
              </a:rPr>
              <a:t>a</a:t>
            </a:r>
            <a:r>
              <a:rPr lang="en-US" sz="2000" i="1" baseline="-25000" dirty="0" smtClean="0">
                <a:latin typeface="Times New Roman"/>
                <a:ea typeface="PMingLiU"/>
              </a:rPr>
              <a:t>’</a:t>
            </a:r>
            <a:r>
              <a:rPr lang="en-US" sz="2000" dirty="0" smtClean="0">
                <a:latin typeface="Times New Roman"/>
                <a:ea typeface="PMingLiU"/>
              </a:rPr>
              <a:t> is known, </a:t>
            </a:r>
            <a:r>
              <a:rPr lang="en-US" sz="2000" i="1" dirty="0" err="1" smtClean="0">
                <a:latin typeface="Times New Roman"/>
                <a:ea typeface="PMingLiU"/>
              </a:rPr>
              <a:t>F</a:t>
            </a:r>
            <a:r>
              <a:rPr lang="en-US" sz="2000" i="1" baseline="-25000" dirty="0" err="1" smtClean="0">
                <a:latin typeface="Times New Roman"/>
                <a:ea typeface="PMingLiU"/>
              </a:rPr>
              <a:t>a</a:t>
            </a:r>
            <a:r>
              <a:rPr lang="en-US" sz="2000" dirty="0" smtClean="0">
                <a:latin typeface="Times New Roman"/>
                <a:ea typeface="PMingLiU"/>
              </a:rPr>
              <a:t> can be computed from the equilibrium equation for forces in the vertical direction of the FBD to the left of the cut and vice versa.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373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373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373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373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373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373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373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373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373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373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374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374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374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374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374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7374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7374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73747"/>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7374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73749"/>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73750"/>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73751"/>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73752"/>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73753"/>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73754"/>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73755"/>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73756"/>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73757"/>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73758"/>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73759"/>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73760"/>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73761"/>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73762"/>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73763"/>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73764"/>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73765"/>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73766"/>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73767"/>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73768"/>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73769"/>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73770"/>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73771"/>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73772"/>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73773"/>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73774"/>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73775"/>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73776"/>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73777"/>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73778"/>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73779"/>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73780"/>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54"/>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grpId="0" nodeType="clickEffect">
                                  <p:stCondLst>
                                    <p:cond delay="0"/>
                                  </p:stCondLst>
                                  <p:childTnLst>
                                    <p:set>
                                      <p:cBhvr>
                                        <p:cTn id="114" dur="1" fill="hold">
                                          <p:stCondLst>
                                            <p:cond delay="0"/>
                                          </p:stCondLst>
                                        </p:cTn>
                                        <p:tgtEl>
                                          <p:spTgt spid="55"/>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73781"/>
                                        </p:tgtEl>
                                        <p:attrNameLst>
                                          <p:attrName>style.visibility</p:attrName>
                                        </p:attrNameLst>
                                      </p:cBhvr>
                                      <p:to>
                                        <p:strVal val="visible"/>
                                      </p:to>
                                    </p:set>
                                  </p:childTnLst>
                                </p:cTn>
                              </p:par>
                              <p:par>
                                <p:cTn id="119" presetID="1" presetClass="entr" presetSubtype="0" fill="hold" grpId="0" nodeType="withEffect">
                                  <p:stCondLst>
                                    <p:cond delay="0"/>
                                  </p:stCondLst>
                                  <p:childTnLst>
                                    <p:set>
                                      <p:cBhvr>
                                        <p:cTn id="120" dur="1" fill="hold">
                                          <p:stCondLst>
                                            <p:cond delay="0"/>
                                          </p:stCondLst>
                                        </p:cTn>
                                        <p:tgtEl>
                                          <p:spTgt spid="73782"/>
                                        </p:tgtEl>
                                        <p:attrNameLst>
                                          <p:attrName>style.visibility</p:attrName>
                                        </p:attrNameLst>
                                      </p:cBhvr>
                                      <p:to>
                                        <p:strVal val="visible"/>
                                      </p:to>
                                    </p:set>
                                  </p:childTnLst>
                                </p:cTn>
                              </p:par>
                              <p:par>
                                <p:cTn id="121" presetID="1" presetClass="entr" presetSubtype="0" fill="hold" grpId="0" nodeType="withEffect">
                                  <p:stCondLst>
                                    <p:cond delay="0"/>
                                  </p:stCondLst>
                                  <p:childTnLst>
                                    <p:set>
                                      <p:cBhvr>
                                        <p:cTn id="122" dur="1" fill="hold">
                                          <p:stCondLst>
                                            <p:cond delay="0"/>
                                          </p:stCondLst>
                                        </p:cTn>
                                        <p:tgtEl>
                                          <p:spTgt spid="73783"/>
                                        </p:tgtEl>
                                        <p:attrNameLst>
                                          <p:attrName>style.visibility</p:attrName>
                                        </p:attrNameLst>
                                      </p:cBhvr>
                                      <p:to>
                                        <p:strVal val="visible"/>
                                      </p:to>
                                    </p:set>
                                  </p:childTnLst>
                                </p:cTn>
                              </p:par>
                              <p:par>
                                <p:cTn id="123" presetID="1" presetClass="entr" presetSubtype="0" fill="hold" grpId="0" nodeType="withEffect">
                                  <p:stCondLst>
                                    <p:cond delay="0"/>
                                  </p:stCondLst>
                                  <p:childTnLst>
                                    <p:set>
                                      <p:cBhvr>
                                        <p:cTn id="124" dur="1" fill="hold">
                                          <p:stCondLst>
                                            <p:cond delay="0"/>
                                          </p:stCondLst>
                                        </p:cTn>
                                        <p:tgtEl>
                                          <p:spTgt spid="73784"/>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73785"/>
                                        </p:tgtEl>
                                        <p:attrNameLst>
                                          <p:attrName>style.visibility</p:attrName>
                                        </p:attrNameLst>
                                      </p:cBhvr>
                                      <p:to>
                                        <p:strVal val="visible"/>
                                      </p:to>
                                    </p:set>
                                  </p:childTnLst>
                                </p:cTn>
                              </p:par>
                              <p:par>
                                <p:cTn id="127" presetID="1" presetClass="entr" presetSubtype="0" fill="hold" grpId="0" nodeType="withEffect">
                                  <p:stCondLst>
                                    <p:cond delay="0"/>
                                  </p:stCondLst>
                                  <p:childTnLst>
                                    <p:set>
                                      <p:cBhvr>
                                        <p:cTn id="128" dur="1" fill="hold">
                                          <p:stCondLst>
                                            <p:cond delay="0"/>
                                          </p:stCondLst>
                                        </p:cTn>
                                        <p:tgtEl>
                                          <p:spTgt spid="73786"/>
                                        </p:tgtEl>
                                        <p:attrNameLst>
                                          <p:attrName>style.visibility</p:attrName>
                                        </p:attrNameLst>
                                      </p:cBhvr>
                                      <p:to>
                                        <p:strVal val="visible"/>
                                      </p:to>
                                    </p:set>
                                  </p:childTnLst>
                                </p:cTn>
                              </p:par>
                              <p:par>
                                <p:cTn id="129" presetID="1" presetClass="entr" presetSubtype="0" fill="hold" grpId="0" nodeType="withEffect">
                                  <p:stCondLst>
                                    <p:cond delay="0"/>
                                  </p:stCondLst>
                                  <p:childTnLst>
                                    <p:set>
                                      <p:cBhvr>
                                        <p:cTn id="130" dur="1" fill="hold">
                                          <p:stCondLst>
                                            <p:cond delay="0"/>
                                          </p:stCondLst>
                                        </p:cTn>
                                        <p:tgtEl>
                                          <p:spTgt spid="73787"/>
                                        </p:tgtEl>
                                        <p:attrNameLst>
                                          <p:attrName>style.visibility</p:attrName>
                                        </p:attrNameLst>
                                      </p:cBhvr>
                                      <p:to>
                                        <p:strVal val="visible"/>
                                      </p:to>
                                    </p:set>
                                  </p:childTnLst>
                                </p:cTn>
                              </p:par>
                              <p:par>
                                <p:cTn id="131" presetID="1" presetClass="entr" presetSubtype="0" fill="hold" grpId="0" nodeType="withEffect">
                                  <p:stCondLst>
                                    <p:cond delay="0"/>
                                  </p:stCondLst>
                                  <p:childTnLst>
                                    <p:set>
                                      <p:cBhvr>
                                        <p:cTn id="132" dur="1" fill="hold">
                                          <p:stCondLst>
                                            <p:cond delay="0"/>
                                          </p:stCondLst>
                                        </p:cTn>
                                        <p:tgtEl>
                                          <p:spTgt spid="73788"/>
                                        </p:tgtEl>
                                        <p:attrNameLst>
                                          <p:attrName>style.visibility</p:attrName>
                                        </p:attrNameLst>
                                      </p:cBhvr>
                                      <p:to>
                                        <p:strVal val="visible"/>
                                      </p:to>
                                    </p:set>
                                  </p:childTnLst>
                                </p:cTn>
                              </p:par>
                              <p:par>
                                <p:cTn id="133" presetID="1" presetClass="entr" presetSubtype="0" fill="hold" grpId="0" nodeType="withEffect">
                                  <p:stCondLst>
                                    <p:cond delay="0"/>
                                  </p:stCondLst>
                                  <p:childTnLst>
                                    <p:set>
                                      <p:cBhvr>
                                        <p:cTn id="134" dur="1" fill="hold">
                                          <p:stCondLst>
                                            <p:cond delay="0"/>
                                          </p:stCondLst>
                                        </p:cTn>
                                        <p:tgtEl>
                                          <p:spTgt spid="73789"/>
                                        </p:tgtEl>
                                        <p:attrNameLst>
                                          <p:attrName>style.visibility</p:attrName>
                                        </p:attrNameLst>
                                      </p:cBhvr>
                                      <p:to>
                                        <p:strVal val="visible"/>
                                      </p:to>
                                    </p:set>
                                  </p:childTnLst>
                                </p:cTn>
                              </p:par>
                              <p:par>
                                <p:cTn id="135" presetID="1" presetClass="entr" presetSubtype="0" fill="hold" grpId="0" nodeType="withEffect">
                                  <p:stCondLst>
                                    <p:cond delay="0"/>
                                  </p:stCondLst>
                                  <p:childTnLst>
                                    <p:set>
                                      <p:cBhvr>
                                        <p:cTn id="136" dur="1" fill="hold">
                                          <p:stCondLst>
                                            <p:cond delay="0"/>
                                          </p:stCondLst>
                                        </p:cTn>
                                        <p:tgtEl>
                                          <p:spTgt spid="73790"/>
                                        </p:tgtEl>
                                        <p:attrNameLst>
                                          <p:attrName>style.visibility</p:attrName>
                                        </p:attrNameLst>
                                      </p:cBhvr>
                                      <p:to>
                                        <p:strVal val="visible"/>
                                      </p:to>
                                    </p:set>
                                  </p:childTnLst>
                                </p:cTn>
                              </p:par>
                              <p:par>
                                <p:cTn id="137" presetID="1" presetClass="entr" presetSubtype="0" fill="hold" grpId="0" nodeType="withEffect">
                                  <p:stCondLst>
                                    <p:cond delay="0"/>
                                  </p:stCondLst>
                                  <p:childTnLst>
                                    <p:set>
                                      <p:cBhvr>
                                        <p:cTn id="138" dur="1" fill="hold">
                                          <p:stCondLst>
                                            <p:cond delay="0"/>
                                          </p:stCondLst>
                                        </p:cTn>
                                        <p:tgtEl>
                                          <p:spTgt spid="73791"/>
                                        </p:tgtEl>
                                        <p:attrNameLst>
                                          <p:attrName>style.visibility</p:attrName>
                                        </p:attrNameLst>
                                      </p:cBhvr>
                                      <p:to>
                                        <p:strVal val="visible"/>
                                      </p:to>
                                    </p:set>
                                  </p:childTnLst>
                                </p:cTn>
                              </p:par>
                              <p:par>
                                <p:cTn id="139" presetID="1" presetClass="entr" presetSubtype="0" fill="hold" grpId="0" nodeType="withEffect">
                                  <p:stCondLst>
                                    <p:cond delay="0"/>
                                  </p:stCondLst>
                                  <p:childTnLst>
                                    <p:set>
                                      <p:cBhvr>
                                        <p:cTn id="140" dur="1" fill="hold">
                                          <p:stCondLst>
                                            <p:cond delay="0"/>
                                          </p:stCondLst>
                                        </p:cTn>
                                        <p:tgtEl>
                                          <p:spTgt spid="73792"/>
                                        </p:tgtEl>
                                        <p:attrNameLst>
                                          <p:attrName>style.visibility</p:attrName>
                                        </p:attrNameLst>
                                      </p:cBhvr>
                                      <p:to>
                                        <p:strVal val="visible"/>
                                      </p:to>
                                    </p:set>
                                  </p:childTnLst>
                                </p:cTn>
                              </p:par>
                              <p:par>
                                <p:cTn id="141" presetID="1" presetClass="entr" presetSubtype="0" fill="hold" grpId="0" nodeType="withEffect">
                                  <p:stCondLst>
                                    <p:cond delay="0"/>
                                  </p:stCondLst>
                                  <p:childTnLst>
                                    <p:set>
                                      <p:cBhvr>
                                        <p:cTn id="142" dur="1" fill="hold">
                                          <p:stCondLst>
                                            <p:cond delay="0"/>
                                          </p:stCondLst>
                                        </p:cTn>
                                        <p:tgtEl>
                                          <p:spTgt spid="73793"/>
                                        </p:tgtEl>
                                        <p:attrNameLst>
                                          <p:attrName>style.visibility</p:attrName>
                                        </p:attrNameLst>
                                      </p:cBhvr>
                                      <p:to>
                                        <p:strVal val="visible"/>
                                      </p:to>
                                    </p:set>
                                  </p:childTnLst>
                                </p:cTn>
                              </p:par>
                              <p:par>
                                <p:cTn id="143" presetID="1" presetClass="entr" presetSubtype="0" fill="hold" grpId="0" nodeType="withEffect">
                                  <p:stCondLst>
                                    <p:cond delay="0"/>
                                  </p:stCondLst>
                                  <p:childTnLst>
                                    <p:set>
                                      <p:cBhvr>
                                        <p:cTn id="144" dur="1" fill="hold">
                                          <p:stCondLst>
                                            <p:cond delay="0"/>
                                          </p:stCondLst>
                                        </p:cTn>
                                        <p:tgtEl>
                                          <p:spTgt spid="73794"/>
                                        </p:tgtEl>
                                        <p:attrNameLst>
                                          <p:attrName>style.visibility</p:attrName>
                                        </p:attrNameLst>
                                      </p:cBhvr>
                                      <p:to>
                                        <p:strVal val="visible"/>
                                      </p:to>
                                    </p:set>
                                  </p:childTnLst>
                                </p:cTn>
                              </p:par>
                              <p:par>
                                <p:cTn id="145" presetID="1" presetClass="entr" presetSubtype="0" fill="hold" grpId="0" nodeType="withEffect">
                                  <p:stCondLst>
                                    <p:cond delay="0"/>
                                  </p:stCondLst>
                                  <p:childTnLst>
                                    <p:set>
                                      <p:cBhvr>
                                        <p:cTn id="146" dur="1" fill="hold">
                                          <p:stCondLst>
                                            <p:cond delay="0"/>
                                          </p:stCondLst>
                                        </p:cTn>
                                        <p:tgtEl>
                                          <p:spTgt spid="73795"/>
                                        </p:tgtEl>
                                        <p:attrNameLst>
                                          <p:attrName>style.visibility</p:attrName>
                                        </p:attrNameLst>
                                      </p:cBhvr>
                                      <p:to>
                                        <p:strVal val="visible"/>
                                      </p:to>
                                    </p:set>
                                  </p:childTnLst>
                                </p:cTn>
                              </p:par>
                              <p:par>
                                <p:cTn id="147" presetID="1" presetClass="entr" presetSubtype="0" fill="hold" grpId="0" nodeType="withEffect">
                                  <p:stCondLst>
                                    <p:cond delay="0"/>
                                  </p:stCondLst>
                                  <p:childTnLst>
                                    <p:set>
                                      <p:cBhvr>
                                        <p:cTn id="148" dur="1" fill="hold">
                                          <p:stCondLst>
                                            <p:cond delay="0"/>
                                          </p:stCondLst>
                                        </p:cTn>
                                        <p:tgtEl>
                                          <p:spTgt spid="73796"/>
                                        </p:tgtEl>
                                        <p:attrNameLst>
                                          <p:attrName>style.visibility</p:attrName>
                                        </p:attrNameLst>
                                      </p:cBhvr>
                                      <p:to>
                                        <p:strVal val="visible"/>
                                      </p:to>
                                    </p:set>
                                  </p:childTnLst>
                                </p:cTn>
                              </p:par>
                              <p:par>
                                <p:cTn id="149" presetID="1" presetClass="entr" presetSubtype="0" fill="hold" grpId="0" nodeType="withEffect">
                                  <p:stCondLst>
                                    <p:cond delay="0"/>
                                  </p:stCondLst>
                                  <p:childTnLst>
                                    <p:set>
                                      <p:cBhvr>
                                        <p:cTn id="150" dur="1" fill="hold">
                                          <p:stCondLst>
                                            <p:cond delay="0"/>
                                          </p:stCondLst>
                                        </p:cTn>
                                        <p:tgtEl>
                                          <p:spTgt spid="73797"/>
                                        </p:tgtEl>
                                        <p:attrNameLst>
                                          <p:attrName>style.visibility</p:attrName>
                                        </p:attrNameLst>
                                      </p:cBhvr>
                                      <p:to>
                                        <p:strVal val="visible"/>
                                      </p:to>
                                    </p:set>
                                  </p:childTnLst>
                                </p:cTn>
                              </p:par>
                              <p:par>
                                <p:cTn id="151" presetID="1" presetClass="entr" presetSubtype="0" fill="hold" grpId="0" nodeType="withEffect">
                                  <p:stCondLst>
                                    <p:cond delay="0"/>
                                  </p:stCondLst>
                                  <p:childTnLst>
                                    <p:set>
                                      <p:cBhvr>
                                        <p:cTn id="152" dur="1" fill="hold">
                                          <p:stCondLst>
                                            <p:cond delay="0"/>
                                          </p:stCondLst>
                                        </p:cTn>
                                        <p:tgtEl>
                                          <p:spTgt spid="73798"/>
                                        </p:tgtEl>
                                        <p:attrNameLst>
                                          <p:attrName>style.visibility</p:attrName>
                                        </p:attrNameLst>
                                      </p:cBhvr>
                                      <p:to>
                                        <p:strVal val="visible"/>
                                      </p:to>
                                    </p:set>
                                  </p:childTnLst>
                                </p:cTn>
                              </p:par>
                              <p:par>
                                <p:cTn id="153" presetID="1" presetClass="entr" presetSubtype="0" fill="hold" grpId="0" nodeType="withEffect">
                                  <p:stCondLst>
                                    <p:cond delay="0"/>
                                  </p:stCondLst>
                                  <p:childTnLst>
                                    <p:set>
                                      <p:cBhvr>
                                        <p:cTn id="154" dur="1" fill="hold">
                                          <p:stCondLst>
                                            <p:cond delay="0"/>
                                          </p:stCondLst>
                                        </p:cTn>
                                        <p:tgtEl>
                                          <p:spTgt spid="73799"/>
                                        </p:tgtEl>
                                        <p:attrNameLst>
                                          <p:attrName>style.visibility</p:attrName>
                                        </p:attrNameLst>
                                      </p:cBhvr>
                                      <p:to>
                                        <p:strVal val="visible"/>
                                      </p:to>
                                    </p:set>
                                  </p:childTnLst>
                                </p:cTn>
                              </p:par>
                              <p:par>
                                <p:cTn id="155" presetID="1" presetClass="entr" presetSubtype="0" fill="hold" grpId="0" nodeType="withEffect">
                                  <p:stCondLst>
                                    <p:cond delay="0"/>
                                  </p:stCondLst>
                                  <p:childTnLst>
                                    <p:set>
                                      <p:cBhvr>
                                        <p:cTn id="156" dur="1" fill="hold">
                                          <p:stCondLst>
                                            <p:cond delay="0"/>
                                          </p:stCondLst>
                                        </p:cTn>
                                        <p:tgtEl>
                                          <p:spTgt spid="73800"/>
                                        </p:tgtEl>
                                        <p:attrNameLst>
                                          <p:attrName>style.visibility</p:attrName>
                                        </p:attrNameLst>
                                      </p:cBhvr>
                                      <p:to>
                                        <p:strVal val="visible"/>
                                      </p:to>
                                    </p:set>
                                  </p:childTnLst>
                                </p:cTn>
                              </p:par>
                              <p:par>
                                <p:cTn id="157" presetID="1" presetClass="entr" presetSubtype="0" fill="hold" grpId="0" nodeType="withEffect">
                                  <p:stCondLst>
                                    <p:cond delay="0"/>
                                  </p:stCondLst>
                                  <p:childTnLst>
                                    <p:set>
                                      <p:cBhvr>
                                        <p:cTn id="158" dur="1" fill="hold">
                                          <p:stCondLst>
                                            <p:cond delay="0"/>
                                          </p:stCondLst>
                                        </p:cTn>
                                        <p:tgtEl>
                                          <p:spTgt spid="73801"/>
                                        </p:tgtEl>
                                        <p:attrNameLst>
                                          <p:attrName>style.visibility</p:attrName>
                                        </p:attrNameLst>
                                      </p:cBhvr>
                                      <p:to>
                                        <p:strVal val="visible"/>
                                      </p:to>
                                    </p:set>
                                  </p:childTnLst>
                                </p:cTn>
                              </p:par>
                              <p:par>
                                <p:cTn id="159" presetID="1" presetClass="entr" presetSubtype="0" fill="hold" grpId="0" nodeType="withEffect">
                                  <p:stCondLst>
                                    <p:cond delay="0"/>
                                  </p:stCondLst>
                                  <p:childTnLst>
                                    <p:set>
                                      <p:cBhvr>
                                        <p:cTn id="160" dur="1" fill="hold">
                                          <p:stCondLst>
                                            <p:cond delay="0"/>
                                          </p:stCondLst>
                                        </p:cTn>
                                        <p:tgtEl>
                                          <p:spTgt spid="73802"/>
                                        </p:tgtEl>
                                        <p:attrNameLst>
                                          <p:attrName>style.visibility</p:attrName>
                                        </p:attrNameLst>
                                      </p:cBhvr>
                                      <p:to>
                                        <p:strVal val="visible"/>
                                      </p:to>
                                    </p:set>
                                  </p:childTnLst>
                                </p:cTn>
                              </p:par>
                              <p:par>
                                <p:cTn id="161" presetID="1" presetClass="entr" presetSubtype="0" fill="hold" grpId="0" nodeType="withEffect">
                                  <p:stCondLst>
                                    <p:cond delay="0"/>
                                  </p:stCondLst>
                                  <p:childTnLst>
                                    <p:set>
                                      <p:cBhvr>
                                        <p:cTn id="162" dur="1" fill="hold">
                                          <p:stCondLst>
                                            <p:cond delay="0"/>
                                          </p:stCondLst>
                                        </p:cTn>
                                        <p:tgtEl>
                                          <p:spTgt spid="73803"/>
                                        </p:tgtEl>
                                        <p:attrNameLst>
                                          <p:attrName>style.visibility</p:attrName>
                                        </p:attrNameLst>
                                      </p:cBhvr>
                                      <p:to>
                                        <p:strVal val="visible"/>
                                      </p:to>
                                    </p:set>
                                  </p:childTnLst>
                                </p:cTn>
                              </p:par>
                              <p:par>
                                <p:cTn id="163" presetID="1" presetClass="entr" presetSubtype="0" fill="hold" grpId="0" nodeType="withEffect">
                                  <p:stCondLst>
                                    <p:cond delay="0"/>
                                  </p:stCondLst>
                                  <p:childTnLst>
                                    <p:set>
                                      <p:cBhvr>
                                        <p:cTn id="164" dur="1" fill="hold">
                                          <p:stCondLst>
                                            <p:cond delay="0"/>
                                          </p:stCondLst>
                                        </p:cTn>
                                        <p:tgtEl>
                                          <p:spTgt spid="73804"/>
                                        </p:tgtEl>
                                        <p:attrNameLst>
                                          <p:attrName>style.visibility</p:attrName>
                                        </p:attrNameLst>
                                      </p:cBhvr>
                                      <p:to>
                                        <p:strVal val="visible"/>
                                      </p:to>
                                    </p:set>
                                  </p:childTnLst>
                                </p:cTn>
                              </p:par>
                              <p:par>
                                <p:cTn id="165" presetID="1" presetClass="entr" presetSubtype="0" fill="hold" grpId="0" nodeType="withEffect">
                                  <p:stCondLst>
                                    <p:cond delay="0"/>
                                  </p:stCondLst>
                                  <p:childTnLst>
                                    <p:set>
                                      <p:cBhvr>
                                        <p:cTn id="166" dur="1" fill="hold">
                                          <p:stCondLst>
                                            <p:cond delay="0"/>
                                          </p:stCondLst>
                                        </p:cTn>
                                        <p:tgtEl>
                                          <p:spTgt spid="73805"/>
                                        </p:tgtEl>
                                        <p:attrNameLst>
                                          <p:attrName>style.visibility</p:attrName>
                                        </p:attrNameLst>
                                      </p:cBhvr>
                                      <p:to>
                                        <p:strVal val="visible"/>
                                      </p:to>
                                    </p:set>
                                  </p:childTnLst>
                                </p:cTn>
                              </p:par>
                              <p:par>
                                <p:cTn id="167" presetID="1" presetClass="entr" presetSubtype="0" fill="hold" grpId="0" nodeType="withEffect">
                                  <p:stCondLst>
                                    <p:cond delay="0"/>
                                  </p:stCondLst>
                                  <p:childTnLst>
                                    <p:set>
                                      <p:cBhvr>
                                        <p:cTn id="168" dur="1" fill="hold">
                                          <p:stCondLst>
                                            <p:cond delay="0"/>
                                          </p:stCondLst>
                                        </p:cTn>
                                        <p:tgtEl>
                                          <p:spTgt spid="73806"/>
                                        </p:tgtEl>
                                        <p:attrNameLst>
                                          <p:attrName>style.visibility</p:attrName>
                                        </p:attrNameLst>
                                      </p:cBhvr>
                                      <p:to>
                                        <p:strVal val="visible"/>
                                      </p:to>
                                    </p:set>
                                  </p:childTnLst>
                                </p:cTn>
                              </p:par>
                              <p:par>
                                <p:cTn id="169" presetID="1" presetClass="entr" presetSubtype="0" fill="hold" grpId="0" nodeType="withEffect">
                                  <p:stCondLst>
                                    <p:cond delay="0"/>
                                  </p:stCondLst>
                                  <p:childTnLst>
                                    <p:set>
                                      <p:cBhvr>
                                        <p:cTn id="170" dur="1" fill="hold">
                                          <p:stCondLst>
                                            <p:cond delay="0"/>
                                          </p:stCondLst>
                                        </p:cTn>
                                        <p:tgtEl>
                                          <p:spTgt spid="73807"/>
                                        </p:tgtEl>
                                        <p:attrNameLst>
                                          <p:attrName>style.visibility</p:attrName>
                                        </p:attrNameLst>
                                      </p:cBhvr>
                                      <p:to>
                                        <p:strVal val="visible"/>
                                      </p:to>
                                    </p:set>
                                  </p:childTnLst>
                                </p:cTn>
                              </p:par>
                              <p:par>
                                <p:cTn id="171" presetID="1" presetClass="entr" presetSubtype="0" fill="hold" grpId="0" nodeType="withEffect">
                                  <p:stCondLst>
                                    <p:cond delay="0"/>
                                  </p:stCondLst>
                                  <p:childTnLst>
                                    <p:set>
                                      <p:cBhvr>
                                        <p:cTn id="172" dur="1" fill="hold">
                                          <p:stCondLst>
                                            <p:cond delay="0"/>
                                          </p:stCondLst>
                                        </p:cTn>
                                        <p:tgtEl>
                                          <p:spTgt spid="73808"/>
                                        </p:tgtEl>
                                        <p:attrNameLst>
                                          <p:attrName>style.visibility</p:attrName>
                                        </p:attrNameLst>
                                      </p:cBhvr>
                                      <p:to>
                                        <p:strVal val="visible"/>
                                      </p:to>
                                    </p:set>
                                  </p:childTnLst>
                                </p:cTn>
                              </p:par>
                              <p:par>
                                <p:cTn id="173" presetID="1" presetClass="entr" presetSubtype="0" fill="hold" grpId="0" nodeType="withEffect">
                                  <p:stCondLst>
                                    <p:cond delay="0"/>
                                  </p:stCondLst>
                                  <p:childTnLst>
                                    <p:set>
                                      <p:cBhvr>
                                        <p:cTn id="174" dur="1" fill="hold">
                                          <p:stCondLst>
                                            <p:cond delay="0"/>
                                          </p:stCondLst>
                                        </p:cTn>
                                        <p:tgtEl>
                                          <p:spTgt spid="73809"/>
                                        </p:tgtEl>
                                        <p:attrNameLst>
                                          <p:attrName>style.visibility</p:attrName>
                                        </p:attrNameLst>
                                      </p:cBhvr>
                                      <p:to>
                                        <p:strVal val="visible"/>
                                      </p:to>
                                    </p:set>
                                  </p:childTnLst>
                                </p:cTn>
                              </p:par>
                              <p:par>
                                <p:cTn id="175" presetID="1" presetClass="entr" presetSubtype="0" fill="hold" grpId="0" nodeType="withEffect">
                                  <p:stCondLst>
                                    <p:cond delay="0"/>
                                  </p:stCondLst>
                                  <p:childTnLst>
                                    <p:set>
                                      <p:cBhvr>
                                        <p:cTn id="176" dur="1" fill="hold">
                                          <p:stCondLst>
                                            <p:cond delay="0"/>
                                          </p:stCondLst>
                                        </p:cTn>
                                        <p:tgtEl>
                                          <p:spTgt spid="73810"/>
                                        </p:tgtEl>
                                        <p:attrNameLst>
                                          <p:attrName>style.visibility</p:attrName>
                                        </p:attrNameLst>
                                      </p:cBhvr>
                                      <p:to>
                                        <p:strVal val="visible"/>
                                      </p:to>
                                    </p:set>
                                  </p:childTnLst>
                                </p:cTn>
                              </p:par>
                              <p:par>
                                <p:cTn id="177" presetID="1" presetClass="entr" presetSubtype="0" fill="hold" grpId="0" nodeType="withEffect">
                                  <p:stCondLst>
                                    <p:cond delay="0"/>
                                  </p:stCondLst>
                                  <p:childTnLst>
                                    <p:set>
                                      <p:cBhvr>
                                        <p:cTn id="178" dur="1" fill="hold">
                                          <p:stCondLst>
                                            <p:cond delay="0"/>
                                          </p:stCondLst>
                                        </p:cTn>
                                        <p:tgtEl>
                                          <p:spTgt spid="73811"/>
                                        </p:tgtEl>
                                        <p:attrNameLst>
                                          <p:attrName>style.visibility</p:attrName>
                                        </p:attrNameLst>
                                      </p:cBhvr>
                                      <p:to>
                                        <p:strVal val="visible"/>
                                      </p:to>
                                    </p:set>
                                  </p:childTnLst>
                                </p:cTn>
                              </p:par>
                              <p:par>
                                <p:cTn id="179" presetID="1" presetClass="entr" presetSubtype="0" fill="hold" grpId="0" nodeType="withEffect">
                                  <p:stCondLst>
                                    <p:cond delay="0"/>
                                  </p:stCondLst>
                                  <p:childTnLst>
                                    <p:set>
                                      <p:cBhvr>
                                        <p:cTn id="180" dur="1" fill="hold">
                                          <p:stCondLst>
                                            <p:cond delay="0"/>
                                          </p:stCondLst>
                                        </p:cTn>
                                        <p:tgtEl>
                                          <p:spTgt spid="73812"/>
                                        </p:tgtEl>
                                        <p:attrNameLst>
                                          <p:attrName>style.visibility</p:attrName>
                                        </p:attrNameLst>
                                      </p:cBhvr>
                                      <p:to>
                                        <p:strVal val="visible"/>
                                      </p:to>
                                    </p:set>
                                  </p:childTnLst>
                                </p:cTn>
                              </p:par>
                              <p:par>
                                <p:cTn id="181" presetID="1" presetClass="entr" presetSubtype="0" fill="hold" grpId="0" nodeType="withEffect">
                                  <p:stCondLst>
                                    <p:cond delay="0"/>
                                  </p:stCondLst>
                                  <p:childTnLst>
                                    <p:set>
                                      <p:cBhvr>
                                        <p:cTn id="182" dur="1" fill="hold">
                                          <p:stCondLst>
                                            <p:cond delay="0"/>
                                          </p:stCondLst>
                                        </p:cTn>
                                        <p:tgtEl>
                                          <p:spTgt spid="73813"/>
                                        </p:tgtEl>
                                        <p:attrNameLst>
                                          <p:attrName>style.visibility</p:attrName>
                                        </p:attrNameLst>
                                      </p:cBhvr>
                                      <p:to>
                                        <p:strVal val="visible"/>
                                      </p:to>
                                    </p:set>
                                  </p:childTnLst>
                                </p:cTn>
                              </p:par>
                              <p:par>
                                <p:cTn id="183" presetID="1" presetClass="entr" presetSubtype="0" fill="hold" grpId="0" nodeType="withEffect">
                                  <p:stCondLst>
                                    <p:cond delay="0"/>
                                  </p:stCondLst>
                                  <p:childTnLst>
                                    <p:set>
                                      <p:cBhvr>
                                        <p:cTn id="184" dur="1" fill="hold">
                                          <p:stCondLst>
                                            <p:cond delay="0"/>
                                          </p:stCondLst>
                                        </p:cTn>
                                        <p:tgtEl>
                                          <p:spTgt spid="73814"/>
                                        </p:tgtEl>
                                        <p:attrNameLst>
                                          <p:attrName>style.visibility</p:attrName>
                                        </p:attrNameLst>
                                      </p:cBhvr>
                                      <p:to>
                                        <p:strVal val="visible"/>
                                      </p:to>
                                    </p:set>
                                  </p:childTnLst>
                                </p:cTn>
                              </p:par>
                              <p:par>
                                <p:cTn id="185" presetID="1" presetClass="entr" presetSubtype="0" fill="hold" grpId="0" nodeType="withEffect">
                                  <p:stCondLst>
                                    <p:cond delay="0"/>
                                  </p:stCondLst>
                                  <p:childTnLst>
                                    <p:set>
                                      <p:cBhvr>
                                        <p:cTn id="186" dur="1" fill="hold">
                                          <p:stCondLst>
                                            <p:cond delay="0"/>
                                          </p:stCondLst>
                                        </p:cTn>
                                        <p:tgtEl>
                                          <p:spTgt spid="73815"/>
                                        </p:tgtEl>
                                        <p:attrNameLst>
                                          <p:attrName>style.visibility</p:attrName>
                                        </p:attrNameLst>
                                      </p:cBhvr>
                                      <p:to>
                                        <p:strVal val="visible"/>
                                      </p:to>
                                    </p:set>
                                  </p:childTnLst>
                                </p:cTn>
                              </p:par>
                              <p:par>
                                <p:cTn id="187" presetID="1" presetClass="entr" presetSubtype="0" fill="hold" grpId="0" nodeType="withEffect">
                                  <p:stCondLst>
                                    <p:cond delay="0"/>
                                  </p:stCondLst>
                                  <p:childTnLst>
                                    <p:set>
                                      <p:cBhvr>
                                        <p:cTn id="188" dur="1" fill="hold">
                                          <p:stCondLst>
                                            <p:cond delay="0"/>
                                          </p:stCondLst>
                                        </p:cTn>
                                        <p:tgtEl>
                                          <p:spTgt spid="73816"/>
                                        </p:tgtEl>
                                        <p:attrNameLst>
                                          <p:attrName>style.visibility</p:attrName>
                                        </p:attrNameLst>
                                      </p:cBhvr>
                                      <p:to>
                                        <p:strVal val="visible"/>
                                      </p:to>
                                    </p:set>
                                  </p:childTnLst>
                                </p:cTn>
                              </p:par>
                              <p:par>
                                <p:cTn id="189" presetID="1" presetClass="entr" presetSubtype="0" fill="hold" grpId="0" nodeType="withEffect">
                                  <p:stCondLst>
                                    <p:cond delay="0"/>
                                  </p:stCondLst>
                                  <p:childTnLst>
                                    <p:set>
                                      <p:cBhvr>
                                        <p:cTn id="190" dur="1" fill="hold">
                                          <p:stCondLst>
                                            <p:cond delay="0"/>
                                          </p:stCondLst>
                                        </p:cTn>
                                        <p:tgtEl>
                                          <p:spTgt spid="73817"/>
                                        </p:tgtEl>
                                        <p:attrNameLst>
                                          <p:attrName>style.visibility</p:attrName>
                                        </p:attrNameLst>
                                      </p:cBhvr>
                                      <p:to>
                                        <p:strVal val="visible"/>
                                      </p:to>
                                    </p:set>
                                  </p:childTnLst>
                                </p:cTn>
                              </p:par>
                              <p:par>
                                <p:cTn id="191" presetID="1" presetClass="entr" presetSubtype="0" fill="hold" grpId="0" nodeType="withEffect">
                                  <p:stCondLst>
                                    <p:cond delay="0"/>
                                  </p:stCondLst>
                                  <p:childTnLst>
                                    <p:set>
                                      <p:cBhvr>
                                        <p:cTn id="192" dur="1" fill="hold">
                                          <p:stCondLst>
                                            <p:cond delay="0"/>
                                          </p:stCondLst>
                                        </p:cTn>
                                        <p:tgtEl>
                                          <p:spTgt spid="73818"/>
                                        </p:tgtEl>
                                        <p:attrNameLst>
                                          <p:attrName>style.visibility</p:attrName>
                                        </p:attrNameLst>
                                      </p:cBhvr>
                                      <p:to>
                                        <p:strVal val="visible"/>
                                      </p:to>
                                    </p:set>
                                  </p:childTnLst>
                                </p:cTn>
                              </p:par>
                              <p:par>
                                <p:cTn id="193" presetID="1" presetClass="entr" presetSubtype="0" fill="hold" grpId="0" nodeType="withEffect">
                                  <p:stCondLst>
                                    <p:cond delay="0"/>
                                  </p:stCondLst>
                                  <p:childTnLst>
                                    <p:set>
                                      <p:cBhvr>
                                        <p:cTn id="194" dur="1" fill="hold">
                                          <p:stCondLst>
                                            <p:cond delay="0"/>
                                          </p:stCondLst>
                                        </p:cTn>
                                        <p:tgtEl>
                                          <p:spTgt spid="73819"/>
                                        </p:tgtEl>
                                        <p:attrNameLst>
                                          <p:attrName>style.visibility</p:attrName>
                                        </p:attrNameLst>
                                      </p:cBhvr>
                                      <p:to>
                                        <p:strVal val="visible"/>
                                      </p:to>
                                    </p:set>
                                  </p:childTnLst>
                                </p:cTn>
                              </p:par>
                              <p:par>
                                <p:cTn id="195" presetID="1" presetClass="entr" presetSubtype="0" fill="hold" grpId="0" nodeType="withEffect">
                                  <p:stCondLst>
                                    <p:cond delay="0"/>
                                  </p:stCondLst>
                                  <p:childTnLst>
                                    <p:set>
                                      <p:cBhvr>
                                        <p:cTn id="196" dur="1" fill="hold">
                                          <p:stCondLst>
                                            <p:cond delay="0"/>
                                          </p:stCondLst>
                                        </p:cTn>
                                        <p:tgtEl>
                                          <p:spTgt spid="73820"/>
                                        </p:tgtEl>
                                        <p:attrNameLst>
                                          <p:attrName>style.visibility</p:attrName>
                                        </p:attrNameLst>
                                      </p:cBhvr>
                                      <p:to>
                                        <p:strVal val="visible"/>
                                      </p:to>
                                    </p:set>
                                  </p:childTnLst>
                                </p:cTn>
                              </p:par>
                              <p:par>
                                <p:cTn id="197" presetID="1" presetClass="entr" presetSubtype="0" fill="hold" grpId="0" nodeType="withEffect">
                                  <p:stCondLst>
                                    <p:cond delay="0"/>
                                  </p:stCondLst>
                                  <p:childTnLst>
                                    <p:set>
                                      <p:cBhvr>
                                        <p:cTn id="198" dur="1" fill="hold">
                                          <p:stCondLst>
                                            <p:cond delay="0"/>
                                          </p:stCondLst>
                                        </p:cTn>
                                        <p:tgtEl>
                                          <p:spTgt spid="73821"/>
                                        </p:tgtEl>
                                        <p:attrNameLst>
                                          <p:attrName>style.visibility</p:attrName>
                                        </p:attrNameLst>
                                      </p:cBhvr>
                                      <p:to>
                                        <p:strVal val="visible"/>
                                      </p:to>
                                    </p:set>
                                  </p:childTnLst>
                                </p:cTn>
                              </p:par>
                              <p:par>
                                <p:cTn id="199" presetID="1" presetClass="entr" presetSubtype="0" fill="hold" grpId="0" nodeType="withEffect">
                                  <p:stCondLst>
                                    <p:cond delay="0"/>
                                  </p:stCondLst>
                                  <p:childTnLst>
                                    <p:set>
                                      <p:cBhvr>
                                        <p:cTn id="200" dur="1" fill="hold">
                                          <p:stCondLst>
                                            <p:cond delay="0"/>
                                          </p:stCondLst>
                                        </p:cTn>
                                        <p:tgtEl>
                                          <p:spTgt spid="73822"/>
                                        </p:tgtEl>
                                        <p:attrNameLst>
                                          <p:attrName>style.visibility</p:attrName>
                                        </p:attrNameLst>
                                      </p:cBhvr>
                                      <p:to>
                                        <p:strVal val="visible"/>
                                      </p:to>
                                    </p:set>
                                  </p:childTnLst>
                                </p:cTn>
                              </p:par>
                              <p:par>
                                <p:cTn id="201" presetID="1" presetClass="entr" presetSubtype="0" fill="hold" grpId="0" nodeType="withEffect">
                                  <p:stCondLst>
                                    <p:cond delay="0"/>
                                  </p:stCondLst>
                                  <p:childTnLst>
                                    <p:set>
                                      <p:cBhvr>
                                        <p:cTn id="202" dur="1" fill="hold">
                                          <p:stCondLst>
                                            <p:cond delay="0"/>
                                          </p:stCondLst>
                                        </p:cTn>
                                        <p:tgtEl>
                                          <p:spTgt spid="73823"/>
                                        </p:tgtEl>
                                        <p:attrNameLst>
                                          <p:attrName>style.visibility</p:attrName>
                                        </p:attrNameLst>
                                      </p:cBhvr>
                                      <p:to>
                                        <p:strVal val="visible"/>
                                      </p:to>
                                    </p:set>
                                  </p:childTnLst>
                                </p:cTn>
                              </p:par>
                              <p:par>
                                <p:cTn id="203" presetID="1" presetClass="entr" presetSubtype="0" fill="hold" grpId="0" nodeType="withEffect">
                                  <p:stCondLst>
                                    <p:cond delay="0"/>
                                  </p:stCondLst>
                                  <p:childTnLst>
                                    <p:set>
                                      <p:cBhvr>
                                        <p:cTn id="204" dur="1" fill="hold">
                                          <p:stCondLst>
                                            <p:cond delay="0"/>
                                          </p:stCondLst>
                                        </p:cTn>
                                        <p:tgtEl>
                                          <p:spTgt spid="73824"/>
                                        </p:tgtEl>
                                        <p:attrNameLst>
                                          <p:attrName>style.visibility</p:attrName>
                                        </p:attrNameLst>
                                      </p:cBhvr>
                                      <p:to>
                                        <p:strVal val="visible"/>
                                      </p:to>
                                    </p:set>
                                  </p:childTnLst>
                                </p:cTn>
                              </p:par>
                              <p:par>
                                <p:cTn id="205" presetID="1" presetClass="entr" presetSubtype="0" fill="hold" grpId="0" nodeType="withEffect">
                                  <p:stCondLst>
                                    <p:cond delay="0"/>
                                  </p:stCondLst>
                                  <p:childTnLst>
                                    <p:set>
                                      <p:cBhvr>
                                        <p:cTn id="206" dur="1" fill="hold">
                                          <p:stCondLst>
                                            <p:cond delay="0"/>
                                          </p:stCondLst>
                                        </p:cTn>
                                        <p:tgtEl>
                                          <p:spTgt spid="73825"/>
                                        </p:tgtEl>
                                        <p:attrNameLst>
                                          <p:attrName>style.visibility</p:attrName>
                                        </p:attrNameLst>
                                      </p:cBhvr>
                                      <p:to>
                                        <p:strVal val="visible"/>
                                      </p:to>
                                    </p:set>
                                  </p:childTnLst>
                                </p:cTn>
                              </p:par>
                              <p:par>
                                <p:cTn id="207" presetID="1" presetClass="entr" presetSubtype="0" fill="hold" grpId="0" nodeType="withEffect">
                                  <p:stCondLst>
                                    <p:cond delay="0"/>
                                  </p:stCondLst>
                                  <p:childTnLst>
                                    <p:set>
                                      <p:cBhvr>
                                        <p:cTn id="208" dur="1" fill="hold">
                                          <p:stCondLst>
                                            <p:cond delay="0"/>
                                          </p:stCondLst>
                                        </p:cTn>
                                        <p:tgtEl>
                                          <p:spTgt spid="73826"/>
                                        </p:tgtEl>
                                        <p:attrNameLst>
                                          <p:attrName>style.visibility</p:attrName>
                                        </p:attrNameLst>
                                      </p:cBhvr>
                                      <p:to>
                                        <p:strVal val="visible"/>
                                      </p:to>
                                    </p:set>
                                  </p:childTnLst>
                                </p:cTn>
                              </p:par>
                              <p:par>
                                <p:cTn id="209" presetID="1" presetClass="entr" presetSubtype="0" fill="hold" grpId="0" nodeType="withEffect">
                                  <p:stCondLst>
                                    <p:cond delay="0"/>
                                  </p:stCondLst>
                                  <p:childTnLst>
                                    <p:set>
                                      <p:cBhvr>
                                        <p:cTn id="210" dur="1" fill="hold">
                                          <p:stCondLst>
                                            <p:cond delay="0"/>
                                          </p:stCondLst>
                                        </p:cTn>
                                        <p:tgtEl>
                                          <p:spTgt spid="73827"/>
                                        </p:tgtEl>
                                        <p:attrNameLst>
                                          <p:attrName>style.visibility</p:attrName>
                                        </p:attrNameLst>
                                      </p:cBhvr>
                                      <p:to>
                                        <p:strVal val="visible"/>
                                      </p:to>
                                    </p:set>
                                  </p:childTnLst>
                                </p:cTn>
                              </p:par>
                              <p:par>
                                <p:cTn id="211" presetID="1" presetClass="entr" presetSubtype="0" fill="hold" grpId="0" nodeType="withEffect">
                                  <p:stCondLst>
                                    <p:cond delay="0"/>
                                  </p:stCondLst>
                                  <p:childTnLst>
                                    <p:set>
                                      <p:cBhvr>
                                        <p:cTn id="212" dur="1" fill="hold">
                                          <p:stCondLst>
                                            <p:cond delay="0"/>
                                          </p:stCondLst>
                                        </p:cTn>
                                        <p:tgtEl>
                                          <p:spTgt spid="73828"/>
                                        </p:tgtEl>
                                        <p:attrNameLst>
                                          <p:attrName>style.visibility</p:attrName>
                                        </p:attrNameLst>
                                      </p:cBhvr>
                                      <p:to>
                                        <p:strVal val="visible"/>
                                      </p:to>
                                    </p:set>
                                  </p:childTnLst>
                                </p:cTn>
                              </p:par>
                              <p:par>
                                <p:cTn id="213" presetID="1" presetClass="entr" presetSubtype="0" fill="hold" grpId="0" nodeType="withEffect">
                                  <p:stCondLst>
                                    <p:cond delay="0"/>
                                  </p:stCondLst>
                                  <p:childTnLst>
                                    <p:set>
                                      <p:cBhvr>
                                        <p:cTn id="214" dur="1" fill="hold">
                                          <p:stCondLst>
                                            <p:cond delay="0"/>
                                          </p:stCondLst>
                                        </p:cTn>
                                        <p:tgtEl>
                                          <p:spTgt spid="73829"/>
                                        </p:tgtEl>
                                        <p:attrNameLst>
                                          <p:attrName>style.visibility</p:attrName>
                                        </p:attrNameLst>
                                      </p:cBhvr>
                                      <p:to>
                                        <p:strVal val="visible"/>
                                      </p:to>
                                    </p:set>
                                  </p:childTnLst>
                                </p:cTn>
                              </p:par>
                            </p:childTnLst>
                          </p:cTn>
                        </p:par>
                      </p:childTnLst>
                    </p:cTn>
                  </p:par>
                  <p:par>
                    <p:cTn id="215" fill="hold">
                      <p:stCondLst>
                        <p:cond delay="indefinite"/>
                      </p:stCondLst>
                      <p:childTnLst>
                        <p:par>
                          <p:cTn id="216" fill="hold">
                            <p:stCondLst>
                              <p:cond delay="0"/>
                            </p:stCondLst>
                            <p:childTnLst>
                              <p:par>
                                <p:cTn id="217" presetID="1" presetClass="entr" presetSubtype="0" fill="hold" grpId="0" nodeType="clickEffect">
                                  <p:stCondLst>
                                    <p:cond delay="0"/>
                                  </p:stCondLst>
                                  <p:childTnLst>
                                    <p:set>
                                      <p:cBhvr>
                                        <p:cTn id="218" dur="1" fill="hold">
                                          <p:stCondLst>
                                            <p:cond delay="0"/>
                                          </p:stCondLst>
                                        </p:cTn>
                                        <p:tgtEl>
                                          <p:spTgt spid="10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0" grpId="0" animBg="1"/>
      <p:bldP spid="73731" grpId="0" animBg="1"/>
      <p:bldP spid="73732" grpId="0" animBg="1"/>
      <p:bldP spid="73733" grpId="0" animBg="1"/>
      <p:bldP spid="73734" grpId="0" animBg="1"/>
      <p:bldP spid="73735" grpId="0" animBg="1"/>
      <p:bldP spid="73736" grpId="0" animBg="1"/>
      <p:bldP spid="73737" grpId="0" animBg="1"/>
      <p:bldP spid="73738" grpId="0" animBg="1"/>
      <p:bldP spid="73739" grpId="0" animBg="1"/>
      <p:bldP spid="73740" grpId="0" animBg="1"/>
      <p:bldP spid="73741" grpId="0" animBg="1"/>
      <p:bldP spid="73742" grpId="0" animBg="1"/>
      <p:bldP spid="73743" grpId="0" animBg="1"/>
      <p:bldP spid="73744" grpId="0" animBg="1"/>
      <p:bldP spid="73745" grpId="0" animBg="1"/>
      <p:bldP spid="73746" grpId="0" animBg="1"/>
      <p:bldP spid="73747" grpId="0" animBg="1"/>
      <p:bldP spid="73748" grpId="0" animBg="1"/>
      <p:bldP spid="73749" grpId="0" animBg="1"/>
      <p:bldP spid="73750" grpId="0" animBg="1"/>
      <p:bldP spid="73751" grpId="0" animBg="1"/>
      <p:bldP spid="73752" grpId="0" animBg="1"/>
      <p:bldP spid="73753" grpId="0" animBg="1"/>
      <p:bldP spid="73754" grpId="0" animBg="1"/>
      <p:bldP spid="73755" grpId="0" animBg="1"/>
      <p:bldP spid="73756" grpId="0" animBg="1"/>
      <p:bldP spid="73757" grpId="0" animBg="1"/>
      <p:bldP spid="73758" grpId="0" animBg="1"/>
      <p:bldP spid="73759" grpId="0" animBg="1"/>
      <p:bldP spid="73760" grpId="0" animBg="1"/>
      <p:bldP spid="73761" grpId="0" animBg="1"/>
      <p:bldP spid="73762" grpId="0" animBg="1"/>
      <p:bldP spid="73763" grpId="0" animBg="1"/>
      <p:bldP spid="73764" grpId="0" animBg="1"/>
      <p:bldP spid="73765" grpId="0" animBg="1"/>
      <p:bldP spid="73766" grpId="0" animBg="1"/>
      <p:bldP spid="73767" grpId="0" animBg="1"/>
      <p:bldP spid="73768" grpId="0" animBg="1"/>
      <p:bldP spid="73769" grpId="0" animBg="1"/>
      <p:bldP spid="73770" grpId="0" animBg="1"/>
      <p:bldP spid="73771" grpId="0"/>
      <p:bldP spid="73772" grpId="0" animBg="1"/>
      <p:bldP spid="73773" grpId="0" animBg="1"/>
      <p:bldP spid="73774" grpId="0" animBg="1"/>
      <p:bldP spid="73775" grpId="0" animBg="1"/>
      <p:bldP spid="73776" grpId="0" animBg="1"/>
      <p:bldP spid="73777" grpId="0"/>
      <p:bldP spid="73778" grpId="0"/>
      <p:bldP spid="73779" grpId="0"/>
      <p:bldP spid="73780" grpId="0" animBg="1"/>
      <p:bldP spid="54" grpId="0"/>
      <p:bldP spid="55" grpId="0"/>
      <p:bldP spid="73781" grpId="0" animBg="1"/>
      <p:bldP spid="73782" grpId="0" animBg="1"/>
      <p:bldP spid="73783" grpId="0" animBg="1"/>
      <p:bldP spid="73784" grpId="0" animBg="1"/>
      <p:bldP spid="73785" grpId="0" animBg="1"/>
      <p:bldP spid="73786" grpId="0" animBg="1"/>
      <p:bldP spid="73787" grpId="0" animBg="1"/>
      <p:bldP spid="73788" grpId="0" animBg="1"/>
      <p:bldP spid="73789" grpId="0" animBg="1"/>
      <p:bldP spid="73790" grpId="0" animBg="1"/>
      <p:bldP spid="73791" grpId="0" animBg="1"/>
      <p:bldP spid="73792" grpId="0" animBg="1"/>
      <p:bldP spid="73793" grpId="0" animBg="1"/>
      <p:bldP spid="73794" grpId="0" animBg="1"/>
      <p:bldP spid="73795" grpId="0" animBg="1"/>
      <p:bldP spid="73796" grpId="0" animBg="1"/>
      <p:bldP spid="73797" grpId="0" animBg="1"/>
      <p:bldP spid="73798" grpId="0" animBg="1"/>
      <p:bldP spid="73799" grpId="0" animBg="1"/>
      <p:bldP spid="73800" grpId="0" animBg="1"/>
      <p:bldP spid="73801" grpId="0" animBg="1"/>
      <p:bldP spid="73802" grpId="0" animBg="1"/>
      <p:bldP spid="73803" grpId="0" animBg="1"/>
      <p:bldP spid="73804" grpId="0" animBg="1"/>
      <p:bldP spid="73805" grpId="0" animBg="1"/>
      <p:bldP spid="73806" grpId="0" animBg="1"/>
      <p:bldP spid="73807" grpId="0" animBg="1"/>
      <p:bldP spid="73808" grpId="0" animBg="1"/>
      <p:bldP spid="73809" grpId="0" animBg="1"/>
      <p:bldP spid="73810" grpId="0" animBg="1"/>
      <p:bldP spid="73811" grpId="0" animBg="1"/>
      <p:bldP spid="73812" grpId="0" animBg="1"/>
      <p:bldP spid="73813" grpId="0" animBg="1"/>
      <p:bldP spid="73814" grpId="0" animBg="1"/>
      <p:bldP spid="73815" grpId="0" animBg="1"/>
      <p:bldP spid="73816" grpId="0" animBg="1"/>
      <p:bldP spid="73817" grpId="0" animBg="1"/>
      <p:bldP spid="73818" grpId="0" animBg="1"/>
      <p:bldP spid="73819" grpId="0" animBg="1"/>
      <p:bldP spid="73820" grpId="0" animBg="1"/>
      <p:bldP spid="73821" grpId="0" animBg="1"/>
      <p:bldP spid="73822" grpId="0"/>
      <p:bldP spid="73823" grpId="0"/>
      <p:bldP spid="73824" grpId="0"/>
      <p:bldP spid="73825" grpId="0"/>
      <p:bldP spid="73826" grpId="0"/>
      <p:bldP spid="73827" grpId="0"/>
      <p:bldP spid="73828" grpId="0"/>
      <p:bldP spid="73829" grpId="0" animBg="1"/>
      <p:bldP spid="10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457200"/>
            <a:ext cx="1521570" cy="400110"/>
          </a:xfrm>
          <a:prstGeom prst="rect">
            <a:avLst/>
          </a:prstGeom>
        </p:spPr>
        <p:txBody>
          <a:bodyPr wrap="none">
            <a:spAutoFit/>
          </a:bodyPr>
          <a:lstStyle/>
          <a:p>
            <a:r>
              <a:rPr lang="en-US" sz="2000" baseline="0" dirty="0" smtClean="0">
                <a:latin typeface="Times New Roman"/>
                <a:ea typeface="PMingLiU"/>
              </a:rPr>
              <a:t>Conclusions:</a:t>
            </a:r>
            <a:endParaRPr lang="en-US" sz="2000" dirty="0"/>
          </a:p>
        </p:txBody>
      </p:sp>
      <p:sp>
        <p:nvSpPr>
          <p:cNvPr id="3" name="Rectangle 2"/>
          <p:cNvSpPr/>
          <p:nvPr/>
        </p:nvSpPr>
        <p:spPr>
          <a:xfrm>
            <a:off x="685800" y="838200"/>
            <a:ext cx="8001000" cy="1292662"/>
          </a:xfrm>
          <a:prstGeom prst="rect">
            <a:avLst/>
          </a:prstGeom>
        </p:spPr>
        <p:txBody>
          <a:bodyPr wrap="square">
            <a:spAutoFit/>
          </a:bodyPr>
          <a:lstStyle/>
          <a:p>
            <a:endParaRPr lang="en-US" baseline="0" dirty="0" smtClean="0">
              <a:latin typeface="Times New Roman"/>
              <a:ea typeface="PMingLiU"/>
            </a:endParaRPr>
          </a:p>
          <a:p>
            <a:r>
              <a:rPr lang="en-US" sz="2000" dirty="0" smtClean="0"/>
              <a:t>(1) </a:t>
            </a:r>
            <a:r>
              <a:rPr lang="en-US" sz="2000" baseline="0" dirty="0" smtClean="0">
                <a:latin typeface="Times New Roman"/>
                <a:ea typeface="PMingLiU"/>
              </a:rPr>
              <a:t>Stability depends on the adequacy of external supports and internal member connections.  If </a:t>
            </a:r>
            <a:r>
              <a:rPr lang="en-US" sz="2000" b="1" i="1" baseline="0" dirty="0" smtClean="0">
                <a:latin typeface="Times New Roman"/>
                <a:ea typeface="PMingLiU"/>
              </a:rPr>
              <a:t>M+R</a:t>
            </a:r>
            <a:r>
              <a:rPr lang="en-US" sz="2000" b="1" i="1" baseline="0" dirty="0" smtClean="0">
                <a:latin typeface="Times New Roman"/>
                <a:ea typeface="PMingLiU"/>
                <a:sym typeface="Symbol"/>
              </a:rPr>
              <a:t></a:t>
            </a:r>
            <a:r>
              <a:rPr lang="en-US" sz="2000" b="1" baseline="0" dirty="0" smtClean="0">
                <a:latin typeface="Times New Roman"/>
                <a:ea typeface="PMingLiU"/>
                <a:sym typeface="Symbol"/>
              </a:rPr>
              <a:t>2</a:t>
            </a:r>
            <a:r>
              <a:rPr lang="en-US" sz="2000" b="1" i="1" baseline="0" dirty="0" smtClean="0">
                <a:latin typeface="Times New Roman"/>
                <a:ea typeface="PMingLiU"/>
                <a:sym typeface="Symbol"/>
              </a:rPr>
              <a:t>N, it is always unstable</a:t>
            </a:r>
            <a:r>
              <a:rPr lang="en-US" sz="2000" i="1" baseline="0" dirty="0" smtClean="0">
                <a:latin typeface="Times New Roman"/>
                <a:ea typeface="PMingLiU"/>
                <a:sym typeface="Symbol"/>
              </a:rPr>
              <a:t>, a truss turning into a </a:t>
            </a:r>
            <a:r>
              <a:rPr lang="en-US" sz="2000" b="1" i="1" baseline="0" dirty="0" smtClean="0">
                <a:latin typeface="Times New Roman"/>
                <a:ea typeface="PMingLiU"/>
                <a:sym typeface="Symbol"/>
              </a:rPr>
              <a:t>mechanism </a:t>
            </a:r>
            <a:r>
              <a:rPr lang="en-US" sz="2000" i="1" baseline="0" dirty="0" smtClean="0">
                <a:latin typeface="Times New Roman"/>
                <a:ea typeface="PMingLiU"/>
                <a:sym typeface="Symbol"/>
              </a:rPr>
              <a:t>under certain loads.</a:t>
            </a:r>
          </a:p>
        </p:txBody>
      </p:sp>
      <p:sp>
        <p:nvSpPr>
          <p:cNvPr id="4" name="Rectangle 3"/>
          <p:cNvSpPr/>
          <p:nvPr/>
        </p:nvSpPr>
        <p:spPr>
          <a:xfrm>
            <a:off x="685800" y="2362200"/>
            <a:ext cx="8305800" cy="400110"/>
          </a:xfrm>
          <a:prstGeom prst="rect">
            <a:avLst/>
          </a:prstGeom>
        </p:spPr>
        <p:txBody>
          <a:bodyPr wrap="square">
            <a:spAutoFit/>
          </a:bodyPr>
          <a:lstStyle/>
          <a:p>
            <a:r>
              <a:rPr lang="en-US" sz="2000" dirty="0" smtClean="0"/>
              <a:t>(2)</a:t>
            </a:r>
            <a:r>
              <a:rPr lang="en-US" sz="2000" baseline="0" dirty="0" smtClean="0">
                <a:latin typeface="Times New Roman"/>
                <a:ea typeface="PMingLiU"/>
              </a:rPr>
              <a:t>For a stable plane truss, if </a:t>
            </a:r>
            <a:r>
              <a:rPr lang="en-US" sz="2000" i="1" baseline="0" dirty="0" smtClean="0">
                <a:latin typeface="Times New Roman"/>
                <a:ea typeface="PMingLiU"/>
              </a:rPr>
              <a:t>M+R=</a:t>
            </a:r>
            <a:r>
              <a:rPr lang="en-US" sz="2000" baseline="0" dirty="0" smtClean="0">
                <a:latin typeface="Times New Roman"/>
                <a:ea typeface="PMingLiU"/>
              </a:rPr>
              <a:t>2</a:t>
            </a:r>
            <a:r>
              <a:rPr lang="en-US" sz="2000" i="1" baseline="0" dirty="0" smtClean="0">
                <a:latin typeface="Times New Roman"/>
                <a:ea typeface="PMingLiU"/>
              </a:rPr>
              <a:t>N, then it is statically determinate.</a:t>
            </a:r>
          </a:p>
        </p:txBody>
      </p:sp>
      <p:sp>
        <p:nvSpPr>
          <p:cNvPr id="6" name="Rectangle 5"/>
          <p:cNvSpPr/>
          <p:nvPr/>
        </p:nvSpPr>
        <p:spPr>
          <a:xfrm>
            <a:off x="685800" y="3124200"/>
            <a:ext cx="4572000" cy="400110"/>
          </a:xfrm>
          <a:prstGeom prst="rect">
            <a:avLst/>
          </a:prstGeom>
        </p:spPr>
        <p:txBody>
          <a:bodyPr>
            <a:spAutoFit/>
          </a:bodyPr>
          <a:lstStyle/>
          <a:p>
            <a:r>
              <a:rPr lang="en-US" sz="2000" dirty="0" smtClean="0"/>
              <a:t>(3)</a:t>
            </a:r>
            <a:r>
              <a:rPr lang="en-US" sz="2000" baseline="0" dirty="0" smtClean="0">
                <a:latin typeface="Times New Roman"/>
                <a:ea typeface="PMingLiU"/>
              </a:rPr>
              <a:t>A simple truss is stable and determinate.</a:t>
            </a:r>
          </a:p>
        </p:txBody>
      </p:sp>
      <p:sp>
        <p:nvSpPr>
          <p:cNvPr id="7" name="Rectangle 6"/>
          <p:cNvSpPr/>
          <p:nvPr/>
        </p:nvSpPr>
        <p:spPr>
          <a:xfrm>
            <a:off x="685800" y="3810000"/>
            <a:ext cx="7848600" cy="1015663"/>
          </a:xfrm>
          <a:prstGeom prst="rect">
            <a:avLst/>
          </a:prstGeom>
        </p:spPr>
        <p:txBody>
          <a:bodyPr wrap="square">
            <a:spAutoFit/>
          </a:bodyPr>
          <a:lstStyle/>
          <a:p>
            <a:r>
              <a:rPr lang="en-US" sz="2000" baseline="0" dirty="0" smtClean="0">
                <a:latin typeface="Times New Roman"/>
                <a:ea typeface="PMingLiU"/>
              </a:rPr>
              <a:t>(4) For a stable plane truss, if </a:t>
            </a:r>
            <a:r>
              <a:rPr lang="en-US" sz="2000" i="1" baseline="0" dirty="0" smtClean="0">
                <a:latin typeface="Times New Roman"/>
                <a:ea typeface="PMingLiU"/>
              </a:rPr>
              <a:t>M+R</a:t>
            </a:r>
            <a:r>
              <a:rPr lang="en-US" sz="2000" i="1" baseline="0" dirty="0" smtClean="0">
                <a:latin typeface="Times New Roman"/>
                <a:ea typeface="PMingLiU"/>
                <a:sym typeface="Symbol"/>
              </a:rPr>
              <a:t></a:t>
            </a:r>
            <a:r>
              <a:rPr lang="en-US" sz="2000" baseline="0" dirty="0" smtClean="0">
                <a:latin typeface="Times New Roman"/>
                <a:ea typeface="PMingLiU"/>
                <a:sym typeface="Symbol"/>
              </a:rPr>
              <a:t>2</a:t>
            </a:r>
            <a:r>
              <a:rPr lang="en-US" sz="2000" i="1" baseline="0" dirty="0" smtClean="0">
                <a:latin typeface="Times New Roman"/>
                <a:ea typeface="PMingLiU"/>
                <a:sym typeface="Symbol"/>
              </a:rPr>
              <a:t>N, then it is </a:t>
            </a:r>
            <a:r>
              <a:rPr lang="en-US" sz="2000" b="1" i="1" baseline="0" dirty="0" smtClean="0">
                <a:latin typeface="Times New Roman"/>
                <a:ea typeface="PMingLiU"/>
                <a:sym typeface="Symbol"/>
              </a:rPr>
              <a:t>statically indeterminate</a:t>
            </a:r>
            <a:r>
              <a:rPr lang="en-US" sz="2000" i="1" baseline="0" dirty="0" smtClean="0">
                <a:latin typeface="Times New Roman"/>
                <a:ea typeface="PMingLiU"/>
                <a:sym typeface="Symbol"/>
              </a:rPr>
              <a:t>.  The discrepancy between the two numbers, M+R–</a:t>
            </a:r>
            <a:r>
              <a:rPr lang="en-US" sz="2000" baseline="0" dirty="0" smtClean="0">
                <a:latin typeface="Times New Roman"/>
                <a:ea typeface="PMingLiU"/>
                <a:sym typeface="Symbol"/>
              </a:rPr>
              <a:t>2</a:t>
            </a:r>
            <a:r>
              <a:rPr lang="en-US" sz="2000" i="1" baseline="0" dirty="0" smtClean="0">
                <a:latin typeface="Times New Roman"/>
                <a:ea typeface="PMingLiU"/>
                <a:sym typeface="Symbol"/>
              </a:rPr>
              <a:t>N, is </a:t>
            </a:r>
            <a:r>
              <a:rPr lang="en-US" sz="2000" b="1" i="1" baseline="0" dirty="0" smtClean="0">
                <a:latin typeface="Times New Roman"/>
                <a:ea typeface="PMingLiU"/>
                <a:sym typeface="Symbol"/>
              </a:rPr>
              <a:t>called the degrees of indeterminacy</a:t>
            </a:r>
            <a:r>
              <a:rPr lang="en-US" sz="2000" i="1" baseline="0" dirty="0" smtClean="0">
                <a:latin typeface="Times New Roman"/>
                <a:ea typeface="PMingLiU"/>
                <a:sym typeface="Symbol"/>
              </a:rPr>
              <a:t>, or </a:t>
            </a:r>
            <a:r>
              <a:rPr lang="en-US" sz="2000" b="1" i="1" baseline="0" dirty="0" smtClean="0">
                <a:latin typeface="Times New Roman"/>
                <a:ea typeface="PMingLiU"/>
                <a:sym typeface="Symbol"/>
              </a:rPr>
              <a:t>the number of redundant forces. </a:t>
            </a:r>
            <a:endParaRPr lang="en-US"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Line 2"/>
          <p:cNvSpPr>
            <a:spLocks noChangeShapeType="1"/>
          </p:cNvSpPr>
          <p:nvPr/>
        </p:nvSpPr>
        <p:spPr bwMode="auto">
          <a:xfrm>
            <a:off x="4019550" y="2173287"/>
            <a:ext cx="0" cy="219075"/>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4755" name="AutoShape 3"/>
          <p:cNvSpPr>
            <a:spLocks noChangeArrowheads="1"/>
          </p:cNvSpPr>
          <p:nvPr/>
        </p:nvSpPr>
        <p:spPr bwMode="auto">
          <a:xfrm>
            <a:off x="3676650" y="1230312"/>
            <a:ext cx="709613" cy="895350"/>
          </a:xfrm>
          <a:prstGeom prst="diamond">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4756" name="Line 4"/>
          <p:cNvSpPr>
            <a:spLocks noChangeShapeType="1"/>
          </p:cNvSpPr>
          <p:nvPr/>
        </p:nvSpPr>
        <p:spPr bwMode="auto">
          <a:xfrm flipV="1">
            <a:off x="4019550" y="1220787"/>
            <a:ext cx="0" cy="923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4757" name="Line 5"/>
          <p:cNvSpPr>
            <a:spLocks noChangeShapeType="1"/>
          </p:cNvSpPr>
          <p:nvPr/>
        </p:nvSpPr>
        <p:spPr bwMode="auto">
          <a:xfrm flipV="1">
            <a:off x="3244850" y="1228725"/>
            <a:ext cx="1546225" cy="1587"/>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4758" name="Line 6"/>
          <p:cNvSpPr>
            <a:spLocks noChangeShapeType="1"/>
          </p:cNvSpPr>
          <p:nvPr/>
        </p:nvSpPr>
        <p:spPr bwMode="auto">
          <a:xfrm flipH="1">
            <a:off x="4410075" y="1239837"/>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4759" name="Line 7"/>
          <p:cNvSpPr>
            <a:spLocks noChangeShapeType="1"/>
          </p:cNvSpPr>
          <p:nvPr/>
        </p:nvSpPr>
        <p:spPr bwMode="auto">
          <a:xfrm flipH="1">
            <a:off x="3638550" y="1239837"/>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4760" name="Line 8"/>
          <p:cNvSpPr>
            <a:spLocks noChangeShapeType="1"/>
          </p:cNvSpPr>
          <p:nvPr/>
        </p:nvSpPr>
        <p:spPr bwMode="auto">
          <a:xfrm flipH="1">
            <a:off x="4800600" y="1239837"/>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4761" name="Line 9"/>
          <p:cNvSpPr>
            <a:spLocks noChangeShapeType="1"/>
          </p:cNvSpPr>
          <p:nvPr/>
        </p:nvSpPr>
        <p:spPr bwMode="auto">
          <a:xfrm flipH="1">
            <a:off x="3248025" y="1230312"/>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4762" name="Line 10"/>
          <p:cNvSpPr>
            <a:spLocks noChangeShapeType="1"/>
          </p:cNvSpPr>
          <p:nvPr/>
        </p:nvSpPr>
        <p:spPr bwMode="auto">
          <a:xfrm>
            <a:off x="2895600" y="2116137"/>
            <a:ext cx="2286000"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4763" name="Line 11"/>
          <p:cNvSpPr>
            <a:spLocks noChangeShapeType="1"/>
          </p:cNvSpPr>
          <p:nvPr/>
        </p:nvSpPr>
        <p:spPr bwMode="auto">
          <a:xfrm>
            <a:off x="4810125" y="1230312"/>
            <a:ext cx="371475" cy="8858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4764" name="Line 12"/>
          <p:cNvSpPr>
            <a:spLocks noChangeShapeType="1"/>
          </p:cNvSpPr>
          <p:nvPr/>
        </p:nvSpPr>
        <p:spPr bwMode="auto">
          <a:xfrm flipH="1">
            <a:off x="2886075" y="1239837"/>
            <a:ext cx="361950" cy="8763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4765" name="Line 13"/>
          <p:cNvSpPr>
            <a:spLocks noChangeShapeType="1"/>
          </p:cNvSpPr>
          <p:nvPr/>
        </p:nvSpPr>
        <p:spPr bwMode="auto">
          <a:xfrm flipV="1">
            <a:off x="3248025" y="1249362"/>
            <a:ext cx="371475" cy="4381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4766" name="Line 14"/>
          <p:cNvSpPr>
            <a:spLocks noChangeShapeType="1"/>
          </p:cNvSpPr>
          <p:nvPr/>
        </p:nvSpPr>
        <p:spPr bwMode="auto">
          <a:xfrm>
            <a:off x="3248025" y="1687512"/>
            <a:ext cx="381000" cy="4286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4767" name="Line 15"/>
          <p:cNvSpPr>
            <a:spLocks noChangeShapeType="1"/>
          </p:cNvSpPr>
          <p:nvPr/>
        </p:nvSpPr>
        <p:spPr bwMode="auto">
          <a:xfrm flipV="1">
            <a:off x="4419600" y="1677987"/>
            <a:ext cx="371475" cy="4381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4768" name="Line 16"/>
          <p:cNvSpPr>
            <a:spLocks noChangeShapeType="1"/>
          </p:cNvSpPr>
          <p:nvPr/>
        </p:nvSpPr>
        <p:spPr bwMode="auto">
          <a:xfrm flipH="1" flipV="1">
            <a:off x="4410075" y="1239837"/>
            <a:ext cx="390525" cy="4381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4769" name="Oval 17"/>
          <p:cNvSpPr>
            <a:spLocks noChangeArrowheads="1"/>
          </p:cNvSpPr>
          <p:nvPr/>
        </p:nvSpPr>
        <p:spPr bwMode="auto">
          <a:xfrm>
            <a:off x="3200400" y="1192212"/>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4770" name="Oval 18"/>
          <p:cNvSpPr>
            <a:spLocks noChangeArrowheads="1"/>
          </p:cNvSpPr>
          <p:nvPr/>
        </p:nvSpPr>
        <p:spPr bwMode="auto">
          <a:xfrm>
            <a:off x="3592513" y="1182687"/>
            <a:ext cx="90487"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4771" name="Oval 19"/>
          <p:cNvSpPr>
            <a:spLocks noChangeArrowheads="1"/>
          </p:cNvSpPr>
          <p:nvPr/>
        </p:nvSpPr>
        <p:spPr bwMode="auto">
          <a:xfrm>
            <a:off x="3971925" y="1176337"/>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4772" name="Oval 20"/>
          <p:cNvSpPr>
            <a:spLocks noChangeArrowheads="1"/>
          </p:cNvSpPr>
          <p:nvPr/>
        </p:nvSpPr>
        <p:spPr bwMode="auto">
          <a:xfrm>
            <a:off x="4365625" y="1185862"/>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4773" name="Oval 21"/>
          <p:cNvSpPr>
            <a:spLocks noChangeArrowheads="1"/>
          </p:cNvSpPr>
          <p:nvPr/>
        </p:nvSpPr>
        <p:spPr bwMode="auto">
          <a:xfrm>
            <a:off x="4762500" y="1192212"/>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4774" name="Oval 22"/>
          <p:cNvSpPr>
            <a:spLocks noChangeArrowheads="1"/>
          </p:cNvSpPr>
          <p:nvPr/>
        </p:nvSpPr>
        <p:spPr bwMode="auto">
          <a:xfrm>
            <a:off x="2857500" y="2068512"/>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4775" name="Oval 23"/>
          <p:cNvSpPr>
            <a:spLocks noChangeArrowheads="1"/>
          </p:cNvSpPr>
          <p:nvPr/>
        </p:nvSpPr>
        <p:spPr bwMode="auto">
          <a:xfrm>
            <a:off x="3190875" y="2058987"/>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4776" name="Oval 24"/>
          <p:cNvSpPr>
            <a:spLocks noChangeArrowheads="1"/>
          </p:cNvSpPr>
          <p:nvPr/>
        </p:nvSpPr>
        <p:spPr bwMode="auto">
          <a:xfrm>
            <a:off x="3594100" y="2076450"/>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4777" name="Oval 25"/>
          <p:cNvSpPr>
            <a:spLocks noChangeArrowheads="1"/>
          </p:cNvSpPr>
          <p:nvPr/>
        </p:nvSpPr>
        <p:spPr bwMode="auto">
          <a:xfrm>
            <a:off x="3971925" y="2068512"/>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4778" name="Oval 26"/>
          <p:cNvSpPr>
            <a:spLocks noChangeArrowheads="1"/>
          </p:cNvSpPr>
          <p:nvPr/>
        </p:nvSpPr>
        <p:spPr bwMode="auto">
          <a:xfrm>
            <a:off x="4362450" y="2062162"/>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4779" name="Oval 27"/>
          <p:cNvSpPr>
            <a:spLocks noChangeArrowheads="1"/>
          </p:cNvSpPr>
          <p:nvPr/>
        </p:nvSpPr>
        <p:spPr bwMode="auto">
          <a:xfrm>
            <a:off x="4752975" y="2078037"/>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4780" name="Oval 28"/>
          <p:cNvSpPr>
            <a:spLocks noChangeArrowheads="1"/>
          </p:cNvSpPr>
          <p:nvPr/>
        </p:nvSpPr>
        <p:spPr bwMode="auto">
          <a:xfrm>
            <a:off x="3200400" y="1649412"/>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4781" name="Oval 29"/>
          <p:cNvSpPr>
            <a:spLocks noChangeArrowheads="1"/>
          </p:cNvSpPr>
          <p:nvPr/>
        </p:nvSpPr>
        <p:spPr bwMode="auto">
          <a:xfrm>
            <a:off x="3600450" y="1630362"/>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4782" name="Oval 30"/>
          <p:cNvSpPr>
            <a:spLocks noChangeArrowheads="1"/>
          </p:cNvSpPr>
          <p:nvPr/>
        </p:nvSpPr>
        <p:spPr bwMode="auto">
          <a:xfrm>
            <a:off x="4352925" y="1630362"/>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4783" name="Oval 31"/>
          <p:cNvSpPr>
            <a:spLocks noChangeArrowheads="1"/>
          </p:cNvSpPr>
          <p:nvPr/>
        </p:nvSpPr>
        <p:spPr bwMode="auto">
          <a:xfrm>
            <a:off x="4752975" y="1620837"/>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4784" name="Line 32"/>
          <p:cNvSpPr>
            <a:spLocks noChangeShapeType="1"/>
          </p:cNvSpPr>
          <p:nvPr/>
        </p:nvSpPr>
        <p:spPr bwMode="auto">
          <a:xfrm>
            <a:off x="2790825" y="2238375"/>
            <a:ext cx="23812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4785" name="Line 33"/>
          <p:cNvSpPr>
            <a:spLocks noChangeShapeType="1"/>
          </p:cNvSpPr>
          <p:nvPr/>
        </p:nvSpPr>
        <p:spPr bwMode="auto">
          <a:xfrm flipH="1" flipV="1">
            <a:off x="2928938" y="2152650"/>
            <a:ext cx="33337" cy="84137"/>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4786" name="Line 34"/>
          <p:cNvSpPr>
            <a:spLocks noChangeShapeType="1"/>
          </p:cNvSpPr>
          <p:nvPr/>
        </p:nvSpPr>
        <p:spPr bwMode="auto">
          <a:xfrm flipH="1">
            <a:off x="2847975" y="2152650"/>
            <a:ext cx="28575" cy="8572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4787" name="Line 35"/>
          <p:cNvSpPr>
            <a:spLocks noChangeShapeType="1"/>
          </p:cNvSpPr>
          <p:nvPr/>
        </p:nvSpPr>
        <p:spPr bwMode="auto">
          <a:xfrm flipH="1" flipV="1">
            <a:off x="5199063" y="2151062"/>
            <a:ext cx="46037" cy="9207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4788" name="Line 36"/>
          <p:cNvSpPr>
            <a:spLocks noChangeShapeType="1"/>
          </p:cNvSpPr>
          <p:nvPr/>
        </p:nvSpPr>
        <p:spPr bwMode="auto">
          <a:xfrm flipH="1">
            <a:off x="5110163" y="2151062"/>
            <a:ext cx="46037" cy="9207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4789" name="Line 37"/>
          <p:cNvSpPr>
            <a:spLocks noChangeShapeType="1"/>
          </p:cNvSpPr>
          <p:nvPr/>
        </p:nvSpPr>
        <p:spPr bwMode="auto">
          <a:xfrm>
            <a:off x="5110163" y="2243137"/>
            <a:ext cx="133350" cy="158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4790" name="Oval 38"/>
          <p:cNvSpPr>
            <a:spLocks noChangeArrowheads="1"/>
          </p:cNvSpPr>
          <p:nvPr/>
        </p:nvSpPr>
        <p:spPr bwMode="auto">
          <a:xfrm>
            <a:off x="5133975" y="2220912"/>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4791" name="Line 39"/>
          <p:cNvSpPr>
            <a:spLocks noChangeShapeType="1"/>
          </p:cNvSpPr>
          <p:nvPr/>
        </p:nvSpPr>
        <p:spPr bwMode="auto">
          <a:xfrm>
            <a:off x="5057775" y="2319337"/>
            <a:ext cx="257175" cy="158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4792" name="Text Box 40"/>
          <p:cNvSpPr txBox="1">
            <a:spLocks noChangeArrowheads="1"/>
          </p:cNvSpPr>
          <p:nvPr/>
        </p:nvSpPr>
        <p:spPr bwMode="auto">
          <a:xfrm>
            <a:off x="3990975" y="2198687"/>
            <a:ext cx="820722"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16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4793" name="Freeform 41"/>
          <p:cNvSpPr>
            <a:spLocks/>
          </p:cNvSpPr>
          <p:nvPr/>
        </p:nvSpPr>
        <p:spPr bwMode="auto">
          <a:xfrm>
            <a:off x="3397250" y="1085850"/>
            <a:ext cx="441325" cy="1209675"/>
          </a:xfrm>
          <a:custGeom>
            <a:avLst/>
            <a:gdLst/>
            <a:ahLst/>
            <a:cxnLst>
              <a:cxn ang="0">
                <a:pos x="485" y="0"/>
              </a:cxn>
              <a:cxn ang="0">
                <a:pos x="410" y="165"/>
              </a:cxn>
              <a:cxn ang="0">
                <a:pos x="245" y="495"/>
              </a:cxn>
              <a:cxn ang="0">
                <a:pos x="95" y="915"/>
              </a:cxn>
              <a:cxn ang="0">
                <a:pos x="35" y="1215"/>
              </a:cxn>
              <a:cxn ang="0">
                <a:pos x="5" y="1545"/>
              </a:cxn>
              <a:cxn ang="0">
                <a:pos x="5" y="1860"/>
              </a:cxn>
              <a:cxn ang="0">
                <a:pos x="20" y="2010"/>
              </a:cxn>
            </a:cxnLst>
            <a:rect l="0" t="0" r="r" b="b"/>
            <a:pathLst>
              <a:path w="485" h="2010">
                <a:moveTo>
                  <a:pt x="485" y="0"/>
                </a:moveTo>
                <a:cubicBezTo>
                  <a:pt x="467" y="41"/>
                  <a:pt x="450" y="83"/>
                  <a:pt x="410" y="165"/>
                </a:cubicBezTo>
                <a:cubicBezTo>
                  <a:pt x="370" y="247"/>
                  <a:pt x="298" y="370"/>
                  <a:pt x="245" y="495"/>
                </a:cubicBezTo>
                <a:cubicBezTo>
                  <a:pt x="192" y="620"/>
                  <a:pt x="130" y="795"/>
                  <a:pt x="95" y="915"/>
                </a:cubicBezTo>
                <a:cubicBezTo>
                  <a:pt x="60" y="1035"/>
                  <a:pt x="50" y="1110"/>
                  <a:pt x="35" y="1215"/>
                </a:cubicBezTo>
                <a:cubicBezTo>
                  <a:pt x="20" y="1320"/>
                  <a:pt x="10" y="1438"/>
                  <a:pt x="5" y="1545"/>
                </a:cubicBezTo>
                <a:cubicBezTo>
                  <a:pt x="0" y="1652"/>
                  <a:pt x="3" y="1783"/>
                  <a:pt x="5" y="1860"/>
                </a:cubicBezTo>
                <a:cubicBezTo>
                  <a:pt x="7" y="1937"/>
                  <a:pt x="13" y="1973"/>
                  <a:pt x="20" y="2010"/>
                </a:cubicBezTo>
              </a:path>
            </a:pathLst>
          </a:custGeom>
          <a:noFill/>
          <a:ln w="25400" cap="flat">
            <a:solidFill>
              <a:srgbClr val="FF0000"/>
            </a:solidFill>
            <a:prstDash val="sysDot"/>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4794" name="Freeform 42"/>
          <p:cNvSpPr>
            <a:spLocks/>
          </p:cNvSpPr>
          <p:nvPr/>
        </p:nvSpPr>
        <p:spPr bwMode="auto">
          <a:xfrm>
            <a:off x="4105275" y="1095375"/>
            <a:ext cx="506413" cy="1114425"/>
          </a:xfrm>
          <a:custGeom>
            <a:avLst/>
            <a:gdLst/>
            <a:ahLst/>
            <a:cxnLst>
              <a:cxn ang="0">
                <a:pos x="870" y="0"/>
              </a:cxn>
              <a:cxn ang="0">
                <a:pos x="870" y="330"/>
              </a:cxn>
              <a:cxn ang="0">
                <a:pos x="855" y="570"/>
              </a:cxn>
              <a:cxn ang="0">
                <a:pos x="825" y="810"/>
              </a:cxn>
              <a:cxn ang="0">
                <a:pos x="780" y="945"/>
              </a:cxn>
              <a:cxn ang="0">
                <a:pos x="735" y="1050"/>
              </a:cxn>
              <a:cxn ang="0">
                <a:pos x="645" y="1200"/>
              </a:cxn>
              <a:cxn ang="0">
                <a:pos x="570" y="1290"/>
              </a:cxn>
              <a:cxn ang="0">
                <a:pos x="495" y="1365"/>
              </a:cxn>
              <a:cxn ang="0">
                <a:pos x="420" y="1440"/>
              </a:cxn>
              <a:cxn ang="0">
                <a:pos x="315" y="1515"/>
              </a:cxn>
              <a:cxn ang="0">
                <a:pos x="150" y="1605"/>
              </a:cxn>
              <a:cxn ang="0">
                <a:pos x="0" y="1710"/>
              </a:cxn>
            </a:cxnLst>
            <a:rect l="0" t="0" r="r" b="b"/>
            <a:pathLst>
              <a:path w="872" h="1710">
                <a:moveTo>
                  <a:pt x="870" y="0"/>
                </a:moveTo>
                <a:cubicBezTo>
                  <a:pt x="871" y="117"/>
                  <a:pt x="872" y="235"/>
                  <a:pt x="870" y="330"/>
                </a:cubicBezTo>
                <a:cubicBezTo>
                  <a:pt x="868" y="425"/>
                  <a:pt x="862" y="490"/>
                  <a:pt x="855" y="570"/>
                </a:cubicBezTo>
                <a:cubicBezTo>
                  <a:pt x="848" y="650"/>
                  <a:pt x="837" y="748"/>
                  <a:pt x="825" y="810"/>
                </a:cubicBezTo>
                <a:cubicBezTo>
                  <a:pt x="813" y="872"/>
                  <a:pt x="795" y="905"/>
                  <a:pt x="780" y="945"/>
                </a:cubicBezTo>
                <a:cubicBezTo>
                  <a:pt x="765" y="985"/>
                  <a:pt x="757" y="1008"/>
                  <a:pt x="735" y="1050"/>
                </a:cubicBezTo>
                <a:cubicBezTo>
                  <a:pt x="713" y="1092"/>
                  <a:pt x="672" y="1160"/>
                  <a:pt x="645" y="1200"/>
                </a:cubicBezTo>
                <a:cubicBezTo>
                  <a:pt x="618" y="1240"/>
                  <a:pt x="595" y="1263"/>
                  <a:pt x="570" y="1290"/>
                </a:cubicBezTo>
                <a:cubicBezTo>
                  <a:pt x="545" y="1317"/>
                  <a:pt x="520" y="1340"/>
                  <a:pt x="495" y="1365"/>
                </a:cubicBezTo>
                <a:cubicBezTo>
                  <a:pt x="470" y="1390"/>
                  <a:pt x="450" y="1415"/>
                  <a:pt x="420" y="1440"/>
                </a:cubicBezTo>
                <a:cubicBezTo>
                  <a:pt x="390" y="1465"/>
                  <a:pt x="360" y="1487"/>
                  <a:pt x="315" y="1515"/>
                </a:cubicBezTo>
                <a:cubicBezTo>
                  <a:pt x="270" y="1543"/>
                  <a:pt x="202" y="1573"/>
                  <a:pt x="150" y="1605"/>
                </a:cubicBezTo>
                <a:cubicBezTo>
                  <a:pt x="98" y="1637"/>
                  <a:pt x="32" y="1690"/>
                  <a:pt x="0" y="1710"/>
                </a:cubicBezTo>
              </a:path>
            </a:pathLst>
          </a:custGeom>
          <a:noFill/>
          <a:ln w="25400" cap="flat">
            <a:solidFill>
              <a:srgbClr val="FF0000"/>
            </a:solidFill>
            <a:prstDash val="sysDot"/>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4795" name="Line 43"/>
          <p:cNvSpPr>
            <a:spLocks noChangeShapeType="1"/>
          </p:cNvSpPr>
          <p:nvPr/>
        </p:nvSpPr>
        <p:spPr bwMode="auto">
          <a:xfrm flipH="1">
            <a:off x="3743325" y="1095375"/>
            <a:ext cx="542925" cy="1181100"/>
          </a:xfrm>
          <a:prstGeom prst="line">
            <a:avLst/>
          </a:prstGeom>
          <a:noFill/>
          <a:ln w="25400">
            <a:solidFill>
              <a:srgbClr val="FF0000"/>
            </a:solidFill>
            <a:prstDash val="sysDot"/>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4796" name="Text Box 44"/>
          <p:cNvSpPr txBox="1">
            <a:spLocks noChangeArrowheads="1"/>
          </p:cNvSpPr>
          <p:nvPr/>
        </p:nvSpPr>
        <p:spPr bwMode="auto">
          <a:xfrm>
            <a:off x="3684695" y="816452"/>
            <a:ext cx="400050"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A</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4797" name="Text Box 45"/>
          <p:cNvSpPr txBox="1">
            <a:spLocks noChangeArrowheads="1"/>
          </p:cNvSpPr>
          <p:nvPr/>
        </p:nvSpPr>
        <p:spPr bwMode="auto">
          <a:xfrm>
            <a:off x="4536766" y="825330"/>
            <a:ext cx="400050"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B</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4798" name="Text Box 46"/>
          <p:cNvSpPr txBox="1">
            <a:spLocks noChangeArrowheads="1"/>
          </p:cNvSpPr>
          <p:nvPr/>
        </p:nvSpPr>
        <p:spPr bwMode="auto">
          <a:xfrm>
            <a:off x="4157062" y="830971"/>
            <a:ext cx="400050"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C</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4799" name="Text Box 47"/>
          <p:cNvSpPr txBox="1">
            <a:spLocks noChangeArrowheads="1"/>
          </p:cNvSpPr>
          <p:nvPr/>
        </p:nvSpPr>
        <p:spPr bwMode="auto">
          <a:xfrm>
            <a:off x="3581400" y="1295400"/>
            <a:ext cx="37147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a</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74800" name="Text Box 48"/>
          <p:cNvSpPr txBox="1">
            <a:spLocks noChangeArrowheads="1"/>
          </p:cNvSpPr>
          <p:nvPr/>
        </p:nvSpPr>
        <p:spPr bwMode="auto">
          <a:xfrm>
            <a:off x="3371850" y="1733550"/>
            <a:ext cx="37147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a'</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74801" name="Text Box 49"/>
          <p:cNvSpPr txBox="1">
            <a:spLocks noChangeArrowheads="1"/>
          </p:cNvSpPr>
          <p:nvPr/>
        </p:nvSpPr>
        <p:spPr bwMode="auto">
          <a:xfrm>
            <a:off x="4500332" y="1242134"/>
            <a:ext cx="37147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b'</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4802" name="Text Box 50"/>
          <p:cNvSpPr txBox="1">
            <a:spLocks noChangeArrowheads="1"/>
          </p:cNvSpPr>
          <p:nvPr/>
        </p:nvSpPr>
        <p:spPr bwMode="auto">
          <a:xfrm>
            <a:off x="4184711" y="1788758"/>
            <a:ext cx="371475"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b</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4803" name="Oval 51"/>
          <p:cNvSpPr>
            <a:spLocks noChangeArrowheads="1"/>
          </p:cNvSpPr>
          <p:nvPr/>
        </p:nvSpPr>
        <p:spPr bwMode="auto">
          <a:xfrm>
            <a:off x="5133975" y="2068512"/>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2" name="Rectangle 51"/>
          <p:cNvSpPr/>
          <p:nvPr/>
        </p:nvSpPr>
        <p:spPr>
          <a:xfrm>
            <a:off x="685800" y="2743200"/>
            <a:ext cx="7315200" cy="1323439"/>
          </a:xfrm>
          <a:prstGeom prst="rect">
            <a:avLst/>
          </a:prstGeom>
        </p:spPr>
        <p:txBody>
          <a:bodyPr wrap="square">
            <a:spAutoFit/>
          </a:bodyPr>
          <a:lstStyle/>
          <a:p>
            <a:r>
              <a:rPr lang="en-US" sz="2000" dirty="0" smtClean="0">
                <a:latin typeface="Times New Roman"/>
                <a:ea typeface="PMingLiU"/>
              </a:rPr>
              <a:t>Cut </a:t>
            </a:r>
            <a:r>
              <a:rPr lang="en-US" sz="2000" i="1" dirty="0" smtClean="0">
                <a:latin typeface="Times New Roman"/>
                <a:ea typeface="PMingLiU"/>
              </a:rPr>
              <a:t>B</a:t>
            </a:r>
            <a:r>
              <a:rPr lang="en-US" sz="2000" dirty="0" smtClean="0">
                <a:latin typeface="Times New Roman"/>
                <a:ea typeface="PMingLiU"/>
              </a:rPr>
              <a:t> exposes the forces of a lower web member </a:t>
            </a:r>
            <a:r>
              <a:rPr lang="en-US" sz="2000" i="1" dirty="0" smtClean="0">
                <a:latin typeface="Times New Roman"/>
                <a:ea typeface="PMingLiU"/>
              </a:rPr>
              <a:t>b</a:t>
            </a:r>
            <a:r>
              <a:rPr lang="en-US" sz="2000" dirty="0" smtClean="0">
                <a:latin typeface="Times New Roman"/>
                <a:ea typeface="PMingLiU"/>
              </a:rPr>
              <a:t>, and an upper web member, </a:t>
            </a:r>
            <a:r>
              <a:rPr lang="en-US" sz="2000" i="1" dirty="0" smtClean="0">
                <a:latin typeface="Times New Roman"/>
                <a:ea typeface="PMingLiU"/>
              </a:rPr>
              <a:t>b’</a:t>
            </a:r>
            <a:r>
              <a:rPr lang="en-US" sz="2000" dirty="0" smtClean="0">
                <a:latin typeface="Times New Roman"/>
                <a:ea typeface="PMingLiU"/>
              </a:rPr>
              <a:t>.  If </a:t>
            </a:r>
            <a:r>
              <a:rPr lang="en-US" sz="2000" i="1" dirty="0" err="1" smtClean="0">
                <a:latin typeface="Times New Roman"/>
                <a:ea typeface="PMingLiU"/>
              </a:rPr>
              <a:t>F</a:t>
            </a:r>
            <a:r>
              <a:rPr lang="en-US" sz="2000" i="1" baseline="-25000" dirty="0" err="1" smtClean="0">
                <a:latin typeface="Times New Roman"/>
                <a:ea typeface="PMingLiU"/>
              </a:rPr>
              <a:t>b</a:t>
            </a:r>
            <a:r>
              <a:rPr lang="en-US" sz="2000" baseline="-25000" dirty="0" smtClean="0">
                <a:latin typeface="Times New Roman"/>
                <a:ea typeface="PMingLiU"/>
              </a:rPr>
              <a:t>’</a:t>
            </a:r>
            <a:r>
              <a:rPr lang="en-US" sz="2000" dirty="0" smtClean="0">
                <a:latin typeface="Times New Roman"/>
                <a:ea typeface="PMingLiU"/>
              </a:rPr>
              <a:t> is known, </a:t>
            </a:r>
            <a:r>
              <a:rPr lang="en-US" sz="2000" i="1" dirty="0" err="1" smtClean="0">
                <a:latin typeface="Times New Roman"/>
                <a:ea typeface="PMingLiU"/>
              </a:rPr>
              <a:t>F</a:t>
            </a:r>
            <a:r>
              <a:rPr lang="en-US" sz="2000" i="1" baseline="-25000" dirty="0" err="1" smtClean="0">
                <a:latin typeface="Times New Roman"/>
                <a:ea typeface="PMingLiU"/>
              </a:rPr>
              <a:t>b</a:t>
            </a:r>
            <a:r>
              <a:rPr lang="en-US" sz="2000" dirty="0" smtClean="0">
                <a:latin typeface="Times New Roman"/>
                <a:ea typeface="PMingLiU"/>
              </a:rPr>
              <a:t> can be computed from the equilibrium equation for forces in the vertical direction of the FBD to the right of the cut and vice versa.</a:t>
            </a:r>
          </a:p>
        </p:txBody>
      </p:sp>
      <p:sp>
        <p:nvSpPr>
          <p:cNvPr id="53" name="Rectangle 52"/>
          <p:cNvSpPr/>
          <p:nvPr/>
        </p:nvSpPr>
        <p:spPr>
          <a:xfrm>
            <a:off x="685800" y="4343400"/>
            <a:ext cx="7696200" cy="1938992"/>
          </a:xfrm>
          <a:prstGeom prst="rect">
            <a:avLst/>
          </a:prstGeom>
        </p:spPr>
        <p:txBody>
          <a:bodyPr wrap="square">
            <a:spAutoFit/>
          </a:bodyPr>
          <a:lstStyle/>
          <a:p>
            <a:r>
              <a:rPr lang="en-US" sz="2000" dirty="0" smtClean="0">
                <a:latin typeface="Times New Roman"/>
                <a:ea typeface="PMingLiU"/>
              </a:rPr>
              <a:t>Cut </a:t>
            </a:r>
            <a:r>
              <a:rPr lang="en-US" sz="2000" i="1" dirty="0" smtClean="0">
                <a:latin typeface="Times New Roman"/>
                <a:ea typeface="PMingLiU"/>
              </a:rPr>
              <a:t>C </a:t>
            </a:r>
            <a:r>
              <a:rPr lang="en-US" sz="2000" dirty="0" smtClean="0">
                <a:latin typeface="Times New Roman"/>
                <a:ea typeface="PMingLiU"/>
              </a:rPr>
              <a:t>exposes the forces of the central vertical web member and two inclined web members; each force has a vertical component.  Once the forces in the two inclined web members are known, the force in the central vertical member can be computed from the equilibrium equation for forces in the vertical direction of the FBD to the left or right of the cut.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04800"/>
            <a:ext cx="2417650" cy="400110"/>
          </a:xfrm>
          <a:prstGeom prst="rect">
            <a:avLst/>
          </a:prstGeom>
        </p:spPr>
        <p:txBody>
          <a:bodyPr wrap="none">
            <a:spAutoFit/>
          </a:bodyPr>
          <a:lstStyle/>
          <a:p>
            <a:r>
              <a:rPr lang="en-US" sz="2000" b="1" dirty="0" smtClean="0">
                <a:latin typeface="Times New Roman"/>
                <a:ea typeface="PMingLiU"/>
              </a:rPr>
              <a:t>(2) Method of joint</a:t>
            </a:r>
            <a:r>
              <a:rPr lang="en-US" altLang="zh-TW" sz="2000" b="1" dirty="0" smtClean="0">
                <a:latin typeface="Times New Roman"/>
                <a:ea typeface="PMingLiU"/>
              </a:rPr>
              <a:t>s.</a:t>
            </a:r>
            <a:endParaRPr lang="en-US" sz="2000" dirty="0"/>
          </a:p>
        </p:txBody>
      </p:sp>
      <p:sp>
        <p:nvSpPr>
          <p:cNvPr id="75778" name="Line 2"/>
          <p:cNvSpPr>
            <a:spLocks noChangeShapeType="1"/>
          </p:cNvSpPr>
          <p:nvPr/>
        </p:nvSpPr>
        <p:spPr bwMode="auto">
          <a:xfrm>
            <a:off x="3952875" y="2287588"/>
            <a:ext cx="0" cy="219075"/>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75779" name="AutoShape 3"/>
          <p:cNvSpPr>
            <a:spLocks noChangeArrowheads="1"/>
          </p:cNvSpPr>
          <p:nvPr/>
        </p:nvSpPr>
        <p:spPr bwMode="auto">
          <a:xfrm>
            <a:off x="3609975" y="1344613"/>
            <a:ext cx="709613" cy="895350"/>
          </a:xfrm>
          <a:prstGeom prst="diamond">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5780" name="Line 4"/>
          <p:cNvSpPr>
            <a:spLocks noChangeShapeType="1"/>
          </p:cNvSpPr>
          <p:nvPr/>
        </p:nvSpPr>
        <p:spPr bwMode="auto">
          <a:xfrm flipV="1">
            <a:off x="3952875" y="1335088"/>
            <a:ext cx="0" cy="923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781" name="Line 5"/>
          <p:cNvSpPr>
            <a:spLocks noChangeShapeType="1"/>
          </p:cNvSpPr>
          <p:nvPr/>
        </p:nvSpPr>
        <p:spPr bwMode="auto">
          <a:xfrm flipV="1">
            <a:off x="3179763" y="1344613"/>
            <a:ext cx="1544637" cy="1587"/>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782" name="Line 6"/>
          <p:cNvSpPr>
            <a:spLocks noChangeShapeType="1"/>
          </p:cNvSpPr>
          <p:nvPr/>
        </p:nvSpPr>
        <p:spPr bwMode="auto">
          <a:xfrm flipH="1">
            <a:off x="4343400" y="1354138"/>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783" name="Line 7"/>
          <p:cNvSpPr>
            <a:spLocks noChangeShapeType="1"/>
          </p:cNvSpPr>
          <p:nvPr/>
        </p:nvSpPr>
        <p:spPr bwMode="auto">
          <a:xfrm flipH="1">
            <a:off x="3571875" y="1354138"/>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784" name="Line 8"/>
          <p:cNvSpPr>
            <a:spLocks noChangeShapeType="1"/>
          </p:cNvSpPr>
          <p:nvPr/>
        </p:nvSpPr>
        <p:spPr bwMode="auto">
          <a:xfrm flipH="1">
            <a:off x="4733925" y="1354138"/>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785" name="Line 9"/>
          <p:cNvSpPr>
            <a:spLocks noChangeShapeType="1"/>
          </p:cNvSpPr>
          <p:nvPr/>
        </p:nvSpPr>
        <p:spPr bwMode="auto">
          <a:xfrm flipH="1">
            <a:off x="3181350" y="1344613"/>
            <a:ext cx="0" cy="8953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786" name="Line 10"/>
          <p:cNvSpPr>
            <a:spLocks noChangeShapeType="1"/>
          </p:cNvSpPr>
          <p:nvPr/>
        </p:nvSpPr>
        <p:spPr bwMode="auto">
          <a:xfrm>
            <a:off x="2828925" y="2230438"/>
            <a:ext cx="2286000"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787" name="Line 11"/>
          <p:cNvSpPr>
            <a:spLocks noChangeShapeType="1"/>
          </p:cNvSpPr>
          <p:nvPr/>
        </p:nvSpPr>
        <p:spPr bwMode="auto">
          <a:xfrm>
            <a:off x="4743450" y="1344613"/>
            <a:ext cx="371475" cy="8858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788" name="Line 12"/>
          <p:cNvSpPr>
            <a:spLocks noChangeShapeType="1"/>
          </p:cNvSpPr>
          <p:nvPr/>
        </p:nvSpPr>
        <p:spPr bwMode="auto">
          <a:xfrm flipH="1">
            <a:off x="2819400" y="1354138"/>
            <a:ext cx="361950" cy="87630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789" name="Line 13"/>
          <p:cNvSpPr>
            <a:spLocks noChangeShapeType="1"/>
          </p:cNvSpPr>
          <p:nvPr/>
        </p:nvSpPr>
        <p:spPr bwMode="auto">
          <a:xfrm flipV="1">
            <a:off x="3181350" y="1363663"/>
            <a:ext cx="371475" cy="4381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790" name="Line 14"/>
          <p:cNvSpPr>
            <a:spLocks noChangeShapeType="1"/>
          </p:cNvSpPr>
          <p:nvPr/>
        </p:nvSpPr>
        <p:spPr bwMode="auto">
          <a:xfrm>
            <a:off x="3181350" y="1801813"/>
            <a:ext cx="381000" cy="4286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791" name="Line 15"/>
          <p:cNvSpPr>
            <a:spLocks noChangeShapeType="1"/>
          </p:cNvSpPr>
          <p:nvPr/>
        </p:nvSpPr>
        <p:spPr bwMode="auto">
          <a:xfrm flipV="1">
            <a:off x="4352925" y="1792288"/>
            <a:ext cx="371475" cy="4381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792" name="Line 16"/>
          <p:cNvSpPr>
            <a:spLocks noChangeShapeType="1"/>
          </p:cNvSpPr>
          <p:nvPr/>
        </p:nvSpPr>
        <p:spPr bwMode="auto">
          <a:xfrm flipH="1" flipV="1">
            <a:off x="4343400" y="1354138"/>
            <a:ext cx="390525" cy="4381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793" name="Oval 17"/>
          <p:cNvSpPr>
            <a:spLocks noChangeArrowheads="1"/>
          </p:cNvSpPr>
          <p:nvPr/>
        </p:nvSpPr>
        <p:spPr bwMode="auto">
          <a:xfrm>
            <a:off x="3133725" y="1306513"/>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794" name="Oval 18"/>
          <p:cNvSpPr>
            <a:spLocks noChangeArrowheads="1"/>
          </p:cNvSpPr>
          <p:nvPr/>
        </p:nvSpPr>
        <p:spPr bwMode="auto">
          <a:xfrm>
            <a:off x="3529013" y="1304925"/>
            <a:ext cx="90487"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795" name="Oval 19"/>
          <p:cNvSpPr>
            <a:spLocks noChangeArrowheads="1"/>
          </p:cNvSpPr>
          <p:nvPr/>
        </p:nvSpPr>
        <p:spPr bwMode="auto">
          <a:xfrm>
            <a:off x="3911600" y="1293813"/>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796" name="Oval 20"/>
          <p:cNvSpPr>
            <a:spLocks noChangeArrowheads="1"/>
          </p:cNvSpPr>
          <p:nvPr/>
        </p:nvSpPr>
        <p:spPr bwMode="auto">
          <a:xfrm>
            <a:off x="4305300" y="1306513"/>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797" name="Oval 21"/>
          <p:cNvSpPr>
            <a:spLocks noChangeArrowheads="1"/>
          </p:cNvSpPr>
          <p:nvPr/>
        </p:nvSpPr>
        <p:spPr bwMode="auto">
          <a:xfrm>
            <a:off x="4695825" y="1306513"/>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798" name="Oval 22"/>
          <p:cNvSpPr>
            <a:spLocks noChangeArrowheads="1"/>
          </p:cNvSpPr>
          <p:nvPr/>
        </p:nvSpPr>
        <p:spPr bwMode="auto">
          <a:xfrm>
            <a:off x="2790825" y="2182813"/>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799" name="Oval 23"/>
          <p:cNvSpPr>
            <a:spLocks noChangeArrowheads="1"/>
          </p:cNvSpPr>
          <p:nvPr/>
        </p:nvSpPr>
        <p:spPr bwMode="auto">
          <a:xfrm>
            <a:off x="3124200" y="2173288"/>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800" name="Oval 24"/>
          <p:cNvSpPr>
            <a:spLocks noChangeArrowheads="1"/>
          </p:cNvSpPr>
          <p:nvPr/>
        </p:nvSpPr>
        <p:spPr bwMode="auto">
          <a:xfrm>
            <a:off x="3524250" y="2192338"/>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801" name="Oval 25"/>
          <p:cNvSpPr>
            <a:spLocks noChangeArrowheads="1"/>
          </p:cNvSpPr>
          <p:nvPr/>
        </p:nvSpPr>
        <p:spPr bwMode="auto">
          <a:xfrm>
            <a:off x="3905250" y="2182813"/>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802" name="Oval 26"/>
          <p:cNvSpPr>
            <a:spLocks noChangeArrowheads="1"/>
          </p:cNvSpPr>
          <p:nvPr/>
        </p:nvSpPr>
        <p:spPr bwMode="auto">
          <a:xfrm>
            <a:off x="4305300" y="2173288"/>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803" name="Oval 27"/>
          <p:cNvSpPr>
            <a:spLocks noChangeArrowheads="1"/>
          </p:cNvSpPr>
          <p:nvPr/>
        </p:nvSpPr>
        <p:spPr bwMode="auto">
          <a:xfrm>
            <a:off x="4686300" y="2192338"/>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804" name="Oval 28"/>
          <p:cNvSpPr>
            <a:spLocks noChangeArrowheads="1"/>
          </p:cNvSpPr>
          <p:nvPr/>
        </p:nvSpPr>
        <p:spPr bwMode="auto">
          <a:xfrm>
            <a:off x="5067300" y="2182813"/>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805" name="Oval 29"/>
          <p:cNvSpPr>
            <a:spLocks noChangeArrowheads="1"/>
          </p:cNvSpPr>
          <p:nvPr/>
        </p:nvSpPr>
        <p:spPr bwMode="auto">
          <a:xfrm>
            <a:off x="3133725" y="1763713"/>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806" name="Oval 30"/>
          <p:cNvSpPr>
            <a:spLocks noChangeArrowheads="1"/>
          </p:cNvSpPr>
          <p:nvPr/>
        </p:nvSpPr>
        <p:spPr bwMode="auto">
          <a:xfrm>
            <a:off x="3533775" y="1744663"/>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807" name="Oval 31"/>
          <p:cNvSpPr>
            <a:spLocks noChangeArrowheads="1"/>
          </p:cNvSpPr>
          <p:nvPr/>
        </p:nvSpPr>
        <p:spPr bwMode="auto">
          <a:xfrm>
            <a:off x="4286250" y="1744663"/>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808" name="Oval 32"/>
          <p:cNvSpPr>
            <a:spLocks noChangeArrowheads="1"/>
          </p:cNvSpPr>
          <p:nvPr/>
        </p:nvSpPr>
        <p:spPr bwMode="auto">
          <a:xfrm>
            <a:off x="4686300" y="1735138"/>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809" name="Line 33"/>
          <p:cNvSpPr>
            <a:spLocks noChangeShapeType="1"/>
          </p:cNvSpPr>
          <p:nvPr/>
        </p:nvSpPr>
        <p:spPr bwMode="auto">
          <a:xfrm>
            <a:off x="2733675" y="2352675"/>
            <a:ext cx="2063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810" name="Line 34"/>
          <p:cNvSpPr>
            <a:spLocks noChangeShapeType="1"/>
          </p:cNvSpPr>
          <p:nvPr/>
        </p:nvSpPr>
        <p:spPr bwMode="auto">
          <a:xfrm flipH="1" flipV="1">
            <a:off x="2862263" y="2271713"/>
            <a:ext cx="28575" cy="762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811" name="Line 35"/>
          <p:cNvSpPr>
            <a:spLocks noChangeShapeType="1"/>
          </p:cNvSpPr>
          <p:nvPr/>
        </p:nvSpPr>
        <p:spPr bwMode="auto">
          <a:xfrm flipH="1">
            <a:off x="2778125" y="2266950"/>
            <a:ext cx="34925" cy="8572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812" name="Line 36"/>
          <p:cNvSpPr>
            <a:spLocks noChangeShapeType="1"/>
          </p:cNvSpPr>
          <p:nvPr/>
        </p:nvSpPr>
        <p:spPr bwMode="auto">
          <a:xfrm flipH="1" flipV="1">
            <a:off x="5137150" y="2268538"/>
            <a:ext cx="39688" cy="825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813" name="Line 37"/>
          <p:cNvSpPr>
            <a:spLocks noChangeShapeType="1"/>
          </p:cNvSpPr>
          <p:nvPr/>
        </p:nvSpPr>
        <p:spPr bwMode="auto">
          <a:xfrm flipH="1">
            <a:off x="5053013" y="2268538"/>
            <a:ext cx="36512" cy="84137"/>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814" name="Line 38"/>
          <p:cNvSpPr>
            <a:spLocks noChangeShapeType="1"/>
          </p:cNvSpPr>
          <p:nvPr/>
        </p:nvSpPr>
        <p:spPr bwMode="auto">
          <a:xfrm>
            <a:off x="5053013" y="2352675"/>
            <a:ext cx="122237"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815" name="Oval 39"/>
          <p:cNvSpPr>
            <a:spLocks noChangeArrowheads="1"/>
          </p:cNvSpPr>
          <p:nvPr/>
        </p:nvSpPr>
        <p:spPr bwMode="auto">
          <a:xfrm>
            <a:off x="5067300" y="2335213"/>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816" name="Line 40"/>
          <p:cNvSpPr>
            <a:spLocks noChangeShapeType="1"/>
          </p:cNvSpPr>
          <p:nvPr/>
        </p:nvSpPr>
        <p:spPr bwMode="auto">
          <a:xfrm>
            <a:off x="4991100" y="2435225"/>
            <a:ext cx="2571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817" name="Text Box 41"/>
          <p:cNvSpPr txBox="1">
            <a:spLocks noChangeArrowheads="1"/>
          </p:cNvSpPr>
          <p:nvPr/>
        </p:nvSpPr>
        <p:spPr bwMode="auto">
          <a:xfrm>
            <a:off x="3943350" y="2324100"/>
            <a:ext cx="921613"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16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5818" name="Oval 42"/>
          <p:cNvSpPr>
            <a:spLocks noChangeArrowheads="1"/>
          </p:cNvSpPr>
          <p:nvPr/>
        </p:nvSpPr>
        <p:spPr bwMode="auto">
          <a:xfrm>
            <a:off x="3390900" y="2047875"/>
            <a:ext cx="371475" cy="352425"/>
          </a:xfrm>
          <a:prstGeom prst="ellipse">
            <a:avLst/>
          </a:prstGeom>
          <a:noFill/>
          <a:ln w="9525">
            <a:solidFill>
              <a:srgbClr val="FF0000"/>
            </a:solidFill>
            <a:prstDash val="sysDot"/>
            <a:round/>
            <a:headEnd/>
            <a:tailEnd/>
          </a:ln>
        </p:spPr>
        <p:txBody>
          <a:bodyPr vert="horz" wrap="square" lIns="91440" tIns="45720" rIns="91440" bIns="45720" numCol="1" anchor="t" anchorCtr="0" compatLnSpc="1">
            <a:prstTxWarp prst="textNoShape">
              <a:avLst/>
            </a:prstTxWarp>
          </a:bodyPr>
          <a:lstStyle/>
          <a:p>
            <a:endParaRPr lang="en-US"/>
          </a:p>
        </p:txBody>
      </p:sp>
      <p:sp>
        <p:nvSpPr>
          <p:cNvPr id="75819" name="Oval 43"/>
          <p:cNvSpPr>
            <a:spLocks noChangeArrowheads="1"/>
          </p:cNvSpPr>
          <p:nvPr/>
        </p:nvSpPr>
        <p:spPr bwMode="auto">
          <a:xfrm>
            <a:off x="3413125" y="1171575"/>
            <a:ext cx="330200" cy="352425"/>
          </a:xfrm>
          <a:prstGeom prst="ellipse">
            <a:avLst/>
          </a:prstGeom>
          <a:noFill/>
          <a:ln w="9525">
            <a:solidFill>
              <a:srgbClr val="FF0000"/>
            </a:solidFill>
            <a:prstDash val="sysDot"/>
            <a:round/>
            <a:headEnd/>
            <a:tailEnd/>
          </a:ln>
        </p:spPr>
        <p:txBody>
          <a:bodyPr vert="horz" wrap="square" lIns="91440" tIns="45720" rIns="91440" bIns="45720" numCol="1" anchor="t" anchorCtr="0" compatLnSpc="1">
            <a:prstTxWarp prst="textNoShape">
              <a:avLst/>
            </a:prstTxWarp>
          </a:bodyPr>
          <a:lstStyle/>
          <a:p>
            <a:endParaRPr lang="en-US"/>
          </a:p>
        </p:txBody>
      </p:sp>
      <p:sp>
        <p:nvSpPr>
          <p:cNvPr id="75820" name="Oval 44"/>
          <p:cNvSpPr>
            <a:spLocks noChangeArrowheads="1"/>
          </p:cNvSpPr>
          <p:nvPr/>
        </p:nvSpPr>
        <p:spPr bwMode="auto">
          <a:xfrm>
            <a:off x="3784600" y="1168400"/>
            <a:ext cx="344488" cy="354013"/>
          </a:xfrm>
          <a:prstGeom prst="ellipse">
            <a:avLst/>
          </a:prstGeom>
          <a:noFill/>
          <a:ln w="9525">
            <a:solidFill>
              <a:srgbClr val="FF0000"/>
            </a:solidFill>
            <a:prstDash val="sysDot"/>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Rectangle 45"/>
          <p:cNvSpPr/>
          <p:nvPr/>
        </p:nvSpPr>
        <p:spPr>
          <a:xfrm>
            <a:off x="457200" y="2819400"/>
            <a:ext cx="7848600" cy="1938992"/>
          </a:xfrm>
          <a:prstGeom prst="rect">
            <a:avLst/>
          </a:prstGeom>
        </p:spPr>
        <p:txBody>
          <a:bodyPr wrap="square">
            <a:spAutoFit/>
          </a:bodyPr>
          <a:lstStyle/>
          <a:p>
            <a:r>
              <a:rPr lang="en-US" sz="2000" dirty="0" smtClean="0">
                <a:latin typeface="Times New Roman"/>
                <a:ea typeface="PMingLiU"/>
              </a:rPr>
              <a:t>At each of the </a:t>
            </a:r>
            <a:r>
              <a:rPr lang="en-US" sz="2000" b="1" dirty="0" smtClean="0">
                <a:latin typeface="Times New Roman"/>
                <a:ea typeface="PMingLiU"/>
              </a:rPr>
              <a:t>circled joints</a:t>
            </a:r>
            <a:r>
              <a:rPr lang="en-US" sz="2000" dirty="0" smtClean="0">
                <a:latin typeface="Times New Roman"/>
                <a:ea typeface="PMingLiU"/>
              </a:rPr>
              <a:t>, the vertical web member forces can be computed if the force of the inclined web member is known.  </a:t>
            </a:r>
          </a:p>
          <a:p>
            <a:r>
              <a:rPr lang="en-US" sz="2000" dirty="0" smtClean="0">
                <a:latin typeface="Times New Roman"/>
                <a:ea typeface="PMingLiU"/>
              </a:rPr>
              <a:t>For the central vertical web member, we need to know the forces of the two joining inclined web members.  In the present case, since the load is symmetrical, the two inclined web members have identical forces.  As a result, the force in the central vertical web member is zero.</a:t>
            </a:r>
            <a:endParaRPr lang="en-US" sz="2000" i="1" dirty="0" smtClean="0">
              <a:latin typeface="Times New Roman"/>
              <a:ea typeface="PMingLiU"/>
            </a:endParaRPr>
          </a:p>
        </p:txBody>
      </p:sp>
      <p:sp>
        <p:nvSpPr>
          <p:cNvPr id="47" name="Rectangle 27"/>
          <p:cNvSpPr>
            <a:spLocks noChangeArrowheads="1"/>
          </p:cNvSpPr>
          <p:nvPr/>
        </p:nvSpPr>
        <p:spPr bwMode="auto">
          <a:xfrm>
            <a:off x="8153400" y="5105400"/>
            <a:ext cx="228600" cy="269875"/>
          </a:xfrm>
          <a:prstGeom prst="rect">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577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577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578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578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578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578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578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578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578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578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578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578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579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5791"/>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579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7579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75794"/>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7579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7579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7579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7579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75799"/>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75800"/>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75801"/>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75802"/>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75803"/>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75804"/>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75805"/>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75806"/>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75807"/>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75808"/>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75809"/>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75810"/>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75811"/>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75812"/>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75813"/>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75814"/>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75815"/>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75816"/>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75817"/>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75818"/>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75819"/>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75820"/>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46"/>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8" grpId="0" animBg="1"/>
      <p:bldP spid="75779" grpId="0" animBg="1"/>
      <p:bldP spid="75780" grpId="0" animBg="1"/>
      <p:bldP spid="75781" grpId="0" animBg="1"/>
      <p:bldP spid="75782" grpId="0" animBg="1"/>
      <p:bldP spid="75783" grpId="0" animBg="1"/>
      <p:bldP spid="75784" grpId="0" animBg="1"/>
      <p:bldP spid="75785" grpId="0" animBg="1"/>
      <p:bldP spid="75786" grpId="0" animBg="1"/>
      <p:bldP spid="75787" grpId="0" animBg="1"/>
      <p:bldP spid="75788" grpId="0" animBg="1"/>
      <p:bldP spid="75789" grpId="0" animBg="1"/>
      <p:bldP spid="75790" grpId="0" animBg="1"/>
      <p:bldP spid="75791" grpId="0" animBg="1"/>
      <p:bldP spid="75792" grpId="0" animBg="1"/>
      <p:bldP spid="75793" grpId="0" animBg="1"/>
      <p:bldP spid="75794" grpId="0" animBg="1"/>
      <p:bldP spid="75795" grpId="0" animBg="1"/>
      <p:bldP spid="75796" grpId="0" animBg="1"/>
      <p:bldP spid="75797" grpId="0" animBg="1"/>
      <p:bldP spid="75798" grpId="0" animBg="1"/>
      <p:bldP spid="75799" grpId="0" animBg="1"/>
      <p:bldP spid="75800" grpId="0" animBg="1"/>
      <p:bldP spid="75801" grpId="0" animBg="1"/>
      <p:bldP spid="75802" grpId="0" animBg="1"/>
      <p:bldP spid="75803" grpId="0" animBg="1"/>
      <p:bldP spid="75804" grpId="0" animBg="1"/>
      <p:bldP spid="75805" grpId="0" animBg="1"/>
      <p:bldP spid="75806" grpId="0" animBg="1"/>
      <p:bldP spid="75807" grpId="0" animBg="1"/>
      <p:bldP spid="75808" grpId="0" animBg="1"/>
      <p:bldP spid="75809" grpId="0" animBg="1"/>
      <p:bldP spid="75810" grpId="0" animBg="1"/>
      <p:bldP spid="75811" grpId="0" animBg="1"/>
      <p:bldP spid="75812" grpId="0" animBg="1"/>
      <p:bldP spid="75813" grpId="0" animBg="1"/>
      <p:bldP spid="75814" grpId="0" animBg="1"/>
      <p:bldP spid="75815" grpId="0" animBg="1"/>
      <p:bldP spid="75816" grpId="0" animBg="1"/>
      <p:bldP spid="75817" grpId="0"/>
      <p:bldP spid="75818" grpId="0" animBg="1"/>
      <p:bldP spid="75819" grpId="0" animBg="1"/>
      <p:bldP spid="75820" grpId="0" animBg="1"/>
      <p:bldP spid="46" grpId="0"/>
      <p:bldP spid="47"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304800"/>
            <a:ext cx="8229600" cy="400110"/>
          </a:xfrm>
          <a:prstGeom prst="rect">
            <a:avLst/>
          </a:prstGeom>
        </p:spPr>
        <p:txBody>
          <a:bodyPr wrap="square">
            <a:spAutoFit/>
          </a:bodyPr>
          <a:lstStyle/>
          <a:p>
            <a:r>
              <a:rPr lang="en-US" sz="2000" b="1" dirty="0" smtClean="0">
                <a:latin typeface="Times New Roman"/>
                <a:ea typeface="PMingLiU"/>
              </a:rPr>
              <a:t>Example </a:t>
            </a:r>
            <a:r>
              <a:rPr lang="en-US" altLang="zh-TW" sz="2000" b="1" dirty="0" smtClean="0">
                <a:latin typeface="Times New Roman"/>
                <a:ea typeface="PMingLiU"/>
              </a:rPr>
              <a:t>2.10.  </a:t>
            </a:r>
            <a:r>
              <a:rPr lang="zh-TW" altLang="en-US" sz="2000" b="1" dirty="0" smtClean="0">
                <a:latin typeface="Times New Roman"/>
                <a:ea typeface="PMingLiU"/>
              </a:rPr>
              <a:t> </a:t>
            </a:r>
            <a:r>
              <a:rPr lang="en-US" altLang="zh-TW" sz="2000" b="1" dirty="0" smtClean="0">
                <a:latin typeface="Times New Roman"/>
                <a:ea typeface="PMingLiU"/>
              </a:rPr>
              <a:t>Find the force in member </a:t>
            </a:r>
            <a:r>
              <a:rPr lang="en-US" altLang="zh-TW" sz="2000" b="1" i="1" dirty="0" smtClean="0">
                <a:latin typeface="Times New Roman"/>
                <a:ea typeface="PMingLiU"/>
              </a:rPr>
              <a:t>a </a:t>
            </a:r>
            <a:r>
              <a:rPr lang="en-US" altLang="zh-TW" sz="2000" b="1" dirty="0" smtClean="0">
                <a:latin typeface="Times New Roman"/>
                <a:ea typeface="PMingLiU"/>
              </a:rPr>
              <a:t>of the compound truss shown.</a:t>
            </a:r>
          </a:p>
        </p:txBody>
      </p:sp>
      <p:sp>
        <p:nvSpPr>
          <p:cNvPr id="76802" name="Line 2"/>
          <p:cNvSpPr>
            <a:spLocks noChangeShapeType="1"/>
          </p:cNvSpPr>
          <p:nvPr/>
        </p:nvSpPr>
        <p:spPr bwMode="auto">
          <a:xfrm>
            <a:off x="3965575" y="1973262"/>
            <a:ext cx="0" cy="219075"/>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6803" name="Line 3"/>
          <p:cNvSpPr>
            <a:spLocks noChangeShapeType="1"/>
          </p:cNvSpPr>
          <p:nvPr/>
        </p:nvSpPr>
        <p:spPr bwMode="auto">
          <a:xfrm flipV="1">
            <a:off x="3962400" y="1074737"/>
            <a:ext cx="0" cy="3714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6804" name="Line 4"/>
          <p:cNvSpPr>
            <a:spLocks noChangeShapeType="1"/>
          </p:cNvSpPr>
          <p:nvPr/>
        </p:nvSpPr>
        <p:spPr bwMode="auto">
          <a:xfrm>
            <a:off x="4010025" y="1922462"/>
            <a:ext cx="317500"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6805" name="Line 5"/>
          <p:cNvSpPr>
            <a:spLocks noChangeShapeType="1"/>
          </p:cNvSpPr>
          <p:nvPr/>
        </p:nvSpPr>
        <p:spPr bwMode="auto">
          <a:xfrm flipH="1">
            <a:off x="4360863" y="1519237"/>
            <a:ext cx="1587" cy="3841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6806" name="Line 6"/>
          <p:cNvSpPr>
            <a:spLocks noChangeShapeType="1"/>
          </p:cNvSpPr>
          <p:nvPr/>
        </p:nvSpPr>
        <p:spPr bwMode="auto">
          <a:xfrm flipH="1">
            <a:off x="3948113" y="1041400"/>
            <a:ext cx="376237"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6807" name="Line 7"/>
          <p:cNvSpPr>
            <a:spLocks noChangeShapeType="1"/>
          </p:cNvSpPr>
          <p:nvPr/>
        </p:nvSpPr>
        <p:spPr bwMode="auto">
          <a:xfrm flipH="1">
            <a:off x="3992563" y="1046162"/>
            <a:ext cx="369887" cy="404813"/>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6808" name="Line 8"/>
          <p:cNvSpPr>
            <a:spLocks noChangeShapeType="1"/>
          </p:cNvSpPr>
          <p:nvPr/>
        </p:nvSpPr>
        <p:spPr bwMode="auto">
          <a:xfrm flipH="1">
            <a:off x="3543300" y="1484312"/>
            <a:ext cx="371475"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6809" name="Line 9"/>
          <p:cNvSpPr>
            <a:spLocks noChangeShapeType="1"/>
          </p:cNvSpPr>
          <p:nvPr/>
        </p:nvSpPr>
        <p:spPr bwMode="auto">
          <a:xfrm flipH="1">
            <a:off x="4391025" y="1503362"/>
            <a:ext cx="314325" cy="395288"/>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6810" name="Line 10"/>
          <p:cNvSpPr>
            <a:spLocks noChangeShapeType="1"/>
          </p:cNvSpPr>
          <p:nvPr/>
        </p:nvSpPr>
        <p:spPr bwMode="auto">
          <a:xfrm>
            <a:off x="4375150" y="1033462"/>
            <a:ext cx="346075" cy="4222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6811" name="Line 11"/>
          <p:cNvSpPr>
            <a:spLocks noChangeShapeType="1"/>
          </p:cNvSpPr>
          <p:nvPr/>
        </p:nvSpPr>
        <p:spPr bwMode="auto">
          <a:xfrm>
            <a:off x="3590925" y="1522412"/>
            <a:ext cx="350838" cy="3651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6812" name="Line 12"/>
          <p:cNvSpPr>
            <a:spLocks noChangeShapeType="1"/>
          </p:cNvSpPr>
          <p:nvPr/>
        </p:nvSpPr>
        <p:spPr bwMode="auto">
          <a:xfrm flipV="1">
            <a:off x="3552825" y="1055687"/>
            <a:ext cx="371475" cy="43815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6813" name="Line 13"/>
          <p:cNvSpPr>
            <a:spLocks noChangeShapeType="1"/>
          </p:cNvSpPr>
          <p:nvPr/>
        </p:nvSpPr>
        <p:spPr bwMode="auto">
          <a:xfrm flipH="1">
            <a:off x="4003675" y="1503362"/>
            <a:ext cx="339725" cy="382588"/>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6814" name="Line 14"/>
          <p:cNvSpPr>
            <a:spLocks noChangeShapeType="1"/>
          </p:cNvSpPr>
          <p:nvPr/>
        </p:nvSpPr>
        <p:spPr bwMode="auto">
          <a:xfrm flipV="1">
            <a:off x="4389438" y="1484312"/>
            <a:ext cx="334962"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6815" name="Line 15"/>
          <p:cNvSpPr>
            <a:spLocks noChangeShapeType="1"/>
          </p:cNvSpPr>
          <p:nvPr/>
        </p:nvSpPr>
        <p:spPr bwMode="auto">
          <a:xfrm flipH="1" flipV="1">
            <a:off x="4000500" y="1484312"/>
            <a:ext cx="333375" cy="0"/>
          </a:xfrm>
          <a:prstGeom prst="line">
            <a:avLst/>
          </a:prstGeom>
          <a:noFill/>
          <a:ln w="28575">
            <a:solidFill>
              <a:srgbClr val="FF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6816" name="Oval 16"/>
          <p:cNvSpPr>
            <a:spLocks noChangeArrowheads="1"/>
          </p:cNvSpPr>
          <p:nvPr/>
        </p:nvSpPr>
        <p:spPr bwMode="auto">
          <a:xfrm>
            <a:off x="3914775" y="1004887"/>
            <a:ext cx="96838" cy="100013"/>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6817" name="Oval 17"/>
          <p:cNvSpPr>
            <a:spLocks noChangeArrowheads="1"/>
          </p:cNvSpPr>
          <p:nvPr/>
        </p:nvSpPr>
        <p:spPr bwMode="auto">
          <a:xfrm>
            <a:off x="4324350" y="998537"/>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6818" name="Oval 18"/>
          <p:cNvSpPr>
            <a:spLocks noChangeArrowheads="1"/>
          </p:cNvSpPr>
          <p:nvPr/>
        </p:nvSpPr>
        <p:spPr bwMode="auto">
          <a:xfrm>
            <a:off x="3922713" y="1868487"/>
            <a:ext cx="90487"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6819" name="Oval 19"/>
          <p:cNvSpPr>
            <a:spLocks noChangeArrowheads="1"/>
          </p:cNvSpPr>
          <p:nvPr/>
        </p:nvSpPr>
        <p:spPr bwMode="auto">
          <a:xfrm>
            <a:off x="4314825" y="1882775"/>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6820" name="Oval 20"/>
          <p:cNvSpPr>
            <a:spLocks noChangeArrowheads="1"/>
          </p:cNvSpPr>
          <p:nvPr/>
        </p:nvSpPr>
        <p:spPr bwMode="auto">
          <a:xfrm>
            <a:off x="4695825" y="1446212"/>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6821" name="Oval 21"/>
          <p:cNvSpPr>
            <a:spLocks noChangeArrowheads="1"/>
          </p:cNvSpPr>
          <p:nvPr/>
        </p:nvSpPr>
        <p:spPr bwMode="auto">
          <a:xfrm>
            <a:off x="3533775" y="1436687"/>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6822" name="Oval 22"/>
          <p:cNvSpPr>
            <a:spLocks noChangeArrowheads="1"/>
          </p:cNvSpPr>
          <p:nvPr/>
        </p:nvSpPr>
        <p:spPr bwMode="auto">
          <a:xfrm>
            <a:off x="3914775" y="1436687"/>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6823" name="Oval 23"/>
          <p:cNvSpPr>
            <a:spLocks noChangeArrowheads="1"/>
          </p:cNvSpPr>
          <p:nvPr/>
        </p:nvSpPr>
        <p:spPr bwMode="auto">
          <a:xfrm>
            <a:off x="4318000" y="1433512"/>
            <a:ext cx="92075"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6824" name="Line 24"/>
          <p:cNvSpPr>
            <a:spLocks noChangeShapeType="1"/>
          </p:cNvSpPr>
          <p:nvPr/>
        </p:nvSpPr>
        <p:spPr bwMode="auto">
          <a:xfrm>
            <a:off x="3467100" y="1625600"/>
            <a:ext cx="23812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6825" name="Line 25"/>
          <p:cNvSpPr>
            <a:spLocks noChangeShapeType="1"/>
          </p:cNvSpPr>
          <p:nvPr/>
        </p:nvSpPr>
        <p:spPr bwMode="auto">
          <a:xfrm flipH="1" flipV="1">
            <a:off x="3597275" y="1525587"/>
            <a:ext cx="33338" cy="9842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6826" name="Line 26"/>
          <p:cNvSpPr>
            <a:spLocks noChangeShapeType="1"/>
          </p:cNvSpPr>
          <p:nvPr/>
        </p:nvSpPr>
        <p:spPr bwMode="auto">
          <a:xfrm flipH="1">
            <a:off x="3509963" y="1522412"/>
            <a:ext cx="42862" cy="10477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6827" name="Line 27"/>
          <p:cNvSpPr>
            <a:spLocks noChangeShapeType="1"/>
          </p:cNvSpPr>
          <p:nvPr/>
        </p:nvSpPr>
        <p:spPr bwMode="auto">
          <a:xfrm flipH="1" flipV="1">
            <a:off x="4772025" y="1531937"/>
            <a:ext cx="33338" cy="7937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6828" name="Line 28"/>
          <p:cNvSpPr>
            <a:spLocks noChangeShapeType="1"/>
          </p:cNvSpPr>
          <p:nvPr/>
        </p:nvSpPr>
        <p:spPr bwMode="auto">
          <a:xfrm flipH="1">
            <a:off x="4676775" y="1530350"/>
            <a:ext cx="39688" cy="8731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6829" name="Line 29"/>
          <p:cNvSpPr>
            <a:spLocks noChangeShapeType="1"/>
          </p:cNvSpPr>
          <p:nvPr/>
        </p:nvSpPr>
        <p:spPr bwMode="auto">
          <a:xfrm>
            <a:off x="4676775" y="1616075"/>
            <a:ext cx="128588" cy="1587"/>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6830" name="Oval 30"/>
          <p:cNvSpPr>
            <a:spLocks noChangeArrowheads="1"/>
          </p:cNvSpPr>
          <p:nvPr/>
        </p:nvSpPr>
        <p:spPr bwMode="auto">
          <a:xfrm>
            <a:off x="4695825" y="1597025"/>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6831" name="Line 31"/>
          <p:cNvSpPr>
            <a:spLocks noChangeShapeType="1"/>
          </p:cNvSpPr>
          <p:nvPr/>
        </p:nvSpPr>
        <p:spPr bwMode="auto">
          <a:xfrm>
            <a:off x="4619625" y="1697037"/>
            <a:ext cx="2571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6832" name="Line 32"/>
          <p:cNvSpPr>
            <a:spLocks noChangeShapeType="1"/>
          </p:cNvSpPr>
          <p:nvPr/>
        </p:nvSpPr>
        <p:spPr bwMode="auto">
          <a:xfrm>
            <a:off x="3457575" y="2462212"/>
            <a:ext cx="1304925" cy="0"/>
          </a:xfrm>
          <a:prstGeom prst="line">
            <a:avLst/>
          </a:prstGeom>
          <a:noFill/>
          <a:ln w="9525">
            <a:solidFill>
              <a:srgbClr val="000000"/>
            </a:solidFill>
            <a:round/>
            <a:headEnd type="triangle" w="sm" len="sm"/>
            <a:tailEnd type="triangle" w="sm" len="sm"/>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6833" name="Line 33"/>
          <p:cNvSpPr>
            <a:spLocks noChangeShapeType="1"/>
          </p:cNvSpPr>
          <p:nvPr/>
        </p:nvSpPr>
        <p:spPr bwMode="auto">
          <a:xfrm>
            <a:off x="3448050" y="2328862"/>
            <a:ext cx="0" cy="18097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6834" name="Line 34"/>
          <p:cNvSpPr>
            <a:spLocks noChangeShapeType="1"/>
          </p:cNvSpPr>
          <p:nvPr/>
        </p:nvSpPr>
        <p:spPr bwMode="auto">
          <a:xfrm>
            <a:off x="4772025" y="2338387"/>
            <a:ext cx="0" cy="18097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6835" name="Text Box 35"/>
          <p:cNvSpPr txBox="1">
            <a:spLocks noChangeArrowheads="1"/>
          </p:cNvSpPr>
          <p:nvPr/>
        </p:nvSpPr>
        <p:spPr bwMode="auto">
          <a:xfrm>
            <a:off x="3614691" y="2385827"/>
            <a:ext cx="1552113"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3@3m=9m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6836" name="Line 36"/>
          <p:cNvSpPr>
            <a:spLocks noChangeShapeType="1"/>
          </p:cNvSpPr>
          <p:nvPr/>
        </p:nvSpPr>
        <p:spPr bwMode="auto">
          <a:xfrm flipV="1">
            <a:off x="5095875" y="1044575"/>
            <a:ext cx="2190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6837" name="Line 37"/>
          <p:cNvSpPr>
            <a:spLocks noChangeShapeType="1"/>
          </p:cNvSpPr>
          <p:nvPr/>
        </p:nvSpPr>
        <p:spPr bwMode="auto">
          <a:xfrm flipV="1">
            <a:off x="5105400" y="1900237"/>
            <a:ext cx="2190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6838" name="Line 38"/>
          <p:cNvSpPr>
            <a:spLocks noChangeShapeType="1"/>
          </p:cNvSpPr>
          <p:nvPr/>
        </p:nvSpPr>
        <p:spPr bwMode="auto">
          <a:xfrm>
            <a:off x="5153025" y="1482725"/>
            <a:ext cx="0" cy="41910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6839" name="Line 39"/>
          <p:cNvSpPr>
            <a:spLocks noChangeShapeType="1"/>
          </p:cNvSpPr>
          <p:nvPr/>
        </p:nvSpPr>
        <p:spPr bwMode="auto">
          <a:xfrm>
            <a:off x="5153025" y="1073150"/>
            <a:ext cx="0" cy="40005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6840" name="Line 40"/>
          <p:cNvSpPr>
            <a:spLocks noChangeShapeType="1"/>
          </p:cNvSpPr>
          <p:nvPr/>
        </p:nvSpPr>
        <p:spPr bwMode="auto">
          <a:xfrm flipV="1">
            <a:off x="5105400" y="1482725"/>
            <a:ext cx="2190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6841" name="Text Box 41"/>
          <p:cNvSpPr txBox="1">
            <a:spLocks noChangeArrowheads="1"/>
          </p:cNvSpPr>
          <p:nvPr/>
        </p:nvSpPr>
        <p:spPr bwMode="auto">
          <a:xfrm>
            <a:off x="5114925" y="1177925"/>
            <a:ext cx="886380"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6842" name="Text Box 42"/>
          <p:cNvSpPr txBox="1">
            <a:spLocks noChangeArrowheads="1"/>
          </p:cNvSpPr>
          <p:nvPr/>
        </p:nvSpPr>
        <p:spPr bwMode="auto">
          <a:xfrm>
            <a:off x="5114925" y="1568450"/>
            <a:ext cx="797603"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6843" name="Text Box 43"/>
          <p:cNvSpPr txBox="1">
            <a:spLocks noChangeArrowheads="1"/>
          </p:cNvSpPr>
          <p:nvPr/>
        </p:nvSpPr>
        <p:spPr bwMode="auto">
          <a:xfrm>
            <a:off x="3981450" y="2005012"/>
            <a:ext cx="1034433"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15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6844" name="Text Box 44"/>
          <p:cNvSpPr txBox="1">
            <a:spLocks noChangeArrowheads="1"/>
          </p:cNvSpPr>
          <p:nvPr/>
        </p:nvSpPr>
        <p:spPr bwMode="auto">
          <a:xfrm>
            <a:off x="4074111" y="1206624"/>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a</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6845" name="Text Box 45"/>
          <p:cNvSpPr txBox="1">
            <a:spLocks noChangeArrowheads="1"/>
          </p:cNvSpPr>
          <p:nvPr/>
        </p:nvSpPr>
        <p:spPr bwMode="auto">
          <a:xfrm>
            <a:off x="3286125" y="1276350"/>
            <a:ext cx="361950"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A</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76846" name="Text Box 46"/>
          <p:cNvSpPr txBox="1">
            <a:spLocks noChangeArrowheads="1"/>
          </p:cNvSpPr>
          <p:nvPr/>
        </p:nvSpPr>
        <p:spPr bwMode="auto">
          <a:xfrm>
            <a:off x="4733925" y="1276350"/>
            <a:ext cx="361950"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B</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76847" name="Text Box 47"/>
          <p:cNvSpPr txBox="1">
            <a:spLocks noChangeArrowheads="1"/>
          </p:cNvSpPr>
          <p:nvPr/>
        </p:nvSpPr>
        <p:spPr bwMode="auto">
          <a:xfrm>
            <a:off x="3590925" y="1638300"/>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b</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76848" name="Text Box 48"/>
          <p:cNvSpPr txBox="1">
            <a:spLocks noChangeArrowheads="1"/>
          </p:cNvSpPr>
          <p:nvPr/>
        </p:nvSpPr>
        <p:spPr bwMode="auto">
          <a:xfrm>
            <a:off x="4514850" y="1066800"/>
            <a:ext cx="31432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c</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0" name="Rectangle 49"/>
          <p:cNvSpPr/>
          <p:nvPr/>
        </p:nvSpPr>
        <p:spPr>
          <a:xfrm>
            <a:off x="457200" y="2743200"/>
            <a:ext cx="8001000" cy="646331"/>
          </a:xfrm>
          <a:prstGeom prst="rect">
            <a:avLst/>
          </a:prstGeom>
        </p:spPr>
        <p:txBody>
          <a:bodyPr wrap="square">
            <a:spAutoFit/>
          </a:bodyPr>
          <a:lstStyle/>
          <a:p>
            <a:r>
              <a:rPr lang="en-US" b="1" dirty="0" smtClean="0">
                <a:solidFill>
                  <a:srgbClr val="FF0000"/>
                </a:solidFill>
                <a:latin typeface="Times New Roman"/>
                <a:ea typeface="PMingLiU"/>
              </a:rPr>
              <a:t>Solution </a:t>
            </a:r>
            <a:r>
              <a:rPr lang="zh-TW" altLang="en-US" b="1" dirty="0" smtClean="0">
                <a:solidFill>
                  <a:srgbClr val="FF0000"/>
                </a:solidFill>
                <a:latin typeface="Times New Roman"/>
                <a:ea typeface="PMingLiU"/>
              </a:rPr>
              <a:t>  </a:t>
            </a:r>
            <a:r>
              <a:rPr lang="en-US" altLang="zh-TW" b="1" dirty="0" smtClean="0">
                <a:latin typeface="Times New Roman"/>
                <a:ea typeface="PMingLiU"/>
              </a:rPr>
              <a:t>The method of sections is often suitable for compound truss analyses.</a:t>
            </a:r>
          </a:p>
          <a:p>
            <a:endParaRPr lang="en-US" dirty="0" smtClean="0">
              <a:latin typeface="Times New Roman"/>
              <a:ea typeface="PMingLiU"/>
            </a:endParaRPr>
          </a:p>
        </p:txBody>
      </p:sp>
      <p:sp>
        <p:nvSpPr>
          <p:cNvPr id="51" name="Rectangle 50"/>
          <p:cNvSpPr/>
          <p:nvPr/>
        </p:nvSpPr>
        <p:spPr>
          <a:xfrm>
            <a:off x="457200" y="3200400"/>
            <a:ext cx="8382000" cy="954107"/>
          </a:xfrm>
          <a:prstGeom prst="rect">
            <a:avLst/>
          </a:prstGeom>
        </p:spPr>
        <p:txBody>
          <a:bodyPr wrap="square">
            <a:spAutoFit/>
          </a:bodyPr>
          <a:lstStyle/>
          <a:p>
            <a:r>
              <a:rPr lang="en-US" b="1" dirty="0" smtClean="0">
                <a:latin typeface="Times New Roman"/>
                <a:ea typeface="PMingLiU"/>
              </a:rPr>
              <a:t>(1) Identify truss</a:t>
            </a:r>
            <a:r>
              <a:rPr lang="zh-TW" altLang="en-US" b="1" dirty="0" smtClean="0">
                <a:latin typeface="Times New Roman"/>
                <a:ea typeface="PMingLiU"/>
              </a:rPr>
              <a:t> </a:t>
            </a:r>
            <a:r>
              <a:rPr lang="en-US" altLang="zh-TW" b="1" dirty="0" smtClean="0">
                <a:latin typeface="Times New Roman"/>
                <a:ea typeface="PMingLiU"/>
              </a:rPr>
              <a:t>type.  </a:t>
            </a:r>
            <a:r>
              <a:rPr lang="en-US" altLang="zh-TW" dirty="0" smtClean="0">
                <a:latin typeface="Times New Roman"/>
                <a:ea typeface="PMingLiU"/>
              </a:rPr>
              <a:t>This is a stable and determinate compound truss with three links, </a:t>
            </a:r>
            <a:r>
              <a:rPr lang="en-US" altLang="zh-TW" i="1" dirty="0" smtClean="0">
                <a:latin typeface="Times New Roman"/>
                <a:ea typeface="PMingLiU"/>
              </a:rPr>
              <a:t>a</a:t>
            </a:r>
            <a:r>
              <a:rPr lang="en-US" altLang="zh-TW" dirty="0" smtClean="0">
                <a:latin typeface="Times New Roman"/>
                <a:ea typeface="PMingLiU"/>
              </a:rPr>
              <a:t>, </a:t>
            </a:r>
            <a:r>
              <a:rPr lang="en-US" altLang="zh-TW" i="1" dirty="0" smtClean="0">
                <a:latin typeface="Times New Roman"/>
                <a:ea typeface="PMingLiU"/>
              </a:rPr>
              <a:t>b</a:t>
            </a:r>
            <a:r>
              <a:rPr lang="en-US" altLang="zh-TW" dirty="0" smtClean="0">
                <a:latin typeface="Times New Roman"/>
                <a:ea typeface="PMingLiU"/>
              </a:rPr>
              <a:t> and </a:t>
            </a:r>
            <a:r>
              <a:rPr lang="en-US" altLang="zh-TW" i="1" dirty="0" smtClean="0">
                <a:latin typeface="Times New Roman"/>
                <a:ea typeface="PMingLiU"/>
              </a:rPr>
              <a:t>c</a:t>
            </a:r>
            <a:r>
              <a:rPr lang="en-US" altLang="zh-TW" dirty="0" smtClean="0">
                <a:latin typeface="Times New Roman"/>
                <a:ea typeface="PMingLiU"/>
              </a:rPr>
              <a:t>, </a:t>
            </a:r>
            <a:r>
              <a:rPr lang="en-US" altLang="zh-TW" sz="2000" dirty="0" smtClean="0">
                <a:latin typeface="Times New Roman"/>
                <a:ea typeface="PMingLiU"/>
              </a:rPr>
              <a:t>linking</a:t>
            </a:r>
            <a:r>
              <a:rPr lang="en-US" altLang="zh-TW" dirty="0" smtClean="0">
                <a:latin typeface="Times New Roman"/>
                <a:ea typeface="PMingLiU"/>
              </a:rPr>
              <a:t> two simple trusses.  Each node has at least three joining members.  Thus, the method of joints is not a good option.  We need to use the method of section.</a:t>
            </a:r>
          </a:p>
        </p:txBody>
      </p:sp>
      <p:sp>
        <p:nvSpPr>
          <p:cNvPr id="52" name="Rectangle 51"/>
          <p:cNvSpPr/>
          <p:nvPr/>
        </p:nvSpPr>
        <p:spPr>
          <a:xfrm>
            <a:off x="457200" y="4267201"/>
            <a:ext cx="8305800" cy="1323439"/>
          </a:xfrm>
          <a:prstGeom prst="rect">
            <a:avLst/>
          </a:prstGeom>
        </p:spPr>
        <p:txBody>
          <a:bodyPr wrap="square">
            <a:spAutoFit/>
          </a:bodyPr>
          <a:lstStyle/>
          <a:p>
            <a:r>
              <a:rPr lang="en-US" sz="2000" b="1" dirty="0" smtClean="0">
                <a:latin typeface="Times New Roman"/>
                <a:ea typeface="PMingLiU"/>
              </a:rPr>
              <a:t>(2) Find reactions. </a:t>
            </a:r>
            <a:r>
              <a:rPr lang="en-US" sz="2000" dirty="0" smtClean="0">
                <a:latin typeface="Times New Roman"/>
                <a:ea typeface="PMingLiU"/>
              </a:rPr>
              <a:t>Since the geometry is simple enough, we can see that the horizontal reaction at support </a:t>
            </a:r>
            <a:r>
              <a:rPr lang="en-US" sz="2000" i="1" dirty="0" smtClean="0">
                <a:latin typeface="Times New Roman"/>
                <a:ea typeface="PMingLiU"/>
              </a:rPr>
              <a:t>A</a:t>
            </a:r>
            <a:r>
              <a:rPr lang="en-US" sz="2000" dirty="0" smtClean="0">
                <a:latin typeface="Times New Roman"/>
                <a:ea typeface="PMingLiU"/>
              </a:rPr>
              <a:t> is zero and the vertical reactions at support </a:t>
            </a:r>
            <a:r>
              <a:rPr lang="en-US" sz="2000" i="1" dirty="0" smtClean="0">
                <a:latin typeface="Times New Roman"/>
                <a:ea typeface="PMingLiU"/>
              </a:rPr>
              <a:t>A </a:t>
            </a:r>
            <a:r>
              <a:rPr lang="en-US" sz="2000" dirty="0" smtClean="0">
                <a:latin typeface="Times New Roman"/>
                <a:ea typeface="PMingLiU"/>
              </a:rPr>
              <a:t>and </a:t>
            </a:r>
            <a:r>
              <a:rPr lang="en-US" sz="2000" i="1" dirty="0" smtClean="0">
                <a:latin typeface="Times New Roman"/>
                <a:ea typeface="PMingLiU"/>
              </a:rPr>
              <a:t>B</a:t>
            </a:r>
            <a:r>
              <a:rPr lang="en-US" sz="2000" dirty="0" smtClean="0">
                <a:latin typeface="Times New Roman"/>
                <a:ea typeface="PMingLiU"/>
              </a:rPr>
              <a:t> are 10 </a:t>
            </a:r>
            <a:r>
              <a:rPr lang="en-US" sz="2000" dirty="0" err="1" smtClean="0">
                <a:latin typeface="Times New Roman"/>
                <a:ea typeface="PMingLiU"/>
              </a:rPr>
              <a:t>kN</a:t>
            </a:r>
            <a:r>
              <a:rPr lang="en-US" sz="2000" dirty="0" smtClean="0">
                <a:latin typeface="Times New Roman"/>
                <a:ea typeface="PMingLiU"/>
              </a:rPr>
              <a:t> and 5 </a:t>
            </a:r>
            <a:r>
              <a:rPr lang="en-US" sz="2000" dirty="0" err="1" smtClean="0">
                <a:latin typeface="Times New Roman"/>
                <a:ea typeface="PMingLiU"/>
              </a:rPr>
              <a:t>kN</a:t>
            </a:r>
            <a:r>
              <a:rPr lang="en-US" sz="2000" dirty="0" smtClean="0">
                <a:latin typeface="Times New Roman"/>
                <a:ea typeface="PMingLiU"/>
              </a:rPr>
              <a:t>, respectively.</a:t>
            </a:r>
          </a:p>
          <a:p>
            <a:endParaRPr lang="en-US" sz="2000" dirty="0" smtClean="0">
              <a:latin typeface="Times New Roman"/>
              <a:ea typeface="PMingLiU"/>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680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680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680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680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680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680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680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680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681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681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681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681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681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681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681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7681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7681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7681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7682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7682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7682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7682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76824"/>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76825"/>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76826"/>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76827"/>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76828"/>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76829"/>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76830"/>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76831"/>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76832"/>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76833"/>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76834"/>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76835"/>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76836"/>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76837"/>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76838"/>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76839"/>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76840"/>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76841"/>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76842"/>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76843"/>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76844"/>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76845"/>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76846"/>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76847"/>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76848"/>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50"/>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51"/>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2" grpId="0" animBg="1"/>
      <p:bldP spid="76803" grpId="0" animBg="1"/>
      <p:bldP spid="76804" grpId="0" animBg="1"/>
      <p:bldP spid="76805" grpId="0" animBg="1"/>
      <p:bldP spid="76806" grpId="0" animBg="1"/>
      <p:bldP spid="76807" grpId="0" animBg="1"/>
      <p:bldP spid="76808" grpId="0" animBg="1"/>
      <p:bldP spid="76809" grpId="0" animBg="1"/>
      <p:bldP spid="76810" grpId="0" animBg="1"/>
      <p:bldP spid="76811" grpId="0" animBg="1"/>
      <p:bldP spid="76812" grpId="0" animBg="1"/>
      <p:bldP spid="76813" grpId="0" animBg="1"/>
      <p:bldP spid="76814" grpId="0" animBg="1"/>
      <p:bldP spid="76815" grpId="0" animBg="1"/>
      <p:bldP spid="76816" grpId="0" animBg="1"/>
      <p:bldP spid="76817" grpId="0" animBg="1"/>
      <p:bldP spid="76818" grpId="0" animBg="1"/>
      <p:bldP spid="76819" grpId="0" animBg="1"/>
      <p:bldP spid="76820" grpId="0" animBg="1"/>
      <p:bldP spid="76821" grpId="0" animBg="1"/>
      <p:bldP spid="76822" grpId="0" animBg="1"/>
      <p:bldP spid="76823" grpId="0" animBg="1"/>
      <p:bldP spid="76824" grpId="0" animBg="1"/>
      <p:bldP spid="76825" grpId="0" animBg="1"/>
      <p:bldP spid="76826" grpId="0" animBg="1"/>
      <p:bldP spid="76827" grpId="0" animBg="1"/>
      <p:bldP spid="76828" grpId="0" animBg="1"/>
      <p:bldP spid="76829" grpId="0" animBg="1"/>
      <p:bldP spid="76830" grpId="0" animBg="1"/>
      <p:bldP spid="76831" grpId="0" animBg="1"/>
      <p:bldP spid="76832" grpId="0" animBg="1"/>
      <p:bldP spid="76833" grpId="0" animBg="1"/>
      <p:bldP spid="76834" grpId="0" animBg="1"/>
      <p:bldP spid="76835" grpId="0"/>
      <p:bldP spid="76836" grpId="0" animBg="1"/>
      <p:bldP spid="76837" grpId="0" animBg="1"/>
      <p:bldP spid="76838" grpId="0" animBg="1"/>
      <p:bldP spid="76839" grpId="0" animBg="1"/>
      <p:bldP spid="76840" grpId="0" animBg="1"/>
      <p:bldP spid="76841" grpId="0"/>
      <p:bldP spid="76842" grpId="0"/>
      <p:bldP spid="76843" grpId="0"/>
      <p:bldP spid="76844" grpId="0"/>
      <p:bldP spid="76845" grpId="0"/>
      <p:bldP spid="76846" grpId="0"/>
      <p:bldP spid="76847" grpId="0"/>
      <p:bldP spid="76848" grpId="0"/>
      <p:bldP spid="50" grpId="0"/>
      <p:bldP spid="51" grpId="0"/>
      <p:bldP spid="5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457200"/>
            <a:ext cx="8001000" cy="707886"/>
          </a:xfrm>
          <a:prstGeom prst="rect">
            <a:avLst/>
          </a:prstGeom>
        </p:spPr>
        <p:txBody>
          <a:bodyPr wrap="square">
            <a:spAutoFit/>
          </a:bodyPr>
          <a:lstStyle/>
          <a:p>
            <a:r>
              <a:rPr lang="en-US" sz="2000" b="1" dirty="0" smtClean="0">
                <a:latin typeface="Times New Roman"/>
                <a:ea typeface="PMingLiU"/>
              </a:rPr>
              <a:t>(3) Establish FBD. </a:t>
            </a:r>
            <a:r>
              <a:rPr lang="en-US" sz="2000" dirty="0" smtClean="0">
                <a:latin typeface="Times New Roman"/>
                <a:ea typeface="PMingLiU"/>
              </a:rPr>
              <a:t>By cutting through the three links, we obtain two FBDs.  We choose the upper-left one because it does not involve the applied force.</a:t>
            </a:r>
          </a:p>
        </p:txBody>
      </p:sp>
      <p:sp>
        <p:nvSpPr>
          <p:cNvPr id="48" name="Rectangle 47"/>
          <p:cNvSpPr/>
          <p:nvPr/>
        </p:nvSpPr>
        <p:spPr>
          <a:xfrm>
            <a:off x="609600" y="3124200"/>
            <a:ext cx="8305800" cy="1938992"/>
          </a:xfrm>
          <a:prstGeom prst="rect">
            <a:avLst/>
          </a:prstGeom>
        </p:spPr>
        <p:txBody>
          <a:bodyPr wrap="square">
            <a:spAutoFit/>
          </a:bodyPr>
          <a:lstStyle/>
          <a:p>
            <a:r>
              <a:rPr lang="en-US" sz="2000" dirty="0" smtClean="0">
                <a:latin typeface="Times New Roman"/>
                <a:ea typeface="PMingLiU"/>
              </a:rPr>
              <a:t>To find </a:t>
            </a:r>
            <a:r>
              <a:rPr lang="en-US" sz="2000" i="1" dirty="0" err="1" smtClean="0">
                <a:latin typeface="Times New Roman"/>
                <a:ea typeface="PMingLiU"/>
              </a:rPr>
              <a:t>F</a:t>
            </a:r>
            <a:r>
              <a:rPr lang="en-US" sz="2000" i="1" baseline="-25000" dirty="0" err="1" smtClean="0">
                <a:latin typeface="Times New Roman"/>
                <a:ea typeface="PMingLiU"/>
              </a:rPr>
              <a:t>a</a:t>
            </a:r>
            <a:r>
              <a:rPr lang="en-US" sz="2000" i="1" dirty="0" smtClean="0">
                <a:latin typeface="Times New Roman"/>
                <a:ea typeface="PMingLiU"/>
              </a:rPr>
              <a:t> </a:t>
            </a:r>
            <a:r>
              <a:rPr lang="en-US" sz="2000" dirty="0" smtClean="0">
                <a:latin typeface="Times New Roman"/>
                <a:ea typeface="PMingLiU"/>
              </a:rPr>
              <a:t>we note that the other two unknown forces, </a:t>
            </a:r>
            <a:r>
              <a:rPr lang="en-US" sz="2000" i="1" dirty="0" err="1" smtClean="0">
                <a:latin typeface="Times New Roman"/>
                <a:ea typeface="PMingLiU"/>
              </a:rPr>
              <a:t>F</a:t>
            </a:r>
            <a:r>
              <a:rPr lang="en-US" sz="2000" i="1" baseline="-25000" dirty="0" err="1" smtClean="0">
                <a:latin typeface="Times New Roman"/>
                <a:ea typeface="PMingLiU"/>
              </a:rPr>
              <a:t>b</a:t>
            </a:r>
            <a:r>
              <a:rPr lang="en-US" sz="2000" i="1" dirty="0" smtClean="0">
                <a:latin typeface="Times New Roman"/>
                <a:ea typeface="PMingLiU"/>
              </a:rPr>
              <a:t> </a:t>
            </a:r>
            <a:r>
              <a:rPr lang="en-US" sz="2000" dirty="0" smtClean="0">
                <a:latin typeface="Times New Roman"/>
                <a:ea typeface="PMingLiU"/>
              </a:rPr>
              <a:t>and</a:t>
            </a:r>
            <a:r>
              <a:rPr lang="en-US" sz="2000" i="1" dirty="0" smtClean="0">
                <a:latin typeface="Times New Roman"/>
                <a:ea typeface="PMingLiU"/>
              </a:rPr>
              <a:t> </a:t>
            </a:r>
            <a:r>
              <a:rPr lang="en-US" sz="2000" i="1" dirty="0" err="1" smtClean="0">
                <a:latin typeface="Times New Roman"/>
                <a:ea typeface="PMingLiU"/>
              </a:rPr>
              <a:t>F</a:t>
            </a:r>
            <a:r>
              <a:rPr lang="en-US" sz="2000" i="1" baseline="-25000" dirty="0" err="1" smtClean="0">
                <a:latin typeface="Times New Roman"/>
                <a:ea typeface="PMingLiU"/>
              </a:rPr>
              <a:t>c</a:t>
            </a:r>
            <a:r>
              <a:rPr lang="en-US" sz="2000" i="1" dirty="0" smtClean="0">
                <a:latin typeface="Times New Roman"/>
                <a:ea typeface="PMingLiU"/>
              </a:rPr>
              <a:t>, </a:t>
            </a:r>
            <a:r>
              <a:rPr lang="en-US" sz="2000" dirty="0" smtClean="0">
                <a:latin typeface="Times New Roman"/>
                <a:ea typeface="PMingLiU"/>
              </a:rPr>
              <a:t>are parallel to each other, making it impossible to take moment about their intersection.  Let’s examine the force equilibrium in the direction perpendicular to the two parallel forces, denoted in the above figure as the </a:t>
            </a:r>
            <a:r>
              <a:rPr lang="en-US" sz="2000" i="1" dirty="0" smtClean="0">
                <a:latin typeface="Times New Roman"/>
                <a:ea typeface="PMingLiU"/>
              </a:rPr>
              <a:t>x</a:t>
            </a:r>
            <a:r>
              <a:rPr lang="en-US" sz="2000" dirty="0" smtClean="0">
                <a:latin typeface="Times New Roman"/>
                <a:ea typeface="PMingLiU"/>
              </a:rPr>
              <a:t>-direction. We can decompose the 10 </a:t>
            </a:r>
            <a:r>
              <a:rPr lang="en-US" sz="2000" dirty="0" err="1" smtClean="0">
                <a:latin typeface="Times New Roman"/>
                <a:ea typeface="PMingLiU"/>
              </a:rPr>
              <a:t>kN</a:t>
            </a:r>
            <a:r>
              <a:rPr lang="en-US" sz="2000" dirty="0" smtClean="0">
                <a:latin typeface="Times New Roman"/>
                <a:ea typeface="PMingLiU"/>
              </a:rPr>
              <a:t> reaction at support </a:t>
            </a:r>
            <a:r>
              <a:rPr lang="en-US" sz="2000" i="1" dirty="0" smtClean="0">
                <a:latin typeface="Times New Roman"/>
                <a:ea typeface="PMingLiU"/>
              </a:rPr>
              <a:t>A</a:t>
            </a:r>
            <a:r>
              <a:rPr lang="en-US" sz="2000" dirty="0" smtClean="0">
                <a:latin typeface="Times New Roman"/>
                <a:ea typeface="PMingLiU"/>
              </a:rPr>
              <a:t> and the unknown force </a:t>
            </a:r>
            <a:r>
              <a:rPr lang="en-US" sz="2000" i="1" dirty="0" err="1" smtClean="0">
                <a:latin typeface="Times New Roman"/>
                <a:ea typeface="PMingLiU"/>
              </a:rPr>
              <a:t>F</a:t>
            </a:r>
            <a:r>
              <a:rPr lang="en-US" sz="2000" i="1" baseline="-25000" dirty="0" err="1" smtClean="0">
                <a:latin typeface="Times New Roman"/>
                <a:ea typeface="PMingLiU"/>
              </a:rPr>
              <a:t>a</a:t>
            </a:r>
            <a:r>
              <a:rPr lang="en-US" sz="2000" i="1" baseline="-25000" dirty="0" smtClean="0">
                <a:latin typeface="Times New Roman"/>
                <a:ea typeface="PMingLiU"/>
              </a:rPr>
              <a:t> </a:t>
            </a:r>
            <a:r>
              <a:rPr lang="en-US" sz="2000" dirty="0" smtClean="0">
                <a:latin typeface="Times New Roman"/>
                <a:ea typeface="PMingLiU"/>
              </a:rPr>
              <a:t>into components in the </a:t>
            </a:r>
            <a:r>
              <a:rPr lang="en-US" sz="2000" i="1" dirty="0" smtClean="0">
                <a:latin typeface="Times New Roman"/>
                <a:ea typeface="PMingLiU"/>
              </a:rPr>
              <a:t>x</a:t>
            </a:r>
            <a:r>
              <a:rPr lang="en-US" sz="2000" dirty="0" smtClean="0">
                <a:latin typeface="Times New Roman"/>
                <a:ea typeface="PMingLiU"/>
              </a:rPr>
              <a:t>-direction and write the equilibrium equation accordingly.</a:t>
            </a:r>
          </a:p>
        </p:txBody>
      </p:sp>
      <p:sp>
        <p:nvSpPr>
          <p:cNvPr id="49" name="Rectangle 48"/>
          <p:cNvSpPr/>
          <p:nvPr/>
        </p:nvSpPr>
        <p:spPr>
          <a:xfrm>
            <a:off x="609600" y="5410200"/>
            <a:ext cx="7391400" cy="400110"/>
          </a:xfrm>
          <a:prstGeom prst="rect">
            <a:avLst/>
          </a:prstGeom>
        </p:spPr>
        <p:txBody>
          <a:bodyPr wrap="square">
            <a:spAutoFit/>
          </a:bodyPr>
          <a:lstStyle/>
          <a:p>
            <a:r>
              <a:rPr lang="it-IT" sz="2000" dirty="0" smtClean="0">
                <a:latin typeface="Times New Roman"/>
                <a:ea typeface="PMingLiU"/>
                <a:sym typeface="Symbol"/>
              </a:rPr>
              <a:t> </a:t>
            </a:r>
            <a:r>
              <a:rPr lang="it-IT" sz="2000" i="1" dirty="0" smtClean="0">
                <a:latin typeface="Times New Roman"/>
                <a:ea typeface="PMingLiU"/>
                <a:sym typeface="Symbol"/>
              </a:rPr>
              <a:t>F</a:t>
            </a:r>
            <a:r>
              <a:rPr lang="it-IT" sz="2000" i="1" baseline="-25000" dirty="0" smtClean="0">
                <a:latin typeface="Times New Roman"/>
                <a:ea typeface="PMingLiU"/>
                <a:sym typeface="Symbol"/>
              </a:rPr>
              <a:t>x</a:t>
            </a:r>
            <a:r>
              <a:rPr lang="it-IT" sz="2000" i="1" dirty="0" smtClean="0">
                <a:latin typeface="Times New Roman"/>
                <a:ea typeface="PMingLiU"/>
                <a:sym typeface="Symbol"/>
              </a:rPr>
              <a:t> = </a:t>
            </a:r>
            <a:r>
              <a:rPr lang="it-IT" sz="2000" dirty="0" smtClean="0">
                <a:latin typeface="Times New Roman"/>
                <a:ea typeface="PMingLiU"/>
                <a:sym typeface="Symbol"/>
              </a:rPr>
              <a:t>0,	(0.6)10 + (0.6) </a:t>
            </a:r>
            <a:r>
              <a:rPr lang="it-IT" sz="2000" i="1" dirty="0" smtClean="0">
                <a:latin typeface="Times New Roman"/>
                <a:ea typeface="PMingLiU"/>
                <a:sym typeface="Symbol"/>
              </a:rPr>
              <a:t>F</a:t>
            </a:r>
            <a:r>
              <a:rPr lang="it-IT" sz="2000" i="1" baseline="-25000" dirty="0" smtClean="0">
                <a:latin typeface="Times New Roman"/>
                <a:ea typeface="PMingLiU"/>
                <a:sym typeface="Symbol"/>
              </a:rPr>
              <a:t>a</a:t>
            </a:r>
            <a:r>
              <a:rPr lang="it-IT" sz="2000" dirty="0" smtClean="0">
                <a:latin typeface="Times New Roman"/>
                <a:ea typeface="PMingLiU"/>
                <a:sym typeface="Symbol"/>
              </a:rPr>
              <a:t> = 0		</a:t>
            </a:r>
            <a:r>
              <a:rPr lang="it-IT" sz="2000" i="1" dirty="0" smtClean="0">
                <a:latin typeface="Times New Roman"/>
                <a:ea typeface="PMingLiU"/>
                <a:sym typeface="Symbol"/>
              </a:rPr>
              <a:t>F</a:t>
            </a:r>
            <a:r>
              <a:rPr lang="it-IT" sz="2000" i="1" baseline="-25000" dirty="0" smtClean="0">
                <a:latin typeface="Times New Roman"/>
                <a:ea typeface="PMingLiU"/>
                <a:sym typeface="Symbol"/>
              </a:rPr>
              <a:t>a</a:t>
            </a:r>
            <a:r>
              <a:rPr lang="it-IT" sz="2000" dirty="0" smtClean="0">
                <a:latin typeface="Times New Roman"/>
                <a:ea typeface="PMingLiU"/>
                <a:sym typeface="Symbol"/>
              </a:rPr>
              <a:t> = </a:t>
            </a:r>
            <a:r>
              <a:rPr lang="it-IT" sz="2000" dirty="0" smtClean="0">
                <a:latin typeface="Symbol"/>
                <a:ea typeface="PMingLiU"/>
                <a:sym typeface="Symbol"/>
              </a:rPr>
              <a:t>-</a:t>
            </a:r>
            <a:r>
              <a:rPr lang="it-IT" sz="2000" dirty="0" smtClean="0">
                <a:latin typeface="Times New Roman"/>
                <a:ea typeface="PMingLiU"/>
                <a:sym typeface="Symbol"/>
              </a:rPr>
              <a:t>10 kN.</a:t>
            </a:r>
            <a:endParaRPr lang="en-US" sz="2000" dirty="0"/>
          </a:p>
        </p:txBody>
      </p:sp>
      <p:sp>
        <p:nvSpPr>
          <p:cNvPr id="50" name="Rectangle 27"/>
          <p:cNvSpPr>
            <a:spLocks noChangeArrowheads="1"/>
          </p:cNvSpPr>
          <p:nvPr/>
        </p:nvSpPr>
        <p:spPr bwMode="auto">
          <a:xfrm>
            <a:off x="8534400" y="5410200"/>
            <a:ext cx="228600" cy="269875"/>
          </a:xfrm>
          <a:prstGeom prst="rect">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1" name="AutoShape 42"/>
          <p:cNvSpPr>
            <a:spLocks noChangeArrowheads="1"/>
          </p:cNvSpPr>
          <p:nvPr/>
        </p:nvSpPr>
        <p:spPr bwMode="auto">
          <a:xfrm>
            <a:off x="5257800" y="5562600"/>
            <a:ext cx="514946" cy="147638"/>
          </a:xfrm>
          <a:prstGeom prst="rightArrow">
            <a:avLst>
              <a:gd name="adj1" fmla="val 50000"/>
              <a:gd name="adj2" fmla="val 97368"/>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 name="Rectangle 51"/>
          <p:cNvSpPr/>
          <p:nvPr/>
        </p:nvSpPr>
        <p:spPr>
          <a:xfrm>
            <a:off x="7239000" y="6096000"/>
            <a:ext cx="1676485" cy="369332"/>
          </a:xfrm>
          <a:prstGeom prst="rect">
            <a:avLst/>
          </a:prstGeom>
        </p:spPr>
        <p:txBody>
          <a:bodyPr wrap="none">
            <a:spAutoFit/>
          </a:bodyPr>
          <a:lstStyle/>
          <a:p>
            <a:r>
              <a:rPr lang="en-US" altLang="zh-TW" b="1" dirty="0" smtClean="0">
                <a:solidFill>
                  <a:srgbClr val="3333CC"/>
                </a:solidFill>
                <a:latin typeface="Times New Roman"/>
                <a:ea typeface="PMingLiU"/>
              </a:rPr>
              <a:t>END OF CH. 2</a:t>
            </a:r>
          </a:p>
        </p:txBody>
      </p:sp>
      <p:graphicFrame>
        <p:nvGraphicFramePr>
          <p:cNvPr id="49154" name="Object 2"/>
          <p:cNvGraphicFramePr>
            <a:graphicFrameLocks noChangeAspect="1"/>
          </p:cNvGraphicFramePr>
          <p:nvPr/>
        </p:nvGraphicFramePr>
        <p:xfrm>
          <a:off x="681560" y="983125"/>
          <a:ext cx="7434262" cy="2447925"/>
        </p:xfrm>
        <a:graphic>
          <a:graphicData uri="http://schemas.openxmlformats.org/presentationml/2006/ole">
            <p:oleObj spid="_x0000_s49154" name="Document" r:id="rId4" imgW="5497885" imgH="1810355" progId="Word.Document.12">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15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2"/>
                                        </p:tgtEl>
                                        <p:attrNameLst>
                                          <p:attrName>style.visibility</p:attrName>
                                        </p:attrNameLst>
                                      </p:cBhvr>
                                      <p:to>
                                        <p:strVal val="visible"/>
                                      </p:to>
                                    </p:set>
                                  </p:childTnLst>
                                  <p:subTnLst>
                                    <p:audio>
                                      <p:cMediaNode>
                                        <p:cTn display="0" masterRel="sameClick">
                                          <p:stCondLst>
                                            <p:cond evt="begin" delay="0">
                                              <p:tn val="23"/>
                                            </p:cond>
                                          </p:stCondLst>
                                          <p:endCondLst>
                                            <p:cond evt="onStopAudio" delay="0">
                                              <p:tgtEl>
                                                <p:sldTgt/>
                                              </p:tgtEl>
                                            </p:cond>
                                          </p:endCondLst>
                                        </p:cTn>
                                        <p:tgtEl>
                                          <p:sndTgt r:embed="rId3" name="applaus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animBg="1"/>
      <p:bldP spid="51" grpId="0" animBg="1"/>
      <p:bldP spid="5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2505075" y="828675"/>
            <a:ext cx="723900" cy="1019175"/>
          </a:xfrm>
          <a:prstGeom prst="rect">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435" name="Line 3"/>
          <p:cNvSpPr>
            <a:spLocks noChangeShapeType="1"/>
          </p:cNvSpPr>
          <p:nvPr/>
        </p:nvSpPr>
        <p:spPr bwMode="auto">
          <a:xfrm>
            <a:off x="2514600" y="828675"/>
            <a:ext cx="704850" cy="10191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436" name="Oval 4"/>
          <p:cNvSpPr>
            <a:spLocks noChangeArrowheads="1"/>
          </p:cNvSpPr>
          <p:nvPr/>
        </p:nvSpPr>
        <p:spPr bwMode="auto">
          <a:xfrm>
            <a:off x="3181350" y="781050"/>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437" name="Line 5"/>
          <p:cNvSpPr>
            <a:spLocks noChangeShapeType="1"/>
          </p:cNvSpPr>
          <p:nvPr/>
        </p:nvSpPr>
        <p:spPr bwMode="auto">
          <a:xfrm>
            <a:off x="2400300" y="1962150"/>
            <a:ext cx="23812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438" name="Line 6"/>
          <p:cNvSpPr>
            <a:spLocks noChangeShapeType="1"/>
          </p:cNvSpPr>
          <p:nvPr/>
        </p:nvSpPr>
        <p:spPr bwMode="auto">
          <a:xfrm flipH="1" flipV="1">
            <a:off x="2533650" y="1882775"/>
            <a:ext cx="28575" cy="7302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439" name="Line 7"/>
          <p:cNvSpPr>
            <a:spLocks noChangeShapeType="1"/>
          </p:cNvSpPr>
          <p:nvPr/>
        </p:nvSpPr>
        <p:spPr bwMode="auto">
          <a:xfrm flipH="1">
            <a:off x="2452688" y="1876425"/>
            <a:ext cx="33337" cy="80963"/>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440" name="Line 8"/>
          <p:cNvSpPr>
            <a:spLocks noChangeShapeType="1"/>
          </p:cNvSpPr>
          <p:nvPr/>
        </p:nvSpPr>
        <p:spPr bwMode="auto">
          <a:xfrm flipH="1" flipV="1">
            <a:off x="3236913" y="1873250"/>
            <a:ext cx="36512" cy="7778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441" name="Line 9"/>
          <p:cNvSpPr>
            <a:spLocks noChangeShapeType="1"/>
          </p:cNvSpPr>
          <p:nvPr/>
        </p:nvSpPr>
        <p:spPr bwMode="auto">
          <a:xfrm flipH="1">
            <a:off x="3168650" y="1876425"/>
            <a:ext cx="30163" cy="7143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442" name="Line 10"/>
          <p:cNvSpPr>
            <a:spLocks noChangeShapeType="1"/>
          </p:cNvSpPr>
          <p:nvPr/>
        </p:nvSpPr>
        <p:spPr bwMode="auto">
          <a:xfrm>
            <a:off x="3133725" y="1952625"/>
            <a:ext cx="1809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443" name="Text Box 11"/>
          <p:cNvSpPr txBox="1">
            <a:spLocks noChangeArrowheads="1"/>
          </p:cNvSpPr>
          <p:nvPr/>
        </p:nvSpPr>
        <p:spPr bwMode="auto">
          <a:xfrm>
            <a:off x="2266950" y="1714500"/>
            <a:ext cx="266700"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8444" name="Text Box 12"/>
          <p:cNvSpPr txBox="1">
            <a:spLocks noChangeArrowheads="1"/>
          </p:cNvSpPr>
          <p:nvPr/>
        </p:nvSpPr>
        <p:spPr bwMode="auto">
          <a:xfrm>
            <a:off x="3238500" y="1724025"/>
            <a:ext cx="266700"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4</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8445" name="Text Box 13"/>
          <p:cNvSpPr txBox="1">
            <a:spLocks noChangeArrowheads="1"/>
          </p:cNvSpPr>
          <p:nvPr/>
        </p:nvSpPr>
        <p:spPr bwMode="auto">
          <a:xfrm>
            <a:off x="2276475" y="1238250"/>
            <a:ext cx="29527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8446" name="Text Box 14"/>
          <p:cNvSpPr txBox="1">
            <a:spLocks noChangeArrowheads="1"/>
          </p:cNvSpPr>
          <p:nvPr/>
        </p:nvSpPr>
        <p:spPr bwMode="auto">
          <a:xfrm>
            <a:off x="3171825" y="1219200"/>
            <a:ext cx="29527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8447" name="Text Box 15"/>
          <p:cNvSpPr txBox="1">
            <a:spLocks noChangeArrowheads="1"/>
          </p:cNvSpPr>
          <p:nvPr/>
        </p:nvSpPr>
        <p:spPr bwMode="auto">
          <a:xfrm>
            <a:off x="2752725" y="1800225"/>
            <a:ext cx="29527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4 </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8448" name="Text Box 16"/>
          <p:cNvSpPr txBox="1">
            <a:spLocks noChangeArrowheads="1"/>
          </p:cNvSpPr>
          <p:nvPr/>
        </p:nvSpPr>
        <p:spPr bwMode="auto">
          <a:xfrm>
            <a:off x="2657475" y="1266825"/>
            <a:ext cx="29527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5 </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8449" name="Rectangle 17"/>
          <p:cNvSpPr>
            <a:spLocks noChangeArrowheads="1"/>
          </p:cNvSpPr>
          <p:nvPr/>
        </p:nvSpPr>
        <p:spPr bwMode="auto">
          <a:xfrm>
            <a:off x="3971925" y="847725"/>
            <a:ext cx="723900" cy="1019175"/>
          </a:xfrm>
          <a:prstGeom prst="rect">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8450" name="Line 18"/>
          <p:cNvSpPr>
            <a:spLocks noChangeShapeType="1"/>
          </p:cNvSpPr>
          <p:nvPr/>
        </p:nvSpPr>
        <p:spPr bwMode="auto">
          <a:xfrm>
            <a:off x="3981450" y="847725"/>
            <a:ext cx="704850" cy="10191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451" name="Oval 19"/>
          <p:cNvSpPr>
            <a:spLocks noChangeArrowheads="1"/>
          </p:cNvSpPr>
          <p:nvPr/>
        </p:nvSpPr>
        <p:spPr bwMode="auto">
          <a:xfrm>
            <a:off x="3924300" y="790575"/>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452" name="Oval 20"/>
          <p:cNvSpPr>
            <a:spLocks noChangeArrowheads="1"/>
          </p:cNvSpPr>
          <p:nvPr/>
        </p:nvSpPr>
        <p:spPr bwMode="auto">
          <a:xfrm>
            <a:off x="4638675" y="180975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453" name="Oval 21"/>
          <p:cNvSpPr>
            <a:spLocks noChangeArrowheads="1"/>
          </p:cNvSpPr>
          <p:nvPr/>
        </p:nvSpPr>
        <p:spPr bwMode="auto">
          <a:xfrm>
            <a:off x="3933825" y="180975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454" name="Line 22"/>
          <p:cNvSpPr>
            <a:spLocks noChangeShapeType="1"/>
          </p:cNvSpPr>
          <p:nvPr/>
        </p:nvSpPr>
        <p:spPr bwMode="auto">
          <a:xfrm>
            <a:off x="3867150" y="1981200"/>
            <a:ext cx="23812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455" name="Line 23"/>
          <p:cNvSpPr>
            <a:spLocks noChangeShapeType="1"/>
          </p:cNvSpPr>
          <p:nvPr/>
        </p:nvSpPr>
        <p:spPr bwMode="auto">
          <a:xfrm flipH="1" flipV="1">
            <a:off x="4000500" y="1905000"/>
            <a:ext cx="31750" cy="6985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456" name="Line 24"/>
          <p:cNvSpPr>
            <a:spLocks noChangeShapeType="1"/>
          </p:cNvSpPr>
          <p:nvPr/>
        </p:nvSpPr>
        <p:spPr bwMode="auto">
          <a:xfrm flipH="1">
            <a:off x="3914775" y="1895475"/>
            <a:ext cx="38100" cy="80963"/>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457" name="Line 25"/>
          <p:cNvSpPr>
            <a:spLocks noChangeShapeType="1"/>
          </p:cNvSpPr>
          <p:nvPr/>
        </p:nvSpPr>
        <p:spPr bwMode="auto">
          <a:xfrm flipH="1" flipV="1">
            <a:off x="4714875" y="1895475"/>
            <a:ext cx="36513" cy="762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458" name="Line 26"/>
          <p:cNvSpPr>
            <a:spLocks noChangeShapeType="1"/>
          </p:cNvSpPr>
          <p:nvPr/>
        </p:nvSpPr>
        <p:spPr bwMode="auto">
          <a:xfrm flipH="1">
            <a:off x="4619625" y="1895475"/>
            <a:ext cx="38100" cy="7143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459" name="Line 27"/>
          <p:cNvSpPr>
            <a:spLocks noChangeShapeType="1"/>
          </p:cNvSpPr>
          <p:nvPr/>
        </p:nvSpPr>
        <p:spPr bwMode="auto">
          <a:xfrm>
            <a:off x="4614863" y="1971675"/>
            <a:ext cx="138112"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460" name="Oval 28"/>
          <p:cNvSpPr>
            <a:spLocks noChangeArrowheads="1"/>
          </p:cNvSpPr>
          <p:nvPr/>
        </p:nvSpPr>
        <p:spPr bwMode="auto">
          <a:xfrm>
            <a:off x="4638675" y="196215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461" name="Text Box 29"/>
          <p:cNvSpPr txBox="1">
            <a:spLocks noChangeArrowheads="1"/>
          </p:cNvSpPr>
          <p:nvPr/>
        </p:nvSpPr>
        <p:spPr bwMode="auto">
          <a:xfrm>
            <a:off x="3733800" y="1733550"/>
            <a:ext cx="266700"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8462" name="Text Box 30"/>
          <p:cNvSpPr txBox="1">
            <a:spLocks noChangeArrowheads="1"/>
          </p:cNvSpPr>
          <p:nvPr/>
        </p:nvSpPr>
        <p:spPr bwMode="auto">
          <a:xfrm>
            <a:off x="4705350" y="1743075"/>
            <a:ext cx="266700"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4</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8463" name="Text Box 31"/>
          <p:cNvSpPr txBox="1">
            <a:spLocks noChangeArrowheads="1"/>
          </p:cNvSpPr>
          <p:nvPr/>
        </p:nvSpPr>
        <p:spPr bwMode="auto">
          <a:xfrm>
            <a:off x="4714875" y="676275"/>
            <a:ext cx="266700"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8464" name="Text Box 32"/>
          <p:cNvSpPr txBox="1">
            <a:spLocks noChangeArrowheads="1"/>
          </p:cNvSpPr>
          <p:nvPr/>
        </p:nvSpPr>
        <p:spPr bwMode="auto">
          <a:xfrm>
            <a:off x="3714750" y="676275"/>
            <a:ext cx="266700"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2</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8465" name="Text Box 33"/>
          <p:cNvSpPr txBox="1">
            <a:spLocks noChangeArrowheads="1"/>
          </p:cNvSpPr>
          <p:nvPr/>
        </p:nvSpPr>
        <p:spPr bwMode="auto">
          <a:xfrm>
            <a:off x="3743325" y="1257300"/>
            <a:ext cx="29527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8466" name="Text Box 34"/>
          <p:cNvSpPr txBox="1">
            <a:spLocks noChangeArrowheads="1"/>
          </p:cNvSpPr>
          <p:nvPr/>
        </p:nvSpPr>
        <p:spPr bwMode="auto">
          <a:xfrm>
            <a:off x="4210050" y="657225"/>
            <a:ext cx="29527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2</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8467" name="Text Box 35"/>
          <p:cNvSpPr txBox="1">
            <a:spLocks noChangeArrowheads="1"/>
          </p:cNvSpPr>
          <p:nvPr/>
        </p:nvSpPr>
        <p:spPr bwMode="auto">
          <a:xfrm>
            <a:off x="4638675" y="1238250"/>
            <a:ext cx="29527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8468" name="Text Box 36"/>
          <p:cNvSpPr txBox="1">
            <a:spLocks noChangeArrowheads="1"/>
          </p:cNvSpPr>
          <p:nvPr/>
        </p:nvSpPr>
        <p:spPr bwMode="auto">
          <a:xfrm>
            <a:off x="4219575" y="1819275"/>
            <a:ext cx="29527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4 </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8469" name="Line 37"/>
          <p:cNvSpPr>
            <a:spLocks noChangeShapeType="1"/>
          </p:cNvSpPr>
          <p:nvPr/>
        </p:nvSpPr>
        <p:spPr bwMode="auto">
          <a:xfrm flipV="1">
            <a:off x="4008438" y="876300"/>
            <a:ext cx="668337" cy="9429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470" name="Text Box 38"/>
          <p:cNvSpPr txBox="1">
            <a:spLocks noChangeArrowheads="1"/>
          </p:cNvSpPr>
          <p:nvPr/>
        </p:nvSpPr>
        <p:spPr bwMode="auto">
          <a:xfrm>
            <a:off x="4048125" y="1152525"/>
            <a:ext cx="304800"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8471" name="Oval 39"/>
          <p:cNvSpPr>
            <a:spLocks noChangeArrowheads="1"/>
          </p:cNvSpPr>
          <p:nvPr/>
        </p:nvSpPr>
        <p:spPr bwMode="auto">
          <a:xfrm>
            <a:off x="2457450" y="771525"/>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472" name="Text Box 40"/>
          <p:cNvSpPr txBox="1">
            <a:spLocks noChangeArrowheads="1"/>
          </p:cNvSpPr>
          <p:nvPr/>
        </p:nvSpPr>
        <p:spPr bwMode="auto">
          <a:xfrm>
            <a:off x="2238375" y="681038"/>
            <a:ext cx="29527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2</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8473" name="Line 41"/>
          <p:cNvSpPr>
            <a:spLocks noChangeShapeType="1"/>
          </p:cNvSpPr>
          <p:nvPr/>
        </p:nvSpPr>
        <p:spPr bwMode="auto">
          <a:xfrm>
            <a:off x="4562475" y="2051050"/>
            <a:ext cx="2571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474" name="Rectangle 42"/>
          <p:cNvSpPr>
            <a:spLocks noChangeArrowheads="1"/>
          </p:cNvSpPr>
          <p:nvPr/>
        </p:nvSpPr>
        <p:spPr bwMode="auto">
          <a:xfrm>
            <a:off x="5486400" y="838200"/>
            <a:ext cx="723900" cy="1019175"/>
          </a:xfrm>
          <a:prstGeom prst="rect">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8475" name="Line 43"/>
          <p:cNvSpPr>
            <a:spLocks noChangeShapeType="1"/>
          </p:cNvSpPr>
          <p:nvPr/>
        </p:nvSpPr>
        <p:spPr bwMode="auto">
          <a:xfrm>
            <a:off x="5495925" y="838200"/>
            <a:ext cx="704850" cy="10191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476" name="Oval 44"/>
          <p:cNvSpPr>
            <a:spLocks noChangeArrowheads="1"/>
          </p:cNvSpPr>
          <p:nvPr/>
        </p:nvSpPr>
        <p:spPr bwMode="auto">
          <a:xfrm>
            <a:off x="5438775" y="781050"/>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477" name="Oval 45"/>
          <p:cNvSpPr>
            <a:spLocks noChangeArrowheads="1"/>
          </p:cNvSpPr>
          <p:nvPr/>
        </p:nvSpPr>
        <p:spPr bwMode="auto">
          <a:xfrm>
            <a:off x="6153150" y="180022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478" name="Oval 46"/>
          <p:cNvSpPr>
            <a:spLocks noChangeArrowheads="1"/>
          </p:cNvSpPr>
          <p:nvPr/>
        </p:nvSpPr>
        <p:spPr bwMode="auto">
          <a:xfrm>
            <a:off x="5448300" y="180022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479" name="Line 47"/>
          <p:cNvSpPr>
            <a:spLocks noChangeShapeType="1"/>
          </p:cNvSpPr>
          <p:nvPr/>
        </p:nvSpPr>
        <p:spPr bwMode="auto">
          <a:xfrm>
            <a:off x="5381625" y="1971675"/>
            <a:ext cx="23812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480" name="Line 48"/>
          <p:cNvSpPr>
            <a:spLocks noChangeShapeType="1"/>
          </p:cNvSpPr>
          <p:nvPr/>
        </p:nvSpPr>
        <p:spPr bwMode="auto">
          <a:xfrm flipH="1" flipV="1">
            <a:off x="5514975" y="1887538"/>
            <a:ext cx="41275" cy="84137"/>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481" name="Line 49"/>
          <p:cNvSpPr>
            <a:spLocks noChangeShapeType="1"/>
          </p:cNvSpPr>
          <p:nvPr/>
        </p:nvSpPr>
        <p:spPr bwMode="auto">
          <a:xfrm flipH="1">
            <a:off x="5424488" y="1885950"/>
            <a:ext cx="42862" cy="8572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482" name="Line 50"/>
          <p:cNvSpPr>
            <a:spLocks noChangeShapeType="1"/>
          </p:cNvSpPr>
          <p:nvPr/>
        </p:nvSpPr>
        <p:spPr bwMode="auto">
          <a:xfrm flipH="1" flipV="1">
            <a:off x="6221413" y="1890713"/>
            <a:ext cx="49212" cy="7461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483" name="Line 51"/>
          <p:cNvSpPr>
            <a:spLocks noChangeShapeType="1"/>
          </p:cNvSpPr>
          <p:nvPr/>
        </p:nvSpPr>
        <p:spPr bwMode="auto">
          <a:xfrm flipH="1">
            <a:off x="6134100" y="1892300"/>
            <a:ext cx="44450" cy="74613"/>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484" name="Text Box 52"/>
          <p:cNvSpPr txBox="1">
            <a:spLocks noChangeArrowheads="1"/>
          </p:cNvSpPr>
          <p:nvPr/>
        </p:nvSpPr>
        <p:spPr bwMode="auto">
          <a:xfrm>
            <a:off x="5248275" y="1724025"/>
            <a:ext cx="266700"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8485" name="Text Box 53"/>
          <p:cNvSpPr txBox="1">
            <a:spLocks noChangeArrowheads="1"/>
          </p:cNvSpPr>
          <p:nvPr/>
        </p:nvSpPr>
        <p:spPr bwMode="auto">
          <a:xfrm>
            <a:off x="6219825" y="1733550"/>
            <a:ext cx="266700"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4</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8486" name="Text Box 54"/>
          <p:cNvSpPr txBox="1">
            <a:spLocks noChangeArrowheads="1"/>
          </p:cNvSpPr>
          <p:nvPr/>
        </p:nvSpPr>
        <p:spPr bwMode="auto">
          <a:xfrm>
            <a:off x="6229350" y="666750"/>
            <a:ext cx="266700"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8487" name="Text Box 55"/>
          <p:cNvSpPr txBox="1">
            <a:spLocks noChangeArrowheads="1"/>
          </p:cNvSpPr>
          <p:nvPr/>
        </p:nvSpPr>
        <p:spPr bwMode="auto">
          <a:xfrm>
            <a:off x="5229225" y="666750"/>
            <a:ext cx="266700"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2</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8488" name="Text Box 56"/>
          <p:cNvSpPr txBox="1">
            <a:spLocks noChangeArrowheads="1"/>
          </p:cNvSpPr>
          <p:nvPr/>
        </p:nvSpPr>
        <p:spPr bwMode="auto">
          <a:xfrm>
            <a:off x="5257800" y="1247775"/>
            <a:ext cx="29527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8489" name="Text Box 57"/>
          <p:cNvSpPr txBox="1">
            <a:spLocks noChangeArrowheads="1"/>
          </p:cNvSpPr>
          <p:nvPr/>
        </p:nvSpPr>
        <p:spPr bwMode="auto">
          <a:xfrm>
            <a:off x="6153150" y="1228725"/>
            <a:ext cx="29527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8490" name="Text Box 58"/>
          <p:cNvSpPr txBox="1">
            <a:spLocks noChangeArrowheads="1"/>
          </p:cNvSpPr>
          <p:nvPr/>
        </p:nvSpPr>
        <p:spPr bwMode="auto">
          <a:xfrm>
            <a:off x="5734050" y="1809750"/>
            <a:ext cx="29527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4 </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8491" name="Line 59"/>
          <p:cNvSpPr>
            <a:spLocks noChangeShapeType="1"/>
          </p:cNvSpPr>
          <p:nvPr/>
        </p:nvSpPr>
        <p:spPr bwMode="auto">
          <a:xfrm flipV="1">
            <a:off x="5526088" y="866775"/>
            <a:ext cx="665162" cy="9429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492" name="Text Box 60"/>
          <p:cNvSpPr txBox="1">
            <a:spLocks noChangeArrowheads="1"/>
          </p:cNvSpPr>
          <p:nvPr/>
        </p:nvSpPr>
        <p:spPr bwMode="auto">
          <a:xfrm>
            <a:off x="5562600" y="1143000"/>
            <a:ext cx="304800"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5</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8493" name="Text Box 61"/>
          <p:cNvSpPr txBox="1">
            <a:spLocks noChangeArrowheads="1"/>
          </p:cNvSpPr>
          <p:nvPr/>
        </p:nvSpPr>
        <p:spPr bwMode="auto">
          <a:xfrm>
            <a:off x="5895975" y="1133475"/>
            <a:ext cx="285750"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6</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8494" name="Line 62"/>
          <p:cNvSpPr>
            <a:spLocks noChangeShapeType="1"/>
          </p:cNvSpPr>
          <p:nvPr/>
        </p:nvSpPr>
        <p:spPr bwMode="auto">
          <a:xfrm>
            <a:off x="6086475" y="1966913"/>
            <a:ext cx="2286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495" name="Oval 63"/>
          <p:cNvSpPr>
            <a:spLocks noChangeArrowheads="1"/>
          </p:cNvSpPr>
          <p:nvPr/>
        </p:nvSpPr>
        <p:spPr bwMode="auto">
          <a:xfrm>
            <a:off x="2466975" y="179070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496" name="Oval 64"/>
          <p:cNvSpPr>
            <a:spLocks noChangeArrowheads="1"/>
          </p:cNvSpPr>
          <p:nvPr/>
        </p:nvSpPr>
        <p:spPr bwMode="auto">
          <a:xfrm>
            <a:off x="3171825" y="1790700"/>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497" name="Oval 65"/>
          <p:cNvSpPr>
            <a:spLocks noChangeArrowheads="1"/>
          </p:cNvSpPr>
          <p:nvPr/>
        </p:nvSpPr>
        <p:spPr bwMode="auto">
          <a:xfrm>
            <a:off x="4648200" y="800100"/>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498" name="Oval 66"/>
          <p:cNvSpPr>
            <a:spLocks noChangeArrowheads="1"/>
          </p:cNvSpPr>
          <p:nvPr/>
        </p:nvSpPr>
        <p:spPr bwMode="auto">
          <a:xfrm>
            <a:off x="6162675" y="790575"/>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67" name="Rectangle 66"/>
          <p:cNvSpPr/>
          <p:nvPr/>
        </p:nvSpPr>
        <p:spPr>
          <a:xfrm>
            <a:off x="2514600" y="2133600"/>
            <a:ext cx="3657600" cy="400110"/>
          </a:xfrm>
          <a:prstGeom prst="rect">
            <a:avLst/>
          </a:prstGeom>
        </p:spPr>
        <p:txBody>
          <a:bodyPr wrap="square">
            <a:spAutoFit/>
          </a:bodyPr>
          <a:lstStyle/>
          <a:p>
            <a:pPr algn="ctr"/>
            <a:r>
              <a:rPr lang="en-US" sz="2000" i="1" baseline="0" dirty="0" smtClean="0">
                <a:latin typeface="Times New Roman"/>
                <a:ea typeface="PMingLiU"/>
              </a:rPr>
              <a:t>Statically indeterminate trusses</a:t>
            </a:r>
            <a:r>
              <a:rPr lang="en-US" i="1" baseline="0" dirty="0" smtClean="0">
                <a:latin typeface="Times New Roman"/>
                <a:ea typeface="PMingLiU"/>
              </a:rPr>
              <a:t>.</a:t>
            </a:r>
          </a:p>
        </p:txBody>
      </p:sp>
      <p:sp>
        <p:nvSpPr>
          <p:cNvPr id="68" name="Rectangle 67"/>
          <p:cNvSpPr/>
          <p:nvPr/>
        </p:nvSpPr>
        <p:spPr>
          <a:xfrm>
            <a:off x="914400" y="2828836"/>
            <a:ext cx="7467600" cy="1015663"/>
          </a:xfrm>
          <a:prstGeom prst="rect">
            <a:avLst/>
          </a:prstGeom>
        </p:spPr>
        <p:txBody>
          <a:bodyPr wrap="square">
            <a:spAutoFit/>
          </a:bodyPr>
          <a:lstStyle/>
          <a:p>
            <a:r>
              <a:rPr lang="en-US" sz="2000" baseline="0" dirty="0" smtClean="0">
                <a:latin typeface="Times New Roman"/>
                <a:ea typeface="PMingLiU"/>
              </a:rPr>
              <a:t>The truss at the </a:t>
            </a:r>
            <a:r>
              <a:rPr lang="en-US" sz="2000" b="1" baseline="0" dirty="0" smtClean="0">
                <a:latin typeface="Times New Roman"/>
                <a:ea typeface="PMingLiU"/>
              </a:rPr>
              <a:t>left</a:t>
            </a:r>
            <a:r>
              <a:rPr lang="en-US" sz="2000" baseline="0" dirty="0" smtClean="0">
                <a:latin typeface="Times New Roman"/>
                <a:ea typeface="PMingLiU"/>
              </a:rPr>
              <a:t> is </a:t>
            </a:r>
            <a:r>
              <a:rPr lang="en-US" sz="2000" b="1" baseline="0" dirty="0" smtClean="0">
                <a:latin typeface="Times New Roman"/>
                <a:ea typeface="PMingLiU"/>
              </a:rPr>
              <a:t>statically indeterminate to the first degree </a:t>
            </a:r>
            <a:r>
              <a:rPr lang="en-US" sz="2000" baseline="0" dirty="0" smtClean="0">
                <a:latin typeface="Times New Roman"/>
                <a:ea typeface="PMingLiU"/>
              </a:rPr>
              <a:t>because there </a:t>
            </a:r>
            <a:r>
              <a:rPr lang="en-US" altLang="zh-TW" sz="2000" baseline="0" dirty="0" smtClean="0">
                <a:latin typeface="Times New Roman"/>
                <a:ea typeface="PMingLiU"/>
              </a:rPr>
              <a:t>is one redundant reaction force: </a:t>
            </a:r>
            <a:r>
              <a:rPr lang="en-US" altLang="zh-TW" sz="2000" i="1" baseline="0" dirty="0" smtClean="0">
                <a:latin typeface="Times New Roman"/>
                <a:ea typeface="PMingLiU"/>
              </a:rPr>
              <a:t>M=</a:t>
            </a:r>
            <a:r>
              <a:rPr lang="en-US" altLang="zh-TW" sz="2000" baseline="0" dirty="0" smtClean="0">
                <a:latin typeface="Times New Roman"/>
                <a:ea typeface="PMingLiU"/>
              </a:rPr>
              <a:t>5</a:t>
            </a:r>
            <a:r>
              <a:rPr lang="en-US" altLang="zh-TW" sz="2000" i="1" baseline="0" dirty="0" smtClean="0">
                <a:latin typeface="Times New Roman"/>
                <a:ea typeface="PMingLiU"/>
              </a:rPr>
              <a:t>, R=</a:t>
            </a:r>
            <a:r>
              <a:rPr lang="en-US" altLang="zh-TW" sz="2000" baseline="0" dirty="0" smtClean="0">
                <a:latin typeface="Times New Roman"/>
                <a:ea typeface="PMingLiU"/>
              </a:rPr>
              <a:t>4</a:t>
            </a:r>
            <a:r>
              <a:rPr lang="en-US" altLang="zh-TW" sz="2000" i="1" baseline="0" dirty="0" smtClean="0">
                <a:latin typeface="Times New Roman"/>
                <a:ea typeface="PMingLiU"/>
              </a:rPr>
              <a:t>, </a:t>
            </a:r>
            <a:r>
              <a:rPr lang="en-US" altLang="zh-TW" sz="2000" baseline="0" dirty="0" smtClean="0">
                <a:latin typeface="Times New Roman"/>
                <a:ea typeface="PMingLiU"/>
              </a:rPr>
              <a:t>and</a:t>
            </a:r>
            <a:r>
              <a:rPr lang="en-US" altLang="zh-TW" sz="2000" i="1" baseline="0" dirty="0" smtClean="0">
                <a:latin typeface="Times New Roman"/>
                <a:ea typeface="PMingLiU"/>
              </a:rPr>
              <a:t> </a:t>
            </a:r>
          </a:p>
          <a:p>
            <a:r>
              <a:rPr lang="en-US" altLang="zh-TW" sz="2000" i="1" baseline="0" dirty="0" smtClean="0">
                <a:latin typeface="Times New Roman"/>
                <a:ea typeface="PMingLiU"/>
              </a:rPr>
              <a:t>M+R-</a:t>
            </a:r>
            <a:r>
              <a:rPr lang="en-US" altLang="zh-TW" sz="2000" baseline="0" dirty="0" smtClean="0">
                <a:latin typeface="Times New Roman"/>
                <a:ea typeface="PMingLiU"/>
              </a:rPr>
              <a:t>2</a:t>
            </a:r>
            <a:r>
              <a:rPr lang="en-US" altLang="zh-TW" sz="2000" i="1" baseline="0" dirty="0" smtClean="0">
                <a:latin typeface="Times New Roman"/>
                <a:ea typeface="PMingLiU"/>
              </a:rPr>
              <a:t>N=</a:t>
            </a:r>
            <a:r>
              <a:rPr lang="en-US" altLang="zh-TW" sz="2000" baseline="0" dirty="0" smtClean="0">
                <a:latin typeface="Times New Roman"/>
                <a:ea typeface="PMingLiU"/>
              </a:rPr>
              <a:t>1</a:t>
            </a:r>
            <a:r>
              <a:rPr lang="en-US" altLang="zh-TW" sz="2000" i="1" baseline="0" dirty="0" smtClean="0">
                <a:latin typeface="Times New Roman"/>
                <a:ea typeface="PMingLiU"/>
              </a:rPr>
              <a:t>.</a:t>
            </a:r>
            <a:endParaRPr lang="en-US" sz="2000" dirty="0"/>
          </a:p>
        </p:txBody>
      </p:sp>
      <p:sp>
        <p:nvSpPr>
          <p:cNvPr id="69" name="Rectangle 68"/>
          <p:cNvSpPr/>
          <p:nvPr/>
        </p:nvSpPr>
        <p:spPr>
          <a:xfrm>
            <a:off x="914400" y="4038600"/>
            <a:ext cx="7543800" cy="707886"/>
          </a:xfrm>
          <a:prstGeom prst="rect">
            <a:avLst/>
          </a:prstGeom>
        </p:spPr>
        <p:txBody>
          <a:bodyPr wrap="square">
            <a:spAutoFit/>
          </a:bodyPr>
          <a:lstStyle/>
          <a:p>
            <a:r>
              <a:rPr lang="en-US" sz="2000" baseline="0" dirty="0" smtClean="0">
                <a:latin typeface="Times New Roman"/>
                <a:ea typeface="PMingLiU"/>
              </a:rPr>
              <a:t>The truss in the </a:t>
            </a:r>
            <a:r>
              <a:rPr lang="en-US" sz="2000" b="1" baseline="0" dirty="0" smtClean="0">
                <a:latin typeface="Times New Roman"/>
                <a:ea typeface="PMingLiU"/>
              </a:rPr>
              <a:t>middle</a:t>
            </a:r>
            <a:r>
              <a:rPr lang="en-US" sz="2000" baseline="0" dirty="0" smtClean="0">
                <a:latin typeface="Times New Roman"/>
                <a:ea typeface="PMingLiU"/>
              </a:rPr>
              <a:t> is also </a:t>
            </a:r>
            <a:r>
              <a:rPr lang="en-US" sz="2000" b="1" baseline="0" dirty="0" smtClean="0">
                <a:latin typeface="Times New Roman"/>
                <a:ea typeface="PMingLiU"/>
              </a:rPr>
              <a:t>statically indeterminate to the first degree </a:t>
            </a:r>
            <a:r>
              <a:rPr lang="en-US" sz="2000" baseline="0" dirty="0" smtClean="0">
                <a:latin typeface="Times New Roman"/>
                <a:ea typeface="PMingLiU"/>
              </a:rPr>
              <a:t>because of one redundant member: </a:t>
            </a:r>
            <a:r>
              <a:rPr lang="en-US" sz="2000" i="1" baseline="0" dirty="0" smtClean="0">
                <a:latin typeface="Times New Roman"/>
                <a:ea typeface="PMingLiU"/>
              </a:rPr>
              <a:t>M=</a:t>
            </a:r>
            <a:r>
              <a:rPr lang="en-US" sz="2000" baseline="0" dirty="0" smtClean="0">
                <a:latin typeface="Times New Roman"/>
                <a:ea typeface="PMingLiU"/>
              </a:rPr>
              <a:t>6</a:t>
            </a:r>
            <a:r>
              <a:rPr lang="en-US" sz="2000" i="1" baseline="0" dirty="0" smtClean="0">
                <a:latin typeface="Times New Roman"/>
                <a:ea typeface="PMingLiU"/>
              </a:rPr>
              <a:t>, R=</a:t>
            </a:r>
            <a:r>
              <a:rPr lang="en-US" sz="2000" baseline="0" dirty="0" smtClean="0">
                <a:latin typeface="Times New Roman"/>
                <a:ea typeface="PMingLiU"/>
              </a:rPr>
              <a:t>3</a:t>
            </a:r>
            <a:r>
              <a:rPr lang="en-US" sz="2000" i="1" baseline="0" dirty="0" smtClean="0">
                <a:latin typeface="Times New Roman"/>
                <a:ea typeface="PMingLiU"/>
              </a:rPr>
              <a:t>, and </a:t>
            </a:r>
            <a:r>
              <a:rPr lang="en-US" sz="2000" baseline="0" dirty="0" smtClean="0">
                <a:latin typeface="Times New Roman"/>
                <a:ea typeface="PMingLiU"/>
              </a:rPr>
              <a:t>M+R-2N=1.</a:t>
            </a:r>
            <a:endParaRPr lang="en-US" sz="2000" dirty="0"/>
          </a:p>
        </p:txBody>
      </p:sp>
      <p:sp>
        <p:nvSpPr>
          <p:cNvPr id="70" name="Rectangle 69"/>
          <p:cNvSpPr/>
          <p:nvPr/>
        </p:nvSpPr>
        <p:spPr>
          <a:xfrm>
            <a:off x="914400" y="5029200"/>
            <a:ext cx="6858000" cy="707886"/>
          </a:xfrm>
          <a:prstGeom prst="rect">
            <a:avLst/>
          </a:prstGeom>
        </p:spPr>
        <p:txBody>
          <a:bodyPr wrap="square">
            <a:spAutoFit/>
          </a:bodyPr>
          <a:lstStyle/>
          <a:p>
            <a:r>
              <a:rPr lang="en-US" sz="2000" baseline="0" dirty="0" smtClean="0">
                <a:latin typeface="Times New Roman"/>
                <a:ea typeface="PMingLiU"/>
              </a:rPr>
              <a:t>The truss at the right is </a:t>
            </a:r>
            <a:r>
              <a:rPr lang="en-US" sz="2000" b="1" baseline="0" dirty="0" smtClean="0">
                <a:latin typeface="Times New Roman"/>
                <a:ea typeface="PMingLiU"/>
              </a:rPr>
              <a:t>statically indeterminate to the second degree</a:t>
            </a:r>
            <a:r>
              <a:rPr lang="en-US" sz="2000" baseline="0" dirty="0" smtClean="0">
                <a:latin typeface="Times New Roman"/>
                <a:ea typeface="PMingLiU"/>
              </a:rPr>
              <a:t> because </a:t>
            </a:r>
            <a:r>
              <a:rPr lang="en-US" sz="2000" i="1" baseline="0" dirty="0" smtClean="0">
                <a:latin typeface="Times New Roman"/>
                <a:ea typeface="PMingLiU"/>
              </a:rPr>
              <a:t>M=</a:t>
            </a:r>
            <a:r>
              <a:rPr lang="en-US" sz="2000" baseline="0" dirty="0" smtClean="0">
                <a:latin typeface="Times New Roman"/>
                <a:ea typeface="PMingLiU"/>
              </a:rPr>
              <a:t>6</a:t>
            </a:r>
            <a:r>
              <a:rPr lang="en-US" sz="2000" i="1" baseline="0" dirty="0" smtClean="0">
                <a:latin typeface="Times New Roman"/>
                <a:ea typeface="PMingLiU"/>
              </a:rPr>
              <a:t>, R</a:t>
            </a:r>
            <a:r>
              <a:rPr lang="en-US" sz="2000" baseline="0" dirty="0" smtClean="0">
                <a:latin typeface="Times New Roman"/>
                <a:ea typeface="PMingLiU"/>
              </a:rPr>
              <a:t>=4 and </a:t>
            </a:r>
            <a:r>
              <a:rPr lang="en-US" sz="2000" i="1" baseline="0" dirty="0" smtClean="0">
                <a:latin typeface="Times New Roman"/>
                <a:ea typeface="PMingLiU"/>
              </a:rPr>
              <a:t>M+R-</a:t>
            </a:r>
            <a:r>
              <a:rPr lang="en-US" sz="2000" baseline="0" dirty="0" smtClean="0">
                <a:latin typeface="Times New Roman"/>
                <a:ea typeface="PMingLiU"/>
              </a:rPr>
              <a:t>2</a:t>
            </a:r>
            <a:r>
              <a:rPr lang="en-US" sz="2000" i="1" baseline="0" dirty="0" smtClean="0">
                <a:latin typeface="Times New Roman"/>
                <a:ea typeface="PMingLiU"/>
              </a:rPr>
              <a:t>N=</a:t>
            </a:r>
            <a:r>
              <a:rPr lang="en-US" sz="2000" baseline="0" dirty="0" smtClean="0">
                <a:latin typeface="Times New Roman"/>
                <a:ea typeface="PMingLiU"/>
              </a:rPr>
              <a:t>2</a:t>
            </a:r>
            <a:r>
              <a:rPr lang="en-US" sz="2000" i="1" baseline="0" dirty="0" smtClean="0">
                <a:latin typeface="Times New Roman"/>
                <a:ea typeface="PMingLiU"/>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69" grpId="0"/>
      <p:bldP spid="7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457200"/>
            <a:ext cx="5841664" cy="461665"/>
          </a:xfrm>
          <a:prstGeom prst="rect">
            <a:avLst/>
          </a:prstGeom>
        </p:spPr>
        <p:txBody>
          <a:bodyPr wrap="none">
            <a:spAutoFit/>
          </a:bodyPr>
          <a:lstStyle/>
          <a:p>
            <a:r>
              <a:rPr lang="en-US" altLang="zh-TW" sz="2400" baseline="0" dirty="0" smtClean="0">
                <a:latin typeface="Times New Roman"/>
                <a:ea typeface="PMingLiU"/>
              </a:rPr>
              <a:t>1.3</a:t>
            </a:r>
            <a:r>
              <a:rPr lang="zh-TW" altLang="en-US" sz="2400" baseline="0" dirty="0" smtClean="0">
                <a:latin typeface="Times New Roman"/>
                <a:ea typeface="PMingLiU"/>
              </a:rPr>
              <a:t> </a:t>
            </a:r>
            <a:r>
              <a:rPr lang="en-US" altLang="zh-TW" sz="2400" baseline="0" dirty="0" smtClean="0">
                <a:latin typeface="Times New Roman"/>
                <a:ea typeface="PMingLiU"/>
              </a:rPr>
              <a:t> Method of Joints and Method of Sections</a:t>
            </a:r>
            <a:endParaRPr lang="zh-TW" altLang="en-US" sz="2400" baseline="0" dirty="0" smtClean="0">
              <a:latin typeface="Times New Roman"/>
              <a:ea typeface="PMingLiU"/>
            </a:endParaRPr>
          </a:p>
        </p:txBody>
      </p:sp>
      <p:sp>
        <p:nvSpPr>
          <p:cNvPr id="3" name="Rectangle 2"/>
          <p:cNvSpPr/>
          <p:nvPr/>
        </p:nvSpPr>
        <p:spPr>
          <a:xfrm>
            <a:off x="533400" y="1143000"/>
            <a:ext cx="2388795" cy="400110"/>
          </a:xfrm>
          <a:prstGeom prst="rect">
            <a:avLst/>
          </a:prstGeom>
        </p:spPr>
        <p:txBody>
          <a:bodyPr wrap="none">
            <a:spAutoFit/>
          </a:bodyPr>
          <a:lstStyle/>
          <a:p>
            <a:r>
              <a:rPr lang="en-US" sz="2000" baseline="0" dirty="0" smtClean="0">
                <a:latin typeface="Times New Roman"/>
                <a:ea typeface="PMingLiU"/>
              </a:rPr>
              <a:t>The method of joint</a:t>
            </a:r>
            <a:r>
              <a:rPr lang="en-US" altLang="zh-TW" sz="2000" baseline="0" dirty="0" smtClean="0">
                <a:latin typeface="Times New Roman"/>
                <a:ea typeface="PMingLiU"/>
              </a:rPr>
              <a:t>s </a:t>
            </a:r>
            <a:endParaRPr lang="en-US" sz="2000" dirty="0"/>
          </a:p>
        </p:txBody>
      </p:sp>
      <p:sp>
        <p:nvSpPr>
          <p:cNvPr id="4" name="Rectangle 3"/>
          <p:cNvSpPr/>
          <p:nvPr/>
        </p:nvSpPr>
        <p:spPr>
          <a:xfrm>
            <a:off x="990600" y="1676400"/>
            <a:ext cx="5985934" cy="400110"/>
          </a:xfrm>
          <a:prstGeom prst="rect">
            <a:avLst/>
          </a:prstGeom>
        </p:spPr>
        <p:txBody>
          <a:bodyPr wrap="none">
            <a:spAutoFit/>
          </a:bodyPr>
          <a:lstStyle/>
          <a:p>
            <a:pPr>
              <a:buFont typeface="Wingdings" pitchFamily="2" charset="2"/>
              <a:buChar char="v"/>
            </a:pPr>
            <a:r>
              <a:rPr lang="en-US" sz="2000" baseline="0" dirty="0" smtClean="0">
                <a:latin typeface="Times New Roman"/>
                <a:ea typeface="PMingLiU"/>
              </a:rPr>
              <a:t>a FBD is selected: at the joints of a truss one at a time.</a:t>
            </a:r>
            <a:endParaRPr lang="en-US" sz="2000" dirty="0"/>
          </a:p>
        </p:txBody>
      </p:sp>
      <p:sp>
        <p:nvSpPr>
          <p:cNvPr id="5" name="Rectangle 4"/>
          <p:cNvSpPr/>
          <p:nvPr/>
        </p:nvSpPr>
        <p:spPr>
          <a:xfrm>
            <a:off x="990600" y="2209800"/>
            <a:ext cx="6629400" cy="400110"/>
          </a:xfrm>
          <a:prstGeom prst="rect">
            <a:avLst/>
          </a:prstGeom>
        </p:spPr>
        <p:txBody>
          <a:bodyPr wrap="square">
            <a:spAutoFit/>
          </a:bodyPr>
          <a:lstStyle/>
          <a:p>
            <a:pPr>
              <a:buFont typeface="Wingdings" pitchFamily="2" charset="2"/>
              <a:buChar char="v"/>
            </a:pPr>
            <a:r>
              <a:rPr lang="en-US" sz="2000" baseline="0" dirty="0" smtClean="0">
                <a:latin typeface="Times New Roman"/>
                <a:ea typeface="PMingLiU"/>
              </a:rPr>
              <a:t>From each FBD, two equilibrium equations are derived.</a:t>
            </a:r>
            <a:endParaRPr lang="en-US" sz="2000" dirty="0"/>
          </a:p>
        </p:txBody>
      </p:sp>
      <p:sp>
        <p:nvSpPr>
          <p:cNvPr id="6" name="Rectangle 5"/>
          <p:cNvSpPr/>
          <p:nvPr/>
        </p:nvSpPr>
        <p:spPr>
          <a:xfrm>
            <a:off x="990600" y="2743200"/>
            <a:ext cx="6324600" cy="707886"/>
          </a:xfrm>
          <a:prstGeom prst="rect">
            <a:avLst/>
          </a:prstGeom>
        </p:spPr>
        <p:txBody>
          <a:bodyPr wrap="square">
            <a:spAutoFit/>
          </a:bodyPr>
          <a:lstStyle/>
          <a:p>
            <a:pPr>
              <a:buFont typeface="Wingdings" pitchFamily="2" charset="2"/>
              <a:buChar char="v"/>
            </a:pPr>
            <a:r>
              <a:rPr lang="en-US" sz="2000" baseline="0" dirty="0" smtClean="0">
                <a:latin typeface="Times New Roman"/>
                <a:ea typeface="PMingLiU"/>
              </a:rPr>
              <a:t>provides insight on how the external forces are balanced by the member forces at each joint.</a:t>
            </a:r>
            <a:endParaRPr lang="en-US" sz="2000" dirty="0"/>
          </a:p>
        </p:txBody>
      </p:sp>
      <p:sp>
        <p:nvSpPr>
          <p:cNvPr id="7" name="Rectangle 6"/>
          <p:cNvSpPr/>
          <p:nvPr/>
        </p:nvSpPr>
        <p:spPr>
          <a:xfrm>
            <a:off x="533400" y="3733800"/>
            <a:ext cx="2645276" cy="400110"/>
          </a:xfrm>
          <a:prstGeom prst="rect">
            <a:avLst/>
          </a:prstGeom>
        </p:spPr>
        <p:txBody>
          <a:bodyPr wrap="none">
            <a:spAutoFit/>
          </a:bodyPr>
          <a:lstStyle/>
          <a:p>
            <a:r>
              <a:rPr lang="en-US" sz="2000" baseline="0" dirty="0" smtClean="0">
                <a:latin typeface="Times New Roman"/>
                <a:ea typeface="PMingLiU"/>
              </a:rPr>
              <a:t>The method of section</a:t>
            </a:r>
            <a:r>
              <a:rPr lang="en-US" altLang="zh-TW" sz="2000" baseline="0" dirty="0" smtClean="0">
                <a:latin typeface="Times New Roman"/>
                <a:ea typeface="PMingLiU"/>
              </a:rPr>
              <a:t>s </a:t>
            </a:r>
            <a:endParaRPr lang="en-US" sz="2000" dirty="0"/>
          </a:p>
        </p:txBody>
      </p:sp>
      <p:sp>
        <p:nvSpPr>
          <p:cNvPr id="8" name="Rectangle 7"/>
          <p:cNvSpPr/>
          <p:nvPr/>
        </p:nvSpPr>
        <p:spPr>
          <a:xfrm>
            <a:off x="990600" y="4267200"/>
            <a:ext cx="6564618" cy="707886"/>
          </a:xfrm>
          <a:prstGeom prst="rect">
            <a:avLst/>
          </a:prstGeom>
        </p:spPr>
        <p:txBody>
          <a:bodyPr wrap="none">
            <a:spAutoFit/>
          </a:bodyPr>
          <a:lstStyle/>
          <a:p>
            <a:pPr>
              <a:buFont typeface="Wingdings" pitchFamily="2" charset="2"/>
              <a:buChar char="v"/>
            </a:pPr>
            <a:r>
              <a:rPr lang="en-US" sz="2000" baseline="0" dirty="0" smtClean="0">
                <a:latin typeface="Times New Roman"/>
                <a:ea typeface="PMingLiU"/>
              </a:rPr>
              <a:t>FBD is a portion of the structure created by cutting through </a:t>
            </a:r>
          </a:p>
          <a:p>
            <a:r>
              <a:rPr lang="en-US" sz="2000" baseline="0" dirty="0" smtClean="0">
                <a:latin typeface="Times New Roman"/>
                <a:ea typeface="PMingLiU"/>
              </a:rPr>
              <a:t>one or more sections. </a:t>
            </a:r>
            <a:endParaRPr lang="en-US" sz="2000" dirty="0"/>
          </a:p>
        </p:txBody>
      </p:sp>
      <p:sp>
        <p:nvSpPr>
          <p:cNvPr id="9" name="Rectangle 8"/>
          <p:cNvSpPr/>
          <p:nvPr/>
        </p:nvSpPr>
        <p:spPr>
          <a:xfrm>
            <a:off x="990600" y="5181600"/>
            <a:ext cx="6629400" cy="400110"/>
          </a:xfrm>
          <a:prstGeom prst="rect">
            <a:avLst/>
          </a:prstGeom>
        </p:spPr>
        <p:txBody>
          <a:bodyPr wrap="square">
            <a:spAutoFit/>
          </a:bodyPr>
          <a:lstStyle/>
          <a:p>
            <a:pPr>
              <a:buFont typeface="Wingdings" pitchFamily="2" charset="2"/>
              <a:buChar char="v"/>
            </a:pPr>
            <a:r>
              <a:rPr lang="en-US" sz="2000" baseline="0" dirty="0" smtClean="0">
                <a:latin typeface="Times New Roman"/>
                <a:ea typeface="PMingLiU"/>
              </a:rPr>
              <a:t>From each FBD, three equilibrium equations are derived.</a:t>
            </a:r>
            <a:endParaRPr lang="en-US" sz="2000" dirty="0"/>
          </a:p>
        </p:txBody>
      </p:sp>
      <p:sp>
        <p:nvSpPr>
          <p:cNvPr id="10" name="Rectangle 9"/>
          <p:cNvSpPr/>
          <p:nvPr/>
        </p:nvSpPr>
        <p:spPr>
          <a:xfrm>
            <a:off x="990600" y="5791200"/>
            <a:ext cx="6324600" cy="707886"/>
          </a:xfrm>
          <a:prstGeom prst="rect">
            <a:avLst/>
          </a:prstGeom>
        </p:spPr>
        <p:txBody>
          <a:bodyPr wrap="square">
            <a:spAutoFit/>
          </a:bodyPr>
          <a:lstStyle/>
          <a:p>
            <a:pPr>
              <a:buFont typeface="Wingdings" pitchFamily="2" charset="2"/>
              <a:buChar char="v"/>
            </a:pPr>
            <a:r>
              <a:rPr lang="en-US" sz="2000" baseline="0" dirty="0" smtClean="0">
                <a:latin typeface="Times New Roman"/>
                <a:ea typeface="PMingLiU"/>
              </a:rPr>
              <a:t>provides insight on how the member forces resist external forces at each “section”</a:t>
            </a: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Line 2"/>
          <p:cNvSpPr>
            <a:spLocks noChangeShapeType="1"/>
          </p:cNvSpPr>
          <p:nvPr/>
        </p:nvSpPr>
        <p:spPr bwMode="auto">
          <a:xfrm flipV="1">
            <a:off x="3714750" y="1611313"/>
            <a:ext cx="619125" cy="9429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9459" name="Line 3"/>
          <p:cNvSpPr>
            <a:spLocks noChangeShapeType="1"/>
          </p:cNvSpPr>
          <p:nvPr/>
        </p:nvSpPr>
        <p:spPr bwMode="auto">
          <a:xfrm flipV="1">
            <a:off x="3276600" y="1897063"/>
            <a:ext cx="390525" cy="0"/>
          </a:xfrm>
          <a:prstGeom prst="line">
            <a:avLst/>
          </a:prstGeom>
          <a:noFill/>
          <a:ln w="9525">
            <a:solidFill>
              <a:srgbClr val="00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9460" name="Line 4"/>
          <p:cNvSpPr>
            <a:spLocks noChangeShapeType="1"/>
          </p:cNvSpPr>
          <p:nvPr/>
        </p:nvSpPr>
        <p:spPr bwMode="auto">
          <a:xfrm flipV="1">
            <a:off x="3276600" y="1525588"/>
            <a:ext cx="0" cy="381000"/>
          </a:xfrm>
          <a:prstGeom prst="line">
            <a:avLst/>
          </a:prstGeom>
          <a:noFill/>
          <a:ln w="9525">
            <a:solidFill>
              <a:srgbClr val="00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9461" name="Line 5"/>
          <p:cNvSpPr>
            <a:spLocks noChangeShapeType="1"/>
          </p:cNvSpPr>
          <p:nvPr/>
        </p:nvSpPr>
        <p:spPr bwMode="auto">
          <a:xfrm flipV="1">
            <a:off x="5254625" y="1627188"/>
            <a:ext cx="2571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9462" name="Text Box 6"/>
          <p:cNvSpPr txBox="1">
            <a:spLocks noChangeArrowheads="1"/>
          </p:cNvSpPr>
          <p:nvPr/>
        </p:nvSpPr>
        <p:spPr bwMode="auto">
          <a:xfrm>
            <a:off x="3600450" y="1754188"/>
            <a:ext cx="257175" cy="2476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x</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9463" name="Text Box 7"/>
          <p:cNvSpPr txBox="1">
            <a:spLocks noChangeArrowheads="1"/>
          </p:cNvSpPr>
          <p:nvPr/>
        </p:nvSpPr>
        <p:spPr bwMode="auto">
          <a:xfrm>
            <a:off x="3143250" y="1277938"/>
            <a:ext cx="25717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y</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9464" name="Text Box 8"/>
          <p:cNvSpPr txBox="1">
            <a:spLocks noChangeArrowheads="1"/>
          </p:cNvSpPr>
          <p:nvPr/>
        </p:nvSpPr>
        <p:spPr bwMode="auto">
          <a:xfrm>
            <a:off x="3952875" y="2425700"/>
            <a:ext cx="400050" cy="3143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9465" name="Text Box 9"/>
          <p:cNvSpPr txBox="1">
            <a:spLocks noChangeArrowheads="1"/>
          </p:cNvSpPr>
          <p:nvPr/>
        </p:nvSpPr>
        <p:spPr bwMode="auto">
          <a:xfrm>
            <a:off x="3524250" y="2044700"/>
            <a:ext cx="38100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9466" name="Text Box 10"/>
          <p:cNvSpPr txBox="1">
            <a:spLocks noChangeArrowheads="1"/>
          </p:cNvSpPr>
          <p:nvPr/>
        </p:nvSpPr>
        <p:spPr bwMode="auto">
          <a:xfrm>
            <a:off x="3429000" y="2362200"/>
            <a:ext cx="304800"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9467" name="Text Box 11"/>
          <p:cNvSpPr txBox="1">
            <a:spLocks noChangeArrowheads="1"/>
          </p:cNvSpPr>
          <p:nvPr/>
        </p:nvSpPr>
        <p:spPr bwMode="auto">
          <a:xfrm>
            <a:off x="4048125" y="1458913"/>
            <a:ext cx="29527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2</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9468" name="Line 12"/>
          <p:cNvSpPr>
            <a:spLocks noChangeShapeType="1"/>
          </p:cNvSpPr>
          <p:nvPr/>
        </p:nvSpPr>
        <p:spPr bwMode="auto">
          <a:xfrm flipV="1">
            <a:off x="5068887" y="2538412"/>
            <a:ext cx="441325" cy="1587"/>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9469" name="Line 13"/>
          <p:cNvSpPr>
            <a:spLocks noChangeShapeType="1"/>
          </p:cNvSpPr>
          <p:nvPr/>
        </p:nvSpPr>
        <p:spPr bwMode="auto">
          <a:xfrm flipH="1" flipV="1">
            <a:off x="5367338" y="1620838"/>
            <a:ext cx="0" cy="904875"/>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9470" name="Text Box 14"/>
          <p:cNvSpPr txBox="1">
            <a:spLocks noChangeArrowheads="1"/>
          </p:cNvSpPr>
          <p:nvPr/>
        </p:nvSpPr>
        <p:spPr bwMode="auto">
          <a:xfrm>
            <a:off x="5381624" y="1925638"/>
            <a:ext cx="60007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9471" name="Line 15"/>
          <p:cNvSpPr>
            <a:spLocks noChangeShapeType="1"/>
          </p:cNvSpPr>
          <p:nvPr/>
        </p:nvSpPr>
        <p:spPr bwMode="auto">
          <a:xfrm>
            <a:off x="3695700" y="2744788"/>
            <a:ext cx="0" cy="1905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9472" name="Line 16"/>
          <p:cNvSpPr>
            <a:spLocks noChangeShapeType="1"/>
          </p:cNvSpPr>
          <p:nvPr/>
        </p:nvSpPr>
        <p:spPr bwMode="auto">
          <a:xfrm flipV="1">
            <a:off x="3705225" y="2876550"/>
            <a:ext cx="600075" cy="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9473" name="Text Box 17"/>
          <p:cNvSpPr txBox="1">
            <a:spLocks noChangeArrowheads="1"/>
          </p:cNvSpPr>
          <p:nvPr/>
        </p:nvSpPr>
        <p:spPr bwMode="auto">
          <a:xfrm>
            <a:off x="3838575" y="2586038"/>
            <a:ext cx="633413"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9474" name="Line 18"/>
          <p:cNvSpPr>
            <a:spLocks noChangeShapeType="1"/>
          </p:cNvSpPr>
          <p:nvPr/>
        </p:nvSpPr>
        <p:spPr bwMode="auto">
          <a:xfrm flipV="1">
            <a:off x="3724275" y="2543175"/>
            <a:ext cx="1219200"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9475" name="Line 19"/>
          <p:cNvSpPr>
            <a:spLocks noChangeShapeType="1"/>
          </p:cNvSpPr>
          <p:nvPr/>
        </p:nvSpPr>
        <p:spPr bwMode="auto">
          <a:xfrm>
            <a:off x="4333875" y="1630363"/>
            <a:ext cx="609600" cy="923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9476" name="Line 20"/>
          <p:cNvSpPr>
            <a:spLocks noChangeShapeType="1"/>
          </p:cNvSpPr>
          <p:nvPr/>
        </p:nvSpPr>
        <p:spPr bwMode="auto">
          <a:xfrm>
            <a:off x="4324350" y="2752725"/>
            <a:ext cx="0" cy="1905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9477" name="Line 21"/>
          <p:cNvSpPr>
            <a:spLocks noChangeShapeType="1"/>
          </p:cNvSpPr>
          <p:nvPr/>
        </p:nvSpPr>
        <p:spPr bwMode="auto">
          <a:xfrm flipV="1">
            <a:off x="4340225" y="2876550"/>
            <a:ext cx="587375" cy="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9478" name="Line 22"/>
          <p:cNvSpPr>
            <a:spLocks noChangeShapeType="1"/>
          </p:cNvSpPr>
          <p:nvPr/>
        </p:nvSpPr>
        <p:spPr bwMode="auto">
          <a:xfrm flipH="1">
            <a:off x="4940300" y="2768600"/>
            <a:ext cx="0" cy="1905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9479" name="Oval 23"/>
          <p:cNvSpPr>
            <a:spLocks noChangeArrowheads="1"/>
          </p:cNvSpPr>
          <p:nvPr/>
        </p:nvSpPr>
        <p:spPr bwMode="auto">
          <a:xfrm>
            <a:off x="4284663" y="1584325"/>
            <a:ext cx="90487"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9480" name="Oval 24"/>
          <p:cNvSpPr>
            <a:spLocks noChangeArrowheads="1"/>
          </p:cNvSpPr>
          <p:nvPr/>
        </p:nvSpPr>
        <p:spPr bwMode="auto">
          <a:xfrm>
            <a:off x="3657600" y="248602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9481" name="Oval 25"/>
          <p:cNvSpPr>
            <a:spLocks noChangeArrowheads="1"/>
          </p:cNvSpPr>
          <p:nvPr/>
        </p:nvSpPr>
        <p:spPr bwMode="auto">
          <a:xfrm>
            <a:off x="4886325" y="2484438"/>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9482" name="Text Box 26"/>
          <p:cNvSpPr txBox="1">
            <a:spLocks noChangeArrowheads="1"/>
          </p:cNvSpPr>
          <p:nvPr/>
        </p:nvSpPr>
        <p:spPr bwMode="auto">
          <a:xfrm>
            <a:off x="4938712" y="2476500"/>
            <a:ext cx="2667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9483" name="Text Box 27"/>
          <p:cNvSpPr txBox="1">
            <a:spLocks noChangeArrowheads="1"/>
          </p:cNvSpPr>
          <p:nvPr/>
        </p:nvSpPr>
        <p:spPr bwMode="auto">
          <a:xfrm>
            <a:off x="4462463" y="2552700"/>
            <a:ext cx="466725"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9484" name="Text Box 28"/>
          <p:cNvSpPr txBox="1">
            <a:spLocks noChangeArrowheads="1"/>
          </p:cNvSpPr>
          <p:nvPr/>
        </p:nvSpPr>
        <p:spPr bwMode="auto">
          <a:xfrm>
            <a:off x="3743325" y="1901825"/>
            <a:ext cx="27622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9485" name="Text Box 29"/>
          <p:cNvSpPr txBox="1">
            <a:spLocks noChangeArrowheads="1"/>
          </p:cNvSpPr>
          <p:nvPr/>
        </p:nvSpPr>
        <p:spPr bwMode="auto">
          <a:xfrm>
            <a:off x="4652962" y="1920875"/>
            <a:ext cx="285750"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2</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9486" name="Text Box 30"/>
          <p:cNvSpPr txBox="1">
            <a:spLocks noChangeArrowheads="1"/>
          </p:cNvSpPr>
          <p:nvPr/>
        </p:nvSpPr>
        <p:spPr bwMode="auto">
          <a:xfrm>
            <a:off x="4186238" y="2263775"/>
            <a:ext cx="33337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9487" name="Line 31"/>
          <p:cNvSpPr>
            <a:spLocks noChangeShapeType="1"/>
          </p:cNvSpPr>
          <p:nvPr/>
        </p:nvSpPr>
        <p:spPr bwMode="auto">
          <a:xfrm flipV="1">
            <a:off x="3571875" y="2684463"/>
            <a:ext cx="258763"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9488" name="Line 32"/>
          <p:cNvSpPr>
            <a:spLocks noChangeShapeType="1"/>
          </p:cNvSpPr>
          <p:nvPr/>
        </p:nvSpPr>
        <p:spPr bwMode="auto">
          <a:xfrm flipH="1" flipV="1">
            <a:off x="3724275" y="2571750"/>
            <a:ext cx="69850" cy="11112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9489" name="Line 33"/>
          <p:cNvSpPr>
            <a:spLocks noChangeShapeType="1"/>
          </p:cNvSpPr>
          <p:nvPr/>
        </p:nvSpPr>
        <p:spPr bwMode="auto">
          <a:xfrm flipV="1">
            <a:off x="3609975" y="2571750"/>
            <a:ext cx="76200" cy="11906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9490" name="Line 34"/>
          <p:cNvSpPr>
            <a:spLocks noChangeShapeType="1"/>
          </p:cNvSpPr>
          <p:nvPr/>
        </p:nvSpPr>
        <p:spPr bwMode="auto">
          <a:xfrm flipV="1">
            <a:off x="4856163" y="2671763"/>
            <a:ext cx="1524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9491" name="Line 35"/>
          <p:cNvSpPr>
            <a:spLocks noChangeShapeType="1"/>
          </p:cNvSpPr>
          <p:nvPr/>
        </p:nvSpPr>
        <p:spPr bwMode="auto">
          <a:xfrm flipH="1" flipV="1">
            <a:off x="4949825" y="2570163"/>
            <a:ext cx="61913" cy="1016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9492" name="Line 36"/>
          <p:cNvSpPr>
            <a:spLocks noChangeShapeType="1"/>
          </p:cNvSpPr>
          <p:nvPr/>
        </p:nvSpPr>
        <p:spPr bwMode="auto">
          <a:xfrm flipV="1">
            <a:off x="4856163" y="2573338"/>
            <a:ext cx="57150" cy="9842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9493" name="Oval 37"/>
          <p:cNvSpPr>
            <a:spLocks noChangeArrowheads="1"/>
          </p:cNvSpPr>
          <p:nvPr/>
        </p:nvSpPr>
        <p:spPr bwMode="auto">
          <a:xfrm>
            <a:off x="4887913" y="2655888"/>
            <a:ext cx="90487"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9494" name="Line 38"/>
          <p:cNvSpPr>
            <a:spLocks noChangeShapeType="1"/>
          </p:cNvSpPr>
          <p:nvPr/>
        </p:nvSpPr>
        <p:spPr bwMode="auto">
          <a:xfrm>
            <a:off x="4857750" y="2751138"/>
            <a:ext cx="17145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9495" name="Line 39"/>
          <p:cNvSpPr>
            <a:spLocks noChangeShapeType="1"/>
          </p:cNvSpPr>
          <p:nvPr/>
        </p:nvSpPr>
        <p:spPr bwMode="auto">
          <a:xfrm>
            <a:off x="4383088" y="1636713"/>
            <a:ext cx="285750" cy="0"/>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9496" name="Line 40"/>
          <p:cNvSpPr>
            <a:spLocks noChangeShapeType="1"/>
          </p:cNvSpPr>
          <p:nvPr/>
        </p:nvSpPr>
        <p:spPr bwMode="auto">
          <a:xfrm>
            <a:off x="4332288" y="1287463"/>
            <a:ext cx="0" cy="285750"/>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9497" name="Text Box 41"/>
          <p:cNvSpPr txBox="1">
            <a:spLocks noChangeArrowheads="1"/>
          </p:cNvSpPr>
          <p:nvPr/>
        </p:nvSpPr>
        <p:spPr bwMode="auto">
          <a:xfrm>
            <a:off x="4267200" y="1219200"/>
            <a:ext cx="928688"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1.0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9498" name="Text Box 42"/>
          <p:cNvSpPr txBox="1">
            <a:spLocks noChangeArrowheads="1"/>
          </p:cNvSpPr>
          <p:nvPr/>
        </p:nvSpPr>
        <p:spPr bwMode="auto">
          <a:xfrm>
            <a:off x="4600575" y="1474788"/>
            <a:ext cx="871538"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0.5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9499" name="Oval 43"/>
          <p:cNvSpPr>
            <a:spLocks noChangeArrowheads="1"/>
          </p:cNvSpPr>
          <p:nvPr/>
        </p:nvSpPr>
        <p:spPr bwMode="auto">
          <a:xfrm>
            <a:off x="4214812" y="2335212"/>
            <a:ext cx="204788" cy="198437"/>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 name="Rectangle 45"/>
          <p:cNvSpPr/>
          <p:nvPr/>
        </p:nvSpPr>
        <p:spPr>
          <a:xfrm>
            <a:off x="609600" y="304800"/>
            <a:ext cx="8001000" cy="1015663"/>
          </a:xfrm>
          <a:prstGeom prst="rect">
            <a:avLst/>
          </a:prstGeom>
        </p:spPr>
        <p:txBody>
          <a:bodyPr wrap="square">
            <a:spAutoFit/>
          </a:bodyPr>
          <a:lstStyle/>
          <a:p>
            <a:r>
              <a:rPr lang="en-US" sz="2000" b="1" baseline="0" dirty="0" smtClean="0">
                <a:latin typeface="Times New Roman"/>
                <a:ea typeface="PMingLiU"/>
              </a:rPr>
              <a:t>Example </a:t>
            </a:r>
            <a:r>
              <a:rPr lang="en-US" altLang="zh-TW" sz="2000" b="1" baseline="0" dirty="0" smtClean="0">
                <a:latin typeface="Times New Roman"/>
                <a:ea typeface="PMingLiU"/>
              </a:rPr>
              <a:t>2.1 Find all support reactions and member forces of the loaded truss shown.</a:t>
            </a:r>
          </a:p>
          <a:p>
            <a:endParaRPr lang="en-US" sz="2000" baseline="0" dirty="0" smtClean="0">
              <a:latin typeface="Times New Roman"/>
              <a:ea typeface="PMingLiU"/>
            </a:endParaRPr>
          </a:p>
        </p:txBody>
      </p:sp>
      <p:sp>
        <p:nvSpPr>
          <p:cNvPr id="47" name="Rectangle 46"/>
          <p:cNvSpPr/>
          <p:nvPr/>
        </p:nvSpPr>
        <p:spPr>
          <a:xfrm>
            <a:off x="609600" y="2895600"/>
            <a:ext cx="1081603" cy="369332"/>
          </a:xfrm>
          <a:prstGeom prst="rect">
            <a:avLst/>
          </a:prstGeom>
        </p:spPr>
        <p:txBody>
          <a:bodyPr wrap="square">
            <a:spAutoFit/>
          </a:bodyPr>
          <a:lstStyle/>
          <a:p>
            <a:r>
              <a:rPr lang="en-US" b="1" baseline="0" dirty="0" smtClean="0">
                <a:solidFill>
                  <a:srgbClr val="FF0000"/>
                </a:solidFill>
                <a:latin typeface="Times New Roman"/>
                <a:ea typeface="PMingLiU"/>
              </a:rPr>
              <a:t>Solution</a:t>
            </a:r>
            <a:endParaRPr lang="en-US" dirty="0"/>
          </a:p>
        </p:txBody>
      </p:sp>
      <p:sp>
        <p:nvSpPr>
          <p:cNvPr id="48" name="Rectangle 47"/>
          <p:cNvSpPr/>
          <p:nvPr/>
        </p:nvSpPr>
        <p:spPr>
          <a:xfrm>
            <a:off x="609600" y="3429000"/>
            <a:ext cx="3681008" cy="400110"/>
          </a:xfrm>
          <a:prstGeom prst="rect">
            <a:avLst/>
          </a:prstGeom>
        </p:spPr>
        <p:txBody>
          <a:bodyPr wrap="none">
            <a:spAutoFit/>
          </a:bodyPr>
          <a:lstStyle/>
          <a:p>
            <a:r>
              <a:rPr lang="en-US" sz="2000" b="1" baseline="0" dirty="0" smtClean="0">
                <a:latin typeface="Times New Roman"/>
                <a:ea typeface="PMingLiU"/>
              </a:rPr>
              <a:t>(1) Identify all force unknowns. </a:t>
            </a:r>
            <a:endParaRPr lang="en-US" sz="2000" dirty="0"/>
          </a:p>
        </p:txBody>
      </p:sp>
      <p:sp>
        <p:nvSpPr>
          <p:cNvPr id="19502" name="Line 46"/>
          <p:cNvSpPr>
            <a:spLocks noChangeShapeType="1"/>
          </p:cNvSpPr>
          <p:nvPr/>
        </p:nvSpPr>
        <p:spPr bwMode="auto">
          <a:xfrm flipV="1">
            <a:off x="3705225" y="4386263"/>
            <a:ext cx="619125" cy="9429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9503" name="Text Box 47"/>
          <p:cNvSpPr txBox="1">
            <a:spLocks noChangeArrowheads="1"/>
          </p:cNvSpPr>
          <p:nvPr/>
        </p:nvSpPr>
        <p:spPr bwMode="auto">
          <a:xfrm>
            <a:off x="3514725" y="4819650"/>
            <a:ext cx="38100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9504" name="Line 48"/>
          <p:cNvSpPr>
            <a:spLocks noChangeShapeType="1"/>
          </p:cNvSpPr>
          <p:nvPr/>
        </p:nvSpPr>
        <p:spPr bwMode="auto">
          <a:xfrm flipV="1">
            <a:off x="3714750" y="5318125"/>
            <a:ext cx="1219200"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9505" name="Line 49"/>
          <p:cNvSpPr>
            <a:spLocks noChangeShapeType="1"/>
          </p:cNvSpPr>
          <p:nvPr/>
        </p:nvSpPr>
        <p:spPr bwMode="auto">
          <a:xfrm>
            <a:off x="4324350" y="4405313"/>
            <a:ext cx="609600" cy="923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9506" name="Oval 50"/>
          <p:cNvSpPr>
            <a:spLocks noChangeArrowheads="1"/>
          </p:cNvSpPr>
          <p:nvPr/>
        </p:nvSpPr>
        <p:spPr bwMode="auto">
          <a:xfrm>
            <a:off x="3648075" y="5260975"/>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9507" name="Oval 51"/>
          <p:cNvSpPr>
            <a:spLocks noChangeArrowheads="1"/>
          </p:cNvSpPr>
          <p:nvPr/>
        </p:nvSpPr>
        <p:spPr bwMode="auto">
          <a:xfrm>
            <a:off x="4876800" y="5253038"/>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9508" name="Text Box 52"/>
          <p:cNvSpPr txBox="1">
            <a:spLocks noChangeArrowheads="1"/>
          </p:cNvSpPr>
          <p:nvPr/>
        </p:nvSpPr>
        <p:spPr bwMode="auto">
          <a:xfrm>
            <a:off x="3748087" y="4673601"/>
            <a:ext cx="27622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9509" name="Text Box 53"/>
          <p:cNvSpPr txBox="1">
            <a:spLocks noChangeArrowheads="1"/>
          </p:cNvSpPr>
          <p:nvPr/>
        </p:nvSpPr>
        <p:spPr bwMode="auto">
          <a:xfrm>
            <a:off x="4667250" y="4702175"/>
            <a:ext cx="285750"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2</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9510" name="Text Box 54"/>
          <p:cNvSpPr txBox="1">
            <a:spLocks noChangeArrowheads="1"/>
          </p:cNvSpPr>
          <p:nvPr/>
        </p:nvSpPr>
        <p:spPr bwMode="auto">
          <a:xfrm>
            <a:off x="4181475" y="5014912"/>
            <a:ext cx="33337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9511" name="Text Box 55"/>
          <p:cNvSpPr txBox="1">
            <a:spLocks noChangeArrowheads="1"/>
          </p:cNvSpPr>
          <p:nvPr/>
        </p:nvSpPr>
        <p:spPr bwMode="auto">
          <a:xfrm>
            <a:off x="4095750" y="4252913"/>
            <a:ext cx="29527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2</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9512" name="Text Box 56"/>
          <p:cNvSpPr txBox="1">
            <a:spLocks noChangeArrowheads="1"/>
          </p:cNvSpPr>
          <p:nvPr/>
        </p:nvSpPr>
        <p:spPr bwMode="auto">
          <a:xfrm>
            <a:off x="4924425" y="5080000"/>
            <a:ext cx="2667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19513" name="Text Box 57"/>
          <p:cNvSpPr txBox="1">
            <a:spLocks noChangeArrowheads="1"/>
          </p:cNvSpPr>
          <p:nvPr/>
        </p:nvSpPr>
        <p:spPr bwMode="auto">
          <a:xfrm>
            <a:off x="3462338" y="5013325"/>
            <a:ext cx="304800"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9514" name="Line 58"/>
          <p:cNvSpPr>
            <a:spLocks noChangeShapeType="1"/>
          </p:cNvSpPr>
          <p:nvPr/>
        </p:nvSpPr>
        <p:spPr bwMode="auto">
          <a:xfrm>
            <a:off x="4381500" y="4421188"/>
            <a:ext cx="285750"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9515" name="Line 59"/>
          <p:cNvSpPr>
            <a:spLocks noChangeShapeType="1"/>
          </p:cNvSpPr>
          <p:nvPr/>
        </p:nvSpPr>
        <p:spPr bwMode="auto">
          <a:xfrm>
            <a:off x="4314825" y="4073525"/>
            <a:ext cx="0" cy="28575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9516" name="Text Box 60"/>
          <p:cNvSpPr txBox="1">
            <a:spLocks noChangeArrowheads="1"/>
          </p:cNvSpPr>
          <p:nvPr/>
        </p:nvSpPr>
        <p:spPr bwMode="auto">
          <a:xfrm>
            <a:off x="4257674" y="3963988"/>
            <a:ext cx="862013"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1.0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9517" name="Text Box 61"/>
          <p:cNvSpPr txBox="1">
            <a:spLocks noChangeArrowheads="1"/>
          </p:cNvSpPr>
          <p:nvPr/>
        </p:nvSpPr>
        <p:spPr bwMode="auto">
          <a:xfrm>
            <a:off x="4629150" y="4297363"/>
            <a:ext cx="9144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0.5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9518" name="Line 62"/>
          <p:cNvSpPr>
            <a:spLocks noChangeShapeType="1"/>
          </p:cNvSpPr>
          <p:nvPr/>
        </p:nvSpPr>
        <p:spPr bwMode="auto">
          <a:xfrm>
            <a:off x="3352800" y="5305425"/>
            <a:ext cx="285750" cy="0"/>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9519" name="Line 63"/>
          <p:cNvSpPr>
            <a:spLocks noChangeShapeType="1"/>
          </p:cNvSpPr>
          <p:nvPr/>
        </p:nvSpPr>
        <p:spPr bwMode="auto">
          <a:xfrm>
            <a:off x="3695700" y="5362575"/>
            <a:ext cx="0" cy="285750"/>
          </a:xfrm>
          <a:prstGeom prst="line">
            <a:avLst/>
          </a:prstGeom>
          <a:noFill/>
          <a:ln w="9525">
            <a:solidFill>
              <a:srgbClr val="FF0000"/>
            </a:solidFill>
            <a:round/>
            <a:headEnd type="triangle" w="med" len="me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9520" name="Line 64"/>
          <p:cNvSpPr>
            <a:spLocks noChangeShapeType="1"/>
          </p:cNvSpPr>
          <p:nvPr/>
        </p:nvSpPr>
        <p:spPr bwMode="auto">
          <a:xfrm>
            <a:off x="4924425" y="5353050"/>
            <a:ext cx="0" cy="285750"/>
          </a:xfrm>
          <a:prstGeom prst="line">
            <a:avLst/>
          </a:prstGeom>
          <a:noFill/>
          <a:ln w="9525">
            <a:solidFill>
              <a:srgbClr val="FF0000"/>
            </a:solidFill>
            <a:round/>
            <a:headEnd type="triangle" w="med" len="me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9521" name="Text Box 65"/>
          <p:cNvSpPr txBox="1">
            <a:spLocks noChangeArrowheads="1"/>
          </p:cNvSpPr>
          <p:nvPr/>
        </p:nvSpPr>
        <p:spPr bwMode="auto">
          <a:xfrm>
            <a:off x="3038475" y="5195888"/>
            <a:ext cx="566738"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x</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9522" name="Text Box 66"/>
          <p:cNvSpPr txBox="1">
            <a:spLocks noChangeArrowheads="1"/>
          </p:cNvSpPr>
          <p:nvPr/>
        </p:nvSpPr>
        <p:spPr bwMode="auto">
          <a:xfrm>
            <a:off x="3648075" y="5461000"/>
            <a:ext cx="700088" cy="342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y</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9523" name="Text Box 67"/>
          <p:cNvSpPr txBox="1">
            <a:spLocks noChangeArrowheads="1"/>
          </p:cNvSpPr>
          <p:nvPr/>
        </p:nvSpPr>
        <p:spPr bwMode="auto">
          <a:xfrm>
            <a:off x="4886325" y="5451475"/>
            <a:ext cx="657225" cy="342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y</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9526" name="Oval 70"/>
          <p:cNvSpPr>
            <a:spLocks noChangeArrowheads="1"/>
          </p:cNvSpPr>
          <p:nvPr/>
        </p:nvSpPr>
        <p:spPr bwMode="auto">
          <a:xfrm>
            <a:off x="4214812" y="5084762"/>
            <a:ext cx="209550" cy="211138"/>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9527" name="Oval 71"/>
          <p:cNvSpPr>
            <a:spLocks noChangeArrowheads="1"/>
          </p:cNvSpPr>
          <p:nvPr/>
        </p:nvSpPr>
        <p:spPr bwMode="auto">
          <a:xfrm>
            <a:off x="4267200" y="4367213"/>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5" name="Rectangle 74"/>
          <p:cNvSpPr/>
          <p:nvPr/>
        </p:nvSpPr>
        <p:spPr>
          <a:xfrm>
            <a:off x="914400" y="5791200"/>
            <a:ext cx="7848600" cy="400110"/>
          </a:xfrm>
          <a:prstGeom prst="rect">
            <a:avLst/>
          </a:prstGeom>
        </p:spPr>
        <p:txBody>
          <a:bodyPr wrap="square">
            <a:spAutoFit/>
          </a:bodyPr>
          <a:lstStyle/>
          <a:p>
            <a:pPr algn="ctr"/>
            <a:r>
              <a:rPr lang="en-US" sz="2000" i="1" baseline="0" dirty="0" smtClean="0">
                <a:latin typeface="Times New Roman"/>
                <a:ea typeface="PMingLiU"/>
              </a:rPr>
              <a:t>Free-Body diagram of the three-bar-truss to expose the reaction forces.</a:t>
            </a:r>
          </a:p>
        </p:txBody>
      </p:sp>
      <p:sp>
        <p:nvSpPr>
          <p:cNvPr id="76" name="Rectangle 75"/>
          <p:cNvSpPr/>
          <p:nvPr/>
        </p:nvSpPr>
        <p:spPr>
          <a:xfrm>
            <a:off x="914400" y="4343400"/>
            <a:ext cx="2438400" cy="707886"/>
          </a:xfrm>
          <a:prstGeom prst="rect">
            <a:avLst/>
          </a:prstGeom>
        </p:spPr>
        <p:txBody>
          <a:bodyPr wrap="square">
            <a:spAutoFit/>
          </a:bodyPr>
          <a:lstStyle/>
          <a:p>
            <a:r>
              <a:rPr lang="en-US" sz="2000" baseline="0" dirty="0" smtClean="0">
                <a:latin typeface="Times New Roman"/>
                <a:ea typeface="PMingLiU"/>
              </a:rPr>
              <a:t>The member forces are </a:t>
            </a:r>
            <a:r>
              <a:rPr lang="en-US" sz="2000" i="1" baseline="0" dirty="0" smtClean="0">
                <a:latin typeface="Times New Roman"/>
                <a:ea typeface="PMingLiU"/>
              </a:rPr>
              <a:t>F</a:t>
            </a:r>
            <a:r>
              <a:rPr lang="en-US" sz="2000" i="1" baseline="-25000" dirty="0" smtClean="0">
                <a:latin typeface="Times New Roman"/>
                <a:ea typeface="PMingLiU"/>
              </a:rPr>
              <a:t>1</a:t>
            </a:r>
            <a:r>
              <a:rPr lang="en-US" sz="2000" i="1" baseline="0" dirty="0" smtClean="0">
                <a:latin typeface="Times New Roman"/>
                <a:ea typeface="PMingLiU"/>
              </a:rPr>
              <a:t>, F</a:t>
            </a:r>
            <a:r>
              <a:rPr lang="en-US" sz="2000" i="1" baseline="-25000" dirty="0" smtClean="0">
                <a:latin typeface="Times New Roman"/>
                <a:ea typeface="PMingLiU"/>
              </a:rPr>
              <a:t>2</a:t>
            </a:r>
            <a:r>
              <a:rPr lang="en-US" sz="2000" i="1" baseline="0" dirty="0" smtClean="0">
                <a:latin typeface="Times New Roman"/>
                <a:ea typeface="PMingLiU"/>
              </a:rPr>
              <a:t>, and F</a:t>
            </a:r>
            <a:r>
              <a:rPr lang="en-US" sz="2000" i="1" baseline="-25000" dirty="0" smtClean="0">
                <a:latin typeface="Times New Roman"/>
                <a:ea typeface="PMingLiU"/>
              </a:rPr>
              <a:t>3</a:t>
            </a:r>
            <a:r>
              <a:rPr lang="en-US" sz="2000" i="1" baseline="0" dirty="0" smtClean="0">
                <a:latin typeface="Times New Roman"/>
                <a:ea typeface="PMingLiU"/>
              </a:rPr>
              <a:t>.</a:t>
            </a:r>
          </a:p>
        </p:txBody>
      </p:sp>
      <p:sp>
        <p:nvSpPr>
          <p:cNvPr id="77" name="Rectangle 76"/>
          <p:cNvSpPr/>
          <p:nvPr/>
        </p:nvSpPr>
        <p:spPr>
          <a:xfrm>
            <a:off x="5791200" y="4343400"/>
            <a:ext cx="2438400" cy="707886"/>
          </a:xfrm>
          <a:prstGeom prst="rect">
            <a:avLst/>
          </a:prstGeom>
        </p:spPr>
        <p:txBody>
          <a:bodyPr wrap="square">
            <a:spAutoFit/>
          </a:bodyPr>
          <a:lstStyle/>
          <a:p>
            <a:r>
              <a:rPr lang="en-US" sz="2000" baseline="0" dirty="0" smtClean="0">
                <a:latin typeface="Times New Roman"/>
                <a:ea typeface="PMingLiU"/>
              </a:rPr>
              <a:t>The </a:t>
            </a:r>
            <a:r>
              <a:rPr lang="en-US" sz="2000" dirty="0" smtClean="0">
                <a:latin typeface="Times New Roman"/>
                <a:ea typeface="PMingLiU"/>
              </a:rPr>
              <a:t> </a:t>
            </a:r>
            <a:r>
              <a:rPr lang="en-US" sz="2000" baseline="0" dirty="0" smtClean="0">
                <a:latin typeface="Times New Roman"/>
                <a:ea typeface="PMingLiU"/>
              </a:rPr>
              <a:t>reaction forces are </a:t>
            </a:r>
            <a:r>
              <a:rPr lang="en-US" sz="2000" i="1" baseline="0" dirty="0" smtClean="0">
                <a:latin typeface="Times New Roman"/>
                <a:ea typeface="PMingLiU"/>
              </a:rPr>
              <a:t>R</a:t>
            </a:r>
            <a:r>
              <a:rPr lang="en-US" sz="2000" i="1" baseline="-25000" dirty="0" smtClean="0">
                <a:latin typeface="Times New Roman"/>
                <a:ea typeface="PMingLiU"/>
              </a:rPr>
              <a:t>x1</a:t>
            </a:r>
            <a:r>
              <a:rPr lang="en-US" sz="2000" i="1" baseline="0" dirty="0" smtClean="0">
                <a:latin typeface="Times New Roman"/>
                <a:ea typeface="PMingLiU"/>
              </a:rPr>
              <a:t>, R</a:t>
            </a:r>
            <a:r>
              <a:rPr lang="en-US" sz="2000" i="1" baseline="-25000" dirty="0" smtClean="0">
                <a:latin typeface="Times New Roman"/>
                <a:ea typeface="PMingLiU"/>
              </a:rPr>
              <a:t> y1</a:t>
            </a:r>
            <a:r>
              <a:rPr lang="en-US" sz="2000" i="1" baseline="0" dirty="0" smtClean="0">
                <a:latin typeface="Times New Roman"/>
                <a:ea typeface="PMingLiU"/>
              </a:rPr>
              <a:t> and R</a:t>
            </a:r>
            <a:r>
              <a:rPr lang="en-US" sz="2000" i="1" baseline="-25000" dirty="0" smtClean="0">
                <a:latin typeface="Times New Roman"/>
                <a:ea typeface="PMingLiU"/>
              </a:rPr>
              <a:t> y3</a:t>
            </a:r>
            <a:r>
              <a:rPr lang="en-US" sz="2000" i="1" baseline="0" dirty="0" smtClean="0">
                <a:latin typeface="Times New Roman"/>
                <a:ea typeface="PMingLiU"/>
              </a:rPr>
              <a:t>.</a:t>
            </a:r>
          </a:p>
        </p:txBody>
      </p:sp>
      <p:sp>
        <p:nvSpPr>
          <p:cNvPr id="78" name="Rectangle 77"/>
          <p:cNvSpPr/>
          <p:nvPr/>
        </p:nvSpPr>
        <p:spPr>
          <a:xfrm>
            <a:off x="879676" y="4331826"/>
            <a:ext cx="2133600" cy="6858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79" name="Rectangle 78"/>
          <p:cNvSpPr/>
          <p:nvPr/>
        </p:nvSpPr>
        <p:spPr>
          <a:xfrm>
            <a:off x="5791200" y="4343400"/>
            <a:ext cx="2209800" cy="6858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80" name="Oval 43"/>
          <p:cNvSpPr>
            <a:spLocks noChangeArrowheads="1"/>
          </p:cNvSpPr>
          <p:nvPr/>
        </p:nvSpPr>
        <p:spPr bwMode="auto">
          <a:xfrm>
            <a:off x="4700587" y="1997075"/>
            <a:ext cx="204788" cy="198437"/>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1" name="Oval 43"/>
          <p:cNvSpPr>
            <a:spLocks noChangeArrowheads="1"/>
          </p:cNvSpPr>
          <p:nvPr/>
        </p:nvSpPr>
        <p:spPr bwMode="auto">
          <a:xfrm>
            <a:off x="3781424" y="1968500"/>
            <a:ext cx="204788" cy="198437"/>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2" name="Oval 70"/>
          <p:cNvSpPr>
            <a:spLocks noChangeArrowheads="1"/>
          </p:cNvSpPr>
          <p:nvPr/>
        </p:nvSpPr>
        <p:spPr bwMode="auto">
          <a:xfrm>
            <a:off x="3786187" y="4746625"/>
            <a:ext cx="209550" cy="211138"/>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3" name="Oval 70"/>
          <p:cNvSpPr>
            <a:spLocks noChangeArrowheads="1"/>
          </p:cNvSpPr>
          <p:nvPr/>
        </p:nvSpPr>
        <p:spPr bwMode="auto">
          <a:xfrm>
            <a:off x="4710112" y="4775200"/>
            <a:ext cx="209550" cy="211138"/>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45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45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46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46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46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463"/>
                                        </p:tgtEl>
                                        <p:attrNameLst>
                                          <p:attrName>style.visibility</p:attrName>
                                        </p:attrNameLst>
                                      </p:cBhvr>
                                      <p:to>
                                        <p:strVal val="visible"/>
                                      </p:to>
                                    </p:set>
                                  </p:childTnLst>
                                </p:cTn>
                              </p:par>
                              <p:par>
                                <p:cTn id="17" presetID="1" presetClass="entr" presetSubtype="0" fill="hold" grpId="0" nodeType="withEffect" nodePh="1">
                                  <p:stCondLst>
                                    <p:cond delay="0"/>
                                  </p:stCondLst>
                                  <p:endCondLst>
                                    <p:cond evt="begin" delay="0">
                                      <p:tn val="17"/>
                                    </p:cond>
                                  </p:endCondLst>
                                  <p:childTnLst>
                                    <p:set>
                                      <p:cBhvr>
                                        <p:cTn id="18" dur="1" fill="hold">
                                          <p:stCondLst>
                                            <p:cond delay="0"/>
                                          </p:stCondLst>
                                        </p:cTn>
                                        <p:tgtEl>
                                          <p:spTgt spid="19464"/>
                                        </p:tgtEl>
                                        <p:attrNameLst>
                                          <p:attrName>style.visibility</p:attrName>
                                        </p:attrNameLst>
                                      </p:cBhvr>
                                      <p:to>
                                        <p:strVal val="visible"/>
                                      </p:to>
                                    </p:set>
                                  </p:childTnLst>
                                </p:cTn>
                              </p:par>
                              <p:par>
                                <p:cTn id="19" presetID="1" presetClass="entr" presetSubtype="0" fill="hold" grpId="0" nodeType="withEffect" nodePh="1">
                                  <p:stCondLst>
                                    <p:cond delay="0"/>
                                  </p:stCondLst>
                                  <p:endCondLst>
                                    <p:cond evt="begin" delay="0">
                                      <p:tn val="19"/>
                                    </p:cond>
                                  </p:endCondLst>
                                  <p:childTnLst>
                                    <p:set>
                                      <p:cBhvr>
                                        <p:cTn id="20" dur="1" fill="hold">
                                          <p:stCondLst>
                                            <p:cond delay="0"/>
                                          </p:stCondLst>
                                        </p:cTn>
                                        <p:tgtEl>
                                          <p:spTgt spid="1946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946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46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946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946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947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9471"/>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947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947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9474"/>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947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947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947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947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9479"/>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9480"/>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9481"/>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9482"/>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9483"/>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9484"/>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9485"/>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9486"/>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9487"/>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9488"/>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9489"/>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19490"/>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9491"/>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19492"/>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19493"/>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19494"/>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19495"/>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19496"/>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19497"/>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19498"/>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19499"/>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80"/>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81"/>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grpId="0" nodeType="clickEffect">
                                  <p:stCondLst>
                                    <p:cond delay="0"/>
                                  </p:stCondLst>
                                  <p:childTnLst>
                                    <p:set>
                                      <p:cBhvr>
                                        <p:cTn id="96" dur="1" fill="hold">
                                          <p:stCondLst>
                                            <p:cond delay="0"/>
                                          </p:stCondLst>
                                        </p:cTn>
                                        <p:tgtEl>
                                          <p:spTgt spid="48"/>
                                        </p:tgtEl>
                                        <p:attrNameLst>
                                          <p:attrName>style.visibility</p:attrName>
                                        </p:attrNameLst>
                                      </p:cBhvr>
                                      <p:to>
                                        <p:strVal val="visible"/>
                                      </p:to>
                                    </p:set>
                                  </p:childTnLst>
                                </p:cTn>
                              </p:par>
                            </p:childTnLst>
                          </p:cTn>
                        </p:par>
                        <p:par>
                          <p:cTn id="97" fill="hold">
                            <p:stCondLst>
                              <p:cond delay="0"/>
                            </p:stCondLst>
                            <p:childTnLst>
                              <p:par>
                                <p:cTn id="98" presetID="1" presetClass="entr" presetSubtype="0" fill="hold" grpId="0" nodeType="afterEffect">
                                  <p:stCondLst>
                                    <p:cond delay="0"/>
                                  </p:stCondLst>
                                  <p:childTnLst>
                                    <p:set>
                                      <p:cBhvr>
                                        <p:cTn id="99" dur="1" fill="hold">
                                          <p:stCondLst>
                                            <p:cond delay="0"/>
                                          </p:stCondLst>
                                        </p:cTn>
                                        <p:tgtEl>
                                          <p:spTgt spid="47"/>
                                        </p:tgtEl>
                                        <p:attrNameLst>
                                          <p:attrName>style.visibility</p:attrName>
                                        </p:attrNameLst>
                                      </p:cBhvr>
                                      <p:to>
                                        <p:strVal val="visible"/>
                                      </p:to>
                                    </p:set>
                                  </p:childTnLst>
                                </p:cTn>
                              </p:par>
                              <p:par>
                                <p:cTn id="100" presetID="1" presetClass="entr" presetSubtype="0" fill="hold" grpId="0" nodeType="withEffect">
                                  <p:stCondLst>
                                    <p:cond delay="0"/>
                                  </p:stCondLst>
                                  <p:childTnLst>
                                    <p:set>
                                      <p:cBhvr>
                                        <p:cTn id="101" dur="1" fill="hold">
                                          <p:stCondLst>
                                            <p:cond delay="0"/>
                                          </p:stCondLst>
                                        </p:cTn>
                                        <p:tgtEl>
                                          <p:spTgt spid="19502"/>
                                        </p:tgtEl>
                                        <p:attrNameLst>
                                          <p:attrName>style.visibility</p:attrName>
                                        </p:attrNameLst>
                                      </p:cBhvr>
                                      <p:to>
                                        <p:strVal val="visible"/>
                                      </p:to>
                                    </p:set>
                                  </p:childTnLst>
                                </p:cTn>
                              </p:par>
                              <p:par>
                                <p:cTn id="102" presetID="1" presetClass="entr" presetSubtype="0" fill="hold" grpId="0" nodeType="withEffect" nodePh="1">
                                  <p:stCondLst>
                                    <p:cond delay="0"/>
                                  </p:stCondLst>
                                  <p:endCondLst>
                                    <p:cond evt="begin" delay="0">
                                      <p:tn val="102"/>
                                    </p:cond>
                                  </p:endCondLst>
                                  <p:childTnLst>
                                    <p:set>
                                      <p:cBhvr>
                                        <p:cTn id="103" dur="1" fill="hold">
                                          <p:stCondLst>
                                            <p:cond delay="0"/>
                                          </p:stCondLst>
                                        </p:cTn>
                                        <p:tgtEl>
                                          <p:spTgt spid="19503"/>
                                        </p:tgtEl>
                                        <p:attrNameLst>
                                          <p:attrName>style.visibility</p:attrName>
                                        </p:attrNameLst>
                                      </p:cBhvr>
                                      <p:to>
                                        <p:strVal val="visible"/>
                                      </p:to>
                                    </p:set>
                                  </p:childTnLst>
                                </p:cTn>
                              </p:par>
                              <p:par>
                                <p:cTn id="104" presetID="1" presetClass="entr" presetSubtype="0" fill="hold" grpId="0" nodeType="withEffect">
                                  <p:stCondLst>
                                    <p:cond delay="0"/>
                                  </p:stCondLst>
                                  <p:childTnLst>
                                    <p:set>
                                      <p:cBhvr>
                                        <p:cTn id="105" dur="1" fill="hold">
                                          <p:stCondLst>
                                            <p:cond delay="0"/>
                                          </p:stCondLst>
                                        </p:cTn>
                                        <p:tgtEl>
                                          <p:spTgt spid="19504"/>
                                        </p:tgtEl>
                                        <p:attrNameLst>
                                          <p:attrName>style.visibility</p:attrName>
                                        </p:attrNameLst>
                                      </p:cBhvr>
                                      <p:to>
                                        <p:strVal val="visible"/>
                                      </p:to>
                                    </p:set>
                                  </p:childTnLst>
                                </p:cTn>
                              </p:par>
                              <p:par>
                                <p:cTn id="106" presetID="1" presetClass="entr" presetSubtype="0" fill="hold" grpId="0" nodeType="withEffect">
                                  <p:stCondLst>
                                    <p:cond delay="0"/>
                                  </p:stCondLst>
                                  <p:childTnLst>
                                    <p:set>
                                      <p:cBhvr>
                                        <p:cTn id="107" dur="1" fill="hold">
                                          <p:stCondLst>
                                            <p:cond delay="0"/>
                                          </p:stCondLst>
                                        </p:cTn>
                                        <p:tgtEl>
                                          <p:spTgt spid="19505"/>
                                        </p:tgtEl>
                                        <p:attrNameLst>
                                          <p:attrName>style.visibility</p:attrName>
                                        </p:attrNameLst>
                                      </p:cBhvr>
                                      <p:to>
                                        <p:strVal val="visible"/>
                                      </p:to>
                                    </p:set>
                                  </p:childTnLst>
                                </p:cTn>
                              </p:par>
                              <p:par>
                                <p:cTn id="108" presetID="1" presetClass="entr" presetSubtype="0" fill="hold" grpId="0" nodeType="withEffect">
                                  <p:stCondLst>
                                    <p:cond delay="0"/>
                                  </p:stCondLst>
                                  <p:childTnLst>
                                    <p:set>
                                      <p:cBhvr>
                                        <p:cTn id="109" dur="1" fill="hold">
                                          <p:stCondLst>
                                            <p:cond delay="0"/>
                                          </p:stCondLst>
                                        </p:cTn>
                                        <p:tgtEl>
                                          <p:spTgt spid="19506"/>
                                        </p:tgtEl>
                                        <p:attrNameLst>
                                          <p:attrName>style.visibility</p:attrName>
                                        </p:attrNameLst>
                                      </p:cBhvr>
                                      <p:to>
                                        <p:strVal val="visible"/>
                                      </p:to>
                                    </p:set>
                                  </p:childTnLst>
                                </p:cTn>
                              </p:par>
                              <p:par>
                                <p:cTn id="110" presetID="1" presetClass="entr" presetSubtype="0" fill="hold" grpId="0" nodeType="withEffect">
                                  <p:stCondLst>
                                    <p:cond delay="0"/>
                                  </p:stCondLst>
                                  <p:childTnLst>
                                    <p:set>
                                      <p:cBhvr>
                                        <p:cTn id="111" dur="1" fill="hold">
                                          <p:stCondLst>
                                            <p:cond delay="0"/>
                                          </p:stCondLst>
                                        </p:cTn>
                                        <p:tgtEl>
                                          <p:spTgt spid="19507"/>
                                        </p:tgtEl>
                                        <p:attrNameLst>
                                          <p:attrName>style.visibility</p:attrName>
                                        </p:attrNameLst>
                                      </p:cBhvr>
                                      <p:to>
                                        <p:strVal val="visible"/>
                                      </p:to>
                                    </p:set>
                                  </p:childTnLst>
                                </p:cTn>
                              </p:par>
                              <p:par>
                                <p:cTn id="112" presetID="1" presetClass="entr" presetSubtype="0" fill="hold" grpId="0" nodeType="withEffect">
                                  <p:stCondLst>
                                    <p:cond delay="0"/>
                                  </p:stCondLst>
                                  <p:childTnLst>
                                    <p:set>
                                      <p:cBhvr>
                                        <p:cTn id="113" dur="1" fill="hold">
                                          <p:stCondLst>
                                            <p:cond delay="0"/>
                                          </p:stCondLst>
                                        </p:cTn>
                                        <p:tgtEl>
                                          <p:spTgt spid="19508"/>
                                        </p:tgtEl>
                                        <p:attrNameLst>
                                          <p:attrName>style.visibility</p:attrName>
                                        </p:attrNameLst>
                                      </p:cBhvr>
                                      <p:to>
                                        <p:strVal val="visible"/>
                                      </p:to>
                                    </p:set>
                                  </p:childTnLst>
                                </p:cTn>
                              </p:par>
                              <p:par>
                                <p:cTn id="114" presetID="1" presetClass="entr" presetSubtype="0" fill="hold" grpId="0" nodeType="withEffect">
                                  <p:stCondLst>
                                    <p:cond delay="0"/>
                                  </p:stCondLst>
                                  <p:childTnLst>
                                    <p:set>
                                      <p:cBhvr>
                                        <p:cTn id="115" dur="1" fill="hold">
                                          <p:stCondLst>
                                            <p:cond delay="0"/>
                                          </p:stCondLst>
                                        </p:cTn>
                                        <p:tgtEl>
                                          <p:spTgt spid="19509"/>
                                        </p:tgtEl>
                                        <p:attrNameLst>
                                          <p:attrName>style.visibility</p:attrName>
                                        </p:attrNameLst>
                                      </p:cBhvr>
                                      <p:to>
                                        <p:strVal val="visible"/>
                                      </p:to>
                                    </p:set>
                                  </p:childTnLst>
                                </p:cTn>
                              </p:par>
                              <p:par>
                                <p:cTn id="116" presetID="1" presetClass="entr" presetSubtype="0" fill="hold" grpId="0" nodeType="withEffect">
                                  <p:stCondLst>
                                    <p:cond delay="0"/>
                                  </p:stCondLst>
                                  <p:childTnLst>
                                    <p:set>
                                      <p:cBhvr>
                                        <p:cTn id="117" dur="1" fill="hold">
                                          <p:stCondLst>
                                            <p:cond delay="0"/>
                                          </p:stCondLst>
                                        </p:cTn>
                                        <p:tgtEl>
                                          <p:spTgt spid="19510"/>
                                        </p:tgtEl>
                                        <p:attrNameLst>
                                          <p:attrName>style.visibility</p:attrName>
                                        </p:attrNameLst>
                                      </p:cBhvr>
                                      <p:to>
                                        <p:strVal val="visible"/>
                                      </p:to>
                                    </p:set>
                                  </p:childTnLst>
                                </p:cTn>
                              </p:par>
                              <p:par>
                                <p:cTn id="118" presetID="1" presetClass="entr" presetSubtype="0" fill="hold" grpId="0" nodeType="withEffect">
                                  <p:stCondLst>
                                    <p:cond delay="0"/>
                                  </p:stCondLst>
                                  <p:childTnLst>
                                    <p:set>
                                      <p:cBhvr>
                                        <p:cTn id="119" dur="1" fill="hold">
                                          <p:stCondLst>
                                            <p:cond delay="0"/>
                                          </p:stCondLst>
                                        </p:cTn>
                                        <p:tgtEl>
                                          <p:spTgt spid="19511"/>
                                        </p:tgtEl>
                                        <p:attrNameLst>
                                          <p:attrName>style.visibility</p:attrName>
                                        </p:attrNameLst>
                                      </p:cBhvr>
                                      <p:to>
                                        <p:strVal val="visible"/>
                                      </p:to>
                                    </p:set>
                                  </p:childTnLst>
                                </p:cTn>
                              </p:par>
                              <p:par>
                                <p:cTn id="120" presetID="1" presetClass="entr" presetSubtype="0" fill="hold" grpId="0" nodeType="withEffect">
                                  <p:stCondLst>
                                    <p:cond delay="0"/>
                                  </p:stCondLst>
                                  <p:childTnLst>
                                    <p:set>
                                      <p:cBhvr>
                                        <p:cTn id="121" dur="1" fill="hold">
                                          <p:stCondLst>
                                            <p:cond delay="0"/>
                                          </p:stCondLst>
                                        </p:cTn>
                                        <p:tgtEl>
                                          <p:spTgt spid="19512"/>
                                        </p:tgtEl>
                                        <p:attrNameLst>
                                          <p:attrName>style.visibility</p:attrName>
                                        </p:attrNameLst>
                                      </p:cBhvr>
                                      <p:to>
                                        <p:strVal val="visible"/>
                                      </p:to>
                                    </p:set>
                                  </p:childTnLst>
                                </p:cTn>
                              </p:par>
                              <p:par>
                                <p:cTn id="122" presetID="1" presetClass="entr" presetSubtype="0" fill="hold" grpId="0" nodeType="withEffect">
                                  <p:stCondLst>
                                    <p:cond delay="0"/>
                                  </p:stCondLst>
                                  <p:childTnLst>
                                    <p:set>
                                      <p:cBhvr>
                                        <p:cTn id="123" dur="1" fill="hold">
                                          <p:stCondLst>
                                            <p:cond delay="0"/>
                                          </p:stCondLst>
                                        </p:cTn>
                                        <p:tgtEl>
                                          <p:spTgt spid="19513"/>
                                        </p:tgtEl>
                                        <p:attrNameLst>
                                          <p:attrName>style.visibility</p:attrName>
                                        </p:attrNameLst>
                                      </p:cBhvr>
                                      <p:to>
                                        <p:strVal val="visible"/>
                                      </p:to>
                                    </p:set>
                                  </p:childTnLst>
                                </p:cTn>
                              </p:par>
                              <p:par>
                                <p:cTn id="124" presetID="1" presetClass="entr" presetSubtype="0" fill="hold" grpId="0" nodeType="withEffect">
                                  <p:stCondLst>
                                    <p:cond delay="0"/>
                                  </p:stCondLst>
                                  <p:childTnLst>
                                    <p:set>
                                      <p:cBhvr>
                                        <p:cTn id="125" dur="1" fill="hold">
                                          <p:stCondLst>
                                            <p:cond delay="0"/>
                                          </p:stCondLst>
                                        </p:cTn>
                                        <p:tgtEl>
                                          <p:spTgt spid="19514"/>
                                        </p:tgtEl>
                                        <p:attrNameLst>
                                          <p:attrName>style.visibility</p:attrName>
                                        </p:attrNameLst>
                                      </p:cBhvr>
                                      <p:to>
                                        <p:strVal val="visible"/>
                                      </p:to>
                                    </p:set>
                                  </p:childTnLst>
                                </p:cTn>
                              </p:par>
                              <p:par>
                                <p:cTn id="126" presetID="1" presetClass="entr" presetSubtype="0" fill="hold" grpId="0" nodeType="withEffect">
                                  <p:stCondLst>
                                    <p:cond delay="0"/>
                                  </p:stCondLst>
                                  <p:childTnLst>
                                    <p:set>
                                      <p:cBhvr>
                                        <p:cTn id="127" dur="1" fill="hold">
                                          <p:stCondLst>
                                            <p:cond delay="0"/>
                                          </p:stCondLst>
                                        </p:cTn>
                                        <p:tgtEl>
                                          <p:spTgt spid="19515"/>
                                        </p:tgtEl>
                                        <p:attrNameLst>
                                          <p:attrName>style.visibility</p:attrName>
                                        </p:attrNameLst>
                                      </p:cBhvr>
                                      <p:to>
                                        <p:strVal val="visible"/>
                                      </p:to>
                                    </p:set>
                                  </p:childTnLst>
                                </p:cTn>
                              </p:par>
                              <p:par>
                                <p:cTn id="128" presetID="1" presetClass="entr" presetSubtype="0" fill="hold" grpId="0" nodeType="withEffect">
                                  <p:stCondLst>
                                    <p:cond delay="0"/>
                                  </p:stCondLst>
                                  <p:childTnLst>
                                    <p:set>
                                      <p:cBhvr>
                                        <p:cTn id="129" dur="1" fill="hold">
                                          <p:stCondLst>
                                            <p:cond delay="0"/>
                                          </p:stCondLst>
                                        </p:cTn>
                                        <p:tgtEl>
                                          <p:spTgt spid="19516"/>
                                        </p:tgtEl>
                                        <p:attrNameLst>
                                          <p:attrName>style.visibility</p:attrName>
                                        </p:attrNameLst>
                                      </p:cBhvr>
                                      <p:to>
                                        <p:strVal val="visible"/>
                                      </p:to>
                                    </p:set>
                                  </p:childTnLst>
                                </p:cTn>
                              </p:par>
                              <p:par>
                                <p:cTn id="130" presetID="1" presetClass="entr" presetSubtype="0" fill="hold" grpId="0" nodeType="withEffect">
                                  <p:stCondLst>
                                    <p:cond delay="0"/>
                                  </p:stCondLst>
                                  <p:childTnLst>
                                    <p:set>
                                      <p:cBhvr>
                                        <p:cTn id="131" dur="1" fill="hold">
                                          <p:stCondLst>
                                            <p:cond delay="0"/>
                                          </p:stCondLst>
                                        </p:cTn>
                                        <p:tgtEl>
                                          <p:spTgt spid="19517"/>
                                        </p:tgtEl>
                                        <p:attrNameLst>
                                          <p:attrName>style.visibility</p:attrName>
                                        </p:attrNameLst>
                                      </p:cBhvr>
                                      <p:to>
                                        <p:strVal val="visible"/>
                                      </p:to>
                                    </p:set>
                                  </p:childTnLst>
                                </p:cTn>
                              </p:par>
                              <p:par>
                                <p:cTn id="132" presetID="1" presetClass="entr" presetSubtype="0" fill="hold" grpId="0" nodeType="withEffect">
                                  <p:stCondLst>
                                    <p:cond delay="0"/>
                                  </p:stCondLst>
                                  <p:childTnLst>
                                    <p:set>
                                      <p:cBhvr>
                                        <p:cTn id="133" dur="1" fill="hold">
                                          <p:stCondLst>
                                            <p:cond delay="0"/>
                                          </p:stCondLst>
                                        </p:cTn>
                                        <p:tgtEl>
                                          <p:spTgt spid="19518"/>
                                        </p:tgtEl>
                                        <p:attrNameLst>
                                          <p:attrName>style.visibility</p:attrName>
                                        </p:attrNameLst>
                                      </p:cBhvr>
                                      <p:to>
                                        <p:strVal val="visible"/>
                                      </p:to>
                                    </p:set>
                                  </p:childTnLst>
                                </p:cTn>
                              </p:par>
                              <p:par>
                                <p:cTn id="134" presetID="1" presetClass="entr" presetSubtype="0" fill="hold" grpId="0" nodeType="withEffect">
                                  <p:stCondLst>
                                    <p:cond delay="0"/>
                                  </p:stCondLst>
                                  <p:childTnLst>
                                    <p:set>
                                      <p:cBhvr>
                                        <p:cTn id="135" dur="1" fill="hold">
                                          <p:stCondLst>
                                            <p:cond delay="0"/>
                                          </p:stCondLst>
                                        </p:cTn>
                                        <p:tgtEl>
                                          <p:spTgt spid="19519"/>
                                        </p:tgtEl>
                                        <p:attrNameLst>
                                          <p:attrName>style.visibility</p:attrName>
                                        </p:attrNameLst>
                                      </p:cBhvr>
                                      <p:to>
                                        <p:strVal val="visible"/>
                                      </p:to>
                                    </p:set>
                                  </p:childTnLst>
                                </p:cTn>
                              </p:par>
                              <p:par>
                                <p:cTn id="136" presetID="1" presetClass="entr" presetSubtype="0" fill="hold" grpId="0" nodeType="withEffect">
                                  <p:stCondLst>
                                    <p:cond delay="0"/>
                                  </p:stCondLst>
                                  <p:childTnLst>
                                    <p:set>
                                      <p:cBhvr>
                                        <p:cTn id="137" dur="1" fill="hold">
                                          <p:stCondLst>
                                            <p:cond delay="0"/>
                                          </p:stCondLst>
                                        </p:cTn>
                                        <p:tgtEl>
                                          <p:spTgt spid="19520"/>
                                        </p:tgtEl>
                                        <p:attrNameLst>
                                          <p:attrName>style.visibility</p:attrName>
                                        </p:attrNameLst>
                                      </p:cBhvr>
                                      <p:to>
                                        <p:strVal val="visible"/>
                                      </p:to>
                                    </p:set>
                                  </p:childTnLst>
                                </p:cTn>
                              </p:par>
                              <p:par>
                                <p:cTn id="138" presetID="1" presetClass="entr" presetSubtype="0" fill="hold" grpId="0" nodeType="withEffect">
                                  <p:stCondLst>
                                    <p:cond delay="0"/>
                                  </p:stCondLst>
                                  <p:childTnLst>
                                    <p:set>
                                      <p:cBhvr>
                                        <p:cTn id="139" dur="1" fill="hold">
                                          <p:stCondLst>
                                            <p:cond delay="0"/>
                                          </p:stCondLst>
                                        </p:cTn>
                                        <p:tgtEl>
                                          <p:spTgt spid="19521"/>
                                        </p:tgtEl>
                                        <p:attrNameLst>
                                          <p:attrName>style.visibility</p:attrName>
                                        </p:attrNameLst>
                                      </p:cBhvr>
                                      <p:to>
                                        <p:strVal val="visible"/>
                                      </p:to>
                                    </p:set>
                                  </p:childTnLst>
                                </p:cTn>
                              </p:par>
                              <p:par>
                                <p:cTn id="140" presetID="1" presetClass="entr" presetSubtype="0" fill="hold" grpId="0" nodeType="withEffect">
                                  <p:stCondLst>
                                    <p:cond delay="0"/>
                                  </p:stCondLst>
                                  <p:childTnLst>
                                    <p:set>
                                      <p:cBhvr>
                                        <p:cTn id="141" dur="1" fill="hold">
                                          <p:stCondLst>
                                            <p:cond delay="0"/>
                                          </p:stCondLst>
                                        </p:cTn>
                                        <p:tgtEl>
                                          <p:spTgt spid="19522"/>
                                        </p:tgtEl>
                                        <p:attrNameLst>
                                          <p:attrName>style.visibility</p:attrName>
                                        </p:attrNameLst>
                                      </p:cBhvr>
                                      <p:to>
                                        <p:strVal val="visible"/>
                                      </p:to>
                                    </p:set>
                                  </p:childTnLst>
                                </p:cTn>
                              </p:par>
                              <p:par>
                                <p:cTn id="142" presetID="1" presetClass="entr" presetSubtype="0" fill="hold" grpId="0" nodeType="withEffect">
                                  <p:stCondLst>
                                    <p:cond delay="0"/>
                                  </p:stCondLst>
                                  <p:childTnLst>
                                    <p:set>
                                      <p:cBhvr>
                                        <p:cTn id="143" dur="1" fill="hold">
                                          <p:stCondLst>
                                            <p:cond delay="0"/>
                                          </p:stCondLst>
                                        </p:cTn>
                                        <p:tgtEl>
                                          <p:spTgt spid="19523"/>
                                        </p:tgtEl>
                                        <p:attrNameLst>
                                          <p:attrName>style.visibility</p:attrName>
                                        </p:attrNameLst>
                                      </p:cBhvr>
                                      <p:to>
                                        <p:strVal val="visible"/>
                                      </p:to>
                                    </p:set>
                                  </p:childTnLst>
                                </p:cTn>
                              </p:par>
                              <p:par>
                                <p:cTn id="144" presetID="1" presetClass="entr" presetSubtype="0" fill="hold" grpId="0" nodeType="withEffect">
                                  <p:stCondLst>
                                    <p:cond delay="0"/>
                                  </p:stCondLst>
                                  <p:childTnLst>
                                    <p:set>
                                      <p:cBhvr>
                                        <p:cTn id="145" dur="1" fill="hold">
                                          <p:stCondLst>
                                            <p:cond delay="0"/>
                                          </p:stCondLst>
                                        </p:cTn>
                                        <p:tgtEl>
                                          <p:spTgt spid="19526"/>
                                        </p:tgtEl>
                                        <p:attrNameLst>
                                          <p:attrName>style.visibility</p:attrName>
                                        </p:attrNameLst>
                                      </p:cBhvr>
                                      <p:to>
                                        <p:strVal val="visible"/>
                                      </p:to>
                                    </p:set>
                                  </p:childTnLst>
                                </p:cTn>
                              </p:par>
                              <p:par>
                                <p:cTn id="146" presetID="1" presetClass="entr" presetSubtype="0" fill="hold" grpId="0" nodeType="withEffect">
                                  <p:stCondLst>
                                    <p:cond delay="0"/>
                                  </p:stCondLst>
                                  <p:childTnLst>
                                    <p:set>
                                      <p:cBhvr>
                                        <p:cTn id="147" dur="1" fill="hold">
                                          <p:stCondLst>
                                            <p:cond delay="0"/>
                                          </p:stCondLst>
                                        </p:cTn>
                                        <p:tgtEl>
                                          <p:spTgt spid="19527"/>
                                        </p:tgtEl>
                                        <p:attrNameLst>
                                          <p:attrName>style.visibility</p:attrName>
                                        </p:attrNameLst>
                                      </p:cBhvr>
                                      <p:to>
                                        <p:strVal val="visible"/>
                                      </p:to>
                                    </p:set>
                                  </p:childTnLst>
                                </p:cTn>
                              </p:par>
                              <p:par>
                                <p:cTn id="148" presetID="1" presetClass="entr" presetSubtype="0" fill="hold" grpId="0" nodeType="withEffect">
                                  <p:stCondLst>
                                    <p:cond delay="0"/>
                                  </p:stCondLst>
                                  <p:childTnLst>
                                    <p:set>
                                      <p:cBhvr>
                                        <p:cTn id="149" dur="1" fill="hold">
                                          <p:stCondLst>
                                            <p:cond delay="0"/>
                                          </p:stCondLst>
                                        </p:cTn>
                                        <p:tgtEl>
                                          <p:spTgt spid="82"/>
                                        </p:tgtEl>
                                        <p:attrNameLst>
                                          <p:attrName>style.visibility</p:attrName>
                                        </p:attrNameLst>
                                      </p:cBhvr>
                                      <p:to>
                                        <p:strVal val="visible"/>
                                      </p:to>
                                    </p:set>
                                  </p:childTnLst>
                                </p:cTn>
                              </p:par>
                              <p:par>
                                <p:cTn id="150" presetID="1" presetClass="entr" presetSubtype="0" fill="hold" grpId="0" nodeType="withEffect">
                                  <p:stCondLst>
                                    <p:cond delay="0"/>
                                  </p:stCondLst>
                                  <p:childTnLst>
                                    <p:set>
                                      <p:cBhvr>
                                        <p:cTn id="151" dur="1" fill="hold">
                                          <p:stCondLst>
                                            <p:cond delay="0"/>
                                          </p:stCondLst>
                                        </p:cTn>
                                        <p:tgtEl>
                                          <p:spTgt spid="75"/>
                                        </p:tgtEl>
                                        <p:attrNameLst>
                                          <p:attrName>style.visibility</p:attrName>
                                        </p:attrNameLst>
                                      </p:cBhvr>
                                      <p:to>
                                        <p:strVal val="visible"/>
                                      </p:to>
                                    </p:set>
                                  </p:childTnLst>
                                </p:cTn>
                              </p:par>
                              <p:par>
                                <p:cTn id="152" presetID="1" presetClass="entr" presetSubtype="0" fill="hold" grpId="0" nodeType="withEffect">
                                  <p:stCondLst>
                                    <p:cond delay="0"/>
                                  </p:stCondLst>
                                  <p:childTnLst>
                                    <p:set>
                                      <p:cBhvr>
                                        <p:cTn id="153" dur="1" fill="hold">
                                          <p:stCondLst>
                                            <p:cond delay="0"/>
                                          </p:stCondLst>
                                        </p:cTn>
                                        <p:tgtEl>
                                          <p:spTgt spid="83"/>
                                        </p:tgtEl>
                                        <p:attrNameLst>
                                          <p:attrName>style.visibility</p:attrName>
                                        </p:attrNameLst>
                                      </p:cBhvr>
                                      <p:to>
                                        <p:strVal val="visible"/>
                                      </p:to>
                                    </p:set>
                                  </p:childTnLst>
                                </p:cTn>
                              </p:par>
                              <p:par>
                                <p:cTn id="154" presetID="1" presetClass="entr" presetSubtype="0" fill="hold" grpId="0" nodeType="withEffect">
                                  <p:stCondLst>
                                    <p:cond delay="0"/>
                                  </p:stCondLst>
                                  <p:childTnLst>
                                    <p:set>
                                      <p:cBhvr>
                                        <p:cTn id="155" dur="1" fill="hold">
                                          <p:stCondLst>
                                            <p:cond delay="0"/>
                                          </p:stCondLst>
                                        </p:cTn>
                                        <p:tgtEl>
                                          <p:spTgt spid="76"/>
                                        </p:tgtEl>
                                        <p:attrNameLst>
                                          <p:attrName>style.visibility</p:attrName>
                                        </p:attrNameLst>
                                      </p:cBhvr>
                                      <p:to>
                                        <p:strVal val="visible"/>
                                      </p:to>
                                    </p:set>
                                  </p:childTnLst>
                                </p:cTn>
                              </p:par>
                              <p:par>
                                <p:cTn id="156" presetID="1" presetClass="entr" presetSubtype="0" fill="hold" grpId="1" nodeType="withEffect">
                                  <p:stCondLst>
                                    <p:cond delay="0"/>
                                  </p:stCondLst>
                                  <p:childTnLst>
                                    <p:set>
                                      <p:cBhvr>
                                        <p:cTn id="157" dur="1" fill="hold">
                                          <p:stCondLst>
                                            <p:cond delay="0"/>
                                          </p:stCondLst>
                                        </p:cTn>
                                        <p:tgtEl>
                                          <p:spTgt spid="79"/>
                                        </p:tgtEl>
                                        <p:attrNameLst>
                                          <p:attrName>style.visibility</p:attrName>
                                        </p:attrNameLst>
                                      </p:cBhvr>
                                      <p:to>
                                        <p:strVal val="visible"/>
                                      </p:to>
                                    </p:set>
                                  </p:childTnLst>
                                </p:cTn>
                              </p:par>
                              <p:par>
                                <p:cTn id="158" presetID="1" presetClass="entr" presetSubtype="0" fill="hold" grpId="0" nodeType="withEffect">
                                  <p:stCondLst>
                                    <p:cond delay="0"/>
                                  </p:stCondLst>
                                  <p:childTnLst>
                                    <p:set>
                                      <p:cBhvr>
                                        <p:cTn id="159" dur="1" fill="hold">
                                          <p:stCondLst>
                                            <p:cond delay="0"/>
                                          </p:stCondLst>
                                        </p:cTn>
                                        <p:tgtEl>
                                          <p:spTgt spid="78"/>
                                        </p:tgtEl>
                                        <p:attrNameLst>
                                          <p:attrName>style.visibility</p:attrName>
                                        </p:attrNameLst>
                                      </p:cBhvr>
                                      <p:to>
                                        <p:strVal val="visible"/>
                                      </p:to>
                                    </p:set>
                                  </p:childTnLst>
                                </p:cTn>
                              </p:par>
                              <p:par>
                                <p:cTn id="160" presetID="1" presetClass="entr" presetSubtype="0" fill="hold" grpId="0" nodeType="withEffect">
                                  <p:stCondLst>
                                    <p:cond delay="0"/>
                                  </p:stCondLst>
                                  <p:childTnLst>
                                    <p:set>
                                      <p:cBhvr>
                                        <p:cTn id="161" dur="1" fill="hold">
                                          <p:stCondLst>
                                            <p:cond delay="0"/>
                                          </p:stCondLst>
                                        </p:cTn>
                                        <p:tgtEl>
                                          <p:spTgt spid="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animBg="1"/>
      <p:bldP spid="19459" grpId="0" animBg="1"/>
      <p:bldP spid="19460" grpId="0" animBg="1"/>
      <p:bldP spid="19461" grpId="0" animBg="1"/>
      <p:bldP spid="19462" grpId="0"/>
      <p:bldP spid="19463" grpId="0"/>
      <p:bldP spid="19464" grpId="0"/>
      <p:bldP spid="19465" grpId="0"/>
      <p:bldP spid="19466" grpId="0"/>
      <p:bldP spid="19467" grpId="0"/>
      <p:bldP spid="19468" grpId="0" animBg="1"/>
      <p:bldP spid="19469" grpId="0" animBg="1"/>
      <p:bldP spid="19470" grpId="0"/>
      <p:bldP spid="19471" grpId="0" animBg="1"/>
      <p:bldP spid="19472" grpId="0" animBg="1"/>
      <p:bldP spid="19473" grpId="0"/>
      <p:bldP spid="19474" grpId="0" animBg="1"/>
      <p:bldP spid="19475" grpId="0" animBg="1"/>
      <p:bldP spid="19476" grpId="0" animBg="1"/>
      <p:bldP spid="19477" grpId="0" animBg="1"/>
      <p:bldP spid="19478" grpId="0" animBg="1"/>
      <p:bldP spid="19479" grpId="0" animBg="1"/>
      <p:bldP spid="19480" grpId="0" animBg="1"/>
      <p:bldP spid="19481" grpId="0" animBg="1"/>
      <p:bldP spid="19482" grpId="0"/>
      <p:bldP spid="19483" grpId="0"/>
      <p:bldP spid="19484" grpId="0"/>
      <p:bldP spid="19485" grpId="0"/>
      <p:bldP spid="19486" grpId="0"/>
      <p:bldP spid="19487" grpId="0" animBg="1"/>
      <p:bldP spid="19488" grpId="0" animBg="1"/>
      <p:bldP spid="19489" grpId="0" animBg="1"/>
      <p:bldP spid="19490" grpId="0" animBg="1"/>
      <p:bldP spid="19491" grpId="0" animBg="1"/>
      <p:bldP spid="19492" grpId="0" animBg="1"/>
      <p:bldP spid="19493" grpId="0" animBg="1"/>
      <p:bldP spid="19494" grpId="0" animBg="1"/>
      <p:bldP spid="19495" grpId="0" animBg="1"/>
      <p:bldP spid="19496" grpId="0" animBg="1"/>
      <p:bldP spid="19497" grpId="0"/>
      <p:bldP spid="19498" grpId="0"/>
      <p:bldP spid="19499" grpId="0" animBg="1"/>
      <p:bldP spid="47" grpId="0"/>
      <p:bldP spid="48" grpId="0"/>
      <p:bldP spid="19502" grpId="0" animBg="1"/>
      <p:bldP spid="19503" grpId="0"/>
      <p:bldP spid="19504" grpId="0" animBg="1"/>
      <p:bldP spid="19505" grpId="0" animBg="1"/>
      <p:bldP spid="19506" grpId="0" animBg="1"/>
      <p:bldP spid="19507" grpId="0" animBg="1"/>
      <p:bldP spid="19508" grpId="0"/>
      <p:bldP spid="19509" grpId="0"/>
      <p:bldP spid="19510" grpId="0"/>
      <p:bldP spid="19511" grpId="0"/>
      <p:bldP spid="19512" grpId="0"/>
      <p:bldP spid="19513" grpId="0"/>
      <p:bldP spid="19514" grpId="0" animBg="1"/>
      <p:bldP spid="19515" grpId="0" animBg="1"/>
      <p:bldP spid="19516" grpId="0"/>
      <p:bldP spid="19517" grpId="0"/>
      <p:bldP spid="19518" grpId="0" animBg="1"/>
      <p:bldP spid="19519" grpId="0" animBg="1"/>
      <p:bldP spid="19520" grpId="0" animBg="1"/>
      <p:bldP spid="19521" grpId="0"/>
      <p:bldP spid="19522" grpId="0"/>
      <p:bldP spid="19523" grpId="0"/>
      <p:bldP spid="19526" grpId="0" animBg="1"/>
      <p:bldP spid="19527" grpId="0" animBg="1"/>
      <p:bldP spid="75" grpId="0"/>
      <p:bldP spid="76" grpId="0"/>
      <p:bldP spid="77" grpId="0"/>
      <p:bldP spid="78" grpId="0" animBg="1"/>
      <p:bldP spid="79" grpId="1" animBg="1"/>
      <p:bldP spid="80" grpId="0" animBg="1"/>
      <p:bldP spid="81" grpId="0" animBg="1"/>
      <p:bldP spid="82" grpId="0" animBg="1"/>
      <p:bldP spid="8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533400"/>
            <a:ext cx="6096000" cy="400110"/>
          </a:xfrm>
          <a:prstGeom prst="rect">
            <a:avLst/>
          </a:prstGeom>
        </p:spPr>
        <p:txBody>
          <a:bodyPr wrap="square">
            <a:spAutoFit/>
          </a:bodyPr>
          <a:lstStyle/>
          <a:p>
            <a:r>
              <a:rPr lang="en-US" sz="2000" b="1" baseline="0" dirty="0" smtClean="0">
                <a:latin typeface="Times New Roman"/>
                <a:ea typeface="PMingLiU"/>
              </a:rPr>
              <a:t>(2) Examine the </a:t>
            </a:r>
            <a:r>
              <a:rPr lang="en-US" sz="2000" b="1" dirty="0">
                <a:latin typeface="Times New Roman"/>
                <a:ea typeface="PMingLiU"/>
              </a:rPr>
              <a:t>static determinacy of the structure. </a:t>
            </a:r>
            <a:endParaRPr lang="en-US" sz="2000" dirty="0"/>
          </a:p>
        </p:txBody>
      </p:sp>
      <p:sp>
        <p:nvSpPr>
          <p:cNvPr id="3" name="Rectangle 2"/>
          <p:cNvSpPr/>
          <p:nvPr/>
        </p:nvSpPr>
        <p:spPr>
          <a:xfrm>
            <a:off x="1066800" y="1066800"/>
            <a:ext cx="4793300" cy="400110"/>
          </a:xfrm>
          <a:prstGeom prst="rect">
            <a:avLst/>
          </a:prstGeom>
        </p:spPr>
        <p:txBody>
          <a:bodyPr wrap="none">
            <a:spAutoFit/>
          </a:bodyPr>
          <a:lstStyle/>
          <a:p>
            <a:r>
              <a:rPr lang="en-US" sz="2000" baseline="0" dirty="0" smtClean="0">
                <a:latin typeface="Times New Roman"/>
                <a:ea typeface="PMingLiU"/>
              </a:rPr>
              <a:t>number of all member force unknowns as </a:t>
            </a:r>
            <a:r>
              <a:rPr lang="en-US" sz="2000" i="1" baseline="0" dirty="0" smtClean="0">
                <a:latin typeface="Times New Roman"/>
                <a:ea typeface="PMingLiU"/>
              </a:rPr>
              <a:t>M </a:t>
            </a:r>
            <a:endParaRPr lang="en-US" sz="2000" dirty="0"/>
          </a:p>
        </p:txBody>
      </p:sp>
      <p:sp>
        <p:nvSpPr>
          <p:cNvPr id="4" name="Rectangle 3"/>
          <p:cNvSpPr/>
          <p:nvPr/>
        </p:nvSpPr>
        <p:spPr>
          <a:xfrm>
            <a:off x="1066800" y="1600200"/>
            <a:ext cx="3320140" cy="400110"/>
          </a:xfrm>
          <a:prstGeom prst="rect">
            <a:avLst/>
          </a:prstGeom>
        </p:spPr>
        <p:txBody>
          <a:bodyPr wrap="none">
            <a:spAutoFit/>
          </a:bodyPr>
          <a:lstStyle/>
          <a:p>
            <a:r>
              <a:rPr lang="en-US" sz="2000" baseline="0" dirty="0" smtClean="0">
                <a:latin typeface="Times New Roman"/>
                <a:ea typeface="PMingLiU"/>
              </a:rPr>
              <a:t>number of reaction forces as </a:t>
            </a:r>
            <a:r>
              <a:rPr lang="en-US" sz="2000" i="1" baseline="0" dirty="0" smtClean="0">
                <a:latin typeface="Times New Roman"/>
                <a:ea typeface="PMingLiU"/>
              </a:rPr>
              <a:t>R</a:t>
            </a:r>
            <a:endParaRPr lang="en-US" sz="2000" dirty="0"/>
          </a:p>
        </p:txBody>
      </p:sp>
      <p:sp>
        <p:nvSpPr>
          <p:cNvPr id="5" name="Rectangle 4">
            <a:hlinkClick r:id="rId3"/>
          </p:cNvPr>
          <p:cNvSpPr/>
          <p:nvPr/>
        </p:nvSpPr>
        <p:spPr>
          <a:xfrm>
            <a:off x="1066800" y="2743200"/>
            <a:ext cx="2771913" cy="400110"/>
          </a:xfrm>
          <a:prstGeom prst="rect">
            <a:avLst/>
          </a:prstGeom>
        </p:spPr>
        <p:txBody>
          <a:bodyPr wrap="none">
            <a:spAutoFit/>
          </a:bodyPr>
          <a:lstStyle/>
          <a:p>
            <a:r>
              <a:rPr lang="pt-BR" sz="2000" i="1" baseline="0" dirty="0" smtClean="0">
                <a:latin typeface="Times New Roman"/>
                <a:ea typeface="PMingLiU"/>
              </a:rPr>
              <a:t>M=3, R=3 and M+R =6.</a:t>
            </a:r>
            <a:endParaRPr lang="en-US" sz="2000" dirty="0"/>
          </a:p>
        </p:txBody>
      </p:sp>
      <p:sp>
        <p:nvSpPr>
          <p:cNvPr id="8" name="Rectangle 7"/>
          <p:cNvSpPr/>
          <p:nvPr/>
        </p:nvSpPr>
        <p:spPr>
          <a:xfrm>
            <a:off x="1066800" y="2133600"/>
            <a:ext cx="4312399" cy="400110"/>
          </a:xfrm>
          <a:prstGeom prst="rect">
            <a:avLst/>
          </a:prstGeom>
        </p:spPr>
        <p:txBody>
          <a:bodyPr wrap="none">
            <a:spAutoFit/>
          </a:bodyPr>
          <a:lstStyle/>
          <a:p>
            <a:r>
              <a:rPr lang="en-US" sz="2000" baseline="0" dirty="0" smtClean="0">
                <a:latin typeface="Times New Roman"/>
                <a:ea typeface="PMingLiU"/>
              </a:rPr>
              <a:t>total number of force unknowns is </a:t>
            </a:r>
            <a:r>
              <a:rPr lang="en-US" sz="2000" i="1" baseline="0" dirty="0" smtClean="0">
                <a:latin typeface="Times New Roman"/>
                <a:ea typeface="PMingLiU"/>
              </a:rPr>
              <a:t>M+R</a:t>
            </a:r>
            <a:endParaRPr lang="en-US" sz="2000" dirty="0"/>
          </a:p>
        </p:txBody>
      </p:sp>
      <p:sp>
        <p:nvSpPr>
          <p:cNvPr id="9" name="Rectangle 8"/>
          <p:cNvSpPr/>
          <p:nvPr/>
        </p:nvSpPr>
        <p:spPr>
          <a:xfrm>
            <a:off x="1066800" y="3276600"/>
            <a:ext cx="5867400" cy="400110"/>
          </a:xfrm>
          <a:prstGeom prst="rect">
            <a:avLst/>
          </a:prstGeom>
        </p:spPr>
        <p:txBody>
          <a:bodyPr wrap="square">
            <a:spAutoFit/>
          </a:bodyPr>
          <a:lstStyle/>
          <a:p>
            <a:r>
              <a:rPr lang="en-US" sz="2000" baseline="0" dirty="0" smtClean="0">
                <a:latin typeface="Times New Roman"/>
                <a:ea typeface="PMingLiU"/>
              </a:rPr>
              <a:t>number of equilibrium equations available is 2</a:t>
            </a:r>
            <a:r>
              <a:rPr lang="en-US" sz="2000" i="1" baseline="0" dirty="0" smtClean="0">
                <a:latin typeface="Times New Roman"/>
                <a:ea typeface="PMingLiU"/>
              </a:rPr>
              <a:t>N</a:t>
            </a:r>
            <a:endParaRPr lang="en-US" sz="2000" dirty="0"/>
          </a:p>
        </p:txBody>
      </p:sp>
      <p:sp>
        <p:nvSpPr>
          <p:cNvPr id="10" name="Rectangle 9"/>
          <p:cNvSpPr/>
          <p:nvPr/>
        </p:nvSpPr>
        <p:spPr>
          <a:xfrm>
            <a:off x="1066800" y="3886200"/>
            <a:ext cx="3820277" cy="400110"/>
          </a:xfrm>
          <a:prstGeom prst="rect">
            <a:avLst/>
          </a:prstGeom>
        </p:spPr>
        <p:txBody>
          <a:bodyPr wrap="none">
            <a:spAutoFit/>
          </a:bodyPr>
          <a:lstStyle/>
          <a:p>
            <a:r>
              <a:rPr lang="en-US" sz="2000" baseline="0" dirty="0" smtClean="0">
                <a:latin typeface="Times New Roman"/>
                <a:ea typeface="PMingLiU"/>
              </a:rPr>
              <a:t>N is the number of nodes in a truss</a:t>
            </a:r>
            <a:r>
              <a:rPr lang="en-US" sz="2000" i="1" baseline="0" dirty="0" smtClean="0">
                <a:latin typeface="Times New Roman"/>
                <a:ea typeface="PMingLiU"/>
              </a:rPr>
              <a:t>.</a:t>
            </a:r>
            <a:endParaRPr lang="en-US" sz="2000" dirty="0"/>
          </a:p>
        </p:txBody>
      </p:sp>
      <p:sp>
        <p:nvSpPr>
          <p:cNvPr id="11" name="Rectangle 10"/>
          <p:cNvSpPr/>
          <p:nvPr/>
        </p:nvSpPr>
        <p:spPr>
          <a:xfrm>
            <a:off x="1066800" y="4495800"/>
            <a:ext cx="1728358" cy="400110"/>
          </a:xfrm>
          <a:prstGeom prst="rect">
            <a:avLst/>
          </a:prstGeom>
        </p:spPr>
        <p:txBody>
          <a:bodyPr wrap="none">
            <a:spAutoFit/>
          </a:bodyPr>
          <a:lstStyle/>
          <a:p>
            <a:r>
              <a:rPr lang="en-US" sz="2000" baseline="0" dirty="0" smtClean="0">
                <a:latin typeface="Times New Roman"/>
                <a:ea typeface="PMingLiU"/>
              </a:rPr>
              <a:t>N=3 and 2N=6</a:t>
            </a:r>
            <a:endParaRPr lang="en-US" sz="2000" dirty="0"/>
          </a:p>
        </p:txBody>
      </p:sp>
      <p:sp>
        <p:nvSpPr>
          <p:cNvPr id="12" name="Rectangle 11"/>
          <p:cNvSpPr/>
          <p:nvPr/>
        </p:nvSpPr>
        <p:spPr>
          <a:xfrm>
            <a:off x="1066800" y="5105400"/>
            <a:ext cx="1277170" cy="400110"/>
          </a:xfrm>
          <a:prstGeom prst="rect">
            <a:avLst/>
          </a:prstGeom>
        </p:spPr>
        <p:txBody>
          <a:bodyPr wrap="square">
            <a:spAutoFit/>
          </a:bodyPr>
          <a:lstStyle/>
          <a:p>
            <a:r>
              <a:rPr lang="en-US" sz="2000" i="1" baseline="0" dirty="0" smtClean="0">
                <a:latin typeface="Times New Roman"/>
                <a:ea typeface="PMingLiU"/>
              </a:rPr>
              <a:t>M+R=2N</a:t>
            </a:r>
            <a:endParaRPr lang="en-US" sz="2000" dirty="0"/>
          </a:p>
        </p:txBody>
      </p:sp>
      <p:sp>
        <p:nvSpPr>
          <p:cNvPr id="14" name="Rectangle 13"/>
          <p:cNvSpPr/>
          <p:nvPr/>
        </p:nvSpPr>
        <p:spPr>
          <a:xfrm>
            <a:off x="2895600" y="5105400"/>
            <a:ext cx="2550698" cy="400110"/>
          </a:xfrm>
          <a:prstGeom prst="rect">
            <a:avLst/>
          </a:prstGeom>
        </p:spPr>
        <p:txBody>
          <a:bodyPr wrap="none">
            <a:spAutoFit/>
          </a:bodyPr>
          <a:lstStyle/>
          <a:p>
            <a:r>
              <a:rPr lang="en-US" sz="2000" b="1" baseline="0" dirty="0" smtClean="0">
                <a:latin typeface="Times New Roman"/>
                <a:ea typeface="PMingLiU"/>
              </a:rPr>
              <a:t>statically determinate</a:t>
            </a:r>
            <a:endParaRPr lang="en-US" sz="2000" b="1" dirty="0"/>
          </a:p>
        </p:txBody>
      </p:sp>
      <p:sp>
        <p:nvSpPr>
          <p:cNvPr id="15" name="Rectangle 14"/>
          <p:cNvSpPr/>
          <p:nvPr/>
        </p:nvSpPr>
        <p:spPr>
          <a:xfrm>
            <a:off x="1066800" y="5715000"/>
            <a:ext cx="7239000" cy="400110"/>
          </a:xfrm>
          <a:prstGeom prst="rect">
            <a:avLst/>
          </a:prstGeom>
        </p:spPr>
        <p:txBody>
          <a:bodyPr wrap="square">
            <a:spAutoFit/>
          </a:bodyPr>
          <a:lstStyle/>
          <a:p>
            <a:r>
              <a:rPr lang="en-US" sz="2000" baseline="0" dirty="0" smtClean="0">
                <a:latin typeface="Times New Roman"/>
                <a:ea typeface="PMingLiU"/>
              </a:rPr>
              <a:t>Reach the same conclusion if we note that the truss is a simple truss.</a:t>
            </a:r>
            <a:endParaRPr lang="en-US" sz="2000" dirty="0"/>
          </a:p>
        </p:txBody>
      </p:sp>
      <p:sp>
        <p:nvSpPr>
          <p:cNvPr id="13" name="Line 2"/>
          <p:cNvSpPr>
            <a:spLocks noChangeShapeType="1"/>
          </p:cNvSpPr>
          <p:nvPr/>
        </p:nvSpPr>
        <p:spPr bwMode="auto">
          <a:xfrm flipV="1">
            <a:off x="6319053" y="1588163"/>
            <a:ext cx="619125" cy="9429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6" name="Line 3"/>
          <p:cNvSpPr>
            <a:spLocks noChangeShapeType="1"/>
          </p:cNvSpPr>
          <p:nvPr/>
        </p:nvSpPr>
        <p:spPr bwMode="auto">
          <a:xfrm flipV="1">
            <a:off x="5880903" y="1873913"/>
            <a:ext cx="390525" cy="0"/>
          </a:xfrm>
          <a:prstGeom prst="line">
            <a:avLst/>
          </a:prstGeom>
          <a:noFill/>
          <a:ln w="9525">
            <a:solidFill>
              <a:srgbClr val="00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7" name="Line 4"/>
          <p:cNvSpPr>
            <a:spLocks noChangeShapeType="1"/>
          </p:cNvSpPr>
          <p:nvPr/>
        </p:nvSpPr>
        <p:spPr bwMode="auto">
          <a:xfrm flipV="1">
            <a:off x="5880903" y="1502438"/>
            <a:ext cx="0" cy="381000"/>
          </a:xfrm>
          <a:prstGeom prst="line">
            <a:avLst/>
          </a:prstGeom>
          <a:noFill/>
          <a:ln w="9525">
            <a:solidFill>
              <a:srgbClr val="000000"/>
            </a:solidFill>
            <a:round/>
            <a:headEn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8" name="Line 5"/>
          <p:cNvSpPr>
            <a:spLocks noChangeShapeType="1"/>
          </p:cNvSpPr>
          <p:nvPr/>
        </p:nvSpPr>
        <p:spPr bwMode="auto">
          <a:xfrm flipV="1">
            <a:off x="7858928" y="1604038"/>
            <a:ext cx="257175"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19" name="Text Box 6"/>
          <p:cNvSpPr txBox="1">
            <a:spLocks noChangeArrowheads="1"/>
          </p:cNvSpPr>
          <p:nvPr/>
        </p:nvSpPr>
        <p:spPr bwMode="auto">
          <a:xfrm>
            <a:off x="6204753" y="1731038"/>
            <a:ext cx="257175" cy="2476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x</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0" name="Text Box 7"/>
          <p:cNvSpPr txBox="1">
            <a:spLocks noChangeArrowheads="1"/>
          </p:cNvSpPr>
          <p:nvPr/>
        </p:nvSpPr>
        <p:spPr bwMode="auto">
          <a:xfrm>
            <a:off x="5747553" y="1254788"/>
            <a:ext cx="25717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y</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1" name="Text Box 8"/>
          <p:cNvSpPr txBox="1">
            <a:spLocks noChangeArrowheads="1"/>
          </p:cNvSpPr>
          <p:nvPr/>
        </p:nvSpPr>
        <p:spPr bwMode="auto">
          <a:xfrm>
            <a:off x="6557178" y="2402550"/>
            <a:ext cx="400050" cy="3143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2" name="Text Box 9"/>
          <p:cNvSpPr txBox="1">
            <a:spLocks noChangeArrowheads="1"/>
          </p:cNvSpPr>
          <p:nvPr/>
        </p:nvSpPr>
        <p:spPr bwMode="auto">
          <a:xfrm>
            <a:off x="6128553" y="2021550"/>
            <a:ext cx="38100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3" name="Text Box 10"/>
          <p:cNvSpPr txBox="1">
            <a:spLocks noChangeArrowheads="1"/>
          </p:cNvSpPr>
          <p:nvPr/>
        </p:nvSpPr>
        <p:spPr bwMode="auto">
          <a:xfrm>
            <a:off x="6033303" y="2339050"/>
            <a:ext cx="304800"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4" name="Text Box 11"/>
          <p:cNvSpPr txBox="1">
            <a:spLocks noChangeArrowheads="1"/>
          </p:cNvSpPr>
          <p:nvPr/>
        </p:nvSpPr>
        <p:spPr bwMode="auto">
          <a:xfrm>
            <a:off x="6652428" y="1435763"/>
            <a:ext cx="29527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2</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25" name="Line 12"/>
          <p:cNvSpPr>
            <a:spLocks noChangeShapeType="1"/>
          </p:cNvSpPr>
          <p:nvPr/>
        </p:nvSpPr>
        <p:spPr bwMode="auto">
          <a:xfrm flipV="1">
            <a:off x="7673190" y="2515262"/>
            <a:ext cx="441325" cy="1587"/>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6" name="Line 13"/>
          <p:cNvSpPr>
            <a:spLocks noChangeShapeType="1"/>
          </p:cNvSpPr>
          <p:nvPr/>
        </p:nvSpPr>
        <p:spPr bwMode="auto">
          <a:xfrm flipH="1" flipV="1">
            <a:off x="7971641" y="1597688"/>
            <a:ext cx="0" cy="904875"/>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7" name="Text Box 14"/>
          <p:cNvSpPr txBox="1">
            <a:spLocks noChangeArrowheads="1"/>
          </p:cNvSpPr>
          <p:nvPr/>
        </p:nvSpPr>
        <p:spPr bwMode="auto">
          <a:xfrm>
            <a:off x="7985927" y="1902488"/>
            <a:ext cx="600075"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4m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8" name="Line 15"/>
          <p:cNvSpPr>
            <a:spLocks noChangeShapeType="1"/>
          </p:cNvSpPr>
          <p:nvPr/>
        </p:nvSpPr>
        <p:spPr bwMode="auto">
          <a:xfrm>
            <a:off x="6300003" y="2721638"/>
            <a:ext cx="0" cy="1905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29" name="Line 16"/>
          <p:cNvSpPr>
            <a:spLocks noChangeShapeType="1"/>
          </p:cNvSpPr>
          <p:nvPr/>
        </p:nvSpPr>
        <p:spPr bwMode="auto">
          <a:xfrm flipV="1">
            <a:off x="6309528" y="2853400"/>
            <a:ext cx="600075" cy="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30" name="Text Box 17"/>
          <p:cNvSpPr txBox="1">
            <a:spLocks noChangeArrowheads="1"/>
          </p:cNvSpPr>
          <p:nvPr/>
        </p:nvSpPr>
        <p:spPr bwMode="auto">
          <a:xfrm>
            <a:off x="6442878" y="2562888"/>
            <a:ext cx="633413"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31" name="Line 18"/>
          <p:cNvSpPr>
            <a:spLocks noChangeShapeType="1"/>
          </p:cNvSpPr>
          <p:nvPr/>
        </p:nvSpPr>
        <p:spPr bwMode="auto">
          <a:xfrm flipV="1">
            <a:off x="6328578" y="2520025"/>
            <a:ext cx="1219200"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32" name="Line 19"/>
          <p:cNvSpPr>
            <a:spLocks noChangeShapeType="1"/>
          </p:cNvSpPr>
          <p:nvPr/>
        </p:nvSpPr>
        <p:spPr bwMode="auto">
          <a:xfrm>
            <a:off x="6938178" y="1607213"/>
            <a:ext cx="609600" cy="923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33" name="Line 20"/>
          <p:cNvSpPr>
            <a:spLocks noChangeShapeType="1"/>
          </p:cNvSpPr>
          <p:nvPr/>
        </p:nvSpPr>
        <p:spPr bwMode="auto">
          <a:xfrm>
            <a:off x="6928653" y="2729575"/>
            <a:ext cx="0" cy="1905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34" name="Line 21"/>
          <p:cNvSpPr>
            <a:spLocks noChangeShapeType="1"/>
          </p:cNvSpPr>
          <p:nvPr/>
        </p:nvSpPr>
        <p:spPr bwMode="auto">
          <a:xfrm flipV="1">
            <a:off x="6944528" y="2853400"/>
            <a:ext cx="587375" cy="0"/>
          </a:xfrm>
          <a:prstGeom prst="line">
            <a:avLst/>
          </a:prstGeom>
          <a:noFill/>
          <a:ln w="9525">
            <a:solidFill>
              <a:srgbClr val="000000"/>
            </a:solidFill>
            <a:round/>
            <a:headEnd type="triangle" w="sm" len="med"/>
            <a:tailEnd type="triangle" w="sm"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35" name="Line 22"/>
          <p:cNvSpPr>
            <a:spLocks noChangeShapeType="1"/>
          </p:cNvSpPr>
          <p:nvPr/>
        </p:nvSpPr>
        <p:spPr bwMode="auto">
          <a:xfrm flipH="1">
            <a:off x="7544603" y="2745450"/>
            <a:ext cx="0" cy="1905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36" name="Oval 23"/>
          <p:cNvSpPr>
            <a:spLocks noChangeArrowheads="1"/>
          </p:cNvSpPr>
          <p:nvPr/>
        </p:nvSpPr>
        <p:spPr bwMode="auto">
          <a:xfrm>
            <a:off x="6888966" y="1561175"/>
            <a:ext cx="90487"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37" name="Oval 24"/>
          <p:cNvSpPr>
            <a:spLocks noChangeArrowheads="1"/>
          </p:cNvSpPr>
          <p:nvPr/>
        </p:nvSpPr>
        <p:spPr bwMode="auto">
          <a:xfrm>
            <a:off x="6261903" y="2462875"/>
            <a:ext cx="90488" cy="90488"/>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38" name="Oval 25"/>
          <p:cNvSpPr>
            <a:spLocks noChangeArrowheads="1"/>
          </p:cNvSpPr>
          <p:nvPr/>
        </p:nvSpPr>
        <p:spPr bwMode="auto">
          <a:xfrm>
            <a:off x="7490628" y="2461288"/>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39" name="Text Box 26"/>
          <p:cNvSpPr txBox="1">
            <a:spLocks noChangeArrowheads="1"/>
          </p:cNvSpPr>
          <p:nvPr/>
        </p:nvSpPr>
        <p:spPr bwMode="auto">
          <a:xfrm>
            <a:off x="7543015" y="2453350"/>
            <a:ext cx="2667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0" name="Text Box 27"/>
          <p:cNvSpPr txBox="1">
            <a:spLocks noChangeArrowheads="1"/>
          </p:cNvSpPr>
          <p:nvPr/>
        </p:nvSpPr>
        <p:spPr bwMode="auto">
          <a:xfrm>
            <a:off x="7066766" y="2529550"/>
            <a:ext cx="466725"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3m</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1" name="Text Box 28"/>
          <p:cNvSpPr txBox="1">
            <a:spLocks noChangeArrowheads="1"/>
          </p:cNvSpPr>
          <p:nvPr/>
        </p:nvSpPr>
        <p:spPr bwMode="auto">
          <a:xfrm>
            <a:off x="6347628" y="1878675"/>
            <a:ext cx="27622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2" name="Text Box 29"/>
          <p:cNvSpPr txBox="1">
            <a:spLocks noChangeArrowheads="1"/>
          </p:cNvSpPr>
          <p:nvPr/>
        </p:nvSpPr>
        <p:spPr bwMode="auto">
          <a:xfrm>
            <a:off x="7257265" y="1897725"/>
            <a:ext cx="285750"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2</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3" name="Text Box 30"/>
          <p:cNvSpPr txBox="1">
            <a:spLocks noChangeArrowheads="1"/>
          </p:cNvSpPr>
          <p:nvPr/>
        </p:nvSpPr>
        <p:spPr bwMode="auto">
          <a:xfrm>
            <a:off x="6790541" y="2240625"/>
            <a:ext cx="33337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4" name="Line 31"/>
          <p:cNvSpPr>
            <a:spLocks noChangeShapeType="1"/>
          </p:cNvSpPr>
          <p:nvPr/>
        </p:nvSpPr>
        <p:spPr bwMode="auto">
          <a:xfrm flipV="1">
            <a:off x="6176178" y="2661313"/>
            <a:ext cx="258763"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5" name="Line 32"/>
          <p:cNvSpPr>
            <a:spLocks noChangeShapeType="1"/>
          </p:cNvSpPr>
          <p:nvPr/>
        </p:nvSpPr>
        <p:spPr bwMode="auto">
          <a:xfrm flipH="1" flipV="1">
            <a:off x="6328578" y="2548600"/>
            <a:ext cx="69850" cy="11112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6" name="Line 33"/>
          <p:cNvSpPr>
            <a:spLocks noChangeShapeType="1"/>
          </p:cNvSpPr>
          <p:nvPr/>
        </p:nvSpPr>
        <p:spPr bwMode="auto">
          <a:xfrm flipV="1">
            <a:off x="6214278" y="2548600"/>
            <a:ext cx="76200" cy="11906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7" name="Line 34"/>
          <p:cNvSpPr>
            <a:spLocks noChangeShapeType="1"/>
          </p:cNvSpPr>
          <p:nvPr/>
        </p:nvSpPr>
        <p:spPr bwMode="auto">
          <a:xfrm flipV="1">
            <a:off x="7460466" y="2648613"/>
            <a:ext cx="15240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8" name="Line 35"/>
          <p:cNvSpPr>
            <a:spLocks noChangeShapeType="1"/>
          </p:cNvSpPr>
          <p:nvPr/>
        </p:nvSpPr>
        <p:spPr bwMode="auto">
          <a:xfrm flipH="1" flipV="1">
            <a:off x="7554128" y="2547013"/>
            <a:ext cx="61913" cy="10160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49" name="Line 36"/>
          <p:cNvSpPr>
            <a:spLocks noChangeShapeType="1"/>
          </p:cNvSpPr>
          <p:nvPr/>
        </p:nvSpPr>
        <p:spPr bwMode="auto">
          <a:xfrm flipV="1">
            <a:off x="7460466" y="2550188"/>
            <a:ext cx="57150" cy="98425"/>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0" name="Oval 37"/>
          <p:cNvSpPr>
            <a:spLocks noChangeArrowheads="1"/>
          </p:cNvSpPr>
          <p:nvPr/>
        </p:nvSpPr>
        <p:spPr bwMode="auto">
          <a:xfrm>
            <a:off x="7492216" y="2632738"/>
            <a:ext cx="90487"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1" name="Line 38"/>
          <p:cNvSpPr>
            <a:spLocks noChangeShapeType="1"/>
          </p:cNvSpPr>
          <p:nvPr/>
        </p:nvSpPr>
        <p:spPr bwMode="auto">
          <a:xfrm>
            <a:off x="7462053" y="2727988"/>
            <a:ext cx="171450" cy="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2" name="Line 39"/>
          <p:cNvSpPr>
            <a:spLocks noChangeShapeType="1"/>
          </p:cNvSpPr>
          <p:nvPr/>
        </p:nvSpPr>
        <p:spPr bwMode="auto">
          <a:xfrm>
            <a:off x="6987391" y="1613563"/>
            <a:ext cx="285750" cy="0"/>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3" name="Line 40"/>
          <p:cNvSpPr>
            <a:spLocks noChangeShapeType="1"/>
          </p:cNvSpPr>
          <p:nvPr/>
        </p:nvSpPr>
        <p:spPr bwMode="auto">
          <a:xfrm>
            <a:off x="6936591" y="1264313"/>
            <a:ext cx="0" cy="285750"/>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4" name="Text Box 41"/>
          <p:cNvSpPr txBox="1">
            <a:spLocks noChangeArrowheads="1"/>
          </p:cNvSpPr>
          <p:nvPr/>
        </p:nvSpPr>
        <p:spPr bwMode="auto">
          <a:xfrm>
            <a:off x="6871503" y="1196050"/>
            <a:ext cx="928688"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1.0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5" name="Text Box 42"/>
          <p:cNvSpPr txBox="1">
            <a:spLocks noChangeArrowheads="1"/>
          </p:cNvSpPr>
          <p:nvPr/>
        </p:nvSpPr>
        <p:spPr bwMode="auto">
          <a:xfrm>
            <a:off x="7204878" y="1451638"/>
            <a:ext cx="871538"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0.5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6" name="Oval 43"/>
          <p:cNvSpPr>
            <a:spLocks noChangeArrowheads="1"/>
          </p:cNvSpPr>
          <p:nvPr/>
        </p:nvSpPr>
        <p:spPr bwMode="auto">
          <a:xfrm>
            <a:off x="6819115" y="2312062"/>
            <a:ext cx="204788" cy="198437"/>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7" name="Oval 43"/>
          <p:cNvSpPr>
            <a:spLocks noChangeArrowheads="1"/>
          </p:cNvSpPr>
          <p:nvPr/>
        </p:nvSpPr>
        <p:spPr bwMode="auto">
          <a:xfrm>
            <a:off x="7304890" y="1973925"/>
            <a:ext cx="204788" cy="198437"/>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8" name="Oval 43"/>
          <p:cNvSpPr>
            <a:spLocks noChangeArrowheads="1"/>
          </p:cNvSpPr>
          <p:nvPr/>
        </p:nvSpPr>
        <p:spPr bwMode="auto">
          <a:xfrm>
            <a:off x="6385727" y="1945350"/>
            <a:ext cx="204788" cy="198437"/>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grpId="0" nodeType="withEffect" nodePh="1">
                                  <p:stCondLst>
                                    <p:cond delay="0"/>
                                  </p:stCondLst>
                                  <p:endCondLst>
                                    <p:cond evt="begin" delay="0">
                                      <p:tn val="17"/>
                                    </p:cond>
                                  </p:end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grpId="0" nodeType="withEffect" nodePh="1">
                                  <p:stCondLst>
                                    <p:cond delay="0"/>
                                  </p:stCondLst>
                                  <p:endCondLst>
                                    <p:cond evt="begin" delay="0">
                                      <p:tn val="19"/>
                                    </p:cond>
                                  </p:endCondLst>
                                  <p:childTnLst>
                                    <p:set>
                                      <p:cBhvr>
                                        <p:cTn id="20" dur="1" fill="hold">
                                          <p:stCondLst>
                                            <p:cond delay="0"/>
                                          </p:stCondLst>
                                        </p:cTn>
                                        <p:tgtEl>
                                          <p:spTgt spid="2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3"/>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4"/>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5"/>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6"/>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7"/>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8"/>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39"/>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41"/>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42"/>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43"/>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44"/>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45"/>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46"/>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47"/>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48"/>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49"/>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50"/>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51"/>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52"/>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53"/>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54"/>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55"/>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56"/>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57"/>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58"/>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grpId="0" nodeType="clickEffect">
                                  <p:stCondLst>
                                    <p:cond delay="0"/>
                                  </p:stCondLst>
                                  <p:childTnLst>
                                    <p:set>
                                      <p:cBhvr>
                                        <p:cTn id="96" dur="1" fill="hold">
                                          <p:stCondLst>
                                            <p:cond delay="0"/>
                                          </p:stCondLst>
                                        </p:cTn>
                                        <p:tgtEl>
                                          <p:spTgt spid="3"/>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4"/>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5"/>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8"/>
                                        </p:tgtEl>
                                        <p:attrNameLst>
                                          <p:attrName>style.visibility</p:attrName>
                                        </p:attrNameLst>
                                      </p:cBhvr>
                                      <p:to>
                                        <p:strVal val="visible"/>
                                      </p:to>
                                    </p:set>
                                  </p:childTnLst>
                                </p:cTn>
                              </p:par>
                              <p:par>
                                <p:cTn id="103" presetID="1" presetClass="entr" presetSubtype="0" fill="hold" grpId="1" nodeType="withEffect">
                                  <p:stCondLst>
                                    <p:cond delay="0"/>
                                  </p:stCondLst>
                                  <p:childTnLst>
                                    <p:set>
                                      <p:cBhvr>
                                        <p:cTn id="104" dur="1" fill="hold">
                                          <p:stCondLst>
                                            <p:cond delay="0"/>
                                          </p:stCondLst>
                                        </p:cTn>
                                        <p:tgtEl>
                                          <p:spTgt spid="16"/>
                                        </p:tgtEl>
                                        <p:attrNameLst>
                                          <p:attrName>style.visibility</p:attrName>
                                        </p:attrNameLst>
                                      </p:cBhvr>
                                      <p:to>
                                        <p:strVal val="visible"/>
                                      </p:to>
                                    </p:set>
                                  </p:childTnLst>
                                </p:cTn>
                              </p:par>
                              <p:par>
                                <p:cTn id="105" presetID="1" presetClass="entr" presetSubtype="0" fill="hold" grpId="1" nodeType="withEffect">
                                  <p:stCondLst>
                                    <p:cond delay="0"/>
                                  </p:stCondLst>
                                  <p:childTnLst>
                                    <p:set>
                                      <p:cBhvr>
                                        <p:cTn id="106" dur="1" fill="hold">
                                          <p:stCondLst>
                                            <p:cond delay="0"/>
                                          </p:stCondLst>
                                        </p:cTn>
                                        <p:tgtEl>
                                          <p:spTgt spid="17"/>
                                        </p:tgtEl>
                                        <p:attrNameLst>
                                          <p:attrName>style.visibility</p:attrName>
                                        </p:attrNameLst>
                                      </p:cBhvr>
                                      <p:to>
                                        <p:strVal val="visible"/>
                                      </p:to>
                                    </p:set>
                                  </p:childTnLst>
                                </p:cTn>
                              </p:par>
                              <p:par>
                                <p:cTn id="107" presetID="1" presetClass="entr" presetSubtype="0" fill="hold" grpId="1" nodeType="withEffect">
                                  <p:stCondLst>
                                    <p:cond delay="0"/>
                                  </p:stCondLst>
                                  <p:childTnLst>
                                    <p:set>
                                      <p:cBhvr>
                                        <p:cTn id="108" dur="1" fill="hold">
                                          <p:stCondLst>
                                            <p:cond delay="0"/>
                                          </p:stCondLst>
                                        </p:cTn>
                                        <p:tgtEl>
                                          <p:spTgt spid="20"/>
                                        </p:tgtEl>
                                        <p:attrNameLst>
                                          <p:attrName>style.visibility</p:attrName>
                                        </p:attrNameLst>
                                      </p:cBhvr>
                                      <p:to>
                                        <p:strVal val="visible"/>
                                      </p:to>
                                    </p:set>
                                  </p:childTnLst>
                                </p:cTn>
                              </p:par>
                              <p:par>
                                <p:cTn id="109" presetID="1" presetClass="entr" presetSubtype="0" fill="hold" grpId="1" nodeType="withEffect">
                                  <p:stCondLst>
                                    <p:cond delay="0"/>
                                  </p:stCondLst>
                                  <p:childTnLst>
                                    <p:set>
                                      <p:cBhvr>
                                        <p:cTn id="110" dur="1" fill="hold">
                                          <p:stCondLst>
                                            <p:cond delay="0"/>
                                          </p:stCondLst>
                                        </p:cTn>
                                        <p:tgtEl>
                                          <p:spTgt spid="23"/>
                                        </p:tgtEl>
                                        <p:attrNameLst>
                                          <p:attrName>style.visibility</p:attrName>
                                        </p:attrNameLst>
                                      </p:cBhvr>
                                      <p:to>
                                        <p:strVal val="visible"/>
                                      </p:to>
                                    </p:set>
                                  </p:childTnLst>
                                </p:cTn>
                              </p:par>
                              <p:par>
                                <p:cTn id="111" presetID="1" presetClass="entr" presetSubtype="0" fill="hold" grpId="1" nodeType="withEffect">
                                  <p:stCondLst>
                                    <p:cond delay="0"/>
                                  </p:stCondLst>
                                  <p:childTnLst>
                                    <p:set>
                                      <p:cBhvr>
                                        <p:cTn id="112" dur="1" fill="hold">
                                          <p:stCondLst>
                                            <p:cond delay="0"/>
                                          </p:stCondLst>
                                        </p:cTn>
                                        <p:tgtEl>
                                          <p:spTgt spid="28"/>
                                        </p:tgtEl>
                                        <p:attrNameLst>
                                          <p:attrName>style.visibility</p:attrName>
                                        </p:attrNameLst>
                                      </p:cBhvr>
                                      <p:to>
                                        <p:strVal val="visible"/>
                                      </p:to>
                                    </p:set>
                                  </p:childTnLst>
                                </p:cTn>
                              </p:par>
                              <p:par>
                                <p:cTn id="113" presetID="1" presetClass="entr" presetSubtype="0" fill="hold" grpId="1" nodeType="withEffect">
                                  <p:stCondLst>
                                    <p:cond delay="0"/>
                                  </p:stCondLst>
                                  <p:childTnLst>
                                    <p:set>
                                      <p:cBhvr>
                                        <p:cTn id="114" dur="1" fill="hold">
                                          <p:stCondLst>
                                            <p:cond delay="0"/>
                                          </p:stCondLst>
                                        </p:cTn>
                                        <p:tgtEl>
                                          <p:spTgt spid="37"/>
                                        </p:tgtEl>
                                        <p:attrNameLst>
                                          <p:attrName>style.visibility</p:attrName>
                                        </p:attrNameLst>
                                      </p:cBhvr>
                                      <p:to>
                                        <p:strVal val="visible"/>
                                      </p:to>
                                    </p:set>
                                  </p:childTnLst>
                                </p:cTn>
                              </p:par>
                              <p:par>
                                <p:cTn id="115" presetID="1" presetClass="entr" presetSubtype="0" fill="hold" grpId="1" nodeType="withEffect">
                                  <p:stCondLst>
                                    <p:cond delay="0"/>
                                  </p:stCondLst>
                                  <p:childTnLst>
                                    <p:set>
                                      <p:cBhvr>
                                        <p:cTn id="116" dur="1" fill="hold">
                                          <p:stCondLst>
                                            <p:cond delay="0"/>
                                          </p:stCondLst>
                                        </p:cTn>
                                        <p:tgtEl>
                                          <p:spTgt spid="45"/>
                                        </p:tgtEl>
                                        <p:attrNameLst>
                                          <p:attrName>style.visibility</p:attrName>
                                        </p:attrNameLst>
                                      </p:cBhvr>
                                      <p:to>
                                        <p:strVal val="visible"/>
                                      </p:to>
                                    </p:set>
                                  </p:childTnLst>
                                </p:cTn>
                              </p:par>
                              <p:par>
                                <p:cTn id="117" presetID="1" presetClass="entr" presetSubtype="0" fill="hold" grpId="1" nodeType="withEffect">
                                  <p:stCondLst>
                                    <p:cond delay="0"/>
                                  </p:stCondLst>
                                  <p:childTnLst>
                                    <p:set>
                                      <p:cBhvr>
                                        <p:cTn id="118" dur="1" fill="hold">
                                          <p:stCondLst>
                                            <p:cond delay="0"/>
                                          </p:stCondLst>
                                        </p:cTn>
                                        <p:tgtEl>
                                          <p:spTgt spid="46"/>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grpId="0" nodeType="clickEffect">
                                  <p:stCondLst>
                                    <p:cond delay="0"/>
                                  </p:stCondLst>
                                  <p:childTnLst>
                                    <p:set>
                                      <p:cBhvr>
                                        <p:cTn id="122" dur="1" fill="hold">
                                          <p:stCondLst>
                                            <p:cond delay="0"/>
                                          </p:stCondLst>
                                        </p:cTn>
                                        <p:tgtEl>
                                          <p:spTgt spid="9"/>
                                        </p:tgtEl>
                                        <p:attrNameLst>
                                          <p:attrName>style.visibility</p:attrName>
                                        </p:attrNameLst>
                                      </p:cBhvr>
                                      <p:to>
                                        <p:strVal val="visible"/>
                                      </p:to>
                                    </p:set>
                                  </p:childTnLst>
                                </p:cTn>
                              </p:par>
                              <p:par>
                                <p:cTn id="123" presetID="1" presetClass="entr" presetSubtype="0" fill="hold" grpId="0" nodeType="withEffect">
                                  <p:stCondLst>
                                    <p:cond delay="0"/>
                                  </p:stCondLst>
                                  <p:childTnLst>
                                    <p:set>
                                      <p:cBhvr>
                                        <p:cTn id="124" dur="1" fill="hold">
                                          <p:stCondLst>
                                            <p:cond delay="0"/>
                                          </p:stCondLst>
                                        </p:cTn>
                                        <p:tgtEl>
                                          <p:spTgt spid="10"/>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11"/>
                                        </p:tgtEl>
                                        <p:attrNameLst>
                                          <p:attrName>style.visibility</p:attrName>
                                        </p:attrNameLst>
                                      </p:cBhvr>
                                      <p:to>
                                        <p:strVal val="visible"/>
                                      </p:to>
                                    </p:set>
                                  </p:childTnLst>
                                </p:cTn>
                              </p:par>
                              <p:par>
                                <p:cTn id="127" presetID="1" presetClass="entr" presetSubtype="0" fill="hold" grpId="0" nodeType="withEffect">
                                  <p:stCondLst>
                                    <p:cond delay="0"/>
                                  </p:stCondLst>
                                  <p:childTnLst>
                                    <p:set>
                                      <p:cBhvr>
                                        <p:cTn id="128" dur="1" fill="hold">
                                          <p:stCondLst>
                                            <p:cond delay="0"/>
                                          </p:stCondLst>
                                        </p:cTn>
                                        <p:tgtEl>
                                          <p:spTgt spid="12"/>
                                        </p:tgtEl>
                                        <p:attrNameLst>
                                          <p:attrName>style.visibility</p:attrName>
                                        </p:attrNameLst>
                                      </p:cBhvr>
                                      <p:to>
                                        <p:strVal val="visible"/>
                                      </p:to>
                                    </p:set>
                                  </p:childTnLst>
                                </p:cTn>
                              </p:par>
                              <p:par>
                                <p:cTn id="129" presetID="1" presetClass="entr" presetSubtype="0" fill="hold" grpId="0" nodeType="withEffect">
                                  <p:stCondLst>
                                    <p:cond delay="0"/>
                                  </p:stCondLst>
                                  <p:childTnLst>
                                    <p:set>
                                      <p:cBhvr>
                                        <p:cTn id="130" dur="1" fill="hold">
                                          <p:stCondLst>
                                            <p:cond delay="0"/>
                                          </p:stCondLst>
                                        </p:cTn>
                                        <p:tgtEl>
                                          <p:spTgt spid="14"/>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1" presetClass="entr" presetSubtype="0" fill="hold" grpId="0" nodeType="clickEffect">
                                  <p:stCondLst>
                                    <p:cond delay="0"/>
                                  </p:stCondLst>
                                  <p:childTnLst>
                                    <p:set>
                                      <p:cBhvr>
                                        <p:cTn id="13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8" grpId="0"/>
      <p:bldP spid="9" grpId="0"/>
      <p:bldP spid="10" grpId="0"/>
      <p:bldP spid="11" grpId="0"/>
      <p:bldP spid="12" grpId="0"/>
      <p:bldP spid="14" grpId="0"/>
      <p:bldP spid="15" grpId="0"/>
      <p:bldP spid="13" grpId="0" animBg="1"/>
      <p:bldP spid="16" grpId="0" animBg="1"/>
      <p:bldP spid="16" grpId="1" animBg="1"/>
      <p:bldP spid="17" grpId="0" animBg="1"/>
      <p:bldP spid="17" grpId="1" animBg="1"/>
      <p:bldP spid="18" grpId="0" animBg="1"/>
      <p:bldP spid="19" grpId="0"/>
      <p:bldP spid="20" grpId="0"/>
      <p:bldP spid="20" grpId="1"/>
      <p:bldP spid="21" grpId="0"/>
      <p:bldP spid="22" grpId="0"/>
      <p:bldP spid="23" grpId="0"/>
      <p:bldP spid="23" grpId="1"/>
      <p:bldP spid="24" grpId="0"/>
      <p:bldP spid="25" grpId="0" animBg="1"/>
      <p:bldP spid="26" grpId="0" animBg="1"/>
      <p:bldP spid="27" grpId="0"/>
      <p:bldP spid="28" grpId="0" animBg="1"/>
      <p:bldP spid="28" grpId="1" animBg="1"/>
      <p:bldP spid="29" grpId="0" animBg="1"/>
      <p:bldP spid="30" grpId="0"/>
      <p:bldP spid="31" grpId="0" animBg="1"/>
      <p:bldP spid="32" grpId="0" animBg="1"/>
      <p:bldP spid="33" grpId="0" animBg="1"/>
      <p:bldP spid="34" grpId="0" animBg="1"/>
      <p:bldP spid="35" grpId="0" animBg="1"/>
      <p:bldP spid="36" grpId="0" animBg="1"/>
      <p:bldP spid="37" grpId="0" animBg="1"/>
      <p:bldP spid="37" grpId="1" animBg="1"/>
      <p:bldP spid="38" grpId="0" animBg="1"/>
      <p:bldP spid="39" grpId="0"/>
      <p:bldP spid="40" grpId="0"/>
      <p:bldP spid="41" grpId="0"/>
      <p:bldP spid="42" grpId="0"/>
      <p:bldP spid="43" grpId="0"/>
      <p:bldP spid="44" grpId="0" animBg="1"/>
      <p:bldP spid="45" grpId="0" animBg="1"/>
      <p:bldP spid="45" grpId="1" animBg="1"/>
      <p:bldP spid="46" grpId="0" animBg="1"/>
      <p:bldP spid="46" grpId="1" animBg="1"/>
      <p:bldP spid="47" grpId="0" animBg="1"/>
      <p:bldP spid="48" grpId="0" animBg="1"/>
      <p:bldP spid="49" grpId="0" animBg="1"/>
      <p:bldP spid="50" grpId="0" animBg="1"/>
      <p:bldP spid="51" grpId="0" animBg="1"/>
      <p:bldP spid="52" grpId="0" animBg="1"/>
      <p:bldP spid="53" grpId="0" animBg="1"/>
      <p:bldP spid="54" grpId="0"/>
      <p:bldP spid="55" grpId="0"/>
      <p:bldP spid="56" grpId="0" animBg="1"/>
      <p:bldP spid="57" grpId="0" animBg="1"/>
      <p:bldP spid="5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533400"/>
            <a:ext cx="3450368" cy="400110"/>
          </a:xfrm>
          <a:prstGeom prst="rect">
            <a:avLst/>
          </a:prstGeom>
        </p:spPr>
        <p:txBody>
          <a:bodyPr wrap="none">
            <a:spAutoFit/>
          </a:bodyPr>
          <a:lstStyle/>
          <a:p>
            <a:r>
              <a:rPr lang="en-US" sz="2000" b="1" baseline="0" dirty="0" smtClean="0">
                <a:latin typeface="Times New Roman"/>
                <a:ea typeface="PMingLiU"/>
              </a:rPr>
              <a:t>(3) Solve for force unknowns. </a:t>
            </a:r>
            <a:endParaRPr lang="en-US" sz="2000" dirty="0"/>
          </a:p>
        </p:txBody>
      </p:sp>
      <p:sp>
        <p:nvSpPr>
          <p:cNvPr id="3" name="Rectangle 2"/>
          <p:cNvSpPr/>
          <p:nvPr/>
        </p:nvSpPr>
        <p:spPr>
          <a:xfrm>
            <a:off x="685800" y="1143000"/>
            <a:ext cx="2576539" cy="400110"/>
          </a:xfrm>
          <a:prstGeom prst="rect">
            <a:avLst/>
          </a:prstGeom>
        </p:spPr>
        <p:txBody>
          <a:bodyPr wrap="none">
            <a:spAutoFit/>
          </a:bodyPr>
          <a:lstStyle/>
          <a:p>
            <a:r>
              <a:rPr lang="en-US" sz="2000" b="1" baseline="0" dirty="0" smtClean="0">
                <a:latin typeface="Times New Roman"/>
                <a:ea typeface="PMingLiU"/>
              </a:rPr>
              <a:t>(a) Find all reactions. </a:t>
            </a:r>
            <a:endParaRPr lang="en-US" sz="2000" dirty="0"/>
          </a:p>
        </p:txBody>
      </p:sp>
      <p:graphicFrame>
        <p:nvGraphicFramePr>
          <p:cNvPr id="20520" name="Object 40"/>
          <p:cNvGraphicFramePr>
            <a:graphicFrameLocks noChangeAspect="1"/>
          </p:cNvGraphicFramePr>
          <p:nvPr/>
        </p:nvGraphicFramePr>
        <p:xfrm>
          <a:off x="1219200" y="3505200"/>
          <a:ext cx="10439401" cy="684482"/>
        </p:xfrm>
        <a:graphic>
          <a:graphicData uri="http://schemas.openxmlformats.org/presentationml/2006/ole">
            <p:oleObj spid="_x0000_s20520" name="Document" r:id="rId3" imgW="5497885" imgH="361711" progId="Word.Document.12">
              <p:embed/>
            </p:oleObj>
          </a:graphicData>
        </a:graphic>
      </p:graphicFrame>
      <p:graphicFrame>
        <p:nvGraphicFramePr>
          <p:cNvPr id="20521" name="Object 41"/>
          <p:cNvGraphicFramePr>
            <a:graphicFrameLocks noChangeAspect="1"/>
          </p:cNvGraphicFramePr>
          <p:nvPr/>
        </p:nvGraphicFramePr>
        <p:xfrm>
          <a:off x="1219200" y="4114800"/>
          <a:ext cx="10363199" cy="678462"/>
        </p:xfrm>
        <a:graphic>
          <a:graphicData uri="http://schemas.openxmlformats.org/presentationml/2006/ole">
            <p:oleObj spid="_x0000_s20521" name="Document" r:id="rId4" imgW="5497885" imgH="361711" progId="Word.Document.12">
              <p:embed/>
            </p:oleObj>
          </a:graphicData>
        </a:graphic>
      </p:graphicFrame>
      <p:sp>
        <p:nvSpPr>
          <p:cNvPr id="20522" name="AutoShape 42"/>
          <p:cNvSpPr>
            <a:spLocks noChangeArrowheads="1"/>
          </p:cNvSpPr>
          <p:nvPr/>
        </p:nvSpPr>
        <p:spPr bwMode="auto">
          <a:xfrm>
            <a:off x="2438400" y="3657600"/>
            <a:ext cx="352425" cy="147638"/>
          </a:xfrm>
          <a:prstGeom prst="rightArrow">
            <a:avLst>
              <a:gd name="adj1" fmla="val 50000"/>
              <a:gd name="adj2" fmla="val 97368"/>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 name="AutoShape 42"/>
          <p:cNvSpPr>
            <a:spLocks noChangeArrowheads="1"/>
          </p:cNvSpPr>
          <p:nvPr/>
        </p:nvSpPr>
        <p:spPr bwMode="auto">
          <a:xfrm>
            <a:off x="2438400" y="4191000"/>
            <a:ext cx="352425" cy="147638"/>
          </a:xfrm>
          <a:prstGeom prst="rightArrow">
            <a:avLst>
              <a:gd name="adj1" fmla="val 50000"/>
              <a:gd name="adj2" fmla="val 97368"/>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 name="AutoShape 42"/>
          <p:cNvSpPr>
            <a:spLocks noChangeArrowheads="1"/>
          </p:cNvSpPr>
          <p:nvPr/>
        </p:nvSpPr>
        <p:spPr bwMode="auto">
          <a:xfrm>
            <a:off x="4876800" y="3581400"/>
            <a:ext cx="352425" cy="147638"/>
          </a:xfrm>
          <a:prstGeom prst="rightArrow">
            <a:avLst>
              <a:gd name="adj1" fmla="val 50000"/>
              <a:gd name="adj2" fmla="val 97368"/>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 name="AutoShape 42"/>
          <p:cNvSpPr>
            <a:spLocks noChangeArrowheads="1"/>
          </p:cNvSpPr>
          <p:nvPr/>
        </p:nvSpPr>
        <p:spPr bwMode="auto">
          <a:xfrm>
            <a:off x="6477000" y="4191000"/>
            <a:ext cx="352425" cy="147638"/>
          </a:xfrm>
          <a:prstGeom prst="rightArrow">
            <a:avLst>
              <a:gd name="adj1" fmla="val 50000"/>
              <a:gd name="adj2" fmla="val 97368"/>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aphicFrame>
        <p:nvGraphicFramePr>
          <p:cNvPr id="20523" name="Object 43"/>
          <p:cNvGraphicFramePr>
            <a:graphicFrameLocks noChangeAspect="1"/>
          </p:cNvGraphicFramePr>
          <p:nvPr/>
        </p:nvGraphicFramePr>
        <p:xfrm>
          <a:off x="1219200" y="4724400"/>
          <a:ext cx="10088562" cy="660400"/>
        </p:xfrm>
        <a:graphic>
          <a:graphicData uri="http://schemas.openxmlformats.org/presentationml/2006/ole">
            <p:oleObj spid="_x0000_s20523" name="Document" r:id="rId5" imgW="5497885" imgH="361711" progId="Word.Document.12">
              <p:embed/>
            </p:oleObj>
          </a:graphicData>
        </a:graphic>
      </p:graphicFrame>
      <p:sp>
        <p:nvSpPr>
          <p:cNvPr id="50" name="AutoShape 42"/>
          <p:cNvSpPr>
            <a:spLocks noChangeArrowheads="1"/>
          </p:cNvSpPr>
          <p:nvPr/>
        </p:nvSpPr>
        <p:spPr bwMode="auto">
          <a:xfrm>
            <a:off x="5486400" y="4800600"/>
            <a:ext cx="352425" cy="147638"/>
          </a:xfrm>
          <a:prstGeom prst="rightArrow">
            <a:avLst>
              <a:gd name="adj1" fmla="val 50000"/>
              <a:gd name="adj2" fmla="val 97368"/>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1" name="AutoShape 42"/>
          <p:cNvSpPr>
            <a:spLocks noChangeArrowheads="1"/>
          </p:cNvSpPr>
          <p:nvPr/>
        </p:nvSpPr>
        <p:spPr bwMode="auto">
          <a:xfrm>
            <a:off x="2438400" y="4800600"/>
            <a:ext cx="352425" cy="147638"/>
          </a:xfrm>
          <a:prstGeom prst="rightArrow">
            <a:avLst>
              <a:gd name="adj1" fmla="val 50000"/>
              <a:gd name="adj2" fmla="val 97368"/>
            </a:avLst>
          </a:prstGeom>
          <a:solidFill>
            <a:srgbClr val="FF0000"/>
          </a:solidFill>
          <a:ln w="9525">
            <a:solidFill>
              <a:srgbClr val="FF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 name="Rectangle 51"/>
          <p:cNvSpPr/>
          <p:nvPr/>
        </p:nvSpPr>
        <p:spPr>
          <a:xfrm>
            <a:off x="5410200" y="3505200"/>
            <a:ext cx="1828800" cy="4572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3" name="Rectangle 52"/>
          <p:cNvSpPr/>
          <p:nvPr/>
        </p:nvSpPr>
        <p:spPr>
          <a:xfrm>
            <a:off x="6858000" y="4038600"/>
            <a:ext cx="1828800" cy="4572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4" name="Rectangle 53"/>
          <p:cNvSpPr/>
          <p:nvPr/>
        </p:nvSpPr>
        <p:spPr>
          <a:xfrm>
            <a:off x="6096000" y="4648200"/>
            <a:ext cx="1828800" cy="4572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5" name="Line 46"/>
          <p:cNvSpPr>
            <a:spLocks noChangeShapeType="1"/>
          </p:cNvSpPr>
          <p:nvPr/>
        </p:nvSpPr>
        <p:spPr bwMode="auto">
          <a:xfrm flipV="1">
            <a:off x="3696172" y="1878453"/>
            <a:ext cx="619125" cy="94297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6" name="Text Box 47"/>
          <p:cNvSpPr txBox="1">
            <a:spLocks noChangeArrowheads="1"/>
          </p:cNvSpPr>
          <p:nvPr/>
        </p:nvSpPr>
        <p:spPr bwMode="auto">
          <a:xfrm>
            <a:off x="3505672" y="2311840"/>
            <a:ext cx="38100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57" name="Line 48"/>
          <p:cNvSpPr>
            <a:spLocks noChangeShapeType="1"/>
          </p:cNvSpPr>
          <p:nvPr/>
        </p:nvSpPr>
        <p:spPr bwMode="auto">
          <a:xfrm flipV="1">
            <a:off x="3705697" y="2810315"/>
            <a:ext cx="1219200" cy="0"/>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8" name="Line 49"/>
          <p:cNvSpPr>
            <a:spLocks noChangeShapeType="1"/>
          </p:cNvSpPr>
          <p:nvPr/>
        </p:nvSpPr>
        <p:spPr bwMode="auto">
          <a:xfrm>
            <a:off x="4315297" y="1897503"/>
            <a:ext cx="609600" cy="923925"/>
          </a:xfrm>
          <a:prstGeom prst="line">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59" name="Oval 50"/>
          <p:cNvSpPr>
            <a:spLocks noChangeArrowheads="1"/>
          </p:cNvSpPr>
          <p:nvPr/>
        </p:nvSpPr>
        <p:spPr bwMode="auto">
          <a:xfrm>
            <a:off x="3639022" y="2753165"/>
            <a:ext cx="90488" cy="92075"/>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60" name="Oval 51"/>
          <p:cNvSpPr>
            <a:spLocks noChangeArrowheads="1"/>
          </p:cNvSpPr>
          <p:nvPr/>
        </p:nvSpPr>
        <p:spPr bwMode="auto">
          <a:xfrm>
            <a:off x="4867747" y="2745228"/>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61" name="Text Box 52"/>
          <p:cNvSpPr txBox="1">
            <a:spLocks noChangeArrowheads="1"/>
          </p:cNvSpPr>
          <p:nvPr/>
        </p:nvSpPr>
        <p:spPr bwMode="auto">
          <a:xfrm>
            <a:off x="3739034" y="2165791"/>
            <a:ext cx="27622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2" name="Text Box 53"/>
          <p:cNvSpPr txBox="1">
            <a:spLocks noChangeArrowheads="1"/>
          </p:cNvSpPr>
          <p:nvPr/>
        </p:nvSpPr>
        <p:spPr bwMode="auto">
          <a:xfrm>
            <a:off x="4658197" y="2194365"/>
            <a:ext cx="285750" cy="285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2</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3" name="Text Box 54"/>
          <p:cNvSpPr txBox="1">
            <a:spLocks noChangeArrowheads="1"/>
          </p:cNvSpPr>
          <p:nvPr/>
        </p:nvSpPr>
        <p:spPr bwMode="auto">
          <a:xfrm>
            <a:off x="4172422" y="2507102"/>
            <a:ext cx="333375"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4" name="Text Box 55"/>
          <p:cNvSpPr txBox="1">
            <a:spLocks noChangeArrowheads="1"/>
          </p:cNvSpPr>
          <p:nvPr/>
        </p:nvSpPr>
        <p:spPr bwMode="auto">
          <a:xfrm>
            <a:off x="4032376" y="1745103"/>
            <a:ext cx="295275" cy="276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2</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5" name="Text Box 56"/>
          <p:cNvSpPr txBox="1">
            <a:spLocks noChangeArrowheads="1"/>
          </p:cNvSpPr>
          <p:nvPr/>
        </p:nvSpPr>
        <p:spPr bwMode="auto">
          <a:xfrm>
            <a:off x="4915372" y="2572190"/>
            <a:ext cx="2667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smtClean="0">
              <a:ln>
                <a:noFill/>
              </a:ln>
              <a:solidFill>
                <a:schemeClr val="tx1"/>
              </a:solidFill>
              <a:effectLst/>
              <a:latin typeface="Times New Roman" pitchFamily="18" charset="0"/>
              <a:cs typeface="Times New Roman" pitchFamily="18" charset="0"/>
            </a:endParaRPr>
          </a:p>
        </p:txBody>
      </p:sp>
      <p:sp>
        <p:nvSpPr>
          <p:cNvPr id="66" name="Text Box 57"/>
          <p:cNvSpPr txBox="1">
            <a:spLocks noChangeArrowheads="1"/>
          </p:cNvSpPr>
          <p:nvPr/>
        </p:nvSpPr>
        <p:spPr bwMode="auto">
          <a:xfrm>
            <a:off x="3453285" y="2505515"/>
            <a:ext cx="304800" cy="257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7" name="Line 58"/>
          <p:cNvSpPr>
            <a:spLocks noChangeShapeType="1"/>
          </p:cNvSpPr>
          <p:nvPr/>
        </p:nvSpPr>
        <p:spPr bwMode="auto">
          <a:xfrm>
            <a:off x="4372447" y="1913378"/>
            <a:ext cx="285750"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68" name="Line 59"/>
          <p:cNvSpPr>
            <a:spLocks noChangeShapeType="1"/>
          </p:cNvSpPr>
          <p:nvPr/>
        </p:nvSpPr>
        <p:spPr bwMode="auto">
          <a:xfrm>
            <a:off x="4305772" y="1565715"/>
            <a:ext cx="0" cy="28575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69" name="Text Box 60"/>
          <p:cNvSpPr txBox="1">
            <a:spLocks noChangeArrowheads="1"/>
          </p:cNvSpPr>
          <p:nvPr/>
        </p:nvSpPr>
        <p:spPr bwMode="auto">
          <a:xfrm>
            <a:off x="4248621" y="1456178"/>
            <a:ext cx="862013"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1.0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0" name="Text Box 61"/>
          <p:cNvSpPr txBox="1">
            <a:spLocks noChangeArrowheads="1"/>
          </p:cNvSpPr>
          <p:nvPr/>
        </p:nvSpPr>
        <p:spPr bwMode="auto">
          <a:xfrm>
            <a:off x="4620097" y="1789553"/>
            <a:ext cx="914400" cy="26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0"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0.5 </a:t>
            </a:r>
            <a:r>
              <a:rPr kumimoji="0" lang="en-US" altLang="zh-TW" sz="1600" b="0" i="0" u="none" strike="noStrike" cap="none" normalizeH="0" baseline="0" dirty="0" err="1" smtClean="0">
                <a:ln>
                  <a:noFill/>
                </a:ln>
                <a:solidFill>
                  <a:schemeClr val="tx1"/>
                </a:solidFill>
                <a:effectLst/>
                <a:latin typeface="Times New Roman" pitchFamily="18" charset="0"/>
                <a:ea typeface="PMingLiU" pitchFamily="18" charset="-120"/>
                <a:cs typeface="Times New Roman" pitchFamily="18" charset="0"/>
              </a:rPr>
              <a:t>kN</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1" name="Line 62"/>
          <p:cNvSpPr>
            <a:spLocks noChangeShapeType="1"/>
          </p:cNvSpPr>
          <p:nvPr/>
        </p:nvSpPr>
        <p:spPr bwMode="auto">
          <a:xfrm>
            <a:off x="3343747" y="2797615"/>
            <a:ext cx="285750" cy="0"/>
          </a:xfrm>
          <a:prstGeom prst="line">
            <a:avLst/>
          </a:prstGeom>
          <a:noFill/>
          <a:ln w="9525">
            <a:solidFill>
              <a:srgbClr val="FF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2" name="Line 63"/>
          <p:cNvSpPr>
            <a:spLocks noChangeShapeType="1"/>
          </p:cNvSpPr>
          <p:nvPr/>
        </p:nvSpPr>
        <p:spPr bwMode="auto">
          <a:xfrm>
            <a:off x="3686647" y="2854765"/>
            <a:ext cx="0" cy="285750"/>
          </a:xfrm>
          <a:prstGeom prst="line">
            <a:avLst/>
          </a:prstGeom>
          <a:noFill/>
          <a:ln w="9525">
            <a:solidFill>
              <a:srgbClr val="FF0000"/>
            </a:solidFill>
            <a:round/>
            <a:headEnd type="triangle" w="med" len="me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3" name="Line 64"/>
          <p:cNvSpPr>
            <a:spLocks noChangeShapeType="1"/>
          </p:cNvSpPr>
          <p:nvPr/>
        </p:nvSpPr>
        <p:spPr bwMode="auto">
          <a:xfrm>
            <a:off x="4915372" y="2845240"/>
            <a:ext cx="0" cy="285750"/>
          </a:xfrm>
          <a:prstGeom prst="line">
            <a:avLst/>
          </a:prstGeom>
          <a:noFill/>
          <a:ln w="9525">
            <a:solidFill>
              <a:srgbClr val="FF0000"/>
            </a:solidFill>
            <a:round/>
            <a:headEnd type="triangle" w="med" len="me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4" name="Text Box 65"/>
          <p:cNvSpPr txBox="1">
            <a:spLocks noChangeArrowheads="1"/>
          </p:cNvSpPr>
          <p:nvPr/>
        </p:nvSpPr>
        <p:spPr bwMode="auto">
          <a:xfrm>
            <a:off x="3029422" y="2688078"/>
            <a:ext cx="566738" cy="295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x</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5" name="Text Box 66"/>
          <p:cNvSpPr txBox="1">
            <a:spLocks noChangeArrowheads="1"/>
          </p:cNvSpPr>
          <p:nvPr/>
        </p:nvSpPr>
        <p:spPr bwMode="auto">
          <a:xfrm>
            <a:off x="3639022" y="2953190"/>
            <a:ext cx="700088" cy="342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y</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6" name="Text Box 67"/>
          <p:cNvSpPr txBox="1">
            <a:spLocks noChangeArrowheads="1"/>
          </p:cNvSpPr>
          <p:nvPr/>
        </p:nvSpPr>
        <p:spPr bwMode="auto">
          <a:xfrm>
            <a:off x="4877272" y="2943665"/>
            <a:ext cx="657225" cy="342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altLang="zh-TW" sz="1600" b="0" i="1" u="none" strike="noStrike" cap="none" normalizeH="0" baseline="0" dirty="0" smtClean="0">
                <a:ln>
                  <a:noFill/>
                </a:ln>
                <a:solidFill>
                  <a:schemeClr val="tx1"/>
                </a:solidFill>
                <a:effectLst/>
                <a:latin typeface="Times New Roman" pitchFamily="18" charset="0"/>
                <a:ea typeface="PMingLiU" pitchFamily="18" charset="-120"/>
                <a:cs typeface="Times New Roman" pitchFamily="18" charset="0"/>
              </a:rPr>
              <a:t>R</a:t>
            </a:r>
            <a:r>
              <a:rPr kumimoji="0" lang="en-US" altLang="zh-TW" sz="1600" b="0" i="1"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y</a:t>
            </a:r>
            <a:r>
              <a:rPr kumimoji="0" lang="en-US" altLang="zh-TW" sz="1600" b="0" i="0" u="none" strike="noStrike" cap="none" normalizeH="0" baseline="-25000" dirty="0" smtClean="0">
                <a:ln>
                  <a:noFill/>
                </a:ln>
                <a:solidFill>
                  <a:schemeClr val="tx1"/>
                </a:solidFill>
                <a:effectLst/>
                <a:latin typeface="Times New Roman" pitchFamily="18" charset="0"/>
                <a:ea typeface="PMingLiU" pitchFamily="18" charset="-120"/>
                <a:cs typeface="Times New Roman" pitchFamily="18" charset="0"/>
              </a:rPr>
              <a:t>3</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7" name="Oval 70"/>
          <p:cNvSpPr>
            <a:spLocks noChangeArrowheads="1"/>
          </p:cNvSpPr>
          <p:nvPr/>
        </p:nvSpPr>
        <p:spPr bwMode="auto">
          <a:xfrm>
            <a:off x="4205759" y="2576952"/>
            <a:ext cx="209550" cy="211138"/>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8" name="Oval 71"/>
          <p:cNvSpPr>
            <a:spLocks noChangeArrowheads="1"/>
          </p:cNvSpPr>
          <p:nvPr/>
        </p:nvSpPr>
        <p:spPr bwMode="auto">
          <a:xfrm>
            <a:off x="4258147" y="1859403"/>
            <a:ext cx="90488" cy="90487"/>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79" name="Oval 70"/>
          <p:cNvSpPr>
            <a:spLocks noChangeArrowheads="1"/>
          </p:cNvSpPr>
          <p:nvPr/>
        </p:nvSpPr>
        <p:spPr bwMode="auto">
          <a:xfrm>
            <a:off x="3777134" y="2238815"/>
            <a:ext cx="209550" cy="211138"/>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
        <p:nvSpPr>
          <p:cNvPr id="80" name="Oval 70"/>
          <p:cNvSpPr>
            <a:spLocks noChangeArrowheads="1"/>
          </p:cNvSpPr>
          <p:nvPr/>
        </p:nvSpPr>
        <p:spPr bwMode="auto">
          <a:xfrm>
            <a:off x="4701059" y="2267390"/>
            <a:ext cx="209550" cy="211138"/>
          </a:xfrm>
          <a:prstGeom prst="ellips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160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5"/>
                                        </p:tgtEl>
                                        <p:attrNameLst>
                                          <p:attrName>style.visibility</p:attrName>
                                        </p:attrNameLst>
                                      </p:cBhvr>
                                      <p:to>
                                        <p:strVal val="visible"/>
                                      </p:to>
                                    </p:set>
                                  </p:childTnLst>
                                </p:cTn>
                              </p:par>
                              <p:par>
                                <p:cTn id="9" presetID="1" presetClass="entr" presetSubtype="0" fill="hold" grpId="0" nodeType="withEffect" nodePh="1">
                                  <p:stCondLst>
                                    <p:cond delay="0"/>
                                  </p:stCondLst>
                                  <p:endCondLst>
                                    <p:cond evt="begin" delay="0">
                                      <p:tn val="9"/>
                                    </p:cond>
                                  </p:endCondLst>
                                  <p:childTnLst>
                                    <p:set>
                                      <p:cBhvr>
                                        <p:cTn id="10" dur="1" fill="hold">
                                          <p:stCondLst>
                                            <p:cond delay="0"/>
                                          </p:stCondLst>
                                        </p:cTn>
                                        <p:tgtEl>
                                          <p:spTgt spid="5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9"/>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7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71"/>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72"/>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73"/>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74"/>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75"/>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76"/>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77"/>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78"/>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79"/>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80"/>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20520"/>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52"/>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20522"/>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47"/>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46"/>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20521"/>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48"/>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53"/>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20523"/>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51"/>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50"/>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0522" grpId="0" animBg="1"/>
      <p:bldP spid="46" grpId="0" animBg="1"/>
      <p:bldP spid="47" grpId="0" animBg="1"/>
      <p:bldP spid="48" grpId="0" animBg="1"/>
      <p:bldP spid="50" grpId="0" animBg="1"/>
      <p:bldP spid="51" grpId="0" animBg="1"/>
      <p:bldP spid="52" grpId="0" animBg="1"/>
      <p:bldP spid="53" grpId="0" animBg="1"/>
      <p:bldP spid="54" grpId="0" animBg="1"/>
      <p:bldP spid="55" grpId="0" animBg="1"/>
      <p:bldP spid="56" grpId="0"/>
      <p:bldP spid="57" grpId="0" animBg="1"/>
      <p:bldP spid="58" grpId="0" animBg="1"/>
      <p:bldP spid="59" grpId="0" animBg="1"/>
      <p:bldP spid="60" grpId="0" animBg="1"/>
      <p:bldP spid="61" grpId="0"/>
      <p:bldP spid="62" grpId="0"/>
      <p:bldP spid="63" grpId="0"/>
      <p:bldP spid="64" grpId="0"/>
      <p:bldP spid="65" grpId="0"/>
      <p:bldP spid="66" grpId="0"/>
      <p:bldP spid="67" grpId="0" animBg="1"/>
      <p:bldP spid="68" grpId="0" animBg="1"/>
      <p:bldP spid="69" grpId="0"/>
      <p:bldP spid="70" grpId="0"/>
      <p:bldP spid="71" grpId="0" animBg="1"/>
      <p:bldP spid="72" grpId="0" animBg="1"/>
      <p:bldP spid="73" grpId="0" animBg="1"/>
      <p:bldP spid="74" grpId="0"/>
      <p:bldP spid="75" grpId="0"/>
      <p:bldP spid="76" grpId="0"/>
      <p:bldP spid="77" grpId="0" animBg="1"/>
      <p:bldP spid="78" grpId="0" animBg="1"/>
      <p:bldP spid="79" grpId="0" animBg="1"/>
      <p:bldP spid="80"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727</TotalTime>
  <Words>3838</Words>
  <Application>Microsoft Office PowerPoint</Application>
  <PresentationFormat>On-screen Show (4:3)</PresentationFormat>
  <Paragraphs>907</Paragraphs>
  <Slides>43</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43</vt:i4>
      </vt:variant>
    </vt:vector>
  </HeadingPairs>
  <TitlesOfParts>
    <vt:vector size="45" baseType="lpstr">
      <vt:lpstr>Office Theme</vt:lpstr>
      <vt:lpstr>Document</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mau</dc:creator>
  <cp:lastModifiedBy>mau</cp:lastModifiedBy>
  <cp:revision>96</cp:revision>
  <dcterms:created xsi:type="dcterms:W3CDTF">2011-09-17T01:49:53Z</dcterms:created>
  <dcterms:modified xsi:type="dcterms:W3CDTF">2011-10-05T01:43:41Z</dcterms:modified>
</cp:coreProperties>
</file>