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3"/>
  </p:notesMasterIdLst>
  <p:sldIdLst>
    <p:sldId id="256" r:id="rId2"/>
    <p:sldId id="258" r:id="rId3"/>
    <p:sldId id="259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60" r:id="rId23"/>
    <p:sldId id="261" r:id="rId24"/>
    <p:sldId id="283" r:id="rId25"/>
    <p:sldId id="284" r:id="rId26"/>
    <p:sldId id="285" r:id="rId27"/>
    <p:sldId id="286" r:id="rId28"/>
    <p:sldId id="262" r:id="rId29"/>
    <p:sldId id="287" r:id="rId30"/>
    <p:sldId id="263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3" autoAdjust="0"/>
    <p:restoredTop sz="94718" autoAdjust="0"/>
  </p:normalViewPr>
  <p:slideViewPr>
    <p:cSldViewPr>
      <p:cViewPr varScale="1">
        <p:scale>
          <a:sx n="97" d="100"/>
          <a:sy n="97" d="100"/>
        </p:scale>
        <p:origin x="-3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9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FA623-8A63-4221-BA4D-D8151372908D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CED92-A328-4A3D-BD8A-E25198C67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2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537C-004F-4718-9F22-16FDD5826352}" type="datetime1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AAA-31FA-4886-9417-F4D1B6A8F1BC}" type="datetime1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0606-6611-49E2-AEED-95368681E9FB}" type="datetime1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8E36-B731-4248-AF96-464927B84F2C}" type="datetime1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7E9-2775-41B0-889B-B79D7E5F1F36}" type="datetime1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D623-EEA1-4BCC-B599-F03E19BBC76C}" type="datetime1">
              <a:rPr lang="en-US" smtClean="0"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67121-C384-4A25-A25D-75098C76665F}" type="datetime1">
              <a:rPr lang="en-US" smtClean="0"/>
              <a:t>7/16/2012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9CE-AF2A-45DE-BBCD-A218DE73217B}" type="datetime1">
              <a:rPr lang="en-US" smtClean="0"/>
              <a:t>7/16/2012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D25E-42AA-4670-9E5F-516BA6A04B0A}" type="datetime1">
              <a:rPr lang="en-US" smtClean="0"/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3652-98E7-4560-A8ED-9A711B71F710}" type="datetime1">
              <a:rPr lang="en-US" smtClean="0"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73B4-B3CE-4660-AD59-92DCFB0038DD}" type="datetime1">
              <a:rPr lang="en-US" smtClean="0"/>
              <a:t>7/16/2012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C0F6F8F-F118-4C5B-AA7A-0BA1FC0BA9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44010" y="3705860"/>
            <a:ext cx="30530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algn="ctr"/>
            <a:r>
              <a:rPr lang="en-US" i="1" dirty="0" smtClean="0"/>
              <a:t>Programming 2D Games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Copyright © 2012 Taylor and Francis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970451" y="1226820"/>
            <a:ext cx="16001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534418D-F231-4453-AA7A-029A95824E1E}" type="datetime1">
              <a:rPr lang="en-US" smtClean="0"/>
              <a:t>7/16/2012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Programming 2D Games</a:t>
            </a:r>
            <a:endParaRPr lang="en-US" sz="48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Chapter 2: 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Windows Programming Fundamentals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“Hello World” Windows Style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WinMain</a:t>
            </a:r>
            <a:r>
              <a:rPr lang="en-US" sz="3200" dirty="0" smtClean="0"/>
              <a:t> is the starting point of a Windows program.</a:t>
            </a:r>
          </a:p>
          <a:p>
            <a:r>
              <a:rPr lang="en-US" sz="3200" dirty="0" smtClean="0"/>
              <a:t>The </a:t>
            </a:r>
            <a:r>
              <a:rPr lang="en-US" sz="3200" dirty="0" err="1" smtClean="0"/>
              <a:t>windows.h</a:t>
            </a:r>
            <a:r>
              <a:rPr lang="en-US" sz="3200" dirty="0" smtClean="0"/>
              <a:t> header file is required.</a:t>
            </a:r>
          </a:p>
          <a:p>
            <a:r>
              <a:rPr lang="en-US" sz="3200" dirty="0" smtClean="0"/>
              <a:t>The directive </a:t>
            </a:r>
            <a:br>
              <a:rPr lang="en-US" sz="3200" dirty="0" smtClean="0"/>
            </a:br>
            <a:r>
              <a:rPr lang="en-US" sz="3200" dirty="0" smtClean="0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#define </a:t>
            </a:r>
            <a:r>
              <a:rPr lang="en-US" sz="3200" dirty="0" smtClean="0">
                <a:latin typeface="Consolas" pitchFamily="49" charset="0"/>
                <a:cs typeface="Consolas" pitchFamily="49" charset="0"/>
              </a:rPr>
              <a:t>WIN32_LEAND_AND_MEAN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is used to prevent unwanted files from being included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225710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“Hello World” Windows Style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sz="2800" dirty="0" smtClean="0"/>
              <a:t>The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WinMain</a:t>
            </a:r>
            <a:r>
              <a:rPr lang="en-US" sz="2800" dirty="0" smtClean="0"/>
              <a:t> function:</a:t>
            </a:r>
          </a:p>
          <a:p>
            <a:pPr marL="0" indent="0">
              <a:buNone/>
            </a:pPr>
            <a:r>
              <a:rPr lang="en-US" sz="2400" dirty="0" err="1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>
                <a:solidFill>
                  <a:schemeClr val="accent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WINAPI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WinMain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 HINSTANCE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hInstance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,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                    HINSTANCE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hPrevInstance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,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                    LPSTR    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lpCmdLine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,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                    </a:t>
            </a:r>
            <a:r>
              <a:rPr lang="en-US" sz="2400" dirty="0" err="1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      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nCmdShow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400" dirty="0" smtClean="0">
                <a:cs typeface="Consolas" pitchFamily="49" charset="0"/>
              </a:rPr>
              <a:t>The return type is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cs typeface="Consolas" pitchFamily="49" charset="0"/>
              </a:rPr>
              <a:t>. 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WINAPI</a:t>
            </a:r>
            <a:r>
              <a:rPr lang="en-US" sz="2400" dirty="0" smtClean="0">
                <a:cs typeface="Consolas" pitchFamily="49" charset="0"/>
              </a:rPr>
              <a:t> is a calling convention that specifies parameter passing protocols.</a:t>
            </a:r>
          </a:p>
          <a:p>
            <a:r>
              <a:rPr lang="en-US" sz="2400" dirty="0">
                <a:cs typeface="Consolas" pitchFamily="49" charset="0"/>
              </a:rPr>
              <a:t>The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WinMain</a:t>
            </a:r>
            <a:r>
              <a:rPr lang="en-US" sz="2400" dirty="0">
                <a:cs typeface="Consolas" pitchFamily="49" charset="0"/>
              </a:rPr>
              <a:t> </a:t>
            </a:r>
            <a:r>
              <a:rPr lang="en-US" sz="2400" dirty="0" smtClean="0">
                <a:cs typeface="Consolas" pitchFamily="49" charset="0"/>
              </a:rPr>
              <a:t>parameters are typically not used to control the appearance of our window in game programs.</a:t>
            </a:r>
            <a:endParaRPr lang="en-US" sz="2400" dirty="0">
              <a:cs typeface="Consolas" pitchFamily="49" charset="0"/>
            </a:endParaRPr>
          </a:p>
          <a:p>
            <a:pPr marL="0" indent="0">
              <a:buNone/>
            </a:pPr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385175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800" dirty="0">
                <a:solidFill>
                  <a:srgbClr val="0070C0"/>
                </a:solidFill>
              </a:rPr>
              <a:t>The Window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cs typeface="Consolas" pitchFamily="49" charset="0"/>
              </a:rPr>
              <a:t>A window </a:t>
            </a:r>
            <a:r>
              <a:rPr lang="en-US" sz="2800" dirty="0">
                <a:cs typeface="Consolas" pitchFamily="49" charset="0"/>
              </a:rPr>
              <a:t>c</a:t>
            </a:r>
            <a:r>
              <a:rPr lang="en-US" sz="2800" dirty="0" smtClean="0">
                <a:cs typeface="Consolas" pitchFamily="49" charset="0"/>
              </a:rPr>
              <a:t>lass must be created before we can display our window.</a:t>
            </a:r>
          </a:p>
          <a:p>
            <a:r>
              <a:rPr lang="en-US" sz="2800" dirty="0" smtClean="0">
                <a:cs typeface="Consolas" pitchFamily="49" charset="0"/>
              </a:rPr>
              <a:t>The window class defines features of the window.</a:t>
            </a:r>
          </a:p>
          <a:p>
            <a:r>
              <a:rPr lang="en-US" sz="2800" dirty="0" smtClean="0">
                <a:cs typeface="Consolas" pitchFamily="49" charset="0"/>
              </a:rPr>
              <a:t>The window features are contained in a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WNDCLASSEX</a:t>
            </a:r>
            <a:r>
              <a:rPr lang="en-US" sz="2800" dirty="0" smtClean="0">
                <a:cs typeface="Consolas" pitchFamily="49" charset="0"/>
              </a:rPr>
              <a:t> structure.</a:t>
            </a:r>
          </a:p>
          <a:p>
            <a:r>
              <a:rPr lang="en-US" sz="2800" dirty="0" smtClean="0">
                <a:cs typeface="Consolas" pitchFamily="49" charset="0"/>
              </a:rPr>
              <a:t>Once we have the structure configured to our liking we typically do no need to make any changes.</a:t>
            </a:r>
          </a:p>
          <a:p>
            <a:endParaRPr lang="en-US" sz="2800" dirty="0" smtClean="0">
              <a:cs typeface="Consolas" pitchFamily="49" charset="0"/>
            </a:endParaRPr>
          </a:p>
          <a:p>
            <a:endParaRPr lang="en-US" sz="2800" dirty="0">
              <a:cs typeface="Consolas" pitchFamily="49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20552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800" dirty="0">
                <a:solidFill>
                  <a:srgbClr val="0070C0"/>
                </a:solidFill>
              </a:rPr>
              <a:t>The Window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400" dirty="0">
                <a:latin typeface="Consolas" pitchFamily="49" charset="0"/>
                <a:cs typeface="Consolas" pitchFamily="49" charset="0"/>
              </a:rPr>
              <a:t>WNDCLASSEX </a:t>
            </a:r>
            <a:r>
              <a:rPr lang="en-US" sz="1400" dirty="0" err="1">
                <a:latin typeface="Consolas" pitchFamily="49" charset="0"/>
                <a:cs typeface="Consolas" pitchFamily="49" charset="0"/>
              </a:rPr>
              <a:t>wcx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114300" indent="0">
              <a:buNone/>
            </a:pP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HWND </a:t>
            </a:r>
            <a:r>
              <a:rPr lang="en-US" sz="1400" dirty="0" err="1">
                <a:latin typeface="Consolas" pitchFamily="49" charset="0"/>
                <a:cs typeface="Consolas" pitchFamily="49" charset="0"/>
              </a:rPr>
              <a:t>hwnd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114300" indent="0">
              <a:buNone/>
            </a:pPr>
            <a:r>
              <a:rPr lang="en-US" sz="1400" dirty="0" smtClean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Parameters that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describe the main window</a:t>
            </a:r>
            <a:r>
              <a:rPr lang="en-US" sz="1400" dirty="0" smtClean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.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wcx.cbSize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400" b="1" dirty="0" err="1">
                <a:latin typeface="Consolas" pitchFamily="49" charset="0"/>
                <a:cs typeface="Consolas" pitchFamily="49" charset="0"/>
              </a:rPr>
              <a:t>sizeof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latin typeface="Consolas" pitchFamily="49" charset="0"/>
                <a:cs typeface="Consolas" pitchFamily="49" charset="0"/>
              </a:rPr>
              <a:t>wcx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);        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Size of structure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wcx.style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CS_HREDRAW | CS_VREDRAW; 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Redraw if size changes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wcx.lpfnWndProc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400" dirty="0" err="1">
                <a:latin typeface="Consolas" pitchFamily="49" charset="0"/>
                <a:cs typeface="Consolas" pitchFamily="49" charset="0"/>
              </a:rPr>
              <a:t>WinProc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;       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Points to window procedure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wcx.cbClsExtra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0;              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No extra class memory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wcx.cbWndExtra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0;              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No extra window memory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wcx.hInstance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400" dirty="0" err="1">
                <a:latin typeface="Consolas" pitchFamily="49" charset="0"/>
                <a:cs typeface="Consolas" pitchFamily="49" charset="0"/>
              </a:rPr>
              <a:t>hInstance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;       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Handle to instance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wcx.hIcon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NULL;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wcx.hCursor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1400" dirty="0" err="1">
                <a:latin typeface="Consolas" pitchFamily="49" charset="0"/>
                <a:cs typeface="Consolas" pitchFamily="49" charset="0"/>
              </a:rPr>
              <a:t>LoadCursor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(NULL,IDC_ARROW);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Predefined arrow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wcx.hbrBackground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(HBRUSH)</a:t>
            </a:r>
            <a:r>
              <a:rPr lang="en-US" sz="1400" dirty="0" err="1">
                <a:latin typeface="Consolas" pitchFamily="49" charset="0"/>
                <a:cs typeface="Consolas" pitchFamily="49" charset="0"/>
              </a:rPr>
              <a:t>GetStockObject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(BLACK_BRUSH);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Background brush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wcx.lpszMenuName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 NULL;        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Name of menu resource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wcx.lpszClassName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CLASS_NAME;  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Name of window class</a:t>
            </a:r>
          </a:p>
          <a:p>
            <a:pPr marL="114300" indent="0">
              <a:buNone/>
            </a:pP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wcx.hIconSm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= NULL;                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Small class icon</a:t>
            </a:r>
          </a:p>
          <a:p>
            <a:pPr marL="114300" indent="0">
              <a:buNone/>
            </a:pPr>
            <a:r>
              <a:rPr lang="en-US" sz="1400" dirty="0" smtClean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Register the window class</a:t>
            </a:r>
          </a:p>
          <a:p>
            <a:pPr marL="114300" indent="0">
              <a:buNone/>
            </a:pP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if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latin typeface="Consolas" pitchFamily="49" charset="0"/>
                <a:cs typeface="Consolas" pitchFamily="49" charset="0"/>
              </a:rPr>
              <a:t>RegisterClassEx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(&amp;</a:t>
            </a:r>
            <a:r>
              <a:rPr lang="en-US" sz="1400" dirty="0" err="1">
                <a:latin typeface="Consolas" pitchFamily="49" charset="0"/>
                <a:cs typeface="Consolas" pitchFamily="49" charset="0"/>
              </a:rPr>
              <a:t>wcx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) == 0)    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// </a:t>
            </a:r>
            <a:r>
              <a:rPr lang="en-US" sz="1400" dirty="0">
                <a:solidFill>
                  <a:schemeClr val="accent3"/>
                </a:solidFill>
                <a:latin typeface="Consolas" pitchFamily="49" charset="0"/>
                <a:cs typeface="Consolas" pitchFamily="49" charset="0"/>
              </a:rPr>
              <a:t>If error</a:t>
            </a:r>
          </a:p>
          <a:p>
            <a:pPr marL="114300" indent="0">
              <a:buNone/>
            </a:pP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>
                <a:latin typeface="Consolas" pitchFamily="49" charset="0"/>
                <a:cs typeface="Consolas" pitchFamily="49" charset="0"/>
              </a:rPr>
              <a:t>return false</a:t>
            </a:r>
            <a:r>
              <a:rPr lang="en-US" sz="1400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sz="1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  <p:sp>
        <p:nvSpPr>
          <p:cNvPr id="5" name="Line Callout 1 4"/>
          <p:cNvSpPr/>
          <p:nvPr/>
        </p:nvSpPr>
        <p:spPr>
          <a:xfrm>
            <a:off x="5188857" y="1371600"/>
            <a:ext cx="2819400" cy="457200"/>
          </a:xfrm>
          <a:prstGeom prst="borderCallout1">
            <a:avLst>
              <a:gd name="adj1" fmla="val 46868"/>
              <a:gd name="adj2" fmla="val -6274"/>
              <a:gd name="adj3" fmla="val 257635"/>
              <a:gd name="adj4" fmla="val -69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Our message handler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9176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800" dirty="0">
                <a:solidFill>
                  <a:srgbClr val="0070C0"/>
                </a:solidFill>
              </a:rPr>
              <a:t>The Window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Autofit/>
          </a:bodyPr>
          <a:lstStyle/>
          <a:p>
            <a:pPr>
              <a:buClr>
                <a:srgbClr val="0070C0"/>
              </a:buClr>
            </a:pPr>
            <a:r>
              <a:rPr lang="en-US" sz="2800" dirty="0" smtClean="0">
                <a:cs typeface="Consolas" pitchFamily="49" charset="0"/>
              </a:rPr>
              <a:t>The Window class must be registered with Windows using the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RegisterClassEx</a:t>
            </a:r>
            <a:r>
              <a:rPr lang="en-US" sz="2800" dirty="0" smtClean="0">
                <a:cs typeface="Consolas" pitchFamily="49" charset="0"/>
              </a:rPr>
              <a:t> function.</a:t>
            </a:r>
          </a:p>
          <a:p>
            <a:pPr marL="114300" indent="0">
              <a:buNone/>
            </a:pPr>
            <a:endParaRPr lang="en-US" sz="2800" dirty="0" smtClean="0">
              <a:cs typeface="Consolas" pitchFamily="49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Register the Window class</a:t>
            </a:r>
            <a:endParaRPr lang="en-US" sz="24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</a:t>
            </a:r>
            <a:r>
              <a:rPr lang="en-US" sz="2400" dirty="0" err="1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RegisterClassEx</a:t>
            </a:r>
            <a:r>
              <a:rPr lang="en-US" sz="24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 returns 0 on error</a:t>
            </a:r>
            <a:endParaRPr lang="en-US" sz="24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if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(</a:t>
            </a:r>
            <a:r>
              <a:rPr lang="en-US" sz="24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RegisterClassEx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(&amp;</a:t>
            </a:r>
            <a:r>
              <a:rPr lang="en-US" sz="24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wcx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) == 0)    </a:t>
            </a:r>
            <a:r>
              <a:rPr lang="en-US" sz="24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If error</a:t>
            </a:r>
            <a:endParaRPr lang="en-US" sz="24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return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false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;</a:t>
            </a:r>
          </a:p>
          <a:p>
            <a:pPr marL="114300" indent="0">
              <a:buNone/>
            </a:pPr>
            <a:endParaRPr lang="en-US" sz="2800" dirty="0" smtClean="0">
              <a:cs typeface="Consolas" pitchFamily="49" charset="0"/>
            </a:endParaRPr>
          </a:p>
          <a:p>
            <a:pPr marL="114300" indent="0">
              <a:buNone/>
            </a:pPr>
            <a:endParaRPr lang="en-US" sz="2800" dirty="0">
              <a:cs typeface="Consolas" pitchFamily="49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328091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CreateWindow</a:t>
            </a:r>
            <a:r>
              <a:rPr lang="en-US" dirty="0" smtClean="0">
                <a:solidFill>
                  <a:srgbClr val="0070C0"/>
                </a:solidFill>
              </a:rPr>
              <a:t> function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Autofit/>
          </a:bodyPr>
          <a:lstStyle/>
          <a:p>
            <a:pPr>
              <a:buClr>
                <a:srgbClr val="0070C0"/>
              </a:buClr>
            </a:pPr>
            <a:r>
              <a:rPr lang="en-US" sz="2800" dirty="0" smtClean="0">
                <a:cs typeface="Consolas" pitchFamily="49" charset="0"/>
              </a:rPr>
              <a:t>The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CreateWindow</a:t>
            </a:r>
            <a:r>
              <a:rPr lang="en-US" sz="2800" dirty="0" smtClean="0">
                <a:cs typeface="Consolas" pitchFamily="49" charset="0"/>
              </a:rPr>
              <a:t> function is called to create the window.</a:t>
            </a:r>
          </a:p>
          <a:p>
            <a:pPr marL="114300" indent="0"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HWND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CreateWindow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(</a:t>
            </a:r>
          </a:p>
          <a:p>
            <a:pPr marL="114300" indent="0"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    LPCTSTR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lpClassName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,</a:t>
            </a:r>
          </a:p>
          <a:p>
            <a:pPr marL="114300" indent="0"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    LPCTSTR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lpWindowName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,</a:t>
            </a:r>
            <a:br>
              <a:rPr lang="en-US" sz="2000" dirty="0"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latin typeface="Consolas" pitchFamily="49" charset="0"/>
                <a:cs typeface="Consolas" pitchFamily="49" charset="0"/>
              </a:rPr>
              <a:t>    DWORD  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dsStyle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,</a:t>
            </a:r>
            <a:br>
              <a:rPr lang="en-US" sz="2000" dirty="0"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2000" dirty="0" err="1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000" dirty="0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x,</a:t>
            </a:r>
            <a:br>
              <a:rPr lang="en-US" sz="2000" dirty="0"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2000" dirty="0" err="1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     y,</a:t>
            </a:r>
            <a:br>
              <a:rPr lang="en-US" sz="2000" dirty="0"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2000" dirty="0" err="1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nWidth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,</a:t>
            </a:r>
            <a:br>
              <a:rPr lang="en-US" sz="2000" dirty="0"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2000" dirty="0" err="1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nHeight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,</a:t>
            </a:r>
            <a:br>
              <a:rPr lang="en-US" sz="2000" dirty="0"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latin typeface="Consolas" pitchFamily="49" charset="0"/>
                <a:cs typeface="Consolas" pitchFamily="49" charset="0"/>
              </a:rPr>
              <a:t>    HWND   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hWndParent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,</a:t>
            </a:r>
            <a:br>
              <a:rPr lang="en-US" sz="2000" dirty="0"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latin typeface="Consolas" pitchFamily="49" charset="0"/>
                <a:cs typeface="Consolas" pitchFamily="49" charset="0"/>
              </a:rPr>
              <a:t>    HMENU  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hMenu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,</a:t>
            </a:r>
            <a:br>
              <a:rPr lang="en-US" sz="2000" dirty="0"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latin typeface="Consolas" pitchFamily="49" charset="0"/>
                <a:cs typeface="Consolas" pitchFamily="49" charset="0"/>
              </a:rPr>
              <a:t>    HINSTANCE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hInstance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,</a:t>
            </a:r>
            <a:br>
              <a:rPr lang="en-US" sz="2000" dirty="0"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latin typeface="Consolas" pitchFamily="49" charset="0"/>
                <a:cs typeface="Consolas" pitchFamily="49" charset="0"/>
              </a:rPr>
              <a:t>    LPVOID 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lpParam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pPr marL="114300" indent="0">
              <a:buNone/>
            </a:pP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47449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>
                <a:solidFill>
                  <a:srgbClr val="0070C0"/>
                </a:solidFill>
              </a:rPr>
              <a:t>CreateWindow</a:t>
            </a:r>
            <a:r>
              <a:rPr lang="en-US" sz="3600" dirty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function parameters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Autofit/>
          </a:bodyPr>
          <a:lstStyle/>
          <a:p>
            <a:pPr lvl="0"/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lpClassName</a:t>
            </a:r>
            <a:r>
              <a:rPr lang="en-US" sz="2400" dirty="0"/>
              <a:t>. A pointer to a NULL-terminated string containing the window class name. This name must match the name used in the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lpszClassName</a:t>
            </a:r>
            <a:r>
              <a:rPr lang="en-US" sz="2400" dirty="0"/>
              <a:t> member in the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CreateWindowClass</a:t>
            </a:r>
            <a:r>
              <a:rPr lang="en-US" sz="2400" dirty="0"/>
              <a:t> function.</a:t>
            </a:r>
          </a:p>
          <a:p>
            <a:pPr lvl="0"/>
            <a:r>
              <a:rPr lang="en-US" sz="2400" dirty="0" err="1">
                <a:latin typeface="Consolas" pitchFamily="49" charset="0"/>
                <a:cs typeface="Consolas" pitchFamily="49" charset="0"/>
              </a:rPr>
              <a:t>lpWindowName</a:t>
            </a:r>
            <a:r>
              <a:rPr lang="en-US" sz="2400" dirty="0"/>
              <a:t>. The text that appears in the title </a:t>
            </a:r>
            <a:r>
              <a:rPr lang="en-US" sz="2400" dirty="0" smtClean="0"/>
              <a:t>bar.</a:t>
            </a:r>
            <a:endParaRPr lang="en-US" sz="2400" dirty="0"/>
          </a:p>
          <a:p>
            <a:pPr lvl="0"/>
            <a:r>
              <a:rPr lang="en-US" sz="2400" dirty="0" err="1">
                <a:latin typeface="Consolas" pitchFamily="49" charset="0"/>
                <a:cs typeface="Consolas" pitchFamily="49" charset="0"/>
              </a:rPr>
              <a:t>dsStyle</a:t>
            </a:r>
            <a:r>
              <a:rPr lang="en-US" sz="2400" dirty="0"/>
              <a:t>. The style of window to create. </a:t>
            </a:r>
            <a:r>
              <a:rPr lang="en-US" sz="2400" dirty="0" smtClean="0"/>
              <a:t>Such as:</a:t>
            </a:r>
            <a:endParaRPr lang="en-US" sz="2400" dirty="0"/>
          </a:p>
          <a:p>
            <a:pPr lvl="1"/>
            <a:r>
              <a:rPr lang="en-US" sz="1600" dirty="0"/>
              <a:t>WS_OVERLAPPEDWINDOW.</a:t>
            </a:r>
            <a:r>
              <a:rPr lang="en-US" dirty="0"/>
              <a:t> Creates a resizable window with the familiar controls.</a:t>
            </a:r>
          </a:p>
          <a:p>
            <a:pPr lvl="1"/>
            <a:r>
              <a:rPr lang="en-US" sz="1600" dirty="0"/>
              <a:t>WS_OVERLAPPED</a:t>
            </a:r>
            <a:r>
              <a:rPr lang="en-US" dirty="0"/>
              <a:t>. Creates a fixed size window with no controls. This is the style we will most often use for windowed games.</a:t>
            </a:r>
          </a:p>
          <a:p>
            <a:pPr lvl="1"/>
            <a:r>
              <a:rPr lang="en-US" sz="1600" dirty="0"/>
              <a:t>WS_EX_TOPMOST | WS_VISIBLE | WS_POPUP</a:t>
            </a:r>
            <a:r>
              <a:rPr lang="en-US" dirty="0"/>
              <a:t>: These are three styles combined with the OR ‘|’ operator. This is the style we will use for full-screen games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11172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>
                <a:solidFill>
                  <a:srgbClr val="0070C0"/>
                </a:solidFill>
              </a:rPr>
              <a:t>CreateWindow</a:t>
            </a:r>
            <a:r>
              <a:rPr lang="en-US" sz="3600" dirty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function parameters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Autofit/>
          </a:bodyPr>
          <a:lstStyle/>
          <a:p>
            <a:pPr lvl="0"/>
            <a:r>
              <a:rPr lang="en-US" sz="2800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sz="2800" dirty="0"/>
              <a:t>,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y</a:t>
            </a:r>
            <a:r>
              <a:rPr lang="en-US" sz="2800" dirty="0"/>
              <a:t>. The coordinates of the top-left corner of the window.</a:t>
            </a:r>
          </a:p>
          <a:p>
            <a:pPr lvl="0"/>
            <a:r>
              <a:rPr lang="en-US" sz="2800" dirty="0" err="1">
                <a:latin typeface="Consolas" pitchFamily="49" charset="0"/>
                <a:cs typeface="Consolas" pitchFamily="49" charset="0"/>
              </a:rPr>
              <a:t>nWidth</a:t>
            </a:r>
            <a:r>
              <a:rPr lang="en-US" sz="2800" dirty="0"/>
              <a:t>. The width of the window in pixels.</a:t>
            </a:r>
          </a:p>
          <a:p>
            <a:pPr lvl="0"/>
            <a:r>
              <a:rPr lang="en-US" sz="2800" dirty="0" err="1">
                <a:latin typeface="Consolas" pitchFamily="49" charset="0"/>
                <a:cs typeface="Consolas" pitchFamily="49" charset="0"/>
              </a:rPr>
              <a:t>nHeight</a:t>
            </a:r>
            <a:r>
              <a:rPr lang="en-US" sz="2800" dirty="0"/>
              <a:t>. The height of the window in pixels.</a:t>
            </a:r>
          </a:p>
          <a:p>
            <a:pPr lvl="0"/>
            <a:r>
              <a:rPr lang="en-US" sz="2800" dirty="0" err="1">
                <a:latin typeface="Consolas" pitchFamily="49" charset="0"/>
                <a:cs typeface="Consolas" pitchFamily="49" charset="0"/>
              </a:rPr>
              <a:t>hWndParent</a:t>
            </a:r>
            <a:r>
              <a:rPr lang="en-US" sz="2800" dirty="0"/>
              <a:t>. The parent window. Normally our games will not have a parent window.</a:t>
            </a:r>
          </a:p>
          <a:p>
            <a:pPr lvl="0"/>
            <a:r>
              <a:rPr lang="en-US" sz="2800" dirty="0" err="1">
                <a:latin typeface="Consolas" pitchFamily="49" charset="0"/>
                <a:cs typeface="Consolas" pitchFamily="49" charset="0"/>
              </a:rPr>
              <a:t>hMenu</a:t>
            </a:r>
            <a:r>
              <a:rPr lang="en-US" sz="2800" dirty="0"/>
              <a:t>. The window menu.</a:t>
            </a:r>
          </a:p>
          <a:p>
            <a:pPr lvl="0"/>
            <a:r>
              <a:rPr lang="en-US" sz="2800" dirty="0" err="1">
                <a:latin typeface="Consolas" pitchFamily="49" charset="0"/>
                <a:cs typeface="Consolas" pitchFamily="49" charset="0"/>
              </a:rPr>
              <a:t>hInstance</a:t>
            </a:r>
            <a:r>
              <a:rPr lang="en-US" sz="2800" dirty="0"/>
              <a:t>. The application identifier from the window class.</a:t>
            </a:r>
          </a:p>
          <a:p>
            <a:pPr lvl="0"/>
            <a:r>
              <a:rPr lang="en-US" sz="2800" dirty="0" err="1">
                <a:latin typeface="Consolas" pitchFamily="49" charset="0"/>
                <a:cs typeface="Consolas" pitchFamily="49" charset="0"/>
              </a:rPr>
              <a:t>lpParam</a:t>
            </a:r>
            <a:r>
              <a:rPr lang="en-US" sz="2800" dirty="0"/>
              <a:t>. Additional window parameters.</a:t>
            </a:r>
          </a:p>
          <a:p>
            <a:pPr marL="114300" indent="0">
              <a:buClr>
                <a:srgbClr val="0070C0"/>
              </a:buClr>
              <a:buNone/>
            </a:pPr>
            <a:endParaRPr lang="en-US" sz="2800" dirty="0" smtClean="0">
              <a:cs typeface="Consolas" pitchFamily="49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129436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Message Loop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Autofit/>
          </a:bodyPr>
          <a:lstStyle/>
          <a:p>
            <a:pPr lvl="0"/>
            <a:r>
              <a:rPr lang="en-US" sz="2800" dirty="0" smtClean="0">
                <a:cs typeface="Consolas" pitchFamily="49" charset="0"/>
              </a:rPr>
              <a:t>Windows communicates with our program by sending it messages.</a:t>
            </a:r>
          </a:p>
          <a:p>
            <a:pPr lvl="0"/>
            <a:r>
              <a:rPr lang="en-US" sz="2800" dirty="0" smtClean="0">
                <a:cs typeface="Consolas" pitchFamily="49" charset="0"/>
              </a:rPr>
              <a:t>A loop in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WinMain</a:t>
            </a:r>
            <a:r>
              <a:rPr lang="en-US" sz="2800" dirty="0" smtClean="0">
                <a:cs typeface="Consolas" pitchFamily="49" charset="0"/>
              </a:rPr>
              <a:t> is used to check for messages.</a:t>
            </a:r>
          </a:p>
          <a:p>
            <a:pPr lvl="0"/>
            <a:r>
              <a:rPr lang="en-US" sz="2800" dirty="0" smtClean="0">
                <a:cs typeface="Consolas" pitchFamily="49" charset="0"/>
              </a:rPr>
              <a:t>If our application is going to accept character input it needs to call the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TranslateMessage</a:t>
            </a:r>
            <a:r>
              <a:rPr lang="en-US" sz="2800" dirty="0" smtClean="0">
                <a:cs typeface="Consolas" pitchFamily="49" charset="0"/>
              </a:rPr>
              <a:t> function inside the message loop.</a:t>
            </a:r>
          </a:p>
          <a:p>
            <a:pPr lvl="0"/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TranslateMessage</a:t>
            </a:r>
            <a:r>
              <a:rPr lang="en-US" sz="2800" dirty="0" smtClean="0">
                <a:cs typeface="Consolas" pitchFamily="49" charset="0"/>
              </a:rPr>
              <a:t> converts virtual-key messages into character messages.</a:t>
            </a:r>
          </a:p>
          <a:p>
            <a:pPr lvl="0"/>
            <a:r>
              <a:rPr lang="en-US" sz="2800" dirty="0" smtClean="0">
                <a:cs typeface="Consolas" pitchFamily="49" charset="0"/>
              </a:rPr>
              <a:t>The messages are sent to our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WinProc</a:t>
            </a:r>
            <a:r>
              <a:rPr lang="en-US" sz="2800" dirty="0" smtClean="0">
                <a:cs typeface="Consolas" pitchFamily="49" charset="0"/>
              </a:rPr>
              <a:t> function for processing by the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DispatchMessage</a:t>
            </a:r>
            <a:r>
              <a:rPr lang="en-US" sz="2800" dirty="0" smtClean="0">
                <a:cs typeface="Consolas" pitchFamily="49" charset="0"/>
              </a:rPr>
              <a:t> function.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315433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Message Loop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Main message loop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int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done = 0;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while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(!done)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{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</a:t>
            </a: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Check </a:t>
            </a: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for Windows messages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if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(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PeekMessage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(&amp;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 NULL, 0, 0, PM_REMOVE))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{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Look for quit message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if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(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msg.message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== WM_QUIT)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    done = 1;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Decode and pass messages on to </a:t>
            </a:r>
            <a:r>
              <a:rPr lang="en-US" sz="2000" dirty="0" err="1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WinProc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TranslateMessage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(&amp;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);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DispatchMessage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(&amp;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);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}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}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return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msg.wParam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 smtClean="0">
              <a:cs typeface="Consolas" pitchFamily="49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  <p:sp>
        <p:nvSpPr>
          <p:cNvPr id="5" name="Line Callout 1 4"/>
          <p:cNvSpPr/>
          <p:nvPr/>
        </p:nvSpPr>
        <p:spPr>
          <a:xfrm>
            <a:off x="4572000" y="685800"/>
            <a:ext cx="3657600" cy="1371600"/>
          </a:xfrm>
          <a:prstGeom prst="borderCallout1">
            <a:avLst>
              <a:gd name="adj1" fmla="val 46868"/>
              <a:gd name="adj2" fmla="val -6274"/>
              <a:gd name="adj3" fmla="val 153157"/>
              <a:gd name="adj4" fmla="val -475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Be sure to use </a:t>
            </a:r>
            <a:r>
              <a:rPr lang="en-US" sz="2400" dirty="0" err="1" smtClean="0"/>
              <a:t>PeekMessage</a:t>
            </a:r>
            <a:r>
              <a:rPr lang="en-US" sz="2400" dirty="0" smtClean="0"/>
              <a:t>, not </a:t>
            </a:r>
            <a:r>
              <a:rPr lang="en-US" sz="2400" dirty="0" err="1" smtClean="0"/>
              <a:t>GetMessage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3505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Windows Programming Fundamentals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Windows Application Programming Interface (API).</a:t>
            </a:r>
          </a:p>
          <a:p>
            <a:r>
              <a:rPr lang="en-US" sz="3200" dirty="0" smtClean="0"/>
              <a:t>The Windows API may also be referred to as </a:t>
            </a:r>
            <a:r>
              <a:rPr lang="en-US" sz="3200" dirty="0" err="1" smtClean="0"/>
              <a:t>WinAPI</a:t>
            </a:r>
            <a:r>
              <a:rPr lang="en-US" sz="3200" dirty="0" smtClean="0"/>
              <a:t>, Win32 API or just Win32.</a:t>
            </a:r>
          </a:p>
          <a:p>
            <a:r>
              <a:rPr lang="en-US" sz="3200" dirty="0" smtClean="0"/>
              <a:t>The API provides access to many of the inner workings of Windows.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WinProc</a:t>
            </a:r>
            <a:r>
              <a:rPr lang="en-US" sz="3600" dirty="0" smtClean="0">
                <a:solidFill>
                  <a:srgbClr val="0070C0"/>
                </a:solidFill>
              </a:rPr>
              <a:t> Function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Autofit/>
          </a:bodyPr>
          <a:lstStyle/>
          <a:p>
            <a:pPr indent="-342900">
              <a:spcBef>
                <a:spcPts val="0"/>
              </a:spcBef>
            </a:pPr>
            <a:r>
              <a:rPr lang="en-US" sz="2800" dirty="0" smtClean="0">
                <a:cs typeface="Consolas" pitchFamily="49" charset="0"/>
              </a:rPr>
              <a:t>The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WinProc</a:t>
            </a:r>
            <a:r>
              <a:rPr lang="en-US" sz="2800" dirty="0" smtClean="0">
                <a:cs typeface="Consolas" pitchFamily="49" charset="0"/>
              </a:rPr>
              <a:t> function is used to process messages.</a:t>
            </a:r>
          </a:p>
          <a:p>
            <a:pPr indent="-342900">
              <a:spcBef>
                <a:spcPts val="0"/>
              </a:spcBef>
            </a:pPr>
            <a:r>
              <a:rPr lang="en-US" sz="2800" dirty="0" smtClean="0">
                <a:cs typeface="Consolas" pitchFamily="49" charset="0"/>
              </a:rPr>
              <a:t>The name used for this function must match the name specified in the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WNDCLASSEX</a:t>
            </a:r>
            <a:r>
              <a:rPr lang="en-US" sz="2800" dirty="0" smtClean="0">
                <a:cs typeface="Consolas" pitchFamily="49" charset="0"/>
              </a:rPr>
              <a:t> structure.</a:t>
            </a:r>
          </a:p>
          <a:p>
            <a:pPr indent="-342900">
              <a:spcBef>
                <a:spcPts val="0"/>
              </a:spcBef>
            </a:pPr>
            <a:r>
              <a:rPr lang="en-US" sz="2800" dirty="0" smtClean="0">
                <a:cs typeface="Consolas" pitchFamily="49" charset="0"/>
              </a:rPr>
              <a:t>We respond to desired messages by placing code in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WinProc</a:t>
            </a:r>
            <a:r>
              <a:rPr lang="en-US" sz="2800" dirty="0" smtClean="0">
                <a:cs typeface="Consolas" pitchFamily="49" charset="0"/>
              </a:rPr>
              <a:t>.</a:t>
            </a:r>
          </a:p>
          <a:p>
            <a:pPr indent="-342900">
              <a:spcBef>
                <a:spcPts val="0"/>
              </a:spcBef>
            </a:pPr>
            <a:r>
              <a:rPr lang="en-US" sz="2800" dirty="0" smtClean="0">
                <a:cs typeface="Consolas" pitchFamily="49" charset="0"/>
              </a:rPr>
              <a:t>Any messages we ignore will be handled by Windows.</a:t>
            </a:r>
          </a:p>
          <a:p>
            <a:pPr indent="-342900">
              <a:spcBef>
                <a:spcPts val="0"/>
              </a:spcBef>
            </a:pPr>
            <a:r>
              <a:rPr lang="en-US" sz="2800" dirty="0" smtClean="0">
                <a:cs typeface="Consolas" pitchFamily="49" charset="0"/>
              </a:rPr>
              <a:t>The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WM_DESTROY</a:t>
            </a:r>
            <a:r>
              <a:rPr lang="en-US" sz="2800" dirty="0" smtClean="0">
                <a:cs typeface="Consolas" pitchFamily="49" charset="0"/>
              </a:rPr>
              <a:t> message is sent to our application when our window is being destroyed.</a:t>
            </a:r>
          </a:p>
          <a:p>
            <a:pPr indent="-342900">
              <a:spcBef>
                <a:spcPts val="0"/>
              </a:spcBef>
            </a:pPr>
            <a:r>
              <a:rPr lang="en-US" sz="2800" dirty="0" err="1" smtClean="0">
                <a:cs typeface="Consolas" pitchFamily="49" charset="0"/>
              </a:rPr>
              <a:t>PostQuitMessage</a:t>
            </a:r>
            <a:r>
              <a:rPr lang="en-US" sz="2800" dirty="0" smtClean="0">
                <a:cs typeface="Consolas" pitchFamily="49" charset="0"/>
              </a:rPr>
              <a:t>(0) sends a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WM_QUIT</a:t>
            </a:r>
            <a:r>
              <a:rPr lang="en-US" sz="2800" dirty="0" smtClean="0">
                <a:cs typeface="Consolas" pitchFamily="49" charset="0"/>
              </a:rPr>
              <a:t> message to our program which ends the message loop in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WinMain</a:t>
            </a:r>
            <a:r>
              <a:rPr lang="en-US" sz="2800" dirty="0" smtClean="0">
                <a:cs typeface="Consolas" pitchFamily="49" charset="0"/>
              </a:rPr>
              <a:t>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397335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WinProc</a:t>
            </a:r>
            <a:r>
              <a:rPr lang="en-US" sz="3600" dirty="0" smtClean="0">
                <a:solidFill>
                  <a:srgbClr val="0070C0"/>
                </a:solidFill>
              </a:rPr>
              <a:t> Function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906963"/>
          </a:xfrm>
        </p:spPr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//====================================================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Window event callback function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//====================================================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LRESULT WINAPI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WinProc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 HWND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hWnd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 UINT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</a:t>
            </a:r>
            <a: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</a:t>
            </a:r>
            <a:b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</a:br>
            <a: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   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WPARAM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wParam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 LPARAM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lParam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{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switch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{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case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WM_DESTROY: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Tell Windows to kill this program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PostQuitMessage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(0);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return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0;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}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return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DefWindowProc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hWnd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wParam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lParam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);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}</a:t>
            </a:r>
          </a:p>
          <a:p>
            <a:pPr indent="-342900">
              <a:spcBef>
                <a:spcPts val="0"/>
              </a:spcBef>
            </a:pPr>
            <a:endParaRPr lang="en-US" sz="2800" dirty="0" smtClean="0">
              <a:cs typeface="Consolas" pitchFamily="49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337877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Device Context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Windows supports output to a variety of devices.</a:t>
            </a:r>
          </a:p>
          <a:p>
            <a:r>
              <a:rPr lang="en-US" sz="2400" dirty="0" smtClean="0"/>
              <a:t>The output is the same regardless of the output device.</a:t>
            </a:r>
          </a:p>
          <a:p>
            <a:r>
              <a:rPr lang="en-US" sz="2400" dirty="0" smtClean="0"/>
              <a:t>Output device independence is possible because of the </a:t>
            </a:r>
            <a:r>
              <a:rPr lang="en-US" sz="2400" i="1" dirty="0" smtClean="0"/>
              <a:t>graphics device interface</a:t>
            </a:r>
            <a:r>
              <a:rPr lang="en-US" sz="2400" dirty="0" smtClean="0"/>
              <a:t> (GDI).</a:t>
            </a:r>
          </a:p>
          <a:p>
            <a:r>
              <a:rPr lang="en-US" sz="2400" dirty="0" smtClean="0"/>
              <a:t>The GDI is a dynamic-link library that, together with a device driver, enables applications to output to different devices in the same manner.</a:t>
            </a:r>
          </a:p>
          <a:p>
            <a:r>
              <a:rPr lang="en-US" sz="2400" dirty="0" smtClean="0"/>
              <a:t>Access to an output device is done through a </a:t>
            </a:r>
            <a:r>
              <a:rPr lang="en-US" sz="2400" i="1" dirty="0" smtClean="0"/>
              <a:t>device context</a:t>
            </a:r>
            <a:r>
              <a:rPr lang="en-US" sz="2400" dirty="0" smtClean="0"/>
              <a:t> (DC).</a:t>
            </a:r>
          </a:p>
          <a:p>
            <a:r>
              <a:rPr lang="en-US" sz="2400" dirty="0" smtClean="0"/>
              <a:t>A DC is a structure that defines a graphics object and its properties. Windows created a DC when it created our window.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240554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Keyboard Input with Windows API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two types of keyboard input used by games are:</a:t>
            </a:r>
          </a:p>
          <a:p>
            <a:pPr lvl="1"/>
            <a:r>
              <a:rPr lang="en-US" sz="2800" dirty="0" smtClean="0"/>
              <a:t>Text. We want to know which character the user pressed.</a:t>
            </a:r>
          </a:p>
          <a:p>
            <a:pPr lvl="1"/>
            <a:r>
              <a:rPr lang="en-US" sz="2800" dirty="0" smtClean="0"/>
              <a:t>Keyboard as game controller. We want to know which combination of keys is currently pressed.</a:t>
            </a:r>
          </a:p>
          <a:p>
            <a:r>
              <a:rPr lang="en-US" sz="2800" dirty="0" smtClean="0"/>
              <a:t>Windows sends several messages related to key presses.</a:t>
            </a:r>
          </a:p>
          <a:p>
            <a:endParaRPr lang="en-US" sz="2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221807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onsolas" pitchFamily="49" charset="0"/>
                <a:cs typeface="Consolas" pitchFamily="49" charset="0"/>
              </a:rPr>
              <a:t>WM_CHAR</a:t>
            </a:r>
            <a:r>
              <a:rPr lang="en-US" dirty="0" smtClean="0">
                <a:solidFill>
                  <a:schemeClr val="accent1"/>
                </a:solidFill>
              </a:rPr>
              <a:t> Message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WM_CHAR</a:t>
            </a:r>
            <a:r>
              <a:rPr lang="en-US" sz="2800" dirty="0" smtClean="0"/>
              <a:t> message is sent when a character is typed on the keyboard.</a:t>
            </a:r>
          </a:p>
          <a:p>
            <a:r>
              <a:rPr lang="en-US" sz="2800" dirty="0" smtClean="0"/>
              <a:t>To read the typed character we add a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WM_CHAR</a:t>
            </a:r>
            <a:r>
              <a:rPr lang="en-US" sz="2800" dirty="0" smtClean="0"/>
              <a:t> message handler to our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WinProc</a:t>
            </a:r>
            <a:r>
              <a:rPr lang="en-US" sz="2800" dirty="0" smtClean="0"/>
              <a:t> function.</a:t>
            </a:r>
          </a:p>
          <a:p>
            <a:r>
              <a:rPr lang="en-US" sz="2800" dirty="0" smtClean="0"/>
              <a:t>The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wParam</a:t>
            </a:r>
            <a:r>
              <a:rPr lang="en-US" sz="2800" dirty="0" smtClean="0"/>
              <a:t> contains the character code.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405104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onsolas" pitchFamily="49" charset="0"/>
                <a:cs typeface="Consolas" pitchFamily="49" charset="0"/>
              </a:rPr>
              <a:t>WM_CHAR</a:t>
            </a:r>
            <a:r>
              <a:rPr lang="en-US" dirty="0" smtClean="0">
                <a:solidFill>
                  <a:schemeClr val="accent1"/>
                </a:solidFill>
              </a:rPr>
              <a:t> Message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LRESULT WINAPI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WinProc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 HWND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hwnd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 UINT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 </a:t>
            </a:r>
            <a:endParaRPr lang="en-US" sz="2000" dirty="0" smtClean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 WPARAM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wParam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 LPARAM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lParam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{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switch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msg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{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case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WM_DESTROY: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Send WM_QUIT message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PostQuitMessage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(0);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return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        // </a:t>
            </a: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A character was entered by the keyboard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case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WM_CHAR</a:t>
            </a:r>
            <a: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            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</a:t>
            </a:r>
            <a:r>
              <a:rPr lang="en-US" sz="20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The character is in </a:t>
            </a:r>
            <a:r>
              <a:rPr lang="en-US" sz="2000" dirty="0" err="1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wParam</a:t>
            </a:r>
            <a:endParaRPr lang="en-US" sz="20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            switch</a:t>
            </a:r>
            <a: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wParam</a:t>
            </a: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) </a:t>
            </a:r>
            <a: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{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   </a:t>
            </a:r>
            <a:r>
              <a:rPr lang="en-US" sz="2000" dirty="0" smtClean="0">
                <a:solidFill>
                  <a:schemeClr val="accent3"/>
                </a:solidFill>
                <a:latin typeface="Consolas"/>
                <a:ea typeface="Calibri"/>
                <a:cs typeface="Times New Roman"/>
              </a:rPr>
              <a:t>// Process the character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</a:t>
            </a:r>
            <a:endParaRPr lang="en-US" sz="20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250218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  <a:latin typeface="Consolas" pitchFamily="49" charset="0"/>
                <a:cs typeface="Consolas" pitchFamily="49" charset="0"/>
              </a:rPr>
              <a:t>WM_KEYDOWN</a:t>
            </a:r>
            <a:r>
              <a:rPr lang="en-US" sz="4000" dirty="0" smtClean="0">
                <a:solidFill>
                  <a:schemeClr val="accent1"/>
                </a:solidFill>
                <a:cs typeface="Consolas" pitchFamily="49" charset="0"/>
              </a:rPr>
              <a:t>, </a:t>
            </a:r>
            <a:r>
              <a:rPr lang="en-US" sz="4000" dirty="0" smtClean="0">
                <a:solidFill>
                  <a:schemeClr val="accent1"/>
                </a:solidFill>
                <a:latin typeface="Consolas" pitchFamily="49" charset="0"/>
                <a:cs typeface="Consolas" pitchFamily="49" charset="0"/>
              </a:rPr>
              <a:t>WM_KEYUP</a:t>
            </a:r>
            <a:r>
              <a:rPr lang="en-US" sz="4000" dirty="0">
                <a:solidFill>
                  <a:schemeClr val="accent1"/>
                </a:solidFill>
              </a:rPr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message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42900">
              <a:spcBef>
                <a:spcPts val="0"/>
              </a:spcBef>
            </a:pPr>
            <a:r>
              <a:rPr lang="en-US" sz="2800" dirty="0" smtClean="0"/>
              <a:t>The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WM_KEYDOWN</a:t>
            </a:r>
            <a:r>
              <a:rPr lang="en-US" sz="2800" dirty="0" smtClean="0"/>
              <a:t> and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WM_KEYUP</a:t>
            </a:r>
            <a:r>
              <a:rPr lang="en-US" sz="2800" dirty="0" smtClean="0"/>
              <a:t> messages allow us to use the keyboard like a giant game controller.</a:t>
            </a:r>
          </a:p>
          <a:p>
            <a:pPr indent="-342900">
              <a:spcBef>
                <a:spcPts val="0"/>
              </a:spcBef>
            </a:pPr>
            <a:r>
              <a:rPr lang="en-US" sz="2800" dirty="0" smtClean="0"/>
              <a:t>Each time a key is pressed a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WM_KEYDOWN</a:t>
            </a:r>
            <a:r>
              <a:rPr lang="en-US" sz="2800" dirty="0" smtClean="0"/>
              <a:t> message is sent.</a:t>
            </a:r>
          </a:p>
          <a:p>
            <a:pPr indent="-342900">
              <a:spcBef>
                <a:spcPts val="0"/>
              </a:spcBef>
            </a:pPr>
            <a:r>
              <a:rPr lang="en-US" sz="2800" dirty="0" smtClean="0"/>
              <a:t>When the key is released a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WM_KEYUP</a:t>
            </a:r>
            <a:r>
              <a:rPr lang="en-US" sz="2800" dirty="0" smtClean="0"/>
              <a:t> message is sent.</a:t>
            </a:r>
          </a:p>
          <a:p>
            <a:pPr indent="-342900">
              <a:spcBef>
                <a:spcPts val="0"/>
              </a:spcBef>
            </a:pPr>
            <a:r>
              <a:rPr lang="en-US" sz="2800" dirty="0" smtClean="0"/>
              <a:t>The virtual key code is contained in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wParam</a:t>
            </a:r>
            <a:r>
              <a:rPr lang="en-US" sz="2800" dirty="0" smtClean="0"/>
              <a:t>.</a:t>
            </a:r>
          </a:p>
          <a:p>
            <a:pPr indent="-342900">
              <a:spcBef>
                <a:spcPts val="0"/>
              </a:spcBef>
            </a:pPr>
            <a:r>
              <a:rPr lang="en-US" sz="2800" dirty="0" smtClean="0"/>
              <a:t>We save the state of each key as </a:t>
            </a:r>
            <a:r>
              <a:rPr lang="en-US" sz="2800" i="1" dirty="0" smtClean="0"/>
              <a:t>true</a:t>
            </a:r>
            <a:r>
              <a:rPr lang="en-US" sz="2800" dirty="0" smtClean="0"/>
              <a:t> or </a:t>
            </a:r>
            <a:r>
              <a:rPr lang="en-US" sz="2800" i="1" dirty="0" smtClean="0"/>
              <a:t>false</a:t>
            </a:r>
            <a:r>
              <a:rPr lang="en-US" sz="2800" dirty="0" smtClean="0"/>
              <a:t> in the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vkKeys</a:t>
            </a:r>
            <a:r>
              <a:rPr lang="en-US" sz="2800" dirty="0" smtClean="0"/>
              <a:t> array.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401582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  <a:latin typeface="Consolas" pitchFamily="49" charset="0"/>
                <a:cs typeface="Consolas" pitchFamily="49" charset="0"/>
              </a:rPr>
              <a:t>WM_KEYDOWN</a:t>
            </a:r>
            <a:r>
              <a:rPr lang="en-US" sz="4000" dirty="0" smtClean="0">
                <a:solidFill>
                  <a:schemeClr val="accent1"/>
                </a:solidFill>
                <a:cs typeface="Consolas" pitchFamily="49" charset="0"/>
              </a:rPr>
              <a:t>, </a:t>
            </a:r>
            <a:r>
              <a:rPr lang="en-US" sz="4000" dirty="0" smtClean="0">
                <a:solidFill>
                  <a:schemeClr val="accent1"/>
                </a:solidFill>
                <a:latin typeface="Consolas" pitchFamily="49" charset="0"/>
                <a:cs typeface="Consolas" pitchFamily="49" charset="0"/>
              </a:rPr>
              <a:t>WM_KEYUP</a:t>
            </a:r>
            <a:r>
              <a:rPr lang="en-US" sz="4000" dirty="0">
                <a:solidFill>
                  <a:schemeClr val="accent1"/>
                </a:solidFill>
              </a:rPr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message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</a:pPr>
            <a:r>
              <a:rPr lang="en-US" sz="2800" dirty="0" smtClean="0"/>
              <a:t>Virtual key codes are different from the character codes we get from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WM_CHAR</a:t>
            </a:r>
            <a:r>
              <a:rPr lang="en-US" sz="2800" dirty="0" smtClean="0"/>
              <a:t> messages.</a:t>
            </a:r>
          </a:p>
          <a:p>
            <a:pPr marL="457200" indent="-457200">
              <a:spcBef>
                <a:spcPts val="0"/>
              </a:spcBef>
            </a:pPr>
            <a:r>
              <a:rPr lang="en-US" sz="2800" dirty="0" smtClean="0"/>
              <a:t>Each key on the keyboard has an assigned virtual key code.</a:t>
            </a:r>
          </a:p>
          <a:p>
            <a:pPr marL="457200" indent="-457200">
              <a:spcBef>
                <a:spcPts val="0"/>
              </a:spcBef>
            </a:pPr>
            <a:r>
              <a:rPr lang="en-US" sz="2800" dirty="0" smtClean="0"/>
              <a:t>For a complete list of virtual key codes look in the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WinUser.h</a:t>
            </a:r>
            <a:r>
              <a:rPr lang="en-US" sz="2800" dirty="0" smtClean="0"/>
              <a:t> file.</a:t>
            </a:r>
          </a:p>
          <a:p>
            <a:pPr marL="457200" indent="-457200">
              <a:spcBef>
                <a:spcPts val="0"/>
              </a:spcBef>
            </a:pPr>
            <a:r>
              <a:rPr lang="en-US" sz="2800" dirty="0" smtClean="0"/>
              <a:t>Virtual key constants begin with the prefix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VK_</a:t>
            </a:r>
          </a:p>
          <a:p>
            <a:pPr marL="457200" indent="-457200">
              <a:spcBef>
                <a:spcPts val="0"/>
              </a:spcBef>
            </a:pPr>
            <a:r>
              <a:rPr lang="en-US" sz="2800" dirty="0" smtClean="0"/>
              <a:t>The arrow keys are: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VK_LEFT</a:t>
            </a:r>
            <a:r>
              <a:rPr lang="en-US" sz="2800" dirty="0" smtClean="0"/>
              <a:t>,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VK_UP</a:t>
            </a:r>
            <a:r>
              <a:rPr lang="en-US" sz="2800" dirty="0" smtClean="0"/>
              <a:t>,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VK_RIGHT</a:t>
            </a:r>
            <a:r>
              <a:rPr lang="en-US" sz="2800" dirty="0" smtClean="0"/>
              <a:t>,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VK_DOWN</a:t>
            </a:r>
            <a:r>
              <a:rPr lang="en-US" sz="2800" dirty="0" smtClean="0"/>
              <a:t>.</a:t>
            </a:r>
          </a:p>
          <a:p>
            <a:pPr marL="457200" indent="-457200">
              <a:spcBef>
                <a:spcPts val="0"/>
              </a:spcBef>
            </a:pPr>
            <a:r>
              <a:rPr lang="en-US" sz="2800" dirty="0" smtClean="0"/>
              <a:t>To test for a right arrow press use: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        </a:t>
            </a:r>
            <a:r>
              <a:rPr lang="en-US" sz="2800" dirty="0" smtClean="0">
                <a:solidFill>
                  <a:schemeClr val="accent4"/>
                </a:solidFill>
                <a:latin typeface="Consolas" pitchFamily="49" charset="0"/>
                <a:cs typeface="Consolas" pitchFamily="49" charset="0"/>
              </a:rPr>
              <a:t>if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vkKeys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[VK_RIGHT])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40541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Using a </a:t>
            </a:r>
            <a:r>
              <a:rPr lang="en-US" sz="3200" dirty="0" err="1" smtClean="0">
                <a:solidFill>
                  <a:schemeClr val="accent1"/>
                </a:solidFill>
              </a:rPr>
              <a:t>Mutex</a:t>
            </a:r>
            <a:r>
              <a:rPr lang="en-US" sz="3200" dirty="0" smtClean="0">
                <a:solidFill>
                  <a:schemeClr val="accent1"/>
                </a:solidFill>
              </a:rPr>
              <a:t> to Prevent Multiple Instances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800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If a user runs multiple instances of our game undesirable results may occur.</a:t>
            </a:r>
          </a:p>
          <a:p>
            <a:r>
              <a:rPr lang="en-US" sz="2800" dirty="0" smtClean="0"/>
              <a:t>We can use a </a:t>
            </a:r>
            <a:r>
              <a:rPr lang="en-US" sz="2800" i="1" dirty="0" err="1" smtClean="0"/>
              <a:t>mutex</a:t>
            </a:r>
            <a:r>
              <a:rPr lang="en-US" sz="2800" dirty="0"/>
              <a:t> </a:t>
            </a:r>
            <a:r>
              <a:rPr lang="en-US" sz="2800" dirty="0" smtClean="0"/>
              <a:t>to prevent multiple instances of our game from running.</a:t>
            </a:r>
          </a:p>
          <a:p>
            <a:r>
              <a:rPr lang="en-US" sz="2800" dirty="0" smtClean="0"/>
              <a:t>A </a:t>
            </a:r>
            <a:r>
              <a:rPr lang="en-US" sz="2800" dirty="0" err="1" smtClean="0"/>
              <a:t>mutex</a:t>
            </a:r>
            <a:r>
              <a:rPr lang="en-US" sz="2800" dirty="0" smtClean="0"/>
              <a:t> is an object that may be owned by only one thread at a time.</a:t>
            </a:r>
          </a:p>
          <a:p>
            <a:r>
              <a:rPr lang="en-US" sz="2800" dirty="0" smtClean="0"/>
              <a:t>If our game creates a </a:t>
            </a:r>
            <a:r>
              <a:rPr lang="en-US" sz="2800" dirty="0" err="1" smtClean="0"/>
              <a:t>mutex</a:t>
            </a:r>
            <a:r>
              <a:rPr lang="en-US" sz="2800" dirty="0" smtClean="0"/>
              <a:t> then any subsequent attempts to create the same </a:t>
            </a:r>
            <a:r>
              <a:rPr lang="en-US" sz="2800" dirty="0" err="1" smtClean="0"/>
              <a:t>mutex</a:t>
            </a:r>
            <a:r>
              <a:rPr lang="en-US" sz="2800" dirty="0" smtClean="0"/>
              <a:t> will fail.</a:t>
            </a:r>
          </a:p>
          <a:p>
            <a:r>
              <a:rPr lang="en-US" sz="2800" dirty="0" smtClean="0"/>
              <a:t>The </a:t>
            </a:r>
            <a:r>
              <a:rPr lang="en-US" sz="2800" dirty="0" err="1" smtClean="0"/>
              <a:t>mutex</a:t>
            </a:r>
            <a:r>
              <a:rPr lang="en-US" sz="2800" dirty="0" smtClean="0"/>
              <a:t> is created with a call to the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C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reateMutex</a:t>
            </a:r>
            <a:r>
              <a:rPr lang="en-US" sz="2800" dirty="0" smtClean="0"/>
              <a:t> function.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87362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Using a </a:t>
            </a:r>
            <a:r>
              <a:rPr lang="en-US" sz="3200" dirty="0" err="1" smtClean="0">
                <a:solidFill>
                  <a:schemeClr val="accent1"/>
                </a:solidFill>
              </a:rPr>
              <a:t>Mutex</a:t>
            </a:r>
            <a:r>
              <a:rPr lang="en-US" sz="3200" dirty="0" smtClean="0">
                <a:solidFill>
                  <a:schemeClr val="accent1"/>
                </a:solidFill>
              </a:rPr>
              <a:t> to Prevent Multiple Instances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800600"/>
          </a:xfrm>
        </p:spPr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//==========================================================</a:t>
            </a:r>
            <a:endParaRPr lang="en-US" sz="18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Checks for another instance of the current application</a:t>
            </a:r>
            <a:endParaRPr lang="en-US" sz="18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Returns: true if another instance is found</a:t>
            </a:r>
            <a:endParaRPr lang="en-US" sz="18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         false if this is the only one</a:t>
            </a:r>
            <a:endParaRPr lang="en-US" sz="18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//==========================================================</a:t>
            </a:r>
            <a:endParaRPr lang="en-US" sz="18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bool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AnotherInstance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{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HANDLE </a:t>
            </a:r>
            <a:r>
              <a:rPr lang="en-US" sz="18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ourMutex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;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Attempt to create a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mutex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 using our unique string</a:t>
            </a:r>
            <a:endParaRPr lang="en-US" sz="18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ourMutex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CreateMutex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(NULL,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true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,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     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  <a:cs typeface="Times New Roman"/>
              </a:rPr>
              <a:t>"</a:t>
            </a:r>
            <a:r>
              <a:rPr lang="en-US" sz="1800" dirty="0" err="1" smtClean="0">
                <a:solidFill>
                  <a:srgbClr val="A31515"/>
                </a:solidFill>
                <a:latin typeface="Consolas"/>
                <a:ea typeface="Calibri"/>
                <a:cs typeface="Times New Roman"/>
              </a:rPr>
              <a:t>Use_a_different_string_here_for_each_program</a:t>
            </a:r>
            <a:r>
              <a:rPr lang="en-US" sz="1800" dirty="0" smtClean="0">
                <a:solidFill>
                  <a:srgbClr val="A31515"/>
                </a:solidFill>
                <a:latin typeface="Consolas"/>
                <a:ea typeface="Calibri"/>
                <a:cs typeface="Times New Roman"/>
              </a:rPr>
              <a:t>"</a:t>
            </a:r>
            <a:r>
              <a:rPr lang="en-US" sz="1800" dirty="0" smtClean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);</a:t>
            </a:r>
            <a:endParaRPr lang="en-US" sz="18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GetLastError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() == ERROR_ALREADY_EXISTS)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   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return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true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;           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Another instance was found</a:t>
            </a:r>
            <a:endParaRPr lang="en-US" sz="18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return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false</a:t>
            </a: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;              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  <a:cs typeface="Times New Roman"/>
              </a:rPr>
              <a:t>// We are the only instance</a:t>
            </a:r>
            <a:endParaRPr lang="en-US" sz="1800" dirty="0">
              <a:solidFill>
                <a:srgbClr val="000000"/>
              </a:solidFill>
              <a:latin typeface="Consolas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  <a:ea typeface="Calibri"/>
                <a:cs typeface="Times New Roman"/>
              </a:rPr>
              <a:t>}</a:t>
            </a:r>
          </a:p>
          <a:p>
            <a:pPr marL="114300" indent="0">
              <a:buNone/>
            </a:pPr>
            <a:endParaRPr lang="en-US" sz="1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153027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“Hello World” Windows Style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igure 2.1.t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676400"/>
            <a:ext cx="5075712" cy="35052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227843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Multitasking in Windows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Multiple applications and internal processes may be running in Windows at any given time.</a:t>
            </a:r>
          </a:p>
          <a:p>
            <a:r>
              <a:rPr lang="en-US" sz="2800" dirty="0" smtClean="0"/>
              <a:t>Our game will be given access to a processor for brief amounts of time (on the order of 1 to 20 milliseconds).</a:t>
            </a:r>
          </a:p>
          <a:p>
            <a:r>
              <a:rPr lang="en-US" sz="2800" dirty="0" smtClean="0"/>
              <a:t>This presents a challenge when we want our game to have smooth animation. We will see how to overcome this challenge in later chapters.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230872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Chapter Review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WinMain</a:t>
            </a:r>
            <a:r>
              <a:rPr lang="en-US" sz="2400" dirty="0" smtClean="0"/>
              <a:t> </a:t>
            </a:r>
            <a:r>
              <a:rPr lang="en-US" sz="2400" dirty="0"/>
              <a:t>is the starting point for a Windows application.</a:t>
            </a:r>
          </a:p>
          <a:p>
            <a:pPr lvl="0"/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WNDCLASSEX</a:t>
            </a:r>
            <a:r>
              <a:rPr lang="en-US" sz="2400" dirty="0"/>
              <a:t> </a:t>
            </a:r>
            <a:r>
              <a:rPr lang="en-US" sz="2400" dirty="0" smtClean="0"/>
              <a:t>structure describes our window class.</a:t>
            </a:r>
            <a:endParaRPr lang="en-US" sz="2400" dirty="0"/>
          </a:p>
          <a:p>
            <a:pPr lvl="0"/>
            <a:r>
              <a:rPr lang="en-US" sz="2400" dirty="0" smtClean="0"/>
              <a:t>The </a:t>
            </a:r>
            <a:r>
              <a:rPr lang="en-US" sz="2400" dirty="0" err="1"/>
              <a:t>CreateWindow</a:t>
            </a:r>
            <a:r>
              <a:rPr lang="en-US" sz="2400" dirty="0"/>
              <a:t> function </a:t>
            </a:r>
            <a:r>
              <a:rPr lang="en-US" sz="2400" dirty="0" smtClean="0"/>
              <a:t>creates </a:t>
            </a:r>
            <a:r>
              <a:rPr lang="en-US" sz="2400" dirty="0"/>
              <a:t>the </a:t>
            </a:r>
            <a:r>
              <a:rPr lang="en-US" sz="2400" dirty="0" smtClean="0"/>
              <a:t>window.</a:t>
            </a:r>
            <a:endParaRPr lang="en-US" sz="2400" dirty="0"/>
          </a:p>
          <a:p>
            <a:pPr lvl="0"/>
            <a:r>
              <a:rPr lang="en-US" sz="2400" dirty="0" smtClean="0"/>
              <a:t>Windows sends our program messages.</a:t>
            </a:r>
          </a:p>
          <a:p>
            <a:pPr lvl="0"/>
            <a:r>
              <a:rPr lang="en-US" sz="2400" dirty="0" smtClean="0"/>
              <a:t>The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WinProc</a:t>
            </a:r>
            <a:r>
              <a:rPr lang="en-US" sz="2400" dirty="0" smtClean="0"/>
              <a:t> function processes </a:t>
            </a:r>
            <a:r>
              <a:rPr lang="en-US" sz="2400" dirty="0"/>
              <a:t>Windows messages.</a:t>
            </a:r>
          </a:p>
          <a:p>
            <a:pPr lvl="0"/>
            <a:r>
              <a:rPr lang="en-US" sz="2400" dirty="0" smtClean="0"/>
              <a:t>The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WM_CHAR</a:t>
            </a:r>
            <a:r>
              <a:rPr lang="en-US" sz="2400" dirty="0"/>
              <a:t> message </a:t>
            </a:r>
            <a:r>
              <a:rPr lang="en-US" sz="2400" dirty="0" smtClean="0"/>
              <a:t>is used to </a:t>
            </a:r>
            <a:r>
              <a:rPr lang="en-US" sz="2400" dirty="0"/>
              <a:t>read character input.</a:t>
            </a:r>
          </a:p>
          <a:p>
            <a:pPr lvl="0"/>
            <a:r>
              <a:rPr lang="en-US" sz="2400" dirty="0">
                <a:latin typeface="Consolas" pitchFamily="49" charset="0"/>
                <a:cs typeface="Consolas" pitchFamily="49" charset="0"/>
              </a:rPr>
              <a:t>WM_KEYDOWN</a:t>
            </a:r>
            <a:r>
              <a:rPr lang="en-US" sz="2400" dirty="0" smtClean="0"/>
              <a:t> </a:t>
            </a:r>
            <a:r>
              <a:rPr lang="en-US" sz="2400" dirty="0"/>
              <a:t>and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WM_KEYUP</a:t>
            </a:r>
            <a:r>
              <a:rPr lang="en-US" sz="2400" dirty="0"/>
              <a:t> messages </a:t>
            </a:r>
            <a:r>
              <a:rPr lang="en-US" sz="2400" dirty="0" smtClean="0"/>
              <a:t>are used to read the </a:t>
            </a:r>
            <a:r>
              <a:rPr lang="en-US" sz="2400" dirty="0"/>
              <a:t>keyboard like a game controller.</a:t>
            </a:r>
          </a:p>
          <a:p>
            <a:pPr lvl="0"/>
            <a:r>
              <a:rPr lang="en-US" sz="2400" dirty="0" smtClean="0"/>
              <a:t>A </a:t>
            </a:r>
            <a:r>
              <a:rPr lang="en-US" sz="2400" dirty="0" err="1" smtClean="0"/>
              <a:t>Mutex</a:t>
            </a:r>
            <a:r>
              <a:rPr lang="en-US" sz="2400" dirty="0" smtClean="0"/>
              <a:t> may be used to prevent multiple instances or a program from running.</a:t>
            </a:r>
          </a:p>
          <a:p>
            <a:pPr lvl="0"/>
            <a:r>
              <a:rPr lang="en-US" sz="2400" dirty="0" smtClean="0"/>
              <a:t>Windows </a:t>
            </a:r>
            <a:r>
              <a:rPr lang="en-US" sz="2400" dirty="0"/>
              <a:t>uses multitasking to run programs in short time slices.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93514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dirty="0">
                <a:solidFill>
                  <a:srgbClr val="0070C0"/>
                </a:solidFill>
              </a:rPr>
              <a:t>Getting Started with Visual Studio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3200" dirty="0" smtClean="0"/>
              <a:t>Create </a:t>
            </a:r>
            <a:r>
              <a:rPr lang="en-US" sz="3200" dirty="0"/>
              <a:t>a new project by selecting </a:t>
            </a:r>
            <a:r>
              <a:rPr lang="en-US" sz="3200" i="1" dirty="0"/>
              <a:t>File</a:t>
            </a:r>
            <a:r>
              <a:rPr lang="en-US" sz="3200" dirty="0"/>
              <a:t> → </a:t>
            </a:r>
            <a:r>
              <a:rPr lang="en-US" sz="3200" i="1" dirty="0"/>
              <a:t>New</a:t>
            </a:r>
            <a:r>
              <a:rPr lang="en-US" sz="3200" dirty="0"/>
              <a:t> → </a:t>
            </a:r>
            <a:r>
              <a:rPr lang="en-US" sz="3200" i="1" dirty="0"/>
              <a:t>Project</a:t>
            </a:r>
            <a:r>
              <a:rPr lang="en-US" sz="3200" dirty="0"/>
              <a:t> from the menu or by clicking the “New Project” button  </a:t>
            </a:r>
            <a:r>
              <a:rPr lang="en-US" sz="3200" dirty="0" smtClean="0"/>
              <a:t>        on </a:t>
            </a:r>
            <a:r>
              <a:rPr lang="en-US" sz="3200" dirty="0"/>
              <a:t>the toolbar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632" y="3077029"/>
            <a:ext cx="1180563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12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Getting Started with Visual Studio</a:t>
            </a:r>
          </a:p>
        </p:txBody>
      </p:sp>
      <p:pic>
        <p:nvPicPr>
          <p:cNvPr id="7" name="Content Placeholder 6" descr="Visual Studio Start.tif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71600"/>
            <a:ext cx="6752614" cy="51054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246304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Getting Started with Visual Studio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/>
              <a:t>Select </a:t>
            </a:r>
            <a:r>
              <a:rPr lang="en-US" sz="2800" dirty="0"/>
              <a:t>Visual C++ a</a:t>
            </a:r>
            <a:r>
              <a:rPr lang="en-US" sz="2800" dirty="0" smtClean="0"/>
              <a:t>s </a:t>
            </a:r>
            <a:r>
              <a:rPr lang="en-US" sz="2800" dirty="0"/>
              <a:t>the project type in the left pane. In the center pane select “Empty Project</a:t>
            </a:r>
            <a:r>
              <a:rPr lang="en-US" sz="2800" dirty="0" smtClean="0"/>
              <a:t>”.</a:t>
            </a:r>
            <a:endParaRPr lang="en-US" sz="2800" dirty="0"/>
          </a:p>
          <a:p>
            <a:pPr lvl="0"/>
            <a:r>
              <a:rPr lang="en-US" sz="2800" dirty="0"/>
              <a:t>Name the project “</a:t>
            </a:r>
            <a:r>
              <a:rPr lang="en-US" sz="2800" dirty="0" err="1"/>
              <a:t>HelloWorld</a:t>
            </a:r>
            <a:r>
              <a:rPr lang="en-US" sz="2800" dirty="0"/>
              <a:t>.” (The project name is also the name given to the executable file when the project is compiled.) The Solution name defaults to the project name.</a:t>
            </a:r>
          </a:p>
          <a:p>
            <a:pPr lvl="0"/>
            <a:r>
              <a:rPr lang="en-US" sz="2800" dirty="0"/>
              <a:t>Clear the checkbox labeled “Create directory for solution.”</a:t>
            </a:r>
          </a:p>
          <a:p>
            <a:pPr lvl="0"/>
            <a:r>
              <a:rPr lang="en-US" sz="2800" dirty="0"/>
              <a:t>Specify the location where the project should be created and click OK.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13847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Getting Started with Visual Studio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676" y="1800500"/>
            <a:ext cx="7619048" cy="4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</p:spTree>
    <p:extLst>
      <p:ext uri="{BB962C8B-B14F-4D97-AF65-F5344CB8AC3E}">
        <p14:creationId xmlns:p14="http://schemas.microsoft.com/office/powerpoint/2010/main" val="14242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Getting Started with Visual Studio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772400" cy="4906963"/>
          </a:xfrm>
        </p:spPr>
        <p:txBody>
          <a:bodyPr/>
          <a:lstStyle/>
          <a:p>
            <a:pPr lvl="0"/>
            <a:r>
              <a:rPr lang="en-US" sz="2800" dirty="0"/>
              <a:t>A</a:t>
            </a:r>
            <a:r>
              <a:rPr lang="en-US" sz="2800" dirty="0" smtClean="0"/>
              <a:t>dd </a:t>
            </a:r>
            <a:r>
              <a:rPr lang="en-US" sz="2800" dirty="0"/>
              <a:t>a source file to the empty project by clicking the “Add New Item” button  on the </a:t>
            </a:r>
            <a:r>
              <a:rPr lang="en-US" sz="2800" dirty="0" smtClean="0"/>
              <a:t>toolbar.</a:t>
            </a:r>
          </a:p>
          <a:p>
            <a:pPr lvl="0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52600" y="2209800"/>
            <a:ext cx="5562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460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Getting Started with Visual Studio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Select “C++ File (.</a:t>
            </a:r>
            <a:r>
              <a:rPr lang="en-US" sz="2400" dirty="0" err="1"/>
              <a:t>cpp</a:t>
            </a:r>
            <a:r>
              <a:rPr lang="en-US" sz="2400" dirty="0"/>
              <a:t>)” in the center pane </a:t>
            </a:r>
            <a:r>
              <a:rPr lang="en-US" sz="2400" dirty="0" smtClean="0"/>
              <a:t>(A</a:t>
            </a:r>
            <a:r>
              <a:rPr lang="en-US" sz="2400" dirty="0"/>
              <a:t> </a:t>
            </a:r>
            <a:r>
              <a:rPr lang="en-US" sz="2400" dirty="0" smtClean="0"/>
              <a:t>)</a:t>
            </a:r>
            <a:endParaRPr lang="en-US" sz="2400" dirty="0"/>
          </a:p>
          <a:p>
            <a:pPr lvl="0"/>
            <a:r>
              <a:rPr lang="en-US" sz="2400" dirty="0"/>
              <a:t>Name the item “</a:t>
            </a:r>
            <a:r>
              <a:rPr lang="en-US" sz="2400" dirty="0" err="1" smtClean="0"/>
              <a:t>winmain</a:t>
            </a:r>
            <a:r>
              <a:rPr lang="en-US" sz="2400" dirty="0"/>
              <a:t>” </a:t>
            </a:r>
            <a:r>
              <a:rPr lang="en-US" sz="2400" dirty="0" smtClean="0"/>
              <a:t>(B) </a:t>
            </a:r>
            <a:r>
              <a:rPr lang="en-US" sz="2400" dirty="0"/>
              <a:t>and click the </a:t>
            </a:r>
            <a:r>
              <a:rPr lang="en-US" sz="2400" i="1" dirty="0"/>
              <a:t>Add</a:t>
            </a:r>
            <a:r>
              <a:rPr lang="en-US" sz="2400" dirty="0"/>
              <a:t> button </a:t>
            </a:r>
            <a:r>
              <a:rPr lang="en-US" sz="2400" dirty="0" smtClean="0"/>
              <a:t>(C).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i="1" dirty="0"/>
              <a:t>Programming 2D Games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Copyright © 2012 Taylor and Francis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47800" y="2133599"/>
            <a:ext cx="6629400" cy="425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209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Programming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C0504D"/>
      </a:accent2>
      <a:accent3>
        <a:srgbClr val="008000"/>
      </a:accent3>
      <a:accent4>
        <a:srgbClr val="0000FF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645</TotalTime>
  <Words>2063</Words>
  <Application>Microsoft Office PowerPoint</Application>
  <PresentationFormat>On-screen Show (4:3)</PresentationFormat>
  <Paragraphs>279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Adjacency</vt:lpstr>
      <vt:lpstr>Programming 2D Games</vt:lpstr>
      <vt:lpstr>Windows Programming Fundamentals</vt:lpstr>
      <vt:lpstr>“Hello World” Windows Style</vt:lpstr>
      <vt:lpstr>Getting Started with Visual Studio</vt:lpstr>
      <vt:lpstr>Getting Started with Visual Studio</vt:lpstr>
      <vt:lpstr>Getting Started with Visual Studio</vt:lpstr>
      <vt:lpstr>Getting Started with Visual Studio</vt:lpstr>
      <vt:lpstr>Getting Started with Visual Studio</vt:lpstr>
      <vt:lpstr>Getting Started with Visual Studio</vt:lpstr>
      <vt:lpstr>“Hello World” Windows Style</vt:lpstr>
      <vt:lpstr>“Hello World” Windows Style</vt:lpstr>
      <vt:lpstr>The Window Class</vt:lpstr>
      <vt:lpstr>The Window Class</vt:lpstr>
      <vt:lpstr>The Window Class</vt:lpstr>
      <vt:lpstr>CreateWindow function</vt:lpstr>
      <vt:lpstr>CreateWindow function parameters</vt:lpstr>
      <vt:lpstr>CreateWindow function parameters</vt:lpstr>
      <vt:lpstr>Message Loop</vt:lpstr>
      <vt:lpstr>Message Loop</vt:lpstr>
      <vt:lpstr>WinProc Function</vt:lpstr>
      <vt:lpstr>WinProc Function</vt:lpstr>
      <vt:lpstr>Device Context</vt:lpstr>
      <vt:lpstr>Keyboard Input with Windows API</vt:lpstr>
      <vt:lpstr>WM_CHAR Message</vt:lpstr>
      <vt:lpstr>WM_CHAR Message</vt:lpstr>
      <vt:lpstr>WM_KEYDOWN, WM_KEYUP message</vt:lpstr>
      <vt:lpstr>WM_KEYDOWN, WM_KEYUP message</vt:lpstr>
      <vt:lpstr>Using a Mutex to Prevent Multiple Instances</vt:lpstr>
      <vt:lpstr>Using a Mutex to Prevent Multiple Instances</vt:lpstr>
      <vt:lpstr>Multitasking in Windows</vt:lpstr>
      <vt:lpstr>Chapter 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 2D Games</dc:title>
  <dc:creator>Charles Kelly</dc:creator>
  <cp:lastModifiedBy>Charles Kelly</cp:lastModifiedBy>
  <cp:revision>59</cp:revision>
  <dcterms:created xsi:type="dcterms:W3CDTF">2012-03-23T19:06:01Z</dcterms:created>
  <dcterms:modified xsi:type="dcterms:W3CDTF">2012-07-16T14:43:46Z</dcterms:modified>
</cp:coreProperties>
</file>