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496996-11E0-4038-A818-805419FEBC6D}"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496996-11E0-4038-A818-805419FEBC6D}"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496996-11E0-4038-A818-805419FEBC6D}"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496996-11E0-4038-A818-805419FEBC6D}"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496996-11E0-4038-A818-805419FEBC6D}"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496996-11E0-4038-A818-805419FEBC6D}"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496996-11E0-4038-A818-805419FEBC6D}" type="datetimeFigureOut">
              <a:rPr lang="en-US" smtClean="0"/>
              <a:t>5/27/2013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496996-11E0-4038-A818-805419FEBC6D}" type="datetimeFigureOut">
              <a:rPr lang="en-US" smtClean="0"/>
              <a:t>5/27/2013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496996-11E0-4038-A818-805419FEBC6D}" type="datetimeFigureOut">
              <a:rPr lang="en-US" smtClean="0"/>
              <a:t>5/27/2013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496996-11E0-4038-A818-805419FEBC6D}"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496996-11E0-4038-A818-805419FEBC6D}"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BE8A7-CD58-4FD0-A81A-24AFCA855C8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496996-11E0-4038-A818-805419FEBC6D}" type="datetimeFigureOut">
              <a:rPr lang="en-US" smtClean="0"/>
              <a:t>5/27/2013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BE8A7-CD58-4FD0-A81A-24AFCA855C8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THE HISTORY OF LAW ENFORCEMENT IN THE UNITED STATES</a:t>
            </a:r>
            <a:endParaRPr lang="en-US" dirty="0"/>
          </a:p>
        </p:txBody>
      </p:sp>
      <p:sp>
        <p:nvSpPr>
          <p:cNvPr id="3" name="Subtitle 2"/>
          <p:cNvSpPr>
            <a:spLocks noGrp="1"/>
          </p:cNvSpPr>
          <p:nvPr>
            <p:ph type="subTitle" idx="1"/>
          </p:nvPr>
        </p:nvSpPr>
        <p:spPr/>
        <p:txBody>
          <a:bodyPr/>
          <a:lstStyle/>
          <a:p>
            <a:r>
              <a:rPr lang="en-US" b="1" dirty="0" smtClean="0"/>
              <a:t>CHAPTER 2</a:t>
            </a:r>
            <a:endParaRPr lang="en-US"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Federal Enforcement </a:t>
            </a:r>
            <a:endParaRPr lang="en-US" dirty="0"/>
          </a:p>
        </p:txBody>
      </p:sp>
      <p:sp>
        <p:nvSpPr>
          <p:cNvPr id="3" name="Content Placeholder 2"/>
          <p:cNvSpPr>
            <a:spLocks noGrp="1"/>
          </p:cNvSpPr>
          <p:nvPr>
            <p:ph idx="1"/>
          </p:nvPr>
        </p:nvSpPr>
        <p:spPr/>
        <p:txBody>
          <a:bodyPr/>
          <a:lstStyle/>
          <a:p>
            <a:r>
              <a:rPr lang="en-US" dirty="0" smtClean="0"/>
              <a:t>No </a:t>
            </a:r>
            <a:r>
              <a:rPr lang="en-US" dirty="0"/>
              <a:t>provisions existed for the enforcement of federal laws </a:t>
            </a:r>
            <a:endParaRPr lang="en-US" dirty="0" smtClean="0"/>
          </a:p>
          <a:p>
            <a:r>
              <a:rPr lang="en-US" dirty="0"/>
              <a:t>The first criminal statute enacted by Congress on April 30, 1790, defined treason and made provision for its punishment. </a:t>
            </a:r>
            <a:endParaRPr lang="en-US" dirty="0" smtClean="0"/>
          </a:p>
          <a:p>
            <a:r>
              <a:rPr lang="en-US" dirty="0" smtClean="0"/>
              <a:t>The United States Marshals</a:t>
            </a:r>
          </a:p>
          <a:p>
            <a:r>
              <a:rPr lang="en-US" dirty="0"/>
              <a:t>Revenue Marine Service </a:t>
            </a:r>
            <a:endParaRPr lang="en-US" dirty="0" smtClean="0"/>
          </a:p>
          <a:p>
            <a:r>
              <a:rPr lang="en-US" dirty="0" smtClean="0"/>
              <a:t>The </a:t>
            </a:r>
            <a:r>
              <a:rPr lang="en-US" dirty="0"/>
              <a:t>Secret Service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Federal Enforcement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Federal Bureau of Investigation </a:t>
            </a:r>
            <a:endParaRPr lang="en-US" dirty="0" smtClean="0"/>
          </a:p>
          <a:p>
            <a:r>
              <a:rPr lang="en-US" dirty="0"/>
              <a:t>Over the next several decades, federal enforcement would expand with the creation of a wide range of agencies with law enforcement, regulatory or administrative support responsibilities such as the Federal Bureau of Narcotics, Federal Bureau of Prohibition, the Drug Enforcement Administration, United States Border Patrol, Naval Criminal Investigative Service, Federal Emergency Management Agency and the Transportation Security </a:t>
            </a:r>
            <a:r>
              <a:rPr lang="en-US" dirty="0" smtClean="0"/>
              <a:t>Administration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Private Security And Enforcement </a:t>
            </a:r>
            <a:endParaRPr lang="en-US" dirty="0"/>
          </a:p>
        </p:txBody>
      </p:sp>
      <p:sp>
        <p:nvSpPr>
          <p:cNvPr id="3" name="Content Placeholder 2"/>
          <p:cNvSpPr>
            <a:spLocks noGrp="1"/>
          </p:cNvSpPr>
          <p:nvPr>
            <p:ph idx="1"/>
          </p:nvPr>
        </p:nvSpPr>
        <p:spPr/>
        <p:txBody>
          <a:bodyPr>
            <a:normAutofit/>
          </a:bodyPr>
          <a:lstStyle/>
          <a:p>
            <a:r>
              <a:rPr lang="en-US" dirty="0"/>
              <a:t>Private security or private enforcement did not begin in the United </a:t>
            </a:r>
            <a:r>
              <a:rPr lang="en-US" dirty="0" smtClean="0"/>
              <a:t>States</a:t>
            </a:r>
          </a:p>
          <a:p>
            <a:r>
              <a:rPr lang="en-US" dirty="0" smtClean="0"/>
              <a:t>Boston’s private guard service</a:t>
            </a:r>
          </a:p>
          <a:p>
            <a:r>
              <a:rPr lang="en-US" dirty="0" smtClean="0"/>
              <a:t>Hays’ Independent Police</a:t>
            </a:r>
          </a:p>
          <a:p>
            <a:r>
              <a:rPr lang="en-US" dirty="0"/>
              <a:t>Pinkerton National Detective Agency </a:t>
            </a:r>
            <a:endParaRPr lang="en-US" dirty="0" smtClean="0"/>
          </a:p>
          <a:p>
            <a:r>
              <a:rPr lang="en-US" dirty="0"/>
              <a:t>William J. Burns Detective Agency </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Private Security And Enforcement </a:t>
            </a:r>
            <a:endParaRPr lang="en-US" dirty="0"/>
          </a:p>
        </p:txBody>
      </p:sp>
      <p:sp>
        <p:nvSpPr>
          <p:cNvPr id="3" name="Content Placeholder 2"/>
          <p:cNvSpPr>
            <a:spLocks noGrp="1"/>
          </p:cNvSpPr>
          <p:nvPr>
            <p:ph idx="1"/>
          </p:nvPr>
        </p:nvSpPr>
        <p:spPr/>
        <p:txBody>
          <a:bodyPr/>
          <a:lstStyle/>
          <a:p>
            <a:r>
              <a:rPr lang="en-US" dirty="0" smtClean="0"/>
              <a:t>The diversity of private security</a:t>
            </a:r>
          </a:p>
          <a:p>
            <a:pPr lvl="1"/>
            <a:r>
              <a:rPr lang="en-US" dirty="0" smtClean="0"/>
              <a:t>Contract</a:t>
            </a:r>
          </a:p>
          <a:p>
            <a:pPr lvl="1"/>
            <a:r>
              <a:rPr lang="en-US" dirty="0" smtClean="0"/>
              <a:t>In-house</a:t>
            </a:r>
          </a:p>
          <a:p>
            <a:r>
              <a:rPr lang="en-US" dirty="0"/>
              <a:t>Today, the United States has more than 10,000 private security companies that bring in revenue of more than $15 billion each year. </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Breaking Barriers</a:t>
            </a:r>
            <a:endParaRPr lang="en-US" dirty="0"/>
          </a:p>
        </p:txBody>
      </p:sp>
      <p:sp>
        <p:nvSpPr>
          <p:cNvPr id="3" name="Content Placeholder 2"/>
          <p:cNvSpPr>
            <a:spLocks noGrp="1"/>
          </p:cNvSpPr>
          <p:nvPr>
            <p:ph idx="1"/>
          </p:nvPr>
        </p:nvSpPr>
        <p:spPr/>
        <p:txBody>
          <a:bodyPr>
            <a:normAutofit lnSpcReduction="10000"/>
          </a:bodyPr>
          <a:lstStyle/>
          <a:p>
            <a:r>
              <a:rPr lang="en-US" dirty="0" smtClean="0"/>
              <a:t>Sexual </a:t>
            </a:r>
            <a:r>
              <a:rPr lang="en-US" dirty="0"/>
              <a:t>and ethnic </a:t>
            </a:r>
            <a:r>
              <a:rPr lang="en-US" dirty="0" smtClean="0"/>
              <a:t>barriers</a:t>
            </a:r>
          </a:p>
          <a:p>
            <a:r>
              <a:rPr lang="en-US" dirty="0" smtClean="0"/>
              <a:t>Marie Owens and Lola Baldwin</a:t>
            </a:r>
          </a:p>
          <a:p>
            <a:r>
              <a:rPr lang="en-US" dirty="0"/>
              <a:t>Alice Stebbins Wells </a:t>
            </a:r>
            <a:endParaRPr lang="en-US" dirty="0" smtClean="0"/>
          </a:p>
          <a:p>
            <a:pPr lvl="1"/>
            <a:r>
              <a:rPr lang="en-US" dirty="0"/>
              <a:t>International Association of </a:t>
            </a:r>
            <a:r>
              <a:rPr lang="en-US" dirty="0" smtClean="0"/>
              <a:t>Policewomen</a:t>
            </a:r>
            <a:endParaRPr lang="en-US" dirty="0"/>
          </a:p>
          <a:p>
            <a:r>
              <a:rPr lang="en-US" dirty="0"/>
              <a:t>By 1915, 16 cities in the United States employed at least one policewoman on a full-time </a:t>
            </a:r>
            <a:r>
              <a:rPr lang="en-US" dirty="0" smtClean="0"/>
              <a:t>basis</a:t>
            </a:r>
            <a:endParaRPr lang="en-US" dirty="0"/>
          </a:p>
          <a:p>
            <a:pPr lvl="1"/>
            <a:r>
              <a:rPr lang="en-US" dirty="0" smtClean="0"/>
              <a:t>$</a:t>
            </a:r>
            <a:r>
              <a:rPr lang="en-US" dirty="0"/>
              <a:t>800 and $1200 per </a:t>
            </a:r>
            <a:r>
              <a:rPr lang="en-US" dirty="0" smtClean="0"/>
              <a:t>year</a:t>
            </a:r>
          </a:p>
          <a:p>
            <a:r>
              <a:rPr lang="en-US" dirty="0"/>
              <a:t>In 1920, 56 cities had 164 police women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Breaking Barriers</a:t>
            </a:r>
            <a:endParaRPr lang="en-US" dirty="0"/>
          </a:p>
        </p:txBody>
      </p:sp>
      <p:sp>
        <p:nvSpPr>
          <p:cNvPr id="3" name="Content Placeholder 2"/>
          <p:cNvSpPr>
            <a:spLocks noGrp="1"/>
          </p:cNvSpPr>
          <p:nvPr>
            <p:ph idx="1"/>
          </p:nvPr>
        </p:nvSpPr>
        <p:spPr/>
        <p:txBody>
          <a:bodyPr/>
          <a:lstStyle/>
          <a:p>
            <a:r>
              <a:rPr lang="en-US" dirty="0" smtClean="0"/>
              <a:t>World War I and women in policing</a:t>
            </a:r>
          </a:p>
          <a:p>
            <a:pPr lvl="1"/>
            <a:r>
              <a:rPr lang="en-US" dirty="0" smtClean="0"/>
              <a:t>Deputy Police Commissioner Mrs</a:t>
            </a:r>
            <a:r>
              <a:rPr lang="en-US" dirty="0"/>
              <a:t>. Ellen </a:t>
            </a:r>
            <a:r>
              <a:rPr lang="en-US" dirty="0" smtClean="0"/>
              <a:t>O'Grady</a:t>
            </a:r>
          </a:p>
          <a:p>
            <a:pPr lvl="1"/>
            <a:r>
              <a:rPr lang="en-US" dirty="0"/>
              <a:t>1919, Indianapolis created a Bureau of </a:t>
            </a:r>
            <a:r>
              <a:rPr lang="en-US" dirty="0" smtClean="0"/>
              <a:t>Policewomen</a:t>
            </a:r>
          </a:p>
          <a:p>
            <a:r>
              <a:rPr lang="en-US" dirty="0" smtClean="0"/>
              <a:t>New York City and women in policing</a:t>
            </a:r>
          </a:p>
          <a:p>
            <a:r>
              <a:rPr lang="en-US" dirty="0" smtClean="0"/>
              <a:t>Women were more </a:t>
            </a:r>
            <a:r>
              <a:rPr lang="en-US" dirty="0"/>
              <a:t>social workers than enforcement officers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Early Advancements In Science, Investigations And Technology </a:t>
            </a:r>
            <a:endParaRPr lang="en-US" dirty="0"/>
          </a:p>
        </p:txBody>
      </p:sp>
      <p:sp>
        <p:nvSpPr>
          <p:cNvPr id="3" name="Content Placeholder 2"/>
          <p:cNvSpPr>
            <a:spLocks noGrp="1"/>
          </p:cNvSpPr>
          <p:nvPr>
            <p:ph idx="1"/>
          </p:nvPr>
        </p:nvSpPr>
        <p:spPr/>
        <p:txBody>
          <a:bodyPr/>
          <a:lstStyle/>
          <a:p>
            <a:r>
              <a:rPr lang="en-US" dirty="0"/>
              <a:t>Early in the century, some departments began acquiring automobiles, motorcycles and bicycles for limited patrol and emergency response needs. </a:t>
            </a:r>
            <a:endParaRPr lang="en-US" dirty="0" smtClean="0"/>
          </a:p>
          <a:p>
            <a:r>
              <a:rPr lang="en-US" dirty="0"/>
              <a:t>Many sources suggest the first use of an automobile in police service in the United States occurred in Akron, Ohio in 1899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Early Advancements In Science, Investigations And Technology </a:t>
            </a:r>
            <a:endParaRPr lang="en-US" dirty="0"/>
          </a:p>
        </p:txBody>
      </p:sp>
      <p:sp>
        <p:nvSpPr>
          <p:cNvPr id="3" name="Content Placeholder 2"/>
          <p:cNvSpPr>
            <a:spLocks noGrp="1"/>
          </p:cNvSpPr>
          <p:nvPr>
            <p:ph idx="1"/>
          </p:nvPr>
        </p:nvSpPr>
        <p:spPr/>
        <p:txBody>
          <a:bodyPr/>
          <a:lstStyle/>
          <a:p>
            <a:r>
              <a:rPr lang="en-US" dirty="0" smtClean="0"/>
              <a:t>Communications</a:t>
            </a:r>
          </a:p>
          <a:p>
            <a:pPr lvl="1"/>
            <a:r>
              <a:rPr lang="en-US" dirty="0" smtClean="0"/>
              <a:t>Radio communications</a:t>
            </a:r>
          </a:p>
          <a:p>
            <a:pPr lvl="1"/>
            <a:r>
              <a:rPr lang="en-US" dirty="0" smtClean="0"/>
              <a:t>Police department radio broadcasts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First Half Of The Twentieth Century</a:t>
            </a:r>
            <a:endParaRPr lang="en-US" dirty="0"/>
          </a:p>
        </p:txBody>
      </p:sp>
      <p:sp>
        <p:nvSpPr>
          <p:cNvPr id="3" name="Content Placeholder 2"/>
          <p:cNvSpPr>
            <a:spLocks noGrp="1"/>
          </p:cNvSpPr>
          <p:nvPr>
            <p:ph idx="1"/>
          </p:nvPr>
        </p:nvSpPr>
        <p:spPr/>
        <p:txBody>
          <a:bodyPr/>
          <a:lstStyle/>
          <a:p>
            <a:r>
              <a:rPr lang="en-US" dirty="0" smtClean="0"/>
              <a:t>Challenges </a:t>
            </a:r>
            <a:r>
              <a:rPr lang="en-US" dirty="0"/>
              <a:t>of urbanization, rising crime and an increased demand for social </a:t>
            </a:r>
            <a:r>
              <a:rPr lang="en-US" dirty="0" smtClean="0"/>
              <a:t>services</a:t>
            </a:r>
          </a:p>
          <a:p>
            <a:r>
              <a:rPr lang="en-US" dirty="0" smtClean="0"/>
              <a:t>Limited services for small towns</a:t>
            </a:r>
          </a:p>
          <a:p>
            <a:r>
              <a:rPr lang="en-US" dirty="0" smtClean="0"/>
              <a:t>The effect of the </a:t>
            </a:r>
            <a:r>
              <a:rPr lang="en-US" dirty="0"/>
              <a:t>political spoils system </a:t>
            </a:r>
            <a:endParaRPr lang="en-US" dirty="0" smtClean="0"/>
          </a:p>
          <a:p>
            <a:r>
              <a:rPr lang="en-US" dirty="0" smtClean="0"/>
              <a:t>National Expansion</a:t>
            </a:r>
          </a:p>
          <a:p>
            <a:r>
              <a:rPr lang="en-US" dirty="0" smtClean="0"/>
              <a:t>Professionalism</a:t>
            </a:r>
          </a:p>
          <a:p>
            <a:pPr lvl="1"/>
            <a:r>
              <a:rPr lang="en-US" dirty="0"/>
              <a:t>Washington, D.C., Police Chief Richard H. Sylvester </a:t>
            </a:r>
            <a:endParaRPr lang="en-US" dirty="0" smtClean="0"/>
          </a:p>
          <a:p>
            <a:pPr lvl="1"/>
            <a:r>
              <a:rPr lang="en-US" dirty="0"/>
              <a:t>Berkeley, California, Police Chief August Vollmer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First Half Of The Twentieth Century</a:t>
            </a:r>
            <a:endParaRPr lang="en-US" dirty="0"/>
          </a:p>
        </p:txBody>
      </p:sp>
      <p:sp>
        <p:nvSpPr>
          <p:cNvPr id="3" name="Content Placeholder 2"/>
          <p:cNvSpPr>
            <a:spLocks noGrp="1"/>
          </p:cNvSpPr>
          <p:nvPr>
            <p:ph idx="1"/>
          </p:nvPr>
        </p:nvSpPr>
        <p:spPr/>
        <p:txBody>
          <a:bodyPr>
            <a:normAutofit/>
          </a:bodyPr>
          <a:lstStyle/>
          <a:p>
            <a:r>
              <a:rPr lang="en-US" dirty="0" smtClean="0"/>
              <a:t>Prohibition </a:t>
            </a:r>
            <a:r>
              <a:rPr lang="en-US" dirty="0"/>
              <a:t>of alcohol </a:t>
            </a:r>
            <a:endParaRPr lang="en-US" dirty="0" smtClean="0"/>
          </a:p>
          <a:p>
            <a:r>
              <a:rPr lang="en-US" dirty="0" err="1"/>
              <a:t>Smedley</a:t>
            </a:r>
            <a:r>
              <a:rPr lang="en-US" dirty="0"/>
              <a:t> Darlington Butler </a:t>
            </a:r>
            <a:endParaRPr lang="en-US" dirty="0" smtClean="0"/>
          </a:p>
          <a:p>
            <a:pPr lvl="1"/>
            <a:r>
              <a:rPr lang="en-US" dirty="0"/>
              <a:t>Director of Public Safety for </a:t>
            </a:r>
            <a:r>
              <a:rPr lang="en-US" dirty="0" smtClean="0"/>
              <a:t>Philadelphia</a:t>
            </a:r>
          </a:p>
          <a:p>
            <a:r>
              <a:rPr lang="en-US" dirty="0"/>
              <a:t>New York Police Department </a:t>
            </a:r>
            <a:endParaRPr lang="en-US" dirty="0" smtClean="0"/>
          </a:p>
          <a:p>
            <a:pPr lvl="1"/>
            <a:r>
              <a:rPr lang="en-US" dirty="0"/>
              <a:t>Lewis J. </a:t>
            </a:r>
            <a:r>
              <a:rPr lang="en-US" dirty="0" smtClean="0"/>
              <a:t>Valentine</a:t>
            </a:r>
          </a:p>
          <a:p>
            <a:r>
              <a:rPr lang="en-US" dirty="0"/>
              <a:t>Boston Police </a:t>
            </a:r>
            <a:r>
              <a:rPr lang="en-US" dirty="0" smtClean="0"/>
              <a:t>Strike</a:t>
            </a:r>
          </a:p>
          <a:p>
            <a:pPr lvl="1"/>
            <a:r>
              <a:rPr lang="en-US" dirty="0" smtClean="0"/>
              <a:t>Officers demanded better pay</a:t>
            </a:r>
          </a:p>
          <a:p>
            <a:r>
              <a:rPr lang="en-US" dirty="0" smtClean="0"/>
              <a:t>The period of gangsters </a:t>
            </a:r>
            <a:r>
              <a:rPr lang="en-US" dirty="0"/>
              <a:t>and “Tommy </a:t>
            </a:r>
            <a:r>
              <a:rPr lang="en-US" dirty="0" smtClean="0"/>
              <a:t>guns”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Objectives</a:t>
            </a:r>
            <a:endParaRPr lang="en-US" b="1" dirty="0"/>
          </a:p>
        </p:txBody>
      </p:sp>
      <p:sp>
        <p:nvSpPr>
          <p:cNvPr id="3" name="Content Placeholder 2"/>
          <p:cNvSpPr>
            <a:spLocks noGrp="1"/>
          </p:cNvSpPr>
          <p:nvPr>
            <p:ph idx="1"/>
          </p:nvPr>
        </p:nvSpPr>
        <p:spPr/>
        <p:txBody>
          <a:bodyPr/>
          <a:lstStyle/>
          <a:p>
            <a:pPr lvl="0"/>
            <a:r>
              <a:rPr lang="en-US" dirty="0" smtClean="0"/>
              <a:t>Discuss the origins and heritage of American law enforcement</a:t>
            </a:r>
          </a:p>
          <a:p>
            <a:pPr lvl="0"/>
            <a:r>
              <a:rPr lang="en-US" dirty="0" smtClean="0"/>
              <a:t>Explain the history of civilian law enforcement</a:t>
            </a:r>
          </a:p>
          <a:p>
            <a:pPr lvl="0"/>
            <a:r>
              <a:rPr lang="en-US" dirty="0" smtClean="0"/>
              <a:t>Review the history of military law enforcement</a:t>
            </a:r>
          </a:p>
          <a:p>
            <a:pPr lvl="0"/>
            <a:r>
              <a:rPr lang="en-US" dirty="0" smtClean="0"/>
              <a:t>Describe the maturation of federal, state, local, and tribal agencies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First Half Of The Twentieth Century</a:t>
            </a:r>
            <a:endParaRPr lang="en-US" dirty="0"/>
          </a:p>
        </p:txBody>
      </p:sp>
      <p:sp>
        <p:nvSpPr>
          <p:cNvPr id="3" name="Content Placeholder 2"/>
          <p:cNvSpPr>
            <a:spLocks noGrp="1"/>
          </p:cNvSpPr>
          <p:nvPr>
            <p:ph idx="1"/>
          </p:nvPr>
        </p:nvSpPr>
        <p:spPr/>
        <p:txBody>
          <a:bodyPr/>
          <a:lstStyle/>
          <a:p>
            <a:r>
              <a:rPr lang="en-US" dirty="0"/>
              <a:t>The most notable and remembered examination of crime and the justice system of this period was the National Commission on Law Observance and Enforcement. </a:t>
            </a:r>
            <a:endParaRPr lang="en-US" dirty="0" smtClean="0"/>
          </a:p>
          <a:p>
            <a:pPr lvl="1"/>
            <a:r>
              <a:rPr lang="en-US" dirty="0" smtClean="0"/>
              <a:t>The </a:t>
            </a:r>
            <a:r>
              <a:rPr lang="en-US" dirty="0"/>
              <a:t>Wickersham Commission examined the important national justice </a:t>
            </a:r>
            <a:r>
              <a:rPr lang="en-US" dirty="0" smtClean="0"/>
              <a:t>issues</a:t>
            </a:r>
          </a:p>
          <a:p>
            <a:pPr lvl="1"/>
            <a:r>
              <a:rPr lang="en-US" dirty="0"/>
              <a:t>This study was an expose' of conditions of the entire criminal justice system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Second Half Of The Twentieth Century</a:t>
            </a:r>
            <a:endParaRPr lang="en-US" dirty="0"/>
          </a:p>
        </p:txBody>
      </p:sp>
      <p:sp>
        <p:nvSpPr>
          <p:cNvPr id="3" name="Content Placeholder 2"/>
          <p:cNvSpPr>
            <a:spLocks noGrp="1"/>
          </p:cNvSpPr>
          <p:nvPr>
            <p:ph idx="1"/>
          </p:nvPr>
        </p:nvSpPr>
        <p:spPr/>
        <p:txBody>
          <a:bodyPr/>
          <a:lstStyle/>
          <a:p>
            <a:r>
              <a:rPr lang="en-US" dirty="0"/>
              <a:t>Law enforcement in the second half of the twentieth century was shaped by countless events, the Red Scare of the McCarthy Era of the 1950s, the Civil Rights Movement, the national unrest resulting from the conflict in Vietnam, the drug revolution, urban unrest of the 1980s, cyber and financial crimes and finally the impact of terrorism.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Second Half Of The Twentieth Century</a:t>
            </a:r>
            <a:endParaRPr lang="en-US" dirty="0"/>
          </a:p>
        </p:txBody>
      </p:sp>
      <p:sp>
        <p:nvSpPr>
          <p:cNvPr id="3" name="Content Placeholder 2"/>
          <p:cNvSpPr>
            <a:spLocks noGrp="1"/>
          </p:cNvSpPr>
          <p:nvPr>
            <p:ph idx="1"/>
          </p:nvPr>
        </p:nvSpPr>
        <p:spPr/>
        <p:txBody>
          <a:bodyPr>
            <a:normAutofit lnSpcReduction="10000"/>
          </a:bodyPr>
          <a:lstStyle/>
          <a:p>
            <a:r>
              <a:rPr lang="en-US" dirty="0"/>
              <a:t>J. Edgar </a:t>
            </a:r>
            <a:r>
              <a:rPr lang="en-US" dirty="0" smtClean="0"/>
              <a:t>Hoover</a:t>
            </a:r>
          </a:p>
          <a:p>
            <a:r>
              <a:rPr lang="en-US" dirty="0"/>
              <a:t>Orlando Winfield Wilson </a:t>
            </a:r>
            <a:endParaRPr lang="en-US" dirty="0" smtClean="0"/>
          </a:p>
          <a:p>
            <a:r>
              <a:rPr lang="en-US" dirty="0"/>
              <a:t>William Henry Parker III </a:t>
            </a:r>
            <a:endParaRPr lang="en-US" dirty="0" smtClean="0"/>
          </a:p>
          <a:p>
            <a:r>
              <a:rPr lang="en-US" dirty="0" smtClean="0"/>
              <a:t>President's </a:t>
            </a:r>
            <a:r>
              <a:rPr lang="en-US" dirty="0"/>
              <a:t>Commission on Law Enforcement and the Administration of </a:t>
            </a:r>
            <a:r>
              <a:rPr lang="en-US" dirty="0" smtClean="0"/>
              <a:t>Justice</a:t>
            </a:r>
          </a:p>
          <a:p>
            <a:pPr lvl="1"/>
            <a:r>
              <a:rPr lang="en-US" dirty="0"/>
              <a:t>In 1968, Congress passed the Omnibus Crime Control and Safe Streets Act </a:t>
            </a:r>
            <a:endParaRPr lang="en-US" dirty="0" smtClean="0"/>
          </a:p>
          <a:p>
            <a:pPr lvl="1"/>
            <a:r>
              <a:rPr lang="en-US" dirty="0"/>
              <a:t> The Act created the Law Enforcement Assistance Administration (LEAA)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Second Half Of The Twentieth Century</a:t>
            </a:r>
            <a:endParaRPr lang="en-US" dirty="0"/>
          </a:p>
        </p:txBody>
      </p:sp>
      <p:sp>
        <p:nvSpPr>
          <p:cNvPr id="3" name="Content Placeholder 2"/>
          <p:cNvSpPr>
            <a:spLocks noGrp="1"/>
          </p:cNvSpPr>
          <p:nvPr>
            <p:ph idx="1"/>
          </p:nvPr>
        </p:nvSpPr>
        <p:spPr/>
        <p:txBody>
          <a:bodyPr>
            <a:normAutofit fontScale="85000" lnSpcReduction="20000"/>
          </a:bodyPr>
          <a:lstStyle/>
          <a:p>
            <a:r>
              <a:rPr lang="en-US" dirty="0"/>
              <a:t>LEAA intended to function in five ways: </a:t>
            </a:r>
            <a:endParaRPr lang="en-US" dirty="0" smtClean="0"/>
          </a:p>
          <a:p>
            <a:pPr lvl="1"/>
            <a:r>
              <a:rPr lang="en-US" dirty="0" smtClean="0"/>
              <a:t>to </a:t>
            </a:r>
            <a:r>
              <a:rPr lang="en-US" dirty="0"/>
              <a:t>support state-wide planning in the field of criminal justice through the creation of state planning </a:t>
            </a:r>
            <a:r>
              <a:rPr lang="en-US" dirty="0" smtClean="0"/>
              <a:t>agencies</a:t>
            </a:r>
          </a:p>
          <a:p>
            <a:pPr lvl="1"/>
            <a:r>
              <a:rPr lang="en-US" dirty="0" smtClean="0"/>
              <a:t>to </a:t>
            </a:r>
            <a:r>
              <a:rPr lang="en-US" dirty="0"/>
              <a:t>supply the states and localities with block grants of federal funds to improve their criminal justice </a:t>
            </a:r>
            <a:r>
              <a:rPr lang="en-US" dirty="0" smtClean="0"/>
              <a:t>systems</a:t>
            </a:r>
          </a:p>
          <a:p>
            <a:pPr lvl="1"/>
            <a:r>
              <a:rPr lang="en-US" dirty="0" smtClean="0"/>
              <a:t>to </a:t>
            </a:r>
            <a:r>
              <a:rPr lang="en-US" dirty="0"/>
              <a:t>make discretionary grants to special programs in the field of criminal </a:t>
            </a:r>
            <a:r>
              <a:rPr lang="en-US" dirty="0" smtClean="0"/>
              <a:t>justice</a:t>
            </a:r>
          </a:p>
          <a:p>
            <a:pPr lvl="1"/>
            <a:r>
              <a:rPr lang="en-US" dirty="0" smtClean="0"/>
              <a:t>to </a:t>
            </a:r>
            <a:r>
              <a:rPr lang="en-US" dirty="0"/>
              <a:t>develop new devices, techniques, and approaches in law enforcement through the National Institute of Law Enforcement and Criminal Justice, the organization's research </a:t>
            </a:r>
            <a:r>
              <a:rPr lang="en-US" dirty="0" smtClean="0"/>
              <a:t>arm</a:t>
            </a:r>
          </a:p>
          <a:p>
            <a:pPr lvl="1"/>
            <a:r>
              <a:rPr lang="en-US" dirty="0" smtClean="0"/>
              <a:t>to </a:t>
            </a:r>
            <a:r>
              <a:rPr lang="en-US" dirty="0"/>
              <a:t>supply money for the training and education of criminal justice personnel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Second Half Of The Twentieth Century</a:t>
            </a:r>
            <a:endParaRPr lang="en-US" dirty="0"/>
          </a:p>
        </p:txBody>
      </p:sp>
      <p:sp>
        <p:nvSpPr>
          <p:cNvPr id="3" name="Content Placeholder 2"/>
          <p:cNvSpPr>
            <a:spLocks noGrp="1"/>
          </p:cNvSpPr>
          <p:nvPr>
            <p:ph idx="1"/>
          </p:nvPr>
        </p:nvSpPr>
        <p:spPr/>
        <p:txBody>
          <a:bodyPr>
            <a:normAutofit lnSpcReduction="10000"/>
          </a:bodyPr>
          <a:lstStyle/>
          <a:p>
            <a:r>
              <a:rPr lang="en-US" dirty="0" smtClean="0"/>
              <a:t>Critics of the LEAA</a:t>
            </a:r>
          </a:p>
          <a:p>
            <a:r>
              <a:rPr lang="en-US" dirty="0" smtClean="0"/>
              <a:t>The establishment of </a:t>
            </a:r>
            <a:r>
              <a:rPr lang="en-US" dirty="0"/>
              <a:t>minimum training standards for </a:t>
            </a:r>
            <a:r>
              <a:rPr lang="en-US" dirty="0" smtClean="0"/>
              <a:t>officers</a:t>
            </a:r>
          </a:p>
          <a:p>
            <a:pPr lvl="1"/>
            <a:r>
              <a:rPr lang="en-US" dirty="0" smtClean="0"/>
              <a:t>POST</a:t>
            </a:r>
          </a:p>
          <a:p>
            <a:pPr lvl="1"/>
            <a:r>
              <a:rPr lang="en-US" dirty="0" smtClean="0"/>
              <a:t>SWAT</a:t>
            </a:r>
          </a:p>
          <a:p>
            <a:r>
              <a:rPr lang="en-US" dirty="0"/>
              <a:t>Project Sky </a:t>
            </a:r>
            <a:r>
              <a:rPr lang="en-US" dirty="0" smtClean="0"/>
              <a:t>Knight</a:t>
            </a:r>
          </a:p>
          <a:p>
            <a:r>
              <a:rPr lang="en-US" dirty="0"/>
              <a:t>In 1983, the Los Angeles Police Department created the Anti-Terrorist Division and the Los Angeles Task Force on Terrorism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In The Second Half Of The Twentieth Century</a:t>
            </a:r>
            <a:endParaRPr lang="en-US" dirty="0"/>
          </a:p>
        </p:txBody>
      </p:sp>
      <p:sp>
        <p:nvSpPr>
          <p:cNvPr id="3" name="Content Placeholder 2"/>
          <p:cNvSpPr>
            <a:spLocks noGrp="1"/>
          </p:cNvSpPr>
          <p:nvPr>
            <p:ph idx="1"/>
          </p:nvPr>
        </p:nvSpPr>
        <p:spPr/>
        <p:txBody>
          <a:bodyPr>
            <a:normAutofit fontScale="85000" lnSpcReduction="10000"/>
          </a:bodyPr>
          <a:lstStyle/>
          <a:p>
            <a:r>
              <a:rPr lang="en-US" dirty="0"/>
              <a:t>Experimentation in policing styles led to experiments in preventive patrol, directed patrol, aggressive patrol, team policing and community policing. </a:t>
            </a:r>
            <a:endParaRPr lang="en-US" dirty="0" smtClean="0"/>
          </a:p>
          <a:p>
            <a:pPr lvl="1"/>
            <a:r>
              <a:rPr lang="en-US" dirty="0"/>
              <a:t>The Kansas City Preventive Patrol </a:t>
            </a:r>
            <a:r>
              <a:rPr lang="en-US" dirty="0" smtClean="0"/>
              <a:t>Experiment</a:t>
            </a:r>
          </a:p>
          <a:p>
            <a:r>
              <a:rPr lang="en-US" dirty="0" smtClean="0"/>
              <a:t>The Civil Rights Movement and Vietnam</a:t>
            </a:r>
          </a:p>
          <a:p>
            <a:r>
              <a:rPr lang="en-US" dirty="0"/>
              <a:t>Technology, diversity, science, training, education and the challenges of global crime redefined law enforcement and public safety. </a:t>
            </a:r>
            <a:endParaRPr lang="en-US" dirty="0" smtClean="0"/>
          </a:p>
          <a:p>
            <a:r>
              <a:rPr lang="en-US" dirty="0"/>
              <a:t>Demands for services strained </a:t>
            </a:r>
            <a:r>
              <a:rPr lang="en-US" dirty="0" smtClean="0"/>
              <a:t>budgets, </a:t>
            </a:r>
            <a:r>
              <a:rPr lang="en-US" dirty="0"/>
              <a:t>explosion in the inmate </a:t>
            </a:r>
            <a:r>
              <a:rPr lang="en-US" dirty="0" smtClean="0"/>
              <a:t>population, violence in Mexico, and the Global War on Terrorism all introduce new challenges.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And The U.S. Military</a:t>
            </a:r>
            <a:endParaRPr lang="en-US" dirty="0"/>
          </a:p>
        </p:txBody>
      </p:sp>
      <p:sp>
        <p:nvSpPr>
          <p:cNvPr id="3" name="Content Placeholder 2"/>
          <p:cNvSpPr>
            <a:spLocks noGrp="1"/>
          </p:cNvSpPr>
          <p:nvPr>
            <p:ph idx="1"/>
          </p:nvPr>
        </p:nvSpPr>
        <p:spPr/>
        <p:txBody>
          <a:bodyPr>
            <a:normAutofit fontScale="92500" lnSpcReduction="20000"/>
          </a:bodyPr>
          <a:lstStyle/>
          <a:p>
            <a:r>
              <a:rPr lang="en-US" dirty="0"/>
              <a:t>M</a:t>
            </a:r>
            <a:r>
              <a:rPr lang="en-US" dirty="0" smtClean="0"/>
              <a:t>ilitary policing began during the American Revolution.</a:t>
            </a:r>
          </a:p>
          <a:p>
            <a:r>
              <a:rPr lang="en-US" dirty="0" smtClean="0"/>
              <a:t>The </a:t>
            </a:r>
            <a:r>
              <a:rPr lang="en-US" dirty="0" err="1"/>
              <a:t>Marechaussee</a:t>
            </a:r>
            <a:r>
              <a:rPr lang="en-US" dirty="0"/>
              <a:t> </a:t>
            </a:r>
            <a:r>
              <a:rPr lang="en-US" dirty="0" smtClean="0"/>
              <a:t>Corps</a:t>
            </a:r>
          </a:p>
          <a:p>
            <a:pPr lvl="1"/>
            <a:r>
              <a:rPr lang="en-US" dirty="0" smtClean="0"/>
              <a:t>General George Washington</a:t>
            </a:r>
          </a:p>
          <a:p>
            <a:pPr lvl="1"/>
            <a:r>
              <a:rPr lang="en-US" dirty="0"/>
              <a:t>Captain Bartholomew Von </a:t>
            </a:r>
            <a:r>
              <a:rPr lang="en-US" dirty="0" err="1"/>
              <a:t>Heer</a:t>
            </a:r>
            <a:r>
              <a:rPr lang="en-US" dirty="0"/>
              <a:t> </a:t>
            </a:r>
            <a:endParaRPr lang="en-US" dirty="0" smtClean="0"/>
          </a:p>
          <a:p>
            <a:r>
              <a:rPr lang="en-US" dirty="0" smtClean="0"/>
              <a:t>Manifest Destiny</a:t>
            </a:r>
          </a:p>
          <a:p>
            <a:r>
              <a:rPr lang="en-US" dirty="0" smtClean="0"/>
              <a:t>The War Between the States</a:t>
            </a:r>
          </a:p>
          <a:p>
            <a:pPr lvl="1"/>
            <a:r>
              <a:rPr lang="en-US" dirty="0" smtClean="0"/>
              <a:t>The Union police force</a:t>
            </a:r>
          </a:p>
          <a:p>
            <a:r>
              <a:rPr lang="en-US" dirty="0"/>
              <a:t>General McClellan </a:t>
            </a:r>
            <a:endParaRPr lang="en-US" dirty="0" smtClean="0"/>
          </a:p>
          <a:p>
            <a:pPr lvl="1"/>
            <a:r>
              <a:rPr lang="en-US" dirty="0" smtClean="0"/>
              <a:t>The “special pass”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And The U.S. Military</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Office of the Provost Marshal General of the </a:t>
            </a:r>
            <a:r>
              <a:rPr lang="en-US" dirty="0" smtClean="0"/>
              <a:t>Army</a:t>
            </a:r>
          </a:p>
          <a:p>
            <a:r>
              <a:rPr lang="en-US" dirty="0" smtClean="0"/>
              <a:t>Manpower requirements of military policing </a:t>
            </a:r>
          </a:p>
          <a:p>
            <a:r>
              <a:rPr lang="en-US" dirty="0" smtClean="0"/>
              <a:t>The </a:t>
            </a:r>
            <a:r>
              <a:rPr lang="en-US" dirty="0"/>
              <a:t>establishment of the Military Police </a:t>
            </a:r>
            <a:r>
              <a:rPr lang="en-US" dirty="0" smtClean="0"/>
              <a:t>Corps</a:t>
            </a:r>
          </a:p>
          <a:p>
            <a:r>
              <a:rPr lang="en-US" dirty="0" smtClean="0"/>
              <a:t> The </a:t>
            </a:r>
            <a:r>
              <a:rPr lang="en-US" dirty="0"/>
              <a:t>Criminal Investigation Division (CID</a:t>
            </a:r>
            <a:r>
              <a:rPr lang="en-US" dirty="0" smtClean="0"/>
              <a:t>)</a:t>
            </a:r>
          </a:p>
          <a:p>
            <a:r>
              <a:rPr lang="en-US" dirty="0" smtClean="0"/>
              <a:t>The Military </a:t>
            </a:r>
            <a:r>
              <a:rPr lang="en-US" dirty="0"/>
              <a:t>Police Corps</a:t>
            </a:r>
            <a:r>
              <a:rPr lang="en-US" dirty="0" smtClean="0"/>
              <a:t> </a:t>
            </a:r>
          </a:p>
          <a:p>
            <a:r>
              <a:rPr lang="en-US" dirty="0"/>
              <a:t>The Military Police Service School </a:t>
            </a:r>
            <a:endParaRPr lang="en-US" dirty="0" smtClean="0"/>
          </a:p>
          <a:p>
            <a:r>
              <a:rPr lang="en-US" dirty="0"/>
              <a:t>The endangerments of subversion and hostile aliens </a:t>
            </a:r>
            <a:endParaRPr lang="en-US" dirty="0" smtClean="0"/>
          </a:p>
          <a:p>
            <a:r>
              <a:rPr lang="en-US" dirty="0" smtClean="0"/>
              <a:t>The </a:t>
            </a:r>
            <a:r>
              <a:rPr lang="en-US" dirty="0"/>
              <a:t>Zone of Interior (ZI).</a:t>
            </a:r>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And The U.S. Military</a:t>
            </a:r>
            <a:endParaRPr lang="en-US" dirty="0"/>
          </a:p>
        </p:txBody>
      </p:sp>
      <p:sp>
        <p:nvSpPr>
          <p:cNvPr id="3" name="Content Placeholder 2"/>
          <p:cNvSpPr>
            <a:spLocks noGrp="1"/>
          </p:cNvSpPr>
          <p:nvPr>
            <p:ph idx="1"/>
          </p:nvPr>
        </p:nvSpPr>
        <p:spPr/>
        <p:txBody>
          <a:bodyPr>
            <a:normAutofit fontScale="92500"/>
          </a:bodyPr>
          <a:lstStyle/>
          <a:p>
            <a:r>
              <a:rPr lang="en-US" dirty="0"/>
              <a:t>Two unintended results of World War II  impacted American law </a:t>
            </a:r>
            <a:r>
              <a:rPr lang="en-US" dirty="0" smtClean="0"/>
              <a:t>enforcement:</a:t>
            </a:r>
          </a:p>
          <a:p>
            <a:pPr lvl="1"/>
            <a:r>
              <a:rPr lang="en-US" dirty="0" smtClean="0"/>
              <a:t>Law </a:t>
            </a:r>
            <a:r>
              <a:rPr lang="en-US" dirty="0"/>
              <a:t>enforcement profession experienced an influx of war veterans that had served as military police during the war or became interested in law enforcement as a career after their military </a:t>
            </a:r>
            <a:r>
              <a:rPr lang="en-US" dirty="0" smtClean="0"/>
              <a:t>discharge</a:t>
            </a:r>
          </a:p>
          <a:p>
            <a:pPr lvl="1"/>
            <a:r>
              <a:rPr lang="en-US" dirty="0" smtClean="0"/>
              <a:t>Many </a:t>
            </a:r>
            <a:r>
              <a:rPr lang="en-US" dirty="0"/>
              <a:t>thousands of former service personnel used the GI Bill to attend college after the war and then decided to enter the law enforcement profession upon graduation.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Law Enforcement And The U.S. Military</a:t>
            </a:r>
            <a:endParaRPr lang="en-US" dirty="0"/>
          </a:p>
        </p:txBody>
      </p:sp>
      <p:sp>
        <p:nvSpPr>
          <p:cNvPr id="3" name="Content Placeholder 2"/>
          <p:cNvSpPr>
            <a:spLocks noGrp="1"/>
          </p:cNvSpPr>
          <p:nvPr>
            <p:ph idx="1"/>
          </p:nvPr>
        </p:nvSpPr>
        <p:spPr/>
        <p:txBody>
          <a:bodyPr/>
          <a:lstStyle/>
          <a:p>
            <a:r>
              <a:rPr lang="en-US" dirty="0" smtClean="0"/>
              <a:t>The effect of the Korean War</a:t>
            </a:r>
          </a:p>
          <a:p>
            <a:pPr lvl="1"/>
            <a:r>
              <a:rPr lang="en-US" dirty="0" smtClean="0"/>
              <a:t>The United Nations and the military police</a:t>
            </a:r>
          </a:p>
          <a:p>
            <a:r>
              <a:rPr lang="en-US" dirty="0" smtClean="0"/>
              <a:t>Vietnam</a:t>
            </a:r>
          </a:p>
          <a:p>
            <a:r>
              <a:rPr lang="en-US" dirty="0" smtClean="0"/>
              <a:t>Endeavors of the military police between Vietnam and the Gulf War</a:t>
            </a:r>
          </a:p>
          <a:p>
            <a:r>
              <a:rPr lang="en-US" dirty="0" smtClean="0"/>
              <a:t>Gulf War</a:t>
            </a:r>
          </a:p>
          <a:p>
            <a:pPr lvl="1"/>
            <a:r>
              <a:rPr lang="en-US" dirty="0" smtClean="0"/>
              <a:t>Female soldiers</a:t>
            </a:r>
          </a:p>
          <a:p>
            <a:r>
              <a:rPr lang="en-US" dirty="0"/>
              <a:t>The events of September 11, 2001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normAutofit fontScale="92500" lnSpcReduction="10000"/>
          </a:bodyPr>
          <a:lstStyle/>
          <a:p>
            <a:r>
              <a:rPr lang="en-US" dirty="0"/>
              <a:t>The United States has a rich history composed of countless events that combined to provide our nation a well-trained and dedicated law enforcement </a:t>
            </a:r>
            <a:r>
              <a:rPr lang="en-US" dirty="0" smtClean="0"/>
              <a:t>profession</a:t>
            </a:r>
          </a:p>
          <a:p>
            <a:r>
              <a:rPr lang="en-US" dirty="0"/>
              <a:t>Modern policing now spans the entirety of the nation, and encompasses both civilian and military </a:t>
            </a:r>
            <a:r>
              <a:rPr lang="en-US" dirty="0" smtClean="0"/>
              <a:t>settings.</a:t>
            </a:r>
          </a:p>
          <a:p>
            <a:r>
              <a:rPr lang="en-US" dirty="0"/>
              <a:t>The humble beginnings of American law enforcement have matured into global influences during modern times.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Landmark Cases</a:t>
            </a:r>
            <a:endParaRPr lang="en-US" dirty="0"/>
          </a:p>
        </p:txBody>
      </p:sp>
      <p:sp>
        <p:nvSpPr>
          <p:cNvPr id="3" name="Content Placeholder 2"/>
          <p:cNvSpPr>
            <a:spLocks noGrp="1"/>
          </p:cNvSpPr>
          <p:nvPr>
            <p:ph idx="1"/>
          </p:nvPr>
        </p:nvSpPr>
        <p:spPr/>
        <p:txBody>
          <a:bodyPr/>
          <a:lstStyle/>
          <a:p>
            <a:r>
              <a:rPr lang="en-US" dirty="0"/>
              <a:t>Miranda v. </a:t>
            </a:r>
            <a:r>
              <a:rPr lang="en-US" dirty="0" smtClean="0"/>
              <a:t>Arizona</a:t>
            </a:r>
          </a:p>
          <a:p>
            <a:r>
              <a:rPr lang="en-US" dirty="0"/>
              <a:t>Terry v. </a:t>
            </a:r>
            <a:r>
              <a:rPr lang="en-US" dirty="0" smtClean="0"/>
              <a:t>Ohio</a:t>
            </a:r>
          </a:p>
          <a:p>
            <a:r>
              <a:rPr lang="en-US" dirty="0" err="1"/>
              <a:t>Chimel</a:t>
            </a:r>
            <a:r>
              <a:rPr lang="en-US" dirty="0"/>
              <a:t> v. </a:t>
            </a:r>
            <a:r>
              <a:rPr lang="en-US" dirty="0" smtClean="0"/>
              <a:t>California</a:t>
            </a:r>
          </a:p>
          <a:p>
            <a:r>
              <a:rPr lang="en-US" dirty="0"/>
              <a:t>Tennessee v. Garner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Post 9/11:  The Explosion Of Homeland Security</a:t>
            </a:r>
            <a:endParaRPr lang="en-US" dirty="0"/>
          </a:p>
        </p:txBody>
      </p:sp>
      <p:sp>
        <p:nvSpPr>
          <p:cNvPr id="3" name="Content Placeholder 2"/>
          <p:cNvSpPr>
            <a:spLocks noGrp="1"/>
          </p:cNvSpPr>
          <p:nvPr>
            <p:ph idx="1"/>
          </p:nvPr>
        </p:nvSpPr>
        <p:spPr/>
        <p:txBody>
          <a:bodyPr>
            <a:normAutofit fontScale="92500"/>
          </a:bodyPr>
          <a:lstStyle/>
          <a:p>
            <a:r>
              <a:rPr lang="en-US" dirty="0" smtClean="0"/>
              <a:t>The roles of first responders have been redefined</a:t>
            </a:r>
          </a:p>
          <a:p>
            <a:r>
              <a:rPr lang="en-US" dirty="0"/>
              <a:t>Homeland security is a paramount concern of the United </a:t>
            </a:r>
            <a:r>
              <a:rPr lang="en-US" dirty="0" smtClean="0"/>
              <a:t>States</a:t>
            </a:r>
          </a:p>
          <a:p>
            <a:r>
              <a:rPr lang="en-US" dirty="0" smtClean="0"/>
              <a:t>The War on Terror necessitates the involvement of both civilian and military police forces</a:t>
            </a:r>
          </a:p>
          <a:p>
            <a:r>
              <a:rPr lang="en-US" dirty="0" smtClean="0"/>
              <a:t>Opportunities for employment and advancement have never been better</a:t>
            </a:r>
          </a:p>
          <a:p>
            <a:r>
              <a:rPr lang="en-US" dirty="0" smtClean="0"/>
              <a:t>The importance of collaboration</a:t>
            </a:r>
            <a:endParaRPr lang="en-US" dirty="0" smtClean="0"/>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dirty="0" smtClean="0"/>
          </a:p>
          <a:p>
            <a:pPr algn="ctr">
              <a:buNone/>
            </a:pPr>
            <a:r>
              <a:rPr lang="en-US" smtClean="0"/>
              <a:t>Summary and Questions</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a:t>Throughout its history, the United States has experienced societal change that drastically influenced its law enforcement organizations and activities. </a:t>
            </a:r>
            <a:endParaRPr lang="en-US" dirty="0" smtClean="0"/>
          </a:p>
          <a:p>
            <a:r>
              <a:rPr lang="en-US" dirty="0"/>
              <a:t>To better understand the profession of today, it is important to examine the historical foundations of the discipline.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r>
              <a:rPr lang="en-US" b="1" dirty="0" smtClean="0"/>
              <a:t>The British Heritage, Colonial America And The First Generation Of Law Enforcement In The United States</a:t>
            </a:r>
            <a:endParaRPr lang="en-US" dirty="0"/>
          </a:p>
        </p:txBody>
      </p:sp>
      <p:sp>
        <p:nvSpPr>
          <p:cNvPr id="3" name="Content Placeholder 2"/>
          <p:cNvSpPr>
            <a:spLocks noGrp="1"/>
          </p:cNvSpPr>
          <p:nvPr>
            <p:ph idx="1"/>
          </p:nvPr>
        </p:nvSpPr>
        <p:spPr>
          <a:xfrm>
            <a:off x="457200" y="2286000"/>
            <a:ext cx="8229600" cy="3840163"/>
          </a:xfrm>
        </p:spPr>
        <p:txBody>
          <a:bodyPr>
            <a:normAutofit fontScale="92500" lnSpcReduction="20000"/>
          </a:bodyPr>
          <a:lstStyle/>
          <a:p>
            <a:r>
              <a:rPr lang="en-US" dirty="0"/>
              <a:t>Much of the historical foundations for law enforcement in the United States are drawn from the </a:t>
            </a:r>
            <a:r>
              <a:rPr lang="en-US" dirty="0" smtClean="0"/>
              <a:t>British.</a:t>
            </a:r>
          </a:p>
          <a:p>
            <a:r>
              <a:rPr lang="en-US" dirty="0" smtClean="0"/>
              <a:t>The origin of the sheriff</a:t>
            </a:r>
          </a:p>
          <a:p>
            <a:r>
              <a:rPr lang="en-US" dirty="0" smtClean="0"/>
              <a:t>The constable</a:t>
            </a:r>
          </a:p>
          <a:p>
            <a:r>
              <a:rPr lang="en-US" dirty="0" smtClean="0"/>
              <a:t>Day and night watchers</a:t>
            </a:r>
          </a:p>
          <a:p>
            <a:r>
              <a:rPr lang="en-US" dirty="0" smtClean="0"/>
              <a:t>Corruption </a:t>
            </a:r>
          </a:p>
          <a:p>
            <a:r>
              <a:rPr lang="en-US" dirty="0" smtClean="0"/>
              <a:t>Sir Robert Peel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Boston, Philadelphia, New York And The Birth Of Urban Policing</a:t>
            </a:r>
            <a:endParaRPr lang="en-US" dirty="0"/>
          </a:p>
        </p:txBody>
      </p:sp>
      <p:sp>
        <p:nvSpPr>
          <p:cNvPr id="3" name="Content Placeholder 2"/>
          <p:cNvSpPr>
            <a:spLocks noGrp="1"/>
          </p:cNvSpPr>
          <p:nvPr>
            <p:ph idx="1"/>
          </p:nvPr>
        </p:nvSpPr>
        <p:spPr/>
        <p:txBody>
          <a:bodyPr/>
          <a:lstStyle/>
          <a:p>
            <a:r>
              <a:rPr lang="en-US" dirty="0" smtClean="0"/>
              <a:t>Boston’s Night Watchmen</a:t>
            </a:r>
          </a:p>
          <a:p>
            <a:r>
              <a:rPr lang="en-US" dirty="0" smtClean="0"/>
              <a:t>Philadelphia’s 24-hour policing</a:t>
            </a:r>
          </a:p>
          <a:p>
            <a:r>
              <a:rPr lang="en-US" dirty="0"/>
              <a:t>New York City </a:t>
            </a:r>
            <a:r>
              <a:rPr lang="en-US" dirty="0" smtClean="0"/>
              <a:t>earned </a:t>
            </a:r>
            <a:r>
              <a:rPr lang="en-US" dirty="0"/>
              <a:t>the distinction of organizing the first modern police department designed along the lines of the Peel’s London </a:t>
            </a:r>
            <a:r>
              <a:rPr lang="en-US" dirty="0" smtClean="0"/>
              <a:t>police</a:t>
            </a:r>
          </a:p>
          <a:p>
            <a:r>
              <a:rPr lang="en-US" dirty="0" smtClean="0"/>
              <a:t>Uniforms and weapons</a:t>
            </a:r>
          </a:p>
          <a:p>
            <a:r>
              <a:rPr lang="en-US" dirty="0" smtClean="0"/>
              <a:t>Transportation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Boston, Philadelphia, New York And The Birth Of Urban Policing</a:t>
            </a:r>
            <a:endParaRPr lang="en-US" dirty="0"/>
          </a:p>
        </p:txBody>
      </p:sp>
      <p:sp>
        <p:nvSpPr>
          <p:cNvPr id="3" name="Content Placeholder 2"/>
          <p:cNvSpPr>
            <a:spLocks noGrp="1"/>
          </p:cNvSpPr>
          <p:nvPr>
            <p:ph idx="1"/>
          </p:nvPr>
        </p:nvSpPr>
        <p:spPr/>
        <p:txBody>
          <a:bodyPr/>
          <a:lstStyle/>
          <a:p>
            <a:r>
              <a:rPr lang="en-US" dirty="0" smtClean="0"/>
              <a:t>John A. Kennedy and New York City Police</a:t>
            </a:r>
          </a:p>
          <a:p>
            <a:pPr lvl="1"/>
            <a:r>
              <a:rPr lang="en-US" dirty="0" smtClean="0"/>
              <a:t>New technology</a:t>
            </a:r>
          </a:p>
          <a:p>
            <a:pPr lvl="1"/>
            <a:r>
              <a:rPr lang="en-US" dirty="0" smtClean="0"/>
              <a:t>The Broadway Squad</a:t>
            </a:r>
          </a:p>
          <a:p>
            <a:r>
              <a:rPr lang="en-US" dirty="0" smtClean="0"/>
              <a:t>St. Louis’ Street Service Bureau</a:t>
            </a:r>
          </a:p>
          <a:p>
            <a:r>
              <a:rPr lang="en-US" dirty="0" smtClean="0"/>
              <a:t>Countless cities began to create their own police departments</a:t>
            </a:r>
          </a:p>
          <a:p>
            <a:pPr lvl="1"/>
            <a:r>
              <a:rPr lang="en-US" dirty="0" smtClean="0"/>
              <a:t>Corruption and the </a:t>
            </a:r>
            <a:r>
              <a:rPr lang="en-US" dirty="0" err="1" smtClean="0"/>
              <a:t>Lexow</a:t>
            </a:r>
            <a:r>
              <a:rPr lang="en-US" dirty="0" smtClean="0"/>
              <a:t> Commission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State Level Law Enforcement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slow process</a:t>
            </a:r>
          </a:p>
          <a:p>
            <a:r>
              <a:rPr lang="en-US" dirty="0" smtClean="0"/>
              <a:t>The militia of “</a:t>
            </a:r>
            <a:r>
              <a:rPr lang="en-US" dirty="0" err="1" smtClean="0"/>
              <a:t>Kantuckee</a:t>
            </a:r>
            <a:r>
              <a:rPr lang="en-US" dirty="0" smtClean="0"/>
              <a:t>”</a:t>
            </a:r>
          </a:p>
          <a:p>
            <a:r>
              <a:rPr lang="en-US" dirty="0" smtClean="0"/>
              <a:t>Two distinct patterns of state enforcement:</a:t>
            </a:r>
          </a:p>
          <a:p>
            <a:pPr lvl="1"/>
            <a:r>
              <a:rPr lang="en-US" dirty="0" smtClean="0"/>
              <a:t>The rural model – Texas Rangers</a:t>
            </a:r>
          </a:p>
          <a:p>
            <a:pPr lvl="1"/>
            <a:r>
              <a:rPr lang="en-US" dirty="0" smtClean="0"/>
              <a:t>The urban model – Pennsylvania State Police</a:t>
            </a:r>
          </a:p>
          <a:p>
            <a:r>
              <a:rPr lang="en-US" dirty="0" smtClean="0"/>
              <a:t>The history of the Texas Rangers</a:t>
            </a:r>
          </a:p>
          <a:p>
            <a:r>
              <a:rPr lang="en-US" dirty="0"/>
              <a:t>Massachusetts State Constabulary </a:t>
            </a:r>
            <a:endParaRPr lang="en-US" dirty="0" smtClean="0"/>
          </a:p>
          <a:p>
            <a:r>
              <a:rPr lang="en-US" dirty="0" smtClean="0"/>
              <a:t>California, Connecticut soon followed</a:t>
            </a:r>
          </a:p>
          <a:p>
            <a:r>
              <a:rPr lang="en-US" dirty="0" smtClean="0"/>
              <a:t>Pennsylvania’s </a:t>
            </a:r>
            <a:r>
              <a:rPr lang="en-US" dirty="0"/>
              <a:t>true urban state police force</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State Level Law Enforcement</a:t>
            </a:r>
            <a:endParaRPr lang="en-US" dirty="0"/>
          </a:p>
        </p:txBody>
      </p:sp>
      <p:sp>
        <p:nvSpPr>
          <p:cNvPr id="3" name="Content Placeholder 2"/>
          <p:cNvSpPr>
            <a:spLocks noGrp="1"/>
          </p:cNvSpPr>
          <p:nvPr>
            <p:ph idx="1"/>
          </p:nvPr>
        </p:nvSpPr>
        <p:spPr/>
        <p:txBody>
          <a:bodyPr/>
          <a:lstStyle/>
          <a:p>
            <a:r>
              <a:rPr lang="en-US" dirty="0"/>
              <a:t>New Jersey State Police </a:t>
            </a:r>
            <a:r>
              <a:rPr lang="en-US" dirty="0" smtClean="0"/>
              <a:t>and the Lindbergh kidnapping</a:t>
            </a:r>
          </a:p>
          <a:p>
            <a:r>
              <a:rPr lang="en-US" dirty="0" smtClean="0"/>
              <a:t>The effect of World War II</a:t>
            </a:r>
          </a:p>
          <a:p>
            <a:r>
              <a:rPr lang="en-US" dirty="0" smtClean="0"/>
              <a:t>States began to create agencies targeted to specific needs</a:t>
            </a:r>
          </a:p>
          <a:p>
            <a:r>
              <a:rPr lang="en-US" dirty="0" smtClean="0"/>
              <a:t>Highway safety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1550</Words>
  <Application>Microsoft Office PowerPoint</Application>
  <PresentationFormat>On-screen Show (4:3)</PresentationFormat>
  <Paragraphs>184</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THE HISTORY OF LAW ENFORCEMENT IN THE UNITED STATES</vt:lpstr>
      <vt:lpstr>Learning Objectives</vt:lpstr>
      <vt:lpstr>Introduction</vt:lpstr>
      <vt:lpstr>Introduction</vt:lpstr>
      <vt:lpstr>The British Heritage, Colonial America And The First Generation Of Law Enforcement In The United States</vt:lpstr>
      <vt:lpstr>Boston, Philadelphia, New York And The Birth Of Urban Policing</vt:lpstr>
      <vt:lpstr>Boston, Philadelphia, New York And The Birth Of Urban Policing</vt:lpstr>
      <vt:lpstr>State Level Law Enforcement</vt:lpstr>
      <vt:lpstr>State Level Law Enforcement</vt:lpstr>
      <vt:lpstr>Federal Enforcement </vt:lpstr>
      <vt:lpstr>Federal Enforcement </vt:lpstr>
      <vt:lpstr>Private Security And Enforcement </vt:lpstr>
      <vt:lpstr>Private Security And Enforcement </vt:lpstr>
      <vt:lpstr>Breaking Barriers</vt:lpstr>
      <vt:lpstr>Breaking Barriers</vt:lpstr>
      <vt:lpstr>Early Advancements In Science, Investigations And Technology </vt:lpstr>
      <vt:lpstr>Early Advancements In Science, Investigations And Technology </vt:lpstr>
      <vt:lpstr>Law Enforcement In The First Half Of The Twentieth Century</vt:lpstr>
      <vt:lpstr>Law Enforcement In The First Half Of The Twentieth Century</vt:lpstr>
      <vt:lpstr>Law Enforcement In The First Half Of The Twentieth Century</vt:lpstr>
      <vt:lpstr>Law Enforcement In The Second Half Of The Twentieth Century</vt:lpstr>
      <vt:lpstr>Law Enforcement In The Second Half Of The Twentieth Century</vt:lpstr>
      <vt:lpstr>Law Enforcement In The Second Half Of The Twentieth Century</vt:lpstr>
      <vt:lpstr>Law Enforcement In The Second Half Of The Twentieth Century</vt:lpstr>
      <vt:lpstr>Law Enforcement In The Second Half Of The Twentieth Century</vt:lpstr>
      <vt:lpstr>Law Enforcement And The U.S. Military</vt:lpstr>
      <vt:lpstr>Law Enforcement And The U.S. Military</vt:lpstr>
      <vt:lpstr>Law Enforcement And The U.S. Military</vt:lpstr>
      <vt:lpstr>Law Enforcement And The U.S. Military</vt:lpstr>
      <vt:lpstr>Landmark Cases</vt:lpstr>
      <vt:lpstr>Post 9/11:  The Explosion Of Homeland Security</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LAW ENFORCEMENT IN THE UNITED STATES</dc:title>
  <dc:creator>Jimmy</dc:creator>
  <cp:lastModifiedBy>Jimmy</cp:lastModifiedBy>
  <cp:revision>10</cp:revision>
  <dcterms:created xsi:type="dcterms:W3CDTF">2013-05-27T16:14:47Z</dcterms:created>
  <dcterms:modified xsi:type="dcterms:W3CDTF">2013-05-27T17:48:57Z</dcterms:modified>
</cp:coreProperties>
</file>