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5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2" r:id="rId4"/>
    <p:sldId id="280" r:id="rId5"/>
    <p:sldId id="281" r:id="rId6"/>
    <p:sldId id="282" r:id="rId7"/>
    <p:sldId id="284" r:id="rId8"/>
    <p:sldId id="283" r:id="rId9"/>
    <p:sldId id="285" r:id="rId10"/>
    <p:sldId id="286" r:id="rId11"/>
    <p:sldId id="287" r:id="rId12"/>
    <p:sldId id="289" r:id="rId13"/>
    <p:sldId id="290" r:id="rId14"/>
    <p:sldId id="288" r:id="rId15"/>
    <p:sldId id="291" r:id="rId16"/>
    <p:sldId id="292" r:id="rId17"/>
    <p:sldId id="293" r:id="rId18"/>
    <p:sldId id="294" r:id="rId19"/>
    <p:sldId id="295" r:id="rId20"/>
    <p:sldId id="297" r:id="rId21"/>
    <p:sldId id="296" r:id="rId22"/>
    <p:sldId id="298" r:id="rId23"/>
    <p:sldId id="279" r:id="rId24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25" autoAdjust="0"/>
    <p:restoredTop sz="94690" autoAdjust="0"/>
  </p:normalViewPr>
  <p:slideViewPr>
    <p:cSldViewPr>
      <p:cViewPr varScale="1">
        <p:scale>
          <a:sx n="76" d="100"/>
          <a:sy n="76" d="100"/>
        </p:scale>
        <p:origin x="-8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182A1-EB35-4B23-90D6-3B1D5C4E52A0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A2E50-1808-49A5-B134-6EE8C91F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096E-EA28-45A9-97B7-6ACE35CB2AF9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A39C-72E3-4D73-988A-C76B44366218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C79-AA07-44F1-92FE-D3C2FE018A75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BAFC-FCA5-4C61-999E-F053C5D69C8F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16C8-4321-4950-A3F7-81F3567C8C75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ABEE-EFD3-4694-A43D-9FA09702DA4E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FE9C0-0BBD-49A6-9416-E7FEFC2D1E44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5B42-B4D4-4068-AE06-3EED9FEAB215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A8AC-55F0-4F9B-A308-CB206222D63E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A01E-CF0C-4179-9592-2ACE2534AF43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7537-FF5E-4572-AC7F-805DE818F5F1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6410-5AB6-4F41-A671-A7EEA109C312}" type="datetime1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2.bin"/><Relationship Id="rId5" Type="http://schemas.openxmlformats.org/officeDocument/2006/relationships/oleObject" Target="../embeddings/oleObject71.bin"/><Relationship Id="rId4" Type="http://schemas.openxmlformats.org/officeDocument/2006/relationships/oleObject" Target="../embeddings/oleObject7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Relationship Id="rId9" Type="http://schemas.openxmlformats.org/officeDocument/2006/relationships/oleObject" Target="../embeddings/oleObject8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8077200" cy="177165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Electomagnetic</a:t>
            </a:r>
            <a:r>
              <a:rPr lang="en-US" dirty="0" smtClean="0"/>
              <a:t> Waves and Materials</a:t>
            </a:r>
            <a:br>
              <a:rPr lang="en-US" dirty="0" smtClean="0"/>
            </a:br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5562600"/>
            <a:ext cx="7391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an infinitely deep good conductor of conductivity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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defined by the half-space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0 &lt; x &lt;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, shown in the figure,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E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and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H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can be expressed as in next slide: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3494" name="Group 6"/>
          <p:cNvGrpSpPr>
            <a:grpSpLocks noChangeAspect="1"/>
          </p:cNvGrpSpPr>
          <p:nvPr/>
        </p:nvGrpSpPr>
        <p:grpSpPr bwMode="auto">
          <a:xfrm>
            <a:off x="1828800" y="1371600"/>
            <a:ext cx="4965700" cy="4316413"/>
            <a:chOff x="3168" y="1488"/>
            <a:chExt cx="1586" cy="1354"/>
          </a:xfrm>
        </p:grpSpPr>
        <p:sp>
          <p:nvSpPr>
            <p:cNvPr id="63510" name="Line 22"/>
            <p:cNvSpPr>
              <a:spLocks noChangeAspect="1" noChangeShapeType="1"/>
            </p:cNvSpPr>
            <p:nvPr/>
          </p:nvSpPr>
          <p:spPr bwMode="auto">
            <a:xfrm flipV="1">
              <a:off x="3264" y="1558"/>
              <a:ext cx="336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9" name="Line 21"/>
            <p:cNvSpPr>
              <a:spLocks noChangeAspect="1" noChangeShapeType="1"/>
            </p:cNvSpPr>
            <p:nvPr/>
          </p:nvSpPr>
          <p:spPr bwMode="auto">
            <a:xfrm>
              <a:off x="3264" y="2038"/>
              <a:ext cx="0" cy="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8" name="Line 20"/>
            <p:cNvSpPr>
              <a:spLocks noChangeAspect="1" noChangeShapeType="1"/>
            </p:cNvSpPr>
            <p:nvPr/>
          </p:nvSpPr>
          <p:spPr bwMode="auto">
            <a:xfrm>
              <a:off x="3264" y="2038"/>
              <a:ext cx="144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7" name="Line 19"/>
            <p:cNvSpPr>
              <a:spLocks noChangeAspect="1" noChangeShapeType="1"/>
            </p:cNvSpPr>
            <p:nvPr/>
          </p:nvSpPr>
          <p:spPr bwMode="auto">
            <a:xfrm>
              <a:off x="3504" y="1702"/>
              <a:ext cx="0" cy="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6" name="Line 18"/>
            <p:cNvSpPr>
              <a:spLocks noChangeAspect="1" noChangeShapeType="1"/>
            </p:cNvSpPr>
            <p:nvPr/>
          </p:nvSpPr>
          <p:spPr bwMode="auto">
            <a:xfrm>
              <a:off x="3504" y="1702"/>
              <a:ext cx="7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5" name="Line 17"/>
            <p:cNvSpPr>
              <a:spLocks noChangeAspect="1" noChangeShapeType="1"/>
            </p:cNvSpPr>
            <p:nvPr/>
          </p:nvSpPr>
          <p:spPr bwMode="auto">
            <a:xfrm flipH="1">
              <a:off x="4033" y="1702"/>
              <a:ext cx="192" cy="3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4" name="AutoShape 16"/>
            <p:cNvSpPr>
              <a:spLocks noChangeAspect="1" noChangeShapeType="1"/>
            </p:cNvSpPr>
            <p:nvPr/>
          </p:nvSpPr>
          <p:spPr bwMode="auto">
            <a:xfrm flipV="1">
              <a:off x="3204" y="1702"/>
              <a:ext cx="240" cy="3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3" name="AutoShape 15"/>
            <p:cNvSpPr>
              <a:spLocks noChangeAspect="1" noChangeShapeType="1"/>
            </p:cNvSpPr>
            <p:nvPr/>
          </p:nvSpPr>
          <p:spPr bwMode="auto">
            <a:xfrm flipV="1">
              <a:off x="3264" y="2076"/>
              <a:ext cx="7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2" name="Text Box 14"/>
            <p:cNvSpPr txBox="1">
              <a:spLocks noChangeAspect="1" noChangeArrowheads="1"/>
            </p:cNvSpPr>
            <p:nvPr/>
          </p:nvSpPr>
          <p:spPr bwMode="auto">
            <a:xfrm>
              <a:off x="3734" y="2250"/>
              <a:ext cx="1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</a:p>
          </p:txBody>
        </p:sp>
        <p:sp>
          <p:nvSpPr>
            <p:cNvPr id="63501" name="Text Box 13"/>
            <p:cNvSpPr txBox="1">
              <a:spLocks noChangeAspect="1" noChangeArrowheads="1"/>
            </p:cNvSpPr>
            <p:nvPr/>
          </p:nvSpPr>
          <p:spPr bwMode="auto">
            <a:xfrm>
              <a:off x="3320" y="2264"/>
              <a:ext cx="20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00" name="Text Box 12"/>
            <p:cNvSpPr txBox="1">
              <a:spLocks noChangeAspect="1" noChangeArrowheads="1"/>
            </p:cNvSpPr>
            <p:nvPr/>
          </p:nvSpPr>
          <p:spPr bwMode="auto">
            <a:xfrm>
              <a:off x="3168" y="1725"/>
              <a:ext cx="166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9" name="Text Box 11"/>
            <p:cNvSpPr txBox="1">
              <a:spLocks noChangeAspect="1" noChangeArrowheads="1"/>
            </p:cNvSpPr>
            <p:nvPr/>
          </p:nvSpPr>
          <p:spPr bwMode="auto">
            <a:xfrm>
              <a:off x="3552" y="2044"/>
              <a:ext cx="146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8" name="Text Box 10"/>
            <p:cNvSpPr txBox="1">
              <a:spLocks noChangeAspect="1" noChangeArrowheads="1"/>
            </p:cNvSpPr>
            <p:nvPr/>
          </p:nvSpPr>
          <p:spPr bwMode="auto">
            <a:xfrm>
              <a:off x="3264" y="2675"/>
              <a:ext cx="16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7" name="Text Box 9"/>
            <p:cNvSpPr txBox="1">
              <a:spLocks noChangeAspect="1" noChangeArrowheads="1"/>
            </p:cNvSpPr>
            <p:nvPr/>
          </p:nvSpPr>
          <p:spPr bwMode="auto">
            <a:xfrm>
              <a:off x="4599" y="2061"/>
              <a:ext cx="155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6" name="Text Box 8"/>
            <p:cNvSpPr txBox="1">
              <a:spLocks noChangeAspect="1" noChangeArrowheads="1"/>
            </p:cNvSpPr>
            <p:nvPr/>
          </p:nvSpPr>
          <p:spPr bwMode="auto">
            <a:xfrm>
              <a:off x="3585" y="1488"/>
              <a:ext cx="161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5" name="AutoShape 7"/>
            <p:cNvSpPr>
              <a:spLocks noChangeAspect="1" noChangeArrowheads="1"/>
            </p:cNvSpPr>
            <p:nvPr/>
          </p:nvSpPr>
          <p:spPr bwMode="auto">
            <a:xfrm rot="16200000" flipV="1">
              <a:off x="3288" y="2232"/>
              <a:ext cx="192" cy="48"/>
            </a:xfrm>
            <a:prstGeom prst="parallelogram">
              <a:avLst>
                <a:gd name="adj" fmla="val 145833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 type="none" w="sm" len="med"/>
              <a:tailEnd type="none" w="sm" len="med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376"/>
            <a:ext cx="73914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b="1" i="1" dirty="0" smtClean="0">
                <a:latin typeface="Arial" pitchFamily="34" charset="0"/>
                <a:cs typeface="Arial" pitchFamily="34" charset="0"/>
                <a:sym typeface="Symbol"/>
              </a:rPr>
              <a:t>E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and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  <a:sym typeface="Symbol"/>
              </a:rPr>
              <a:t>H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inside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half-space conductor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77000" y="19050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(2.27)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77000" y="26670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(2.28)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351056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(2.29)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477000" y="419636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(2.30)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685800" y="4797624"/>
            <a:ext cx="28296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time averaged power density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1752599" y="1905000"/>
          <a:ext cx="1773383" cy="374073"/>
        </p:xfrm>
        <a:graphic>
          <a:graphicData uri="http://schemas.openxmlformats.org/presentationml/2006/ole">
            <p:oleObj spid="_x0000_s64518" name="Equation" r:id="rId3" imgW="1218671" imgH="253890" progId="Equation.DSMT4">
              <p:embed/>
            </p:oleObj>
          </a:graphicData>
        </a:graphic>
      </p:graphicFrame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1752599" y="2438401"/>
          <a:ext cx="2881745" cy="609600"/>
        </p:xfrm>
        <a:graphic>
          <a:graphicData uri="http://schemas.openxmlformats.org/presentationml/2006/ole">
            <p:oleObj spid="_x0000_s64520" name="Equation" r:id="rId4" imgW="1981200" imgH="419100" progId="Equation.DSMT4">
              <p:embed/>
            </p:oleObj>
          </a:graphicData>
        </a:graphic>
      </p:graphicFrame>
      <p:sp>
        <p:nvSpPr>
          <p:cNvPr id="40" name="Rectangle 39"/>
          <p:cNvSpPr/>
          <p:nvPr/>
        </p:nvSpPr>
        <p:spPr>
          <a:xfrm>
            <a:off x="685800" y="3048001"/>
            <a:ext cx="2273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Real parts of the fields are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1752600" y="3429000"/>
          <a:ext cx="2604658" cy="568037"/>
        </p:xfrm>
        <a:graphic>
          <a:graphicData uri="http://schemas.openxmlformats.org/presentationml/2006/ole">
            <p:oleObj spid="_x0000_s64522" name="Equation" r:id="rId5" imgW="1790700" imgH="393700" progId="Equation.DSMT4">
              <p:embed/>
            </p:oleObj>
          </a:graphicData>
        </a:graphic>
      </p:graphicFrame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4" name="Object 12"/>
          <p:cNvGraphicFramePr>
            <a:graphicFrameLocks noChangeAspect="1"/>
          </p:cNvGraphicFramePr>
          <p:nvPr/>
        </p:nvGraphicFramePr>
        <p:xfrm>
          <a:off x="1752599" y="4114801"/>
          <a:ext cx="3546763" cy="609600"/>
        </p:xfrm>
        <a:graphic>
          <a:graphicData uri="http://schemas.openxmlformats.org/presentationml/2006/ole">
            <p:oleObj spid="_x0000_s64524" name="Equation" r:id="rId6" imgW="2438400" imgH="419100" progId="Equation.DSMT4">
              <p:embed/>
            </p:oleObj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6" name="Object 14"/>
          <p:cNvGraphicFramePr>
            <a:graphicFrameLocks noChangeAspect="1"/>
          </p:cNvGraphicFramePr>
          <p:nvPr/>
        </p:nvGraphicFramePr>
        <p:xfrm>
          <a:off x="1752600" y="5181601"/>
          <a:ext cx="4142509" cy="609600"/>
        </p:xfrm>
        <a:graphic>
          <a:graphicData uri="http://schemas.openxmlformats.org/presentationml/2006/ole">
            <p:oleObj spid="_x0000_s64526" name="Equation" r:id="rId7" imgW="2844800" imgH="419100" progId="Equation.DSMT4">
              <p:embed/>
            </p:oleObj>
          </a:graphicData>
        </a:graphic>
      </p:graphicFrame>
      <p:sp>
        <p:nvSpPr>
          <p:cNvPr id="46" name="Rectangle 45"/>
          <p:cNvSpPr/>
          <p:nvPr/>
        </p:nvSpPr>
        <p:spPr>
          <a:xfrm>
            <a:off x="6450460" y="52578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2335321"/>
            <a:ext cx="7391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Total phasor current entering the conductor of width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77000" y="2835059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77000" y="391352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(2.35)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167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(2.32)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477000" y="5040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(2.36)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685800" y="4587658"/>
            <a:ext cx="59071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Define an AC equivalent resistance which consumes the same power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5800" y="3444658"/>
            <a:ext cx="6311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After integrating, substituting the limits and transferring to time domain, we get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1371601" y="2758859"/>
          <a:ext cx="5118620" cy="605076"/>
        </p:xfrm>
        <a:graphic>
          <a:graphicData uri="http://schemas.openxmlformats.org/presentationml/2006/ole">
            <p:oleObj spid="_x0000_s66567" name="Equation" r:id="rId3" imgW="2984500" imgH="355600" progId="Equation.DSMT4">
              <p:embed/>
            </p:oleObj>
          </a:graphicData>
        </a:graphic>
      </p:graphicFrame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9" name="Object 9"/>
          <p:cNvGraphicFramePr>
            <a:graphicFrameLocks noChangeAspect="1"/>
          </p:cNvGraphicFramePr>
          <p:nvPr/>
        </p:nvGraphicFramePr>
        <p:xfrm>
          <a:off x="1371600" y="3825657"/>
          <a:ext cx="2861851" cy="719551"/>
        </p:xfrm>
        <a:graphic>
          <a:graphicData uri="http://schemas.openxmlformats.org/presentationml/2006/ole">
            <p:oleObj spid="_x0000_s66569" name="Equation" r:id="rId4" imgW="1663700" imgH="419100" progId="Equation.DSMT4">
              <p:embed/>
            </p:oleObj>
          </a:graphicData>
        </a:graphic>
      </p:graphicFrame>
      <p:sp>
        <p:nvSpPr>
          <p:cNvPr id="47" name="Rectangle 46"/>
          <p:cNvSpPr/>
          <p:nvPr/>
        </p:nvSpPr>
        <p:spPr>
          <a:xfrm>
            <a:off x="685800" y="1371600"/>
            <a:ext cx="723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Total power entering the conductor of width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and length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is given by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1" name="Object 11"/>
          <p:cNvGraphicFramePr>
            <a:graphicFrameLocks noChangeAspect="1"/>
          </p:cNvGraphicFramePr>
          <p:nvPr/>
        </p:nvGraphicFramePr>
        <p:xfrm>
          <a:off x="1371600" y="1676400"/>
          <a:ext cx="2616550" cy="670491"/>
        </p:xfrm>
        <a:graphic>
          <a:graphicData uri="http://schemas.openxmlformats.org/presentationml/2006/ole">
            <p:oleObj spid="_x0000_s66571" name="Equation" r:id="rId5" imgW="1524000" imgH="393700" progId="Equation.DSMT4">
              <p:embed/>
            </p:oleObj>
          </a:graphicData>
        </a:graphic>
      </p:graphicFrame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3" name="Object 13"/>
          <p:cNvGraphicFramePr>
            <a:graphicFrameLocks noChangeAspect="1"/>
          </p:cNvGraphicFramePr>
          <p:nvPr/>
        </p:nvGraphicFramePr>
        <p:xfrm>
          <a:off x="1371600" y="5044858"/>
          <a:ext cx="3581400" cy="441542"/>
        </p:xfrm>
        <a:graphic>
          <a:graphicData uri="http://schemas.openxmlformats.org/presentationml/2006/ole">
            <p:oleObj spid="_x0000_s66573" name="Equation" r:id="rId6" imgW="2082800" imgH="254000" progId="Equation.DSMT4">
              <p:embed/>
            </p:oleObj>
          </a:graphicData>
        </a:graphic>
      </p:graphicFrame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5715000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5" name="Object 15"/>
          <p:cNvGraphicFramePr>
            <a:graphicFrameLocks noChangeAspect="1"/>
          </p:cNvGraphicFramePr>
          <p:nvPr/>
        </p:nvGraphicFramePr>
        <p:xfrm>
          <a:off x="1447800" y="5638800"/>
          <a:ext cx="904875" cy="409575"/>
        </p:xfrm>
        <a:graphic>
          <a:graphicData uri="http://schemas.openxmlformats.org/presentationml/2006/ole">
            <p:oleObj spid="_x0000_s66575" name="Equation" r:id="rId7" imgW="901309" imgH="406224" progId="Equation.DSMT4">
              <p:embed/>
            </p:oleObj>
          </a:graphicData>
        </a:graphic>
      </p:graphicFrame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2514600" y="5715000"/>
            <a:ext cx="29223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is the AC RMS equivalent current.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2481934"/>
            <a:ext cx="7391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When AC waves go through an infinitely deep good conductor of conductivity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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defined by the half-space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0 &lt; x &lt;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, shown in the figure 2.1, the equivalent DC conductor has 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  <a:sym typeface="Symbol"/>
              </a:rPr>
              <a:t>d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depth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167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(2.38)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85800" y="1371600"/>
            <a:ext cx="723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Finally, we get the AC equivalent resistance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7591" name="Object 7"/>
          <p:cNvGraphicFramePr>
            <a:graphicFrameLocks noChangeAspect="1"/>
          </p:cNvGraphicFramePr>
          <p:nvPr/>
        </p:nvGraphicFramePr>
        <p:xfrm>
          <a:off x="1447800" y="1752600"/>
          <a:ext cx="1115122" cy="609600"/>
        </p:xfrm>
        <a:graphic>
          <a:graphicData uri="http://schemas.openxmlformats.org/presentationml/2006/ole">
            <p:oleObj spid="_x0000_s67591" name="Equation" r:id="rId3" imgW="710891" imgH="393529" progId="Equation.DSMT4">
              <p:embed/>
            </p:oleObj>
          </a:graphicData>
        </a:graphic>
      </p:graphicFrame>
      <p:sp>
        <p:nvSpPr>
          <p:cNvPr id="6761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7593" name="Group 9"/>
          <p:cNvGrpSpPr>
            <a:grpSpLocks/>
          </p:cNvGrpSpPr>
          <p:nvPr/>
        </p:nvGrpSpPr>
        <p:grpSpPr bwMode="auto">
          <a:xfrm>
            <a:off x="1752600" y="3482975"/>
            <a:ext cx="4625975" cy="2308225"/>
            <a:chOff x="144" y="3024"/>
            <a:chExt cx="2104" cy="1039"/>
          </a:xfrm>
        </p:grpSpPr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 flipV="1">
              <a:off x="328" y="3024"/>
              <a:ext cx="384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328" y="3408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10" name="Line 26"/>
            <p:cNvSpPr>
              <a:spLocks noChangeShapeType="1"/>
            </p:cNvSpPr>
            <p:nvPr/>
          </p:nvSpPr>
          <p:spPr bwMode="auto">
            <a:xfrm>
              <a:off x="328" y="3408"/>
              <a:ext cx="81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9" name="Text Box 25"/>
            <p:cNvSpPr txBox="1">
              <a:spLocks noChangeArrowheads="1"/>
            </p:cNvSpPr>
            <p:nvPr/>
          </p:nvSpPr>
          <p:spPr bwMode="auto">
            <a:xfrm>
              <a:off x="424" y="3552"/>
              <a:ext cx="570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  <a:sym typeface="Symbol" pitchFamily="18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nonuniform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  <a:sym typeface="Symbol" pitchFamily="18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distribution</a:t>
              </a:r>
            </a:p>
          </p:txBody>
        </p:sp>
        <p:sp>
          <p:nvSpPr>
            <p:cNvPr id="67608" name="Text Box 24"/>
            <p:cNvSpPr txBox="1">
              <a:spLocks noChangeArrowheads="1"/>
            </p:cNvSpPr>
            <p:nvPr/>
          </p:nvSpPr>
          <p:spPr bwMode="auto">
            <a:xfrm>
              <a:off x="260" y="3168"/>
              <a:ext cx="15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7" name="Text Box 23"/>
            <p:cNvSpPr txBox="1">
              <a:spLocks noChangeArrowheads="1"/>
            </p:cNvSpPr>
            <p:nvPr/>
          </p:nvSpPr>
          <p:spPr bwMode="auto">
            <a:xfrm>
              <a:off x="568" y="3427"/>
              <a:ext cx="13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>
              <a:off x="1000" y="3360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>
              <a:off x="514" y="3180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4" name="AutoShape 20"/>
            <p:cNvSpPr>
              <a:spLocks noChangeArrowheads="1"/>
            </p:cNvSpPr>
            <p:nvPr/>
          </p:nvSpPr>
          <p:spPr bwMode="auto">
            <a:xfrm>
              <a:off x="1480" y="3178"/>
              <a:ext cx="712" cy="479"/>
            </a:xfrm>
            <a:prstGeom prst="cube">
              <a:avLst>
                <a:gd name="adj" fmla="val 4737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uniform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distribution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3" name="Text Box 19"/>
            <p:cNvSpPr txBox="1">
              <a:spLocks noChangeArrowheads="1"/>
            </p:cNvSpPr>
            <p:nvPr/>
          </p:nvSpPr>
          <p:spPr bwMode="auto">
            <a:xfrm>
              <a:off x="1403" y="3176"/>
              <a:ext cx="15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2" name="Text Box 18"/>
            <p:cNvSpPr txBox="1">
              <a:spLocks noChangeArrowheads="1"/>
            </p:cNvSpPr>
            <p:nvPr/>
          </p:nvSpPr>
          <p:spPr bwMode="auto">
            <a:xfrm>
              <a:off x="1305" y="3448"/>
              <a:ext cx="152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</a:t>
              </a:r>
            </a:p>
          </p:txBody>
        </p:sp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1864" y="3177"/>
              <a:ext cx="13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0" name="Text Box 16"/>
            <p:cNvSpPr txBox="1">
              <a:spLocks noChangeArrowheads="1"/>
            </p:cNvSpPr>
            <p:nvPr/>
          </p:nvSpPr>
          <p:spPr bwMode="auto">
            <a:xfrm>
              <a:off x="1166" y="3321"/>
              <a:ext cx="159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=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599" name="Text Box 15"/>
            <p:cNvSpPr txBox="1">
              <a:spLocks noChangeArrowheads="1"/>
            </p:cNvSpPr>
            <p:nvPr/>
          </p:nvSpPr>
          <p:spPr bwMode="auto">
            <a:xfrm>
              <a:off x="144" y="3888"/>
              <a:ext cx="172" cy="175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</a:t>
              </a:r>
            </a:p>
          </p:txBody>
        </p:sp>
        <p:sp>
          <p:nvSpPr>
            <p:cNvPr id="67598" name="AutoShape 14"/>
            <p:cNvSpPr>
              <a:spLocks noChangeShapeType="1"/>
            </p:cNvSpPr>
            <p:nvPr/>
          </p:nvSpPr>
          <p:spPr bwMode="auto">
            <a:xfrm flipV="1">
              <a:off x="1576" y="3321"/>
              <a:ext cx="67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7" name="AutoShape 13"/>
            <p:cNvSpPr>
              <a:spLocks noChangeShapeType="1"/>
            </p:cNvSpPr>
            <p:nvPr/>
          </p:nvSpPr>
          <p:spPr bwMode="auto">
            <a:xfrm flipV="1">
              <a:off x="328" y="3456"/>
              <a:ext cx="67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6" name="Line 12"/>
            <p:cNvSpPr>
              <a:spLocks noChangeShapeType="1"/>
            </p:cNvSpPr>
            <p:nvPr/>
          </p:nvSpPr>
          <p:spPr bwMode="auto">
            <a:xfrm flipH="1">
              <a:off x="268" y="3168"/>
              <a:ext cx="240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5" name="Line 11"/>
            <p:cNvSpPr>
              <a:spLocks noChangeShapeType="1"/>
            </p:cNvSpPr>
            <p:nvPr/>
          </p:nvSpPr>
          <p:spPr bwMode="auto">
            <a:xfrm>
              <a:off x="1440" y="3405"/>
              <a:ext cx="0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4" name="Line 10"/>
            <p:cNvSpPr>
              <a:spLocks noChangeShapeType="1"/>
            </p:cNvSpPr>
            <p:nvPr/>
          </p:nvSpPr>
          <p:spPr bwMode="auto">
            <a:xfrm flipV="1">
              <a:off x="1440" y="3177"/>
              <a:ext cx="225" cy="2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 of round wires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990600" y="4648200"/>
            <a:ext cx="3200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AC resistance of a round wire of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radius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and length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l.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5537" name="Group 1"/>
          <p:cNvGrpSpPr>
            <a:grpSpLocks noChangeAspect="1"/>
          </p:cNvGrpSpPr>
          <p:nvPr/>
        </p:nvGrpSpPr>
        <p:grpSpPr bwMode="auto">
          <a:xfrm>
            <a:off x="1219200" y="1752600"/>
            <a:ext cx="2543175" cy="2543175"/>
            <a:chOff x="48" y="48"/>
            <a:chExt cx="1152" cy="1152"/>
          </a:xfrm>
        </p:grpSpPr>
        <p:sp>
          <p:nvSpPr>
            <p:cNvPr id="65549" name="Oval 13"/>
            <p:cNvSpPr>
              <a:spLocks noChangeAspect="1" noChangeArrowheads="1"/>
            </p:cNvSpPr>
            <p:nvPr/>
          </p:nvSpPr>
          <p:spPr bwMode="auto">
            <a:xfrm>
              <a:off x="48" y="48"/>
              <a:ext cx="1152" cy="1152"/>
            </a:xfrm>
            <a:prstGeom prst="ellipse">
              <a:avLst/>
            </a:prstGeom>
            <a:solidFill>
              <a:srgbClr val="80808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8" name="Oval 12"/>
            <p:cNvSpPr>
              <a:spLocks noChangeAspect="1" noChangeArrowheads="1"/>
            </p:cNvSpPr>
            <p:nvPr/>
          </p:nvSpPr>
          <p:spPr bwMode="auto">
            <a:xfrm>
              <a:off x="192" y="192"/>
              <a:ext cx="864" cy="864"/>
            </a:xfrm>
            <a:prstGeom prst="ellipse">
              <a:avLst/>
            </a:prstGeom>
            <a:solidFill>
              <a:srgbClr val="C0C0C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7" name="Text Box 11"/>
            <p:cNvSpPr txBox="1">
              <a:spLocks noChangeAspect="1" noChangeArrowheads="1"/>
            </p:cNvSpPr>
            <p:nvPr/>
          </p:nvSpPr>
          <p:spPr bwMode="auto">
            <a:xfrm>
              <a:off x="830" y="912"/>
              <a:ext cx="2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5546" name="Text Box 10"/>
            <p:cNvSpPr txBox="1">
              <a:spLocks noChangeAspect="1" noChangeArrowheads="1"/>
            </p:cNvSpPr>
            <p:nvPr/>
          </p:nvSpPr>
          <p:spPr bwMode="auto">
            <a:xfrm>
              <a:off x="374" y="260"/>
              <a:ext cx="2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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</a:p>
          </p:txBody>
        </p:sp>
        <p:sp>
          <p:nvSpPr>
            <p:cNvPr id="65545" name="AutoShape 9"/>
            <p:cNvSpPr>
              <a:spLocks noChangeAspect="1" noChangeShapeType="1"/>
            </p:cNvSpPr>
            <p:nvPr/>
          </p:nvSpPr>
          <p:spPr bwMode="auto">
            <a:xfrm flipH="1">
              <a:off x="217" y="624"/>
              <a:ext cx="407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4" name="AutoShape 8"/>
            <p:cNvSpPr>
              <a:spLocks noChangeAspect="1" noChangeShapeType="1"/>
            </p:cNvSpPr>
            <p:nvPr/>
          </p:nvSpPr>
          <p:spPr bwMode="auto">
            <a:xfrm>
              <a:off x="624" y="630"/>
              <a:ext cx="0" cy="4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3" name="AutoShape 7"/>
            <p:cNvSpPr>
              <a:spLocks noChangeAspect="1" noChangeShapeType="1"/>
            </p:cNvSpPr>
            <p:nvPr/>
          </p:nvSpPr>
          <p:spPr bwMode="auto">
            <a:xfrm flipH="1">
              <a:off x="624" y="516"/>
              <a:ext cx="102" cy="1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2" name="Text Box 6"/>
            <p:cNvSpPr txBox="1">
              <a:spLocks noChangeAspect="1" noChangeArrowheads="1"/>
            </p:cNvSpPr>
            <p:nvPr/>
          </p:nvSpPr>
          <p:spPr bwMode="auto">
            <a:xfrm>
              <a:off x="604" y="835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1" name="Text Box 5"/>
            <p:cNvSpPr txBox="1">
              <a:spLocks noChangeAspect="1" noChangeArrowheads="1"/>
            </p:cNvSpPr>
            <p:nvPr/>
          </p:nvSpPr>
          <p:spPr bwMode="auto">
            <a:xfrm>
              <a:off x="278" y="743"/>
              <a:ext cx="1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0" name="Oval 4"/>
            <p:cNvSpPr>
              <a:spLocks noChangeAspect="1" noChangeArrowheads="1"/>
            </p:cNvSpPr>
            <p:nvPr/>
          </p:nvSpPr>
          <p:spPr bwMode="auto">
            <a:xfrm>
              <a:off x="480" y="480"/>
              <a:ext cx="288" cy="288"/>
            </a:xfrm>
            <a:prstGeom prst="ellipse">
              <a:avLst/>
            </a:prstGeom>
            <a:solidFill>
              <a:srgbClr val="80808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39" name="Text Box 3"/>
            <p:cNvSpPr txBox="1">
              <a:spLocks noChangeAspect="1" noChangeArrowheads="1"/>
            </p:cNvSpPr>
            <p:nvPr/>
          </p:nvSpPr>
          <p:spPr bwMode="auto">
            <a:xfrm>
              <a:off x="604" y="528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38" name="Text Box 2"/>
            <p:cNvSpPr txBox="1">
              <a:spLocks noChangeAspect="1" noChangeArrowheads="1"/>
            </p:cNvSpPr>
            <p:nvPr/>
          </p:nvSpPr>
          <p:spPr bwMode="auto">
            <a:xfrm>
              <a:off x="480" y="451"/>
              <a:ext cx="2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</p:grp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5558" name="Object 22"/>
          <p:cNvGraphicFramePr>
            <a:graphicFrameLocks noChangeAspect="1"/>
          </p:cNvGraphicFramePr>
          <p:nvPr/>
        </p:nvGraphicFramePr>
        <p:xfrm>
          <a:off x="4914900" y="2438400"/>
          <a:ext cx="2319338" cy="609600"/>
        </p:xfrm>
        <a:graphic>
          <a:graphicData uri="http://schemas.openxmlformats.org/presentationml/2006/ole">
            <p:oleObj spid="_x0000_s65558" name="Equation" r:id="rId3" imgW="1485720" imgH="393480" progId="Equation.DSMT4">
              <p:embed/>
            </p:oleObj>
          </a:graphicData>
        </a:graphic>
      </p:graphicFrame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4419600" y="1752600"/>
            <a:ext cx="3200400" cy="3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1.  &gt;&gt; a,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we get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Object 22"/>
          <p:cNvGraphicFramePr>
            <a:graphicFrameLocks noChangeAspect="1"/>
          </p:cNvGraphicFramePr>
          <p:nvPr/>
        </p:nvGraphicFramePr>
        <p:xfrm>
          <a:off x="4953000" y="4114800"/>
          <a:ext cx="1922463" cy="609600"/>
        </p:xfrm>
        <a:graphic>
          <a:graphicData uri="http://schemas.openxmlformats.org/presentationml/2006/ole">
            <p:oleObj spid="_x0000_s65560" name="Equation" r:id="rId4" imgW="1231560" imgH="393480" progId="Equation.DSMT4">
              <p:embed/>
            </p:oleObj>
          </a:graphicData>
        </a:graphic>
      </p:graphicFrame>
      <p:sp>
        <p:nvSpPr>
          <p:cNvPr id="61" name="Rectangle 12"/>
          <p:cNvSpPr>
            <a:spLocks noChangeArrowheads="1"/>
          </p:cNvSpPr>
          <p:nvPr/>
        </p:nvSpPr>
        <p:spPr bwMode="auto">
          <a:xfrm>
            <a:off x="4419600" y="3485003"/>
            <a:ext cx="3200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2.  &lt;&lt; a,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we get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7391400" y="2590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(2.39)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7315200" y="4343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433275"/>
            <a:ext cx="51816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A transmission line is modeled by distributed circuit theory,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609600" y="4334218"/>
            <a:ext cx="7010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where,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R’: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resistance due to imperfect conductors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inductance due to magnetic flux generated by the currents in the conductors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G’: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conductance due to an imperfect dielectric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capacitance due to the surface charges on the conductors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8612" name="Group 4"/>
          <p:cNvGrpSpPr>
            <a:grpSpLocks noChangeAspect="1"/>
          </p:cNvGrpSpPr>
          <p:nvPr/>
        </p:nvGrpSpPr>
        <p:grpSpPr bwMode="auto">
          <a:xfrm>
            <a:off x="2209800" y="2133600"/>
            <a:ext cx="4686300" cy="2457450"/>
            <a:chOff x="3504" y="144"/>
            <a:chExt cx="2123" cy="1219"/>
          </a:xfrm>
        </p:grpSpPr>
        <p:sp>
          <p:nvSpPr>
            <p:cNvPr id="68649" name="Line 41"/>
            <p:cNvSpPr>
              <a:spLocks noChangeAspect="1" noChangeShapeType="1"/>
            </p:cNvSpPr>
            <p:nvPr/>
          </p:nvSpPr>
          <p:spPr bwMode="auto">
            <a:xfrm>
              <a:off x="4614" y="369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8" name="Line 40"/>
            <p:cNvSpPr>
              <a:spLocks noChangeAspect="1" noChangeShapeType="1"/>
            </p:cNvSpPr>
            <p:nvPr/>
          </p:nvSpPr>
          <p:spPr bwMode="auto">
            <a:xfrm>
              <a:off x="3604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7" name="Freeform 39"/>
            <p:cNvSpPr>
              <a:spLocks noChangeAspect="1"/>
            </p:cNvSpPr>
            <p:nvPr/>
          </p:nvSpPr>
          <p:spPr bwMode="auto">
            <a:xfrm>
              <a:off x="3748" y="320"/>
              <a:ext cx="285" cy="96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21" y="96"/>
                </a:cxn>
                <a:cxn ang="0">
                  <a:pos x="69" y="0"/>
                </a:cxn>
                <a:cxn ang="0">
                  <a:pos x="117" y="96"/>
                </a:cxn>
                <a:cxn ang="0">
                  <a:pos x="165" y="0"/>
                </a:cxn>
                <a:cxn ang="0">
                  <a:pos x="213" y="96"/>
                </a:cxn>
                <a:cxn ang="0">
                  <a:pos x="261" y="0"/>
                </a:cxn>
                <a:cxn ang="0">
                  <a:pos x="309" y="96"/>
                </a:cxn>
                <a:cxn ang="0">
                  <a:pos x="357" y="0"/>
                </a:cxn>
                <a:cxn ang="0">
                  <a:pos x="381" y="47"/>
                </a:cxn>
              </a:cxnLst>
              <a:rect l="0" t="0" r="r" b="b"/>
              <a:pathLst>
                <a:path w="381" h="96">
                  <a:moveTo>
                    <a:pt x="0" y="47"/>
                  </a:moveTo>
                  <a:lnTo>
                    <a:pt x="21" y="96"/>
                  </a:lnTo>
                  <a:lnTo>
                    <a:pt x="69" y="0"/>
                  </a:lnTo>
                  <a:lnTo>
                    <a:pt x="117" y="96"/>
                  </a:lnTo>
                  <a:lnTo>
                    <a:pt x="165" y="0"/>
                  </a:lnTo>
                  <a:lnTo>
                    <a:pt x="213" y="96"/>
                  </a:lnTo>
                  <a:lnTo>
                    <a:pt x="261" y="0"/>
                  </a:lnTo>
                  <a:lnTo>
                    <a:pt x="309" y="96"/>
                  </a:lnTo>
                  <a:lnTo>
                    <a:pt x="357" y="0"/>
                  </a:lnTo>
                  <a:lnTo>
                    <a:pt x="381" y="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6" name="Freeform 38"/>
            <p:cNvSpPr>
              <a:spLocks noChangeAspect="1"/>
            </p:cNvSpPr>
            <p:nvPr/>
          </p:nvSpPr>
          <p:spPr bwMode="auto">
            <a:xfrm>
              <a:off x="4324" y="320"/>
              <a:ext cx="288" cy="96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48" y="16"/>
                </a:cxn>
                <a:cxn ang="0">
                  <a:pos x="192" y="16"/>
                </a:cxn>
                <a:cxn ang="0">
                  <a:pos x="240" y="112"/>
                </a:cxn>
                <a:cxn ang="0">
                  <a:pos x="192" y="208"/>
                </a:cxn>
                <a:cxn ang="0">
                  <a:pos x="144" y="112"/>
                </a:cxn>
                <a:cxn ang="0">
                  <a:pos x="192" y="16"/>
                </a:cxn>
                <a:cxn ang="0">
                  <a:pos x="336" y="16"/>
                </a:cxn>
                <a:cxn ang="0">
                  <a:pos x="384" y="112"/>
                </a:cxn>
                <a:cxn ang="0">
                  <a:pos x="336" y="208"/>
                </a:cxn>
                <a:cxn ang="0">
                  <a:pos x="288" y="112"/>
                </a:cxn>
                <a:cxn ang="0">
                  <a:pos x="336" y="16"/>
                </a:cxn>
                <a:cxn ang="0">
                  <a:pos x="480" y="16"/>
                </a:cxn>
                <a:cxn ang="0">
                  <a:pos x="528" y="112"/>
                </a:cxn>
                <a:cxn ang="0">
                  <a:pos x="480" y="208"/>
                </a:cxn>
                <a:cxn ang="0">
                  <a:pos x="432" y="112"/>
                </a:cxn>
                <a:cxn ang="0">
                  <a:pos x="480" y="16"/>
                </a:cxn>
                <a:cxn ang="0">
                  <a:pos x="624" y="16"/>
                </a:cxn>
                <a:cxn ang="0">
                  <a:pos x="672" y="112"/>
                </a:cxn>
                <a:cxn ang="0">
                  <a:pos x="624" y="208"/>
                </a:cxn>
                <a:cxn ang="0">
                  <a:pos x="576" y="112"/>
                </a:cxn>
                <a:cxn ang="0">
                  <a:pos x="624" y="16"/>
                </a:cxn>
                <a:cxn ang="0">
                  <a:pos x="768" y="16"/>
                </a:cxn>
                <a:cxn ang="0">
                  <a:pos x="816" y="112"/>
                </a:cxn>
              </a:cxnLst>
              <a:rect l="0" t="0" r="r" b="b"/>
              <a:pathLst>
                <a:path w="816" h="208">
                  <a:moveTo>
                    <a:pt x="0" y="112"/>
                  </a:moveTo>
                  <a:cubicBezTo>
                    <a:pt x="8" y="72"/>
                    <a:pt x="16" y="32"/>
                    <a:pt x="48" y="16"/>
                  </a:cubicBezTo>
                  <a:cubicBezTo>
                    <a:pt x="80" y="0"/>
                    <a:pt x="160" y="0"/>
                    <a:pt x="192" y="16"/>
                  </a:cubicBezTo>
                  <a:cubicBezTo>
                    <a:pt x="224" y="32"/>
                    <a:pt x="240" y="80"/>
                    <a:pt x="240" y="112"/>
                  </a:cubicBezTo>
                  <a:cubicBezTo>
                    <a:pt x="240" y="144"/>
                    <a:pt x="208" y="208"/>
                    <a:pt x="192" y="208"/>
                  </a:cubicBezTo>
                  <a:cubicBezTo>
                    <a:pt x="176" y="208"/>
                    <a:pt x="144" y="144"/>
                    <a:pt x="144" y="112"/>
                  </a:cubicBezTo>
                  <a:cubicBezTo>
                    <a:pt x="144" y="80"/>
                    <a:pt x="160" y="32"/>
                    <a:pt x="192" y="16"/>
                  </a:cubicBezTo>
                  <a:cubicBezTo>
                    <a:pt x="224" y="0"/>
                    <a:pt x="304" y="0"/>
                    <a:pt x="336" y="16"/>
                  </a:cubicBezTo>
                  <a:cubicBezTo>
                    <a:pt x="368" y="32"/>
                    <a:pt x="384" y="80"/>
                    <a:pt x="384" y="112"/>
                  </a:cubicBezTo>
                  <a:cubicBezTo>
                    <a:pt x="384" y="144"/>
                    <a:pt x="352" y="208"/>
                    <a:pt x="336" y="208"/>
                  </a:cubicBezTo>
                  <a:cubicBezTo>
                    <a:pt x="320" y="208"/>
                    <a:pt x="288" y="144"/>
                    <a:pt x="288" y="112"/>
                  </a:cubicBezTo>
                  <a:cubicBezTo>
                    <a:pt x="288" y="80"/>
                    <a:pt x="304" y="32"/>
                    <a:pt x="336" y="16"/>
                  </a:cubicBezTo>
                  <a:cubicBezTo>
                    <a:pt x="368" y="0"/>
                    <a:pt x="448" y="0"/>
                    <a:pt x="480" y="16"/>
                  </a:cubicBezTo>
                  <a:cubicBezTo>
                    <a:pt x="512" y="32"/>
                    <a:pt x="528" y="80"/>
                    <a:pt x="528" y="112"/>
                  </a:cubicBezTo>
                  <a:cubicBezTo>
                    <a:pt x="528" y="144"/>
                    <a:pt x="496" y="208"/>
                    <a:pt x="480" y="208"/>
                  </a:cubicBezTo>
                  <a:cubicBezTo>
                    <a:pt x="464" y="208"/>
                    <a:pt x="432" y="144"/>
                    <a:pt x="432" y="112"/>
                  </a:cubicBezTo>
                  <a:cubicBezTo>
                    <a:pt x="432" y="80"/>
                    <a:pt x="448" y="32"/>
                    <a:pt x="480" y="16"/>
                  </a:cubicBezTo>
                  <a:cubicBezTo>
                    <a:pt x="512" y="0"/>
                    <a:pt x="592" y="0"/>
                    <a:pt x="624" y="16"/>
                  </a:cubicBezTo>
                  <a:cubicBezTo>
                    <a:pt x="656" y="32"/>
                    <a:pt x="672" y="80"/>
                    <a:pt x="672" y="112"/>
                  </a:cubicBezTo>
                  <a:cubicBezTo>
                    <a:pt x="672" y="144"/>
                    <a:pt x="640" y="208"/>
                    <a:pt x="624" y="208"/>
                  </a:cubicBezTo>
                  <a:cubicBezTo>
                    <a:pt x="608" y="208"/>
                    <a:pt x="576" y="144"/>
                    <a:pt x="576" y="112"/>
                  </a:cubicBezTo>
                  <a:cubicBezTo>
                    <a:pt x="576" y="80"/>
                    <a:pt x="592" y="32"/>
                    <a:pt x="624" y="16"/>
                  </a:cubicBezTo>
                  <a:cubicBezTo>
                    <a:pt x="656" y="0"/>
                    <a:pt x="736" y="0"/>
                    <a:pt x="768" y="16"/>
                  </a:cubicBezTo>
                  <a:cubicBezTo>
                    <a:pt x="800" y="32"/>
                    <a:pt x="816" y="96"/>
                    <a:pt x="816" y="11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5" name="Line 37"/>
            <p:cNvSpPr>
              <a:spLocks noChangeAspect="1" noChangeShapeType="1"/>
            </p:cNvSpPr>
            <p:nvPr/>
          </p:nvSpPr>
          <p:spPr bwMode="auto">
            <a:xfrm>
              <a:off x="4612" y="368"/>
              <a:ext cx="3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4" name="Line 36"/>
            <p:cNvSpPr>
              <a:spLocks noChangeAspect="1" noChangeShapeType="1"/>
            </p:cNvSpPr>
            <p:nvPr/>
          </p:nvSpPr>
          <p:spPr bwMode="auto">
            <a:xfrm>
              <a:off x="4036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3" name="Line 35"/>
            <p:cNvSpPr>
              <a:spLocks noChangeAspect="1" noChangeShapeType="1"/>
            </p:cNvSpPr>
            <p:nvPr/>
          </p:nvSpPr>
          <p:spPr bwMode="auto">
            <a:xfrm>
              <a:off x="4180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2" name="Line 34"/>
            <p:cNvSpPr>
              <a:spLocks noChangeAspect="1" noChangeShapeType="1"/>
            </p:cNvSpPr>
            <p:nvPr/>
          </p:nvSpPr>
          <p:spPr bwMode="auto">
            <a:xfrm>
              <a:off x="4756" y="368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1" name="Line 33"/>
            <p:cNvSpPr>
              <a:spLocks noChangeAspect="1" noChangeShapeType="1"/>
            </p:cNvSpPr>
            <p:nvPr/>
          </p:nvSpPr>
          <p:spPr bwMode="auto">
            <a:xfrm>
              <a:off x="4564" y="512"/>
              <a:ext cx="3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0" name="Freeform 32"/>
            <p:cNvSpPr>
              <a:spLocks noChangeAspect="1"/>
            </p:cNvSpPr>
            <p:nvPr/>
          </p:nvSpPr>
          <p:spPr bwMode="auto">
            <a:xfrm rot="-5400000">
              <a:off x="4421" y="703"/>
              <a:ext cx="285" cy="96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21" y="96"/>
                </a:cxn>
                <a:cxn ang="0">
                  <a:pos x="69" y="0"/>
                </a:cxn>
                <a:cxn ang="0">
                  <a:pos x="117" y="96"/>
                </a:cxn>
                <a:cxn ang="0">
                  <a:pos x="165" y="0"/>
                </a:cxn>
                <a:cxn ang="0">
                  <a:pos x="213" y="96"/>
                </a:cxn>
                <a:cxn ang="0">
                  <a:pos x="261" y="0"/>
                </a:cxn>
                <a:cxn ang="0">
                  <a:pos x="309" y="96"/>
                </a:cxn>
                <a:cxn ang="0">
                  <a:pos x="357" y="0"/>
                </a:cxn>
                <a:cxn ang="0">
                  <a:pos x="381" y="47"/>
                </a:cxn>
              </a:cxnLst>
              <a:rect l="0" t="0" r="r" b="b"/>
              <a:pathLst>
                <a:path w="381" h="96">
                  <a:moveTo>
                    <a:pt x="0" y="47"/>
                  </a:moveTo>
                  <a:lnTo>
                    <a:pt x="21" y="96"/>
                  </a:lnTo>
                  <a:lnTo>
                    <a:pt x="69" y="0"/>
                  </a:lnTo>
                  <a:lnTo>
                    <a:pt x="117" y="96"/>
                  </a:lnTo>
                  <a:lnTo>
                    <a:pt x="165" y="0"/>
                  </a:lnTo>
                  <a:lnTo>
                    <a:pt x="213" y="96"/>
                  </a:lnTo>
                  <a:lnTo>
                    <a:pt x="261" y="0"/>
                  </a:lnTo>
                  <a:lnTo>
                    <a:pt x="309" y="96"/>
                  </a:lnTo>
                  <a:lnTo>
                    <a:pt x="357" y="0"/>
                  </a:lnTo>
                  <a:lnTo>
                    <a:pt x="381" y="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9" name="Line 31"/>
            <p:cNvSpPr>
              <a:spLocks noChangeAspect="1" noChangeShapeType="1"/>
            </p:cNvSpPr>
            <p:nvPr/>
          </p:nvSpPr>
          <p:spPr bwMode="auto">
            <a:xfrm>
              <a:off x="4564" y="5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8" name="Line 30"/>
            <p:cNvSpPr>
              <a:spLocks noChangeAspect="1" noChangeShapeType="1"/>
            </p:cNvSpPr>
            <p:nvPr/>
          </p:nvSpPr>
          <p:spPr bwMode="auto">
            <a:xfrm>
              <a:off x="4564" y="896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7" name="Line 29"/>
            <p:cNvSpPr>
              <a:spLocks noChangeAspect="1" noChangeShapeType="1"/>
            </p:cNvSpPr>
            <p:nvPr/>
          </p:nvSpPr>
          <p:spPr bwMode="auto">
            <a:xfrm>
              <a:off x="4564" y="992"/>
              <a:ext cx="3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8634" name="Group 26"/>
            <p:cNvGrpSpPr>
              <a:grpSpLocks noChangeAspect="1"/>
            </p:cNvGrpSpPr>
            <p:nvPr/>
          </p:nvGrpSpPr>
          <p:grpSpPr bwMode="auto">
            <a:xfrm>
              <a:off x="4900" y="752"/>
              <a:ext cx="96" cy="48"/>
              <a:chOff x="4128" y="864"/>
              <a:chExt cx="144" cy="97"/>
            </a:xfrm>
          </p:grpSpPr>
          <p:sp>
            <p:nvSpPr>
              <p:cNvPr id="68636" name="Line 28"/>
              <p:cNvSpPr>
                <a:spLocks noChangeAspect="1" noChangeShapeType="1"/>
              </p:cNvSpPr>
              <p:nvPr/>
            </p:nvSpPr>
            <p:spPr bwMode="auto">
              <a:xfrm>
                <a:off x="4128" y="864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35" name="Arc 27"/>
              <p:cNvSpPr>
                <a:spLocks noChangeAspect="1"/>
              </p:cNvSpPr>
              <p:nvPr/>
            </p:nvSpPr>
            <p:spPr bwMode="auto">
              <a:xfrm>
                <a:off x="4128" y="912"/>
                <a:ext cx="144" cy="49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43200"/>
                  <a:gd name="T1" fmla="*/ 21600 h 21600"/>
                  <a:gd name="T2" fmla="*/ 43200 w 43200"/>
                  <a:gd name="T3" fmla="*/ 21600 h 21600"/>
                  <a:gd name="T4" fmla="*/ 21600 w 432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633" name="Line 25"/>
            <p:cNvSpPr>
              <a:spLocks noChangeAspect="1" noChangeShapeType="1"/>
            </p:cNvSpPr>
            <p:nvPr/>
          </p:nvSpPr>
          <p:spPr bwMode="auto">
            <a:xfrm>
              <a:off x="4948" y="512"/>
              <a:ext cx="0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2" name="Line 24"/>
            <p:cNvSpPr>
              <a:spLocks noChangeAspect="1" noChangeShapeType="1"/>
            </p:cNvSpPr>
            <p:nvPr/>
          </p:nvSpPr>
          <p:spPr bwMode="auto">
            <a:xfrm>
              <a:off x="4948" y="778"/>
              <a:ext cx="0" cy="2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1" name="Line 23"/>
            <p:cNvSpPr>
              <a:spLocks noChangeAspect="1" noChangeShapeType="1"/>
            </p:cNvSpPr>
            <p:nvPr/>
          </p:nvSpPr>
          <p:spPr bwMode="auto">
            <a:xfrm>
              <a:off x="4756" y="992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0" name="Line 22"/>
            <p:cNvSpPr>
              <a:spLocks noChangeAspect="1" noChangeShapeType="1"/>
            </p:cNvSpPr>
            <p:nvPr/>
          </p:nvSpPr>
          <p:spPr bwMode="auto">
            <a:xfrm>
              <a:off x="3604" y="1136"/>
              <a:ext cx="15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9" name="AutoShape 21"/>
            <p:cNvSpPr>
              <a:spLocks noChangeAspect="1" noChangeShapeType="1"/>
            </p:cNvSpPr>
            <p:nvPr/>
          </p:nvSpPr>
          <p:spPr bwMode="auto">
            <a:xfrm flipV="1">
              <a:off x="3603" y="389"/>
              <a:ext cx="1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8" name="Text Box 20"/>
            <p:cNvSpPr txBox="1">
              <a:spLocks noChangeAspect="1" noChangeArrowheads="1"/>
            </p:cNvSpPr>
            <p:nvPr/>
          </p:nvSpPr>
          <p:spPr bwMode="auto">
            <a:xfrm>
              <a:off x="3565" y="675"/>
              <a:ext cx="32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27" name="AutoShape 19"/>
            <p:cNvSpPr>
              <a:spLocks noChangeAspect="1" noChangeShapeType="1"/>
            </p:cNvSpPr>
            <p:nvPr/>
          </p:nvSpPr>
          <p:spPr bwMode="auto">
            <a:xfrm flipV="1">
              <a:off x="5188" y="392"/>
              <a:ext cx="1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6" name="Text Box 18"/>
            <p:cNvSpPr txBox="1">
              <a:spLocks noChangeAspect="1" noChangeArrowheads="1"/>
            </p:cNvSpPr>
            <p:nvPr/>
          </p:nvSpPr>
          <p:spPr bwMode="auto">
            <a:xfrm>
              <a:off x="5140" y="672"/>
              <a:ext cx="4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V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z+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)</a:t>
              </a:r>
            </a:p>
          </p:txBody>
        </p:sp>
        <p:sp>
          <p:nvSpPr>
            <p:cNvPr id="68625" name="Text Box 17"/>
            <p:cNvSpPr txBox="1">
              <a:spLocks noChangeAspect="1" noChangeArrowheads="1"/>
            </p:cNvSpPr>
            <p:nvPr/>
          </p:nvSpPr>
          <p:spPr bwMode="auto">
            <a:xfrm>
              <a:off x="3504" y="144"/>
              <a:ext cx="299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24" name="Text Box 16"/>
            <p:cNvSpPr txBox="1">
              <a:spLocks noChangeAspect="1" noChangeArrowheads="1"/>
            </p:cNvSpPr>
            <p:nvPr/>
          </p:nvSpPr>
          <p:spPr bwMode="auto">
            <a:xfrm>
              <a:off x="3797" y="144"/>
              <a:ext cx="2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3" name="Text Box 15"/>
            <p:cNvSpPr txBox="1">
              <a:spLocks noChangeAspect="1" noChangeArrowheads="1"/>
            </p:cNvSpPr>
            <p:nvPr/>
          </p:nvSpPr>
          <p:spPr bwMode="auto">
            <a:xfrm>
              <a:off x="4326" y="147"/>
              <a:ext cx="2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2" name="Text Box 14"/>
            <p:cNvSpPr txBox="1">
              <a:spLocks noChangeAspect="1" noChangeArrowheads="1"/>
            </p:cNvSpPr>
            <p:nvPr/>
          </p:nvSpPr>
          <p:spPr bwMode="auto">
            <a:xfrm>
              <a:off x="4640" y="675"/>
              <a:ext cx="2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1" name="Text Box 13"/>
            <p:cNvSpPr txBox="1">
              <a:spLocks noChangeAspect="1" noChangeArrowheads="1"/>
            </p:cNvSpPr>
            <p:nvPr/>
          </p:nvSpPr>
          <p:spPr bwMode="auto">
            <a:xfrm>
              <a:off x="4220" y="675"/>
              <a:ext cx="3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0" name="Text Box 12"/>
            <p:cNvSpPr txBox="1">
              <a:spLocks noChangeAspect="1" noChangeArrowheads="1"/>
            </p:cNvSpPr>
            <p:nvPr/>
          </p:nvSpPr>
          <p:spPr bwMode="auto">
            <a:xfrm>
              <a:off x="4804" y="147"/>
              <a:ext cx="4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I(z+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z,t)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19" name="Oval 11"/>
            <p:cNvSpPr>
              <a:spLocks noChangeAspect="1" noChangeArrowheads="1"/>
            </p:cNvSpPr>
            <p:nvPr/>
          </p:nvSpPr>
          <p:spPr bwMode="auto">
            <a:xfrm flipV="1">
              <a:off x="3580" y="1112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8" name="Oval 10"/>
            <p:cNvSpPr>
              <a:spLocks noChangeAspect="1" noChangeArrowheads="1"/>
            </p:cNvSpPr>
            <p:nvPr/>
          </p:nvSpPr>
          <p:spPr bwMode="auto">
            <a:xfrm flipV="1">
              <a:off x="5164" y="1112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7" name="Oval 9"/>
            <p:cNvSpPr>
              <a:spLocks noChangeAspect="1" noChangeArrowheads="1"/>
            </p:cNvSpPr>
            <p:nvPr/>
          </p:nvSpPr>
          <p:spPr bwMode="auto">
            <a:xfrm flipV="1">
              <a:off x="3580" y="344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6" name="AutoShape 8"/>
            <p:cNvSpPr>
              <a:spLocks noChangeAspect="1" noChangeShapeType="1"/>
            </p:cNvSpPr>
            <p:nvPr/>
          </p:nvSpPr>
          <p:spPr bwMode="auto">
            <a:xfrm>
              <a:off x="3604" y="1232"/>
              <a:ext cx="15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5" name="Text Box 7"/>
            <p:cNvSpPr txBox="1">
              <a:spLocks noChangeAspect="1" noChangeArrowheads="1"/>
            </p:cNvSpPr>
            <p:nvPr/>
          </p:nvSpPr>
          <p:spPr bwMode="auto">
            <a:xfrm>
              <a:off x="4256" y="1165"/>
              <a:ext cx="218" cy="1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14" name="Oval 6"/>
            <p:cNvSpPr>
              <a:spLocks noChangeAspect="1" noChangeArrowheads="1"/>
            </p:cNvSpPr>
            <p:nvPr/>
          </p:nvSpPr>
          <p:spPr bwMode="auto">
            <a:xfrm flipV="1">
              <a:off x="5164" y="344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3" name="Line 5"/>
            <p:cNvSpPr>
              <a:spLocks noChangeAspect="1" noChangeShapeType="1"/>
            </p:cNvSpPr>
            <p:nvPr/>
          </p:nvSpPr>
          <p:spPr bwMode="auto">
            <a:xfrm>
              <a:off x="3660" y="366"/>
              <a:ext cx="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271693"/>
            <a:ext cx="7848600" cy="69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parameters are computed as though the fields are static. For a coaxial cable shown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(slide 14), the parameters are</a:t>
            </a:r>
            <a:endParaRPr lang="en-US" sz="1400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20690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(2.42)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6477000" y="28956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(2.43)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634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(2.44)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4777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(2.45)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4264223"/>
            <a:ext cx="22621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For high frequencies,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  &lt;&lt; a</a:t>
            </a:r>
            <a:endParaRPr lang="en-US" sz="1400" dirty="0"/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1752600" y="2057400"/>
          <a:ext cx="1232648" cy="616324"/>
        </p:xfrm>
        <a:graphic>
          <a:graphicData uri="http://schemas.openxmlformats.org/presentationml/2006/ole">
            <p:oleObj spid="_x0000_s69639" name="Equation" r:id="rId4" imgW="838200" imgH="419100" progId="Equation.DSMT4">
              <p:embed/>
            </p:oleObj>
          </a:graphicData>
        </a:graphic>
      </p:graphicFrame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1752600" y="2819400"/>
          <a:ext cx="1470771" cy="574301"/>
        </p:xfrm>
        <a:graphic>
          <a:graphicData uri="http://schemas.openxmlformats.org/presentationml/2006/ole">
            <p:oleObj spid="_x0000_s69641" name="Equation" r:id="rId5" imgW="1002865" imgH="393529" progId="Equation.DSMT4">
              <p:embed/>
            </p:oleObj>
          </a:graphicData>
        </a:graphic>
      </p:graphicFrame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3" name="Object 11"/>
          <p:cNvGraphicFramePr>
            <a:graphicFrameLocks noChangeAspect="1"/>
          </p:cNvGraphicFramePr>
          <p:nvPr/>
        </p:nvGraphicFramePr>
        <p:xfrm>
          <a:off x="1752600" y="3552825"/>
          <a:ext cx="1232648" cy="616324"/>
        </p:xfrm>
        <a:graphic>
          <a:graphicData uri="http://schemas.openxmlformats.org/presentationml/2006/ole">
            <p:oleObj spid="_x0000_s69643" name="Equation" r:id="rId6" imgW="838200" imgH="419100" progId="Equation.DSMT4">
              <p:embed/>
            </p:oleObj>
          </a:graphicData>
        </a:graphic>
      </p:graphicFrame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1752600" y="4695825"/>
          <a:ext cx="2311213" cy="714375"/>
        </p:xfrm>
        <a:graphic>
          <a:graphicData uri="http://schemas.openxmlformats.org/presentationml/2006/ole">
            <p:oleObj spid="_x0000_s69645" name="Equation" r:id="rId7" imgW="1574800" imgH="482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251721"/>
            <a:ext cx="7848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L’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including the correction due to the internal inductance (inductance due to the magnetic flux in the conductors) is given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1992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(2.46)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634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(2.48)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4648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(2.49)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766536"/>
            <a:ext cx="67681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two-port network shown in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2.4, the following equations can be obtained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1676400" y="1981200"/>
          <a:ext cx="1930800" cy="586391"/>
        </p:xfrm>
        <a:graphic>
          <a:graphicData uri="http://schemas.openxmlformats.org/presentationml/2006/ole">
            <p:oleObj spid="_x0000_s71686" name="Equation" r:id="rId4" imgW="1282700" imgH="393700" progId="Equation.DSMT4">
              <p:embed/>
            </p:oleObj>
          </a:graphicData>
        </a:graphic>
      </p:graphicFrame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/>
        </p:nvGraphicFramePr>
        <p:xfrm>
          <a:off x="1676400" y="2743200"/>
          <a:ext cx="901041" cy="300347"/>
        </p:xfrm>
        <a:graphic>
          <a:graphicData uri="http://schemas.openxmlformats.org/presentationml/2006/ole">
            <p:oleObj spid="_x0000_s71688" name="Equation" r:id="rId5" imgW="596641" imgH="203112" progId="Equation.DSMT4">
              <p:embed/>
            </p:oleObj>
          </a:graphicData>
        </a:graphic>
      </p:graphicFrame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0" name="Object 10"/>
          <p:cNvGraphicFramePr>
            <a:graphicFrameLocks noChangeAspect="1"/>
          </p:cNvGraphicFramePr>
          <p:nvPr/>
        </p:nvGraphicFramePr>
        <p:xfrm>
          <a:off x="1676400" y="3657600"/>
          <a:ext cx="4390781" cy="586391"/>
        </p:xfrm>
        <a:graphic>
          <a:graphicData uri="http://schemas.openxmlformats.org/presentationml/2006/ole">
            <p:oleObj spid="_x0000_s71690" name="Equation" r:id="rId6" imgW="2921000" imgH="393700" progId="Equation.DSMT4">
              <p:embed/>
            </p:oleObj>
          </a:graphicData>
        </a:graphic>
      </p:graphicFrame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2" name="Object 12"/>
          <p:cNvGraphicFramePr>
            <a:graphicFrameLocks noChangeAspect="1"/>
          </p:cNvGraphicFramePr>
          <p:nvPr/>
        </p:nvGraphicFramePr>
        <p:xfrm>
          <a:off x="1676399" y="4671409"/>
          <a:ext cx="3089279" cy="586391"/>
        </p:xfrm>
        <a:graphic>
          <a:graphicData uri="http://schemas.openxmlformats.org/presentationml/2006/ole">
            <p:oleObj spid="_x0000_s71692" name="Equation" r:id="rId7" imgW="2057400" imgH="393700" progId="Equation.DSMT4">
              <p:embed/>
            </p:oleObj>
          </a:graphicData>
        </a:graphic>
      </p:graphicFrame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4254043"/>
            <a:ext cx="1265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hen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z -&gt; 0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4" name="Object 14"/>
          <p:cNvGraphicFramePr>
            <a:graphicFrameLocks noChangeAspect="1"/>
          </p:cNvGraphicFramePr>
          <p:nvPr/>
        </p:nvGraphicFramePr>
        <p:xfrm>
          <a:off x="1676400" y="5638800"/>
          <a:ext cx="3330498" cy="609600"/>
        </p:xfrm>
        <a:graphic>
          <a:graphicData uri="http://schemas.openxmlformats.org/presentationml/2006/ole">
            <p:oleObj spid="_x0000_s71694" name="Equation" r:id="rId8" imgW="2133600" imgH="393700" progId="Equation.DSMT4">
              <p:embed/>
            </p:oleObj>
          </a:graphicData>
        </a:graphic>
      </p:graphicFrame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685800" y="5257800"/>
            <a:ext cx="8627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Similarly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450460" y="5715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91573"/>
            <a:ext cx="78486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the lossless transmission line 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1992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(2.52)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962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(2.54)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548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(2.57)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855893"/>
            <a:ext cx="21339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If the source is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harmonic</a:t>
            </a:r>
            <a:endParaRPr 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4569023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685800" y="5181600"/>
            <a:ext cx="8322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Solution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5" name="Object 7"/>
          <p:cNvGraphicFramePr>
            <a:graphicFrameLocks noChangeAspect="1"/>
          </p:cNvGraphicFramePr>
          <p:nvPr/>
        </p:nvGraphicFramePr>
        <p:xfrm>
          <a:off x="1676400" y="1828799"/>
          <a:ext cx="3742268" cy="745067"/>
        </p:xfrm>
        <a:graphic>
          <a:graphicData uri="http://schemas.openxmlformats.org/presentationml/2006/ole">
            <p:oleObj spid="_x0000_s73735" name="Equation" r:id="rId4" imgW="2108200" imgH="419100" progId="Equation.DSMT4">
              <p:embed/>
            </p:oleObj>
          </a:graphicData>
        </a:graphic>
      </p:graphicFrame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7" name="Object 9"/>
          <p:cNvGraphicFramePr>
            <a:graphicFrameLocks noChangeAspect="1"/>
          </p:cNvGraphicFramePr>
          <p:nvPr/>
        </p:nvGraphicFramePr>
        <p:xfrm>
          <a:off x="1676400" y="2590799"/>
          <a:ext cx="1236134" cy="745067"/>
        </p:xfrm>
        <a:graphic>
          <a:graphicData uri="http://schemas.openxmlformats.org/presentationml/2006/ole">
            <p:oleObj spid="_x0000_s73737" name="Equation" r:id="rId5" imgW="698500" imgH="419100" progId="Equation.DSMT4">
              <p:embed/>
            </p:oleObj>
          </a:graphicData>
        </a:graphic>
      </p:graphicFrame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9" name="Object 11"/>
          <p:cNvGraphicFramePr>
            <a:graphicFrameLocks noChangeAspect="1"/>
          </p:cNvGraphicFramePr>
          <p:nvPr/>
        </p:nvGraphicFramePr>
        <p:xfrm>
          <a:off x="1676400" y="3809999"/>
          <a:ext cx="1642534" cy="745067"/>
        </p:xfrm>
        <a:graphic>
          <a:graphicData uri="http://schemas.openxmlformats.org/presentationml/2006/ole">
            <p:oleObj spid="_x0000_s73739" name="Equation" r:id="rId6" imgW="927100" imgH="419100" progId="Equation.DSMT4">
              <p:embed/>
            </p:oleObj>
          </a:graphicData>
        </a:graphic>
      </p:graphicFrame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41" name="Object 13"/>
          <p:cNvGraphicFramePr>
            <a:graphicFrameLocks noChangeAspect="1"/>
          </p:cNvGraphicFramePr>
          <p:nvPr/>
        </p:nvGraphicFramePr>
        <p:xfrm>
          <a:off x="1676400" y="4419600"/>
          <a:ext cx="728134" cy="694267"/>
        </p:xfrm>
        <a:graphic>
          <a:graphicData uri="http://schemas.openxmlformats.org/presentationml/2006/ole">
            <p:oleObj spid="_x0000_s73741" name="Equation" r:id="rId7" imgW="406048" imgH="393359" progId="Equation.DSMT4">
              <p:embed/>
            </p:oleObj>
          </a:graphicData>
        </a:graphic>
      </p:graphicFrame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43" name="Object 15"/>
          <p:cNvGraphicFramePr>
            <a:graphicFrameLocks noChangeAspect="1"/>
          </p:cNvGraphicFramePr>
          <p:nvPr/>
        </p:nvGraphicFramePr>
        <p:xfrm>
          <a:off x="1676400" y="5486400"/>
          <a:ext cx="2421467" cy="457200"/>
        </p:xfrm>
        <a:graphic>
          <a:graphicData uri="http://schemas.openxmlformats.org/presentationml/2006/ole">
            <p:oleObj spid="_x0000_s73743" name="Equation" r:id="rId8" imgW="1358310" imgH="25389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89008"/>
            <a:ext cx="7848600" cy="38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relation between the voltages and the current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707260" y="1905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(2.58)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3783460" y="45836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(2.62)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3255257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886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lossy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transmission line,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we get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3" name="Object 7"/>
          <p:cNvGraphicFramePr>
            <a:graphicFrameLocks noChangeAspect="1"/>
          </p:cNvGraphicFramePr>
          <p:nvPr/>
        </p:nvGraphicFramePr>
        <p:xfrm>
          <a:off x="1752600" y="1981200"/>
          <a:ext cx="1219200" cy="457200"/>
        </p:xfrm>
        <a:graphic>
          <a:graphicData uri="http://schemas.openxmlformats.org/presentationml/2006/ole">
            <p:oleObj spid="_x0000_s75783" name="Equation" r:id="rId4" imgW="685800" imgH="254000" progId="Equation.DSMT4">
              <p:embed/>
            </p:oleObj>
          </a:graphicData>
        </a:graphic>
      </p:graphicFrame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1743075" y="2590800"/>
          <a:ext cx="1371600" cy="457200"/>
        </p:xfrm>
        <a:graphic>
          <a:graphicData uri="http://schemas.openxmlformats.org/presentationml/2006/ole">
            <p:oleObj spid="_x0000_s75785" name="Equation" r:id="rId5" imgW="774364" imgH="253890" progId="Equation.DSMT4">
              <p:embed/>
            </p:oleObj>
          </a:graphicData>
        </a:graphic>
      </p:graphicFrame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7" name="Object 11"/>
          <p:cNvGraphicFramePr>
            <a:graphicFrameLocks noChangeAspect="1"/>
          </p:cNvGraphicFramePr>
          <p:nvPr/>
        </p:nvGraphicFramePr>
        <p:xfrm>
          <a:off x="1752600" y="3200400"/>
          <a:ext cx="1507067" cy="457200"/>
        </p:xfrm>
        <a:graphic>
          <a:graphicData uri="http://schemas.openxmlformats.org/presentationml/2006/ole">
            <p:oleObj spid="_x0000_s75787" name="Equation" r:id="rId6" imgW="850531" imgH="253890" progId="Equation.DSMT4">
              <p:embed/>
            </p:oleObj>
          </a:graphicData>
        </a:graphic>
      </p:graphicFrame>
      <p:sp>
        <p:nvSpPr>
          <p:cNvPr id="61" name="Rectangle 60"/>
          <p:cNvSpPr/>
          <p:nvPr/>
        </p:nvSpPr>
        <p:spPr>
          <a:xfrm>
            <a:off x="3707260" y="2590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(2.59)</a:t>
            </a:r>
            <a:endParaRPr lang="en-US" dirty="0"/>
          </a:p>
        </p:txBody>
      </p:sp>
      <p:graphicFrame>
        <p:nvGraphicFramePr>
          <p:cNvPr id="75790" name="Object 14"/>
          <p:cNvGraphicFramePr>
            <a:graphicFrameLocks noChangeAspect="1"/>
          </p:cNvGraphicFramePr>
          <p:nvPr/>
        </p:nvGraphicFramePr>
        <p:xfrm>
          <a:off x="5696820" y="4861143"/>
          <a:ext cx="647700" cy="257175"/>
        </p:xfrm>
        <a:graphic>
          <a:graphicData uri="http://schemas.openxmlformats.org/presentationml/2006/ole">
            <p:oleObj spid="_x0000_s75790" name="Equation" r:id="rId7" imgW="647419" imgH="253890" progId="Equation.DSMT4">
              <p:embed/>
            </p:oleObj>
          </a:graphicData>
        </a:graphic>
      </p:graphicFrame>
      <p:graphicFrame>
        <p:nvGraphicFramePr>
          <p:cNvPr id="75789" name="Object 13"/>
          <p:cNvGraphicFramePr>
            <a:graphicFrameLocks noChangeAspect="1"/>
          </p:cNvGraphicFramePr>
          <p:nvPr/>
        </p:nvGraphicFramePr>
        <p:xfrm>
          <a:off x="7373220" y="4861143"/>
          <a:ext cx="762000" cy="238125"/>
        </p:xfrm>
        <a:graphic>
          <a:graphicData uri="http://schemas.openxmlformats.org/presentationml/2006/ole">
            <p:oleObj spid="_x0000_s75789" name="Equation" r:id="rId8" imgW="761669" imgH="241195" progId="Equation.DSMT4">
              <p:embed/>
            </p:oleObj>
          </a:graphicData>
        </a:graphic>
      </p:graphicFrame>
      <p:sp>
        <p:nvSpPr>
          <p:cNvPr id="75794" name="Rectangle 18"/>
          <p:cNvSpPr>
            <a:spLocks noChangeArrowheads="1"/>
          </p:cNvSpPr>
          <p:nvPr/>
        </p:nvSpPr>
        <p:spPr bwMode="auto">
          <a:xfrm>
            <a:off x="5606996" y="1676400"/>
            <a:ext cx="29274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Parameters Comparison</a:t>
            </a:r>
            <a:r>
              <a:rPr kumimoji="0" lang="en-US" sz="14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between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 wave and transmission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 wave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Transmission wave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e"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C’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e"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m"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/>
              </a:rPr>
              <a:t> 	L’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m"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/>
              </a:rPr>
              <a:t> 	Z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99" name="Object 23"/>
          <p:cNvGraphicFramePr>
            <a:graphicFrameLocks noChangeAspect="1"/>
          </p:cNvGraphicFramePr>
          <p:nvPr/>
        </p:nvGraphicFramePr>
        <p:xfrm>
          <a:off x="1752599" y="4495800"/>
          <a:ext cx="1623527" cy="685800"/>
        </p:xfrm>
        <a:graphic>
          <a:graphicData uri="http://schemas.openxmlformats.org/presentationml/2006/ole">
            <p:oleObj spid="_x0000_s75799" name="Equation" r:id="rId9" imgW="1104900" imgH="4699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will be covered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315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Uniform plane waves</a:t>
            </a:r>
          </a:p>
          <a:p>
            <a:r>
              <a:rPr lang="en-US" dirty="0" smtClean="0"/>
              <a:t>Good conduct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approximation</a:t>
            </a:r>
          </a:p>
          <a:p>
            <a:r>
              <a:rPr lang="en-US" dirty="0" smtClean="0"/>
              <a:t>Skin effect</a:t>
            </a:r>
          </a:p>
          <a:p>
            <a:r>
              <a:rPr lang="en-US" dirty="0" smtClean="0"/>
              <a:t>Boundary condition between PEC and dielectric medium</a:t>
            </a:r>
          </a:p>
          <a:p>
            <a:r>
              <a:rPr lang="en-US" dirty="0" smtClean="0"/>
              <a:t>AC resistance of round wires</a:t>
            </a:r>
          </a:p>
          <a:p>
            <a:r>
              <a:rPr lang="en-US" dirty="0" smtClean="0"/>
              <a:t>Bounded transmission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Bounded 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413302"/>
            <a:ext cx="5181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bounded transmission line,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609600" y="4495800"/>
            <a:ext cx="70104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where,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d: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transmission line of length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Voltage 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ource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internal impedance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External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load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8849" name="Group 1"/>
          <p:cNvGrpSpPr>
            <a:grpSpLocks noChangeAspect="1"/>
          </p:cNvGrpSpPr>
          <p:nvPr/>
        </p:nvGrpSpPr>
        <p:grpSpPr bwMode="auto">
          <a:xfrm>
            <a:off x="1676400" y="1905000"/>
            <a:ext cx="5408613" cy="2155825"/>
            <a:chOff x="2880" y="240"/>
            <a:chExt cx="2544" cy="1009"/>
          </a:xfrm>
        </p:grpSpPr>
        <p:sp>
          <p:nvSpPr>
            <p:cNvPr id="78889" name="Line 41"/>
            <p:cNvSpPr>
              <a:spLocks noChangeAspect="1" noChangeShapeType="1"/>
            </p:cNvSpPr>
            <p:nvPr/>
          </p:nvSpPr>
          <p:spPr bwMode="auto">
            <a:xfrm>
              <a:off x="3549" y="455"/>
              <a:ext cx="0" cy="7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8886" name="Group 38"/>
            <p:cNvGrpSpPr>
              <a:grpSpLocks noChangeAspect="1"/>
            </p:cNvGrpSpPr>
            <p:nvPr/>
          </p:nvGrpSpPr>
          <p:grpSpPr bwMode="auto">
            <a:xfrm>
              <a:off x="3024" y="941"/>
              <a:ext cx="192" cy="192"/>
              <a:chOff x="2016" y="3264"/>
              <a:chExt cx="384" cy="384"/>
            </a:xfrm>
          </p:grpSpPr>
          <p:sp>
            <p:nvSpPr>
              <p:cNvPr id="78888" name="Freeform 40"/>
              <p:cNvSpPr>
                <a:spLocks noChangeAspect="1"/>
              </p:cNvSpPr>
              <p:nvPr/>
            </p:nvSpPr>
            <p:spPr bwMode="auto">
              <a:xfrm>
                <a:off x="2112" y="3360"/>
                <a:ext cx="192" cy="192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61" y="16"/>
                  </a:cxn>
                  <a:cxn ang="0">
                    <a:pos x="157" y="208"/>
                  </a:cxn>
                  <a:cxn ang="0">
                    <a:pos x="220" y="112"/>
                  </a:cxn>
                </a:cxnLst>
                <a:rect l="0" t="0" r="r" b="b"/>
                <a:pathLst>
                  <a:path w="220" h="224">
                    <a:moveTo>
                      <a:pt x="0" y="112"/>
                    </a:moveTo>
                    <a:cubicBezTo>
                      <a:pt x="10" y="96"/>
                      <a:pt x="35" y="0"/>
                      <a:pt x="61" y="16"/>
                    </a:cubicBezTo>
                    <a:cubicBezTo>
                      <a:pt x="87" y="32"/>
                      <a:pt x="131" y="192"/>
                      <a:pt x="157" y="208"/>
                    </a:cubicBezTo>
                    <a:cubicBezTo>
                      <a:pt x="183" y="224"/>
                      <a:pt x="207" y="132"/>
                      <a:pt x="220" y="112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7" name="Oval 39"/>
              <p:cNvSpPr>
                <a:spLocks noChangeAspect="1" noChangeArrowheads="1"/>
              </p:cNvSpPr>
              <p:nvPr/>
            </p:nvSpPr>
            <p:spPr bwMode="auto">
              <a:xfrm>
                <a:off x="2016" y="3264"/>
                <a:ext cx="384" cy="384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883" name="Group 35"/>
            <p:cNvGrpSpPr>
              <a:grpSpLocks noChangeAspect="1"/>
            </p:cNvGrpSpPr>
            <p:nvPr/>
          </p:nvGrpSpPr>
          <p:grpSpPr bwMode="auto">
            <a:xfrm rot="-5400000">
              <a:off x="3024" y="653"/>
              <a:ext cx="192" cy="96"/>
              <a:chOff x="2976" y="1392"/>
              <a:chExt cx="432" cy="192"/>
            </a:xfrm>
          </p:grpSpPr>
          <p:sp>
            <p:nvSpPr>
              <p:cNvPr id="78885" name="Freeform 37"/>
              <p:cNvSpPr>
                <a:spLocks noChangeAspect="1"/>
              </p:cNvSpPr>
              <p:nvPr/>
            </p:nvSpPr>
            <p:spPr bwMode="auto">
              <a:xfrm>
                <a:off x="3024" y="1440"/>
                <a:ext cx="336" cy="96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1" y="96"/>
                  </a:cxn>
                  <a:cxn ang="0">
                    <a:pos x="69" y="0"/>
                  </a:cxn>
                  <a:cxn ang="0">
                    <a:pos x="117" y="96"/>
                  </a:cxn>
                  <a:cxn ang="0">
                    <a:pos x="165" y="0"/>
                  </a:cxn>
                  <a:cxn ang="0">
                    <a:pos x="213" y="96"/>
                  </a:cxn>
                  <a:cxn ang="0">
                    <a:pos x="261" y="0"/>
                  </a:cxn>
                  <a:cxn ang="0">
                    <a:pos x="309" y="96"/>
                  </a:cxn>
                  <a:cxn ang="0">
                    <a:pos x="357" y="0"/>
                  </a:cxn>
                  <a:cxn ang="0">
                    <a:pos x="381" y="47"/>
                  </a:cxn>
                </a:cxnLst>
                <a:rect l="0" t="0" r="r" b="b"/>
                <a:pathLst>
                  <a:path w="381" h="96">
                    <a:moveTo>
                      <a:pt x="0" y="47"/>
                    </a:moveTo>
                    <a:lnTo>
                      <a:pt x="21" y="96"/>
                    </a:lnTo>
                    <a:lnTo>
                      <a:pt x="69" y="0"/>
                    </a:lnTo>
                    <a:lnTo>
                      <a:pt x="117" y="96"/>
                    </a:lnTo>
                    <a:lnTo>
                      <a:pt x="165" y="0"/>
                    </a:lnTo>
                    <a:lnTo>
                      <a:pt x="213" y="96"/>
                    </a:lnTo>
                    <a:lnTo>
                      <a:pt x="261" y="0"/>
                    </a:lnTo>
                    <a:lnTo>
                      <a:pt x="309" y="96"/>
                    </a:lnTo>
                    <a:lnTo>
                      <a:pt x="357" y="0"/>
                    </a:lnTo>
                    <a:lnTo>
                      <a:pt x="381" y="4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4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76" y="1392"/>
                <a:ext cx="432" cy="19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880" name="Group 32"/>
            <p:cNvGrpSpPr>
              <a:grpSpLocks noChangeAspect="1"/>
            </p:cNvGrpSpPr>
            <p:nvPr/>
          </p:nvGrpSpPr>
          <p:grpSpPr bwMode="auto">
            <a:xfrm rot="-5400000">
              <a:off x="4416" y="797"/>
              <a:ext cx="192" cy="96"/>
              <a:chOff x="2976" y="1392"/>
              <a:chExt cx="432" cy="192"/>
            </a:xfrm>
          </p:grpSpPr>
          <p:sp>
            <p:nvSpPr>
              <p:cNvPr id="78882" name="Freeform 34"/>
              <p:cNvSpPr>
                <a:spLocks noChangeAspect="1"/>
              </p:cNvSpPr>
              <p:nvPr/>
            </p:nvSpPr>
            <p:spPr bwMode="auto">
              <a:xfrm>
                <a:off x="3024" y="1440"/>
                <a:ext cx="336" cy="96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1" y="96"/>
                  </a:cxn>
                  <a:cxn ang="0">
                    <a:pos x="69" y="0"/>
                  </a:cxn>
                  <a:cxn ang="0">
                    <a:pos x="117" y="96"/>
                  </a:cxn>
                  <a:cxn ang="0">
                    <a:pos x="165" y="0"/>
                  </a:cxn>
                  <a:cxn ang="0">
                    <a:pos x="213" y="96"/>
                  </a:cxn>
                  <a:cxn ang="0">
                    <a:pos x="261" y="0"/>
                  </a:cxn>
                  <a:cxn ang="0">
                    <a:pos x="309" y="96"/>
                  </a:cxn>
                  <a:cxn ang="0">
                    <a:pos x="357" y="0"/>
                  </a:cxn>
                  <a:cxn ang="0">
                    <a:pos x="381" y="47"/>
                  </a:cxn>
                </a:cxnLst>
                <a:rect l="0" t="0" r="r" b="b"/>
                <a:pathLst>
                  <a:path w="381" h="96">
                    <a:moveTo>
                      <a:pt x="0" y="47"/>
                    </a:moveTo>
                    <a:lnTo>
                      <a:pt x="21" y="96"/>
                    </a:lnTo>
                    <a:lnTo>
                      <a:pt x="69" y="0"/>
                    </a:lnTo>
                    <a:lnTo>
                      <a:pt x="117" y="96"/>
                    </a:lnTo>
                    <a:lnTo>
                      <a:pt x="165" y="0"/>
                    </a:lnTo>
                    <a:lnTo>
                      <a:pt x="213" y="96"/>
                    </a:lnTo>
                    <a:lnTo>
                      <a:pt x="261" y="0"/>
                    </a:lnTo>
                    <a:lnTo>
                      <a:pt x="309" y="96"/>
                    </a:lnTo>
                    <a:lnTo>
                      <a:pt x="357" y="0"/>
                    </a:lnTo>
                    <a:lnTo>
                      <a:pt x="381" y="4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1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2976" y="1392"/>
                <a:ext cx="432" cy="19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879" name="Line 31"/>
            <p:cNvSpPr>
              <a:spLocks noChangeAspect="1" noChangeShapeType="1"/>
            </p:cNvSpPr>
            <p:nvPr/>
          </p:nvSpPr>
          <p:spPr bwMode="auto">
            <a:xfrm>
              <a:off x="3120" y="1229"/>
              <a:ext cx="13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8" name="Line 30"/>
            <p:cNvSpPr>
              <a:spLocks noChangeAspect="1" noChangeShapeType="1"/>
            </p:cNvSpPr>
            <p:nvPr/>
          </p:nvSpPr>
          <p:spPr bwMode="auto">
            <a:xfrm flipV="1">
              <a:off x="4512" y="923"/>
              <a:ext cx="0" cy="3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7" name="Line 29"/>
            <p:cNvSpPr>
              <a:spLocks noChangeAspect="1" noChangeShapeType="1"/>
            </p:cNvSpPr>
            <p:nvPr/>
          </p:nvSpPr>
          <p:spPr bwMode="auto">
            <a:xfrm flipV="1">
              <a:off x="4512" y="461"/>
              <a:ext cx="0" cy="3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6" name="Line 28"/>
            <p:cNvSpPr>
              <a:spLocks noChangeAspect="1" noChangeShapeType="1"/>
            </p:cNvSpPr>
            <p:nvPr/>
          </p:nvSpPr>
          <p:spPr bwMode="auto">
            <a:xfrm>
              <a:off x="3120" y="461"/>
              <a:ext cx="13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5" name="Line 27"/>
            <p:cNvSpPr>
              <a:spLocks noChangeAspect="1" noChangeShapeType="1"/>
            </p:cNvSpPr>
            <p:nvPr/>
          </p:nvSpPr>
          <p:spPr bwMode="auto">
            <a:xfrm flipV="1">
              <a:off x="3120" y="1133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4" name="Line 26"/>
            <p:cNvSpPr>
              <a:spLocks noChangeAspect="1" noChangeShapeType="1"/>
            </p:cNvSpPr>
            <p:nvPr/>
          </p:nvSpPr>
          <p:spPr bwMode="auto">
            <a:xfrm flipV="1">
              <a:off x="3120" y="779"/>
              <a:ext cx="0" cy="1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3" name="Line 25"/>
            <p:cNvSpPr>
              <a:spLocks noChangeAspect="1" noChangeShapeType="1"/>
            </p:cNvSpPr>
            <p:nvPr/>
          </p:nvSpPr>
          <p:spPr bwMode="auto">
            <a:xfrm flipV="1">
              <a:off x="3120" y="461"/>
              <a:ext cx="0" cy="16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2" name="Oval 24"/>
            <p:cNvSpPr>
              <a:spLocks noChangeAspect="1" noChangeArrowheads="1"/>
            </p:cNvSpPr>
            <p:nvPr/>
          </p:nvSpPr>
          <p:spPr bwMode="auto">
            <a:xfrm flipV="1">
              <a:off x="3524" y="433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1" name="Oval 23"/>
            <p:cNvSpPr>
              <a:spLocks noChangeAspect="1" noChangeArrowheads="1"/>
            </p:cNvSpPr>
            <p:nvPr/>
          </p:nvSpPr>
          <p:spPr bwMode="auto">
            <a:xfrm flipV="1">
              <a:off x="3524" y="1201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0" name="Oval 22"/>
            <p:cNvSpPr>
              <a:spLocks noChangeAspect="1" noChangeArrowheads="1"/>
            </p:cNvSpPr>
            <p:nvPr/>
          </p:nvSpPr>
          <p:spPr bwMode="auto">
            <a:xfrm flipV="1">
              <a:off x="4484" y="433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9" name="Oval 21"/>
            <p:cNvSpPr>
              <a:spLocks noChangeAspect="1" noChangeArrowheads="1"/>
            </p:cNvSpPr>
            <p:nvPr/>
          </p:nvSpPr>
          <p:spPr bwMode="auto">
            <a:xfrm flipV="1">
              <a:off x="4484" y="1201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8" name="Line 20"/>
            <p:cNvSpPr>
              <a:spLocks noChangeAspect="1" noChangeShapeType="1"/>
            </p:cNvSpPr>
            <p:nvPr/>
          </p:nvSpPr>
          <p:spPr bwMode="auto">
            <a:xfrm>
              <a:off x="3552" y="413"/>
              <a:ext cx="9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7" name="Text Box 19"/>
            <p:cNvSpPr txBox="1">
              <a:spLocks noChangeAspect="1" noChangeArrowheads="1"/>
            </p:cNvSpPr>
            <p:nvPr/>
          </p:nvSpPr>
          <p:spPr bwMode="auto">
            <a:xfrm>
              <a:off x="3830" y="240"/>
              <a:ext cx="443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6" name="Text Box 18"/>
            <p:cNvSpPr txBox="1">
              <a:spLocks noChangeAspect="1" noChangeArrowheads="1"/>
            </p:cNvSpPr>
            <p:nvPr/>
          </p:nvSpPr>
          <p:spPr bwMode="auto">
            <a:xfrm>
              <a:off x="3686" y="432"/>
              <a:ext cx="34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Z</a:t>
              </a:r>
              <a:r>
                <a:rPr kumimoji="0" lang="en-US" sz="12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78865" name="Text Box 17"/>
            <p:cNvSpPr txBox="1">
              <a:spLocks noChangeAspect="1" noChangeArrowheads="1"/>
            </p:cNvSpPr>
            <p:nvPr/>
          </p:nvSpPr>
          <p:spPr bwMode="auto">
            <a:xfrm>
              <a:off x="4224" y="749"/>
              <a:ext cx="24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4" name="Text Box 16"/>
            <p:cNvSpPr txBox="1">
              <a:spLocks noChangeAspect="1" noChangeArrowheads="1"/>
            </p:cNvSpPr>
            <p:nvPr/>
          </p:nvSpPr>
          <p:spPr bwMode="auto">
            <a:xfrm>
              <a:off x="3168" y="605"/>
              <a:ext cx="24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3" name="Text Box 15"/>
            <p:cNvSpPr txBox="1">
              <a:spLocks noChangeAspect="1" noChangeArrowheads="1"/>
            </p:cNvSpPr>
            <p:nvPr/>
          </p:nvSpPr>
          <p:spPr bwMode="auto">
            <a:xfrm>
              <a:off x="3473" y="269"/>
              <a:ext cx="17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2" name="Text Box 14"/>
            <p:cNvSpPr txBox="1">
              <a:spLocks noChangeAspect="1" noChangeArrowheads="1"/>
            </p:cNvSpPr>
            <p:nvPr/>
          </p:nvSpPr>
          <p:spPr bwMode="auto">
            <a:xfrm>
              <a:off x="3524" y="1080"/>
              <a:ext cx="17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1" name="Text Box 13"/>
            <p:cNvSpPr txBox="1">
              <a:spLocks noChangeAspect="1" noChangeArrowheads="1"/>
            </p:cNvSpPr>
            <p:nvPr/>
          </p:nvSpPr>
          <p:spPr bwMode="auto">
            <a:xfrm>
              <a:off x="4368" y="1080"/>
              <a:ext cx="185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0" name="Text Box 12"/>
            <p:cNvSpPr txBox="1">
              <a:spLocks noChangeAspect="1" noChangeArrowheads="1"/>
            </p:cNvSpPr>
            <p:nvPr/>
          </p:nvSpPr>
          <p:spPr bwMode="auto">
            <a:xfrm>
              <a:off x="4433" y="269"/>
              <a:ext cx="183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9" name="Line 11"/>
            <p:cNvSpPr>
              <a:spLocks noChangeAspect="1" noChangeShapeType="1"/>
            </p:cNvSpPr>
            <p:nvPr/>
          </p:nvSpPr>
          <p:spPr bwMode="auto">
            <a:xfrm>
              <a:off x="3120" y="461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8858" name="Object 10"/>
            <p:cNvGraphicFramePr>
              <a:graphicFrameLocks noChangeAspect="1"/>
            </p:cNvGraphicFramePr>
            <p:nvPr/>
          </p:nvGraphicFramePr>
          <p:xfrm>
            <a:off x="2880" y="965"/>
            <a:ext cx="112" cy="168"/>
          </p:xfrm>
          <a:graphic>
            <a:graphicData uri="http://schemas.openxmlformats.org/presentationml/2006/ole">
              <p:oleObj spid="_x0000_s78858" name="Equation" r:id="rId3" imgW="177569" imgH="266353" progId="Equation.DSMT4">
                <p:embed/>
              </p:oleObj>
            </a:graphicData>
          </a:graphic>
        </p:graphicFrame>
        <p:graphicFrame>
          <p:nvGraphicFramePr>
            <p:cNvPr id="78857" name="Object 9"/>
            <p:cNvGraphicFramePr>
              <a:graphicFrameLocks noChangeAspect="1"/>
            </p:cNvGraphicFramePr>
            <p:nvPr/>
          </p:nvGraphicFramePr>
          <p:xfrm>
            <a:off x="4704" y="741"/>
            <a:ext cx="296" cy="160"/>
          </p:xfrm>
          <a:graphic>
            <a:graphicData uri="http://schemas.openxmlformats.org/presentationml/2006/ole">
              <p:oleObj spid="_x0000_s78857" name="Equation" r:id="rId4" imgW="469696" imgH="253890" progId="Equation.DSMT4">
                <p:embed/>
              </p:oleObj>
            </a:graphicData>
          </a:graphic>
        </p:graphicFrame>
        <p:sp>
          <p:nvSpPr>
            <p:cNvPr id="78856" name="Line 8"/>
            <p:cNvSpPr>
              <a:spLocks noChangeAspect="1" noChangeShapeType="1"/>
            </p:cNvSpPr>
            <p:nvPr/>
          </p:nvSpPr>
          <p:spPr bwMode="auto">
            <a:xfrm>
              <a:off x="4656" y="469"/>
              <a:ext cx="0" cy="76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5" name="Text Box 7"/>
            <p:cNvSpPr txBox="1">
              <a:spLocks noChangeAspect="1" noChangeArrowheads="1"/>
            </p:cNvSpPr>
            <p:nvPr/>
          </p:nvSpPr>
          <p:spPr bwMode="auto">
            <a:xfrm>
              <a:off x="3511" y="768"/>
              <a:ext cx="281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4" name="Line 6"/>
            <p:cNvSpPr>
              <a:spLocks noChangeAspect="1" noChangeShapeType="1"/>
            </p:cNvSpPr>
            <p:nvPr/>
          </p:nvSpPr>
          <p:spPr bwMode="auto">
            <a:xfrm>
              <a:off x="4983" y="1061"/>
              <a:ext cx="3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3" name="Text Box 5"/>
            <p:cNvSpPr txBox="1">
              <a:spLocks noChangeAspect="1" noChangeArrowheads="1"/>
            </p:cNvSpPr>
            <p:nvPr/>
          </p:nvSpPr>
          <p:spPr bwMode="auto">
            <a:xfrm>
              <a:off x="5271" y="965"/>
              <a:ext cx="153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2" name="Line 4"/>
            <p:cNvSpPr>
              <a:spLocks noChangeAspect="1" noChangeShapeType="1"/>
            </p:cNvSpPr>
            <p:nvPr/>
          </p:nvSpPr>
          <p:spPr bwMode="auto">
            <a:xfrm>
              <a:off x="4512" y="485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1" name="Text Box 3"/>
            <p:cNvSpPr txBox="1">
              <a:spLocks noChangeAspect="1" noChangeArrowheads="1"/>
            </p:cNvSpPr>
            <p:nvPr/>
          </p:nvSpPr>
          <p:spPr bwMode="auto">
            <a:xfrm>
              <a:off x="4328" y="504"/>
              <a:ext cx="184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8850" name="Object 2"/>
            <p:cNvGraphicFramePr>
              <a:graphicFrameLocks noChangeAspect="1"/>
            </p:cNvGraphicFramePr>
            <p:nvPr/>
          </p:nvGraphicFramePr>
          <p:xfrm>
            <a:off x="3256" y="284"/>
            <a:ext cx="104" cy="168"/>
          </p:xfrm>
          <a:graphic>
            <a:graphicData uri="http://schemas.openxmlformats.org/presentationml/2006/ole">
              <p:oleObj spid="_x0000_s78850" name="Equation" r:id="rId5" imgW="164885" imgH="266353" progId="Equation.DSMT4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Bounded 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71600"/>
            <a:ext cx="7848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voltages and the current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562600" y="1828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(2.63)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5536060" y="44312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(2.66)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867025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962400"/>
            <a:ext cx="40622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Defined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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as 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he reflection coefficient at the load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562600" y="240982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(2.64)</a:t>
            </a:r>
            <a:endParaRPr lang="en-US" dirty="0"/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1752599" y="1828800"/>
          <a:ext cx="2221653" cy="365760"/>
        </p:xfrm>
        <a:graphic>
          <a:graphicData uri="http://schemas.openxmlformats.org/presentationml/2006/ole">
            <p:oleObj spid="_x0000_s77832" name="Equation" r:id="rId4" imgW="1562100" imgH="254000" progId="Equation.DSMT4">
              <p:embed/>
            </p:oleObj>
          </a:graphicData>
        </a:graphic>
      </p:graphicFrame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4" name="Object 10"/>
          <p:cNvGraphicFramePr>
            <a:graphicFrameLocks noChangeAspect="1"/>
          </p:cNvGraphicFramePr>
          <p:nvPr/>
        </p:nvGraphicFramePr>
        <p:xfrm>
          <a:off x="1752600" y="2286000"/>
          <a:ext cx="2506133" cy="609600"/>
        </p:xfrm>
        <a:graphic>
          <a:graphicData uri="http://schemas.openxmlformats.org/presentationml/2006/ole">
            <p:oleObj spid="_x0000_s77834" name="Equation" r:id="rId5" imgW="1765300" imgH="431800" progId="Equation.DSMT4">
              <p:embed/>
            </p:oleObj>
          </a:graphicData>
        </a:graphic>
      </p:graphicFrame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6" name="Object 12"/>
          <p:cNvGraphicFramePr>
            <a:graphicFrameLocks noChangeAspect="1"/>
          </p:cNvGraphicFramePr>
          <p:nvPr/>
        </p:nvGraphicFramePr>
        <p:xfrm>
          <a:off x="1752599" y="3248025"/>
          <a:ext cx="2817707" cy="690880"/>
        </p:xfrm>
        <a:graphic>
          <a:graphicData uri="http://schemas.openxmlformats.org/presentationml/2006/ole">
            <p:oleObj spid="_x0000_s77836" name="Equation" r:id="rId6" imgW="1981200" imgH="482600" progId="Equation.DSMT4">
              <p:embed/>
            </p:oleObj>
          </a:graphicData>
        </a:graphic>
      </p:graphicFrame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8" name="Object 14"/>
          <p:cNvGraphicFramePr>
            <a:graphicFrameLocks noChangeAspect="1"/>
          </p:cNvGraphicFramePr>
          <p:nvPr/>
        </p:nvGraphicFramePr>
        <p:xfrm>
          <a:off x="1828800" y="4419600"/>
          <a:ext cx="1788160" cy="690880"/>
        </p:xfrm>
        <a:graphic>
          <a:graphicData uri="http://schemas.openxmlformats.org/presentationml/2006/ole">
            <p:oleObj spid="_x0000_s77838" name="Equation" r:id="rId7" imgW="1256755" imgH="482391" progId="Equation.DSMT4">
              <p:embed/>
            </p:oleObj>
          </a:graphicData>
        </a:graphic>
      </p:graphicFrame>
      <p:sp>
        <p:nvSpPr>
          <p:cNvPr id="69" name="Rectangle 29"/>
          <p:cNvSpPr>
            <a:spLocks noChangeArrowheads="1"/>
          </p:cNvSpPr>
          <p:nvPr/>
        </p:nvSpPr>
        <p:spPr bwMode="auto">
          <a:xfrm>
            <a:off x="662134" y="5181600"/>
            <a:ext cx="56044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By substituting (2.66) in (2.65), the input impedance can be obtained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40" name="Object 16"/>
          <p:cNvGraphicFramePr>
            <a:graphicFrameLocks noChangeAspect="1"/>
          </p:cNvGraphicFramePr>
          <p:nvPr/>
        </p:nvGraphicFramePr>
        <p:xfrm>
          <a:off x="1828800" y="5638800"/>
          <a:ext cx="2926080" cy="609600"/>
        </p:xfrm>
        <a:graphic>
          <a:graphicData uri="http://schemas.openxmlformats.org/presentationml/2006/ole">
            <p:oleObj spid="_x0000_s77840" name="Equation" r:id="rId8" imgW="2057400" imgH="431800" progId="Equation.DSMT4">
              <p:embed/>
            </p:oleObj>
          </a:graphicData>
        </a:graphic>
      </p:graphicFrame>
      <p:sp>
        <p:nvSpPr>
          <p:cNvPr id="73" name="Rectangle 72"/>
          <p:cNvSpPr/>
          <p:nvPr/>
        </p:nvSpPr>
        <p:spPr>
          <a:xfrm>
            <a:off x="5536060" y="3429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(2.65)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5562600" y="5791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Bounded Transmission </a:t>
            </a:r>
            <a:r>
              <a:rPr lang="en-US" err="1" smtClean="0"/>
              <a:t>lines</a:t>
            </a:r>
            <a:r>
              <a:rPr lang="en-US" smtClean="0">
                <a:solidFill>
                  <a:srgbClr val="FF0000"/>
                </a:solidFill>
              </a:rPr>
              <a:t>: see </a:t>
            </a:r>
            <a:r>
              <a:rPr lang="en-US" dirty="0" err="1" smtClean="0">
                <a:solidFill>
                  <a:srgbClr val="FF0000"/>
                </a:solidFill>
              </a:rPr>
              <a:t>Apendices</a:t>
            </a:r>
            <a:r>
              <a:rPr lang="en-US" dirty="0" smtClean="0">
                <a:solidFill>
                  <a:srgbClr val="FF0000"/>
                </a:solidFill>
              </a:rPr>
              <a:t> 2B and 2C for Smith Chart etc.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71600"/>
            <a:ext cx="54102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From 2.67, we get input impedance for special length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536060" y="1828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(2.68)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5536060" y="38216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(2.71)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762000" y="4267200"/>
            <a:ext cx="1638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Two special cases</a:t>
            </a:r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352800"/>
            <a:ext cx="29652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matched line,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= 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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0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= 0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562600" y="233362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(2.69)</a:t>
            </a:r>
            <a:endParaRPr lang="en-US" dirty="0"/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536060" y="2819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(2.70)</a:t>
            </a:r>
            <a:endParaRPr lang="en-US" dirty="0"/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1752599" y="1828800"/>
          <a:ext cx="1552173" cy="346468"/>
        </p:xfrm>
        <a:graphic>
          <a:graphicData uri="http://schemas.openxmlformats.org/presentationml/2006/ole">
            <p:oleObj spid="_x0000_s80903" name="Equation" r:id="rId4" imgW="1066800" imgH="241300" progId="Equation.DSMT4">
              <p:embed/>
            </p:oleObj>
          </a:graphicData>
        </a:graphic>
      </p:graphicFrame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5" name="Object 9"/>
          <p:cNvGraphicFramePr>
            <a:graphicFrameLocks noChangeAspect="1"/>
          </p:cNvGraphicFramePr>
          <p:nvPr/>
        </p:nvGraphicFramePr>
        <p:xfrm>
          <a:off x="1752600" y="2286000"/>
          <a:ext cx="1177988" cy="318750"/>
        </p:xfrm>
        <a:graphic>
          <a:graphicData uri="http://schemas.openxmlformats.org/presentationml/2006/ole">
            <p:oleObj spid="_x0000_s80905" name="Equation" r:id="rId5" imgW="812447" imgH="215806" progId="Equation.DSMT4">
              <p:embed/>
            </p:oleObj>
          </a:graphicData>
        </a:graphic>
      </p:graphicFrame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7" name="Object 11"/>
          <p:cNvGraphicFramePr>
            <a:graphicFrameLocks noChangeAspect="1"/>
          </p:cNvGraphicFramePr>
          <p:nvPr/>
        </p:nvGraphicFramePr>
        <p:xfrm>
          <a:off x="1752600" y="2667000"/>
          <a:ext cx="1760054" cy="568206"/>
        </p:xfrm>
        <a:graphic>
          <a:graphicData uri="http://schemas.openxmlformats.org/presentationml/2006/ole">
            <p:oleObj spid="_x0000_s80907" name="Equation" r:id="rId6" imgW="1205977" imgH="393529" progId="Equation.DSMT4">
              <p:embed/>
            </p:oleObj>
          </a:graphicData>
        </a:graphic>
      </p:graphicFrame>
      <p:sp>
        <p:nvSpPr>
          <p:cNvPr id="809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9" name="Object 13"/>
          <p:cNvGraphicFramePr>
            <a:graphicFrameLocks noChangeAspect="1"/>
          </p:cNvGraphicFramePr>
          <p:nvPr/>
        </p:nvGraphicFramePr>
        <p:xfrm>
          <a:off x="1801813" y="3809999"/>
          <a:ext cx="1017587" cy="313617"/>
        </p:xfrm>
        <a:graphic>
          <a:graphicData uri="http://schemas.openxmlformats.org/presentationml/2006/ole">
            <p:oleObj spid="_x0000_s80909" name="Equation" r:id="rId7" imgW="698400" imgH="215640" progId="Equation.DSMT4">
              <p:embed/>
            </p:oleObj>
          </a:graphicData>
        </a:graphic>
      </p:graphicFrame>
      <p:sp>
        <p:nvSpPr>
          <p:cNvPr id="809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11" name="Object 15"/>
          <p:cNvGraphicFramePr>
            <a:graphicFrameLocks noChangeAspect="1"/>
          </p:cNvGraphicFramePr>
          <p:nvPr/>
        </p:nvGraphicFramePr>
        <p:xfrm>
          <a:off x="1752601" y="4724400"/>
          <a:ext cx="3169774" cy="367510"/>
        </p:xfrm>
        <a:graphic>
          <a:graphicData uri="http://schemas.openxmlformats.org/presentationml/2006/ole">
            <p:oleObj spid="_x0000_s80911" name="Equation" r:id="rId8" imgW="1968500" imgH="228600" progId="Equation.DSMT4">
              <p:embed/>
            </p:oleObj>
          </a:graphicData>
        </a:graphic>
      </p:graphicFrame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13" name="Object 17"/>
          <p:cNvGraphicFramePr>
            <a:graphicFrameLocks noChangeAspect="1"/>
          </p:cNvGraphicFramePr>
          <p:nvPr/>
        </p:nvGraphicFramePr>
        <p:xfrm>
          <a:off x="1752600" y="5257800"/>
          <a:ext cx="3200400" cy="367510"/>
        </p:xfrm>
        <a:graphic>
          <a:graphicData uri="http://schemas.openxmlformats.org/presentationml/2006/ole">
            <p:oleObj spid="_x0000_s80913" name="Equation" r:id="rId9" imgW="1993900" imgH="228600" progId="Equation.DSMT4">
              <p:embed/>
            </p:oleObj>
          </a:graphicData>
        </a:graphic>
      </p:graphicFrame>
      <p:sp>
        <p:nvSpPr>
          <p:cNvPr id="79" name="Rectangle 78"/>
          <p:cNvSpPr/>
          <p:nvPr/>
        </p:nvSpPr>
        <p:spPr>
          <a:xfrm>
            <a:off x="5562600" y="4495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(2.72)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5562600" y="5105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914400" y="1447801"/>
            <a:ext cx="73152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dirty="0" err="1" smtClean="0"/>
              <a:t>lossfree</a:t>
            </a:r>
            <a:r>
              <a:rPr lang="en-US" sz="2000" dirty="0" smtClean="0"/>
              <a:t>  </a:t>
            </a:r>
            <a:r>
              <a:rPr lang="en-US" sz="2000" dirty="0" err="1" smtClean="0"/>
              <a:t>nonuniform</a:t>
            </a:r>
            <a:r>
              <a:rPr lang="en-US" sz="2000" dirty="0" smtClean="0"/>
              <a:t> transmission line  has 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L’ = L’(z)</a:t>
            </a:r>
          </a:p>
          <a:p>
            <a:r>
              <a:rPr lang="en-US" sz="2000" dirty="0" smtClean="0"/>
              <a:t>C’ = C’(z)</a:t>
            </a:r>
          </a:p>
          <a:p>
            <a:r>
              <a:rPr lang="en-US" sz="2000" dirty="0" smtClean="0"/>
              <a:t>where L’ and C’ are per meter values of the series inductance and parallel capacitance of the transmission line.</a:t>
            </a:r>
          </a:p>
          <a:p>
            <a:r>
              <a:rPr lang="en-US" sz="2000" dirty="0" smtClean="0"/>
              <a:t> </a:t>
            </a:r>
          </a:p>
          <a:p>
            <a:pPr lvl="0"/>
            <a:r>
              <a:rPr lang="en-US" sz="2000" dirty="0" smtClean="0"/>
              <a:t>Determine the partial differential equation  for the instantaneous voltage V(</a:t>
            </a:r>
            <a:r>
              <a:rPr lang="en-US" sz="2000" dirty="0" err="1" smtClean="0"/>
              <a:t>z,t</a:t>
            </a:r>
            <a:r>
              <a:rPr lang="en-US" sz="2000" dirty="0" smtClean="0"/>
              <a:t>).</a:t>
            </a:r>
          </a:p>
          <a:p>
            <a:pPr lvl="0"/>
            <a:r>
              <a:rPr lang="en-US" sz="2000" dirty="0" smtClean="0"/>
              <a:t>For an exponential transmission line</a:t>
            </a:r>
          </a:p>
          <a:p>
            <a:r>
              <a:rPr lang="en-US" sz="2000" dirty="0" smtClean="0"/>
              <a:t>L’(z ) = L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exp(</a:t>
            </a:r>
            <a:r>
              <a:rPr lang="en-US" sz="2000" dirty="0" err="1" smtClean="0"/>
              <a:t>qz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C’(z) = C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exp( - </a:t>
            </a:r>
            <a:r>
              <a:rPr lang="en-US" sz="2000" dirty="0" err="1" smtClean="0"/>
              <a:t>qz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	</a:t>
            </a:r>
          </a:p>
          <a:p>
            <a:r>
              <a:rPr lang="en-US" sz="2000" dirty="0" smtClean="0"/>
              <a:t>assuming V(</a:t>
            </a:r>
            <a:r>
              <a:rPr lang="en-US" sz="2000" dirty="0" err="1" smtClean="0"/>
              <a:t>z,t</a:t>
            </a:r>
            <a:r>
              <a:rPr lang="en-US" sz="2000" dirty="0" smtClean="0"/>
              <a:t>) = V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 [j(wt – </a:t>
            </a:r>
            <a:r>
              <a:rPr lang="en-US" sz="2000" dirty="0" err="1" smtClean="0"/>
              <a:t>kz</a:t>
            </a:r>
            <a:r>
              <a:rPr lang="en-US" sz="2000" dirty="0" smtClean="0"/>
              <a:t>)],</a:t>
            </a:r>
          </a:p>
          <a:p>
            <a:r>
              <a:rPr lang="en-US" sz="2000" dirty="0" smtClean="0"/>
              <a:t>determine the relation between w and k.  </a:t>
            </a:r>
            <a:endParaRPr lang="en-US" sz="2000" dirty="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Question (for answer and additional information read Appendix 2D</a:t>
            </a:r>
            <a:endParaRPr lang="en-US" sz="2000" dirty="0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295400"/>
            <a:ext cx="3733800" cy="102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is a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sourceless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medium: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</a:t>
            </a:r>
            <a:r>
              <a:rPr lang="en-US" sz="1400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= 0 and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lang="en-US" sz="1400" baseline="-30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source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= 0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00560" y="295877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967280" y="3644578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(2.2)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662480" y="433037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662480" y="5397177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6477000" y="2362200"/>
          <a:ext cx="161925" cy="219075"/>
        </p:xfrm>
        <a:graphic>
          <a:graphicData uri="http://schemas.openxmlformats.org/presentationml/2006/ole">
            <p:oleObj spid="_x0000_s18439" name="Equation" r:id="rId3" imgW="164885" imgH="215619" progId="Equation.DSMT4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6629400" y="2362200"/>
          <a:ext cx="180975" cy="219075"/>
        </p:xfrm>
        <a:graphic>
          <a:graphicData uri="http://schemas.openxmlformats.org/presentationml/2006/ole">
            <p:oleObj spid="_x0000_s18438" name="Equation" r:id="rId4" imgW="177569" imgH="215619" progId="Equation.DSMT4">
              <p:embed/>
            </p:oleObj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6858000" y="2438400"/>
          <a:ext cx="76201" cy="142875"/>
        </p:xfrm>
        <a:graphic>
          <a:graphicData uri="http://schemas.openxmlformats.org/presentationml/2006/ole">
            <p:oleObj spid="_x0000_s18437" name="Equation" r:id="rId5" imgW="139700" imgH="139700" progId="Equation.DSMT4">
              <p:embed/>
            </p:oleObj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537776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85800" y="2359357"/>
            <a:ext cx="777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ne-dimensional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solution for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simple 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lossy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medium with parameters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 Cartesian coordinates 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990600" y="2971800"/>
          <a:ext cx="1285875" cy="365125"/>
        </p:xfrm>
        <a:graphic>
          <a:graphicData uri="http://schemas.openxmlformats.org/presentationml/2006/ole">
            <p:oleObj spid="_x0000_s18444" name="Equation" r:id="rId6" imgW="774364" imgH="215806" progId="Equation.DSMT4">
              <p:embed/>
            </p:oleObj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1266825" y="3644577"/>
          <a:ext cx="1190625" cy="333375"/>
        </p:xfrm>
        <a:graphic>
          <a:graphicData uri="http://schemas.openxmlformats.org/presentationml/2006/ole">
            <p:oleObj spid="_x0000_s18446" name="Equation" r:id="rId7" imgW="710891" imgH="203112" progId="Equation.DSMT4">
              <p:embed/>
            </p:oleObj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1295400" y="4254177"/>
          <a:ext cx="1444625" cy="809625"/>
        </p:xfrm>
        <a:graphic>
          <a:graphicData uri="http://schemas.openxmlformats.org/presentationml/2006/ole">
            <p:oleObj spid="_x0000_s18448" name="Equation" r:id="rId8" imgW="863225" imgH="482391" progId="Equation.DSMT4">
              <p:embed/>
            </p:oleObj>
          </a:graphicData>
        </a:graphic>
      </p:graphicFrame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838200" y="4939977"/>
            <a:ext cx="37338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50" name="Object 18"/>
          <p:cNvGraphicFramePr>
            <a:graphicFrameLocks noChangeAspect="1"/>
          </p:cNvGraphicFramePr>
          <p:nvPr/>
        </p:nvGraphicFramePr>
        <p:xfrm>
          <a:off x="1362075" y="5397500"/>
          <a:ext cx="1990725" cy="381000"/>
        </p:xfrm>
        <a:graphic>
          <a:graphicData uri="http://schemas.openxmlformats.org/presentationml/2006/ole">
            <p:oleObj spid="_x0000_s18450" name="Equation" r:id="rId9" imgW="1193760" imgH="228600" progId="Equation.DSMT4">
              <p:embed/>
            </p:oleObj>
          </a:graphicData>
        </a:graphic>
      </p:graphicFrame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838200" y="5758204"/>
            <a:ext cx="3733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280875"/>
            <a:ext cx="53340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characteristic impedance is also 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24480" y="1752601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653080" y="3933723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(2.6)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348280" y="4619523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348280" y="5686322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(2.8)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85800" y="2390878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Define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700080" y="5209149"/>
            <a:ext cx="3733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here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loss tangent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is defined as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1524000" y="1676399"/>
          <a:ext cx="1371601" cy="636815"/>
        </p:xfrm>
        <a:graphic>
          <a:graphicData uri="http://schemas.openxmlformats.org/presentationml/2006/ole">
            <p:oleObj spid="_x0000_s55305" name="Equation" r:id="rId3" imgW="1066337" imgH="495085" progId="Equation.DSMT4">
              <p:embed/>
            </p:oleObj>
          </a:graphicData>
        </a:graphic>
      </p:graphicFrame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1524000" y="2403475"/>
          <a:ext cx="1163638" cy="339725"/>
        </p:xfrm>
        <a:graphic>
          <a:graphicData uri="http://schemas.openxmlformats.org/presentationml/2006/ole">
            <p:oleObj spid="_x0000_s55307" name="Equation" r:id="rId4" imgW="698400" imgH="203040" progId="Equation.DSMT4">
              <p:embed/>
            </p:oleObj>
          </a:graphicData>
        </a:graphic>
      </p:graphicFrame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685800" y="2743200"/>
            <a:ext cx="761999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where,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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the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attenuation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constant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/m)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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is the phase constant (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rad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/m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),</a:t>
            </a: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hich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can be obtained by solving the equation (2.4),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08" name="Object 12"/>
          <p:cNvGraphicFramePr>
            <a:graphicFrameLocks noChangeAspect="1"/>
          </p:cNvGraphicFramePr>
          <p:nvPr/>
        </p:nvGraphicFramePr>
        <p:xfrm>
          <a:off x="1614480" y="3781322"/>
          <a:ext cx="2503610" cy="610333"/>
        </p:xfrm>
        <a:graphic>
          <a:graphicData uri="http://schemas.openxmlformats.org/presentationml/2006/ole">
            <p:oleObj spid="_x0000_s55308" name="Equation" r:id="rId5" imgW="1917700" imgH="469900" progId="Equation.DSMT4">
              <p:embed/>
            </p:oleObj>
          </a:graphicData>
        </a:graphic>
      </p:graphicFrame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10" name="Object 14"/>
          <p:cNvGraphicFramePr>
            <a:graphicFrameLocks noChangeAspect="1"/>
          </p:cNvGraphicFramePr>
          <p:nvPr/>
        </p:nvGraphicFramePr>
        <p:xfrm>
          <a:off x="1614480" y="4467122"/>
          <a:ext cx="2391508" cy="610333"/>
        </p:xfrm>
        <a:graphic>
          <a:graphicData uri="http://schemas.openxmlformats.org/presentationml/2006/ole">
            <p:oleObj spid="_x0000_s55310" name="Equation" r:id="rId6" imgW="1828800" imgH="469900" progId="Equation.DSMT4">
              <p:embed/>
            </p:oleObj>
          </a:graphicData>
        </a:graphic>
      </p:graphicFrame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/>
        </p:nvGraphicFramePr>
        <p:xfrm>
          <a:off x="1652580" y="5686322"/>
          <a:ext cx="647700" cy="510687"/>
        </p:xfrm>
        <a:graphic>
          <a:graphicData uri="http://schemas.openxmlformats.org/presentationml/2006/ole">
            <p:oleObj spid="_x0000_s55312" name="Equation" r:id="rId7" imgW="495085" imgH="393529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489502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low-loss dielectric, the loss tangent 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T &lt;&lt; 1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91080" y="2209801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(2.9)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00600" y="3124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(2.10)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7680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(2.11)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1676400" y="2057400"/>
          <a:ext cx="2318424" cy="664723"/>
        </p:xfrm>
        <a:graphic>
          <a:graphicData uri="http://schemas.openxmlformats.org/presentationml/2006/ole">
            <p:oleObj spid="_x0000_s57353" name="Equation" r:id="rId3" imgW="1358310" imgH="393529" progId="Equation.DSMT4">
              <p:embed/>
            </p:oleObj>
          </a:graphicData>
        </a:graphic>
      </p:graphicFrame>
      <p:graphicFrame>
        <p:nvGraphicFramePr>
          <p:cNvPr id="57352" name="Object 8"/>
          <p:cNvGraphicFramePr>
            <a:graphicFrameLocks noChangeAspect="1"/>
          </p:cNvGraphicFramePr>
          <p:nvPr/>
        </p:nvGraphicFramePr>
        <p:xfrm>
          <a:off x="1676400" y="3095625"/>
          <a:ext cx="2318427" cy="437745"/>
        </p:xfrm>
        <a:graphic>
          <a:graphicData uri="http://schemas.openxmlformats.org/presentationml/2006/ole">
            <p:oleObj spid="_x0000_s57352" name="Equation" r:id="rId4" imgW="1358310" imgH="253890" progId="Equation.DSMT4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1676400" y="3886200"/>
          <a:ext cx="3096638" cy="762000"/>
        </p:xfrm>
        <a:graphic>
          <a:graphicData uri="http://schemas.openxmlformats.org/presentationml/2006/ole">
            <p:oleObj spid="_x0000_s57351" name="Equation" r:id="rId5" imgW="1815312" imgH="444307" progId="Equation.DSMT4">
              <p:embed/>
            </p:oleObj>
          </a:graphicData>
        </a:graphic>
      </p:graphicFrame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</a:t>
            </a:r>
            <a:r>
              <a:rPr lang="en-US" dirty="0" smtClean="0">
                <a:solidFill>
                  <a:srgbClr val="FF0000"/>
                </a:solidFill>
              </a:rPr>
              <a:t>conductor</a:t>
            </a:r>
            <a:r>
              <a:rPr lang="en-US" dirty="0" smtClean="0"/>
              <a:t> approximation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489502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Definition for good conductor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00600" y="3124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(2.12)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7680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1703387" y="1981200"/>
          <a:ext cx="735013" cy="279400"/>
        </p:xfrm>
        <a:graphic>
          <a:graphicData uri="http://schemas.openxmlformats.org/presentationml/2006/ole">
            <p:oleObj spid="_x0000_s58370" name="Equation" r:id="rId3" imgW="431640" imgH="164880" progId="Equation.DSMT4">
              <p:embed/>
            </p:oleObj>
          </a:graphicData>
        </a:graphic>
      </p:graphicFrame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8377" name="Object 9"/>
          <p:cNvGraphicFramePr>
            <a:graphicFrameLocks noChangeAspect="1"/>
          </p:cNvGraphicFramePr>
          <p:nvPr/>
        </p:nvGraphicFramePr>
        <p:xfrm>
          <a:off x="1676400" y="2971800"/>
          <a:ext cx="2786974" cy="598251"/>
        </p:xfrm>
        <a:graphic>
          <a:graphicData uri="http://schemas.openxmlformats.org/presentationml/2006/ole">
            <p:oleObj spid="_x0000_s58377" name="Equation" r:id="rId4" imgW="1815312" imgH="393529" progId="Equation.DSMT4">
              <p:embed/>
            </p:oleObj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/>
        </p:nvGraphicFramePr>
        <p:xfrm>
          <a:off x="1676400" y="3886200"/>
          <a:ext cx="2786978" cy="656618"/>
        </p:xfrm>
        <a:graphic>
          <a:graphicData uri="http://schemas.openxmlformats.org/presentationml/2006/ole">
            <p:oleObj spid="_x0000_s58376" name="Equation" r:id="rId5" imgW="1816100" imgH="431800" progId="Equation.DSMT4">
              <p:embed/>
            </p:oleObj>
          </a:graphicData>
        </a:graphic>
      </p:graphicFrame>
      <p:graphicFrame>
        <p:nvGraphicFramePr>
          <p:cNvPr id="58374" name="Object 6"/>
          <p:cNvGraphicFramePr>
            <a:graphicFrameLocks noChangeAspect="1"/>
          </p:cNvGraphicFramePr>
          <p:nvPr/>
        </p:nvGraphicFramePr>
        <p:xfrm>
          <a:off x="5099493" y="4876800"/>
          <a:ext cx="190500" cy="228600"/>
        </p:xfrm>
        <a:graphic>
          <a:graphicData uri="http://schemas.openxmlformats.org/presentationml/2006/ole">
            <p:oleObj spid="_x0000_s58374" name="Equation" r:id="rId6" imgW="190500" imgH="228600" progId="Equation.DSMT4">
              <p:embed/>
            </p:oleObj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1750979" y="5334000"/>
          <a:ext cx="3049621" cy="685800"/>
        </p:xfrm>
        <a:graphic>
          <a:graphicData uri="http://schemas.openxmlformats.org/presentationml/2006/ole">
            <p:oleObj spid="_x0000_s58373" name="Equation" r:id="rId7" imgW="1993900" imgH="444500" progId="Equation.DSMT4">
              <p:embed/>
            </p:oleObj>
          </a:graphicData>
        </a:graphic>
      </p:graphicFrame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685800" y="4800600"/>
            <a:ext cx="66847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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called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skin depth.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characteristic impedance      or surface impedance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800" y="548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(2.14)</a:t>
            </a:r>
            <a:endParaRPr lang="en-US" dirty="0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685800" y="2438400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We can get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Skin effect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295400"/>
            <a:ext cx="7086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When waves go through the good conductor, they will be attenuated exponentially as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67400" y="178709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(2.15)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867400" y="239669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(2.16)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685800" y="3657600"/>
            <a:ext cx="5460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For DC,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r>
              <a:rPr kumimoji="0" lang="en-US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f = 0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current density is uniform inside the good conductor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17060" y="3135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(2.17)</a:t>
            </a:r>
            <a:endParaRPr lang="en-US" dirty="0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685800" y="2743200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399" name="Object 7"/>
          <p:cNvGraphicFramePr>
            <a:graphicFrameLocks noChangeAspect="1"/>
          </p:cNvGraphicFramePr>
          <p:nvPr/>
        </p:nvGraphicFramePr>
        <p:xfrm>
          <a:off x="1600200" y="1787098"/>
          <a:ext cx="3752850" cy="476250"/>
        </p:xfrm>
        <a:graphic>
          <a:graphicData uri="http://schemas.openxmlformats.org/presentationml/2006/ole">
            <p:oleObj spid="_x0000_s60418" name="Equation" r:id="rId3" imgW="1879600" imgH="241300" progId="Equation.DSMT4">
              <p:embed/>
            </p:oleObj>
          </a:graphicData>
        </a:graphic>
      </p:graphicFrame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1600200" y="2396698"/>
          <a:ext cx="3714750" cy="476250"/>
        </p:xfrm>
        <a:graphic>
          <a:graphicData uri="http://schemas.openxmlformats.org/presentationml/2006/ole">
            <p:oleObj spid="_x0000_s60419" name="Equation" r:id="rId4" imgW="1854200" imgH="241300" progId="Equation.DSMT4">
              <p:embed/>
            </p:oleObj>
          </a:graphicData>
        </a:graphic>
      </p:graphicFrame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3" name="Object 11"/>
          <p:cNvGraphicFramePr>
            <a:graphicFrameLocks noChangeAspect="1"/>
          </p:cNvGraphicFramePr>
          <p:nvPr/>
        </p:nvGraphicFramePr>
        <p:xfrm>
          <a:off x="1752600" y="3124200"/>
          <a:ext cx="1143000" cy="457200"/>
        </p:xfrm>
        <a:graphic>
          <a:graphicData uri="http://schemas.openxmlformats.org/presentationml/2006/ole">
            <p:oleObj spid="_x0000_s60420" name="Equation" r:id="rId5" imgW="571252" imgH="228501" progId="Equation.DSMT4">
              <p:embed/>
            </p:oleObj>
          </a:graphicData>
        </a:graphic>
      </p:graphicFrame>
      <p:sp>
        <p:nvSpPr>
          <p:cNvPr id="59406" name="Rectangle 14"/>
          <p:cNvSpPr>
            <a:spLocks noChangeArrowheads="1"/>
          </p:cNvSpPr>
          <p:nvPr/>
        </p:nvSpPr>
        <p:spPr bwMode="auto">
          <a:xfrm>
            <a:off x="685800" y="4004102"/>
            <a:ext cx="48379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the time-harmonic AC case (f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 0), we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efine skin depth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8" name="Object 16"/>
          <p:cNvGraphicFramePr>
            <a:graphicFrameLocks noChangeAspect="1"/>
          </p:cNvGraphicFramePr>
          <p:nvPr/>
        </p:nvGraphicFramePr>
        <p:xfrm>
          <a:off x="1752600" y="4476691"/>
          <a:ext cx="1642533" cy="457200"/>
        </p:xfrm>
        <a:graphic>
          <a:graphicData uri="http://schemas.openxmlformats.org/presentationml/2006/ole">
            <p:oleObj spid="_x0000_s60421" name="Equation" r:id="rId6" imgW="926698" imgH="253890" progId="Equation.DSMT4">
              <p:embed/>
            </p:oleObj>
          </a:graphicData>
        </a:graphic>
      </p:graphicFrame>
      <p:sp>
        <p:nvSpPr>
          <p:cNvPr id="37" name="Rectangle 36"/>
          <p:cNvSpPr/>
          <p:nvPr/>
        </p:nvSpPr>
        <p:spPr>
          <a:xfrm>
            <a:off x="685800" y="5010091"/>
            <a:ext cx="68580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amplitude of the current density drops to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(38.8%) for a distance of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.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It will drop to zero (practically) for a distance of 4.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At high frequencies the current is practically confined to the skin of the conductor and the phenomenon is hence described as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skin effect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B.C. between PEC and dielectric medium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600"/>
            <a:ext cx="7391400" cy="3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perfect conductor,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 =  =&gt;  = 0, we can get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E = 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Inside the conductor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266163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(2.19)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935860" y="334743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(2.20)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85800" y="18288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If medium 1 is a perfect conductor and medium 2 is a dielectric,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we can get the boundary conditions as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413" name="Object 21"/>
          <p:cNvGraphicFramePr>
            <a:graphicFrameLocks noChangeAspect="1"/>
          </p:cNvGraphicFramePr>
          <p:nvPr/>
        </p:nvGraphicFramePr>
        <p:xfrm>
          <a:off x="1723914" y="2573767"/>
          <a:ext cx="1628886" cy="494851"/>
        </p:xfrm>
        <a:graphic>
          <a:graphicData uri="http://schemas.openxmlformats.org/presentationml/2006/ole">
            <p:oleObj spid="_x0000_s59413" name="Equation" r:id="rId3" imgW="749300" imgH="228600" progId="Equation.DSMT4">
              <p:embed/>
            </p:oleObj>
          </a:graphicData>
        </a:graphic>
      </p:graphicFrame>
      <p:graphicFrame>
        <p:nvGraphicFramePr>
          <p:cNvPr id="59412" name="Object 20"/>
          <p:cNvGraphicFramePr>
            <a:graphicFrameLocks noChangeAspect="1"/>
          </p:cNvGraphicFramePr>
          <p:nvPr/>
        </p:nvGraphicFramePr>
        <p:xfrm>
          <a:off x="1716536" y="3335767"/>
          <a:ext cx="1505174" cy="474233"/>
        </p:xfrm>
        <a:graphic>
          <a:graphicData uri="http://schemas.openxmlformats.org/presentationml/2006/ole">
            <p:oleObj spid="_x0000_s59412" name="Equation" r:id="rId4" imgW="698197" imgH="215806" progId="Equation.DSMT4">
              <p:embed/>
            </p:oleObj>
          </a:graphicData>
        </a:graphic>
      </p:graphicFrame>
      <p:graphicFrame>
        <p:nvGraphicFramePr>
          <p:cNvPr id="59411" name="Object 19"/>
          <p:cNvGraphicFramePr>
            <a:graphicFrameLocks noChangeAspect="1"/>
          </p:cNvGraphicFramePr>
          <p:nvPr/>
        </p:nvGraphicFramePr>
        <p:xfrm>
          <a:off x="1726061" y="4021567"/>
          <a:ext cx="1587649" cy="474233"/>
        </p:xfrm>
        <a:graphic>
          <a:graphicData uri="http://schemas.openxmlformats.org/presentationml/2006/ole">
            <p:oleObj spid="_x0000_s59411" name="Equation" r:id="rId5" imgW="736280" imgH="215806" progId="Equation.DSMT4">
              <p:embed/>
            </p:oleObj>
          </a:graphicData>
        </a:graphic>
      </p:graphicFrame>
      <p:graphicFrame>
        <p:nvGraphicFramePr>
          <p:cNvPr id="59410" name="Object 18"/>
          <p:cNvGraphicFramePr>
            <a:graphicFrameLocks noChangeAspect="1"/>
          </p:cNvGraphicFramePr>
          <p:nvPr/>
        </p:nvGraphicFramePr>
        <p:xfrm>
          <a:off x="1726060" y="4783567"/>
          <a:ext cx="1752600" cy="474233"/>
        </p:xfrm>
        <a:graphic>
          <a:graphicData uri="http://schemas.openxmlformats.org/presentationml/2006/ole">
            <p:oleObj spid="_x0000_s59410" name="Equation" r:id="rId6" imgW="812447" imgH="215806" progId="Equation.DSMT4">
              <p:embed/>
            </p:oleObj>
          </a:graphicData>
        </a:graphic>
      </p:graphicFrame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93586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(2.21)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935860" y="4724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(2.22)</a:t>
            </a:r>
            <a:endParaRPr lang="en-US" dirty="0"/>
          </a:p>
        </p:txBody>
      </p:sp>
      <p:sp>
        <p:nvSpPr>
          <p:cNvPr id="5942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19" name="Object 27"/>
          <p:cNvGraphicFramePr>
            <a:graphicFrameLocks noChangeAspect="1"/>
          </p:cNvGraphicFramePr>
          <p:nvPr/>
        </p:nvGraphicFramePr>
        <p:xfrm>
          <a:off x="838200" y="5533293"/>
          <a:ext cx="228600" cy="334107"/>
        </p:xfrm>
        <a:graphic>
          <a:graphicData uri="http://schemas.openxmlformats.org/presentationml/2006/ole">
            <p:oleObj spid="_x0000_s59419" name="Equation" r:id="rId7" imgW="126725" imgH="177415" progId="Equation.DSMT4">
              <p:embed/>
            </p:oleObj>
          </a:graphicData>
        </a:graphic>
      </p:graphicFrame>
      <p:sp>
        <p:nvSpPr>
          <p:cNvPr id="59421" name="Rectangle 29"/>
          <p:cNvSpPr>
            <a:spLocks noChangeArrowheads="1"/>
          </p:cNvSpPr>
          <p:nvPr/>
        </p:nvSpPr>
        <p:spPr bwMode="auto">
          <a:xfrm>
            <a:off x="990600" y="5547211"/>
            <a:ext cx="35616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normal unit vector on the boundary.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B.C. between PEC and dielectric medium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376"/>
            <a:ext cx="73914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Since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E = 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Inside the conductor, we get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(2.24) and (2.26)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see problem P2.2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2057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962400" y="2819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(2.24)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962400" y="358676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(2.25)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962400" y="427256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(2.26)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1752599" y="1981200"/>
          <a:ext cx="735981" cy="401444"/>
        </p:xfrm>
        <a:graphic>
          <a:graphicData uri="http://schemas.openxmlformats.org/presentationml/2006/ole">
            <p:oleObj spid="_x0000_s61446" name="Equation" r:id="rId3" imgW="419100" imgH="228600" progId="Equation.DSMT4">
              <p:embed/>
            </p:oleObj>
          </a:graphicData>
        </a:graphic>
      </p:graphicFrame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1752600" y="2633546"/>
          <a:ext cx="953430" cy="719254"/>
        </p:xfrm>
        <a:graphic>
          <a:graphicData uri="http://schemas.openxmlformats.org/presentationml/2006/ole">
            <p:oleObj spid="_x0000_s61448" name="Equation" r:id="rId4" imgW="545626" imgH="406048" progId="Equation.DSMT4">
              <p:embed/>
            </p:oleObj>
          </a:graphicData>
        </a:graphic>
      </p:graphicFrame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50" name="Object 10"/>
          <p:cNvGraphicFramePr>
            <a:graphicFrameLocks noChangeAspect="1"/>
          </p:cNvGraphicFramePr>
          <p:nvPr/>
        </p:nvGraphicFramePr>
        <p:xfrm>
          <a:off x="1752600" y="3637156"/>
          <a:ext cx="819615" cy="401444"/>
        </p:xfrm>
        <a:graphic>
          <a:graphicData uri="http://schemas.openxmlformats.org/presentationml/2006/ole">
            <p:oleObj spid="_x0000_s61450" name="Equation" r:id="rId5" imgW="469900" imgH="228600" progId="Equation.DSMT4">
              <p:embed/>
            </p:oleObj>
          </a:graphicData>
        </a:graphic>
      </p:graphicFrame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752600" y="4267200"/>
          <a:ext cx="936702" cy="685800"/>
        </p:xfrm>
        <a:graphic>
          <a:graphicData uri="http://schemas.openxmlformats.org/presentationml/2006/ole">
            <p:oleObj spid="_x0000_s61452" name="Equation" r:id="rId6" imgW="533169" imgH="393529" progId="Equation.DSMT4">
              <p:embed/>
            </p:oleObj>
          </a:graphicData>
        </a:graphic>
      </p:graphicFrame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838200" y="5181600"/>
            <a:ext cx="4660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the normal direction 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 is 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tangential direction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5243</TotalTime>
  <Words>1476</Words>
  <Application>Microsoft Office PowerPoint</Application>
  <PresentationFormat>On-screen Show (4:3)</PresentationFormat>
  <Paragraphs>299</Paragraphs>
  <Slides>23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Electomagnetic Waves and Materials Week 2</vt:lpstr>
      <vt:lpstr>What will be covered today</vt:lpstr>
      <vt:lpstr>Uniform plane waves</vt:lpstr>
      <vt:lpstr>Uniform plane waves</vt:lpstr>
      <vt:lpstr>Uniform plane waves</vt:lpstr>
      <vt:lpstr>Good conductor approximation</vt:lpstr>
      <vt:lpstr>Skin effect</vt:lpstr>
      <vt:lpstr>B.C. between PEC and dielectric medium</vt:lpstr>
      <vt:lpstr>B.C. between PEC and dielectric medium</vt:lpstr>
      <vt:lpstr>AC resistance</vt:lpstr>
      <vt:lpstr>AC resistance</vt:lpstr>
      <vt:lpstr>AC resistance</vt:lpstr>
      <vt:lpstr>AC resistance</vt:lpstr>
      <vt:lpstr>AC resistance of round wires</vt:lpstr>
      <vt:lpstr>Transmission lines</vt:lpstr>
      <vt:lpstr>Transmission lines</vt:lpstr>
      <vt:lpstr>Transmission lines</vt:lpstr>
      <vt:lpstr>Transmission lines</vt:lpstr>
      <vt:lpstr>Transmission lines</vt:lpstr>
      <vt:lpstr>Bounded Transmission lines</vt:lpstr>
      <vt:lpstr>Bounded Transmission lines</vt:lpstr>
      <vt:lpstr>Bounded Transmission lines: see Apendices 2B and 2C for Smith Chart etc.</vt:lpstr>
      <vt:lpstr>Question (for answer and additional information read Appendix 2D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16.532 Computional Electomagnetics</dc:title>
  <dc:creator>usd04204</dc:creator>
  <cp:lastModifiedBy>kalluri</cp:lastModifiedBy>
  <cp:revision>173</cp:revision>
  <dcterms:created xsi:type="dcterms:W3CDTF">2009-12-10T15:29:19Z</dcterms:created>
  <dcterms:modified xsi:type="dcterms:W3CDTF">2013-04-30T17:49:36Z</dcterms:modified>
</cp:coreProperties>
</file>