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7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3C688DC-472D-4A0D-A653-5BA95D0AE501}" type="datetimeFigureOut">
              <a:rPr lang="en-US" smtClean="0"/>
              <a:pPr/>
              <a:t>1/25/2015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2112BB-C0F3-4C9C-90D4-0DC55FD33CC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C688DC-472D-4A0D-A653-5BA95D0AE501}" type="datetimeFigureOut">
              <a:rPr lang="en-US" smtClean="0"/>
              <a:pPr/>
              <a:t>1/25/2015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2112BB-C0F3-4C9C-90D4-0DC55FD33CC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C688DC-472D-4A0D-A653-5BA95D0AE501}" type="datetimeFigureOut">
              <a:rPr lang="en-US" smtClean="0"/>
              <a:pPr/>
              <a:t>1/25/2015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2112BB-C0F3-4C9C-90D4-0DC55FD33CC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C688DC-472D-4A0D-A653-5BA95D0AE501}" type="datetimeFigureOut">
              <a:rPr lang="en-US" smtClean="0"/>
              <a:pPr/>
              <a:t>1/25/2015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2112BB-C0F3-4C9C-90D4-0DC55FD33CC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C688DC-472D-4A0D-A653-5BA95D0AE501}" type="datetimeFigureOut">
              <a:rPr lang="en-US" smtClean="0"/>
              <a:pPr/>
              <a:t>1/25/2015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2112BB-C0F3-4C9C-90D4-0DC55FD33CC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3C688DC-472D-4A0D-A653-5BA95D0AE501}" type="datetimeFigureOut">
              <a:rPr lang="en-US" smtClean="0"/>
              <a:pPr/>
              <a:t>1/25/2015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2112BB-C0F3-4C9C-90D4-0DC55FD33CC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C688DC-472D-4A0D-A653-5BA95D0AE501}" type="datetimeFigureOut">
              <a:rPr lang="en-US" smtClean="0"/>
              <a:pPr/>
              <a:t>1/25/2015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2112BB-C0F3-4C9C-90D4-0DC55FD33CC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3C688DC-472D-4A0D-A653-5BA95D0AE501}" type="datetimeFigureOut">
              <a:rPr lang="en-US" smtClean="0"/>
              <a:pPr/>
              <a:t>1/25/2015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2112BB-C0F3-4C9C-90D4-0DC55FD33CC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C688DC-472D-4A0D-A653-5BA95D0AE501}" type="datetimeFigureOut">
              <a:rPr lang="en-US" smtClean="0"/>
              <a:pPr/>
              <a:t>1/25/2015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2112BB-C0F3-4C9C-90D4-0DC55FD33CC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C688DC-472D-4A0D-A653-5BA95D0AE501}" type="datetimeFigureOut">
              <a:rPr lang="en-US" smtClean="0"/>
              <a:pPr/>
              <a:t>1/25/2015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2112BB-C0F3-4C9C-90D4-0DC55FD33CC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C688DC-472D-4A0D-A653-5BA95D0AE501}" type="datetimeFigureOut">
              <a:rPr lang="en-US" smtClean="0"/>
              <a:pPr/>
              <a:t>1/25/2015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2112BB-C0F3-4C9C-90D4-0DC55FD33CC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C688DC-472D-4A0D-A653-5BA95D0AE501}" type="datetimeFigureOut">
              <a:rPr lang="en-US" smtClean="0"/>
              <a:pPr/>
              <a:t>1/25/2015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2112BB-C0F3-4C9C-90D4-0DC55FD33CC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hhs.gov/"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hyperlink" Target="http://www.cchit.org/"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0"/>
            <a:ext cx="7086600" cy="1107996"/>
          </a:xfrm>
          <a:prstGeom prst="rect">
            <a:avLst/>
          </a:prstGeom>
          <a:noFill/>
        </p:spPr>
        <p:txBody>
          <a:bodyPr wrap="square" rtlCol="0">
            <a:spAutoFit/>
          </a:bodyPr>
          <a:lstStyle/>
          <a:p>
            <a:pPr algn="ctr"/>
            <a:r>
              <a:rPr lang="en-US" sz="2400" dirty="0">
                <a:latin typeface="Times New Roman" pitchFamily="18" charset="0"/>
                <a:cs typeface="Times New Roman" pitchFamily="18" charset="0"/>
              </a:rPr>
              <a:t>Chapter 2: Framework for Implementing the U.S. Medical Records Infrastructure</a:t>
            </a:r>
          </a:p>
          <a:p>
            <a:pPr algn="ctr"/>
            <a:r>
              <a:rPr lang="en-US" dirty="0" smtClean="0"/>
              <a:t>Biomedical Informatics: By </a:t>
            </a:r>
            <a:r>
              <a:rPr lang="en-US" dirty="0"/>
              <a:t>David Lubliner </a:t>
            </a:r>
            <a:r>
              <a:rPr lang="en-US" dirty="0" smtClean="0"/>
              <a:t>PhD (available June 2015)</a:t>
            </a:r>
            <a:endParaRPr lang="en-US" dirty="0"/>
          </a:p>
        </p:txBody>
      </p:sp>
      <p:sp>
        <p:nvSpPr>
          <p:cNvPr id="5" name="TextBox 4"/>
          <p:cNvSpPr txBox="1"/>
          <p:nvPr/>
        </p:nvSpPr>
        <p:spPr>
          <a:xfrm>
            <a:off x="0" y="1219200"/>
            <a:ext cx="8991600" cy="646331"/>
          </a:xfrm>
          <a:prstGeom prst="rect">
            <a:avLst/>
          </a:prstGeom>
          <a:noFill/>
        </p:spPr>
        <p:txBody>
          <a:bodyPr wrap="square" rtlCol="0">
            <a:spAutoFit/>
          </a:bodyPr>
          <a:lstStyle/>
          <a:p>
            <a:pPr algn="ctr"/>
            <a:r>
              <a:rPr lang="en-US" b="1" dirty="0" smtClean="0">
                <a:latin typeface="Times New Roman" pitchFamily="18" charset="0"/>
                <a:cs typeface="Times New Roman" pitchFamily="18" charset="0"/>
              </a:rPr>
              <a:t>Chapter Objective </a:t>
            </a:r>
            <a:r>
              <a:rPr lang="en-US" i="1" dirty="0" smtClean="0">
                <a:latin typeface="Times New Roman" pitchFamily="18" charset="0"/>
                <a:cs typeface="Times New Roman" pitchFamily="18" charset="0"/>
              </a:rPr>
              <a:t>“ Familiarity with Government initiatives that set stage for the Electronic Health Record (EHR) Infrastructure. “  </a:t>
            </a:r>
            <a:endParaRPr lang="en-US" i="1" dirty="0">
              <a:latin typeface="Times New Roman" pitchFamily="18" charset="0"/>
              <a:cs typeface="Times New Roman" pitchFamily="18" charset="0"/>
            </a:endParaRPr>
          </a:p>
        </p:txBody>
      </p:sp>
      <p:sp>
        <p:nvSpPr>
          <p:cNvPr id="7" name="TextBox 6"/>
          <p:cNvSpPr txBox="1"/>
          <p:nvPr/>
        </p:nvSpPr>
        <p:spPr>
          <a:xfrm>
            <a:off x="0" y="1905000"/>
            <a:ext cx="9144000" cy="2862322"/>
          </a:xfrm>
          <a:prstGeom prst="rect">
            <a:avLst/>
          </a:prstGeom>
          <a:noFill/>
        </p:spPr>
        <p:txBody>
          <a:bodyPr wrap="square" rtlCol="0">
            <a:spAutoFit/>
          </a:bodyPr>
          <a:lstStyle/>
          <a:p>
            <a:r>
              <a:rPr lang="en-US" b="1" dirty="0" smtClean="0">
                <a:latin typeface="Times New Roman" pitchFamily="18" charset="0"/>
                <a:cs typeface="Times New Roman" pitchFamily="18" charset="0"/>
              </a:rPr>
              <a:t>  TimeLine:</a:t>
            </a:r>
          </a:p>
          <a:p>
            <a:pPr marL="342900" indent="-342900">
              <a:buFont typeface="+mj-lt"/>
              <a:buAutoNum type="arabicPeriod"/>
            </a:pPr>
            <a:r>
              <a:rPr lang="en-US" b="1" dirty="0" smtClean="0">
                <a:latin typeface="Times New Roman" pitchFamily="18" charset="0"/>
                <a:cs typeface="Times New Roman" pitchFamily="18" charset="0"/>
              </a:rPr>
              <a:t>1971 V</a:t>
            </a:r>
            <a:r>
              <a:rPr lang="en-US" dirty="0" smtClean="0">
                <a:latin typeface="Times New Roman" pitchFamily="18" charset="0"/>
                <a:cs typeface="Times New Roman" pitchFamily="18" charset="0"/>
              </a:rPr>
              <a:t>eterans </a:t>
            </a:r>
            <a:r>
              <a:rPr lang="en-US" b="1" dirty="0" smtClean="0">
                <a:latin typeface="Times New Roman" pitchFamily="18" charset="0"/>
                <a:cs typeface="Times New Roman" pitchFamily="18" charset="0"/>
              </a:rPr>
              <a:t>A</a:t>
            </a:r>
            <a:r>
              <a:rPr lang="en-US" dirty="0" smtClean="0">
                <a:latin typeface="Times New Roman" pitchFamily="18" charset="0"/>
                <a:cs typeface="Times New Roman" pitchFamily="18" charset="0"/>
              </a:rPr>
              <a:t>dministration , largest </a:t>
            </a:r>
            <a:r>
              <a:rPr lang="en-US" dirty="0">
                <a:latin typeface="Times New Roman" pitchFamily="18" charset="0"/>
                <a:cs typeface="Times New Roman" pitchFamily="18" charset="0"/>
              </a:rPr>
              <a:t>medical provider </a:t>
            </a:r>
            <a:r>
              <a:rPr lang="en-US" dirty="0" smtClean="0">
                <a:latin typeface="Times New Roman" pitchFamily="18" charset="0"/>
                <a:cs typeface="Times New Roman" pitchFamily="18" charset="0"/>
              </a:rPr>
              <a:t>in </a:t>
            </a:r>
            <a:r>
              <a:rPr lang="en-US" dirty="0">
                <a:latin typeface="Times New Roman" pitchFamily="18" charset="0"/>
                <a:cs typeface="Times New Roman" pitchFamily="18" charset="0"/>
              </a:rPr>
              <a:t>U.S. started developing an </a:t>
            </a:r>
            <a:r>
              <a:rPr lang="en-US" dirty="0" smtClean="0">
                <a:latin typeface="Times New Roman" pitchFamily="18" charset="0"/>
                <a:cs typeface="Times New Roman" pitchFamily="18" charset="0"/>
              </a:rPr>
              <a:t>EHR</a:t>
            </a:r>
          </a:p>
          <a:p>
            <a:pPr marL="800100" lvl="1" indent="-342900">
              <a:buFont typeface="+mj-lt"/>
              <a:buAutoNum type="alphaLcPeriod"/>
            </a:pPr>
            <a:r>
              <a:rPr lang="en-US" b="1" dirty="0" smtClean="0">
                <a:latin typeface="Times New Roman" pitchFamily="18" charset="0"/>
                <a:cs typeface="Times New Roman" pitchFamily="18" charset="0"/>
              </a:rPr>
              <a:t>1987</a:t>
            </a:r>
            <a:r>
              <a:rPr lang="en-US" dirty="0" smtClean="0">
                <a:latin typeface="Times New Roman" pitchFamily="18" charset="0"/>
                <a:cs typeface="Times New Roman" pitchFamily="18" charset="0"/>
              </a:rPr>
              <a:t>,  VA  rolled </a:t>
            </a:r>
            <a:r>
              <a:rPr lang="en-US" dirty="0">
                <a:latin typeface="Times New Roman" pitchFamily="18" charset="0"/>
                <a:cs typeface="Times New Roman" pitchFamily="18" charset="0"/>
              </a:rPr>
              <a:t>out a working system </a:t>
            </a:r>
            <a:r>
              <a:rPr lang="en-US" dirty="0" smtClean="0">
                <a:latin typeface="Times New Roman" pitchFamily="18" charset="0"/>
                <a:cs typeface="Times New Roman" pitchFamily="18" charset="0"/>
              </a:rPr>
              <a:t>worldwide originally </a:t>
            </a:r>
            <a:r>
              <a:rPr lang="en-US" dirty="0">
                <a:latin typeface="Times New Roman" pitchFamily="18" charset="0"/>
                <a:cs typeface="Times New Roman" pitchFamily="18" charset="0"/>
              </a:rPr>
              <a:t>called the Veterans Health Information Systems and Technology Architecture (VistA</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and </a:t>
            </a:r>
            <a:r>
              <a:rPr lang="en-US" dirty="0" smtClean="0">
                <a:latin typeface="Times New Roman" pitchFamily="18" charset="0"/>
                <a:cs typeface="Times New Roman" pitchFamily="18" charset="0"/>
              </a:rPr>
              <a:t>renamed </a:t>
            </a:r>
            <a:r>
              <a:rPr lang="en-US" b="1" u="sng" dirty="0">
                <a:latin typeface="Times New Roman" pitchFamily="18" charset="0"/>
                <a:cs typeface="Times New Roman" pitchFamily="18" charset="0"/>
              </a:rPr>
              <a:t>HealtheVet</a:t>
            </a:r>
            <a:endParaRPr lang="en-US" b="1" u="sng" dirty="0" smtClean="0">
              <a:latin typeface="Times New Roman" pitchFamily="18" charset="0"/>
              <a:cs typeface="Times New Roman" pitchFamily="18" charset="0"/>
            </a:endParaRPr>
          </a:p>
          <a:p>
            <a:pPr marL="342900" indent="-342900">
              <a:buFont typeface="+mj-lt"/>
              <a:buAutoNum type="arabicPeriod"/>
            </a:pPr>
            <a:r>
              <a:rPr lang="en-US" b="1" dirty="0">
                <a:latin typeface="Times New Roman" pitchFamily="18" charset="0"/>
                <a:cs typeface="Times New Roman" pitchFamily="18" charset="0"/>
              </a:rPr>
              <a:t>1996 </a:t>
            </a:r>
            <a:r>
              <a:rPr lang="en-US" dirty="0" smtClean="0">
                <a:latin typeface="Times New Roman" pitchFamily="18" charset="0"/>
                <a:cs typeface="Times New Roman" pitchFamily="18" charset="0"/>
              </a:rPr>
              <a:t>Health </a:t>
            </a:r>
            <a:r>
              <a:rPr lang="en-US" dirty="0">
                <a:latin typeface="Times New Roman" pitchFamily="18" charset="0"/>
                <a:cs typeface="Times New Roman" pitchFamily="18" charset="0"/>
              </a:rPr>
              <a:t>Insurance Portability and Accountability Act (</a:t>
            </a:r>
            <a:r>
              <a:rPr lang="en-US" b="1" dirty="0">
                <a:latin typeface="Times New Roman" pitchFamily="18" charset="0"/>
                <a:cs typeface="Times New Roman" pitchFamily="18" charset="0"/>
              </a:rPr>
              <a:t>HIPAA</a:t>
            </a:r>
            <a:r>
              <a:rPr lang="en-US" dirty="0">
                <a:latin typeface="Times New Roman" pitchFamily="18" charset="0"/>
                <a:cs typeface="Times New Roman" pitchFamily="18" charset="0"/>
              </a:rPr>
              <a:t>) under President Clinton, public law 104-191</a:t>
            </a:r>
            <a:r>
              <a:rPr lang="en-US" dirty="0" smtClean="0">
                <a:latin typeface="Times New Roman" pitchFamily="18" charset="0"/>
                <a:cs typeface="Times New Roman" pitchFamily="18" charset="0"/>
              </a:rPr>
              <a:t>.</a:t>
            </a:r>
          </a:p>
          <a:p>
            <a:pPr marL="342900" indent="-342900">
              <a:buFont typeface="+mj-lt"/>
              <a:buAutoNum type="arabicPeriod"/>
            </a:pPr>
            <a:r>
              <a:rPr lang="en-US" b="1" dirty="0" smtClean="0">
                <a:latin typeface="Times New Roman" pitchFamily="18" charset="0"/>
                <a:cs typeface="Times New Roman" pitchFamily="18" charset="0"/>
              </a:rPr>
              <a:t>2009</a:t>
            </a:r>
            <a:r>
              <a:rPr lang="en-US" dirty="0" smtClean="0">
                <a:latin typeface="Times New Roman" pitchFamily="18" charset="0"/>
                <a:cs typeface="Times New Roman" pitchFamily="18" charset="0"/>
              </a:rPr>
              <a:t> </a:t>
            </a:r>
            <a:r>
              <a:rPr lang="en-US" u="sng" dirty="0" smtClean="0">
                <a:latin typeface="Times New Roman" pitchFamily="18" charset="0"/>
                <a:cs typeface="Times New Roman" pitchFamily="18" charset="0"/>
              </a:rPr>
              <a:t>Stimulus </a:t>
            </a:r>
            <a:r>
              <a:rPr lang="en-US" u="sng" dirty="0">
                <a:latin typeface="Times New Roman" pitchFamily="18" charset="0"/>
                <a:cs typeface="Times New Roman" pitchFamily="18" charset="0"/>
              </a:rPr>
              <a:t>Bill </a:t>
            </a:r>
            <a:r>
              <a:rPr lang="en-US" dirty="0">
                <a:latin typeface="Times New Roman" pitchFamily="18" charset="0"/>
                <a:cs typeface="Times New Roman" pitchFamily="18" charset="0"/>
              </a:rPr>
              <a:t>Health IT </a:t>
            </a:r>
            <a:r>
              <a:rPr lang="en-US" dirty="0" smtClean="0">
                <a:latin typeface="Times New Roman" pitchFamily="18" charset="0"/>
                <a:cs typeface="Times New Roman" pitchFamily="18" charset="0"/>
              </a:rPr>
              <a:t>funding, President Obama , allocated 19.7 billion to defray the costs of implementing EHR’s  </a:t>
            </a:r>
          </a:p>
          <a:p>
            <a:pPr marL="342900" indent="-342900">
              <a:buFont typeface="+mj-lt"/>
              <a:buAutoNum type="arabicPeriod"/>
            </a:pPr>
            <a:r>
              <a:rPr lang="en-US" b="1" dirty="0" smtClean="0">
                <a:latin typeface="Times New Roman" pitchFamily="18" charset="0"/>
                <a:cs typeface="Times New Roman" pitchFamily="18" charset="0"/>
              </a:rPr>
              <a:t>2010</a:t>
            </a:r>
            <a:r>
              <a:rPr lang="en-US" dirty="0" smtClean="0">
                <a:latin typeface="Times New Roman" pitchFamily="18" charset="0"/>
                <a:cs typeface="Times New Roman" pitchFamily="18" charset="0"/>
              </a:rPr>
              <a:t> </a:t>
            </a:r>
            <a:r>
              <a:rPr lang="en-US" u="sng" dirty="0" smtClean="0">
                <a:latin typeface="Times New Roman" pitchFamily="18" charset="0"/>
                <a:cs typeface="Times New Roman" pitchFamily="18" charset="0"/>
              </a:rPr>
              <a:t>Affordable </a:t>
            </a:r>
            <a:r>
              <a:rPr lang="en-US" u="sng" dirty="0">
                <a:latin typeface="Times New Roman" pitchFamily="18" charset="0"/>
                <a:cs typeface="Times New Roman" pitchFamily="18" charset="0"/>
              </a:rPr>
              <a:t>Care Act(ACA</a:t>
            </a:r>
            <a:r>
              <a:rPr lang="en-US" dirty="0" smtClean="0">
                <a:latin typeface="Times New Roman" pitchFamily="18" charset="0"/>
                <a:cs typeface="Times New Roman" pitchFamily="18" charset="0"/>
              </a:rPr>
              <a:t>), President Obama, ) often referred to as </a:t>
            </a:r>
            <a:r>
              <a:rPr lang="en-US" dirty="0" err="1" smtClean="0">
                <a:latin typeface="Times New Roman" pitchFamily="18" charset="0"/>
                <a:cs typeface="Times New Roman" pitchFamily="18" charset="0"/>
              </a:rPr>
              <a:t>ObomaCare</a:t>
            </a:r>
            <a:endParaRPr lang="en-US" dirty="0" smtClean="0">
              <a:latin typeface="Times New Roman" pitchFamily="18" charset="0"/>
              <a:cs typeface="Times New Roman" pitchFamily="18" charset="0"/>
            </a:endParaRPr>
          </a:p>
          <a:p>
            <a:pPr marL="342900" indent="-342900">
              <a:buFont typeface="+mj-lt"/>
              <a:buAutoNum type="arabicPeriod"/>
            </a:pPr>
            <a:r>
              <a:rPr lang="en-US" b="1" dirty="0" smtClean="0">
                <a:latin typeface="Times New Roman" pitchFamily="18" charset="0"/>
                <a:cs typeface="Times New Roman" pitchFamily="18" charset="0"/>
              </a:rPr>
              <a:t>2012</a:t>
            </a:r>
            <a:r>
              <a:rPr lang="en-US" dirty="0" smtClean="0">
                <a:latin typeface="Times New Roman" pitchFamily="18" charset="0"/>
                <a:cs typeface="Times New Roman" pitchFamily="18" charset="0"/>
              </a:rPr>
              <a:t> </a:t>
            </a:r>
            <a:r>
              <a:rPr lang="en-US" u="sng" dirty="0" smtClean="0">
                <a:latin typeface="Times New Roman" pitchFamily="18" charset="0"/>
                <a:cs typeface="Times New Roman" pitchFamily="18" charset="0"/>
              </a:rPr>
              <a:t>e-Prescriptions</a:t>
            </a:r>
            <a:r>
              <a:rPr lang="en-US" dirty="0" smtClean="0">
                <a:latin typeface="Times New Roman" pitchFamily="18" charset="0"/>
                <a:cs typeface="Times New Roman" pitchFamily="18" charset="0"/>
              </a:rPr>
              <a:t> required of all physicians, reimbursement reductions for non compliance</a:t>
            </a:r>
            <a:endParaRPr lang="en-US" dirty="0">
              <a:latin typeface="Times New Roman" pitchFamily="18" charset="0"/>
              <a:cs typeface="Times New Roman" pitchFamily="18" charset="0"/>
            </a:endParaRPr>
          </a:p>
        </p:txBody>
      </p:sp>
      <p:sp>
        <p:nvSpPr>
          <p:cNvPr id="8" name="TextBox 7"/>
          <p:cNvSpPr txBox="1"/>
          <p:nvPr/>
        </p:nvSpPr>
        <p:spPr>
          <a:xfrm>
            <a:off x="0" y="4876800"/>
            <a:ext cx="9144000" cy="1754326"/>
          </a:xfrm>
          <a:prstGeom prst="rect">
            <a:avLst/>
          </a:prstGeom>
          <a:noFill/>
        </p:spPr>
        <p:txBody>
          <a:bodyPr wrap="square" rtlCol="0">
            <a:spAutoFit/>
          </a:bodyPr>
          <a:lstStyle/>
          <a:p>
            <a:r>
              <a:rPr lang="en-US" b="1" dirty="0" smtClean="0">
                <a:latin typeface="Times New Roman" pitchFamily="18" charset="0"/>
                <a:cs typeface="Times New Roman" pitchFamily="18" charset="0"/>
              </a:rPr>
              <a:t>   Implications:</a:t>
            </a:r>
          </a:p>
          <a:p>
            <a:r>
              <a:rPr lang="en-US" dirty="0" smtClean="0">
                <a:latin typeface="Times New Roman" pitchFamily="18" charset="0"/>
                <a:cs typeface="Times New Roman" pitchFamily="18" charset="0"/>
              </a:rPr>
              <a:t> Goals </a:t>
            </a:r>
            <a:r>
              <a:rPr lang="en-US" dirty="0">
                <a:latin typeface="Times New Roman" pitchFamily="18" charset="0"/>
                <a:cs typeface="Times New Roman" pitchFamily="18" charset="0"/>
              </a:rPr>
              <a:t>were </a:t>
            </a:r>
            <a:r>
              <a:rPr lang="en-US" dirty="0" smtClean="0">
                <a:latin typeface="Times New Roman" pitchFamily="18" charset="0"/>
                <a:cs typeface="Times New Roman" pitchFamily="18" charset="0"/>
              </a:rPr>
              <a:t>to</a:t>
            </a:r>
          </a:p>
          <a:p>
            <a:pPr marL="342900" indent="-342900">
              <a:buFont typeface="+mj-lt"/>
              <a:buAutoNum type="arabicPeriod"/>
            </a:pPr>
            <a:r>
              <a:rPr lang="en-US" dirty="0" smtClean="0">
                <a:latin typeface="Times New Roman" pitchFamily="18" charset="0"/>
                <a:cs typeface="Times New Roman" pitchFamily="18" charset="0"/>
              </a:rPr>
              <a:t>Enhance </a:t>
            </a:r>
            <a:r>
              <a:rPr lang="en-US" dirty="0">
                <a:latin typeface="Times New Roman" pitchFamily="18" charset="0"/>
                <a:cs typeface="Times New Roman" pitchFamily="18" charset="0"/>
              </a:rPr>
              <a:t>healthcare delivery and </a:t>
            </a:r>
            <a:r>
              <a:rPr lang="en-US" dirty="0" smtClean="0">
                <a:latin typeface="Times New Roman" pitchFamily="18" charset="0"/>
                <a:cs typeface="Times New Roman" pitchFamily="18" charset="0"/>
              </a:rPr>
              <a:t>accessibility</a:t>
            </a:r>
          </a:p>
          <a:p>
            <a:pPr marL="342900" indent="-342900">
              <a:buFont typeface="+mj-lt"/>
              <a:buAutoNum type="arabicPeriod"/>
            </a:pPr>
            <a:r>
              <a:rPr lang="en-US" dirty="0">
                <a:latin typeface="Times New Roman" pitchFamily="18" charset="0"/>
                <a:cs typeface="Times New Roman" pitchFamily="18" charset="0"/>
              </a:rPr>
              <a:t>R</a:t>
            </a:r>
            <a:r>
              <a:rPr lang="en-US" dirty="0" smtClean="0">
                <a:latin typeface="Times New Roman" pitchFamily="18" charset="0"/>
                <a:cs typeface="Times New Roman" pitchFamily="18" charset="0"/>
              </a:rPr>
              <a:t>educe </a:t>
            </a:r>
            <a:r>
              <a:rPr lang="en-US" dirty="0">
                <a:latin typeface="Times New Roman" pitchFamily="18" charset="0"/>
                <a:cs typeface="Times New Roman" pitchFamily="18" charset="0"/>
              </a:rPr>
              <a:t>errors and duplicate diagnostic </a:t>
            </a:r>
            <a:r>
              <a:rPr lang="en-US" dirty="0" smtClean="0">
                <a:latin typeface="Times New Roman" pitchFamily="18" charset="0"/>
                <a:cs typeface="Times New Roman" pitchFamily="18" charset="0"/>
              </a:rPr>
              <a:t>procedures</a:t>
            </a:r>
          </a:p>
          <a:p>
            <a:pPr marL="342900" indent="-342900">
              <a:buFont typeface="+mj-lt"/>
              <a:buAutoNum type="arabicPeriod"/>
            </a:pPr>
            <a:r>
              <a:rPr lang="en-US" dirty="0">
                <a:latin typeface="Times New Roman" pitchFamily="18" charset="0"/>
                <a:cs typeface="Times New Roman" pitchFamily="18" charset="0"/>
              </a:rPr>
              <a:t>C</a:t>
            </a:r>
            <a:r>
              <a:rPr lang="en-US" dirty="0" smtClean="0">
                <a:latin typeface="Times New Roman" pitchFamily="18" charset="0"/>
                <a:cs typeface="Times New Roman" pitchFamily="18" charset="0"/>
              </a:rPr>
              <a:t>reate  </a:t>
            </a:r>
            <a:r>
              <a:rPr lang="en-US" dirty="0">
                <a:latin typeface="Times New Roman" pitchFamily="18" charset="0"/>
                <a:cs typeface="Times New Roman" pitchFamily="18" charset="0"/>
              </a:rPr>
              <a:t>integrated research and clinical </a:t>
            </a:r>
            <a:r>
              <a:rPr lang="en-US" dirty="0" smtClean="0">
                <a:latin typeface="Times New Roman" pitchFamily="18" charset="0"/>
                <a:cs typeface="Times New Roman" pitchFamily="18" charset="0"/>
              </a:rPr>
              <a:t>databases</a:t>
            </a:r>
          </a:p>
          <a:p>
            <a:pPr marL="342900" indent="-342900">
              <a:buFont typeface="+mj-lt"/>
              <a:buAutoNum type="arabicPeriod"/>
            </a:pPr>
            <a:r>
              <a:rPr lang="en-US" dirty="0">
                <a:latin typeface="Times New Roman" pitchFamily="18" charset="0"/>
                <a:cs typeface="Times New Roman" pitchFamily="18" charset="0"/>
              </a:rPr>
              <a:t>P</a:t>
            </a:r>
            <a:r>
              <a:rPr lang="en-US" dirty="0" smtClean="0">
                <a:latin typeface="Times New Roman" pitchFamily="18" charset="0"/>
                <a:cs typeface="Times New Roman" pitchFamily="18" charset="0"/>
              </a:rPr>
              <a:t>atient </a:t>
            </a:r>
            <a:r>
              <a:rPr lang="en-US" dirty="0">
                <a:latin typeface="Times New Roman" pitchFamily="18" charset="0"/>
                <a:cs typeface="Times New Roman" pitchFamily="18" charset="0"/>
              </a:rPr>
              <a:t>confidentiality specified by HIPAA title </a:t>
            </a:r>
            <a:r>
              <a:rPr lang="en-US" dirty="0" smtClean="0">
                <a:latin typeface="Times New Roman" pitchFamily="18" charset="0"/>
                <a:cs typeface="Times New Roman" pitchFamily="18" charset="0"/>
              </a:rPr>
              <a:t>II</a:t>
            </a:r>
            <a:endParaRPr lang="en-US"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381000" y="914400"/>
            <a:ext cx="8458200" cy="4343400"/>
          </a:xfrm>
          <a:prstGeom prst="rect">
            <a:avLst/>
          </a:prstGeom>
          <a:noFill/>
          <a:ln w="9525">
            <a:noFill/>
            <a:miter lim="800000"/>
            <a:headEnd/>
            <a:tailEnd/>
          </a:ln>
        </p:spPr>
      </p:pic>
      <p:sp>
        <p:nvSpPr>
          <p:cNvPr id="3" name="TextBox 2"/>
          <p:cNvSpPr txBox="1"/>
          <p:nvPr/>
        </p:nvSpPr>
        <p:spPr>
          <a:xfrm>
            <a:off x="990600" y="0"/>
            <a:ext cx="7086600" cy="738664"/>
          </a:xfrm>
          <a:prstGeom prst="rect">
            <a:avLst/>
          </a:prstGeom>
          <a:noFill/>
        </p:spPr>
        <p:txBody>
          <a:bodyPr wrap="square" rtlCol="0">
            <a:spAutoFit/>
          </a:bodyPr>
          <a:lstStyle/>
          <a:p>
            <a:pPr algn="ctr"/>
            <a:r>
              <a:rPr lang="en-US" sz="2400" dirty="0">
                <a:latin typeface="Times New Roman" pitchFamily="18" charset="0"/>
                <a:cs typeface="Times New Roman" pitchFamily="18" charset="0"/>
              </a:rPr>
              <a:t>Chapter 2: </a:t>
            </a:r>
            <a:r>
              <a:rPr lang="en-US" sz="2400" dirty="0" smtClean="0">
                <a:latin typeface="Times New Roman" pitchFamily="18" charset="0"/>
                <a:cs typeface="Times New Roman" pitchFamily="18" charset="0"/>
              </a:rPr>
              <a:t>(cont)</a:t>
            </a:r>
            <a:endParaRPr lang="en-US" sz="2400" dirty="0">
              <a:latin typeface="Times New Roman" pitchFamily="18" charset="0"/>
              <a:cs typeface="Times New Roman" pitchFamily="18" charset="0"/>
            </a:endParaRPr>
          </a:p>
          <a:p>
            <a:pPr algn="ctr"/>
            <a:r>
              <a:rPr lang="en-US" dirty="0" smtClean="0"/>
              <a:t>Graphical representation of U.S. HealthCare Initiatives</a:t>
            </a:r>
            <a:endParaRPr lang="en-US" dirty="0"/>
          </a:p>
        </p:txBody>
      </p:sp>
      <p:sp>
        <p:nvSpPr>
          <p:cNvPr id="4" name="TextBox 3"/>
          <p:cNvSpPr txBox="1"/>
          <p:nvPr/>
        </p:nvSpPr>
        <p:spPr>
          <a:xfrm>
            <a:off x="152400" y="5477470"/>
            <a:ext cx="8839200" cy="923330"/>
          </a:xfrm>
          <a:prstGeom prst="rect">
            <a:avLst/>
          </a:prstGeom>
          <a:noFill/>
        </p:spPr>
        <p:txBody>
          <a:bodyPr wrap="square" rtlCol="0">
            <a:spAutoFit/>
          </a:bodyPr>
          <a:lstStyle/>
          <a:p>
            <a:r>
              <a:rPr lang="en-US" dirty="0" smtClean="0"/>
              <a:t>The chapter will provide details of each U.S. initiative. Important subcomponents such as HIPAA Title II provide important Security and Privacy frameworks. All are outlined by Health and Human Services (HHS) </a:t>
            </a:r>
            <a:r>
              <a:rPr lang="en-US" dirty="0" smtClean="0">
                <a:hlinkClick r:id="rId3"/>
              </a:rPr>
              <a:t>www.hhs.gov</a:t>
            </a:r>
            <a:r>
              <a:rPr lang="en-US" dirty="0" smtClean="0"/>
              <a:t>  the govt. agency responsible for healthcare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0"/>
            <a:ext cx="7772400" cy="1015663"/>
          </a:xfrm>
          <a:prstGeom prst="rect">
            <a:avLst/>
          </a:prstGeom>
          <a:noFill/>
        </p:spPr>
        <p:txBody>
          <a:bodyPr wrap="square" rtlCol="0">
            <a:spAutoFit/>
          </a:bodyPr>
          <a:lstStyle/>
          <a:p>
            <a:pPr algn="ctr"/>
            <a:r>
              <a:rPr lang="en-US" sz="2400" dirty="0">
                <a:latin typeface="Times New Roman" pitchFamily="18" charset="0"/>
                <a:cs typeface="Times New Roman" pitchFamily="18" charset="0"/>
              </a:rPr>
              <a:t>Chapter 2: </a:t>
            </a:r>
          </a:p>
          <a:p>
            <a:pPr algn="ctr"/>
            <a:r>
              <a:rPr lang="en-US" dirty="0">
                <a:latin typeface="Times New Roman" pitchFamily="18" charset="0"/>
                <a:cs typeface="Times New Roman" pitchFamily="18" charset="0"/>
              </a:rPr>
              <a:t>Health Insurance Portability and Accountability Act </a:t>
            </a:r>
            <a:r>
              <a:rPr lang="en-US" b="1" dirty="0">
                <a:latin typeface="Times New Roman" pitchFamily="18" charset="0"/>
                <a:cs typeface="Times New Roman" pitchFamily="18" charset="0"/>
              </a:rPr>
              <a:t>(HIPAA</a:t>
            </a:r>
            <a:r>
              <a:rPr lang="en-US" dirty="0" smtClean="0">
                <a:latin typeface="Times New Roman" pitchFamily="18" charset="0"/>
                <a:cs typeface="Times New Roman" pitchFamily="18" charset="0"/>
              </a:rPr>
              <a:t>) 1996</a:t>
            </a:r>
          </a:p>
          <a:p>
            <a:pPr algn="ctr"/>
            <a:r>
              <a:rPr lang="en-US" dirty="0" smtClean="0">
                <a:latin typeface="Times New Roman" pitchFamily="18" charset="0"/>
                <a:cs typeface="Times New Roman" pitchFamily="18" charset="0"/>
              </a:rPr>
              <a:t>(</a:t>
            </a:r>
            <a:r>
              <a:rPr lang="en-US" sz="1200" dirty="0">
                <a:latin typeface="Times New Roman" pitchFamily="18" charset="0"/>
                <a:cs typeface="Times New Roman" pitchFamily="18" charset="0"/>
              </a:rPr>
              <a:t>enforced by Health and Human Services (HHS) Office for Civil Rights. www.hhs.gov/ocr/office/news/2000/prprifl.doc</a:t>
            </a:r>
          </a:p>
        </p:txBody>
      </p:sp>
      <p:pic>
        <p:nvPicPr>
          <p:cNvPr id="5" name="Picture 4"/>
          <p:cNvPicPr/>
          <p:nvPr/>
        </p:nvPicPr>
        <p:blipFill>
          <a:blip r:embed="rId2" cstate="print"/>
          <a:srcRect/>
          <a:stretch>
            <a:fillRect/>
          </a:stretch>
        </p:blipFill>
        <p:spPr bwMode="auto">
          <a:xfrm>
            <a:off x="3816350" y="1085850"/>
            <a:ext cx="5327650" cy="4400550"/>
          </a:xfrm>
          <a:prstGeom prst="rect">
            <a:avLst/>
          </a:prstGeom>
          <a:noFill/>
          <a:ln w="9525">
            <a:noFill/>
            <a:miter lim="800000"/>
            <a:headEnd/>
            <a:tailEnd/>
          </a:ln>
        </p:spPr>
      </p:pic>
      <p:sp>
        <p:nvSpPr>
          <p:cNvPr id="6" name="TextBox 5"/>
          <p:cNvSpPr txBox="1"/>
          <p:nvPr/>
        </p:nvSpPr>
        <p:spPr>
          <a:xfrm>
            <a:off x="0" y="1038285"/>
            <a:ext cx="3810000" cy="4524315"/>
          </a:xfrm>
          <a:prstGeom prst="rect">
            <a:avLst/>
          </a:prstGeom>
          <a:noFill/>
        </p:spPr>
        <p:txBody>
          <a:bodyPr wrap="square" rtlCol="0">
            <a:spAutoFit/>
          </a:bodyPr>
          <a:lstStyle/>
          <a:p>
            <a:r>
              <a:rPr lang="en-US" sz="1600" b="1" dirty="0">
                <a:latin typeface="Times New Roman" pitchFamily="18" charset="0"/>
                <a:cs typeface="Times New Roman" pitchFamily="18" charset="0"/>
              </a:rPr>
              <a:t>Title I</a:t>
            </a:r>
          </a:p>
          <a:p>
            <a:r>
              <a:rPr lang="en-US" sz="1600" dirty="0" smtClean="0">
                <a:latin typeface="Times New Roman" pitchFamily="18" charset="0"/>
                <a:cs typeface="Times New Roman" pitchFamily="18" charset="0"/>
              </a:rPr>
              <a:t>Sets </a:t>
            </a:r>
            <a:r>
              <a:rPr lang="en-US" sz="1600" dirty="0">
                <a:latin typeface="Times New Roman" pitchFamily="18" charset="0"/>
                <a:cs typeface="Times New Roman" pitchFamily="18" charset="0"/>
              </a:rPr>
              <a:t>guidelines and expands  access to medical </a:t>
            </a:r>
            <a:r>
              <a:rPr lang="en-US" sz="1600" dirty="0" smtClean="0">
                <a:latin typeface="Times New Roman" pitchFamily="18" charset="0"/>
                <a:cs typeface="Times New Roman" pitchFamily="18" charset="0"/>
              </a:rPr>
              <a:t>coverage.</a:t>
            </a:r>
          </a:p>
          <a:p>
            <a:pPr marL="342900" indent="-342900">
              <a:buFont typeface="+mj-lt"/>
              <a:buAutoNum type="arabicPeriod"/>
            </a:pPr>
            <a:r>
              <a:rPr lang="en-US" sz="1600" dirty="0" smtClean="0">
                <a:latin typeface="Times New Roman" pitchFamily="18" charset="0"/>
                <a:cs typeface="Times New Roman" pitchFamily="18" charset="0"/>
              </a:rPr>
              <a:t>Increased Portability Limiting </a:t>
            </a:r>
            <a:r>
              <a:rPr lang="en-US" sz="1600" dirty="0">
                <a:latin typeface="Times New Roman" pitchFamily="18" charset="0"/>
                <a:cs typeface="Times New Roman" pitchFamily="18" charset="0"/>
              </a:rPr>
              <a:t>the use of pre-existing Conditions in group health </a:t>
            </a:r>
            <a:r>
              <a:rPr lang="en-US" sz="1600" dirty="0" smtClean="0">
                <a:latin typeface="Times New Roman" pitchFamily="18" charset="0"/>
                <a:cs typeface="Times New Roman" pitchFamily="18" charset="0"/>
              </a:rPr>
              <a:t>plans</a:t>
            </a:r>
          </a:p>
          <a:p>
            <a:pPr marL="342900" indent="-342900">
              <a:buFont typeface="+mj-lt"/>
              <a:buAutoNum type="arabicPeriod"/>
            </a:pPr>
            <a:r>
              <a:rPr lang="en-US" sz="1600"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Special enrollment plans for </a:t>
            </a:r>
            <a:r>
              <a:rPr lang="en-US" sz="1600" dirty="0" smtClean="0">
                <a:latin typeface="Times New Roman" pitchFamily="18" charset="0"/>
                <a:cs typeface="Times New Roman" pitchFamily="18" charset="0"/>
              </a:rPr>
              <a:t>dependants</a:t>
            </a:r>
          </a:p>
          <a:p>
            <a:pPr marL="342900" indent="-342900">
              <a:buFont typeface="+mj-lt"/>
              <a:buAutoNum type="arabicPeriod"/>
            </a:pPr>
            <a:r>
              <a:rPr lang="en-US" sz="1600" dirty="0" smtClean="0">
                <a:latin typeface="Times New Roman" pitchFamily="18" charset="0"/>
                <a:cs typeface="Times New Roman" pitchFamily="18" charset="0"/>
              </a:rPr>
              <a:t>Health </a:t>
            </a:r>
            <a:r>
              <a:rPr lang="en-US" sz="1600" dirty="0">
                <a:latin typeface="Times New Roman" pitchFamily="18" charset="0"/>
                <a:cs typeface="Times New Roman" pitchFamily="18" charset="0"/>
              </a:rPr>
              <a:t>Insurance must be renewable in small (0-50) and large </a:t>
            </a:r>
            <a:r>
              <a:rPr lang="en-US" sz="1600" dirty="0" smtClean="0">
                <a:latin typeface="Times New Roman" pitchFamily="18" charset="0"/>
                <a:cs typeface="Times New Roman" pitchFamily="18" charset="0"/>
              </a:rPr>
              <a:t>markets</a:t>
            </a:r>
          </a:p>
          <a:p>
            <a:r>
              <a:rPr lang="en-US" sz="1600" b="1" dirty="0" smtClean="0">
                <a:latin typeface="Times New Roman" pitchFamily="18" charset="0"/>
                <a:cs typeface="Times New Roman" pitchFamily="18" charset="0"/>
              </a:rPr>
              <a:t>Title </a:t>
            </a:r>
            <a:r>
              <a:rPr lang="en-US" sz="1600" b="1" dirty="0">
                <a:latin typeface="Times New Roman" pitchFamily="18" charset="0"/>
                <a:cs typeface="Times New Roman" pitchFamily="18" charset="0"/>
              </a:rPr>
              <a:t>II</a:t>
            </a:r>
            <a:r>
              <a:rPr lang="en-US" sz="1600" dirty="0">
                <a:latin typeface="Times New Roman" pitchFamily="18" charset="0"/>
                <a:cs typeface="Times New Roman" pitchFamily="18" charset="0"/>
              </a:rPr>
              <a:t> </a:t>
            </a:r>
            <a:r>
              <a:rPr lang="en-US" sz="1600" i="1" dirty="0">
                <a:latin typeface="Times New Roman" pitchFamily="18" charset="0"/>
                <a:cs typeface="Times New Roman" pitchFamily="18" charset="0"/>
              </a:rPr>
              <a:t>: </a:t>
            </a:r>
            <a:endParaRPr lang="en-US" sz="1600" i="1" dirty="0" smtClean="0">
              <a:latin typeface="Times New Roman" pitchFamily="18" charset="0"/>
              <a:cs typeface="Times New Roman" pitchFamily="18" charset="0"/>
            </a:endParaRPr>
          </a:p>
          <a:p>
            <a:pPr marL="342900" indent="-342900">
              <a:buFont typeface="+mj-lt"/>
              <a:buAutoNum type="arabicPeriod"/>
            </a:pPr>
            <a:r>
              <a:rPr lang="en-US" sz="1600" dirty="0" smtClean="0">
                <a:latin typeface="Times New Roman" pitchFamily="18" charset="0"/>
                <a:cs typeface="Times New Roman" pitchFamily="18" charset="0"/>
              </a:rPr>
              <a:t>Administrative Simplification</a:t>
            </a:r>
          </a:p>
          <a:p>
            <a:pPr marL="800100" lvl="1" indent="-342900">
              <a:buFont typeface="+mj-lt"/>
              <a:buAutoNum type="alphaLcPeriod"/>
            </a:pPr>
            <a:r>
              <a:rPr lang="en-US" sz="1600" dirty="0" smtClean="0">
                <a:latin typeface="Times New Roman" pitchFamily="18" charset="0"/>
                <a:cs typeface="Times New Roman" pitchFamily="18" charset="0"/>
              </a:rPr>
              <a:t>Privacy</a:t>
            </a:r>
          </a:p>
          <a:p>
            <a:pPr marL="800100" lvl="1" indent="-342900">
              <a:buFont typeface="+mj-lt"/>
              <a:buAutoNum type="alphaLcPeriod"/>
            </a:pPr>
            <a:r>
              <a:rPr lang="en-US" sz="1600" dirty="0" smtClean="0">
                <a:latin typeface="Times New Roman" pitchFamily="18" charset="0"/>
                <a:cs typeface="Times New Roman" pitchFamily="18" charset="0"/>
              </a:rPr>
              <a:t>Security</a:t>
            </a:r>
          </a:p>
          <a:p>
            <a:pPr marL="800100" lvl="1" indent="-342900">
              <a:buFont typeface="+mj-lt"/>
              <a:buAutoNum type="alphaLcPeriod"/>
            </a:pPr>
            <a:r>
              <a:rPr lang="en-US" sz="1600" dirty="0" smtClean="0">
                <a:latin typeface="Times New Roman" pitchFamily="18" charset="0"/>
                <a:cs typeface="Times New Roman" pitchFamily="18" charset="0"/>
              </a:rPr>
              <a:t>Electronic Data Exchange</a:t>
            </a:r>
          </a:p>
          <a:p>
            <a:pPr marL="342900" indent="-342900">
              <a:buFont typeface="+mj-lt"/>
              <a:buAutoNum type="arabicPeriod"/>
            </a:pPr>
            <a:r>
              <a:rPr lang="en-US" sz="1600" dirty="0" smtClean="0">
                <a:latin typeface="Times New Roman" pitchFamily="18" charset="0"/>
                <a:cs typeface="Times New Roman" pitchFamily="18" charset="0"/>
              </a:rPr>
              <a:t>Medical Liability Reform</a:t>
            </a:r>
          </a:p>
          <a:p>
            <a:pPr marL="342900" indent="-342900">
              <a:buFont typeface="+mj-lt"/>
              <a:buAutoNum type="arabicPeriod"/>
            </a:pPr>
            <a:r>
              <a:rPr lang="en-US" sz="1600" dirty="0" smtClean="0">
                <a:latin typeface="Times New Roman" pitchFamily="18" charset="0"/>
                <a:cs typeface="Times New Roman" pitchFamily="18" charset="0"/>
              </a:rPr>
              <a:t>Preventing Fraud and Abuse</a:t>
            </a:r>
            <a:endParaRPr lang="en-US" sz="1600" dirty="0">
              <a:latin typeface="Times New Roman" pitchFamily="18" charset="0"/>
              <a:cs typeface="Times New Roman" pitchFamily="18" charset="0"/>
            </a:endParaRPr>
          </a:p>
          <a:p>
            <a:r>
              <a:rPr lang="en-US" sz="1600" dirty="0">
                <a:latin typeface="Times New Roman" pitchFamily="18" charset="0"/>
                <a:cs typeface="Times New Roman" pitchFamily="18" charset="0"/>
              </a:rPr>
              <a:t>(see Chapter 5: Security for more details</a:t>
            </a:r>
            <a:r>
              <a:rPr lang="en-US" sz="1600" dirty="0" smtClean="0">
                <a:latin typeface="Times New Roman" pitchFamily="18" charset="0"/>
                <a:cs typeface="Times New Roman" pitchFamily="18" charset="0"/>
              </a:rPr>
              <a:t>)</a:t>
            </a:r>
            <a:endParaRPr lang="en-US" sz="1600" dirty="0">
              <a:latin typeface="Times New Roman" pitchFamily="18" charset="0"/>
              <a:cs typeface="Times New Roman" pitchFamily="18" charset="0"/>
            </a:endParaRPr>
          </a:p>
        </p:txBody>
      </p:sp>
      <p:sp>
        <p:nvSpPr>
          <p:cNvPr id="7" name="TextBox 6"/>
          <p:cNvSpPr txBox="1"/>
          <p:nvPr/>
        </p:nvSpPr>
        <p:spPr>
          <a:xfrm>
            <a:off x="0" y="5552182"/>
            <a:ext cx="8915400" cy="1077218"/>
          </a:xfrm>
          <a:prstGeom prst="rect">
            <a:avLst/>
          </a:prstGeom>
          <a:noFill/>
        </p:spPr>
        <p:txBody>
          <a:bodyPr wrap="square" rtlCol="0">
            <a:spAutoFit/>
          </a:bodyPr>
          <a:lstStyle/>
          <a:p>
            <a:r>
              <a:rPr lang="en-US" sz="1600" b="1" dirty="0" smtClean="0">
                <a:latin typeface="Times New Roman" pitchFamily="18" charset="0"/>
                <a:cs typeface="Times New Roman" pitchFamily="18" charset="0"/>
              </a:rPr>
              <a:t>Other components</a:t>
            </a:r>
            <a:r>
              <a:rPr lang="en-US" sz="1600" dirty="0" smtClean="0">
                <a:latin typeface="Times New Roman" pitchFamily="18" charset="0"/>
                <a:cs typeface="Times New Roman" pitchFamily="18" charset="0"/>
              </a:rPr>
              <a:t>:</a:t>
            </a:r>
          </a:p>
          <a:p>
            <a:pPr>
              <a:buFont typeface="Arial" pitchFamily="34" charset="0"/>
              <a:buChar char="•"/>
            </a:pPr>
            <a:r>
              <a:rPr lang="en-US" sz="1600" dirty="0" smtClean="0">
                <a:latin typeface="Times New Roman" pitchFamily="18" charset="0"/>
                <a:cs typeface="Times New Roman" pitchFamily="18" charset="0"/>
              </a:rPr>
              <a:t>Electronic </a:t>
            </a:r>
            <a:r>
              <a:rPr lang="en-US" sz="1600" u="sng" dirty="0">
                <a:latin typeface="Times New Roman" pitchFamily="18" charset="0"/>
                <a:cs typeface="Times New Roman" pitchFamily="18" charset="0"/>
              </a:rPr>
              <a:t>Protected Health Information (ePHI) </a:t>
            </a:r>
            <a:r>
              <a:rPr lang="en-US" sz="1600" dirty="0">
                <a:latin typeface="Times New Roman" pitchFamily="18" charset="0"/>
                <a:cs typeface="Times New Roman" pitchFamily="18" charset="0"/>
              </a:rPr>
              <a:t>guidelines to ensure patient confidentiality</a:t>
            </a:r>
            <a:r>
              <a:rPr lang="en-US" sz="1600" dirty="0" smtClean="0">
                <a:latin typeface="Times New Roman" pitchFamily="18" charset="0"/>
                <a:cs typeface="Times New Roman" pitchFamily="18" charset="0"/>
              </a:rPr>
              <a:t>.</a:t>
            </a:r>
          </a:p>
          <a:p>
            <a:pPr>
              <a:buFont typeface="Arial" pitchFamily="34" charset="0"/>
              <a:buChar char="•"/>
            </a:pPr>
            <a:r>
              <a:rPr lang="en-US" sz="1600" dirty="0">
                <a:latin typeface="Times New Roman" pitchFamily="18" charset="0"/>
                <a:cs typeface="Times New Roman" pitchFamily="18" charset="0"/>
              </a:rPr>
              <a:t>E</a:t>
            </a:r>
            <a:r>
              <a:rPr lang="en-US" sz="1600" dirty="0" smtClean="0">
                <a:latin typeface="Times New Roman" pitchFamily="18" charset="0"/>
                <a:cs typeface="Times New Roman" pitchFamily="18" charset="0"/>
              </a:rPr>
              <a:t>xceptions </a:t>
            </a:r>
            <a:r>
              <a:rPr lang="en-US" sz="1600" dirty="0">
                <a:latin typeface="Times New Roman" pitchFamily="18" charset="0"/>
                <a:cs typeface="Times New Roman" pitchFamily="18" charset="0"/>
              </a:rPr>
              <a:t>where </a:t>
            </a:r>
            <a:r>
              <a:rPr lang="en-US" sz="1600" u="sng" dirty="0" smtClean="0">
                <a:latin typeface="Times New Roman" pitchFamily="18" charset="0"/>
                <a:cs typeface="Times New Roman" pitchFamily="18" charset="0"/>
              </a:rPr>
              <a:t>anonimized </a:t>
            </a:r>
            <a:r>
              <a:rPr lang="en-US" sz="1600" u="sng" dirty="0">
                <a:latin typeface="Times New Roman" pitchFamily="18" charset="0"/>
                <a:cs typeface="Times New Roman" pitchFamily="18" charset="0"/>
              </a:rPr>
              <a:t>medical data</a:t>
            </a:r>
            <a:r>
              <a:rPr lang="en-US" sz="1600" dirty="0">
                <a:latin typeface="Times New Roman" pitchFamily="18" charset="0"/>
                <a:cs typeface="Times New Roman" pitchFamily="18" charset="0"/>
              </a:rPr>
              <a:t>, where all  identifying information is removed, can be used for public healthcare emergencies and sanctioned research</a:t>
            </a:r>
            <a:r>
              <a:rPr lang="en-US" sz="1600" dirty="0" smtClean="0">
                <a:latin typeface="Times New Roman" pitchFamily="18" charset="0"/>
                <a:cs typeface="Times New Roman" pitchFamily="18" charset="0"/>
              </a:rPr>
              <a:t>. (public responsibility)</a:t>
            </a:r>
            <a:endParaRPr lang="en-US"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38200" y="0"/>
            <a:ext cx="7086600" cy="738664"/>
          </a:xfrm>
          <a:prstGeom prst="rect">
            <a:avLst/>
          </a:prstGeom>
          <a:noFill/>
        </p:spPr>
        <p:txBody>
          <a:bodyPr wrap="square" rtlCol="0">
            <a:spAutoFit/>
          </a:bodyPr>
          <a:lstStyle/>
          <a:p>
            <a:pPr algn="ctr"/>
            <a:r>
              <a:rPr lang="en-US" sz="2400" dirty="0">
                <a:latin typeface="Times New Roman" pitchFamily="18" charset="0"/>
                <a:cs typeface="Times New Roman" pitchFamily="18" charset="0"/>
              </a:rPr>
              <a:t>Chapter 2</a:t>
            </a:r>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a:p>
            <a:pPr algn="ctr"/>
            <a:r>
              <a:rPr lang="en-US" dirty="0" smtClean="0"/>
              <a:t>HIPAA (continued)</a:t>
            </a:r>
            <a:endParaRPr lang="en-US" dirty="0"/>
          </a:p>
        </p:txBody>
      </p:sp>
      <p:sp>
        <p:nvSpPr>
          <p:cNvPr id="4" name="TextBox 3"/>
          <p:cNvSpPr txBox="1"/>
          <p:nvPr/>
        </p:nvSpPr>
        <p:spPr>
          <a:xfrm>
            <a:off x="0" y="990600"/>
            <a:ext cx="9144000" cy="5632311"/>
          </a:xfrm>
          <a:prstGeom prst="rect">
            <a:avLst/>
          </a:prstGeom>
          <a:noFill/>
        </p:spPr>
        <p:txBody>
          <a:bodyPr wrap="square" rtlCol="0">
            <a:spAutoFit/>
          </a:bodyPr>
          <a:lstStyle/>
          <a:p>
            <a:r>
              <a:rPr lang="en-US" b="1" dirty="0" smtClean="0">
                <a:latin typeface="Times New Roman" pitchFamily="18" charset="0"/>
                <a:cs typeface="Times New Roman" pitchFamily="18" charset="0"/>
              </a:rPr>
              <a:t>Title III:  </a:t>
            </a:r>
            <a:r>
              <a:rPr lang="en-US" dirty="0" smtClean="0">
                <a:latin typeface="Times New Roman" pitchFamily="18" charset="0"/>
                <a:cs typeface="Times New Roman" pitchFamily="18" charset="0"/>
              </a:rPr>
              <a:t>Tax </a:t>
            </a:r>
            <a:r>
              <a:rPr lang="en-US" dirty="0">
                <a:latin typeface="Times New Roman" pitchFamily="18" charset="0"/>
                <a:cs typeface="Times New Roman" pitchFamily="18" charset="0"/>
              </a:rPr>
              <a:t>Simplification </a:t>
            </a:r>
            <a:r>
              <a:rPr lang="en-US" dirty="0" smtClean="0">
                <a:latin typeface="Times New Roman" pitchFamily="18" charset="0"/>
                <a:cs typeface="Times New Roman" pitchFamily="18" charset="0"/>
              </a:rPr>
              <a:t>Rule</a:t>
            </a:r>
          </a:p>
          <a:p>
            <a:r>
              <a:rPr lang="en-US" u="sng" dirty="0" smtClean="0">
                <a:latin typeface="Times New Roman" pitchFamily="18" charset="0"/>
                <a:cs typeface="Times New Roman" pitchFamily="18" charset="0"/>
              </a:rPr>
              <a:t>Tax </a:t>
            </a:r>
            <a:r>
              <a:rPr lang="en-US" u="sng" dirty="0">
                <a:latin typeface="Times New Roman" pitchFamily="18" charset="0"/>
                <a:cs typeface="Times New Roman" pitchFamily="18" charset="0"/>
              </a:rPr>
              <a:t>code changes </a:t>
            </a:r>
            <a:r>
              <a:rPr lang="en-US" dirty="0">
                <a:latin typeface="Times New Roman" pitchFamily="18" charset="0"/>
                <a:cs typeface="Times New Roman" pitchFamily="18" charset="0"/>
              </a:rPr>
              <a:t>to generate more revenue to pay for the increased costs of HIPAA implementation</a:t>
            </a:r>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a:p>
            <a:pPr marL="342900" indent="-342900"/>
            <a:r>
              <a:rPr lang="en-US" dirty="0" smtClean="0">
                <a:latin typeface="Times New Roman" pitchFamily="18" charset="0"/>
                <a:cs typeface="Times New Roman" pitchFamily="18" charset="0"/>
              </a:rPr>
              <a:t>Financial Tax Incentives </a:t>
            </a:r>
            <a:r>
              <a:rPr lang="en-US" dirty="0">
                <a:latin typeface="Times New Roman" pitchFamily="18" charset="0"/>
                <a:cs typeface="Times New Roman" pitchFamily="18" charset="0"/>
              </a:rPr>
              <a:t>that fall into three </a:t>
            </a:r>
            <a:r>
              <a:rPr lang="en-US" dirty="0" smtClean="0">
                <a:latin typeface="Times New Roman" pitchFamily="18" charset="0"/>
                <a:cs typeface="Times New Roman" pitchFamily="18" charset="0"/>
              </a:rPr>
              <a:t>categories</a:t>
            </a:r>
          </a:p>
          <a:p>
            <a:pPr marL="800100" lvl="1" indent="-342900">
              <a:buFont typeface="+mj-lt"/>
              <a:buAutoNum type="arabicPeriod"/>
            </a:pPr>
            <a:r>
              <a:rPr lang="en-US" dirty="0" smtClean="0">
                <a:latin typeface="Times New Roman" pitchFamily="18" charset="0"/>
                <a:cs typeface="Times New Roman" pitchFamily="18" charset="0"/>
              </a:rPr>
              <a:t>tax </a:t>
            </a:r>
            <a:r>
              <a:rPr lang="en-US" dirty="0">
                <a:latin typeface="Times New Roman" pitchFamily="18" charset="0"/>
                <a:cs typeface="Times New Roman" pitchFamily="18" charset="0"/>
              </a:rPr>
              <a:t>deductions for medical </a:t>
            </a:r>
            <a:r>
              <a:rPr lang="en-US" dirty="0" smtClean="0">
                <a:latin typeface="Times New Roman" pitchFamily="18" charset="0"/>
                <a:cs typeface="Times New Roman" pitchFamily="18" charset="0"/>
              </a:rPr>
              <a:t>insurance</a:t>
            </a:r>
          </a:p>
          <a:p>
            <a:pPr marL="800100" lvl="1" indent="-342900">
              <a:buFont typeface="+mj-lt"/>
              <a:buAutoNum type="arabicPeriod"/>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medical savings accounts that use pre tax </a:t>
            </a:r>
            <a:r>
              <a:rPr lang="en-US" dirty="0" smtClean="0">
                <a:latin typeface="Times New Roman" pitchFamily="18" charset="0"/>
                <a:cs typeface="Times New Roman" pitchFamily="18" charset="0"/>
              </a:rPr>
              <a:t>dollars</a:t>
            </a:r>
          </a:p>
          <a:p>
            <a:pPr marL="800100" lvl="1" indent="-342900">
              <a:buFont typeface="+mj-lt"/>
              <a:buAutoNum type="arabicPeriod"/>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long term medical insurance guidelines.</a:t>
            </a:r>
          </a:p>
          <a:p>
            <a:pPr marL="342900" indent="-342900">
              <a:buFont typeface="+mj-lt"/>
              <a:buAutoNum type="arabicPeriod"/>
            </a:pPr>
            <a:endParaRPr lang="en-US" b="1" dirty="0" smtClean="0">
              <a:latin typeface="Times New Roman" pitchFamily="18" charset="0"/>
              <a:cs typeface="Times New Roman" pitchFamily="18" charset="0"/>
            </a:endParaRPr>
          </a:p>
          <a:p>
            <a:r>
              <a:rPr lang="en-US" b="1" dirty="0">
                <a:latin typeface="Times New Roman" pitchFamily="18" charset="0"/>
                <a:cs typeface="Times New Roman" pitchFamily="18" charset="0"/>
              </a:rPr>
              <a:t>Title </a:t>
            </a:r>
            <a:r>
              <a:rPr lang="en-US" b="1" dirty="0" smtClean="0">
                <a:latin typeface="Times New Roman" pitchFamily="18" charset="0"/>
                <a:cs typeface="Times New Roman" pitchFamily="18" charset="0"/>
              </a:rPr>
              <a:t>IV: </a:t>
            </a:r>
            <a:r>
              <a:rPr lang="en-US" dirty="0">
                <a:latin typeface="Times New Roman" pitchFamily="18" charset="0"/>
                <a:cs typeface="Times New Roman" pitchFamily="18" charset="0"/>
              </a:rPr>
              <a:t>Group Healthcare </a:t>
            </a:r>
            <a:r>
              <a:rPr lang="en-US" dirty="0" smtClean="0">
                <a:latin typeface="Times New Roman" pitchFamily="18" charset="0"/>
                <a:cs typeface="Times New Roman" pitchFamily="18" charset="0"/>
              </a:rPr>
              <a:t>Guidelines-Enforcement</a:t>
            </a:r>
          </a:p>
          <a:p>
            <a:endParaRPr lang="en-US" dirty="0">
              <a:latin typeface="Times New Roman" pitchFamily="18" charset="0"/>
              <a:cs typeface="Times New Roman" pitchFamily="18" charset="0"/>
            </a:endParaRPr>
          </a:p>
          <a:p>
            <a:r>
              <a:rPr lang="en-US" dirty="0" smtClean="0">
                <a:latin typeface="Times New Roman" pitchFamily="18" charset="0"/>
                <a:cs typeface="Times New Roman" pitchFamily="18" charset="0"/>
              </a:rPr>
              <a:t>Provides </a:t>
            </a:r>
            <a:r>
              <a:rPr lang="en-US" dirty="0">
                <a:latin typeface="Times New Roman" pitchFamily="18" charset="0"/>
                <a:cs typeface="Times New Roman" pitchFamily="18" charset="0"/>
              </a:rPr>
              <a:t>more detail regarding enforcement for group medical plans to </a:t>
            </a:r>
            <a:endParaRPr lang="en-US" dirty="0" smtClean="0">
              <a:latin typeface="Times New Roman" pitchFamily="18" charset="0"/>
              <a:cs typeface="Times New Roman" pitchFamily="18" charset="0"/>
            </a:endParaRPr>
          </a:p>
          <a:p>
            <a:pPr marL="342900" indent="-342900">
              <a:buFont typeface="+mj-lt"/>
              <a:buAutoNum type="arabicPeriod"/>
            </a:pPr>
            <a:r>
              <a:rPr lang="en-US" u="sng" dirty="0" smtClean="0">
                <a:latin typeface="Times New Roman" pitchFamily="18" charset="0"/>
                <a:cs typeface="Times New Roman" pitchFamily="18" charset="0"/>
              </a:rPr>
              <a:t>prevent </a:t>
            </a:r>
            <a:r>
              <a:rPr lang="en-US" u="sng" dirty="0">
                <a:latin typeface="Times New Roman" pitchFamily="18" charset="0"/>
                <a:cs typeface="Times New Roman" pitchFamily="18" charset="0"/>
              </a:rPr>
              <a:t>exclusion based on preexisting conditions </a:t>
            </a:r>
            <a:r>
              <a:rPr lang="en-US" dirty="0">
                <a:latin typeface="Times New Roman" pitchFamily="18" charset="0"/>
                <a:cs typeface="Times New Roman" pitchFamily="18" charset="0"/>
              </a:rPr>
              <a:t>and continuation of coverage when moving between </a:t>
            </a:r>
            <a:r>
              <a:rPr lang="en-US" dirty="0" smtClean="0">
                <a:latin typeface="Times New Roman" pitchFamily="18" charset="0"/>
                <a:cs typeface="Times New Roman" pitchFamily="18" charset="0"/>
              </a:rPr>
              <a:t>jobs</a:t>
            </a:r>
          </a:p>
          <a:p>
            <a:pPr marL="342900" indent="-342900">
              <a:buFont typeface="+mj-lt"/>
              <a:buAutoNum type="arabicPeriod"/>
            </a:pPr>
            <a:r>
              <a:rPr lang="en-US" dirty="0" smtClean="0">
                <a:latin typeface="Times New Roman" pitchFamily="18" charset="0"/>
                <a:cs typeface="Times New Roman" pitchFamily="18" charset="0"/>
              </a:rPr>
              <a:t>Improves continuation of coverage regulations</a:t>
            </a: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a:p>
            <a:r>
              <a:rPr lang="en-US" b="1" dirty="0">
                <a:latin typeface="Times New Roman" pitchFamily="18" charset="0"/>
                <a:cs typeface="Times New Roman" pitchFamily="18" charset="0"/>
              </a:rPr>
              <a:t>Title </a:t>
            </a:r>
            <a:r>
              <a:rPr lang="en-US" b="1" dirty="0" smtClean="0">
                <a:latin typeface="Times New Roman" pitchFamily="18" charset="0"/>
                <a:cs typeface="Times New Roman" pitchFamily="18" charset="0"/>
              </a:rPr>
              <a:t>V: </a:t>
            </a:r>
            <a:r>
              <a:rPr lang="en-US" dirty="0" smtClean="0">
                <a:latin typeface="Times New Roman" pitchFamily="18" charset="0"/>
                <a:cs typeface="Times New Roman" pitchFamily="18" charset="0"/>
              </a:rPr>
              <a:t>Application </a:t>
            </a:r>
            <a:r>
              <a:rPr lang="en-US" dirty="0">
                <a:latin typeface="Times New Roman" pitchFamily="18" charset="0"/>
                <a:cs typeface="Times New Roman" pitchFamily="18" charset="0"/>
              </a:rPr>
              <a:t>and Enforcement of Group Health </a:t>
            </a:r>
            <a:r>
              <a:rPr lang="en-US" dirty="0" smtClean="0">
                <a:latin typeface="Times New Roman" pitchFamily="18" charset="0"/>
                <a:cs typeface="Times New Roman" pitchFamily="18" charset="0"/>
              </a:rPr>
              <a:t>Plans</a:t>
            </a:r>
          </a:p>
          <a:p>
            <a:pPr marL="342900" indent="-342900">
              <a:buFont typeface="+mj-lt"/>
              <a:buAutoNum type="arabicPeriod"/>
            </a:pPr>
            <a:r>
              <a:rPr lang="en-US" dirty="0" smtClean="0">
                <a:latin typeface="Times New Roman" pitchFamily="18" charset="0"/>
                <a:cs typeface="Times New Roman" pitchFamily="18" charset="0"/>
              </a:rPr>
              <a:t>Healthcare treatment relating to individuals who lose U.S. citizenship (related to income tax)</a:t>
            </a:r>
          </a:p>
          <a:p>
            <a:pPr marL="342900" indent="-342900">
              <a:buFont typeface="+mj-lt"/>
              <a:buAutoNum type="arabicPeriod"/>
            </a:pPr>
            <a:r>
              <a:rPr lang="en-US" dirty="0" smtClean="0">
                <a:latin typeface="Times New Roman" pitchFamily="18" charset="0"/>
                <a:cs typeface="Times New Roman" pitchFamily="18" charset="0"/>
              </a:rPr>
              <a:t>Company owned life insurance: r</a:t>
            </a:r>
            <a:r>
              <a:rPr lang="en-US" dirty="0" smtClean="0"/>
              <a:t>egulations </a:t>
            </a:r>
            <a:r>
              <a:rPr lang="en-US" dirty="0"/>
              <a:t>on how employers can deduct company-owned life insurance </a:t>
            </a:r>
            <a:r>
              <a:rPr lang="en-US" dirty="0" smtClean="0"/>
              <a:t>premiums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0"/>
            <a:ext cx="7086600" cy="1015663"/>
          </a:xfrm>
          <a:prstGeom prst="rect">
            <a:avLst/>
          </a:prstGeom>
          <a:noFill/>
        </p:spPr>
        <p:txBody>
          <a:bodyPr wrap="square" rtlCol="0">
            <a:spAutoFit/>
          </a:bodyPr>
          <a:lstStyle/>
          <a:p>
            <a:pPr algn="ctr"/>
            <a:r>
              <a:rPr lang="en-US" sz="2400" dirty="0">
                <a:latin typeface="Times New Roman" pitchFamily="18" charset="0"/>
                <a:cs typeface="Times New Roman" pitchFamily="18" charset="0"/>
              </a:rPr>
              <a:t>Chapter 2</a:t>
            </a:r>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a:p>
            <a:pPr algn="ctr"/>
            <a:r>
              <a:rPr lang="en-US" dirty="0">
                <a:latin typeface="Times New Roman" pitchFamily="18" charset="0"/>
                <a:cs typeface="Times New Roman" pitchFamily="18" charset="0"/>
              </a:rPr>
              <a:t>American Recovery and Reinvestment Act of 2009 (ARRA</a:t>
            </a:r>
            <a:r>
              <a:rPr lang="en-US" dirty="0" smtClean="0">
                <a:latin typeface="Times New Roman" pitchFamily="18" charset="0"/>
                <a:cs typeface="Times New Roman" pitchFamily="18" charset="0"/>
              </a:rPr>
              <a:t>)</a:t>
            </a:r>
          </a:p>
          <a:p>
            <a:pPr algn="ctr"/>
            <a:r>
              <a:rPr lang="en-US" sz="1600" i="1" dirty="0" smtClean="0">
                <a:latin typeface="Times New Roman" pitchFamily="18" charset="0"/>
                <a:cs typeface="Times New Roman" pitchFamily="18" charset="0"/>
              </a:rPr>
              <a:t>(contained $782 Billion to jumpstart the economy)</a:t>
            </a:r>
            <a:endParaRPr lang="en-US" sz="1600" dirty="0">
              <a:latin typeface="Times New Roman" pitchFamily="18" charset="0"/>
              <a:cs typeface="Times New Roman" pitchFamily="18" charset="0"/>
            </a:endParaRPr>
          </a:p>
        </p:txBody>
      </p:sp>
      <p:sp>
        <p:nvSpPr>
          <p:cNvPr id="4" name="TextBox 3"/>
          <p:cNvSpPr txBox="1"/>
          <p:nvPr/>
        </p:nvSpPr>
        <p:spPr>
          <a:xfrm>
            <a:off x="0" y="6211669"/>
            <a:ext cx="9144000" cy="276999"/>
          </a:xfrm>
          <a:prstGeom prst="rect">
            <a:avLst/>
          </a:prstGeom>
          <a:noFill/>
        </p:spPr>
        <p:txBody>
          <a:bodyPr wrap="square" rtlCol="0">
            <a:spAutoFit/>
          </a:bodyPr>
          <a:lstStyle/>
          <a:p>
            <a:pPr algn="ctr"/>
            <a:r>
              <a:rPr lang="en-US" sz="1200" dirty="0" smtClean="0">
                <a:latin typeface="Times New Roman" pitchFamily="18" charset="0"/>
                <a:cs typeface="Times New Roman" pitchFamily="18" charset="0"/>
              </a:rPr>
              <a:t>Note: A </a:t>
            </a:r>
            <a:r>
              <a:rPr lang="en-US" sz="1200" dirty="0">
                <a:latin typeface="Times New Roman" pitchFamily="18" charset="0"/>
                <a:cs typeface="Times New Roman" pitchFamily="18" charset="0"/>
              </a:rPr>
              <a:t>number of healthcare providers dentists, optometrists, providers of mental health services </a:t>
            </a:r>
            <a:r>
              <a:rPr lang="en-US" sz="1200" dirty="0" smtClean="0">
                <a:latin typeface="Times New Roman" pitchFamily="18" charset="0"/>
                <a:cs typeface="Times New Roman" pitchFamily="18" charset="0"/>
              </a:rPr>
              <a:t>given more </a:t>
            </a:r>
            <a:r>
              <a:rPr lang="en-US" sz="1200" dirty="0">
                <a:latin typeface="Times New Roman" pitchFamily="18" charset="0"/>
                <a:cs typeface="Times New Roman" pitchFamily="18" charset="0"/>
              </a:rPr>
              <a:t>time to implement EHR’s</a:t>
            </a:r>
          </a:p>
        </p:txBody>
      </p:sp>
      <p:pic>
        <p:nvPicPr>
          <p:cNvPr id="5" name="Picture 4"/>
          <p:cNvPicPr/>
          <p:nvPr/>
        </p:nvPicPr>
        <p:blipFill>
          <a:blip r:embed="rId2" cstate="print"/>
          <a:srcRect/>
          <a:stretch>
            <a:fillRect/>
          </a:stretch>
        </p:blipFill>
        <p:spPr bwMode="auto">
          <a:xfrm>
            <a:off x="5334000" y="1143000"/>
            <a:ext cx="3810000" cy="4876800"/>
          </a:xfrm>
          <a:prstGeom prst="rect">
            <a:avLst/>
          </a:prstGeom>
          <a:noFill/>
          <a:ln w="9525">
            <a:noFill/>
            <a:miter lim="800000"/>
            <a:headEnd/>
            <a:tailEnd/>
          </a:ln>
        </p:spPr>
      </p:pic>
      <p:sp>
        <p:nvSpPr>
          <p:cNvPr id="6" name="TextBox 5"/>
          <p:cNvSpPr txBox="1"/>
          <p:nvPr/>
        </p:nvSpPr>
        <p:spPr>
          <a:xfrm>
            <a:off x="0" y="838200"/>
            <a:ext cx="5257800" cy="5293757"/>
          </a:xfrm>
          <a:prstGeom prst="rect">
            <a:avLst/>
          </a:prstGeom>
          <a:noFill/>
        </p:spPr>
        <p:txBody>
          <a:bodyPr wrap="square" rtlCol="0">
            <a:spAutoFit/>
          </a:bodyPr>
          <a:lstStyle/>
          <a:p>
            <a:pPr algn="ctr"/>
            <a:endParaRPr lang="en-US" dirty="0">
              <a:latin typeface="Times New Roman" pitchFamily="18" charset="0"/>
              <a:cs typeface="Times New Roman" pitchFamily="18" charset="0"/>
            </a:endParaRPr>
          </a:p>
          <a:p>
            <a:pPr marL="342900" indent="-342900">
              <a:buFont typeface="+mj-lt"/>
              <a:buAutoNum type="arabicPeriod"/>
            </a:pPr>
            <a:r>
              <a:rPr lang="en-US" sz="1600" dirty="0" smtClean="0">
                <a:latin typeface="Times New Roman" pitchFamily="18" charset="0"/>
                <a:cs typeface="Times New Roman" pitchFamily="18" charset="0"/>
              </a:rPr>
              <a:t>The </a:t>
            </a:r>
            <a:r>
              <a:rPr lang="en-US" sz="1600" dirty="0">
                <a:latin typeface="Times New Roman" pitchFamily="18" charset="0"/>
                <a:cs typeface="Times New Roman" pitchFamily="18" charset="0"/>
              </a:rPr>
              <a:t>ARRA provided $31 billion for health care initiatives </a:t>
            </a:r>
            <a:endParaRPr lang="en-US" sz="1600" dirty="0" smtClean="0">
              <a:latin typeface="Times New Roman" pitchFamily="18" charset="0"/>
              <a:cs typeface="Times New Roman" pitchFamily="18" charset="0"/>
            </a:endParaRPr>
          </a:p>
          <a:p>
            <a:pPr marL="800100" lvl="1" indent="-342900">
              <a:buFont typeface="+mj-lt"/>
              <a:buAutoNum type="alphaUcPeriod"/>
            </a:pPr>
            <a:r>
              <a:rPr lang="en-US" sz="1600" dirty="0">
                <a:latin typeface="Times New Roman" pitchFamily="18" charset="0"/>
                <a:cs typeface="Times New Roman" pitchFamily="18" charset="0"/>
              </a:rPr>
              <a:t>O</a:t>
            </a:r>
            <a:r>
              <a:rPr lang="en-US" sz="1600" dirty="0" smtClean="0">
                <a:latin typeface="Times New Roman" pitchFamily="18" charset="0"/>
                <a:cs typeface="Times New Roman" pitchFamily="18" charset="0"/>
              </a:rPr>
              <a:t>f </a:t>
            </a:r>
            <a:r>
              <a:rPr lang="en-US" sz="1600" dirty="0">
                <a:latin typeface="Times New Roman" pitchFamily="18" charset="0"/>
                <a:cs typeface="Times New Roman" pitchFamily="18" charset="0"/>
              </a:rPr>
              <a:t>which </a:t>
            </a:r>
            <a:r>
              <a:rPr lang="en-US" sz="1600" u="sng" dirty="0">
                <a:latin typeface="Times New Roman" pitchFamily="18" charset="0"/>
                <a:cs typeface="Times New Roman" pitchFamily="18" charset="0"/>
              </a:rPr>
              <a:t>19.7 billion dollars </a:t>
            </a:r>
            <a:r>
              <a:rPr lang="en-US" sz="1600" dirty="0">
                <a:latin typeface="Times New Roman" pitchFamily="18" charset="0"/>
                <a:cs typeface="Times New Roman" pitchFamily="18" charset="0"/>
              </a:rPr>
              <a:t>were earmarked to facilitate the </a:t>
            </a:r>
            <a:r>
              <a:rPr lang="en-US" sz="1600" u="sng" dirty="0">
                <a:latin typeface="Times New Roman" pitchFamily="18" charset="0"/>
                <a:cs typeface="Times New Roman" pitchFamily="18" charset="0"/>
              </a:rPr>
              <a:t>adoption of </a:t>
            </a:r>
            <a:r>
              <a:rPr lang="en-US" sz="1600" u="sng" dirty="0" smtClean="0">
                <a:latin typeface="Times New Roman" pitchFamily="18" charset="0"/>
                <a:cs typeface="Times New Roman" pitchFamily="18" charset="0"/>
              </a:rPr>
              <a:t>Electronic Health Records (EHR’s)</a:t>
            </a:r>
            <a:r>
              <a:rPr lang="en-US" sz="1600" dirty="0" smtClean="0">
                <a:latin typeface="Times New Roman" pitchFamily="18" charset="0"/>
                <a:cs typeface="Times New Roman" pitchFamily="18" charset="0"/>
              </a:rPr>
              <a:t> </a:t>
            </a:r>
            <a:r>
              <a:rPr lang="en-US" sz="1600" dirty="0">
                <a:latin typeface="Times New Roman" pitchFamily="18" charset="0"/>
                <a:cs typeface="Times New Roman" pitchFamily="18" charset="0"/>
              </a:rPr>
              <a:t>by the healthcare community. </a:t>
            </a:r>
            <a:endParaRPr lang="en-US" sz="1600" dirty="0" smtClean="0">
              <a:latin typeface="Times New Roman" pitchFamily="18" charset="0"/>
              <a:cs typeface="Times New Roman" pitchFamily="18" charset="0"/>
            </a:endParaRPr>
          </a:p>
          <a:p>
            <a:pPr marL="1314450" lvl="2" indent="-400050">
              <a:buFont typeface="+mj-lt"/>
              <a:buAutoNum type="romanLcPeriod"/>
            </a:pPr>
            <a:r>
              <a:rPr lang="en-US" sz="1600" dirty="0" smtClean="0">
                <a:latin typeface="Times New Roman" pitchFamily="18" charset="0"/>
                <a:cs typeface="Times New Roman" pitchFamily="18" charset="0"/>
              </a:rPr>
              <a:t>Provides </a:t>
            </a:r>
            <a:r>
              <a:rPr lang="en-US" sz="1600" dirty="0">
                <a:latin typeface="Times New Roman" pitchFamily="18" charset="0"/>
                <a:cs typeface="Times New Roman" pitchFamily="18" charset="0"/>
              </a:rPr>
              <a:t>$44-64,000 per physician to offset the cost of EHR </a:t>
            </a:r>
            <a:r>
              <a:rPr lang="en-US" sz="1600" dirty="0" smtClean="0">
                <a:latin typeface="Times New Roman" pitchFamily="18" charset="0"/>
                <a:cs typeface="Times New Roman" pitchFamily="18" charset="0"/>
              </a:rPr>
              <a:t>implementation</a:t>
            </a:r>
          </a:p>
          <a:p>
            <a:pPr marL="1257300" lvl="2" indent="-342900">
              <a:buFont typeface="+mj-lt"/>
              <a:buAutoNum type="romanLcPeriod"/>
            </a:pPr>
            <a:r>
              <a:rPr lang="en-US" sz="1600" dirty="0" smtClean="0">
                <a:latin typeface="Times New Roman" pitchFamily="18" charset="0"/>
                <a:cs typeface="Times New Roman" pitchFamily="18" charset="0"/>
              </a:rPr>
              <a:t>Hospitals received  millions for EHR implementation</a:t>
            </a:r>
            <a:endParaRPr lang="en-US" dirty="0" smtClean="0">
              <a:latin typeface="Times New Roman" pitchFamily="18" charset="0"/>
              <a:cs typeface="Times New Roman" pitchFamily="18" charset="0"/>
            </a:endParaRPr>
          </a:p>
          <a:p>
            <a:pPr marL="342900" indent="-342900">
              <a:buFont typeface="+mj-lt"/>
              <a:buAutoNum type="arabicPeriod"/>
            </a:pPr>
            <a:r>
              <a:rPr lang="en-US" sz="1600" dirty="0" smtClean="0">
                <a:latin typeface="Times New Roman" pitchFamily="18" charset="0"/>
                <a:cs typeface="Times New Roman" pitchFamily="18" charset="0"/>
              </a:rPr>
              <a:t>Includes </a:t>
            </a:r>
            <a:r>
              <a:rPr lang="en-US" sz="1600" dirty="0">
                <a:latin typeface="Times New Roman" pitchFamily="18" charset="0"/>
                <a:cs typeface="Times New Roman" pitchFamily="18" charset="0"/>
              </a:rPr>
              <a:t>Health Information Technology for Economic and Clinical Health (</a:t>
            </a:r>
            <a:r>
              <a:rPr lang="en-US" sz="1600" b="1" dirty="0">
                <a:latin typeface="Times New Roman" pitchFamily="18" charset="0"/>
                <a:cs typeface="Times New Roman" pitchFamily="18" charset="0"/>
              </a:rPr>
              <a:t>HITECH)</a:t>
            </a:r>
            <a:r>
              <a:rPr lang="en-US" sz="1600" dirty="0">
                <a:latin typeface="Times New Roman" pitchFamily="18" charset="0"/>
                <a:cs typeface="Times New Roman" pitchFamily="18" charset="0"/>
              </a:rPr>
              <a:t> Act </a:t>
            </a:r>
          </a:p>
          <a:p>
            <a:pPr marL="800100" lvl="1" indent="-342900">
              <a:buFont typeface="+mj-lt"/>
              <a:buAutoNum type="alphaUcPeriod"/>
            </a:pPr>
            <a:r>
              <a:rPr lang="en-US" sz="1600" dirty="0" smtClean="0">
                <a:latin typeface="Times New Roman" pitchFamily="18" charset="0"/>
                <a:cs typeface="Times New Roman" pitchFamily="18" charset="0"/>
              </a:rPr>
              <a:t> Incorporated </a:t>
            </a:r>
            <a:r>
              <a:rPr lang="en-US" sz="1600" b="1" dirty="0">
                <a:latin typeface="Times New Roman" pitchFamily="18" charset="0"/>
                <a:cs typeface="Times New Roman" pitchFamily="18" charset="0"/>
              </a:rPr>
              <a:t>Meaningful Use specifications </a:t>
            </a:r>
            <a:r>
              <a:rPr lang="en-US" sz="1600" dirty="0">
                <a:latin typeface="Times New Roman" pitchFamily="18" charset="0"/>
                <a:cs typeface="Times New Roman" pitchFamily="18" charset="0"/>
              </a:rPr>
              <a:t>that became guidelines for </a:t>
            </a:r>
            <a:r>
              <a:rPr lang="en-US" sz="1600" u="sng" dirty="0" smtClean="0">
                <a:latin typeface="Times New Roman" pitchFamily="18" charset="0"/>
                <a:cs typeface="Times New Roman" pitchFamily="18" charset="0"/>
              </a:rPr>
              <a:t>reimbursement</a:t>
            </a:r>
          </a:p>
          <a:p>
            <a:pPr marL="1314450" lvl="2" indent="-400050">
              <a:buFont typeface="+mj-lt"/>
              <a:buAutoNum type="romanLcPeriod"/>
            </a:pPr>
            <a:r>
              <a:rPr lang="en-US" sz="1600" dirty="0" smtClean="0">
                <a:latin typeface="Times New Roman" pitchFamily="18" charset="0"/>
                <a:cs typeface="Times New Roman" pitchFamily="18" charset="0"/>
              </a:rPr>
              <a:t>Reimbursement </a:t>
            </a:r>
            <a:r>
              <a:rPr lang="en-US" sz="1600" dirty="0">
                <a:latin typeface="Times New Roman" pitchFamily="18" charset="0"/>
                <a:cs typeface="Times New Roman" pitchFamily="18" charset="0"/>
              </a:rPr>
              <a:t>was conditional on these level of compliance of these </a:t>
            </a:r>
            <a:r>
              <a:rPr lang="en-US" sz="1600" dirty="0" smtClean="0">
                <a:latin typeface="Times New Roman" pitchFamily="18" charset="0"/>
                <a:cs typeface="Times New Roman" pitchFamily="18" charset="0"/>
              </a:rPr>
              <a:t>standards</a:t>
            </a:r>
          </a:p>
          <a:p>
            <a:pPr marL="1314450" lvl="2" indent="-400050">
              <a:buFont typeface="+mj-lt"/>
              <a:buAutoNum type="romanLcPeriod"/>
            </a:pPr>
            <a:r>
              <a:rPr lang="en-US" sz="1600" dirty="0" smtClean="0">
                <a:latin typeface="Times New Roman" pitchFamily="18" charset="0"/>
                <a:cs typeface="Times New Roman" pitchFamily="18" charset="0"/>
              </a:rPr>
              <a:t>Regulations </a:t>
            </a:r>
            <a:r>
              <a:rPr lang="en-US" sz="1600" dirty="0">
                <a:latin typeface="Times New Roman" pitchFamily="18" charset="0"/>
                <a:cs typeface="Times New Roman" pitchFamily="18" charset="0"/>
              </a:rPr>
              <a:t>required all medical practitioners to implement electronic prescription technologies by </a:t>
            </a:r>
            <a:r>
              <a:rPr lang="en-US" sz="1600" dirty="0" smtClean="0">
                <a:latin typeface="Times New Roman" pitchFamily="18" charset="0"/>
                <a:cs typeface="Times New Roman" pitchFamily="18" charset="0"/>
              </a:rPr>
              <a:t>2012, hospital </a:t>
            </a:r>
            <a:r>
              <a:rPr lang="en-US" sz="1600" dirty="0">
                <a:latin typeface="Times New Roman" pitchFamily="18" charset="0"/>
                <a:cs typeface="Times New Roman" pitchFamily="18" charset="0"/>
              </a:rPr>
              <a:t>and physicians EHR’s by 2015</a:t>
            </a:r>
            <a:endParaRPr lang="en-US" sz="1600" dirty="0" smtClean="0">
              <a:latin typeface="Times New Roman" pitchFamily="18" charset="0"/>
              <a:cs typeface="Times New Roman" pitchFamily="18" charset="0"/>
            </a:endParaRPr>
          </a:p>
          <a:p>
            <a:pPr marL="800100" lvl="1" indent="-342900">
              <a:buFont typeface="+mj-lt"/>
              <a:buAutoNum type="alphaUcPeriod"/>
            </a:pPr>
            <a:r>
              <a:rPr lang="en-US" sz="1600" dirty="0" smtClean="0">
                <a:latin typeface="Times New Roman" pitchFamily="18" charset="0"/>
                <a:cs typeface="Times New Roman" pitchFamily="18" charset="0"/>
              </a:rPr>
              <a:t>Categories of </a:t>
            </a:r>
            <a:r>
              <a:rPr lang="en-US" sz="1600" u="sng" dirty="0">
                <a:latin typeface="Times New Roman" pitchFamily="18" charset="0"/>
                <a:cs typeface="Times New Roman" pitchFamily="18" charset="0"/>
              </a:rPr>
              <a:t>effectiveness of integration of EHR's </a:t>
            </a:r>
            <a:r>
              <a:rPr lang="en-US" sz="1600" dirty="0">
                <a:latin typeface="Times New Roman" pitchFamily="18" charset="0"/>
                <a:cs typeface="Times New Roman" pitchFamily="18" charset="0"/>
              </a:rPr>
              <a:t>into their processes.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0"/>
            <a:ext cx="7086600" cy="738664"/>
          </a:xfrm>
          <a:prstGeom prst="rect">
            <a:avLst/>
          </a:prstGeom>
          <a:noFill/>
        </p:spPr>
        <p:txBody>
          <a:bodyPr wrap="square" rtlCol="0">
            <a:spAutoFit/>
          </a:bodyPr>
          <a:lstStyle/>
          <a:p>
            <a:pPr algn="ctr"/>
            <a:r>
              <a:rPr lang="en-US" sz="2400" dirty="0">
                <a:latin typeface="Times New Roman" pitchFamily="18" charset="0"/>
                <a:cs typeface="Times New Roman" pitchFamily="18" charset="0"/>
              </a:rPr>
              <a:t>Chapter 2</a:t>
            </a:r>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a:p>
            <a:pPr algn="ctr"/>
            <a:r>
              <a:rPr lang="en-US" dirty="0">
                <a:latin typeface="Times New Roman" pitchFamily="18" charset="0"/>
                <a:cs typeface="Times New Roman" pitchFamily="18" charset="0"/>
              </a:rPr>
              <a:t>Affordable Care Act (ACA</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3" name="TextBox 2"/>
          <p:cNvSpPr txBox="1"/>
          <p:nvPr/>
        </p:nvSpPr>
        <p:spPr>
          <a:xfrm>
            <a:off x="0" y="914400"/>
            <a:ext cx="9144000" cy="646331"/>
          </a:xfrm>
          <a:prstGeom prst="rect">
            <a:avLst/>
          </a:prstGeom>
          <a:noFill/>
        </p:spPr>
        <p:txBody>
          <a:bodyPr wrap="square" rtlCol="0">
            <a:spAutoFit/>
          </a:bodyPr>
          <a:lstStyle/>
          <a:p>
            <a:pPr algn="ctr"/>
            <a:r>
              <a:rPr lang="en-US" i="1" dirty="0">
                <a:latin typeface="Times New Roman" pitchFamily="18" charset="0"/>
                <a:cs typeface="Times New Roman" pitchFamily="18" charset="0"/>
              </a:rPr>
              <a:t>The Affordable Care Act (ACA) was passed in March 2010 and upheld by the Supreme Court in June 2012, often  referred to as Obama Care</a:t>
            </a:r>
            <a:r>
              <a:rPr lang="en-US" i="1" dirty="0" smtClean="0">
                <a:latin typeface="Times New Roman" pitchFamily="18" charset="0"/>
                <a:cs typeface="Times New Roman" pitchFamily="18" charset="0"/>
              </a:rPr>
              <a:t>.</a:t>
            </a:r>
            <a:endParaRPr lang="en-US" i="1" dirty="0">
              <a:latin typeface="Times New Roman" pitchFamily="18" charset="0"/>
              <a:cs typeface="Times New Roman" pitchFamily="18" charset="0"/>
            </a:endParaRPr>
          </a:p>
        </p:txBody>
      </p:sp>
      <p:sp>
        <p:nvSpPr>
          <p:cNvPr id="4" name="TextBox 3"/>
          <p:cNvSpPr txBox="1"/>
          <p:nvPr/>
        </p:nvSpPr>
        <p:spPr>
          <a:xfrm>
            <a:off x="0" y="1634728"/>
            <a:ext cx="9144000" cy="5078313"/>
          </a:xfrm>
          <a:prstGeom prst="rect">
            <a:avLst/>
          </a:prstGeom>
          <a:noFill/>
        </p:spPr>
        <p:txBody>
          <a:bodyPr wrap="square" rtlCol="0">
            <a:spAutoFit/>
          </a:bodyPr>
          <a:lstStyle/>
          <a:p>
            <a:r>
              <a:rPr lang="en-US" b="1" dirty="0">
                <a:latin typeface="Times New Roman" pitchFamily="18" charset="0"/>
                <a:cs typeface="Times New Roman" pitchFamily="18" charset="0"/>
              </a:rPr>
              <a:t>Some Key Conditions are</a:t>
            </a:r>
            <a:r>
              <a:rPr lang="en-US" b="1" dirty="0" smtClean="0">
                <a:latin typeface="Times New Roman" pitchFamily="18" charset="0"/>
                <a:cs typeface="Times New Roman" pitchFamily="18" charset="0"/>
              </a:rPr>
              <a:t>:</a:t>
            </a:r>
            <a:endParaRPr lang="en-US" b="1" dirty="0">
              <a:latin typeface="Times New Roman" pitchFamily="18" charset="0"/>
              <a:cs typeface="Times New Roman" pitchFamily="18" charset="0"/>
            </a:endParaRPr>
          </a:p>
          <a:p>
            <a:r>
              <a:rPr lang="en-US" sz="1600" dirty="0">
                <a:latin typeface="Times New Roman" pitchFamily="18" charset="0"/>
                <a:cs typeface="Times New Roman" pitchFamily="18" charset="0"/>
              </a:rPr>
              <a:t>1. </a:t>
            </a:r>
            <a:r>
              <a:rPr lang="en-US" u="sng" dirty="0">
                <a:latin typeface="Times New Roman" pitchFamily="18" charset="0"/>
                <a:cs typeface="Times New Roman" pitchFamily="18" charset="0"/>
              </a:rPr>
              <a:t>Marketplace </a:t>
            </a:r>
            <a:r>
              <a:rPr lang="en-US" dirty="0">
                <a:latin typeface="Times New Roman" pitchFamily="18" charset="0"/>
                <a:cs typeface="Times New Roman" pitchFamily="18" charset="0"/>
              </a:rPr>
              <a:t>to compare healthcare plans (2014)</a:t>
            </a:r>
          </a:p>
          <a:p>
            <a:r>
              <a:rPr lang="en-US" dirty="0">
                <a:latin typeface="Times New Roman" pitchFamily="18" charset="0"/>
                <a:cs typeface="Times New Roman" pitchFamily="18" charset="0"/>
              </a:rPr>
              <a:t>2. </a:t>
            </a:r>
            <a:r>
              <a:rPr lang="en-US" u="sng" dirty="0">
                <a:latin typeface="Times New Roman" pitchFamily="18" charset="0"/>
                <a:cs typeface="Times New Roman" pitchFamily="18" charset="0"/>
              </a:rPr>
              <a:t>Lower costs</a:t>
            </a:r>
            <a:r>
              <a:rPr lang="en-US" dirty="0">
                <a:latin typeface="Times New Roman" pitchFamily="18" charset="0"/>
                <a:cs typeface="Times New Roman" pitchFamily="18" charset="0"/>
              </a:rPr>
              <a:t>, depending on income, </a:t>
            </a:r>
            <a:r>
              <a:rPr lang="en-US" u="sng" dirty="0">
                <a:latin typeface="Times New Roman" pitchFamily="18" charset="0"/>
                <a:cs typeface="Times New Roman" pitchFamily="18" charset="0"/>
              </a:rPr>
              <a:t>subsidized up to $88,000</a:t>
            </a:r>
          </a:p>
          <a:p>
            <a:r>
              <a:rPr lang="en-US" dirty="0">
                <a:latin typeface="Times New Roman" pitchFamily="18" charset="0"/>
                <a:cs typeface="Times New Roman" pitchFamily="18" charset="0"/>
              </a:rPr>
              <a:t>3. </a:t>
            </a:r>
            <a:r>
              <a:rPr lang="en-US" u="sng" dirty="0">
                <a:latin typeface="Times New Roman" pitchFamily="18" charset="0"/>
                <a:cs typeface="Times New Roman" pitchFamily="18" charset="0"/>
              </a:rPr>
              <a:t>Access</a:t>
            </a:r>
            <a:r>
              <a:rPr lang="en-US" dirty="0">
                <a:latin typeface="Times New Roman" pitchFamily="18" charset="0"/>
                <a:cs typeface="Times New Roman" pitchFamily="18" charset="0"/>
              </a:rPr>
              <a:t> to Medicaid or </a:t>
            </a:r>
            <a:r>
              <a:rPr lang="en-US" u="sng" dirty="0">
                <a:latin typeface="Times New Roman" pitchFamily="18" charset="0"/>
                <a:cs typeface="Times New Roman" pitchFamily="18" charset="0"/>
              </a:rPr>
              <a:t>Children’s Health Insurance Program </a:t>
            </a:r>
            <a:r>
              <a:rPr lang="en-US" dirty="0">
                <a:latin typeface="Times New Roman" pitchFamily="18" charset="0"/>
                <a:cs typeface="Times New Roman" pitchFamily="18" charset="0"/>
              </a:rPr>
              <a:t>(CHIP) </a:t>
            </a:r>
          </a:p>
          <a:p>
            <a:r>
              <a:rPr lang="en-US" dirty="0">
                <a:latin typeface="Times New Roman" pitchFamily="18" charset="0"/>
                <a:cs typeface="Times New Roman" pitchFamily="18" charset="0"/>
              </a:rPr>
              <a:t>4. </a:t>
            </a:r>
            <a:r>
              <a:rPr lang="en-US" b="1" dirty="0">
                <a:solidFill>
                  <a:srgbClr val="FF0000"/>
                </a:solidFill>
                <a:latin typeface="Times New Roman" pitchFamily="18" charset="0"/>
                <a:cs typeface="Times New Roman" pitchFamily="18" charset="0"/>
              </a:rPr>
              <a:t>Pre-Existing Conditions will be covered</a:t>
            </a:r>
          </a:p>
          <a:p>
            <a:r>
              <a:rPr lang="en-US" dirty="0">
                <a:latin typeface="Times New Roman" pitchFamily="18" charset="0"/>
                <a:cs typeface="Times New Roman" pitchFamily="18" charset="0"/>
              </a:rPr>
              <a:t>5. </a:t>
            </a:r>
            <a:r>
              <a:rPr lang="en-US" u="sng" dirty="0">
                <a:latin typeface="Times New Roman" pitchFamily="18" charset="0"/>
                <a:cs typeface="Times New Roman" pitchFamily="18" charset="0"/>
              </a:rPr>
              <a:t>Remove Lifetime medical limits</a:t>
            </a:r>
          </a:p>
          <a:p>
            <a:r>
              <a:rPr lang="en-US" dirty="0">
                <a:latin typeface="Times New Roman" pitchFamily="18" charset="0"/>
                <a:cs typeface="Times New Roman" pitchFamily="18" charset="0"/>
              </a:rPr>
              <a:t>6. Coverage for </a:t>
            </a:r>
            <a:r>
              <a:rPr lang="en-US" u="sng" dirty="0">
                <a:latin typeface="Times New Roman" pitchFamily="18" charset="0"/>
                <a:cs typeface="Times New Roman" pitchFamily="18" charset="0"/>
              </a:rPr>
              <a:t>dependents up to 26 </a:t>
            </a:r>
            <a:r>
              <a:rPr lang="en-US" dirty="0">
                <a:latin typeface="Times New Roman" pitchFamily="18" charset="0"/>
                <a:cs typeface="Times New Roman" pitchFamily="18" charset="0"/>
              </a:rPr>
              <a:t>years of age</a:t>
            </a:r>
          </a:p>
          <a:p>
            <a:r>
              <a:rPr lang="en-US" dirty="0">
                <a:latin typeface="Times New Roman" pitchFamily="18" charset="0"/>
                <a:cs typeface="Times New Roman" pitchFamily="18" charset="0"/>
              </a:rPr>
              <a:t>7.Create Uniform Coverage standards</a:t>
            </a:r>
          </a:p>
          <a:p>
            <a:r>
              <a:rPr lang="en-US" dirty="0">
                <a:latin typeface="Times New Roman" pitchFamily="18" charset="0"/>
                <a:cs typeface="Times New Roman" pitchFamily="18" charset="0"/>
              </a:rPr>
              <a:t>8. Require coverage of preventive services and immunization </a:t>
            </a:r>
          </a:p>
          <a:p>
            <a:r>
              <a:rPr lang="en-US" dirty="0">
                <a:latin typeface="Times New Roman" pitchFamily="18" charset="0"/>
                <a:cs typeface="Times New Roman" pitchFamily="18" charset="0"/>
              </a:rPr>
              <a:t>9.Provide </a:t>
            </a:r>
            <a:r>
              <a:rPr lang="en-US" u="sng" dirty="0">
                <a:latin typeface="Times New Roman" pitchFamily="18" charset="0"/>
                <a:cs typeface="Times New Roman" pitchFamily="18" charset="0"/>
              </a:rPr>
              <a:t>assistance for the uninsured</a:t>
            </a:r>
          </a:p>
          <a:p>
            <a:pPr lvl="1"/>
            <a:r>
              <a:rPr lang="en-US" dirty="0">
                <a:latin typeface="Times New Roman" pitchFamily="18" charset="0"/>
                <a:cs typeface="Times New Roman" pitchFamily="18" charset="0"/>
              </a:rPr>
              <a:t>Tax credits for individuals with 100-400% of the poverty line (up to $88,000)</a:t>
            </a:r>
          </a:p>
          <a:p>
            <a:pPr lvl="1"/>
            <a:r>
              <a:rPr lang="en-US" dirty="0">
                <a:latin typeface="Times New Roman" pitchFamily="18" charset="0"/>
                <a:cs typeface="Times New Roman" pitchFamily="18" charset="0"/>
              </a:rPr>
              <a:t>Medicaid expansion for those individuals with 130% of the Federal Poverty line</a:t>
            </a:r>
          </a:p>
          <a:p>
            <a:r>
              <a:rPr lang="en-US" dirty="0">
                <a:latin typeface="Times New Roman" pitchFamily="18" charset="0"/>
                <a:cs typeface="Times New Roman" pitchFamily="18" charset="0"/>
              </a:rPr>
              <a:t>10. Everyone is required to have healthcare coverage by 2014, or pay a small fee</a:t>
            </a:r>
          </a:p>
          <a:p>
            <a:r>
              <a:rPr lang="en-US" dirty="0">
                <a:latin typeface="Times New Roman" pitchFamily="18" charset="0"/>
                <a:cs typeface="Times New Roman" pitchFamily="18" charset="0"/>
              </a:rPr>
              <a:t>11. Employers with greater than 200 employees must enroll new hires</a:t>
            </a:r>
          </a:p>
          <a:p>
            <a:r>
              <a:rPr lang="en-US" dirty="0">
                <a:latin typeface="Times New Roman" pitchFamily="18" charset="0"/>
                <a:cs typeface="Times New Roman" pitchFamily="18" charset="0"/>
              </a:rPr>
              <a:t>12. $20 billion in funding to help hospitals and physicians make the transition to EHR’s and provides $44-64,000 per physician to offset the cost of HER </a:t>
            </a:r>
            <a:r>
              <a:rPr lang="en-US" dirty="0" smtClean="0">
                <a:latin typeface="Times New Roman" pitchFamily="18" charset="0"/>
                <a:cs typeface="Times New Roman" pitchFamily="18" charset="0"/>
              </a:rPr>
              <a:t>implementation</a:t>
            </a:r>
          </a:p>
          <a:p>
            <a:r>
              <a:rPr lang="en-US" dirty="0">
                <a:latin typeface="Times New Roman" pitchFamily="18" charset="0"/>
                <a:cs typeface="Times New Roman" pitchFamily="18" charset="0"/>
              </a:rPr>
              <a:t>13. </a:t>
            </a:r>
            <a:r>
              <a:rPr lang="en-US" u="sng" dirty="0">
                <a:latin typeface="Times New Roman" pitchFamily="18" charset="0"/>
                <a:cs typeface="Times New Roman" pitchFamily="18" charset="0"/>
              </a:rPr>
              <a:t>Meaningful Use standards levels 1-7 </a:t>
            </a:r>
            <a:r>
              <a:rPr lang="en-US" dirty="0">
                <a:latin typeface="Times New Roman" pitchFamily="18" charset="0"/>
                <a:cs typeface="Times New Roman" pitchFamily="18" charset="0"/>
              </a:rPr>
              <a:t>required medical practitioners to document the effectiveness of their </a:t>
            </a:r>
            <a:r>
              <a:rPr lang="en-US" dirty="0" smtClean="0">
                <a:latin typeface="Times New Roman" pitchFamily="18" charset="0"/>
                <a:cs typeface="Times New Roman" pitchFamily="18" charset="0"/>
              </a:rPr>
              <a:t>implementation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1384995"/>
          </a:xfrm>
          <a:prstGeom prst="rect">
            <a:avLst/>
          </a:prstGeom>
          <a:noFill/>
        </p:spPr>
        <p:txBody>
          <a:bodyPr wrap="square" rtlCol="0">
            <a:spAutoFit/>
          </a:bodyPr>
          <a:lstStyle/>
          <a:p>
            <a:pPr algn="ctr"/>
            <a:r>
              <a:rPr lang="en-US" sz="2400" dirty="0">
                <a:latin typeface="Times New Roman" pitchFamily="18" charset="0"/>
                <a:cs typeface="Times New Roman" pitchFamily="18" charset="0"/>
              </a:rPr>
              <a:t>Chapter 2: </a:t>
            </a:r>
            <a:r>
              <a:rPr lang="en-US" sz="2400" dirty="0" smtClean="0">
                <a:latin typeface="Times New Roman" pitchFamily="18" charset="0"/>
                <a:cs typeface="Times New Roman" pitchFamily="18" charset="0"/>
              </a:rPr>
              <a:t>(cont)</a:t>
            </a:r>
            <a:endParaRPr lang="en-US" sz="2400" dirty="0">
              <a:latin typeface="Times New Roman" pitchFamily="18" charset="0"/>
              <a:cs typeface="Times New Roman" pitchFamily="18" charset="0"/>
            </a:endParaRPr>
          </a:p>
          <a:p>
            <a:pPr algn="ctr"/>
            <a:r>
              <a:rPr lang="en-US" b="1" dirty="0" smtClean="0">
                <a:latin typeface="Times New Roman" pitchFamily="18" charset="0"/>
                <a:cs typeface="Times New Roman" pitchFamily="18" charset="0"/>
              </a:rPr>
              <a:t>Meaningful Use</a:t>
            </a:r>
          </a:p>
          <a:p>
            <a:pPr algn="ctr"/>
            <a:r>
              <a:rPr lang="en-US" sz="1400" dirty="0">
                <a:latin typeface="Times New Roman" pitchFamily="18" charset="0"/>
                <a:cs typeface="Times New Roman" pitchFamily="18" charset="0"/>
              </a:rPr>
              <a:t>Office of the National Coordinator for Health Information Technology (</a:t>
            </a:r>
            <a:r>
              <a:rPr lang="en-US" sz="1400" b="1" dirty="0">
                <a:latin typeface="Times New Roman" pitchFamily="18" charset="0"/>
                <a:cs typeface="Times New Roman" pitchFamily="18" charset="0"/>
              </a:rPr>
              <a:t>ONC</a:t>
            </a:r>
            <a:r>
              <a:rPr lang="en-US" sz="1400" dirty="0">
                <a:latin typeface="Times New Roman" pitchFamily="18" charset="0"/>
                <a:cs typeface="Times New Roman" pitchFamily="18" charset="0"/>
              </a:rPr>
              <a:t>) part of the U.S. Department of Health and Human Services (HHS)  created a non-profit certification Commission for Health Information Technology (CCHIT) </a:t>
            </a:r>
            <a:r>
              <a:rPr lang="en-US" sz="1400" u="sng" dirty="0">
                <a:latin typeface="Times New Roman" pitchFamily="18" charset="0"/>
                <a:cs typeface="Times New Roman" pitchFamily="18" charset="0"/>
                <a:hlinkClick r:id="rId2"/>
              </a:rPr>
              <a:t>http://www.cchit.org/</a:t>
            </a:r>
            <a:r>
              <a:rPr lang="en-US" sz="1400" dirty="0">
                <a:latin typeface="Times New Roman" pitchFamily="18" charset="0"/>
                <a:cs typeface="Times New Roman" pitchFamily="18" charset="0"/>
              </a:rPr>
              <a:t>  to </a:t>
            </a:r>
            <a:r>
              <a:rPr lang="en-US" sz="1400" u="sng" dirty="0">
                <a:latin typeface="Times New Roman" pitchFamily="18" charset="0"/>
                <a:cs typeface="Times New Roman" pitchFamily="18" charset="0"/>
              </a:rPr>
              <a:t>certify that organizations met Meaningful standards</a:t>
            </a:r>
            <a:r>
              <a:rPr lang="en-US" sz="1400" dirty="0">
                <a:latin typeface="Times New Roman" pitchFamily="18" charset="0"/>
                <a:cs typeface="Times New Roman" pitchFamily="18" charset="0"/>
              </a:rPr>
              <a:t>.</a:t>
            </a:r>
          </a:p>
        </p:txBody>
      </p:sp>
      <p:sp>
        <p:nvSpPr>
          <p:cNvPr id="3" name="TextBox 2"/>
          <p:cNvSpPr txBox="1"/>
          <p:nvPr/>
        </p:nvSpPr>
        <p:spPr>
          <a:xfrm>
            <a:off x="0" y="1411069"/>
            <a:ext cx="9144000" cy="646331"/>
          </a:xfrm>
          <a:prstGeom prst="rect">
            <a:avLst/>
          </a:prstGeom>
          <a:noFill/>
        </p:spPr>
        <p:txBody>
          <a:bodyPr wrap="square" rtlCol="0">
            <a:spAutoFit/>
          </a:bodyPr>
          <a:lstStyle/>
          <a:p>
            <a:pPr algn="ctr"/>
            <a:r>
              <a:rPr lang="en-US" i="1" dirty="0" smtClean="0">
                <a:latin typeface="Times New Roman" pitchFamily="18" charset="0"/>
                <a:cs typeface="Times New Roman" pitchFamily="18" charset="0"/>
              </a:rPr>
              <a:t>Meaningful </a:t>
            </a:r>
            <a:r>
              <a:rPr lang="en-US" i="1" dirty="0">
                <a:latin typeface="Times New Roman" pitchFamily="18" charset="0"/>
                <a:cs typeface="Times New Roman" pitchFamily="18" charset="0"/>
              </a:rPr>
              <a:t>Use was defined by the Center for Medicare and Medicaid Services (CMS) as a series of standards and incentive programs used as criteria for </a:t>
            </a:r>
            <a:r>
              <a:rPr lang="en-US" i="1" dirty="0" smtClean="0">
                <a:latin typeface="Times New Roman" pitchFamily="18" charset="0"/>
                <a:cs typeface="Times New Roman" pitchFamily="18" charset="0"/>
              </a:rPr>
              <a:t>physician reimbursement</a:t>
            </a:r>
            <a:endParaRPr lang="en-US" i="1"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152400" y="2286000"/>
          <a:ext cx="8839200" cy="4416482"/>
        </p:xfrm>
        <a:graphic>
          <a:graphicData uri="http://schemas.openxmlformats.org/drawingml/2006/table">
            <a:tbl>
              <a:tblPr/>
              <a:tblGrid>
                <a:gridCol w="4419600"/>
                <a:gridCol w="4419600"/>
              </a:tblGrid>
              <a:tr h="204757">
                <a:tc gridSpan="2">
                  <a:txBody>
                    <a:bodyPr/>
                    <a:lstStyle/>
                    <a:p>
                      <a:pPr marL="0" marR="0" algn="ctr">
                        <a:lnSpc>
                          <a:spcPts val="1200"/>
                        </a:lnSpc>
                        <a:spcBef>
                          <a:spcPts val="0"/>
                        </a:spcBef>
                        <a:spcAft>
                          <a:spcPts val="0"/>
                        </a:spcAft>
                      </a:pPr>
                      <a:r>
                        <a:rPr lang="en-US" sz="1400" b="1" dirty="0">
                          <a:solidFill>
                            <a:srgbClr val="000000"/>
                          </a:solidFill>
                          <a:latin typeface="Times New Roman" pitchFamily="18" charset="0"/>
                          <a:ea typeface="Times New Roman"/>
                          <a:cs typeface="Times New Roman" pitchFamily="18" charset="0"/>
                        </a:rPr>
                        <a:t>Meaningful Use Objectives                                                                                                                                        </a:t>
                      </a:r>
                      <a:r>
                        <a:rPr lang="en-US" sz="1400" b="1" dirty="0" smtClean="0">
                          <a:solidFill>
                            <a:srgbClr val="000000"/>
                          </a:solidFill>
                          <a:latin typeface="Times New Roman" pitchFamily="18" charset="0"/>
                          <a:ea typeface="Times New Roman"/>
                          <a:cs typeface="Times New Roman" pitchFamily="18" charset="0"/>
                        </a:rPr>
                        <a:t>           </a:t>
                      </a:r>
                      <a:r>
                        <a:rPr lang="en-US" sz="1400" b="0" dirty="0" smtClean="0">
                          <a:solidFill>
                            <a:srgbClr val="000000"/>
                          </a:solidFill>
                          <a:latin typeface="Times New Roman" pitchFamily="18" charset="0"/>
                          <a:ea typeface="Times New Roman"/>
                          <a:cs typeface="Times New Roman" pitchFamily="18" charset="0"/>
                        </a:rPr>
                        <a:t>(19</a:t>
                      </a:r>
                      <a:r>
                        <a:rPr lang="en-US" sz="1400" b="0" baseline="0" dirty="0" smtClean="0">
                          <a:solidFill>
                            <a:srgbClr val="000000"/>
                          </a:solidFill>
                          <a:latin typeface="Times New Roman" pitchFamily="18" charset="0"/>
                          <a:ea typeface="Times New Roman"/>
                          <a:cs typeface="Times New Roman" pitchFamily="18" charset="0"/>
                        </a:rPr>
                        <a:t> needed by Physicians (23 by hospitals) to </a:t>
                      </a:r>
                      <a:r>
                        <a:rPr lang="en-US" sz="1400" b="0" dirty="0" smtClean="0">
                          <a:solidFill>
                            <a:srgbClr val="000000"/>
                          </a:solidFill>
                          <a:latin typeface="Times New Roman" pitchFamily="18" charset="0"/>
                          <a:ea typeface="Times New Roman"/>
                          <a:cs typeface="Times New Roman" pitchFamily="18" charset="0"/>
                        </a:rPr>
                        <a:t>qualify </a:t>
                      </a:r>
                      <a:r>
                        <a:rPr lang="en-US" sz="1400" b="0" dirty="0">
                          <a:solidFill>
                            <a:srgbClr val="000000"/>
                          </a:solidFill>
                          <a:latin typeface="Times New Roman" pitchFamily="18" charset="0"/>
                          <a:ea typeface="Times New Roman"/>
                          <a:cs typeface="Times New Roman" pitchFamily="18" charset="0"/>
                        </a:rPr>
                        <a:t>for incentive reimbursement program from ARRA)</a:t>
                      </a:r>
                      <a:endParaRPr lang="en-US" sz="14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r>
              <a:tr h="102378">
                <a:tc>
                  <a:txBody>
                    <a:bodyPr/>
                    <a:lstStyle/>
                    <a:p>
                      <a:pPr marL="0" marR="0" algn="ctr">
                        <a:lnSpc>
                          <a:spcPts val="1200"/>
                        </a:lnSpc>
                        <a:spcBef>
                          <a:spcPts val="0"/>
                        </a:spcBef>
                        <a:spcAft>
                          <a:spcPts val="0"/>
                        </a:spcAft>
                      </a:pPr>
                      <a:r>
                        <a:rPr lang="en-US" sz="1200" b="1" dirty="0">
                          <a:solidFill>
                            <a:srgbClr val="000000"/>
                          </a:solidFill>
                          <a:latin typeface="Times New Roman" pitchFamily="18" charset="0"/>
                          <a:ea typeface="Times New Roman"/>
                          <a:cs typeface="Times New Roman" pitchFamily="18" charset="0"/>
                        </a:rPr>
                        <a:t>14 Core Objectives for Physicians (</a:t>
                      </a:r>
                      <a:r>
                        <a:rPr lang="en-US" sz="1200" b="1" dirty="0">
                          <a:solidFill>
                            <a:srgbClr val="FF0000"/>
                          </a:solidFill>
                          <a:latin typeface="Times New Roman" pitchFamily="18" charset="0"/>
                          <a:ea typeface="Times New Roman"/>
                          <a:cs typeface="Times New Roman" pitchFamily="18" charset="0"/>
                        </a:rPr>
                        <a:t>all required</a:t>
                      </a:r>
                      <a:r>
                        <a:rPr lang="en-US" sz="1200" b="1" dirty="0" smtClean="0">
                          <a:solidFill>
                            <a:srgbClr val="FF0000"/>
                          </a:solidFill>
                          <a:latin typeface="Times New Roman" pitchFamily="18" charset="0"/>
                          <a:ea typeface="Times New Roman"/>
                          <a:cs typeface="Times New Roman" pitchFamily="18" charset="0"/>
                        </a:rPr>
                        <a:t>)</a:t>
                      </a:r>
                    </a:p>
                    <a:p>
                      <a:pPr marL="0" marR="0">
                        <a:lnSpc>
                          <a:spcPts val="1200"/>
                        </a:lnSpc>
                        <a:spcBef>
                          <a:spcPts val="0"/>
                        </a:spcBef>
                        <a:spcAft>
                          <a:spcPts val="0"/>
                        </a:spcAft>
                      </a:pPr>
                      <a:endParaRPr lang="en-US" sz="12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ts val="1200"/>
                        </a:lnSpc>
                        <a:spcBef>
                          <a:spcPts val="0"/>
                        </a:spcBef>
                        <a:spcAft>
                          <a:spcPts val="0"/>
                        </a:spcAft>
                      </a:pPr>
                      <a:r>
                        <a:rPr lang="en-US" sz="1200" b="1" dirty="0">
                          <a:solidFill>
                            <a:srgbClr val="000000"/>
                          </a:solidFill>
                          <a:latin typeface="Times New Roman" pitchFamily="18" charset="0"/>
                          <a:ea typeface="Times New Roman"/>
                          <a:cs typeface="Times New Roman" pitchFamily="18" charset="0"/>
                        </a:rPr>
                        <a:t>10 Menu options (</a:t>
                      </a:r>
                      <a:r>
                        <a:rPr lang="en-US" sz="1200" b="1" dirty="0">
                          <a:solidFill>
                            <a:srgbClr val="FF0000"/>
                          </a:solidFill>
                          <a:latin typeface="Times New Roman" pitchFamily="18" charset="0"/>
                          <a:ea typeface="Times New Roman"/>
                          <a:cs typeface="Times New Roman" pitchFamily="18" charset="0"/>
                        </a:rPr>
                        <a:t>comply with at least 5</a:t>
                      </a:r>
                      <a:r>
                        <a:rPr lang="en-US" sz="1200" b="1" dirty="0">
                          <a:solidFill>
                            <a:srgbClr val="000000"/>
                          </a:solidFill>
                          <a:latin typeface="Times New Roman" pitchFamily="18" charset="0"/>
                          <a:ea typeface="Times New Roman"/>
                          <a:cs typeface="Times New Roman" pitchFamily="18" charset="0"/>
                        </a:rPr>
                        <a:t>)</a:t>
                      </a:r>
                      <a:endParaRPr lang="en-US" sz="12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04757">
                <a:tc>
                  <a:txBody>
                    <a:bodyPr/>
                    <a:lstStyle/>
                    <a:p>
                      <a:pPr marL="342900" marR="0" lvl="0" indent="-342900">
                        <a:lnSpc>
                          <a:spcPts val="1200"/>
                        </a:lnSpc>
                        <a:spcBef>
                          <a:spcPts val="0"/>
                        </a:spcBef>
                        <a:spcAft>
                          <a:spcPts val="0"/>
                        </a:spcAft>
                        <a:buFont typeface="+mj-lt"/>
                        <a:buNone/>
                      </a:pPr>
                      <a:r>
                        <a:rPr lang="en-US" sz="1000" b="0" dirty="0" smtClean="0">
                          <a:solidFill>
                            <a:srgbClr val="000000"/>
                          </a:solidFill>
                          <a:latin typeface="Times New Roman" pitchFamily="18" charset="0"/>
                          <a:ea typeface="Times New Roman"/>
                          <a:cs typeface="Times New Roman" pitchFamily="18" charset="0"/>
                        </a:rPr>
                        <a:t>1. Use </a:t>
                      </a:r>
                      <a:r>
                        <a:rPr lang="en-US" sz="1000" b="1" dirty="0">
                          <a:solidFill>
                            <a:srgbClr val="000000"/>
                          </a:solidFill>
                          <a:latin typeface="Times New Roman" pitchFamily="18" charset="0"/>
                          <a:ea typeface="Times New Roman"/>
                          <a:cs typeface="Times New Roman" pitchFamily="18" charset="0"/>
                        </a:rPr>
                        <a:t>computerized physician order entry</a:t>
                      </a:r>
                      <a:r>
                        <a:rPr lang="en-US" sz="1000" b="0" dirty="0">
                          <a:solidFill>
                            <a:srgbClr val="000000"/>
                          </a:solidFill>
                          <a:latin typeface="Times New Roman" pitchFamily="18" charset="0"/>
                          <a:ea typeface="Times New Roman"/>
                          <a:cs typeface="Times New Roman" pitchFamily="18" charset="0"/>
                        </a:rPr>
                        <a:t> for physicians.</a:t>
                      </a:r>
                      <a:endParaRPr lang="en-US" sz="10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42900" marR="0" lvl="0" indent="-342900">
                        <a:lnSpc>
                          <a:spcPts val="1200"/>
                        </a:lnSpc>
                        <a:spcBef>
                          <a:spcPts val="0"/>
                        </a:spcBef>
                        <a:spcAft>
                          <a:spcPts val="0"/>
                        </a:spcAft>
                        <a:buFont typeface="+mj-lt"/>
                        <a:buAutoNum type="arabicPeriod"/>
                      </a:pPr>
                      <a:r>
                        <a:rPr lang="en-US" sz="1000" b="0">
                          <a:solidFill>
                            <a:srgbClr val="000000"/>
                          </a:solidFill>
                          <a:latin typeface="Times New Roman" pitchFamily="18" charset="0"/>
                          <a:ea typeface="Times New Roman"/>
                          <a:cs typeface="Times New Roman" pitchFamily="18" charset="0"/>
                        </a:rPr>
                        <a:t>Implement drug formulary checks</a:t>
                      </a:r>
                      <a:endParaRPr lang="en-US" sz="1000" b="1">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04757">
                <a:tc>
                  <a:txBody>
                    <a:bodyPr/>
                    <a:lstStyle/>
                    <a:p>
                      <a:pPr marL="342900" marR="0" lvl="0" indent="-342900">
                        <a:lnSpc>
                          <a:spcPts val="1200"/>
                        </a:lnSpc>
                        <a:spcBef>
                          <a:spcPts val="0"/>
                        </a:spcBef>
                        <a:spcAft>
                          <a:spcPts val="0"/>
                        </a:spcAft>
                        <a:buFont typeface="+mj-lt"/>
                        <a:buNone/>
                      </a:pPr>
                      <a:r>
                        <a:rPr lang="en-US" sz="1000" b="0" dirty="0" smtClean="0">
                          <a:solidFill>
                            <a:srgbClr val="000000"/>
                          </a:solidFill>
                          <a:latin typeface="Times New Roman" pitchFamily="18" charset="0"/>
                          <a:ea typeface="Times New Roman"/>
                          <a:cs typeface="Times New Roman" pitchFamily="18" charset="0"/>
                        </a:rPr>
                        <a:t>2. Implement </a:t>
                      </a:r>
                      <a:r>
                        <a:rPr lang="en-US" sz="1000" b="0" dirty="0">
                          <a:solidFill>
                            <a:srgbClr val="000000"/>
                          </a:solidFill>
                          <a:latin typeface="Times New Roman" pitchFamily="18" charset="0"/>
                          <a:ea typeface="Times New Roman"/>
                          <a:cs typeface="Times New Roman" pitchFamily="18" charset="0"/>
                        </a:rPr>
                        <a:t>drug-drug and drug-allergy interaction checks.</a:t>
                      </a:r>
                      <a:endParaRPr lang="en-US" sz="10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42900" marR="0" lvl="0" indent="-342900">
                        <a:lnSpc>
                          <a:spcPts val="1200"/>
                        </a:lnSpc>
                        <a:spcBef>
                          <a:spcPts val="0"/>
                        </a:spcBef>
                        <a:spcAft>
                          <a:spcPts val="0"/>
                        </a:spcAft>
                        <a:buFont typeface="+mj-lt"/>
                        <a:buAutoNum type="arabicPeriod" startAt="2"/>
                      </a:pPr>
                      <a:r>
                        <a:rPr lang="en-US" sz="1000" b="0">
                          <a:solidFill>
                            <a:srgbClr val="000000"/>
                          </a:solidFill>
                          <a:latin typeface="Times New Roman" pitchFamily="18" charset="0"/>
                          <a:ea typeface="Times New Roman"/>
                          <a:cs typeface="Times New Roman" pitchFamily="18" charset="0"/>
                        </a:rPr>
                        <a:t>Incorporate clinical lab-test results into EHR as structured data</a:t>
                      </a:r>
                      <a:endParaRPr lang="en-US" sz="1000" b="1">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07135">
                <a:tc>
                  <a:txBody>
                    <a:bodyPr/>
                    <a:lstStyle/>
                    <a:p>
                      <a:pPr marL="342900" marR="0" lvl="0" indent="-342900">
                        <a:lnSpc>
                          <a:spcPts val="1200"/>
                        </a:lnSpc>
                        <a:spcBef>
                          <a:spcPts val="0"/>
                        </a:spcBef>
                        <a:spcAft>
                          <a:spcPts val="0"/>
                        </a:spcAft>
                        <a:buFont typeface="+mj-lt"/>
                        <a:buNone/>
                      </a:pPr>
                      <a:r>
                        <a:rPr lang="en-US" sz="1000" b="0" dirty="0" smtClean="0">
                          <a:solidFill>
                            <a:srgbClr val="000000"/>
                          </a:solidFill>
                          <a:latin typeface="Times New Roman" pitchFamily="18" charset="0"/>
                          <a:ea typeface="Times New Roman"/>
                          <a:cs typeface="Times New Roman" pitchFamily="18" charset="0"/>
                        </a:rPr>
                        <a:t>3. Maintain </a:t>
                      </a:r>
                      <a:r>
                        <a:rPr lang="en-US" sz="1000" b="0" dirty="0">
                          <a:solidFill>
                            <a:srgbClr val="000000"/>
                          </a:solidFill>
                          <a:latin typeface="Times New Roman" pitchFamily="18" charset="0"/>
                          <a:ea typeface="Times New Roman"/>
                          <a:cs typeface="Times New Roman" pitchFamily="18" charset="0"/>
                        </a:rPr>
                        <a:t>an up-to-date problem list of current active diagnoses.</a:t>
                      </a:r>
                      <a:endParaRPr lang="en-US" sz="10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ts val="1200"/>
                        </a:lnSpc>
                        <a:spcBef>
                          <a:spcPts val="0"/>
                        </a:spcBef>
                        <a:spcAft>
                          <a:spcPts val="0"/>
                        </a:spcAft>
                      </a:pPr>
                      <a:r>
                        <a:rPr lang="en-US" sz="1000" b="0" dirty="0">
                          <a:solidFill>
                            <a:srgbClr val="000000"/>
                          </a:solidFill>
                          <a:latin typeface="Times New Roman" pitchFamily="18" charset="0"/>
                          <a:ea typeface="Times New Roman"/>
                          <a:cs typeface="Times New Roman" pitchFamily="18" charset="0"/>
                        </a:rPr>
                        <a:t>3.  Generate list of </a:t>
                      </a:r>
                      <a:r>
                        <a:rPr lang="en-US" sz="1000" b="0" u="sng" dirty="0">
                          <a:solidFill>
                            <a:srgbClr val="000000"/>
                          </a:solidFill>
                          <a:latin typeface="Times New Roman" pitchFamily="18" charset="0"/>
                          <a:ea typeface="Times New Roman"/>
                          <a:cs typeface="Times New Roman" pitchFamily="18" charset="0"/>
                        </a:rPr>
                        <a:t>patients</a:t>
                      </a:r>
                      <a:r>
                        <a:rPr lang="en-US" sz="1000" b="0" dirty="0">
                          <a:solidFill>
                            <a:srgbClr val="000000"/>
                          </a:solidFill>
                          <a:latin typeface="Times New Roman" pitchFamily="18" charset="0"/>
                          <a:ea typeface="Times New Roman"/>
                          <a:cs typeface="Times New Roman" pitchFamily="18" charset="0"/>
                        </a:rPr>
                        <a:t> by specific conditions to use </a:t>
                      </a:r>
                      <a:r>
                        <a:rPr lang="en-US" sz="1000" b="0" u="sng" dirty="0">
                          <a:solidFill>
                            <a:srgbClr val="000000"/>
                          </a:solidFill>
                          <a:latin typeface="Times New Roman" pitchFamily="18" charset="0"/>
                          <a:ea typeface="Times New Roman"/>
                          <a:cs typeface="Times New Roman" pitchFamily="18" charset="0"/>
                        </a:rPr>
                        <a:t>for quality improvement</a:t>
                      </a:r>
                      <a:r>
                        <a:rPr lang="en-US" sz="1000" b="0" dirty="0">
                          <a:solidFill>
                            <a:srgbClr val="000000"/>
                          </a:solidFill>
                          <a:latin typeface="Times New Roman" pitchFamily="18" charset="0"/>
                          <a:ea typeface="Times New Roman"/>
                          <a:cs typeface="Times New Roman" pitchFamily="18" charset="0"/>
                        </a:rPr>
                        <a:t>, reduction of disparities, research and outreach</a:t>
                      </a:r>
                      <a:endParaRPr lang="en-US" sz="10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75995">
                <a:tc>
                  <a:txBody>
                    <a:bodyPr/>
                    <a:lstStyle/>
                    <a:p>
                      <a:pPr marL="342900" marR="0" lvl="0" indent="-342900">
                        <a:lnSpc>
                          <a:spcPts val="1200"/>
                        </a:lnSpc>
                        <a:spcBef>
                          <a:spcPts val="0"/>
                        </a:spcBef>
                        <a:spcAft>
                          <a:spcPts val="0"/>
                        </a:spcAft>
                        <a:buFont typeface="+mj-lt"/>
                        <a:buNone/>
                      </a:pPr>
                      <a:r>
                        <a:rPr lang="en-US" sz="1000" b="0" dirty="0" smtClean="0">
                          <a:solidFill>
                            <a:srgbClr val="000000"/>
                          </a:solidFill>
                          <a:latin typeface="Times New Roman" pitchFamily="18" charset="0"/>
                          <a:ea typeface="Times New Roman"/>
                          <a:cs typeface="Times New Roman" pitchFamily="18" charset="0"/>
                        </a:rPr>
                        <a:t>4. Keep </a:t>
                      </a:r>
                      <a:r>
                        <a:rPr lang="en-US" sz="1000" b="0" dirty="0">
                          <a:solidFill>
                            <a:srgbClr val="000000"/>
                          </a:solidFill>
                          <a:latin typeface="Times New Roman" pitchFamily="18" charset="0"/>
                          <a:ea typeface="Times New Roman"/>
                          <a:cs typeface="Times New Roman" pitchFamily="18" charset="0"/>
                        </a:rPr>
                        <a:t>an active medication list.</a:t>
                      </a:r>
                      <a:endParaRPr lang="en-US" sz="10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42900" marR="0" lvl="0" indent="-342900">
                        <a:lnSpc>
                          <a:spcPts val="1200"/>
                        </a:lnSpc>
                        <a:spcBef>
                          <a:spcPts val="0"/>
                        </a:spcBef>
                        <a:spcAft>
                          <a:spcPts val="0"/>
                        </a:spcAft>
                        <a:buFont typeface="+mj-lt"/>
                        <a:buAutoNum type="arabicPeriod" startAt="4"/>
                      </a:pPr>
                      <a:r>
                        <a:rPr lang="en-US" sz="1000" b="0" dirty="0">
                          <a:solidFill>
                            <a:srgbClr val="000000"/>
                          </a:solidFill>
                          <a:latin typeface="Times New Roman" pitchFamily="18" charset="0"/>
                          <a:ea typeface="Times New Roman"/>
                          <a:cs typeface="Times New Roman" pitchFamily="18" charset="0"/>
                        </a:rPr>
                        <a:t>Send patient reminders per patient preference for preventive follow up care.</a:t>
                      </a:r>
                      <a:endParaRPr lang="en-US" sz="10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11892">
                <a:tc>
                  <a:txBody>
                    <a:bodyPr/>
                    <a:lstStyle/>
                    <a:p>
                      <a:pPr marL="342900" marR="0" lvl="0" indent="-342900">
                        <a:lnSpc>
                          <a:spcPts val="1200"/>
                        </a:lnSpc>
                        <a:spcBef>
                          <a:spcPts val="0"/>
                        </a:spcBef>
                        <a:spcAft>
                          <a:spcPts val="0"/>
                        </a:spcAft>
                        <a:buFont typeface="+mj-lt"/>
                        <a:buNone/>
                      </a:pPr>
                      <a:r>
                        <a:rPr lang="en-US" sz="1000" b="0" dirty="0" smtClean="0">
                          <a:solidFill>
                            <a:srgbClr val="000000"/>
                          </a:solidFill>
                          <a:latin typeface="Times New Roman" pitchFamily="18" charset="0"/>
                          <a:ea typeface="Times New Roman"/>
                          <a:cs typeface="Times New Roman" pitchFamily="18" charset="0"/>
                        </a:rPr>
                        <a:t>5. Maintain </a:t>
                      </a:r>
                      <a:r>
                        <a:rPr lang="en-US" sz="1000" b="0" dirty="0">
                          <a:solidFill>
                            <a:srgbClr val="000000"/>
                          </a:solidFill>
                          <a:latin typeface="Times New Roman" pitchFamily="18" charset="0"/>
                          <a:ea typeface="Times New Roman"/>
                          <a:cs typeface="Times New Roman" pitchFamily="18" charset="0"/>
                        </a:rPr>
                        <a:t>an active medication allergy list.</a:t>
                      </a:r>
                      <a:endParaRPr lang="en-US" sz="10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342900" marR="0" lvl="0" indent="-342900">
                        <a:lnSpc>
                          <a:spcPts val="1200"/>
                        </a:lnSpc>
                        <a:spcBef>
                          <a:spcPts val="0"/>
                        </a:spcBef>
                        <a:spcAft>
                          <a:spcPts val="0"/>
                        </a:spcAft>
                        <a:buFont typeface="+mj-lt"/>
                        <a:buAutoNum type="arabicPeriod" startAt="5"/>
                      </a:pPr>
                      <a:r>
                        <a:rPr lang="en-US" sz="1000" b="0" dirty="0">
                          <a:solidFill>
                            <a:srgbClr val="000000"/>
                          </a:solidFill>
                          <a:latin typeface="Times New Roman" pitchFamily="18" charset="0"/>
                          <a:ea typeface="Times New Roman"/>
                          <a:cs typeface="Times New Roman" pitchFamily="18" charset="0"/>
                        </a:rPr>
                        <a:t>Provide patients with </a:t>
                      </a:r>
                      <a:r>
                        <a:rPr lang="en-US" sz="1000" b="0" u="sng" dirty="0">
                          <a:solidFill>
                            <a:srgbClr val="000000"/>
                          </a:solidFill>
                          <a:latin typeface="Times New Roman" pitchFamily="18" charset="0"/>
                          <a:ea typeface="Times New Roman"/>
                          <a:cs typeface="Times New Roman" pitchFamily="18" charset="0"/>
                        </a:rPr>
                        <a:t>timely electronic access to their health information </a:t>
                      </a:r>
                      <a:r>
                        <a:rPr lang="en-US" sz="1000" b="0" dirty="0">
                          <a:solidFill>
                            <a:srgbClr val="000000"/>
                          </a:solidFill>
                          <a:latin typeface="Times New Roman" pitchFamily="18" charset="0"/>
                          <a:ea typeface="Times New Roman"/>
                          <a:cs typeface="Times New Roman" pitchFamily="18" charset="0"/>
                        </a:rPr>
                        <a:t>(including lab results, problem list, medication lists and allergies) within 4 business days of the information being available.</a:t>
                      </a:r>
                      <a:endParaRPr lang="en-US" sz="10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07135">
                <a:tc>
                  <a:txBody>
                    <a:bodyPr/>
                    <a:lstStyle/>
                    <a:p>
                      <a:pPr marL="342900" marR="0" lvl="0" indent="-342900">
                        <a:lnSpc>
                          <a:spcPts val="1200"/>
                        </a:lnSpc>
                        <a:spcBef>
                          <a:spcPts val="0"/>
                        </a:spcBef>
                        <a:spcAft>
                          <a:spcPts val="0"/>
                        </a:spcAft>
                        <a:buFont typeface="+mj-lt"/>
                        <a:buNone/>
                      </a:pPr>
                      <a:r>
                        <a:rPr lang="en-US" sz="1000" b="0" dirty="0" smtClean="0">
                          <a:solidFill>
                            <a:srgbClr val="000000"/>
                          </a:solidFill>
                          <a:latin typeface="Times New Roman" pitchFamily="18" charset="0"/>
                          <a:ea typeface="Times New Roman"/>
                          <a:cs typeface="Times New Roman" pitchFamily="18" charset="0"/>
                        </a:rPr>
                        <a:t>6. Record </a:t>
                      </a:r>
                      <a:r>
                        <a:rPr lang="en-US" sz="1000" b="0" dirty="0">
                          <a:solidFill>
                            <a:srgbClr val="000000"/>
                          </a:solidFill>
                          <a:latin typeface="Times New Roman" pitchFamily="18" charset="0"/>
                          <a:ea typeface="Times New Roman"/>
                          <a:cs typeface="Times New Roman" pitchFamily="18" charset="0"/>
                        </a:rPr>
                        <a:t>specified demographics on patients</a:t>
                      </a:r>
                      <a:endParaRPr lang="en-US" sz="10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ts val="1200"/>
                        </a:lnSpc>
                        <a:spcBef>
                          <a:spcPts val="0"/>
                        </a:spcBef>
                        <a:spcAft>
                          <a:spcPts val="0"/>
                        </a:spcAft>
                      </a:pPr>
                      <a:r>
                        <a:rPr lang="en-US" sz="1000" b="0" dirty="0">
                          <a:solidFill>
                            <a:srgbClr val="000000"/>
                          </a:solidFill>
                          <a:latin typeface="Times New Roman" pitchFamily="18" charset="0"/>
                          <a:ea typeface="Times New Roman"/>
                          <a:cs typeface="Times New Roman" pitchFamily="18" charset="0"/>
                        </a:rPr>
                        <a:t>6.     Use certified EHR technology to identify patient   specific education resources and provide those resources to the patient if possible.</a:t>
                      </a:r>
                      <a:endParaRPr lang="en-US" sz="10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07135">
                <a:tc>
                  <a:txBody>
                    <a:bodyPr/>
                    <a:lstStyle/>
                    <a:p>
                      <a:pPr marL="342900" marR="0" lvl="0" indent="-342900">
                        <a:lnSpc>
                          <a:spcPts val="1200"/>
                        </a:lnSpc>
                        <a:spcBef>
                          <a:spcPts val="0"/>
                        </a:spcBef>
                        <a:spcAft>
                          <a:spcPts val="0"/>
                        </a:spcAft>
                        <a:buFont typeface="+mj-lt"/>
                        <a:buNone/>
                      </a:pPr>
                      <a:r>
                        <a:rPr lang="en-US" sz="1000" b="0" dirty="0" smtClean="0">
                          <a:solidFill>
                            <a:srgbClr val="000000"/>
                          </a:solidFill>
                          <a:latin typeface="Times New Roman" pitchFamily="18" charset="0"/>
                          <a:ea typeface="Times New Roman"/>
                          <a:cs typeface="Times New Roman" pitchFamily="18" charset="0"/>
                        </a:rPr>
                        <a:t>7.  Record </a:t>
                      </a:r>
                      <a:r>
                        <a:rPr lang="en-US" sz="1000" b="0" dirty="0">
                          <a:solidFill>
                            <a:srgbClr val="000000"/>
                          </a:solidFill>
                          <a:latin typeface="Times New Roman" pitchFamily="18" charset="0"/>
                          <a:ea typeface="Times New Roman"/>
                          <a:cs typeface="Times New Roman" pitchFamily="18" charset="0"/>
                        </a:rPr>
                        <a:t>and chart changes in specific vital signs</a:t>
                      </a:r>
                      <a:endParaRPr lang="en-US" sz="10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ts val="1200"/>
                        </a:lnSpc>
                        <a:spcBef>
                          <a:spcPts val="0"/>
                        </a:spcBef>
                        <a:spcAft>
                          <a:spcPts val="0"/>
                        </a:spcAft>
                      </a:pPr>
                      <a:r>
                        <a:rPr lang="en-US" sz="1000" b="0" dirty="0">
                          <a:solidFill>
                            <a:srgbClr val="000000"/>
                          </a:solidFill>
                          <a:latin typeface="Times New Roman" pitchFamily="18" charset="0"/>
                          <a:ea typeface="Times New Roman"/>
                          <a:cs typeface="Times New Roman" pitchFamily="18" charset="0"/>
                        </a:rPr>
                        <a:t>7.     The physician who receives a patient from another setting of care or provider or believes an encounter is relevant should perform medication reconciliation.</a:t>
                      </a:r>
                      <a:endParaRPr lang="en-US" sz="10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07135">
                <a:tc>
                  <a:txBody>
                    <a:bodyPr/>
                    <a:lstStyle/>
                    <a:p>
                      <a:pPr marL="342900" marR="0" lvl="0" indent="-342900">
                        <a:lnSpc>
                          <a:spcPts val="1200"/>
                        </a:lnSpc>
                        <a:spcBef>
                          <a:spcPts val="0"/>
                        </a:spcBef>
                        <a:spcAft>
                          <a:spcPts val="0"/>
                        </a:spcAft>
                        <a:buFont typeface="+mj-lt"/>
                        <a:buNone/>
                      </a:pPr>
                      <a:r>
                        <a:rPr lang="en-US" sz="1000" b="0" dirty="0" smtClean="0">
                          <a:solidFill>
                            <a:srgbClr val="000000"/>
                          </a:solidFill>
                          <a:latin typeface="Times New Roman" pitchFamily="18" charset="0"/>
                          <a:ea typeface="Times New Roman"/>
                          <a:cs typeface="Times New Roman" pitchFamily="18" charset="0"/>
                        </a:rPr>
                        <a:t>8. Document </a:t>
                      </a:r>
                      <a:r>
                        <a:rPr lang="en-US" sz="1000" b="0" dirty="0">
                          <a:solidFill>
                            <a:srgbClr val="000000"/>
                          </a:solidFill>
                          <a:latin typeface="Times New Roman" pitchFamily="18" charset="0"/>
                          <a:ea typeface="Times New Roman"/>
                          <a:cs typeface="Times New Roman" pitchFamily="18" charset="0"/>
                        </a:rPr>
                        <a:t>whether patients age 13 and older are smokers</a:t>
                      </a:r>
                      <a:endParaRPr lang="en-US" sz="10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ts val="1200"/>
                        </a:lnSpc>
                        <a:spcBef>
                          <a:spcPts val="0"/>
                        </a:spcBef>
                        <a:spcAft>
                          <a:spcPts val="0"/>
                        </a:spcAft>
                      </a:pPr>
                      <a:r>
                        <a:rPr lang="en-US" sz="1000" b="0" dirty="0">
                          <a:solidFill>
                            <a:srgbClr val="000000"/>
                          </a:solidFill>
                          <a:latin typeface="Times New Roman" pitchFamily="18" charset="0"/>
                          <a:ea typeface="Times New Roman"/>
                          <a:cs typeface="Times New Roman" pitchFamily="18" charset="0"/>
                        </a:rPr>
                        <a:t>8.    The physician who transitions their patient to another setting of care or refers their patient should provide a summary of care record for each transition</a:t>
                      </a:r>
                      <a:endParaRPr lang="en-US" sz="10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07135">
                <a:tc>
                  <a:txBody>
                    <a:bodyPr/>
                    <a:lstStyle/>
                    <a:p>
                      <a:pPr marL="342900" marR="0" lvl="0" indent="-342900">
                        <a:lnSpc>
                          <a:spcPts val="1200"/>
                        </a:lnSpc>
                        <a:spcBef>
                          <a:spcPts val="0"/>
                        </a:spcBef>
                        <a:spcAft>
                          <a:spcPts val="0"/>
                        </a:spcAft>
                        <a:buFont typeface="+mj-lt"/>
                        <a:buNone/>
                      </a:pPr>
                      <a:r>
                        <a:rPr lang="en-US" sz="1000" b="0" dirty="0" smtClean="0">
                          <a:solidFill>
                            <a:srgbClr val="000000"/>
                          </a:solidFill>
                          <a:latin typeface="Times New Roman" pitchFamily="18" charset="0"/>
                          <a:ea typeface="Times New Roman"/>
                          <a:cs typeface="Times New Roman" pitchFamily="18" charset="0"/>
                        </a:rPr>
                        <a:t>9. </a:t>
                      </a:r>
                      <a:r>
                        <a:rPr lang="en-US" sz="1000" b="1" dirty="0" smtClean="0">
                          <a:solidFill>
                            <a:srgbClr val="000000"/>
                          </a:solidFill>
                          <a:latin typeface="Times New Roman" pitchFamily="18" charset="0"/>
                          <a:ea typeface="Times New Roman"/>
                          <a:cs typeface="Times New Roman" pitchFamily="18" charset="0"/>
                        </a:rPr>
                        <a:t>Report </a:t>
                      </a:r>
                      <a:r>
                        <a:rPr lang="en-US" sz="1000" b="1" dirty="0">
                          <a:solidFill>
                            <a:srgbClr val="000000"/>
                          </a:solidFill>
                          <a:latin typeface="Times New Roman" pitchFamily="18" charset="0"/>
                          <a:ea typeface="Times New Roman"/>
                          <a:cs typeface="Times New Roman" pitchFamily="18" charset="0"/>
                        </a:rPr>
                        <a:t>clinical quality measures</a:t>
                      </a:r>
                      <a:endParaRPr lang="en-US" sz="10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ts val="1200"/>
                        </a:lnSpc>
                        <a:spcBef>
                          <a:spcPts val="0"/>
                        </a:spcBef>
                        <a:spcAft>
                          <a:spcPts val="0"/>
                        </a:spcAft>
                      </a:pPr>
                      <a:r>
                        <a:rPr lang="en-US" sz="1000" b="0" dirty="0">
                          <a:solidFill>
                            <a:srgbClr val="000000"/>
                          </a:solidFill>
                          <a:latin typeface="Times New Roman" pitchFamily="18" charset="0"/>
                          <a:ea typeface="Times New Roman"/>
                          <a:cs typeface="Times New Roman" pitchFamily="18" charset="0"/>
                        </a:rPr>
                        <a:t>9.    Capability to submit electronic data to immunization registries or immunization information systems and submission to applicable law and practice</a:t>
                      </a:r>
                      <a:endParaRPr lang="en-US" sz="10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07135">
                <a:tc>
                  <a:txBody>
                    <a:bodyPr/>
                    <a:lstStyle/>
                    <a:p>
                      <a:pPr marL="342900" marR="0" lvl="0" indent="-342900">
                        <a:lnSpc>
                          <a:spcPts val="1200"/>
                        </a:lnSpc>
                        <a:spcBef>
                          <a:spcPts val="0"/>
                        </a:spcBef>
                        <a:spcAft>
                          <a:spcPts val="0"/>
                        </a:spcAft>
                        <a:buFont typeface="+mj-lt"/>
                        <a:buNone/>
                      </a:pPr>
                      <a:r>
                        <a:rPr lang="en-US" sz="1000" b="0" dirty="0" smtClean="0">
                          <a:solidFill>
                            <a:srgbClr val="000000"/>
                          </a:solidFill>
                          <a:latin typeface="Times New Roman" pitchFamily="18" charset="0"/>
                          <a:ea typeface="Times New Roman"/>
                          <a:cs typeface="Times New Roman" pitchFamily="18" charset="0"/>
                        </a:rPr>
                        <a:t>10. Implement </a:t>
                      </a:r>
                      <a:r>
                        <a:rPr lang="en-US" sz="1000" b="0" dirty="0">
                          <a:solidFill>
                            <a:srgbClr val="000000"/>
                          </a:solidFill>
                          <a:latin typeface="Times New Roman" pitchFamily="18" charset="0"/>
                          <a:ea typeface="Times New Roman"/>
                          <a:cs typeface="Times New Roman" pitchFamily="18" charset="0"/>
                        </a:rPr>
                        <a:t>one clinical decision support rule related to a high priority hospital condition.</a:t>
                      </a:r>
                      <a:endParaRPr lang="en-US" sz="10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ts val="1200"/>
                        </a:lnSpc>
                        <a:spcBef>
                          <a:spcPts val="0"/>
                        </a:spcBef>
                        <a:spcAft>
                          <a:spcPts val="0"/>
                        </a:spcAft>
                      </a:pPr>
                      <a:r>
                        <a:rPr lang="en-US" sz="1000" b="0" dirty="0">
                          <a:solidFill>
                            <a:srgbClr val="000000"/>
                          </a:solidFill>
                          <a:latin typeface="Times New Roman" pitchFamily="18" charset="0"/>
                          <a:ea typeface="Times New Roman"/>
                          <a:cs typeface="Times New Roman" pitchFamily="18" charset="0"/>
                        </a:rPr>
                        <a:t>10.  Capability to </a:t>
                      </a:r>
                      <a:r>
                        <a:rPr lang="en-US" sz="1000" b="0" u="sng" dirty="0">
                          <a:solidFill>
                            <a:srgbClr val="000000"/>
                          </a:solidFill>
                          <a:latin typeface="Times New Roman" pitchFamily="18" charset="0"/>
                          <a:ea typeface="Times New Roman"/>
                          <a:cs typeface="Times New Roman" pitchFamily="18" charset="0"/>
                        </a:rPr>
                        <a:t>submit electronic syndrome surveillance data to public health </a:t>
                      </a:r>
                      <a:r>
                        <a:rPr lang="en-US" sz="1000" b="0" dirty="0">
                          <a:solidFill>
                            <a:srgbClr val="000000"/>
                          </a:solidFill>
                          <a:latin typeface="Times New Roman" pitchFamily="18" charset="0"/>
                          <a:ea typeface="Times New Roman"/>
                          <a:cs typeface="Times New Roman" pitchFamily="18" charset="0"/>
                        </a:rPr>
                        <a:t>agencies and actual submission according to applicable law and practice. </a:t>
                      </a:r>
                      <a:endParaRPr lang="en-US" sz="10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04757">
                <a:tc>
                  <a:txBody>
                    <a:bodyPr/>
                    <a:lstStyle/>
                    <a:p>
                      <a:pPr marL="342900" marR="0" lvl="0" indent="-342900">
                        <a:lnSpc>
                          <a:spcPts val="1200"/>
                        </a:lnSpc>
                        <a:spcBef>
                          <a:spcPts val="0"/>
                        </a:spcBef>
                        <a:spcAft>
                          <a:spcPts val="0"/>
                        </a:spcAft>
                        <a:buFont typeface="+mj-lt"/>
                        <a:buNone/>
                      </a:pPr>
                      <a:r>
                        <a:rPr lang="en-US" sz="1000" b="0" dirty="0" smtClean="0">
                          <a:solidFill>
                            <a:srgbClr val="000000"/>
                          </a:solidFill>
                          <a:latin typeface="Times New Roman" pitchFamily="18" charset="0"/>
                          <a:ea typeface="Times New Roman"/>
                          <a:cs typeface="Times New Roman" pitchFamily="18" charset="0"/>
                        </a:rPr>
                        <a:t>11. Offer </a:t>
                      </a:r>
                      <a:r>
                        <a:rPr lang="en-US" sz="1000" b="0" dirty="0">
                          <a:solidFill>
                            <a:srgbClr val="000000"/>
                          </a:solidFill>
                          <a:latin typeface="Times New Roman" pitchFamily="18" charset="0"/>
                          <a:ea typeface="Times New Roman"/>
                          <a:cs typeface="Times New Roman" pitchFamily="18" charset="0"/>
                        </a:rPr>
                        <a:t>patients an electronic copy of their health information upon request</a:t>
                      </a:r>
                      <a:endParaRPr lang="en-US" sz="10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ts val="1200"/>
                        </a:lnSpc>
                        <a:spcBef>
                          <a:spcPts val="0"/>
                        </a:spcBef>
                        <a:spcAft>
                          <a:spcPts val="0"/>
                        </a:spcAft>
                      </a:pPr>
                      <a:endParaRPr lang="en-US" sz="1000" b="0" dirty="0">
                        <a:solidFill>
                          <a:srgbClr val="000000"/>
                        </a:solidFill>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04757">
                <a:tc>
                  <a:txBody>
                    <a:bodyPr/>
                    <a:lstStyle/>
                    <a:p>
                      <a:pPr marL="342900" marR="0" lvl="0" indent="-342900">
                        <a:lnSpc>
                          <a:spcPts val="1200"/>
                        </a:lnSpc>
                        <a:spcBef>
                          <a:spcPts val="0"/>
                        </a:spcBef>
                        <a:spcAft>
                          <a:spcPts val="0"/>
                        </a:spcAft>
                        <a:buFont typeface="+mj-lt"/>
                        <a:buNone/>
                      </a:pPr>
                      <a:r>
                        <a:rPr lang="en-US" sz="1000" b="0" dirty="0" smtClean="0">
                          <a:solidFill>
                            <a:srgbClr val="000000"/>
                          </a:solidFill>
                          <a:latin typeface="Times New Roman" pitchFamily="18" charset="0"/>
                          <a:ea typeface="Times New Roman"/>
                          <a:cs typeface="Times New Roman" pitchFamily="18" charset="0"/>
                        </a:rPr>
                        <a:t>12. Give </a:t>
                      </a:r>
                      <a:r>
                        <a:rPr lang="en-US" sz="1000" b="0" dirty="0">
                          <a:solidFill>
                            <a:srgbClr val="000000"/>
                          </a:solidFill>
                          <a:latin typeface="Times New Roman" pitchFamily="18" charset="0"/>
                          <a:ea typeface="Times New Roman"/>
                          <a:cs typeface="Times New Roman" pitchFamily="18" charset="0"/>
                        </a:rPr>
                        <a:t>patients an electronic copy of their discharge instructions upon request</a:t>
                      </a:r>
                      <a:endParaRPr lang="en-US" sz="10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ts val="1200"/>
                        </a:lnSpc>
                        <a:spcBef>
                          <a:spcPts val="0"/>
                        </a:spcBef>
                        <a:spcAft>
                          <a:spcPts val="0"/>
                        </a:spcAft>
                      </a:pPr>
                      <a:endParaRPr lang="en-US" sz="1000" b="0" dirty="0">
                        <a:solidFill>
                          <a:srgbClr val="000000"/>
                        </a:solidFill>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04757">
                <a:tc>
                  <a:txBody>
                    <a:bodyPr/>
                    <a:lstStyle/>
                    <a:p>
                      <a:pPr marL="342900" marR="0" lvl="0" indent="-342900">
                        <a:lnSpc>
                          <a:spcPts val="1200"/>
                        </a:lnSpc>
                        <a:spcBef>
                          <a:spcPts val="0"/>
                        </a:spcBef>
                        <a:spcAft>
                          <a:spcPts val="0"/>
                        </a:spcAft>
                        <a:buFont typeface="+mj-lt"/>
                        <a:buNone/>
                      </a:pPr>
                      <a:r>
                        <a:rPr lang="en-US" sz="1000" b="0" dirty="0" smtClean="0">
                          <a:solidFill>
                            <a:srgbClr val="000000"/>
                          </a:solidFill>
                          <a:latin typeface="Times New Roman" pitchFamily="18" charset="0"/>
                          <a:ea typeface="Times New Roman"/>
                          <a:cs typeface="Times New Roman" pitchFamily="18" charset="0"/>
                        </a:rPr>
                        <a:t>13. Have </a:t>
                      </a:r>
                      <a:r>
                        <a:rPr lang="en-US" sz="1000" b="0" dirty="0">
                          <a:solidFill>
                            <a:srgbClr val="000000"/>
                          </a:solidFill>
                          <a:latin typeface="Times New Roman" pitchFamily="18" charset="0"/>
                          <a:ea typeface="Times New Roman"/>
                          <a:cs typeface="Times New Roman" pitchFamily="18" charset="0"/>
                        </a:rPr>
                        <a:t>the capability to exchange key clinical information</a:t>
                      </a:r>
                      <a:endParaRPr lang="en-US" sz="10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ts val="1200"/>
                        </a:lnSpc>
                        <a:spcBef>
                          <a:spcPts val="0"/>
                        </a:spcBef>
                        <a:spcAft>
                          <a:spcPts val="0"/>
                        </a:spcAft>
                      </a:pPr>
                      <a:endParaRPr lang="en-US" sz="1000" b="0" dirty="0">
                        <a:solidFill>
                          <a:srgbClr val="000000"/>
                        </a:solidFill>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02378">
                <a:tc>
                  <a:txBody>
                    <a:bodyPr/>
                    <a:lstStyle/>
                    <a:p>
                      <a:pPr marL="342900" marR="0" lvl="0" indent="-342900">
                        <a:lnSpc>
                          <a:spcPts val="1200"/>
                        </a:lnSpc>
                        <a:spcBef>
                          <a:spcPts val="0"/>
                        </a:spcBef>
                        <a:spcAft>
                          <a:spcPts val="0"/>
                        </a:spcAft>
                        <a:buFont typeface="+mj-lt"/>
                        <a:buNone/>
                      </a:pPr>
                      <a:r>
                        <a:rPr lang="en-US" sz="1000" b="0" dirty="0" smtClean="0">
                          <a:solidFill>
                            <a:srgbClr val="000000"/>
                          </a:solidFill>
                          <a:latin typeface="Times New Roman" pitchFamily="18" charset="0"/>
                          <a:ea typeface="Times New Roman"/>
                          <a:cs typeface="Times New Roman" pitchFamily="18" charset="0"/>
                        </a:rPr>
                        <a:t>14. </a:t>
                      </a:r>
                      <a:r>
                        <a:rPr lang="en-US" sz="1000" b="1" dirty="0" smtClean="0">
                          <a:solidFill>
                            <a:srgbClr val="000000"/>
                          </a:solidFill>
                          <a:latin typeface="Times New Roman" pitchFamily="18" charset="0"/>
                          <a:ea typeface="Times New Roman"/>
                          <a:cs typeface="Times New Roman" pitchFamily="18" charset="0"/>
                        </a:rPr>
                        <a:t>Protect </a:t>
                      </a:r>
                      <a:r>
                        <a:rPr lang="en-US" sz="1000" b="1" dirty="0">
                          <a:solidFill>
                            <a:srgbClr val="000000"/>
                          </a:solidFill>
                          <a:latin typeface="Times New Roman" pitchFamily="18" charset="0"/>
                          <a:ea typeface="Times New Roman"/>
                          <a:cs typeface="Times New Roman" pitchFamily="18" charset="0"/>
                        </a:rPr>
                        <a:t>electronic health Information.</a:t>
                      </a:r>
                      <a:endParaRPr lang="en-US" sz="1000" b="1" dirty="0">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ts val="1200"/>
                        </a:lnSpc>
                        <a:spcBef>
                          <a:spcPts val="0"/>
                        </a:spcBef>
                        <a:spcAft>
                          <a:spcPts val="0"/>
                        </a:spcAft>
                      </a:pPr>
                      <a:endParaRPr lang="en-US" sz="1000" b="0" dirty="0">
                        <a:solidFill>
                          <a:srgbClr val="000000"/>
                        </a:solidFill>
                        <a:latin typeface="Times New Roman" pitchFamily="18" charset="0"/>
                        <a:ea typeface="Times New Roman"/>
                        <a:cs typeface="Times New Roman" pitchFamily="18" charset="0"/>
                      </a:endParaRPr>
                    </a:p>
                  </a:txBody>
                  <a:tcPr marL="46070" marR="46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0"/>
            <a:ext cx="7086600" cy="461665"/>
          </a:xfrm>
          <a:prstGeom prst="rect">
            <a:avLst/>
          </a:prstGeom>
          <a:noFill/>
        </p:spPr>
        <p:txBody>
          <a:bodyPr wrap="square" rtlCol="0">
            <a:spAutoFit/>
          </a:bodyPr>
          <a:lstStyle/>
          <a:p>
            <a:pPr algn="ctr"/>
            <a:r>
              <a:rPr lang="en-US" sz="2400" dirty="0">
                <a:latin typeface="Times New Roman" pitchFamily="18" charset="0"/>
                <a:cs typeface="Times New Roman" pitchFamily="18" charset="0"/>
              </a:rPr>
              <a:t>Chapter 2: </a:t>
            </a:r>
          </a:p>
        </p:txBody>
      </p:sp>
      <p:sp>
        <p:nvSpPr>
          <p:cNvPr id="3" name="TextBox 2"/>
          <p:cNvSpPr txBox="1"/>
          <p:nvPr/>
        </p:nvSpPr>
        <p:spPr>
          <a:xfrm>
            <a:off x="0" y="457200"/>
            <a:ext cx="9144000" cy="5355312"/>
          </a:xfrm>
          <a:prstGeom prst="rect">
            <a:avLst/>
          </a:prstGeom>
          <a:noFill/>
        </p:spPr>
        <p:txBody>
          <a:bodyPr wrap="square" rtlCol="0">
            <a:spAutoFit/>
          </a:bodyPr>
          <a:lstStyle/>
          <a:p>
            <a:r>
              <a:rPr lang="en-US" b="1" dirty="0" smtClean="0"/>
              <a:t>Summary</a:t>
            </a:r>
          </a:p>
          <a:p>
            <a:endParaRPr lang="en-US" dirty="0"/>
          </a:p>
          <a:p>
            <a:pPr>
              <a:buFont typeface="Arial" pitchFamily="34" charset="0"/>
              <a:buChar char="•"/>
            </a:pPr>
            <a:r>
              <a:rPr lang="en-US" dirty="0">
                <a:latin typeface="Times New Roman" pitchFamily="18" charset="0"/>
                <a:cs typeface="Times New Roman" pitchFamily="18" charset="0"/>
              </a:rPr>
              <a:t>In </a:t>
            </a:r>
            <a:r>
              <a:rPr lang="en-US" dirty="0" smtClean="0">
                <a:latin typeface="Times New Roman" pitchFamily="18" charset="0"/>
                <a:cs typeface="Times New Roman" pitchFamily="18" charset="0"/>
              </a:rPr>
              <a:t>1987 </a:t>
            </a:r>
            <a:r>
              <a:rPr lang="en-US" dirty="0">
                <a:latin typeface="Times New Roman" pitchFamily="18" charset="0"/>
                <a:cs typeface="Times New Roman" pitchFamily="18" charset="0"/>
              </a:rPr>
              <a:t>the Veterans Administration implemented an Electronic Health Records system, under development for a decade. This was a rudimentary system by modern standards, but marked the beginning of the U.S. governments support and funding for this concept. </a:t>
            </a:r>
            <a:endParaRPr lang="en-US" dirty="0" smtClean="0">
              <a:latin typeface="Times New Roman" pitchFamily="18" charset="0"/>
              <a:cs typeface="Times New Roman" pitchFamily="18" charset="0"/>
            </a:endParaRPr>
          </a:p>
          <a:p>
            <a:pPr>
              <a:buFont typeface="Arial" pitchFamily="34" charset="0"/>
              <a:buChar char="•"/>
            </a:pPr>
            <a:endParaRPr lang="en-US" dirty="0">
              <a:latin typeface="Times New Roman" pitchFamily="18" charset="0"/>
              <a:cs typeface="Times New Roman" pitchFamily="18" charset="0"/>
            </a:endParaRPr>
          </a:p>
          <a:p>
            <a:pPr>
              <a:buFont typeface="Arial" pitchFamily="34" charset="0"/>
              <a:buChar char="•"/>
            </a:pPr>
            <a:r>
              <a:rPr lang="en-US" dirty="0" smtClean="0">
                <a:latin typeface="Times New Roman" pitchFamily="18" charset="0"/>
                <a:cs typeface="Times New Roman" pitchFamily="18" charset="0"/>
              </a:rPr>
              <a:t>With </a:t>
            </a:r>
            <a:r>
              <a:rPr lang="en-US" dirty="0">
                <a:latin typeface="Times New Roman" pitchFamily="18" charset="0"/>
                <a:cs typeface="Times New Roman" pitchFamily="18" charset="0"/>
              </a:rPr>
              <a:t>the emergence of the internet, world wide web in the 1990s, the stage was set via </a:t>
            </a:r>
            <a:r>
              <a:rPr lang="en-US" b="1" dirty="0" smtClean="0">
                <a:latin typeface="Times New Roman" pitchFamily="18" charset="0"/>
                <a:cs typeface="Times New Roman" pitchFamily="18" charset="0"/>
              </a:rPr>
              <a:t>HIPAA in 1996</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to set </a:t>
            </a:r>
            <a:r>
              <a:rPr lang="en-US" u="sng" dirty="0">
                <a:latin typeface="Times New Roman" pitchFamily="18" charset="0"/>
                <a:cs typeface="Times New Roman" pitchFamily="18" charset="0"/>
              </a:rPr>
              <a:t>guidelines for the modern EHR infrastructure</a:t>
            </a:r>
            <a:r>
              <a:rPr lang="en-US" dirty="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a:buFont typeface="Arial" pitchFamily="34" charset="0"/>
              <a:buChar char="•"/>
            </a:pPr>
            <a:endParaRPr lang="en-US" dirty="0" smtClean="0">
              <a:latin typeface="Times New Roman" pitchFamily="18" charset="0"/>
              <a:cs typeface="Times New Roman" pitchFamily="18" charset="0"/>
            </a:endParaRPr>
          </a:p>
          <a:p>
            <a:pPr>
              <a:buFont typeface="Arial" pitchFamily="34" charset="0"/>
              <a:buChar char="•"/>
            </a:pPr>
            <a:r>
              <a:rPr lang="en-US" dirty="0" smtClean="0">
                <a:latin typeface="Times New Roman" pitchFamily="18" charset="0"/>
                <a:cs typeface="Times New Roman" pitchFamily="18" charset="0"/>
              </a:rPr>
              <a:t>This </a:t>
            </a:r>
            <a:r>
              <a:rPr lang="en-US" dirty="0">
                <a:latin typeface="Times New Roman" pitchFamily="18" charset="0"/>
                <a:cs typeface="Times New Roman" pitchFamily="18" charset="0"/>
              </a:rPr>
              <a:t>was not a single event, a series of modifications over the next decade culminating with the Final Rule of 2013 set specific rational implementable standards for transactions between system including privacy and security</a:t>
            </a:r>
            <a:r>
              <a:rPr lang="en-US" dirty="0" smtClean="0">
                <a:latin typeface="Times New Roman" pitchFamily="18" charset="0"/>
                <a:cs typeface="Times New Roman" pitchFamily="18" charset="0"/>
              </a:rPr>
              <a:t>.</a:t>
            </a:r>
          </a:p>
          <a:p>
            <a:pPr>
              <a:buFont typeface="Arial" pitchFamily="34" charset="0"/>
              <a:buChar char="•"/>
            </a:pPr>
            <a:endParaRPr lang="en-US" dirty="0" smtClean="0">
              <a:latin typeface="Times New Roman" pitchFamily="18" charset="0"/>
              <a:cs typeface="Times New Roman" pitchFamily="18" charset="0"/>
            </a:endParaRPr>
          </a:p>
          <a:p>
            <a:pPr>
              <a:buFont typeface="Arial" pitchFamily="34" charset="0"/>
              <a:buChar char="•"/>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In parallel the </a:t>
            </a:r>
            <a:r>
              <a:rPr lang="en-US" u="sng" dirty="0">
                <a:latin typeface="Times New Roman" pitchFamily="18" charset="0"/>
                <a:cs typeface="Times New Roman" pitchFamily="18" charset="0"/>
              </a:rPr>
              <a:t>American Reinvestment </a:t>
            </a:r>
            <a:r>
              <a:rPr lang="en-US" u="sng" dirty="0" smtClean="0">
                <a:latin typeface="Times New Roman" pitchFamily="18" charset="0"/>
                <a:cs typeface="Times New Roman" pitchFamily="18" charset="0"/>
              </a:rPr>
              <a:t>Act (2009)</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with included the HITECH Act funding, directed $20 billion to subsidize this effort</a:t>
            </a:r>
            <a:r>
              <a:rPr lang="en-US" dirty="0" smtClean="0">
                <a:latin typeface="Times New Roman" pitchFamily="18" charset="0"/>
                <a:cs typeface="Times New Roman" pitchFamily="18" charset="0"/>
              </a:rPr>
              <a:t>.</a:t>
            </a:r>
          </a:p>
          <a:p>
            <a:pPr>
              <a:buFont typeface="Arial" pitchFamily="34" charset="0"/>
              <a:buChar char="•"/>
            </a:pPr>
            <a:r>
              <a:rPr lang="en-US" dirty="0" smtClean="0">
                <a:latin typeface="Times New Roman" pitchFamily="18" charset="0"/>
                <a:cs typeface="Times New Roman" pitchFamily="18" charset="0"/>
              </a:rPr>
              <a:t> </a:t>
            </a:r>
          </a:p>
          <a:p>
            <a:pPr>
              <a:buFont typeface="Arial" pitchFamily="34" charset="0"/>
              <a:buChar char="•"/>
            </a:pPr>
            <a:r>
              <a:rPr lang="en-US" dirty="0" smtClean="0">
                <a:latin typeface="Times New Roman" pitchFamily="18" charset="0"/>
                <a:cs typeface="Times New Roman" pitchFamily="18" charset="0"/>
              </a:rPr>
              <a:t>Then </a:t>
            </a:r>
            <a:r>
              <a:rPr lang="en-US" dirty="0">
                <a:latin typeface="Times New Roman" pitchFamily="18" charset="0"/>
                <a:cs typeface="Times New Roman" pitchFamily="18" charset="0"/>
              </a:rPr>
              <a:t>in </a:t>
            </a:r>
            <a:r>
              <a:rPr lang="en-US" u="sng" dirty="0">
                <a:latin typeface="Times New Roman" pitchFamily="18" charset="0"/>
                <a:cs typeface="Times New Roman" pitchFamily="18" charset="0"/>
              </a:rPr>
              <a:t>2010 the Affordable Care </a:t>
            </a:r>
            <a:r>
              <a:rPr lang="en-US" u="sng" dirty="0" smtClean="0">
                <a:latin typeface="Times New Roman" pitchFamily="18" charset="0"/>
                <a:cs typeface="Times New Roman" pitchFamily="18" charset="0"/>
              </a:rPr>
              <a:t>Act (ACA) </a:t>
            </a:r>
            <a:r>
              <a:rPr lang="en-US" dirty="0">
                <a:latin typeface="Times New Roman" pitchFamily="18" charset="0"/>
                <a:cs typeface="Times New Roman" pitchFamily="18" charset="0"/>
              </a:rPr>
              <a:t>set guidelines to ensure all citizens had access. </a:t>
            </a:r>
            <a:endParaRPr lang="en-US" dirty="0" smtClean="0">
              <a:latin typeface="Times New Roman" pitchFamily="18" charset="0"/>
              <a:cs typeface="Times New Roman" pitchFamily="18" charset="0"/>
            </a:endParaRPr>
          </a:p>
          <a:p>
            <a:pPr>
              <a:buFont typeface="Arial" pitchFamily="34" charset="0"/>
              <a:buChar char="•"/>
            </a:pP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This is an ever evolving endeavor but we ha</a:t>
            </a:r>
            <a:r>
              <a:rPr lang="en-US" dirty="0"/>
              <a:t>ve established a firm foundation on which to build</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211</TotalTime>
  <Words>1550</Words>
  <Application>Microsoft Office PowerPoint</Application>
  <PresentationFormat>On-screen Show (4:3)</PresentationFormat>
  <Paragraphs>135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Slide 4</vt:lpstr>
      <vt:lpstr>Slide 5</vt:lpstr>
      <vt:lpstr>Slide 6</vt:lpstr>
      <vt:lpstr>Slide 7</vt:lpstr>
      <vt:lpstr>Slide 8</vt:lpstr>
    </vt:vector>
  </TitlesOfParts>
  <Company>New Jersey Institute of Technology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spike1</dc:creator>
  <cp:lastModifiedBy>spike1</cp:lastModifiedBy>
  <cp:revision>19</cp:revision>
  <dcterms:created xsi:type="dcterms:W3CDTF">2014-09-06T19:15:05Z</dcterms:created>
  <dcterms:modified xsi:type="dcterms:W3CDTF">2015-01-25T21:19:11Z</dcterms:modified>
</cp:coreProperties>
</file>