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97" r:id="rId1"/>
  </p:sldMasterIdLst>
  <p:notesMasterIdLst>
    <p:notesMasterId r:id="rId23"/>
  </p:notesMasterIdLst>
  <p:handoutMasterIdLst>
    <p:handoutMasterId r:id="rId24"/>
  </p:handoutMasterIdLst>
  <p:sldIdLst>
    <p:sldId id="294" r:id="rId2"/>
    <p:sldId id="348" r:id="rId3"/>
    <p:sldId id="311" r:id="rId4"/>
    <p:sldId id="331" r:id="rId5"/>
    <p:sldId id="333" r:id="rId6"/>
    <p:sldId id="332" r:id="rId7"/>
    <p:sldId id="334" r:id="rId8"/>
    <p:sldId id="335" r:id="rId9"/>
    <p:sldId id="336" r:id="rId10"/>
    <p:sldId id="337" r:id="rId11"/>
    <p:sldId id="338" r:id="rId12"/>
    <p:sldId id="339" r:id="rId13"/>
    <p:sldId id="340" r:id="rId14"/>
    <p:sldId id="341" r:id="rId15"/>
    <p:sldId id="342" r:id="rId16"/>
    <p:sldId id="343" r:id="rId17"/>
    <p:sldId id="344" r:id="rId18"/>
    <p:sldId id="345" r:id="rId19"/>
    <p:sldId id="349" r:id="rId20"/>
    <p:sldId id="346" r:id="rId21"/>
    <p:sldId id="347" r:id="rId22"/>
  </p:sldIdLst>
  <p:sldSz cx="9144000" cy="6858000" type="screen4x3"/>
  <p:notesSz cx="6858000" cy="9296400"/>
  <p:defaultTextStyle>
    <a:defPPr>
      <a:defRPr lang="en-US"/>
    </a:defPPr>
    <a:lvl1pPr algn="l" rtl="0" eaLnBrk="0" fontAlgn="base" hangingPunct="0">
      <a:spcBef>
        <a:spcPct val="0"/>
      </a:spcBef>
      <a:spcAft>
        <a:spcPct val="0"/>
      </a:spcAft>
      <a:defRPr sz="3200" kern="1200">
        <a:solidFill>
          <a:schemeClr val="tx1"/>
        </a:solidFill>
        <a:latin typeface="Arial" charset="0"/>
        <a:ea typeface="+mn-ea"/>
        <a:cs typeface="+mn-cs"/>
      </a:defRPr>
    </a:lvl1pPr>
    <a:lvl2pPr marL="457200" algn="l" rtl="0" eaLnBrk="0" fontAlgn="base" hangingPunct="0">
      <a:spcBef>
        <a:spcPct val="0"/>
      </a:spcBef>
      <a:spcAft>
        <a:spcPct val="0"/>
      </a:spcAft>
      <a:defRPr sz="3200" kern="1200">
        <a:solidFill>
          <a:schemeClr val="tx1"/>
        </a:solidFill>
        <a:latin typeface="Arial" charset="0"/>
        <a:ea typeface="+mn-ea"/>
        <a:cs typeface="+mn-cs"/>
      </a:defRPr>
    </a:lvl2pPr>
    <a:lvl3pPr marL="914400" algn="l" rtl="0" eaLnBrk="0" fontAlgn="base" hangingPunct="0">
      <a:spcBef>
        <a:spcPct val="0"/>
      </a:spcBef>
      <a:spcAft>
        <a:spcPct val="0"/>
      </a:spcAft>
      <a:defRPr sz="3200" kern="1200">
        <a:solidFill>
          <a:schemeClr val="tx1"/>
        </a:solidFill>
        <a:latin typeface="Arial" charset="0"/>
        <a:ea typeface="+mn-ea"/>
        <a:cs typeface="+mn-cs"/>
      </a:defRPr>
    </a:lvl3pPr>
    <a:lvl4pPr marL="1371600" algn="l" rtl="0" eaLnBrk="0" fontAlgn="base" hangingPunct="0">
      <a:spcBef>
        <a:spcPct val="0"/>
      </a:spcBef>
      <a:spcAft>
        <a:spcPct val="0"/>
      </a:spcAft>
      <a:defRPr sz="3200" kern="1200">
        <a:solidFill>
          <a:schemeClr val="tx1"/>
        </a:solidFill>
        <a:latin typeface="Arial" charset="0"/>
        <a:ea typeface="+mn-ea"/>
        <a:cs typeface="+mn-cs"/>
      </a:defRPr>
    </a:lvl4pPr>
    <a:lvl5pPr marL="1828800" algn="l" rtl="0" eaLnBrk="0" fontAlgn="base" hangingPunct="0">
      <a:spcBef>
        <a:spcPct val="0"/>
      </a:spcBef>
      <a:spcAft>
        <a:spcPct val="0"/>
      </a:spcAft>
      <a:defRPr sz="3200" kern="1200">
        <a:solidFill>
          <a:schemeClr val="tx1"/>
        </a:solidFill>
        <a:latin typeface="Arial" charset="0"/>
        <a:ea typeface="+mn-ea"/>
        <a:cs typeface="+mn-cs"/>
      </a:defRPr>
    </a:lvl5pPr>
    <a:lvl6pPr marL="2286000" algn="l" defTabSz="914400" rtl="0" eaLnBrk="1" latinLnBrk="0" hangingPunct="1">
      <a:defRPr sz="3200" kern="1200">
        <a:solidFill>
          <a:schemeClr val="tx1"/>
        </a:solidFill>
        <a:latin typeface="Arial" charset="0"/>
        <a:ea typeface="+mn-ea"/>
        <a:cs typeface="+mn-cs"/>
      </a:defRPr>
    </a:lvl6pPr>
    <a:lvl7pPr marL="2743200" algn="l" defTabSz="914400" rtl="0" eaLnBrk="1" latinLnBrk="0" hangingPunct="1">
      <a:defRPr sz="3200" kern="1200">
        <a:solidFill>
          <a:schemeClr val="tx1"/>
        </a:solidFill>
        <a:latin typeface="Arial" charset="0"/>
        <a:ea typeface="+mn-ea"/>
        <a:cs typeface="+mn-cs"/>
      </a:defRPr>
    </a:lvl7pPr>
    <a:lvl8pPr marL="3200400" algn="l" defTabSz="914400" rtl="0" eaLnBrk="1" latinLnBrk="0" hangingPunct="1">
      <a:defRPr sz="3200" kern="1200">
        <a:solidFill>
          <a:schemeClr val="tx1"/>
        </a:solidFill>
        <a:latin typeface="Arial" charset="0"/>
        <a:ea typeface="+mn-ea"/>
        <a:cs typeface="+mn-cs"/>
      </a:defRPr>
    </a:lvl8pPr>
    <a:lvl9pPr marL="3657600" algn="l" defTabSz="914400" rtl="0" eaLnBrk="1" latinLnBrk="0" hangingPunct="1">
      <a:defRPr sz="32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34578" autoAdjust="0"/>
    <p:restoredTop sz="86420" autoAdjust="0"/>
  </p:normalViewPr>
  <p:slideViewPr>
    <p:cSldViewPr>
      <p:cViewPr varScale="1">
        <p:scale>
          <a:sx n="93" d="100"/>
          <a:sy n="93" d="100"/>
        </p:scale>
        <p:origin x="-1356" y="-90"/>
      </p:cViewPr>
      <p:guideLst>
        <p:guide orient="horz" pos="2160"/>
        <p:guide pos="2880"/>
      </p:guideLst>
    </p:cSldViewPr>
  </p:slideViewPr>
  <p:outlineViewPr>
    <p:cViewPr>
      <p:scale>
        <a:sx n="33" d="100"/>
        <a:sy n="33" d="100"/>
      </p:scale>
      <p:origin x="0" y="834"/>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3150" y="-96"/>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7891" name="Rectangle 3"/>
          <p:cNvSpPr>
            <a:spLocks noGrp="1" noChangeArrowheads="1"/>
          </p:cNvSpPr>
          <p:nvPr>
            <p:ph type="dt" sz="quarter" idx="1"/>
          </p:nvPr>
        </p:nvSpPr>
        <p:spPr bwMode="auto">
          <a:xfrm>
            <a:off x="388620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7892" name="Rectangle 4"/>
          <p:cNvSpPr>
            <a:spLocks noGrp="1" noChangeArrowheads="1"/>
          </p:cNvSpPr>
          <p:nvPr>
            <p:ph type="ftr" sz="quarter" idx="2"/>
          </p:nvPr>
        </p:nvSpPr>
        <p:spPr bwMode="auto">
          <a:xfrm>
            <a:off x="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7893" name="Rectangle 5"/>
          <p:cNvSpPr>
            <a:spLocks noGrp="1" noChangeArrowheads="1"/>
          </p:cNvSpPr>
          <p:nvPr>
            <p:ph type="sldNum" sz="quarter" idx="3"/>
          </p:nvPr>
        </p:nvSpPr>
        <p:spPr bwMode="auto">
          <a:xfrm>
            <a:off x="388620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DD78CA4D-D03E-41FE-9F10-104FCEA1E855}" type="slidenum">
              <a:rPr lang="en-US"/>
              <a:pPr>
                <a:defRPr/>
              </a:pPr>
              <a:t>‹#›</a:t>
            </a:fld>
            <a:endParaRPr lang="en-US"/>
          </a:p>
        </p:txBody>
      </p:sp>
    </p:spTree>
    <p:extLst>
      <p:ext uri="{BB962C8B-B14F-4D97-AF65-F5344CB8AC3E}">
        <p14:creationId xmlns:p14="http://schemas.microsoft.com/office/powerpoint/2010/main" val="23216339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5123" name="Rectangle 3"/>
          <p:cNvSpPr>
            <a:spLocks noGrp="1" noChangeArrowheads="1"/>
          </p:cNvSpPr>
          <p:nvPr>
            <p:ph type="dt" idx="1"/>
          </p:nvPr>
        </p:nvSpPr>
        <p:spPr bwMode="auto">
          <a:xfrm>
            <a:off x="388620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22532"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914400" y="4416425"/>
            <a:ext cx="5029200" cy="4183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5127" name="Rectangle 7"/>
          <p:cNvSpPr>
            <a:spLocks noGrp="1" noChangeArrowheads="1"/>
          </p:cNvSpPr>
          <p:nvPr>
            <p:ph type="sldNum" sz="quarter" idx="5"/>
          </p:nvPr>
        </p:nvSpPr>
        <p:spPr bwMode="auto">
          <a:xfrm>
            <a:off x="388620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BD9D60A0-692D-4900-9985-023B25F4353F}" type="slidenum">
              <a:rPr lang="en-US"/>
              <a:pPr>
                <a:defRPr/>
              </a:pPr>
              <a:t>‹#›</a:t>
            </a:fld>
            <a:endParaRPr lang="en-US"/>
          </a:p>
        </p:txBody>
      </p:sp>
    </p:spTree>
    <p:extLst>
      <p:ext uri="{BB962C8B-B14F-4D97-AF65-F5344CB8AC3E}">
        <p14:creationId xmlns:p14="http://schemas.microsoft.com/office/powerpoint/2010/main" val="29959259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charset="0"/>
              </a:defRPr>
            </a:lvl1pPr>
            <a:lvl2pPr marL="742950" indent="-285750">
              <a:defRPr sz="3200">
                <a:solidFill>
                  <a:schemeClr val="tx1"/>
                </a:solidFill>
                <a:latin typeface="Arial" charset="0"/>
              </a:defRPr>
            </a:lvl2pPr>
            <a:lvl3pPr marL="1143000" indent="-228600">
              <a:defRPr sz="3200">
                <a:solidFill>
                  <a:schemeClr val="tx1"/>
                </a:solidFill>
                <a:latin typeface="Arial" charset="0"/>
              </a:defRPr>
            </a:lvl3pPr>
            <a:lvl4pPr marL="1600200" indent="-228600">
              <a:defRPr sz="3200">
                <a:solidFill>
                  <a:schemeClr val="tx1"/>
                </a:solidFill>
                <a:latin typeface="Arial" charset="0"/>
              </a:defRPr>
            </a:lvl4pPr>
            <a:lvl5pPr marL="2057400" indent="-228600">
              <a:defRPr sz="3200">
                <a:solidFill>
                  <a:schemeClr val="tx1"/>
                </a:solidFill>
                <a:latin typeface="Arial" charset="0"/>
              </a:defRPr>
            </a:lvl5pPr>
            <a:lvl6pPr marL="2514600" indent="-228600" eaLnBrk="0" fontAlgn="base" hangingPunct="0">
              <a:spcBef>
                <a:spcPct val="0"/>
              </a:spcBef>
              <a:spcAft>
                <a:spcPct val="0"/>
              </a:spcAft>
              <a:defRPr sz="3200">
                <a:solidFill>
                  <a:schemeClr val="tx1"/>
                </a:solidFill>
                <a:latin typeface="Arial" charset="0"/>
              </a:defRPr>
            </a:lvl6pPr>
            <a:lvl7pPr marL="2971800" indent="-228600" eaLnBrk="0" fontAlgn="base" hangingPunct="0">
              <a:spcBef>
                <a:spcPct val="0"/>
              </a:spcBef>
              <a:spcAft>
                <a:spcPct val="0"/>
              </a:spcAft>
              <a:defRPr sz="3200">
                <a:solidFill>
                  <a:schemeClr val="tx1"/>
                </a:solidFill>
                <a:latin typeface="Arial" charset="0"/>
              </a:defRPr>
            </a:lvl7pPr>
            <a:lvl8pPr marL="3429000" indent="-228600" eaLnBrk="0" fontAlgn="base" hangingPunct="0">
              <a:spcBef>
                <a:spcPct val="0"/>
              </a:spcBef>
              <a:spcAft>
                <a:spcPct val="0"/>
              </a:spcAft>
              <a:defRPr sz="3200">
                <a:solidFill>
                  <a:schemeClr val="tx1"/>
                </a:solidFill>
                <a:latin typeface="Arial" charset="0"/>
              </a:defRPr>
            </a:lvl8pPr>
            <a:lvl9pPr marL="3886200" indent="-228600" eaLnBrk="0" fontAlgn="base" hangingPunct="0">
              <a:spcBef>
                <a:spcPct val="0"/>
              </a:spcBef>
              <a:spcAft>
                <a:spcPct val="0"/>
              </a:spcAft>
              <a:defRPr sz="3200">
                <a:solidFill>
                  <a:schemeClr val="tx1"/>
                </a:solidFill>
                <a:latin typeface="Arial" charset="0"/>
              </a:defRPr>
            </a:lvl9pPr>
          </a:lstStyle>
          <a:p>
            <a:fld id="{6C9DE8AC-77DA-41A8-A899-BFD011C2B197}" type="slidenum">
              <a:rPr lang="en-US" sz="1200" smtClean="0"/>
              <a:pPr/>
              <a:t>1</a:t>
            </a:fld>
            <a:endParaRPr lang="en-US" sz="12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Principles of Supply Chain Management - Crandall, Crandall and Chen</a:t>
            </a:r>
            <a:endParaRPr lang="en-US"/>
          </a:p>
        </p:txBody>
      </p:sp>
      <p:sp>
        <p:nvSpPr>
          <p:cNvPr id="6" name="Slide Number Placeholder 5"/>
          <p:cNvSpPr>
            <a:spLocks noGrp="1"/>
          </p:cNvSpPr>
          <p:nvPr>
            <p:ph type="sldNum" sz="quarter" idx="12"/>
          </p:nvPr>
        </p:nvSpPr>
        <p:spPr/>
        <p:txBody>
          <a:bodyPr/>
          <a:lstStyle>
            <a:lvl1pPr>
              <a:defRPr/>
            </a:lvl1pPr>
          </a:lstStyle>
          <a:p>
            <a:pPr>
              <a:defRPr/>
            </a:pPr>
            <a:fld id="{1C9C05FF-3D24-44CB-956E-D4FDDC64953B}" type="slidenum">
              <a:rPr lang="en-US"/>
              <a:pPr>
                <a:defRPr/>
              </a:pPr>
              <a:t>‹#›</a:t>
            </a:fld>
            <a:endParaRPr lang="en-US"/>
          </a:p>
        </p:txBody>
      </p:sp>
    </p:spTree>
    <p:extLst>
      <p:ext uri="{BB962C8B-B14F-4D97-AF65-F5344CB8AC3E}">
        <p14:creationId xmlns:p14="http://schemas.microsoft.com/office/powerpoint/2010/main" val="1379613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Principles of Supply Chain Management - Crandall, Crandall and Chen</a:t>
            </a:r>
            <a:endParaRPr lang="en-US"/>
          </a:p>
        </p:txBody>
      </p:sp>
      <p:sp>
        <p:nvSpPr>
          <p:cNvPr id="6" name="Slide Number Placeholder 5"/>
          <p:cNvSpPr>
            <a:spLocks noGrp="1"/>
          </p:cNvSpPr>
          <p:nvPr>
            <p:ph type="sldNum" sz="quarter" idx="12"/>
          </p:nvPr>
        </p:nvSpPr>
        <p:spPr/>
        <p:txBody>
          <a:bodyPr/>
          <a:lstStyle>
            <a:lvl1pPr>
              <a:defRPr/>
            </a:lvl1pPr>
          </a:lstStyle>
          <a:p>
            <a:pPr>
              <a:defRPr/>
            </a:pPr>
            <a:fld id="{BF89ABB1-C3DD-4ACC-9026-19D47A1CCFC2}" type="slidenum">
              <a:rPr lang="en-US"/>
              <a:pPr>
                <a:defRPr/>
              </a:pPr>
              <a:t>‹#›</a:t>
            </a:fld>
            <a:endParaRPr lang="en-US"/>
          </a:p>
        </p:txBody>
      </p:sp>
    </p:spTree>
    <p:extLst>
      <p:ext uri="{BB962C8B-B14F-4D97-AF65-F5344CB8AC3E}">
        <p14:creationId xmlns:p14="http://schemas.microsoft.com/office/powerpoint/2010/main" val="39025257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Principles of Supply Chain Management - Crandall, Crandall and Chen</a:t>
            </a:r>
            <a:endParaRPr lang="en-US"/>
          </a:p>
        </p:txBody>
      </p:sp>
      <p:sp>
        <p:nvSpPr>
          <p:cNvPr id="6" name="Slide Number Placeholder 5"/>
          <p:cNvSpPr>
            <a:spLocks noGrp="1"/>
          </p:cNvSpPr>
          <p:nvPr>
            <p:ph type="sldNum" sz="quarter" idx="12"/>
          </p:nvPr>
        </p:nvSpPr>
        <p:spPr/>
        <p:txBody>
          <a:bodyPr/>
          <a:lstStyle>
            <a:lvl1pPr>
              <a:defRPr/>
            </a:lvl1pPr>
          </a:lstStyle>
          <a:p>
            <a:pPr>
              <a:defRPr/>
            </a:pPr>
            <a:fld id="{5189CF36-8786-49A2-B6D3-874F671D38FE}" type="slidenum">
              <a:rPr lang="en-US"/>
              <a:pPr>
                <a:defRPr/>
              </a:pPr>
              <a:t>‹#›</a:t>
            </a:fld>
            <a:endParaRPr lang="en-US"/>
          </a:p>
        </p:txBody>
      </p:sp>
    </p:spTree>
    <p:extLst>
      <p:ext uri="{BB962C8B-B14F-4D97-AF65-F5344CB8AC3E}">
        <p14:creationId xmlns:p14="http://schemas.microsoft.com/office/powerpoint/2010/main" val="4172917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457200" y="6356350"/>
            <a:ext cx="6096000" cy="365125"/>
          </a:xfrm>
        </p:spPr>
        <p:txBody>
          <a:bodyPr/>
          <a:lstStyle>
            <a:lvl1pPr algn="l">
              <a:defRPr/>
            </a:lvl1pPr>
          </a:lstStyle>
          <a:p>
            <a:pPr>
              <a:defRPr/>
            </a:pPr>
            <a:r>
              <a:rPr lang="en-US" smtClean="0"/>
              <a:t>Principles of Supply Chain Management - Crandall, Crandall and Chen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32B5B4F-9D4C-46D6-BFFE-02E6CF1FA29F}" type="slidenum">
              <a:rPr lang="en-US"/>
              <a:pPr>
                <a:defRPr/>
              </a:pPr>
              <a:t>‹#›</a:t>
            </a:fld>
            <a:endParaRPr lang="en-US"/>
          </a:p>
        </p:txBody>
      </p:sp>
    </p:spTree>
    <p:extLst>
      <p:ext uri="{BB962C8B-B14F-4D97-AF65-F5344CB8AC3E}">
        <p14:creationId xmlns:p14="http://schemas.microsoft.com/office/powerpoint/2010/main" val="3449338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Principles of Supply Chain Management - Crandall, Crandall and Chen</a:t>
            </a:r>
            <a:endParaRPr lang="en-US"/>
          </a:p>
        </p:txBody>
      </p:sp>
      <p:sp>
        <p:nvSpPr>
          <p:cNvPr id="6" name="Slide Number Placeholder 5"/>
          <p:cNvSpPr>
            <a:spLocks noGrp="1"/>
          </p:cNvSpPr>
          <p:nvPr>
            <p:ph type="sldNum" sz="quarter" idx="12"/>
          </p:nvPr>
        </p:nvSpPr>
        <p:spPr/>
        <p:txBody>
          <a:bodyPr/>
          <a:lstStyle>
            <a:lvl1pPr>
              <a:defRPr/>
            </a:lvl1pPr>
          </a:lstStyle>
          <a:p>
            <a:pPr>
              <a:defRPr/>
            </a:pPr>
            <a:fld id="{4B0EF474-DAA7-4B67-85BA-72A0E586B4FA}" type="slidenum">
              <a:rPr lang="en-US"/>
              <a:pPr>
                <a:defRPr/>
              </a:pPr>
              <a:t>‹#›</a:t>
            </a:fld>
            <a:endParaRPr lang="en-US"/>
          </a:p>
        </p:txBody>
      </p:sp>
    </p:spTree>
    <p:extLst>
      <p:ext uri="{BB962C8B-B14F-4D97-AF65-F5344CB8AC3E}">
        <p14:creationId xmlns:p14="http://schemas.microsoft.com/office/powerpoint/2010/main" val="629067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Principles of Supply Chain Management - Crandall, Crandall and Chen</a:t>
            </a:r>
            <a:endParaRPr lang="en-US"/>
          </a:p>
        </p:txBody>
      </p:sp>
      <p:sp>
        <p:nvSpPr>
          <p:cNvPr id="7" name="Slide Number Placeholder 5"/>
          <p:cNvSpPr>
            <a:spLocks noGrp="1"/>
          </p:cNvSpPr>
          <p:nvPr>
            <p:ph type="sldNum" sz="quarter" idx="12"/>
          </p:nvPr>
        </p:nvSpPr>
        <p:spPr/>
        <p:txBody>
          <a:bodyPr/>
          <a:lstStyle>
            <a:lvl1pPr>
              <a:defRPr/>
            </a:lvl1pPr>
          </a:lstStyle>
          <a:p>
            <a:pPr>
              <a:defRPr/>
            </a:pPr>
            <a:fld id="{34256EC4-8F9B-4B48-B8BC-98F3275D0821}" type="slidenum">
              <a:rPr lang="en-US"/>
              <a:pPr>
                <a:defRPr/>
              </a:pPr>
              <a:t>‹#›</a:t>
            </a:fld>
            <a:endParaRPr lang="en-US"/>
          </a:p>
        </p:txBody>
      </p:sp>
    </p:spTree>
    <p:extLst>
      <p:ext uri="{BB962C8B-B14F-4D97-AF65-F5344CB8AC3E}">
        <p14:creationId xmlns:p14="http://schemas.microsoft.com/office/powerpoint/2010/main" val="2729963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Principles of Supply Chain Management - Crandall, Crandall and Chen</a:t>
            </a:r>
            <a:endParaRPr lang="en-US"/>
          </a:p>
        </p:txBody>
      </p:sp>
      <p:sp>
        <p:nvSpPr>
          <p:cNvPr id="9" name="Slide Number Placeholder 5"/>
          <p:cNvSpPr>
            <a:spLocks noGrp="1"/>
          </p:cNvSpPr>
          <p:nvPr>
            <p:ph type="sldNum" sz="quarter" idx="12"/>
          </p:nvPr>
        </p:nvSpPr>
        <p:spPr/>
        <p:txBody>
          <a:bodyPr/>
          <a:lstStyle>
            <a:lvl1pPr>
              <a:defRPr/>
            </a:lvl1pPr>
          </a:lstStyle>
          <a:p>
            <a:pPr>
              <a:defRPr/>
            </a:pPr>
            <a:fld id="{F33832A9-1D2F-4160-9CA8-9C060C214E06}" type="slidenum">
              <a:rPr lang="en-US"/>
              <a:pPr>
                <a:defRPr/>
              </a:pPr>
              <a:t>‹#›</a:t>
            </a:fld>
            <a:endParaRPr lang="en-US"/>
          </a:p>
        </p:txBody>
      </p:sp>
    </p:spTree>
    <p:extLst>
      <p:ext uri="{BB962C8B-B14F-4D97-AF65-F5344CB8AC3E}">
        <p14:creationId xmlns:p14="http://schemas.microsoft.com/office/powerpoint/2010/main" val="2000541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Principles of Supply Chain Management - Crandall, Crandall and Chen</a:t>
            </a:r>
            <a:endParaRPr lang="en-US"/>
          </a:p>
        </p:txBody>
      </p:sp>
      <p:sp>
        <p:nvSpPr>
          <p:cNvPr id="5" name="Slide Number Placeholder 5"/>
          <p:cNvSpPr>
            <a:spLocks noGrp="1"/>
          </p:cNvSpPr>
          <p:nvPr>
            <p:ph type="sldNum" sz="quarter" idx="12"/>
          </p:nvPr>
        </p:nvSpPr>
        <p:spPr/>
        <p:txBody>
          <a:bodyPr/>
          <a:lstStyle>
            <a:lvl1pPr>
              <a:defRPr/>
            </a:lvl1pPr>
          </a:lstStyle>
          <a:p>
            <a:pPr>
              <a:defRPr/>
            </a:pPr>
            <a:fld id="{D3815F13-4F7A-4A03-BED0-87CC0EB0CF3D}" type="slidenum">
              <a:rPr lang="en-US"/>
              <a:pPr>
                <a:defRPr/>
              </a:pPr>
              <a:t>‹#›</a:t>
            </a:fld>
            <a:endParaRPr lang="en-US"/>
          </a:p>
        </p:txBody>
      </p:sp>
    </p:spTree>
    <p:extLst>
      <p:ext uri="{BB962C8B-B14F-4D97-AF65-F5344CB8AC3E}">
        <p14:creationId xmlns:p14="http://schemas.microsoft.com/office/powerpoint/2010/main" val="677635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Principles of Supply Chain Management - Crandall, Crandall and Chen</a:t>
            </a:r>
            <a:endParaRPr lang="en-US"/>
          </a:p>
        </p:txBody>
      </p:sp>
      <p:sp>
        <p:nvSpPr>
          <p:cNvPr id="4" name="Slide Number Placeholder 5"/>
          <p:cNvSpPr>
            <a:spLocks noGrp="1"/>
          </p:cNvSpPr>
          <p:nvPr>
            <p:ph type="sldNum" sz="quarter" idx="12"/>
          </p:nvPr>
        </p:nvSpPr>
        <p:spPr/>
        <p:txBody>
          <a:bodyPr/>
          <a:lstStyle>
            <a:lvl1pPr>
              <a:defRPr/>
            </a:lvl1pPr>
          </a:lstStyle>
          <a:p>
            <a:pPr>
              <a:defRPr/>
            </a:pPr>
            <a:fld id="{5222DF2E-60FA-4FDF-B306-B637298E2EB2}" type="slidenum">
              <a:rPr lang="en-US"/>
              <a:pPr>
                <a:defRPr/>
              </a:pPr>
              <a:t>‹#›</a:t>
            </a:fld>
            <a:endParaRPr lang="en-US"/>
          </a:p>
        </p:txBody>
      </p:sp>
    </p:spTree>
    <p:extLst>
      <p:ext uri="{BB962C8B-B14F-4D97-AF65-F5344CB8AC3E}">
        <p14:creationId xmlns:p14="http://schemas.microsoft.com/office/powerpoint/2010/main" val="36713043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Principles of Supply Chain Management - Crandall, Crandall and Chen</a:t>
            </a:r>
            <a:endParaRPr lang="en-US"/>
          </a:p>
        </p:txBody>
      </p:sp>
      <p:sp>
        <p:nvSpPr>
          <p:cNvPr id="7" name="Slide Number Placeholder 5"/>
          <p:cNvSpPr>
            <a:spLocks noGrp="1"/>
          </p:cNvSpPr>
          <p:nvPr>
            <p:ph type="sldNum" sz="quarter" idx="12"/>
          </p:nvPr>
        </p:nvSpPr>
        <p:spPr/>
        <p:txBody>
          <a:bodyPr/>
          <a:lstStyle>
            <a:lvl1pPr>
              <a:defRPr/>
            </a:lvl1pPr>
          </a:lstStyle>
          <a:p>
            <a:pPr>
              <a:defRPr/>
            </a:pPr>
            <a:fld id="{E2A361D7-AA8D-4A7E-8F95-9235A4785AED}" type="slidenum">
              <a:rPr lang="en-US"/>
              <a:pPr>
                <a:defRPr/>
              </a:pPr>
              <a:t>‹#›</a:t>
            </a:fld>
            <a:endParaRPr lang="en-US"/>
          </a:p>
        </p:txBody>
      </p:sp>
    </p:spTree>
    <p:extLst>
      <p:ext uri="{BB962C8B-B14F-4D97-AF65-F5344CB8AC3E}">
        <p14:creationId xmlns:p14="http://schemas.microsoft.com/office/powerpoint/2010/main" val="795316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Principles of Supply Chain Management - Crandall, Crandall and Chen</a:t>
            </a:r>
            <a:endParaRPr lang="en-US"/>
          </a:p>
        </p:txBody>
      </p:sp>
      <p:sp>
        <p:nvSpPr>
          <p:cNvPr id="7" name="Slide Number Placeholder 5"/>
          <p:cNvSpPr>
            <a:spLocks noGrp="1"/>
          </p:cNvSpPr>
          <p:nvPr>
            <p:ph type="sldNum" sz="quarter" idx="12"/>
          </p:nvPr>
        </p:nvSpPr>
        <p:spPr/>
        <p:txBody>
          <a:bodyPr/>
          <a:lstStyle>
            <a:lvl1pPr>
              <a:defRPr/>
            </a:lvl1pPr>
          </a:lstStyle>
          <a:p>
            <a:pPr>
              <a:defRPr/>
            </a:pPr>
            <a:fld id="{4386A3E5-1851-4D3F-B97B-5259FAC5C50F}" type="slidenum">
              <a:rPr lang="en-US"/>
              <a:pPr>
                <a:defRPr/>
              </a:pPr>
              <a:t>‹#›</a:t>
            </a:fld>
            <a:endParaRPr lang="en-US"/>
          </a:p>
        </p:txBody>
      </p:sp>
    </p:spTree>
    <p:extLst>
      <p:ext uri="{BB962C8B-B14F-4D97-AF65-F5344CB8AC3E}">
        <p14:creationId xmlns:p14="http://schemas.microsoft.com/office/powerpoint/2010/main" val="32435087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smtClean="0"/>
              <a:t>Principles of Supply Chain Management - Crandall, Crandall and Chen</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DF2D9816-1825-4432-BC9C-1168862D21C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hf hdr="0" dt="0"/>
  <p:txStyles>
    <p:titleStyle>
      <a:lvl1pPr algn="ctr" rtl="0" eaLnBrk="0" fontAlgn="base" hangingPunct="0">
        <a:spcBef>
          <a:spcPct val="0"/>
        </a:spcBef>
        <a:spcAft>
          <a:spcPct val="0"/>
        </a:spcAft>
        <a:defRPr sz="4400" b="1" kern="1200">
          <a:solidFill>
            <a:schemeClr val="tx1"/>
          </a:solidFill>
          <a:latin typeface="+mj-lt"/>
          <a:ea typeface="+mj-ea"/>
          <a:cs typeface="+mj-cs"/>
        </a:defRPr>
      </a:lvl1pPr>
      <a:lvl2pPr algn="ctr" rtl="0" eaLnBrk="0" fontAlgn="base" hangingPunct="0">
        <a:spcBef>
          <a:spcPct val="0"/>
        </a:spcBef>
        <a:spcAft>
          <a:spcPct val="0"/>
        </a:spcAft>
        <a:defRPr sz="4400" b="1">
          <a:solidFill>
            <a:schemeClr val="tx1"/>
          </a:solidFill>
          <a:latin typeface="Arial" charset="0"/>
        </a:defRPr>
      </a:lvl2pPr>
      <a:lvl3pPr algn="ctr" rtl="0" eaLnBrk="0" fontAlgn="base" hangingPunct="0">
        <a:spcBef>
          <a:spcPct val="0"/>
        </a:spcBef>
        <a:spcAft>
          <a:spcPct val="0"/>
        </a:spcAft>
        <a:defRPr sz="4400" b="1">
          <a:solidFill>
            <a:schemeClr val="tx1"/>
          </a:solidFill>
          <a:latin typeface="Arial" charset="0"/>
        </a:defRPr>
      </a:lvl3pPr>
      <a:lvl4pPr algn="ctr" rtl="0" eaLnBrk="0" fontAlgn="base" hangingPunct="0">
        <a:spcBef>
          <a:spcPct val="0"/>
        </a:spcBef>
        <a:spcAft>
          <a:spcPct val="0"/>
        </a:spcAft>
        <a:defRPr sz="4400" b="1">
          <a:solidFill>
            <a:schemeClr val="tx1"/>
          </a:solidFill>
          <a:latin typeface="Arial" charset="0"/>
        </a:defRPr>
      </a:lvl4pPr>
      <a:lvl5pPr algn="ctr" rtl="0" eaLnBrk="0" fontAlgn="base" hangingPunct="0">
        <a:spcBef>
          <a:spcPct val="0"/>
        </a:spcBef>
        <a:spcAft>
          <a:spcPct val="0"/>
        </a:spcAft>
        <a:defRPr sz="4400" b="1">
          <a:solidFill>
            <a:schemeClr val="tx1"/>
          </a:solidFill>
          <a:latin typeface="Arial" charset="0"/>
        </a:defRPr>
      </a:lvl5pPr>
      <a:lvl6pPr marL="457200" algn="ctr" rtl="0" fontAlgn="base">
        <a:spcBef>
          <a:spcPct val="0"/>
        </a:spcBef>
        <a:spcAft>
          <a:spcPct val="0"/>
        </a:spcAft>
        <a:defRPr sz="4400">
          <a:solidFill>
            <a:schemeClr val="tx1"/>
          </a:solidFill>
          <a:latin typeface="Arial" charset="0"/>
        </a:defRPr>
      </a:lvl6pPr>
      <a:lvl7pPr marL="914400" algn="ctr" rtl="0" fontAlgn="base">
        <a:spcBef>
          <a:spcPct val="0"/>
        </a:spcBef>
        <a:spcAft>
          <a:spcPct val="0"/>
        </a:spcAft>
        <a:defRPr sz="4400">
          <a:solidFill>
            <a:schemeClr val="tx1"/>
          </a:solidFill>
          <a:latin typeface="Arial" charset="0"/>
        </a:defRPr>
      </a:lvl7pPr>
      <a:lvl8pPr marL="1371600" algn="ctr" rtl="0" fontAlgn="base">
        <a:spcBef>
          <a:spcPct val="0"/>
        </a:spcBef>
        <a:spcAft>
          <a:spcPct val="0"/>
        </a:spcAft>
        <a:defRPr sz="4400">
          <a:solidFill>
            <a:schemeClr val="tx1"/>
          </a:solidFill>
          <a:latin typeface="Arial" charset="0"/>
        </a:defRPr>
      </a:lvl8pPr>
      <a:lvl9pPr marL="1828800" algn="ctr"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06400" y="228600"/>
            <a:ext cx="8509000" cy="1143000"/>
          </a:xfrm>
        </p:spPr>
        <p:txBody>
          <a:bodyPr/>
          <a:lstStyle/>
          <a:p>
            <a:pPr eaLnBrk="1" hangingPunct="1"/>
            <a:r>
              <a:rPr lang="en-US" sz="4800" smtClean="0"/>
              <a:t>Chapter 2</a:t>
            </a:r>
          </a:p>
        </p:txBody>
      </p:sp>
      <p:sp>
        <p:nvSpPr>
          <p:cNvPr id="5123" name="Rectangle 3"/>
          <p:cNvSpPr>
            <a:spLocks noGrp="1" noChangeArrowheads="1"/>
          </p:cNvSpPr>
          <p:nvPr>
            <p:ph idx="1"/>
          </p:nvPr>
        </p:nvSpPr>
        <p:spPr>
          <a:xfrm>
            <a:off x="228600" y="1600200"/>
            <a:ext cx="8763000" cy="4724400"/>
          </a:xfrm>
        </p:spPr>
        <p:txBody>
          <a:bodyPr/>
          <a:lstStyle/>
          <a:p>
            <a:pPr algn="ctr" eaLnBrk="1" hangingPunct="1">
              <a:lnSpc>
                <a:spcPct val="90000"/>
              </a:lnSpc>
              <a:buFont typeface="Wingdings" pitchFamily="2" charset="2"/>
              <a:buNone/>
              <a:defRPr/>
            </a:pPr>
            <a:endParaRPr lang="en-US" sz="4800" dirty="0" smtClean="0"/>
          </a:p>
          <a:p>
            <a:pPr marL="0" indent="0" algn="ctr" eaLnBrk="1" hangingPunct="1">
              <a:lnSpc>
                <a:spcPct val="90000"/>
              </a:lnSpc>
              <a:buFont typeface="Wingdings" pitchFamily="2" charset="2"/>
              <a:buNone/>
              <a:defRPr/>
            </a:pPr>
            <a:r>
              <a:rPr lang="en-US" sz="4800" b="1" dirty="0" smtClean="0"/>
              <a:t>Supply Chains as a System</a:t>
            </a:r>
          </a:p>
          <a:p>
            <a:pPr algn="ctr" eaLnBrk="1" hangingPunct="1">
              <a:lnSpc>
                <a:spcPct val="90000"/>
              </a:lnSpc>
              <a:buFont typeface="Wingdings" pitchFamily="2" charset="2"/>
              <a:buNone/>
              <a:defRPr/>
            </a:pPr>
            <a:endParaRPr lang="en-US" sz="4800" dirty="0" smtClean="0"/>
          </a:p>
          <a:p>
            <a:pPr algn="ctr" eaLnBrk="1" hangingPunct="1">
              <a:lnSpc>
                <a:spcPct val="90000"/>
              </a:lnSpc>
              <a:buFont typeface="Wingdings" pitchFamily="2" charset="2"/>
              <a:buNone/>
              <a:defRPr/>
            </a:pPr>
            <a:endParaRPr lang="en-US" sz="4800" dirty="0" smtClean="0"/>
          </a:p>
          <a:p>
            <a:pPr marL="0" indent="0" algn="ctr" eaLnBrk="1" hangingPunct="1">
              <a:lnSpc>
                <a:spcPct val="90000"/>
              </a:lnSpc>
              <a:buFont typeface="Wingdings" pitchFamily="2" charset="2"/>
              <a:buNone/>
              <a:defRPr/>
            </a:pPr>
            <a:r>
              <a:rPr lang="en-US" dirty="0" smtClean="0"/>
              <a:t>From </a:t>
            </a:r>
            <a:r>
              <a:rPr lang="en-US" i="1" dirty="0" smtClean="0"/>
              <a:t>Principles of Supply Chain Management  </a:t>
            </a:r>
            <a:r>
              <a:rPr lang="en-US" dirty="0" smtClean="0"/>
              <a:t>Crandall, Crandall and Chen</a:t>
            </a:r>
          </a:p>
        </p:txBody>
      </p:sp>
      <p:sp>
        <p:nvSpPr>
          <p:cNvPr id="4" name="Slide Number Placeholder 3"/>
          <p:cNvSpPr>
            <a:spLocks noGrp="1"/>
          </p:cNvSpPr>
          <p:nvPr>
            <p:ph type="sldNum" sz="quarter" idx="12"/>
          </p:nvPr>
        </p:nvSpPr>
        <p:spPr/>
        <p:txBody>
          <a:bodyPr/>
          <a:lstStyle/>
          <a:p>
            <a:pPr>
              <a:defRPr/>
            </a:pPr>
            <a:fld id="{97272B3C-5F33-49AC-9FC6-2A5D86BC9BCC}" type="slidenum">
              <a:rPr lang="en-US"/>
              <a:pPr>
                <a:defRPr/>
              </a:pPr>
              <a:t>1</a:t>
            </a:fld>
            <a:endParaRPr lang="en-US"/>
          </a:p>
        </p:txBody>
      </p:sp>
      <p:sp>
        <p:nvSpPr>
          <p:cNvPr id="2" name="Footer Placeholder 1"/>
          <p:cNvSpPr>
            <a:spLocks noGrp="1"/>
          </p:cNvSpPr>
          <p:nvPr>
            <p:ph type="ftr" sz="quarter" idx="11"/>
          </p:nvPr>
        </p:nvSpPr>
        <p:spPr/>
        <p:txBody>
          <a:bodyPr/>
          <a:lstStyle/>
          <a:p>
            <a:pPr>
              <a:defRPr/>
            </a:pPr>
            <a:r>
              <a:rPr lang="en-US" smtClean="0"/>
              <a:t>Principles of Supply Chain Management - Crandall, Crandall and Chen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274638"/>
            <a:ext cx="8229600" cy="944562"/>
          </a:xfrm>
        </p:spPr>
        <p:txBody>
          <a:bodyPr/>
          <a:lstStyle/>
          <a:p>
            <a:r>
              <a:rPr lang="en-US" smtClean="0"/>
              <a:t>Role of Customers</a:t>
            </a:r>
          </a:p>
        </p:txBody>
      </p:sp>
      <p:pic>
        <p:nvPicPr>
          <p:cNvPr id="11267"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371600" y="1411160"/>
            <a:ext cx="6324600" cy="4847232"/>
          </a:xfrm>
          <a:noFill/>
        </p:spPr>
      </p:pic>
      <p:sp>
        <p:nvSpPr>
          <p:cNvPr id="5" name="Footer Placeholder 4"/>
          <p:cNvSpPr>
            <a:spLocks noGrp="1"/>
          </p:cNvSpPr>
          <p:nvPr>
            <p:ph type="ftr" sz="quarter" idx="11"/>
          </p:nvPr>
        </p:nvSpPr>
        <p:spPr/>
        <p:txBody>
          <a:bodyPr/>
          <a:lstStyle/>
          <a:p>
            <a:pPr>
              <a:defRPr/>
            </a:pPr>
            <a:r>
              <a:rPr lang="en-US" smtClean="0"/>
              <a:t>Principles of Supply Chain Management - Crandall, Crandall and Chen</a:t>
            </a:r>
            <a:endParaRPr lang="en-US"/>
          </a:p>
        </p:txBody>
      </p:sp>
      <p:sp>
        <p:nvSpPr>
          <p:cNvPr id="6" name="Slide Number Placeholder 5"/>
          <p:cNvSpPr>
            <a:spLocks noGrp="1"/>
          </p:cNvSpPr>
          <p:nvPr>
            <p:ph type="sldNum" sz="quarter" idx="12"/>
          </p:nvPr>
        </p:nvSpPr>
        <p:spPr/>
        <p:txBody>
          <a:bodyPr/>
          <a:lstStyle/>
          <a:p>
            <a:pPr>
              <a:defRPr/>
            </a:pPr>
            <a:fld id="{BCF5E8DC-E54D-41AF-9149-A40DF43D03E2}" type="slidenum">
              <a:rPr lang="en-US" smtClean="0"/>
              <a:pPr>
                <a:defRPr/>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smtClean="0"/>
              <a:t>Open System Influences</a:t>
            </a:r>
          </a:p>
        </p:txBody>
      </p:sp>
      <p:pic>
        <p:nvPicPr>
          <p:cNvPr id="12291"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205038" y="1600200"/>
            <a:ext cx="4733925" cy="4525963"/>
          </a:xfrm>
          <a:noFill/>
        </p:spPr>
      </p:pic>
      <p:sp>
        <p:nvSpPr>
          <p:cNvPr id="5" name="Footer Placeholder 4"/>
          <p:cNvSpPr>
            <a:spLocks noGrp="1"/>
          </p:cNvSpPr>
          <p:nvPr>
            <p:ph type="ftr" sz="quarter" idx="11"/>
          </p:nvPr>
        </p:nvSpPr>
        <p:spPr/>
        <p:txBody>
          <a:bodyPr/>
          <a:lstStyle/>
          <a:p>
            <a:pPr>
              <a:defRPr/>
            </a:pPr>
            <a:r>
              <a:rPr lang="en-US" smtClean="0"/>
              <a:t>Principles of Supply Chain Management - Crandall, Crandall and Chen</a:t>
            </a:r>
            <a:endParaRPr lang="en-US"/>
          </a:p>
        </p:txBody>
      </p:sp>
      <p:sp>
        <p:nvSpPr>
          <p:cNvPr id="6" name="Slide Number Placeholder 5"/>
          <p:cNvSpPr>
            <a:spLocks noGrp="1"/>
          </p:cNvSpPr>
          <p:nvPr>
            <p:ph type="sldNum" sz="quarter" idx="12"/>
          </p:nvPr>
        </p:nvSpPr>
        <p:spPr/>
        <p:txBody>
          <a:bodyPr/>
          <a:lstStyle/>
          <a:p>
            <a:pPr>
              <a:defRPr/>
            </a:pPr>
            <a:fld id="{CA6F6FD9-2622-4F03-8BE0-40768246506B}" type="slidenum">
              <a:rPr lang="en-US" smtClean="0"/>
              <a:pPr>
                <a:defRPr/>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mtClean="0"/>
              <a:t>Impact of External Factors</a:t>
            </a:r>
          </a:p>
        </p:txBody>
      </p:sp>
      <p:pic>
        <p:nvPicPr>
          <p:cNvPr id="13315"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94545" y="1447800"/>
            <a:ext cx="7907835" cy="4800599"/>
          </a:xfrm>
          <a:noFill/>
        </p:spPr>
      </p:pic>
      <p:sp>
        <p:nvSpPr>
          <p:cNvPr id="5" name="Footer Placeholder 4"/>
          <p:cNvSpPr>
            <a:spLocks noGrp="1"/>
          </p:cNvSpPr>
          <p:nvPr>
            <p:ph type="ftr" sz="quarter" idx="11"/>
          </p:nvPr>
        </p:nvSpPr>
        <p:spPr>
          <a:xfrm>
            <a:off x="685800" y="6356350"/>
            <a:ext cx="5867400" cy="365125"/>
          </a:xfrm>
        </p:spPr>
        <p:txBody>
          <a:bodyPr/>
          <a:lstStyle/>
          <a:p>
            <a:pPr algn="l">
              <a:defRPr/>
            </a:pPr>
            <a:r>
              <a:rPr lang="en-US" dirty="0" smtClean="0"/>
              <a:t>Principles of Supply Chain Management - Crandall, Crandall and Chen</a:t>
            </a:r>
            <a:endParaRPr lang="en-US" dirty="0"/>
          </a:p>
        </p:txBody>
      </p:sp>
      <p:sp>
        <p:nvSpPr>
          <p:cNvPr id="6" name="Slide Number Placeholder 5"/>
          <p:cNvSpPr>
            <a:spLocks noGrp="1"/>
          </p:cNvSpPr>
          <p:nvPr>
            <p:ph type="sldNum" sz="quarter" idx="12"/>
          </p:nvPr>
        </p:nvSpPr>
        <p:spPr/>
        <p:txBody>
          <a:bodyPr/>
          <a:lstStyle/>
          <a:p>
            <a:pPr>
              <a:defRPr/>
            </a:pPr>
            <a:fld id="{6E6590DC-C548-44F3-B468-D155599A2955}" type="slidenum">
              <a:rPr lang="en-US" smtClean="0"/>
              <a:pPr>
                <a:defRPr/>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smtClean="0"/>
              <a:t>Obstacles to SC Integration</a:t>
            </a:r>
          </a:p>
        </p:txBody>
      </p:sp>
      <p:pic>
        <p:nvPicPr>
          <p:cNvPr id="14339"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61178" y="1752600"/>
            <a:ext cx="8516694" cy="4267200"/>
          </a:xfrm>
          <a:noFill/>
        </p:spPr>
      </p:pic>
      <p:sp>
        <p:nvSpPr>
          <p:cNvPr id="5" name="Footer Placeholder 4"/>
          <p:cNvSpPr>
            <a:spLocks noGrp="1"/>
          </p:cNvSpPr>
          <p:nvPr>
            <p:ph type="ftr" sz="quarter" idx="11"/>
          </p:nvPr>
        </p:nvSpPr>
        <p:spPr>
          <a:xfrm>
            <a:off x="457200" y="6356350"/>
            <a:ext cx="6096000" cy="365125"/>
          </a:xfrm>
        </p:spPr>
        <p:txBody>
          <a:bodyPr/>
          <a:lstStyle/>
          <a:p>
            <a:pPr algn="l">
              <a:defRPr/>
            </a:pPr>
            <a:r>
              <a:rPr lang="en-US" dirty="0" smtClean="0"/>
              <a:t>Principles of Supply Chain Management - Crandall, Crandall and Chen</a:t>
            </a:r>
            <a:endParaRPr lang="en-US" dirty="0"/>
          </a:p>
        </p:txBody>
      </p:sp>
      <p:sp>
        <p:nvSpPr>
          <p:cNvPr id="6" name="Slide Number Placeholder 5"/>
          <p:cNvSpPr>
            <a:spLocks noGrp="1"/>
          </p:cNvSpPr>
          <p:nvPr>
            <p:ph type="sldNum" sz="quarter" idx="12"/>
          </p:nvPr>
        </p:nvSpPr>
        <p:spPr/>
        <p:txBody>
          <a:bodyPr/>
          <a:lstStyle/>
          <a:p>
            <a:pPr>
              <a:defRPr/>
            </a:pPr>
            <a:fld id="{98BB279B-E5FD-47E9-8189-72B5F75B510E}" type="slidenum">
              <a:rPr lang="en-US" smtClean="0"/>
              <a:pPr>
                <a:defRPr/>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smtClean="0"/>
              <a:t>Enablers</a:t>
            </a:r>
          </a:p>
        </p:txBody>
      </p:sp>
      <p:sp>
        <p:nvSpPr>
          <p:cNvPr id="15363" name="Content Placeholder 2"/>
          <p:cNvSpPr>
            <a:spLocks noGrp="1"/>
          </p:cNvSpPr>
          <p:nvPr>
            <p:ph idx="1"/>
          </p:nvPr>
        </p:nvSpPr>
        <p:spPr>
          <a:xfrm>
            <a:off x="228600" y="1600200"/>
            <a:ext cx="8686800" cy="4525963"/>
          </a:xfrm>
        </p:spPr>
        <p:txBody>
          <a:bodyPr/>
          <a:lstStyle/>
          <a:p>
            <a:r>
              <a:rPr lang="en-US" smtClean="0"/>
              <a:t>Web technology</a:t>
            </a:r>
          </a:p>
          <a:p>
            <a:r>
              <a:rPr lang="en-US" smtClean="0"/>
              <a:t>Customer relationship management (CRM)</a:t>
            </a:r>
          </a:p>
          <a:p>
            <a:pPr lvl="1"/>
            <a:r>
              <a:rPr lang="en-US" smtClean="0"/>
              <a:t>24/7/365 operation</a:t>
            </a:r>
          </a:p>
          <a:p>
            <a:pPr lvl="1"/>
            <a:r>
              <a:rPr lang="en-US" smtClean="0"/>
              <a:t>Individualized service</a:t>
            </a:r>
          </a:p>
          <a:p>
            <a:pPr lvl="1"/>
            <a:r>
              <a:rPr lang="en-US" smtClean="0"/>
              <a:t>Improved information sharing</a:t>
            </a:r>
          </a:p>
          <a:p>
            <a:pPr lvl="1"/>
            <a:r>
              <a:rPr lang="en-US" smtClean="0"/>
              <a:t>Planning integration</a:t>
            </a:r>
          </a:p>
          <a:p>
            <a:pPr lvl="1"/>
            <a:r>
              <a:rPr lang="en-US" smtClean="0"/>
              <a:t>Customer satisfaction</a:t>
            </a:r>
          </a:p>
          <a:p>
            <a:pPr lvl="1"/>
            <a:r>
              <a:rPr lang="en-US" smtClean="0"/>
              <a:t>Enhanced product development</a:t>
            </a:r>
          </a:p>
        </p:txBody>
      </p:sp>
      <p:sp>
        <p:nvSpPr>
          <p:cNvPr id="5" name="Footer Placeholder 4"/>
          <p:cNvSpPr>
            <a:spLocks noGrp="1"/>
          </p:cNvSpPr>
          <p:nvPr>
            <p:ph type="ftr" sz="quarter" idx="11"/>
          </p:nvPr>
        </p:nvSpPr>
        <p:spPr/>
        <p:txBody>
          <a:bodyPr/>
          <a:lstStyle/>
          <a:p>
            <a:pPr>
              <a:defRPr/>
            </a:pPr>
            <a:r>
              <a:rPr lang="en-US" smtClean="0"/>
              <a:t>Principles of Supply Chain Management - Crandall, Crandall and Chen</a:t>
            </a:r>
            <a:endParaRPr lang="en-US"/>
          </a:p>
        </p:txBody>
      </p:sp>
      <p:sp>
        <p:nvSpPr>
          <p:cNvPr id="6" name="Slide Number Placeholder 5"/>
          <p:cNvSpPr>
            <a:spLocks noGrp="1"/>
          </p:cNvSpPr>
          <p:nvPr>
            <p:ph type="sldNum" sz="quarter" idx="12"/>
          </p:nvPr>
        </p:nvSpPr>
        <p:spPr/>
        <p:txBody>
          <a:bodyPr/>
          <a:lstStyle/>
          <a:p>
            <a:pPr>
              <a:defRPr/>
            </a:pPr>
            <a:fld id="{24AE644B-3EC2-40FB-B761-6C32921D4897}" type="slidenum">
              <a:rPr lang="en-US" smtClean="0"/>
              <a:pPr>
                <a:defRPr/>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mtClean="0"/>
              <a:t>Performance Measurement</a:t>
            </a:r>
          </a:p>
        </p:txBody>
      </p:sp>
      <p:sp>
        <p:nvSpPr>
          <p:cNvPr id="16387" name="Content Placeholder 2"/>
          <p:cNvSpPr>
            <a:spLocks noGrp="1"/>
          </p:cNvSpPr>
          <p:nvPr>
            <p:ph idx="1"/>
          </p:nvPr>
        </p:nvSpPr>
        <p:spPr>
          <a:xfrm>
            <a:off x="457200" y="1219200"/>
            <a:ext cx="8229600" cy="4906963"/>
          </a:xfrm>
        </p:spPr>
        <p:txBody>
          <a:bodyPr/>
          <a:lstStyle/>
          <a:p>
            <a:r>
              <a:rPr lang="en-US" sz="2800" smtClean="0">
                <a:solidFill>
                  <a:srgbClr val="C00000"/>
                </a:solidFill>
              </a:rPr>
              <a:t>Direct and measurable benefits</a:t>
            </a:r>
            <a:r>
              <a:rPr lang="en-US" sz="2800" smtClean="0"/>
              <a:t> – reduced production costs, increased number of customers served, lowered inventories, higher quality, faster response times, fewer stockouts, and higher on-time deliveries.</a:t>
            </a:r>
          </a:p>
          <a:p>
            <a:r>
              <a:rPr lang="en-US" sz="2800" smtClean="0">
                <a:solidFill>
                  <a:srgbClr val="C00000"/>
                </a:solidFill>
              </a:rPr>
              <a:t>Indirect benefits </a:t>
            </a:r>
            <a:r>
              <a:rPr lang="en-US" sz="2800" smtClean="0"/>
              <a:t>– business process transformation, organizational learning, process consistency, innovation capacity, market share, customer satisfaction, customer retention, and overall competitive position.</a:t>
            </a:r>
          </a:p>
        </p:txBody>
      </p:sp>
      <p:sp>
        <p:nvSpPr>
          <p:cNvPr id="5" name="Footer Placeholder 4"/>
          <p:cNvSpPr>
            <a:spLocks noGrp="1"/>
          </p:cNvSpPr>
          <p:nvPr>
            <p:ph type="ftr" sz="quarter" idx="11"/>
          </p:nvPr>
        </p:nvSpPr>
        <p:spPr/>
        <p:txBody>
          <a:bodyPr/>
          <a:lstStyle/>
          <a:p>
            <a:pPr>
              <a:defRPr/>
            </a:pPr>
            <a:r>
              <a:rPr lang="en-US" smtClean="0"/>
              <a:t>Principles of Supply Chain Management - Crandall, Crandall and Chen</a:t>
            </a:r>
            <a:endParaRPr lang="en-US"/>
          </a:p>
        </p:txBody>
      </p:sp>
      <p:sp>
        <p:nvSpPr>
          <p:cNvPr id="6" name="Slide Number Placeholder 5"/>
          <p:cNvSpPr>
            <a:spLocks noGrp="1"/>
          </p:cNvSpPr>
          <p:nvPr>
            <p:ph type="sldNum" sz="quarter" idx="12"/>
          </p:nvPr>
        </p:nvSpPr>
        <p:spPr/>
        <p:txBody>
          <a:bodyPr/>
          <a:lstStyle/>
          <a:p>
            <a:pPr>
              <a:defRPr/>
            </a:pPr>
            <a:fld id="{DCDECE85-2F6F-4A0D-8239-99BD91D37D46}" type="slidenum">
              <a:rPr lang="en-US" smtClean="0"/>
              <a:pPr>
                <a:defRPr/>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228600" y="274638"/>
            <a:ext cx="8686800" cy="1143000"/>
          </a:xfrm>
        </p:spPr>
        <p:txBody>
          <a:bodyPr/>
          <a:lstStyle/>
          <a:p>
            <a:r>
              <a:rPr lang="en-US" sz="4200" smtClean="0"/>
              <a:t>Allocation of Benefits and Costs</a:t>
            </a:r>
          </a:p>
        </p:txBody>
      </p:sp>
      <p:sp>
        <p:nvSpPr>
          <p:cNvPr id="17411" name="Content Placeholder 2"/>
          <p:cNvSpPr>
            <a:spLocks noGrp="1"/>
          </p:cNvSpPr>
          <p:nvPr>
            <p:ph idx="1"/>
          </p:nvPr>
        </p:nvSpPr>
        <p:spPr>
          <a:xfrm>
            <a:off x="228600" y="1600200"/>
            <a:ext cx="8686800" cy="4525963"/>
          </a:xfrm>
        </p:spPr>
        <p:txBody>
          <a:bodyPr/>
          <a:lstStyle/>
          <a:p>
            <a:r>
              <a:rPr lang="en-US" smtClean="0"/>
              <a:t>Participants need to be willing to share</a:t>
            </a:r>
          </a:p>
          <a:p>
            <a:r>
              <a:rPr lang="en-US" smtClean="0"/>
              <a:t>Difficult to measure overall benefits and costs</a:t>
            </a:r>
          </a:p>
          <a:p>
            <a:r>
              <a:rPr lang="en-US" smtClean="0"/>
              <a:t>May need to consider incremental benefits and costs</a:t>
            </a:r>
          </a:p>
          <a:p>
            <a:r>
              <a:rPr lang="en-US" smtClean="0"/>
              <a:t>Some possible measures – inventory investment, profit/loss, forecast accuracy, lead time and uplanned orders.</a:t>
            </a:r>
          </a:p>
          <a:p>
            <a:endParaRPr lang="en-US" smtClean="0"/>
          </a:p>
        </p:txBody>
      </p:sp>
      <p:sp>
        <p:nvSpPr>
          <p:cNvPr id="5" name="Footer Placeholder 4"/>
          <p:cNvSpPr>
            <a:spLocks noGrp="1"/>
          </p:cNvSpPr>
          <p:nvPr>
            <p:ph type="ftr" sz="quarter" idx="11"/>
          </p:nvPr>
        </p:nvSpPr>
        <p:spPr/>
        <p:txBody>
          <a:bodyPr/>
          <a:lstStyle/>
          <a:p>
            <a:pPr>
              <a:defRPr/>
            </a:pPr>
            <a:r>
              <a:rPr lang="en-US" smtClean="0"/>
              <a:t>Principles of Supply Chain Management - Crandall, Crandall and Chen</a:t>
            </a:r>
            <a:endParaRPr lang="en-US"/>
          </a:p>
        </p:txBody>
      </p:sp>
      <p:sp>
        <p:nvSpPr>
          <p:cNvPr id="6" name="Slide Number Placeholder 5"/>
          <p:cNvSpPr>
            <a:spLocks noGrp="1"/>
          </p:cNvSpPr>
          <p:nvPr>
            <p:ph type="sldNum" sz="quarter" idx="12"/>
          </p:nvPr>
        </p:nvSpPr>
        <p:spPr/>
        <p:txBody>
          <a:bodyPr/>
          <a:lstStyle/>
          <a:p>
            <a:pPr>
              <a:defRPr/>
            </a:pPr>
            <a:fld id="{CE1B7375-BF46-438D-A4AF-BC12F70B8C0C}" type="slidenum">
              <a:rPr lang="en-US" smtClean="0"/>
              <a:pPr>
                <a:defRPr/>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smtClean="0"/>
              <a:t>Value Creation as Objective</a:t>
            </a:r>
          </a:p>
        </p:txBody>
      </p:sp>
      <p:sp>
        <p:nvSpPr>
          <p:cNvPr id="18435" name="Content Placeholder 2"/>
          <p:cNvSpPr>
            <a:spLocks noGrp="1"/>
          </p:cNvSpPr>
          <p:nvPr>
            <p:ph idx="1"/>
          </p:nvPr>
        </p:nvSpPr>
        <p:spPr>
          <a:xfrm>
            <a:off x="228600" y="1600200"/>
            <a:ext cx="8686800" cy="4525963"/>
          </a:xfrm>
        </p:spPr>
        <p:txBody>
          <a:bodyPr/>
          <a:lstStyle/>
          <a:p>
            <a:r>
              <a:rPr lang="en-US" smtClean="0"/>
              <a:t>Complexity is increasing</a:t>
            </a:r>
          </a:p>
          <a:p>
            <a:r>
              <a:rPr lang="en-US" smtClean="0"/>
              <a:t>Examples</a:t>
            </a:r>
          </a:p>
          <a:p>
            <a:pPr lvl="1"/>
            <a:r>
              <a:rPr lang="en-US" smtClean="0"/>
              <a:t>Wal-Mart – everyday low price</a:t>
            </a:r>
          </a:p>
          <a:p>
            <a:pPr lvl="1"/>
            <a:r>
              <a:rPr lang="en-US" smtClean="0"/>
              <a:t>Kia Motors – 10 years, 100,000 miles warranty</a:t>
            </a:r>
          </a:p>
          <a:p>
            <a:pPr lvl="1"/>
            <a:r>
              <a:rPr lang="en-US" smtClean="0"/>
              <a:t>Dell – assemble to order</a:t>
            </a:r>
          </a:p>
          <a:p>
            <a:pPr lvl="1"/>
            <a:r>
              <a:rPr lang="en-US" smtClean="0"/>
              <a:t>Toyota – shorter time to make</a:t>
            </a:r>
          </a:p>
          <a:p>
            <a:pPr lvl="1"/>
            <a:r>
              <a:rPr lang="en-US" smtClean="0"/>
              <a:t>Southwest Airlines – low cost, safety and friendliness</a:t>
            </a:r>
          </a:p>
        </p:txBody>
      </p:sp>
      <p:sp>
        <p:nvSpPr>
          <p:cNvPr id="5" name="Footer Placeholder 4"/>
          <p:cNvSpPr>
            <a:spLocks noGrp="1"/>
          </p:cNvSpPr>
          <p:nvPr>
            <p:ph type="ftr" sz="quarter" idx="11"/>
          </p:nvPr>
        </p:nvSpPr>
        <p:spPr/>
        <p:txBody>
          <a:bodyPr/>
          <a:lstStyle/>
          <a:p>
            <a:pPr>
              <a:defRPr/>
            </a:pPr>
            <a:r>
              <a:rPr lang="en-US" smtClean="0"/>
              <a:t>Principles of Supply Chain Management - Crandall, Crandall and Chen</a:t>
            </a:r>
            <a:endParaRPr lang="en-US"/>
          </a:p>
        </p:txBody>
      </p:sp>
      <p:sp>
        <p:nvSpPr>
          <p:cNvPr id="6" name="Slide Number Placeholder 5"/>
          <p:cNvSpPr>
            <a:spLocks noGrp="1"/>
          </p:cNvSpPr>
          <p:nvPr>
            <p:ph type="sldNum" sz="quarter" idx="12"/>
          </p:nvPr>
        </p:nvSpPr>
        <p:spPr/>
        <p:txBody>
          <a:bodyPr/>
          <a:lstStyle/>
          <a:p>
            <a:pPr>
              <a:defRPr/>
            </a:pPr>
            <a:fld id="{359FCBBA-55C7-47C5-AD73-744EC8426D85}" type="slidenum">
              <a:rPr lang="en-US" smtClean="0"/>
              <a:pPr>
                <a:defRPr/>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smtClean="0"/>
              <a:t>Summary</a:t>
            </a:r>
          </a:p>
        </p:txBody>
      </p:sp>
      <p:sp>
        <p:nvSpPr>
          <p:cNvPr id="19459" name="Content Placeholder 2"/>
          <p:cNvSpPr>
            <a:spLocks noGrp="1"/>
          </p:cNvSpPr>
          <p:nvPr>
            <p:ph idx="1"/>
          </p:nvPr>
        </p:nvSpPr>
        <p:spPr>
          <a:xfrm>
            <a:off x="228600" y="1600200"/>
            <a:ext cx="8458200" cy="4525963"/>
          </a:xfrm>
        </p:spPr>
        <p:txBody>
          <a:bodyPr/>
          <a:lstStyle/>
          <a:p>
            <a:r>
              <a:rPr lang="en-US" smtClean="0"/>
              <a:t>ITO – input, transformation, outputs – the DNA of the supply chain</a:t>
            </a:r>
          </a:p>
          <a:p>
            <a:r>
              <a:rPr lang="en-US" smtClean="0"/>
              <a:t>Supply chain flows – physical goods and services, information and funds</a:t>
            </a:r>
          </a:p>
          <a:p>
            <a:r>
              <a:rPr lang="en-US" smtClean="0"/>
              <a:t>A supply chain is a system of interrelated activities and entities</a:t>
            </a:r>
          </a:p>
          <a:p>
            <a:r>
              <a:rPr lang="en-US" smtClean="0"/>
              <a:t>Supply chains operate in open and closed system environments</a:t>
            </a:r>
          </a:p>
          <a:p>
            <a:endParaRPr lang="en-US" smtClean="0"/>
          </a:p>
        </p:txBody>
      </p:sp>
      <p:sp>
        <p:nvSpPr>
          <p:cNvPr id="5" name="Footer Placeholder 4"/>
          <p:cNvSpPr>
            <a:spLocks noGrp="1"/>
          </p:cNvSpPr>
          <p:nvPr>
            <p:ph type="ftr" sz="quarter" idx="11"/>
          </p:nvPr>
        </p:nvSpPr>
        <p:spPr/>
        <p:txBody>
          <a:bodyPr/>
          <a:lstStyle/>
          <a:p>
            <a:pPr>
              <a:defRPr/>
            </a:pPr>
            <a:r>
              <a:rPr lang="en-US" smtClean="0"/>
              <a:t>Principles of Supply Chain Management - Crandall, Crandall and Chen</a:t>
            </a:r>
            <a:endParaRPr lang="en-US"/>
          </a:p>
        </p:txBody>
      </p:sp>
      <p:sp>
        <p:nvSpPr>
          <p:cNvPr id="6" name="Slide Number Placeholder 5"/>
          <p:cNvSpPr>
            <a:spLocks noGrp="1"/>
          </p:cNvSpPr>
          <p:nvPr>
            <p:ph type="sldNum" sz="quarter" idx="12"/>
          </p:nvPr>
        </p:nvSpPr>
        <p:spPr/>
        <p:txBody>
          <a:bodyPr/>
          <a:lstStyle/>
          <a:p>
            <a:pPr>
              <a:defRPr/>
            </a:pPr>
            <a:fld id="{FC49E6FF-0154-4803-B90B-7EF0736BCBF5}" type="slidenum">
              <a:rPr lang="en-US" smtClean="0"/>
              <a:pPr>
                <a:defRPr/>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Hot Topic – Natural Disaster</a:t>
            </a:r>
            <a:endParaRPr lang="en-US" dirty="0"/>
          </a:p>
        </p:txBody>
      </p:sp>
      <p:sp>
        <p:nvSpPr>
          <p:cNvPr id="3" name="Content Placeholder 2"/>
          <p:cNvSpPr>
            <a:spLocks noGrp="1"/>
          </p:cNvSpPr>
          <p:nvPr>
            <p:ph idx="1"/>
          </p:nvPr>
        </p:nvSpPr>
        <p:spPr/>
        <p:txBody>
          <a:bodyPr/>
          <a:lstStyle/>
          <a:p>
            <a:r>
              <a:rPr lang="en-US" b="1" dirty="0"/>
              <a:t>How a natural disaster can cripple a supply chain</a:t>
            </a:r>
          </a:p>
          <a:p>
            <a:pPr>
              <a:spcBef>
                <a:spcPts val="1200"/>
              </a:spcBef>
            </a:pPr>
            <a:r>
              <a:rPr lang="en-US" sz="2800" dirty="0" smtClean="0"/>
              <a:t>In </a:t>
            </a:r>
            <a:r>
              <a:rPr lang="en-US" sz="2800" dirty="0"/>
              <a:t>this chapter you learned how supply chains are actually a series of input-transformation-output (ITO) entities.  An interruption at any ITO point in the supply chain can stop the movement of goods within that chain.  For example, an earthquake in Asia can cause factories in other parts of the world to shut down.  </a:t>
            </a:r>
          </a:p>
          <a:p>
            <a:endParaRPr lang="en-US" dirty="0"/>
          </a:p>
        </p:txBody>
      </p:sp>
      <p:sp>
        <p:nvSpPr>
          <p:cNvPr id="4" name="Footer Placeholder 3"/>
          <p:cNvSpPr>
            <a:spLocks noGrp="1"/>
          </p:cNvSpPr>
          <p:nvPr>
            <p:ph type="ftr" sz="quarter" idx="11"/>
          </p:nvPr>
        </p:nvSpPr>
        <p:spPr/>
        <p:txBody>
          <a:bodyPr/>
          <a:lstStyle/>
          <a:p>
            <a:pPr>
              <a:defRPr/>
            </a:pPr>
            <a:r>
              <a:rPr lang="en-US" smtClean="0"/>
              <a:t>Principles of Supply Chain Management - Crandall, Crandall and Chen</a:t>
            </a:r>
            <a:endParaRPr lang="en-US" dirty="0"/>
          </a:p>
        </p:txBody>
      </p:sp>
      <p:sp>
        <p:nvSpPr>
          <p:cNvPr id="5" name="Slide Number Placeholder 4"/>
          <p:cNvSpPr>
            <a:spLocks noGrp="1"/>
          </p:cNvSpPr>
          <p:nvPr>
            <p:ph type="sldNum" sz="quarter" idx="12"/>
          </p:nvPr>
        </p:nvSpPr>
        <p:spPr/>
        <p:txBody>
          <a:bodyPr/>
          <a:lstStyle/>
          <a:p>
            <a:pPr>
              <a:defRPr/>
            </a:pPr>
            <a:fld id="{932B5B4F-9D4C-46D6-BFFE-02E6CF1FA29F}" type="slidenum">
              <a:rPr lang="en-US" smtClean="0"/>
              <a:pPr>
                <a:defRPr/>
              </a:pPr>
              <a:t>19</a:t>
            </a:fld>
            <a:endParaRPr lang="en-US"/>
          </a:p>
        </p:txBody>
      </p:sp>
    </p:spTree>
    <p:extLst>
      <p:ext uri="{BB962C8B-B14F-4D97-AF65-F5344CB8AC3E}">
        <p14:creationId xmlns:p14="http://schemas.microsoft.com/office/powerpoint/2010/main" val="16102762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Company Profile - Zara</a:t>
            </a:r>
            <a:endParaRPr lang="en-US" dirty="0"/>
          </a:p>
        </p:txBody>
      </p:sp>
      <p:sp>
        <p:nvSpPr>
          <p:cNvPr id="3" name="Content Placeholder 2"/>
          <p:cNvSpPr>
            <a:spLocks noGrp="1"/>
          </p:cNvSpPr>
          <p:nvPr>
            <p:ph idx="1"/>
          </p:nvPr>
        </p:nvSpPr>
        <p:spPr>
          <a:xfrm>
            <a:off x="228600" y="1295400"/>
            <a:ext cx="8763000" cy="5013325"/>
          </a:xfrm>
        </p:spPr>
        <p:txBody>
          <a:bodyPr/>
          <a:lstStyle/>
          <a:p>
            <a:r>
              <a:rPr lang="en-US" sz="2600" dirty="0" smtClean="0"/>
              <a:t>Inditex (Zara is their leading company) </a:t>
            </a:r>
            <a:r>
              <a:rPr lang="en-US" sz="2600" dirty="0"/>
              <a:t>is a company that has built a supply chain system that is extremely successful.  They were first listed in the Gartner Top 25 Supply Chains in 2012 when they were ranked No. 19.  In 2013, they moved up to No. 15.  (Gilmore 2013)  They have reached this level of recognition by developing a supply chain that emphasizes fast response times and agility in meeting variability in their marketplace – high fashion clothing.  Their growth confirms their success.  From their beginning in 1975, they have grown to over 6,000 stores throughout the world.</a:t>
            </a:r>
          </a:p>
          <a:p>
            <a:endParaRPr lang="en-US" dirty="0"/>
          </a:p>
        </p:txBody>
      </p:sp>
      <p:sp>
        <p:nvSpPr>
          <p:cNvPr id="4" name="Footer Placeholder 3"/>
          <p:cNvSpPr>
            <a:spLocks noGrp="1"/>
          </p:cNvSpPr>
          <p:nvPr>
            <p:ph type="ftr" sz="quarter" idx="11"/>
          </p:nvPr>
        </p:nvSpPr>
        <p:spPr/>
        <p:txBody>
          <a:bodyPr/>
          <a:lstStyle/>
          <a:p>
            <a:pPr>
              <a:defRPr/>
            </a:pPr>
            <a:r>
              <a:rPr lang="en-US" smtClean="0"/>
              <a:t>Principles of Supply Chain Management - Crandall, Crandall and Chen</a:t>
            </a:r>
            <a:endParaRPr lang="en-US" dirty="0"/>
          </a:p>
        </p:txBody>
      </p:sp>
      <p:sp>
        <p:nvSpPr>
          <p:cNvPr id="5" name="Slide Number Placeholder 4"/>
          <p:cNvSpPr>
            <a:spLocks noGrp="1"/>
          </p:cNvSpPr>
          <p:nvPr>
            <p:ph type="sldNum" sz="quarter" idx="12"/>
          </p:nvPr>
        </p:nvSpPr>
        <p:spPr/>
        <p:txBody>
          <a:bodyPr/>
          <a:lstStyle/>
          <a:p>
            <a:pPr>
              <a:defRPr/>
            </a:pPr>
            <a:fld id="{B6040689-CB73-493C-81C8-7B3DDE09B013}" type="slidenum">
              <a:rPr lang="en-US" smtClean="0"/>
              <a:pPr>
                <a:defRPr/>
              </a:pPr>
              <a:t>2</a:t>
            </a:fld>
            <a:endParaRPr lang="en-US" dirty="0"/>
          </a:p>
        </p:txBody>
      </p:sp>
    </p:spTree>
    <p:extLst>
      <p:ext uri="{BB962C8B-B14F-4D97-AF65-F5344CB8AC3E}">
        <p14:creationId xmlns:p14="http://schemas.microsoft.com/office/powerpoint/2010/main" val="23983694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smtClean="0"/>
              <a:t>Discussion Questions</a:t>
            </a:r>
          </a:p>
        </p:txBody>
      </p:sp>
      <p:sp>
        <p:nvSpPr>
          <p:cNvPr id="20483" name="Content Placeholder 2"/>
          <p:cNvSpPr>
            <a:spLocks noGrp="1"/>
          </p:cNvSpPr>
          <p:nvPr>
            <p:ph idx="1"/>
          </p:nvPr>
        </p:nvSpPr>
        <p:spPr>
          <a:xfrm>
            <a:off x="228600" y="1219200"/>
            <a:ext cx="8686800" cy="4906963"/>
          </a:xfrm>
        </p:spPr>
        <p:txBody>
          <a:bodyPr/>
          <a:lstStyle/>
          <a:p>
            <a:r>
              <a:rPr lang="en-US" sz="3000" dirty="0" smtClean="0"/>
              <a:t>Why is the ITO model called the DNA of supply chains?</a:t>
            </a:r>
          </a:p>
          <a:p>
            <a:r>
              <a:rPr lang="en-US" sz="3000" dirty="0" smtClean="0"/>
              <a:t>Describe the four types of flows inside a supply chain.  How do they complement each other?</a:t>
            </a:r>
          </a:p>
          <a:p>
            <a:r>
              <a:rPr lang="en-US" sz="3000" dirty="0" smtClean="0"/>
              <a:t>Using Table 2.2, describe other types of supply chains.</a:t>
            </a:r>
          </a:p>
          <a:p>
            <a:r>
              <a:rPr lang="en-US" sz="3000" dirty="0" smtClean="0"/>
              <a:t>Describe the internal and external customers of a market-driven supply chain.</a:t>
            </a:r>
          </a:p>
          <a:p>
            <a:r>
              <a:rPr lang="en-US" sz="2800" dirty="0"/>
              <a:t>What types of external influences impact the supply chain?</a:t>
            </a:r>
          </a:p>
          <a:p>
            <a:endParaRPr lang="en-US" sz="3000" dirty="0" smtClean="0"/>
          </a:p>
        </p:txBody>
      </p:sp>
      <p:sp>
        <p:nvSpPr>
          <p:cNvPr id="5" name="Footer Placeholder 4"/>
          <p:cNvSpPr>
            <a:spLocks noGrp="1"/>
          </p:cNvSpPr>
          <p:nvPr>
            <p:ph type="ftr" sz="quarter" idx="11"/>
          </p:nvPr>
        </p:nvSpPr>
        <p:spPr/>
        <p:txBody>
          <a:bodyPr/>
          <a:lstStyle/>
          <a:p>
            <a:pPr>
              <a:defRPr/>
            </a:pPr>
            <a:r>
              <a:rPr lang="en-US" smtClean="0"/>
              <a:t>Principles of Supply Chain Management - Crandall, Crandall and Chen</a:t>
            </a:r>
            <a:endParaRPr lang="en-US"/>
          </a:p>
        </p:txBody>
      </p:sp>
      <p:sp>
        <p:nvSpPr>
          <p:cNvPr id="6" name="Slide Number Placeholder 5"/>
          <p:cNvSpPr>
            <a:spLocks noGrp="1"/>
          </p:cNvSpPr>
          <p:nvPr>
            <p:ph type="sldNum" sz="quarter" idx="12"/>
          </p:nvPr>
        </p:nvSpPr>
        <p:spPr/>
        <p:txBody>
          <a:bodyPr/>
          <a:lstStyle/>
          <a:p>
            <a:pPr>
              <a:defRPr/>
            </a:pPr>
            <a:fld id="{D49C83A0-6574-4E02-B72E-C04CF144B85B}" type="slidenum">
              <a:rPr lang="en-US" smtClean="0"/>
              <a:pPr>
                <a:defRPr/>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274638"/>
            <a:ext cx="8229600" cy="792162"/>
          </a:xfrm>
        </p:spPr>
        <p:txBody>
          <a:bodyPr/>
          <a:lstStyle/>
          <a:p>
            <a:r>
              <a:rPr lang="en-US" smtClean="0"/>
              <a:t>Discussion Questions (cont.)</a:t>
            </a:r>
          </a:p>
        </p:txBody>
      </p:sp>
      <p:sp>
        <p:nvSpPr>
          <p:cNvPr id="21507" name="Content Placeholder 2"/>
          <p:cNvSpPr>
            <a:spLocks noGrp="1"/>
          </p:cNvSpPr>
          <p:nvPr>
            <p:ph idx="1"/>
          </p:nvPr>
        </p:nvSpPr>
        <p:spPr>
          <a:xfrm>
            <a:off x="152400" y="1066800"/>
            <a:ext cx="8839200" cy="5059363"/>
          </a:xfrm>
        </p:spPr>
        <p:txBody>
          <a:bodyPr/>
          <a:lstStyle/>
          <a:p>
            <a:r>
              <a:rPr lang="en-US" sz="3000" dirty="0" smtClean="0"/>
              <a:t>How can a supply chain manager deal with the obstacles and enablers of supply chain integration?</a:t>
            </a:r>
          </a:p>
          <a:p>
            <a:r>
              <a:rPr lang="en-US" sz="3000" dirty="0" smtClean="0"/>
              <a:t>How is supply chain performance measured?</a:t>
            </a:r>
          </a:p>
          <a:p>
            <a:r>
              <a:rPr lang="en-US" sz="3000" dirty="0" smtClean="0"/>
              <a:t>Describe strategies that companies use to create value for their customers.</a:t>
            </a:r>
          </a:p>
          <a:p>
            <a:pPr lvl="0"/>
            <a:r>
              <a:rPr lang="en-US" sz="3000" dirty="0"/>
              <a:t>How does outsourcing increase or decrease the risk of supply chain disruptions?</a:t>
            </a:r>
          </a:p>
          <a:p>
            <a:pPr lvl="0"/>
            <a:r>
              <a:rPr lang="en-US" sz="3000" dirty="0" smtClean="0"/>
              <a:t>Discuss </a:t>
            </a:r>
            <a:r>
              <a:rPr lang="en-US" sz="3000" dirty="0"/>
              <a:t>the potential use of chaos theory in supply chain management.</a:t>
            </a:r>
          </a:p>
          <a:p>
            <a:endParaRPr lang="en-US" dirty="0" smtClean="0"/>
          </a:p>
        </p:txBody>
      </p:sp>
      <p:sp>
        <p:nvSpPr>
          <p:cNvPr id="5" name="Footer Placeholder 4"/>
          <p:cNvSpPr>
            <a:spLocks noGrp="1"/>
          </p:cNvSpPr>
          <p:nvPr>
            <p:ph type="ftr" sz="quarter" idx="11"/>
          </p:nvPr>
        </p:nvSpPr>
        <p:spPr/>
        <p:txBody>
          <a:bodyPr/>
          <a:lstStyle/>
          <a:p>
            <a:pPr>
              <a:defRPr/>
            </a:pPr>
            <a:r>
              <a:rPr lang="en-US" smtClean="0"/>
              <a:t>Principles of Supply Chain Management - Crandall, Crandall and Chen</a:t>
            </a:r>
            <a:endParaRPr lang="en-US"/>
          </a:p>
        </p:txBody>
      </p:sp>
      <p:sp>
        <p:nvSpPr>
          <p:cNvPr id="6" name="Slide Number Placeholder 5"/>
          <p:cNvSpPr>
            <a:spLocks noGrp="1"/>
          </p:cNvSpPr>
          <p:nvPr>
            <p:ph type="sldNum" sz="quarter" idx="12"/>
          </p:nvPr>
        </p:nvSpPr>
        <p:spPr/>
        <p:txBody>
          <a:bodyPr/>
          <a:lstStyle/>
          <a:p>
            <a:pPr>
              <a:defRPr/>
            </a:pPr>
            <a:fld id="{E05AA086-C21F-49C1-9991-AB08C1DE3105}" type="slidenum">
              <a:rPr lang="en-US" smtClean="0"/>
              <a:pPr>
                <a:defRPr/>
              </a:pPr>
              <a:t>21</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274638"/>
            <a:ext cx="8229600" cy="792162"/>
          </a:xfrm>
        </p:spPr>
        <p:txBody>
          <a:bodyPr/>
          <a:lstStyle/>
          <a:p>
            <a:r>
              <a:rPr lang="en-US" smtClean="0"/>
              <a:t>Learning Outcomes</a:t>
            </a:r>
          </a:p>
        </p:txBody>
      </p:sp>
      <p:sp>
        <p:nvSpPr>
          <p:cNvPr id="4099" name="Content Placeholder 2"/>
          <p:cNvSpPr>
            <a:spLocks noGrp="1"/>
          </p:cNvSpPr>
          <p:nvPr>
            <p:ph idx="1"/>
          </p:nvPr>
        </p:nvSpPr>
        <p:spPr>
          <a:xfrm>
            <a:off x="228600" y="1066800"/>
            <a:ext cx="8686800" cy="5059363"/>
          </a:xfrm>
        </p:spPr>
        <p:txBody>
          <a:bodyPr/>
          <a:lstStyle/>
          <a:p>
            <a:r>
              <a:rPr lang="en-US" sz="3000" dirty="0" smtClean="0"/>
              <a:t>Describe the components of the input-transformation-output model</a:t>
            </a:r>
          </a:p>
          <a:p>
            <a:r>
              <a:rPr lang="en-US" sz="3000" dirty="0" smtClean="0"/>
              <a:t>Describe the three types of flows in a supply chain</a:t>
            </a:r>
          </a:p>
          <a:p>
            <a:r>
              <a:rPr lang="en-US" sz="3000" dirty="0" smtClean="0"/>
              <a:t>Provide examples of supply chains in different industries</a:t>
            </a:r>
          </a:p>
          <a:p>
            <a:r>
              <a:rPr lang="en-US" sz="3000" dirty="0" smtClean="0"/>
              <a:t>Identify the difference between internal and external customers</a:t>
            </a:r>
          </a:p>
          <a:p>
            <a:r>
              <a:rPr lang="en-US" sz="3000" dirty="0" smtClean="0"/>
              <a:t>Explain the difference between open and closed systems</a:t>
            </a:r>
          </a:p>
        </p:txBody>
      </p:sp>
      <p:sp>
        <p:nvSpPr>
          <p:cNvPr id="5" name="Footer Placeholder 4"/>
          <p:cNvSpPr>
            <a:spLocks noGrp="1"/>
          </p:cNvSpPr>
          <p:nvPr>
            <p:ph type="ftr" sz="quarter" idx="11"/>
          </p:nvPr>
        </p:nvSpPr>
        <p:spPr/>
        <p:txBody>
          <a:bodyPr/>
          <a:lstStyle/>
          <a:p>
            <a:pPr>
              <a:defRPr/>
            </a:pPr>
            <a:r>
              <a:rPr lang="en-US" smtClean="0"/>
              <a:t>Principles of Supply Chain Management - Crandall, Crandall and Chen</a:t>
            </a:r>
            <a:endParaRPr lang="en-US"/>
          </a:p>
        </p:txBody>
      </p:sp>
      <p:sp>
        <p:nvSpPr>
          <p:cNvPr id="6" name="Slide Number Placeholder 5"/>
          <p:cNvSpPr>
            <a:spLocks noGrp="1"/>
          </p:cNvSpPr>
          <p:nvPr>
            <p:ph type="sldNum" sz="quarter" idx="12"/>
          </p:nvPr>
        </p:nvSpPr>
        <p:spPr/>
        <p:txBody>
          <a:bodyPr/>
          <a:lstStyle/>
          <a:p>
            <a:pPr>
              <a:defRPr/>
            </a:pPr>
            <a:fld id="{E83D3978-1A13-4699-871C-76B9442B1687}"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274638"/>
            <a:ext cx="8229600" cy="792162"/>
          </a:xfrm>
        </p:spPr>
        <p:txBody>
          <a:bodyPr/>
          <a:lstStyle/>
          <a:p>
            <a:r>
              <a:rPr lang="en-US" smtClean="0"/>
              <a:t>Learning Outcomes (cont.)</a:t>
            </a:r>
          </a:p>
        </p:txBody>
      </p:sp>
      <p:sp>
        <p:nvSpPr>
          <p:cNvPr id="5123" name="Content Placeholder 2"/>
          <p:cNvSpPr>
            <a:spLocks noGrp="1"/>
          </p:cNvSpPr>
          <p:nvPr>
            <p:ph idx="1"/>
          </p:nvPr>
        </p:nvSpPr>
        <p:spPr>
          <a:xfrm>
            <a:off x="152400" y="1143000"/>
            <a:ext cx="8763000" cy="4983163"/>
          </a:xfrm>
        </p:spPr>
        <p:txBody>
          <a:bodyPr/>
          <a:lstStyle/>
          <a:p>
            <a:r>
              <a:rPr lang="en-US" sz="3000" dirty="0"/>
              <a:t>Describe the effects of external influences on supply chains</a:t>
            </a:r>
          </a:p>
          <a:p>
            <a:r>
              <a:rPr lang="en-US" sz="3000" dirty="0" smtClean="0"/>
              <a:t>Discuss the obstacles and enablers of supply chain integration</a:t>
            </a:r>
          </a:p>
          <a:p>
            <a:r>
              <a:rPr lang="en-US" sz="3000" dirty="0" smtClean="0"/>
              <a:t>Explain how supply chain performance can be measured</a:t>
            </a:r>
          </a:p>
          <a:p>
            <a:r>
              <a:rPr lang="en-US" sz="3000" dirty="0" smtClean="0"/>
              <a:t>Explain why costs, resources and benefits must be fairly allocated along the supply chain</a:t>
            </a:r>
          </a:p>
          <a:p>
            <a:r>
              <a:rPr lang="en-US" sz="3000" dirty="0" smtClean="0"/>
              <a:t>Describe the ways companies create value along the supply chain</a:t>
            </a:r>
          </a:p>
          <a:p>
            <a:pPr>
              <a:buFont typeface="Arial" charset="0"/>
              <a:buNone/>
            </a:pPr>
            <a:endParaRPr lang="en-US" dirty="0" smtClean="0"/>
          </a:p>
        </p:txBody>
      </p:sp>
      <p:sp>
        <p:nvSpPr>
          <p:cNvPr id="5" name="Footer Placeholder 4"/>
          <p:cNvSpPr>
            <a:spLocks noGrp="1"/>
          </p:cNvSpPr>
          <p:nvPr>
            <p:ph type="ftr" sz="quarter" idx="11"/>
          </p:nvPr>
        </p:nvSpPr>
        <p:spPr/>
        <p:txBody>
          <a:bodyPr/>
          <a:lstStyle/>
          <a:p>
            <a:pPr>
              <a:defRPr/>
            </a:pPr>
            <a:r>
              <a:rPr lang="en-US" smtClean="0"/>
              <a:t>Principles of Supply Chain Management - Crandall, Crandall and Chen</a:t>
            </a:r>
            <a:endParaRPr lang="en-US"/>
          </a:p>
        </p:txBody>
      </p:sp>
      <p:sp>
        <p:nvSpPr>
          <p:cNvPr id="6" name="Slide Number Placeholder 5"/>
          <p:cNvSpPr>
            <a:spLocks noGrp="1"/>
          </p:cNvSpPr>
          <p:nvPr>
            <p:ph type="sldNum" sz="quarter" idx="12"/>
          </p:nvPr>
        </p:nvSpPr>
        <p:spPr/>
        <p:txBody>
          <a:bodyPr/>
          <a:lstStyle/>
          <a:p>
            <a:pPr>
              <a:defRPr/>
            </a:pPr>
            <a:fld id="{B4072317-788F-48B9-99D7-0CB27A2FF258}" type="slidenum">
              <a:rPr lang="en-US" smtClean="0"/>
              <a:pPr>
                <a:defRPr/>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274638"/>
            <a:ext cx="8229600" cy="868362"/>
          </a:xfrm>
        </p:spPr>
        <p:txBody>
          <a:bodyPr/>
          <a:lstStyle/>
          <a:p>
            <a:r>
              <a:rPr lang="en-US" smtClean="0"/>
              <a:t>Introduction</a:t>
            </a:r>
          </a:p>
        </p:txBody>
      </p:sp>
      <p:sp>
        <p:nvSpPr>
          <p:cNvPr id="6147" name="Content Placeholder 2"/>
          <p:cNvSpPr>
            <a:spLocks noGrp="1"/>
          </p:cNvSpPr>
          <p:nvPr>
            <p:ph idx="1"/>
          </p:nvPr>
        </p:nvSpPr>
        <p:spPr>
          <a:xfrm>
            <a:off x="228600" y="1066800"/>
            <a:ext cx="8686800" cy="5257800"/>
          </a:xfrm>
        </p:spPr>
        <p:txBody>
          <a:bodyPr/>
          <a:lstStyle/>
          <a:p>
            <a:r>
              <a:rPr lang="en-US" sz="2800" smtClean="0"/>
              <a:t>A supply chain is a series of coordinated steps to transform raw materials into products and services the customer needs or wants.</a:t>
            </a:r>
          </a:p>
          <a:p>
            <a:r>
              <a:rPr lang="en-US" sz="2800" smtClean="0"/>
              <a:t>The input-transformation-output (ITO) model is the DNA of the supply chain.</a:t>
            </a:r>
          </a:p>
          <a:p>
            <a:r>
              <a:rPr lang="en-US" sz="2800" smtClean="0"/>
              <a:t>Resources – employees, equipment, facilities, inventory, and systems – are required.</a:t>
            </a:r>
          </a:p>
          <a:p>
            <a:r>
              <a:rPr lang="en-US" sz="2800" smtClean="0"/>
              <a:t>The customer is important: their perceived value determines the actual value of the output</a:t>
            </a:r>
          </a:p>
          <a:p>
            <a:r>
              <a:rPr lang="en-US" sz="2800" smtClean="0"/>
              <a:t> A supply chain requires the collaboration among its participants – a systems approach.</a:t>
            </a:r>
          </a:p>
        </p:txBody>
      </p:sp>
      <p:sp>
        <p:nvSpPr>
          <p:cNvPr id="5" name="Footer Placeholder 4"/>
          <p:cNvSpPr>
            <a:spLocks noGrp="1"/>
          </p:cNvSpPr>
          <p:nvPr>
            <p:ph type="ftr" sz="quarter" idx="11"/>
          </p:nvPr>
        </p:nvSpPr>
        <p:spPr/>
        <p:txBody>
          <a:bodyPr/>
          <a:lstStyle/>
          <a:p>
            <a:pPr>
              <a:defRPr/>
            </a:pPr>
            <a:r>
              <a:rPr lang="en-US" smtClean="0"/>
              <a:t>Principles of Supply Chain Management - Crandall, Crandall and Chen</a:t>
            </a:r>
            <a:endParaRPr lang="en-US"/>
          </a:p>
        </p:txBody>
      </p:sp>
      <p:sp>
        <p:nvSpPr>
          <p:cNvPr id="6" name="Slide Number Placeholder 5"/>
          <p:cNvSpPr>
            <a:spLocks noGrp="1"/>
          </p:cNvSpPr>
          <p:nvPr>
            <p:ph type="sldNum" sz="quarter" idx="12"/>
          </p:nvPr>
        </p:nvSpPr>
        <p:spPr/>
        <p:txBody>
          <a:bodyPr/>
          <a:lstStyle/>
          <a:p>
            <a:pPr>
              <a:defRPr/>
            </a:pPr>
            <a:fld id="{3785315F-96C5-48CD-BC42-35A874BBE13E}" type="slidenum">
              <a:rPr lang="en-US" smtClean="0"/>
              <a:pPr>
                <a:defRPr/>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smtClean="0"/>
              <a:t>Basic ITO Model</a:t>
            </a:r>
          </a:p>
        </p:txBody>
      </p:sp>
      <p:pic>
        <p:nvPicPr>
          <p:cNvPr id="7171"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285265" y="1752600"/>
            <a:ext cx="6715735" cy="4310896"/>
          </a:xfrm>
          <a:noFill/>
        </p:spPr>
      </p:pic>
      <p:sp>
        <p:nvSpPr>
          <p:cNvPr id="5" name="Footer Placeholder 4"/>
          <p:cNvSpPr>
            <a:spLocks noGrp="1"/>
          </p:cNvSpPr>
          <p:nvPr>
            <p:ph type="ftr" sz="quarter" idx="11"/>
          </p:nvPr>
        </p:nvSpPr>
        <p:spPr>
          <a:xfrm>
            <a:off x="381000" y="6356350"/>
            <a:ext cx="6172200" cy="365125"/>
          </a:xfrm>
        </p:spPr>
        <p:txBody>
          <a:bodyPr/>
          <a:lstStyle/>
          <a:p>
            <a:pPr algn="l">
              <a:defRPr/>
            </a:pPr>
            <a:r>
              <a:rPr lang="en-US" dirty="0" smtClean="0"/>
              <a:t>Principles of Supply Chain Management - Crandall, Crandall and Chen</a:t>
            </a:r>
            <a:endParaRPr lang="en-US" dirty="0"/>
          </a:p>
        </p:txBody>
      </p:sp>
      <p:sp>
        <p:nvSpPr>
          <p:cNvPr id="6" name="Slide Number Placeholder 5"/>
          <p:cNvSpPr>
            <a:spLocks noGrp="1"/>
          </p:cNvSpPr>
          <p:nvPr>
            <p:ph type="sldNum" sz="quarter" idx="12"/>
          </p:nvPr>
        </p:nvSpPr>
        <p:spPr/>
        <p:txBody>
          <a:bodyPr/>
          <a:lstStyle/>
          <a:p>
            <a:pPr>
              <a:defRPr/>
            </a:pPr>
            <a:fld id="{41F8015F-3D17-44F9-9329-2239628AD583}" type="slidenum">
              <a:rPr lang="en-US" smtClean="0"/>
              <a:pPr>
                <a:defRPr/>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smtClean="0"/>
              <a:t>Manufacturing and Services</a:t>
            </a:r>
          </a:p>
        </p:txBody>
      </p:sp>
      <p:pic>
        <p:nvPicPr>
          <p:cNvPr id="8195"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80325" y="1676400"/>
            <a:ext cx="8676848" cy="4419600"/>
          </a:xfrm>
          <a:noFill/>
        </p:spPr>
      </p:pic>
      <p:sp>
        <p:nvSpPr>
          <p:cNvPr id="5" name="Footer Placeholder 4"/>
          <p:cNvSpPr>
            <a:spLocks noGrp="1"/>
          </p:cNvSpPr>
          <p:nvPr>
            <p:ph type="ftr" sz="quarter" idx="11"/>
          </p:nvPr>
        </p:nvSpPr>
        <p:spPr/>
        <p:txBody>
          <a:bodyPr/>
          <a:lstStyle/>
          <a:p>
            <a:pPr>
              <a:defRPr/>
            </a:pPr>
            <a:r>
              <a:rPr lang="en-US" smtClean="0"/>
              <a:t>Principles of Supply Chain Management - Crandall, Crandall and Chen</a:t>
            </a:r>
            <a:endParaRPr lang="en-US"/>
          </a:p>
        </p:txBody>
      </p:sp>
      <p:sp>
        <p:nvSpPr>
          <p:cNvPr id="6" name="Slide Number Placeholder 5"/>
          <p:cNvSpPr>
            <a:spLocks noGrp="1"/>
          </p:cNvSpPr>
          <p:nvPr>
            <p:ph type="sldNum" sz="quarter" idx="12"/>
          </p:nvPr>
        </p:nvSpPr>
        <p:spPr/>
        <p:txBody>
          <a:bodyPr/>
          <a:lstStyle/>
          <a:p>
            <a:pPr>
              <a:defRPr/>
            </a:pPr>
            <a:fld id="{8B895CA9-B927-45FD-A3DD-B5FBD15B333F}" type="slidenum">
              <a:rPr lang="en-US" smtClean="0"/>
              <a:pPr>
                <a:defRPr/>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z="4800" smtClean="0"/>
              <a:t>Supply Chain Flows</a:t>
            </a:r>
          </a:p>
        </p:txBody>
      </p:sp>
      <p:sp>
        <p:nvSpPr>
          <p:cNvPr id="9219" name="Content Placeholder 2"/>
          <p:cNvSpPr>
            <a:spLocks noGrp="1"/>
          </p:cNvSpPr>
          <p:nvPr>
            <p:ph idx="1"/>
          </p:nvPr>
        </p:nvSpPr>
        <p:spPr/>
        <p:txBody>
          <a:bodyPr/>
          <a:lstStyle/>
          <a:p>
            <a:pPr>
              <a:spcBef>
                <a:spcPts val="1200"/>
              </a:spcBef>
              <a:spcAft>
                <a:spcPts val="600"/>
              </a:spcAft>
            </a:pPr>
            <a:r>
              <a:rPr lang="en-US" sz="4400" dirty="0" smtClean="0"/>
              <a:t>Physical flow</a:t>
            </a:r>
          </a:p>
          <a:p>
            <a:pPr>
              <a:spcBef>
                <a:spcPts val="1200"/>
              </a:spcBef>
              <a:spcAft>
                <a:spcPts val="600"/>
              </a:spcAft>
            </a:pPr>
            <a:r>
              <a:rPr lang="en-US" sz="4400" dirty="0" smtClean="0"/>
              <a:t>Information flow</a:t>
            </a:r>
          </a:p>
          <a:p>
            <a:pPr>
              <a:spcBef>
                <a:spcPts val="1200"/>
              </a:spcBef>
              <a:spcAft>
                <a:spcPts val="600"/>
              </a:spcAft>
            </a:pPr>
            <a:r>
              <a:rPr lang="en-US" sz="4400" dirty="0" smtClean="0"/>
              <a:t>Funds flow</a:t>
            </a:r>
          </a:p>
          <a:p>
            <a:pPr>
              <a:spcBef>
                <a:spcPts val="1200"/>
              </a:spcBef>
              <a:spcAft>
                <a:spcPts val="600"/>
              </a:spcAft>
            </a:pPr>
            <a:r>
              <a:rPr lang="en-US" sz="4400" dirty="0" smtClean="0"/>
              <a:t>Relational flow</a:t>
            </a:r>
          </a:p>
        </p:txBody>
      </p:sp>
      <p:sp>
        <p:nvSpPr>
          <p:cNvPr id="5" name="Footer Placeholder 4"/>
          <p:cNvSpPr>
            <a:spLocks noGrp="1"/>
          </p:cNvSpPr>
          <p:nvPr>
            <p:ph type="ftr" sz="quarter" idx="11"/>
          </p:nvPr>
        </p:nvSpPr>
        <p:spPr/>
        <p:txBody>
          <a:bodyPr/>
          <a:lstStyle/>
          <a:p>
            <a:pPr>
              <a:defRPr/>
            </a:pPr>
            <a:r>
              <a:rPr lang="en-US" smtClean="0"/>
              <a:t>Principles of Supply Chain Management - Crandall, Crandall and Chen</a:t>
            </a:r>
            <a:endParaRPr lang="en-US"/>
          </a:p>
        </p:txBody>
      </p:sp>
      <p:sp>
        <p:nvSpPr>
          <p:cNvPr id="6" name="Slide Number Placeholder 5"/>
          <p:cNvSpPr>
            <a:spLocks noGrp="1"/>
          </p:cNvSpPr>
          <p:nvPr>
            <p:ph type="sldNum" sz="quarter" idx="12"/>
          </p:nvPr>
        </p:nvSpPr>
        <p:spPr/>
        <p:txBody>
          <a:bodyPr/>
          <a:lstStyle/>
          <a:p>
            <a:pPr>
              <a:defRPr/>
            </a:pPr>
            <a:fld id="{04DE9F90-589B-4899-8524-C2D5986AE620}" type="slidenum">
              <a:rPr lang="en-US" smtClean="0"/>
              <a:pPr>
                <a:defRPr/>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mtClean="0"/>
              <a:t>Supply Chain Processes</a:t>
            </a:r>
          </a:p>
        </p:txBody>
      </p:sp>
      <p:pic>
        <p:nvPicPr>
          <p:cNvPr id="10243"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066801" y="1265143"/>
            <a:ext cx="7147080" cy="4992556"/>
          </a:xfrm>
          <a:noFill/>
        </p:spPr>
      </p:pic>
      <p:sp>
        <p:nvSpPr>
          <p:cNvPr id="5" name="Footer Placeholder 4"/>
          <p:cNvSpPr>
            <a:spLocks noGrp="1"/>
          </p:cNvSpPr>
          <p:nvPr>
            <p:ph type="ftr" sz="quarter" idx="11"/>
          </p:nvPr>
        </p:nvSpPr>
        <p:spPr/>
        <p:txBody>
          <a:bodyPr/>
          <a:lstStyle/>
          <a:p>
            <a:pPr>
              <a:defRPr/>
            </a:pPr>
            <a:r>
              <a:rPr lang="en-US" smtClean="0"/>
              <a:t>Principles of Supply Chain Management - Crandall, Crandall and Chen</a:t>
            </a:r>
            <a:endParaRPr lang="en-US"/>
          </a:p>
        </p:txBody>
      </p:sp>
      <p:sp>
        <p:nvSpPr>
          <p:cNvPr id="6" name="Slide Number Placeholder 5"/>
          <p:cNvSpPr>
            <a:spLocks noGrp="1"/>
          </p:cNvSpPr>
          <p:nvPr>
            <p:ph type="sldNum" sz="quarter" idx="12"/>
          </p:nvPr>
        </p:nvSpPr>
        <p:spPr/>
        <p:txBody>
          <a:bodyPr/>
          <a:lstStyle/>
          <a:p>
            <a:pPr>
              <a:defRPr/>
            </a:pPr>
            <a:fld id="{0DBA2114-B243-4DCC-8D9A-C99AEF13F1C9}" type="slidenum">
              <a:rPr lang="en-US" smtClean="0"/>
              <a:pPr>
                <a:defRPr/>
              </a:pPr>
              <a:t>9</a:t>
            </a:fld>
            <a:endParaRPr lang="en-US"/>
          </a:p>
        </p:txBody>
      </p:sp>
    </p:spTree>
  </p:cSld>
  <p:clrMapOvr>
    <a:masterClrMapping/>
  </p:clrMapOvr>
</p:sld>
</file>

<file path=ppt/theme/theme1.xml><?xml version="1.0" encoding="utf-8"?>
<a:theme xmlns:a="http://schemas.openxmlformats.org/drawingml/2006/main" name="Office Theme">
  <a:themeElements>
    <a:clrScheme name="Custom 8">
      <a:dk1>
        <a:srgbClr val="002060"/>
      </a:dk1>
      <a:lt1>
        <a:sysClr val="window" lastClr="FFFFFF"/>
      </a:lt1>
      <a:dk2>
        <a:srgbClr val="B13F9A"/>
      </a:dk2>
      <a:lt2>
        <a:srgbClr val="F4E7ED"/>
      </a:lt2>
      <a:accent1>
        <a:srgbClr val="FEE8D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781</TotalTime>
  <Words>1030</Words>
  <Application>Microsoft Office PowerPoint</Application>
  <PresentationFormat>On-screen Show (4:3)</PresentationFormat>
  <Paragraphs>126</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Chapter 2</vt:lpstr>
      <vt:lpstr>Company Profile - Zara</vt:lpstr>
      <vt:lpstr>Learning Outcomes</vt:lpstr>
      <vt:lpstr>Learning Outcomes (cont.)</vt:lpstr>
      <vt:lpstr>Introduction</vt:lpstr>
      <vt:lpstr>Basic ITO Model</vt:lpstr>
      <vt:lpstr>Manufacturing and Services</vt:lpstr>
      <vt:lpstr>Supply Chain Flows</vt:lpstr>
      <vt:lpstr>Supply Chain Processes</vt:lpstr>
      <vt:lpstr>Role of Customers</vt:lpstr>
      <vt:lpstr>Open System Influences</vt:lpstr>
      <vt:lpstr>Impact of External Factors</vt:lpstr>
      <vt:lpstr>Obstacles to SC Integration</vt:lpstr>
      <vt:lpstr>Enablers</vt:lpstr>
      <vt:lpstr>Performance Measurement</vt:lpstr>
      <vt:lpstr>Allocation of Benefits and Costs</vt:lpstr>
      <vt:lpstr>Value Creation as Objective</vt:lpstr>
      <vt:lpstr>Summary</vt:lpstr>
      <vt:lpstr>Hot Topic – Natural Disaster</vt:lpstr>
      <vt:lpstr>Discussion Questions</vt:lpstr>
      <vt:lpstr>Discussion Questions (cont.)</vt:lpstr>
    </vt:vector>
  </TitlesOfParts>
  <Company>Information Technology Services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dc:title>
  <dc:creator>ITS/ACS</dc:creator>
  <cp:lastModifiedBy>Richard E. Crandall</cp:lastModifiedBy>
  <cp:revision>94</cp:revision>
  <dcterms:created xsi:type="dcterms:W3CDTF">1999-12-03T17:22:20Z</dcterms:created>
  <dcterms:modified xsi:type="dcterms:W3CDTF">2014-05-26T13:45:38Z</dcterms:modified>
</cp:coreProperties>
</file>