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72" r:id="rId1"/>
  </p:sldMasterIdLst>
  <p:notesMasterIdLst>
    <p:notesMasterId r:id="rId32"/>
  </p:notesMasterIdLst>
  <p:handoutMasterIdLst>
    <p:handoutMasterId r:id="rId33"/>
  </p:handoutMasterIdLst>
  <p:sldIdLst>
    <p:sldId id="318" r:id="rId2"/>
    <p:sldId id="282" r:id="rId3"/>
    <p:sldId id="292" r:id="rId4"/>
    <p:sldId id="293" r:id="rId5"/>
    <p:sldId id="294" r:id="rId6"/>
    <p:sldId id="295" r:id="rId7"/>
    <p:sldId id="296" r:id="rId8"/>
    <p:sldId id="297" r:id="rId9"/>
    <p:sldId id="290" r:id="rId10"/>
    <p:sldId id="299" r:id="rId11"/>
    <p:sldId id="300" r:id="rId12"/>
    <p:sldId id="301" r:id="rId13"/>
    <p:sldId id="317" r:id="rId14"/>
    <p:sldId id="302" r:id="rId15"/>
    <p:sldId id="291" r:id="rId16"/>
    <p:sldId id="303" r:id="rId17"/>
    <p:sldId id="306" r:id="rId18"/>
    <p:sldId id="307" r:id="rId19"/>
    <p:sldId id="316" r:id="rId20"/>
    <p:sldId id="308" r:id="rId21"/>
    <p:sldId id="304" r:id="rId22"/>
    <p:sldId id="305" r:id="rId23"/>
    <p:sldId id="315" r:id="rId24"/>
    <p:sldId id="314" r:id="rId25"/>
    <p:sldId id="309" r:id="rId26"/>
    <p:sldId id="310" r:id="rId27"/>
    <p:sldId id="311" r:id="rId28"/>
    <p:sldId id="312" r:id="rId29"/>
    <p:sldId id="267" r:id="rId30"/>
    <p:sldId id="288" r:id="rId31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420" autoAdjust="0"/>
  </p:normalViewPr>
  <p:slideViewPr>
    <p:cSldViewPr>
      <p:cViewPr varScale="1">
        <p:scale>
          <a:sx n="92" d="100"/>
          <a:sy n="92" d="100"/>
        </p:scale>
        <p:origin x="-136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3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Documents%20and%20Settings\CrandllRE\My%20Documents\AAAPICS\APICS\Asheville%202009\TIC%20vs.%20Implementation%20matrix.xls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Relative Participation of Key Change Agents in Improvement Programs</a:t>
            </a:r>
          </a:p>
        </c:rich>
      </c:tx>
      <c:layout>
        <c:manualLayout>
          <c:xMode val="edge"/>
          <c:yMode val="edge"/>
          <c:x val="0.1979977753058958"/>
          <c:y val="1.9639934533551555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3570634037819851"/>
          <c:y val="0.10474631751227496"/>
          <c:w val="0.85205784204671864"/>
          <c:h val="0.74795417348609083"/>
        </c:manualLayout>
      </c:layout>
      <c:lineChart>
        <c:grouping val="standard"/>
        <c:varyColors val="0"/>
        <c:ser>
          <c:idx val="0"/>
          <c:order val="0"/>
          <c:tx>
            <c:strRef>
              <c:f>Data!$C$3</c:f>
              <c:strCache>
                <c:ptCount val="1"/>
                <c:pt idx="0">
                  <c:v>Technology</c:v>
                </c:pt>
              </c:strCache>
            </c:strRef>
          </c:tx>
          <c:spPr>
            <a:ln w="38100">
              <a:solidFill>
                <a:srgbClr val="000080"/>
              </a:solidFill>
              <a:prstDash val="solid"/>
            </a:ln>
          </c:spPr>
          <c:marker>
            <c:symbol val="diamond"/>
            <c:size val="9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cat>
            <c:strRef>
              <c:f>Data!$B$11:$B$16</c:f>
              <c:strCache>
                <c:ptCount val="6"/>
                <c:pt idx="0">
                  <c:v>Discovery</c:v>
                </c:pt>
                <c:pt idx="1">
                  <c:v>Design</c:v>
                </c:pt>
                <c:pt idx="2">
                  <c:v>Implementation</c:v>
                </c:pt>
                <c:pt idx="3">
                  <c:v>Assessment</c:v>
                </c:pt>
                <c:pt idx="4">
                  <c:v>Assimilation</c:v>
                </c:pt>
                <c:pt idx="5">
                  <c:v>Consolidation</c:v>
                </c:pt>
              </c:strCache>
            </c:strRef>
          </c:cat>
          <c:val>
            <c:numRef>
              <c:f>Data!$C$11:$C$16</c:f>
              <c:numCache>
                <c:formatCode>General</c:formatCode>
                <c:ptCount val="6"/>
                <c:pt idx="0">
                  <c:v>5</c:v>
                </c:pt>
                <c:pt idx="1">
                  <c:v>4.5999999999999996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3.2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Data!$D$3</c:f>
              <c:strCache>
                <c:ptCount val="1"/>
                <c:pt idx="0">
                  <c:v>Infrastructure</c:v>
                </c:pt>
              </c:strCache>
            </c:strRef>
          </c:tx>
          <c:spPr>
            <a:ln w="38100">
              <a:solidFill>
                <a:srgbClr val="FF00FF"/>
              </a:solidFill>
              <a:prstDash val="solid"/>
            </a:ln>
          </c:spPr>
          <c:marker>
            <c:symbol val="square"/>
            <c:size val="9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cat>
            <c:strRef>
              <c:f>Data!$B$11:$B$16</c:f>
              <c:strCache>
                <c:ptCount val="6"/>
                <c:pt idx="0">
                  <c:v>Discovery</c:v>
                </c:pt>
                <c:pt idx="1">
                  <c:v>Design</c:v>
                </c:pt>
                <c:pt idx="2">
                  <c:v>Implementation</c:v>
                </c:pt>
                <c:pt idx="3">
                  <c:v>Assessment</c:v>
                </c:pt>
                <c:pt idx="4">
                  <c:v>Assimilation</c:v>
                </c:pt>
                <c:pt idx="5">
                  <c:v>Consolidation</c:v>
                </c:pt>
              </c:strCache>
            </c:strRef>
          </c:cat>
          <c:val>
            <c:numRef>
              <c:f>Data!$D$11:$D$16</c:f>
              <c:numCache>
                <c:formatCode>General</c:formatCode>
                <c:ptCount val="6"/>
                <c:pt idx="0">
                  <c:v>2</c:v>
                </c:pt>
                <c:pt idx="1">
                  <c:v>3.5</c:v>
                </c:pt>
                <c:pt idx="2">
                  <c:v>4.2</c:v>
                </c:pt>
                <c:pt idx="3">
                  <c:v>4</c:v>
                </c:pt>
                <c:pt idx="4">
                  <c:v>3.5</c:v>
                </c:pt>
                <c:pt idx="5">
                  <c:v>3.4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Data!$E$3</c:f>
              <c:strCache>
                <c:ptCount val="1"/>
                <c:pt idx="0">
                  <c:v>Culture</c:v>
                </c:pt>
              </c:strCache>
            </c:strRef>
          </c:tx>
          <c:spPr>
            <a:ln w="38100">
              <a:solidFill>
                <a:srgbClr val="00FF00"/>
              </a:solidFill>
              <a:prstDash val="solid"/>
            </a:ln>
          </c:spPr>
          <c:marker>
            <c:symbol val="triangle"/>
            <c:size val="7"/>
            <c:spPr>
              <a:solidFill>
                <a:srgbClr val="00FF00"/>
              </a:solidFill>
              <a:ln>
                <a:solidFill>
                  <a:srgbClr val="00FF00"/>
                </a:solidFill>
                <a:prstDash val="solid"/>
              </a:ln>
            </c:spPr>
          </c:marker>
          <c:cat>
            <c:strRef>
              <c:f>Data!$B$11:$B$16</c:f>
              <c:strCache>
                <c:ptCount val="6"/>
                <c:pt idx="0">
                  <c:v>Discovery</c:v>
                </c:pt>
                <c:pt idx="1">
                  <c:v>Design</c:v>
                </c:pt>
                <c:pt idx="2">
                  <c:v>Implementation</c:v>
                </c:pt>
                <c:pt idx="3">
                  <c:v>Assessment</c:v>
                </c:pt>
                <c:pt idx="4">
                  <c:v>Assimilation</c:v>
                </c:pt>
                <c:pt idx="5">
                  <c:v>Consolidation</c:v>
                </c:pt>
              </c:strCache>
            </c:strRef>
          </c:cat>
          <c:val>
            <c:numRef>
              <c:f>Data!$E$11:$E$16</c:f>
              <c:numCache>
                <c:formatCode>General</c:formatCode>
                <c:ptCount val="6"/>
                <c:pt idx="0">
                  <c:v>1</c:v>
                </c:pt>
                <c:pt idx="1">
                  <c:v>1.2</c:v>
                </c:pt>
                <c:pt idx="2">
                  <c:v>1.4</c:v>
                </c:pt>
                <c:pt idx="3">
                  <c:v>2.2000000000000002</c:v>
                </c:pt>
                <c:pt idx="4">
                  <c:v>4</c:v>
                </c:pt>
                <c:pt idx="5">
                  <c:v>3.6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2941056"/>
        <c:axId val="102943360"/>
      </c:lineChart>
      <c:catAx>
        <c:axId val="1029410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Program Phases</a:t>
                </a:r>
              </a:p>
            </c:rich>
          </c:tx>
          <c:layout>
            <c:manualLayout>
              <c:xMode val="edge"/>
              <c:yMode val="edge"/>
              <c:x val="0.5016685205784206"/>
              <c:y val="0.9018003273322415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0294336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2943360"/>
        <c:scaling>
          <c:orientation val="minMax"/>
        </c:scaling>
        <c:delete val="1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Role of Change Agents</a:t>
                </a:r>
              </a:p>
            </c:rich>
          </c:tx>
          <c:layout>
            <c:manualLayout>
              <c:xMode val="edge"/>
              <c:yMode val="edge"/>
              <c:x val="2.1134593993325942E-2"/>
              <c:y val="0.32733224222586077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one"/>
        <c:crossAx val="102941056"/>
        <c:crosses val="autoZero"/>
        <c:crossBetween val="between"/>
      </c:valAx>
      <c:spPr>
        <a:solidFill>
          <a:srgbClr val="FFFFCC"/>
        </a:solidFill>
        <a:ln w="12700">
          <a:solidFill>
            <a:srgbClr val="80808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0.27363737486095668"/>
          <c:y val="0.95417348608838182"/>
          <c:w val="0.57730812013348165"/>
          <c:h val="3.9279869067103269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0.039</cdr:x>
      <cdr:y>0.7085</cdr:y>
    </cdr:from>
    <cdr:to>
      <cdr:x>0.129</cdr:x>
      <cdr:y>0.742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33956" y="4123311"/>
          <a:ext cx="770668" cy="19496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0" tIns="22860" rIns="27432" bIns="0" anchor="t" upright="1"/>
        <a:lstStyle xmlns:a="http://schemas.openxmlformats.org/drawingml/2006/main"/>
        <a:p xmlns:a="http://schemas.openxmlformats.org/drawingml/2006/main">
          <a:pPr algn="r" rtl="0">
            <a:defRPr sz="1000"/>
          </a:pPr>
          <a:r>
            <a:rPr lang="en-US" sz="1000" b="0" i="0" u="none" strike="noStrike" baseline="0">
              <a:solidFill>
                <a:srgbClr val="000000"/>
              </a:solidFill>
              <a:latin typeface="Arial"/>
              <a:cs typeface="Arial"/>
            </a:rPr>
            <a:t>Barrier</a:t>
          </a:r>
        </a:p>
      </cdr:txBody>
    </cdr:sp>
  </cdr:relSizeAnchor>
  <cdr:relSizeAnchor xmlns:cdr="http://schemas.openxmlformats.org/drawingml/2006/chartDrawing">
    <cdr:from>
      <cdr:x>0.039</cdr:x>
      <cdr:y>0.58575</cdr:y>
    </cdr:from>
    <cdr:to>
      <cdr:x>0.129</cdr:x>
      <cdr:y>0.6245</cdr:y>
    </cdr:to>
    <cdr:sp macro="" textlink="">
      <cdr:nvSpPr>
        <cdr:cNvPr id="1026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33956" y="3408933"/>
          <a:ext cx="770668" cy="22551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0" tIns="22860" rIns="27432" bIns="0" anchor="t" upright="1"/>
        <a:lstStyle xmlns:a="http://schemas.openxmlformats.org/drawingml/2006/main"/>
        <a:p xmlns:a="http://schemas.openxmlformats.org/drawingml/2006/main">
          <a:pPr algn="r" rtl="0">
            <a:defRPr sz="1000"/>
          </a:pPr>
          <a:r>
            <a:rPr lang="en-US" sz="1000" b="0" i="0" u="none" strike="noStrike" baseline="0">
              <a:solidFill>
                <a:srgbClr val="000000"/>
              </a:solidFill>
              <a:latin typeface="Arial"/>
              <a:cs typeface="Arial"/>
            </a:rPr>
            <a:t>Resistor</a:t>
          </a:r>
        </a:p>
      </cdr:txBody>
    </cdr:sp>
  </cdr:relSizeAnchor>
  <cdr:relSizeAnchor xmlns:cdr="http://schemas.openxmlformats.org/drawingml/2006/chartDrawing">
    <cdr:from>
      <cdr:x>0.039</cdr:x>
      <cdr:y>0.4615</cdr:y>
    </cdr:from>
    <cdr:to>
      <cdr:x>0.129</cdr:x>
      <cdr:y>0.49225</cdr:y>
    </cdr:to>
    <cdr:sp macro="" textlink="">
      <cdr:nvSpPr>
        <cdr:cNvPr id="1027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33956" y="2685826"/>
          <a:ext cx="770668" cy="17895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0" tIns="22860" rIns="27432" bIns="0" anchor="t" upright="1"/>
        <a:lstStyle xmlns:a="http://schemas.openxmlformats.org/drawingml/2006/main"/>
        <a:p xmlns:a="http://schemas.openxmlformats.org/drawingml/2006/main">
          <a:pPr algn="r" rtl="0">
            <a:defRPr sz="1000"/>
          </a:pPr>
          <a:r>
            <a:rPr lang="en-US" sz="1000" b="0" i="0" u="none" strike="noStrike" baseline="0">
              <a:solidFill>
                <a:srgbClr val="000000"/>
              </a:solidFill>
              <a:latin typeface="Arial"/>
              <a:cs typeface="Arial"/>
            </a:rPr>
            <a:t>Participant</a:t>
          </a:r>
        </a:p>
      </cdr:txBody>
    </cdr:sp>
  </cdr:relSizeAnchor>
  <cdr:relSizeAnchor xmlns:cdr="http://schemas.openxmlformats.org/drawingml/2006/chartDrawing">
    <cdr:from>
      <cdr:x>0.0485</cdr:x>
      <cdr:y>0.333</cdr:y>
    </cdr:from>
    <cdr:to>
      <cdr:x>0.126</cdr:x>
      <cdr:y>0.36575</cdr:y>
    </cdr:to>
    <cdr:sp macro="" textlink="">
      <cdr:nvSpPr>
        <cdr:cNvPr id="1028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15304" y="1937985"/>
          <a:ext cx="663631" cy="19059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0" tIns="22860" rIns="27432" bIns="0" anchor="t" upright="1"/>
        <a:lstStyle xmlns:a="http://schemas.openxmlformats.org/drawingml/2006/main"/>
        <a:p xmlns:a="http://schemas.openxmlformats.org/drawingml/2006/main">
          <a:pPr algn="r" rtl="0">
            <a:defRPr sz="1000"/>
          </a:pPr>
          <a:r>
            <a:rPr lang="en-US" sz="1000" b="0" i="0" u="none" strike="noStrike" baseline="0">
              <a:solidFill>
                <a:srgbClr val="000000"/>
              </a:solidFill>
              <a:latin typeface="Arial"/>
              <a:cs typeface="Arial"/>
            </a:rPr>
            <a:t>Enabler</a:t>
          </a:r>
        </a:p>
      </cdr:txBody>
    </cdr:sp>
  </cdr:relSizeAnchor>
  <cdr:relSizeAnchor xmlns:cdr="http://schemas.openxmlformats.org/drawingml/2006/chartDrawing">
    <cdr:from>
      <cdr:x>0.0485</cdr:x>
      <cdr:y>0.21025</cdr:y>
    </cdr:from>
    <cdr:to>
      <cdr:x>0.1265</cdr:x>
      <cdr:y>0.24175</cdr:y>
    </cdr:to>
    <cdr:sp macro="" textlink="">
      <cdr:nvSpPr>
        <cdr:cNvPr id="1029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15304" y="1223608"/>
          <a:ext cx="667912" cy="18332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0" tIns="22860" rIns="27432" bIns="0" anchor="t" upright="1"/>
        <a:lstStyle xmlns:a="http://schemas.openxmlformats.org/drawingml/2006/main"/>
        <a:p xmlns:a="http://schemas.openxmlformats.org/drawingml/2006/main">
          <a:pPr algn="r" rtl="0">
            <a:defRPr sz="1000"/>
          </a:pPr>
          <a:r>
            <a:rPr lang="en-US" sz="1000" b="0" i="0" u="none" strike="noStrike" baseline="0">
              <a:solidFill>
                <a:srgbClr val="000000"/>
              </a:solidFill>
              <a:latin typeface="Arial"/>
              <a:cs typeface="Arial"/>
            </a:rPr>
            <a:t>Driver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AD8F211-71D2-4374-82DB-5D1BB3CBD706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3A7402B-B0AC-45AC-A3BA-15466B50C7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8518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737DDF0-3933-425F-9555-41A9AD9493AD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64815FF-0CB9-4ED0-A939-1681A23768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9412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84071E0-8A7C-4643-855C-65EE374BE433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136972-5B31-437A-B50F-C7ED4091907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Principles of Supply Chain Management - Crandall, Crandall and Chen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56CDC-4148-4B45-BAC2-5FBECC5FD6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9207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Principles of Supply Chain Management - Crandall, Crandall and Chen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F2C03-6B8D-4C4C-B07F-3BF65A7FC0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040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57200" y="6477000"/>
            <a:ext cx="5486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Principles of Supply Chain Management - Crandall, Crandall and Chen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F6F99-9DFD-4924-B9C1-642B9B06CE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56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Principles of Supply Chain Management - Crandall, Crandall and Chen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64F6E-E443-4B1A-B804-75E3B6D484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656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Principles of Supply Chain Management - Crandall, Crandall and Chen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F0361-F4EA-480B-B529-F8710F2798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930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Principles of Supply Chain Management - Crandall, Crandall and Chen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A7DB5-B122-481A-B307-B15A6A331F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392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Principles of Supply Chain Management - Crandall, Crandall and Chen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1D1BA-C975-4987-825E-8964D2B359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267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Principles of Supply Chain Management - Crandall, Crandall and Chen</a:t>
            </a: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9F9FA-3852-4D95-9827-3B0D031D52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323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Principles of Supply Chain Management - Crandall, Crandall and Chen</a:t>
            </a: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2BDBC-1FC7-4F58-BACE-406AD21C5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8336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Principles of Supply Chain Management - Crandall, Crandall and Chen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58816-B6B1-427B-B8BD-A90116E79B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354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Principles of Supply Chain Management - Crandall, Crandall and Chen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564497C7-D79F-4020-9A06-7A3BC18CBD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9" r:id="rId1"/>
    <p:sldLayoutId id="2147484030" r:id="rId2"/>
    <p:sldLayoutId id="2147484024" r:id="rId3"/>
    <p:sldLayoutId id="2147484025" r:id="rId4"/>
    <p:sldLayoutId id="2147484026" r:id="rId5"/>
    <p:sldLayoutId id="2147484027" r:id="rId6"/>
    <p:sldLayoutId id="2147484032" r:id="rId7"/>
    <p:sldLayoutId id="2147484033" r:id="rId8"/>
    <p:sldLayoutId id="2147484028" r:id="rId9"/>
    <p:sldLayoutId id="2147484034" r:id="rId10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9pPr>
      <a:extLst/>
    </p:titleStyle>
    <p:bodyStyle>
      <a:lvl1pPr marL="438150" indent="-3190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eaLnBrk="0" fontAlgn="base" hangingPunct="0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eaLnBrk="0" fontAlgn="base" hangingPunct="0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latin typeface="Arial" pitchFamily="34" charset="0"/>
                <a:cs typeface="Arial" pitchFamily="34" charset="0"/>
              </a:rPr>
              <a:t>Vanishing Boundaries</a:t>
            </a:r>
            <a:endParaRPr lang="en-US" sz="5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19062" indent="0" algn="ctr">
              <a:lnSpc>
                <a:spcPct val="90000"/>
              </a:lnSpc>
              <a:buNone/>
            </a:pPr>
            <a:endParaRPr lang="en-US" sz="4400" b="1" dirty="0" smtClean="0">
              <a:solidFill>
                <a:srgbClr val="00B050"/>
              </a:solidFill>
            </a:endParaRPr>
          </a:p>
          <a:p>
            <a:pPr marL="119062" indent="0" algn="ctr">
              <a:lnSpc>
                <a:spcPct val="90000"/>
              </a:lnSpc>
              <a:buNone/>
            </a:pPr>
            <a:r>
              <a:rPr lang="en-US" sz="4400" b="1" dirty="0" smtClean="0">
                <a:solidFill>
                  <a:srgbClr val="00B050"/>
                </a:solidFill>
              </a:rPr>
              <a:t>Adding </a:t>
            </a:r>
            <a:r>
              <a:rPr lang="en-US" sz="4400" b="1" dirty="0">
                <a:solidFill>
                  <a:srgbClr val="00B050"/>
                </a:solidFill>
              </a:rPr>
              <a:t>Value by Blending Manufacturing and Services</a:t>
            </a:r>
          </a:p>
          <a:p>
            <a:pPr algn="ctr">
              <a:lnSpc>
                <a:spcPct val="90000"/>
              </a:lnSpc>
            </a:pPr>
            <a:endParaRPr lang="en-US" sz="4400" b="1" dirty="0" smtClean="0">
              <a:solidFill>
                <a:srgbClr val="00B050"/>
              </a:solidFill>
            </a:endParaRPr>
          </a:p>
          <a:p>
            <a:pPr marL="119062" indent="0" algn="ctr">
              <a:lnSpc>
                <a:spcPct val="90000"/>
              </a:lnSpc>
              <a:buNone/>
            </a:pPr>
            <a:r>
              <a:rPr lang="en-US" sz="4400" b="1" dirty="0" smtClean="0">
                <a:solidFill>
                  <a:srgbClr val="0070C0"/>
                </a:solidFill>
              </a:rPr>
              <a:t>From: Principle of Supply Chain Management, 2E</a:t>
            </a:r>
          </a:p>
          <a:p>
            <a:pPr marL="119062" indent="0" algn="ctr">
              <a:lnSpc>
                <a:spcPct val="90000"/>
              </a:lnSpc>
              <a:buNone/>
            </a:pPr>
            <a:r>
              <a:rPr lang="en-US" sz="4400" b="1" dirty="0" smtClean="0">
                <a:solidFill>
                  <a:srgbClr val="0070C0"/>
                </a:solidFill>
              </a:rPr>
              <a:t>Crandall, Crandall and Chen</a:t>
            </a:r>
            <a:endParaRPr lang="en-US" sz="4400" b="1" dirty="0">
              <a:solidFill>
                <a:srgbClr val="0070C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Principles of Supply Chain Management - Crandall, Crandall and Chen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36F6F99-9DFD-4924-B9C1-642B9B06CE5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39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Schmenner Service Matrix</a:t>
            </a:r>
          </a:p>
        </p:txBody>
      </p:sp>
      <p:pic>
        <p:nvPicPr>
          <p:cNvPr id="18435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84238" y="2109788"/>
            <a:ext cx="7375525" cy="3956050"/>
          </a:xfrm>
          <a:noFill/>
        </p:spPr>
      </p:pic>
      <p:sp>
        <p:nvSpPr>
          <p:cNvPr id="23557" name="Footer Placeholder 6"/>
          <p:cNvSpPr>
            <a:spLocks noGrp="1"/>
          </p:cNvSpPr>
          <p:nvPr>
            <p:ph type="ftr" sz="quarter" idx="10"/>
          </p:nvPr>
        </p:nvSpPr>
        <p:spPr bwMode="auto">
          <a:xfrm>
            <a:off x="381000" y="6405563"/>
            <a:ext cx="5867400" cy="300037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1400" dirty="0" smtClean="0"/>
              <a:t>Principles of Supply Chain Management - Crandall, Crandall and Chen</a:t>
            </a: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36F6F99-9DFD-4924-B9C1-642B9B06CE5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Chase Customer Contact Model</a:t>
            </a:r>
          </a:p>
        </p:txBody>
      </p:sp>
      <p:pic>
        <p:nvPicPr>
          <p:cNvPr id="1945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3350" y="1905000"/>
            <a:ext cx="8753475" cy="4119563"/>
          </a:xfrm>
          <a:noFill/>
        </p:spPr>
      </p:pic>
      <p:sp>
        <p:nvSpPr>
          <p:cNvPr id="24581" name="Footer Placeholder 6"/>
          <p:cNvSpPr>
            <a:spLocks noGrp="1"/>
          </p:cNvSpPr>
          <p:nvPr>
            <p:ph type="ftr" sz="quarter" idx="10"/>
          </p:nvPr>
        </p:nvSpPr>
        <p:spPr bwMode="auto">
          <a:xfrm>
            <a:off x="228600" y="6405563"/>
            <a:ext cx="6248400" cy="300037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1400" dirty="0" smtClean="0"/>
              <a:t>Principles of Supply Chain Management - Crandall, Crandall and Chen</a:t>
            </a: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36F6F99-9DFD-4924-B9C1-642B9B06CE5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Composite Model</a:t>
            </a:r>
          </a:p>
        </p:txBody>
      </p:sp>
      <p:pic>
        <p:nvPicPr>
          <p:cNvPr id="20483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95400" y="1524000"/>
            <a:ext cx="6683375" cy="4800600"/>
          </a:xfrm>
          <a:noFill/>
        </p:spPr>
      </p:pic>
      <p:sp>
        <p:nvSpPr>
          <p:cNvPr id="25605" name="Footer Placeholder 6"/>
          <p:cNvSpPr>
            <a:spLocks noGrp="1"/>
          </p:cNvSpPr>
          <p:nvPr>
            <p:ph type="ftr" sz="quarter" idx="10"/>
          </p:nvPr>
        </p:nvSpPr>
        <p:spPr bwMode="auto">
          <a:xfrm>
            <a:off x="304800" y="6405563"/>
            <a:ext cx="5943600" cy="300037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1400" dirty="0" smtClean="0"/>
              <a:t>Principles of Supply Chain Management - Crandall, Crandall and Chen</a:t>
            </a: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36F6F99-9DFD-4924-B9C1-642B9B06CE5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Product – Service Continuum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Principles of Supply Chain Management - Crandall, Crandall and Chen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FF0EB1-10E6-42CE-94CF-5B7377B1F71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2150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151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332038"/>
            <a:ext cx="8569325" cy="216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Move to internal improvements</a:t>
            </a:r>
          </a:p>
        </p:txBody>
      </p:sp>
      <p:pic>
        <p:nvPicPr>
          <p:cNvPr id="22531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163" y="2209800"/>
            <a:ext cx="8524875" cy="3733800"/>
          </a:xfrm>
          <a:noFill/>
        </p:spPr>
      </p:pic>
      <p:sp>
        <p:nvSpPr>
          <p:cNvPr id="26629" name="Footer Placeholder 6"/>
          <p:cNvSpPr>
            <a:spLocks noGrp="1"/>
          </p:cNvSpPr>
          <p:nvPr>
            <p:ph type="ftr" sz="quarter" idx="10"/>
          </p:nvPr>
        </p:nvSpPr>
        <p:spPr bwMode="auto">
          <a:xfrm>
            <a:off x="304800" y="6405563"/>
            <a:ext cx="5943600" cy="300037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1400" dirty="0" smtClean="0"/>
              <a:t>Principles of Supply Chain Management - Crandall, Crandall and Chen</a:t>
            </a: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36F6F99-9DFD-4924-B9C1-642B9B06CE5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Manufacturing Objectives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3555" name="Content Placeholder 5"/>
          <p:cNvSpPr>
            <a:spLocks noGrp="1"/>
          </p:cNvSpPr>
          <p:nvPr>
            <p:ph idx="1"/>
          </p:nvPr>
        </p:nvSpPr>
        <p:spPr>
          <a:xfrm>
            <a:off x="304800" y="1524000"/>
            <a:ext cx="8504238" cy="45720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smtClean="0">
                <a:latin typeface="Arial" charset="0"/>
                <a:cs typeface="Arial" charset="0"/>
              </a:rPr>
              <a:t>Reduce product costs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smtClean="0">
                <a:latin typeface="Arial" charset="0"/>
                <a:cs typeface="Arial" charset="0"/>
              </a:rPr>
              <a:t>Reduce inventories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smtClean="0">
                <a:latin typeface="Arial" charset="0"/>
                <a:cs typeface="Arial" charset="0"/>
              </a:rPr>
              <a:t>Increase resource utilization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smtClean="0">
                <a:solidFill>
                  <a:srgbClr val="0070C0"/>
                </a:solidFill>
                <a:latin typeface="Arial" charset="0"/>
                <a:cs typeface="Arial" charset="0"/>
              </a:rPr>
              <a:t>Improve quality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smtClean="0">
                <a:solidFill>
                  <a:srgbClr val="0070C0"/>
                </a:solidFill>
                <a:latin typeface="Arial" charset="0"/>
                <a:cs typeface="Arial" charset="0"/>
              </a:rPr>
              <a:t>Reduce response time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smtClean="0">
                <a:solidFill>
                  <a:srgbClr val="0070C0"/>
                </a:solidFill>
                <a:latin typeface="Arial" charset="0"/>
                <a:cs typeface="Arial" charset="0"/>
              </a:rPr>
              <a:t>Reduce product development time</a:t>
            </a:r>
          </a:p>
        </p:txBody>
      </p:sp>
      <p:sp>
        <p:nvSpPr>
          <p:cNvPr id="27651" name="Footer Placeholder 3"/>
          <p:cNvSpPr>
            <a:spLocks noGrp="1"/>
          </p:cNvSpPr>
          <p:nvPr>
            <p:ph type="ftr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mtClean="0"/>
              <a:t>Principles of Supply Chain Management - Crandall, Crandall and Chen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B1775AE-B766-4685-B3EA-1813CF73396C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Frame 5"/>
          <p:cNvSpPr/>
          <p:nvPr/>
        </p:nvSpPr>
        <p:spPr>
          <a:xfrm>
            <a:off x="6324600" y="1752600"/>
            <a:ext cx="533400" cy="1676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Internal</a:t>
            </a:r>
          </a:p>
        </p:txBody>
      </p:sp>
      <p:sp>
        <p:nvSpPr>
          <p:cNvPr id="7" name="Frame 6"/>
          <p:cNvSpPr/>
          <p:nvPr/>
        </p:nvSpPr>
        <p:spPr>
          <a:xfrm>
            <a:off x="7086600" y="3810000"/>
            <a:ext cx="609600" cy="18288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External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Services Objectives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smtClean="0">
                <a:solidFill>
                  <a:srgbClr val="0070C0"/>
                </a:solidFill>
                <a:latin typeface="Arial" charset="0"/>
                <a:cs typeface="Arial" charset="0"/>
              </a:rPr>
              <a:t>Customer acquisition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smtClean="0">
                <a:solidFill>
                  <a:srgbClr val="0070C0"/>
                </a:solidFill>
                <a:latin typeface="Arial" charset="0"/>
                <a:cs typeface="Arial" charset="0"/>
              </a:rPr>
              <a:t>Customer retention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smtClean="0">
                <a:solidFill>
                  <a:srgbClr val="0070C0"/>
                </a:solidFill>
                <a:latin typeface="Arial" charset="0"/>
                <a:cs typeface="Arial" charset="0"/>
              </a:rPr>
              <a:t>Customer relationship management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smtClean="0">
                <a:latin typeface="Arial" charset="0"/>
                <a:cs typeface="Arial" charset="0"/>
              </a:rPr>
              <a:t>Service quality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smtClean="0">
                <a:latin typeface="Arial" charset="0"/>
                <a:cs typeface="Arial" charset="0"/>
              </a:rPr>
              <a:t>Response time reduction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smtClean="0">
                <a:latin typeface="Arial" charset="0"/>
                <a:cs typeface="Arial" charset="0"/>
              </a:rPr>
              <a:t>Flexibility,agility – mass customization</a:t>
            </a:r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mtClean="0"/>
              <a:t>Principles of Supply Chain Management - Crandall, Crandall and Chen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1280E25-C33A-43E9-B29D-9EC92D0E1452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7" name="Frame 6"/>
          <p:cNvSpPr/>
          <p:nvPr/>
        </p:nvSpPr>
        <p:spPr>
          <a:xfrm>
            <a:off x="7467600" y="1676400"/>
            <a:ext cx="685800" cy="1981200"/>
          </a:xfrm>
          <a:prstGeom prst="frame">
            <a:avLst>
              <a:gd name="adj1" fmla="val 187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External</a:t>
            </a:r>
          </a:p>
        </p:txBody>
      </p:sp>
      <p:sp>
        <p:nvSpPr>
          <p:cNvPr id="8" name="Frame 7"/>
          <p:cNvSpPr/>
          <p:nvPr/>
        </p:nvSpPr>
        <p:spPr>
          <a:xfrm>
            <a:off x="7848600" y="4038600"/>
            <a:ext cx="685800" cy="1905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Internal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Internal Improvements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600200"/>
            <a:ext cx="88392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2800" dirty="0" smtClean="0">
                <a:latin typeface="Arial" charset="0"/>
                <a:cs typeface="Arial" charset="0"/>
              </a:rPr>
              <a:t>Manufacturing companies looked at internal service operations </a:t>
            </a:r>
            <a:endParaRPr lang="en-US" sz="2800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2800" dirty="0" smtClean="0">
                <a:latin typeface="Arial" charset="0"/>
                <a:cs typeface="Arial" charset="0"/>
              </a:rPr>
              <a:t>Manufacturing </a:t>
            </a:r>
            <a:r>
              <a:rPr lang="en-US" sz="2800" dirty="0" smtClean="0">
                <a:latin typeface="Arial" charset="0"/>
                <a:cs typeface="Arial" charset="0"/>
              </a:rPr>
              <a:t>companies looked down the supply chain toward customers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2800" dirty="0" smtClean="0">
                <a:latin typeface="Arial" charset="0"/>
                <a:cs typeface="Arial" charset="0"/>
              </a:rPr>
              <a:t>Shift from job specialization to job enlargement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2800" dirty="0" smtClean="0">
                <a:latin typeface="Arial" charset="0"/>
                <a:cs typeface="Arial" charset="0"/>
              </a:rPr>
              <a:t>Emphasis on cost reduction and resource utilization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2800" dirty="0" smtClean="0">
                <a:latin typeface="Arial" charset="0"/>
                <a:cs typeface="Arial" charset="0"/>
              </a:rPr>
              <a:t>Transition from transactions to processes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2800" dirty="0" smtClean="0">
                <a:latin typeface="Arial" charset="0"/>
                <a:cs typeface="Arial" charset="0"/>
              </a:rPr>
              <a:t>Management programs became ways to improve</a:t>
            </a:r>
          </a:p>
        </p:txBody>
      </p:sp>
      <p:sp>
        <p:nvSpPr>
          <p:cNvPr id="29701" name="Footer Placeholder 6"/>
          <p:cNvSpPr>
            <a:spLocks noGrp="1"/>
          </p:cNvSpPr>
          <p:nvPr>
            <p:ph type="ftr" sz="quarter" idx="10"/>
          </p:nvPr>
        </p:nvSpPr>
        <p:spPr bwMode="auto">
          <a:xfrm>
            <a:off x="304800" y="6405563"/>
            <a:ext cx="6096000" cy="300037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1400" dirty="0" smtClean="0"/>
              <a:t>Principles of Supply Chain Management - Crandall, Crandall and Chen</a:t>
            </a: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36F6F99-9DFD-4924-B9C1-642B9B06CE5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Order Processing without Manufacturing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26627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4788" y="2514600"/>
            <a:ext cx="8677275" cy="2590800"/>
          </a:xfrm>
          <a:noFill/>
        </p:spPr>
      </p:pic>
      <p:sp>
        <p:nvSpPr>
          <p:cNvPr id="40964" name="Footer Placeholder 3"/>
          <p:cNvSpPr>
            <a:spLocks noGrp="1"/>
          </p:cNvSpPr>
          <p:nvPr>
            <p:ph type="ftr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mtClean="0"/>
              <a:t>Principles of Supply Chain Management - Crandall, Crandall and Chen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428055-3227-44EC-849E-40B5F196904F}" type="slidenum">
              <a:rPr lang="en-US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Order Processing with Manufacturing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276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1938" y="1752600"/>
            <a:ext cx="8570912" cy="4114800"/>
          </a:xfr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57200" y="6477000"/>
            <a:ext cx="3657600" cy="152400"/>
          </a:xfrm>
        </p:spPr>
        <p:txBody>
          <a:bodyPr/>
          <a:lstStyle/>
          <a:p>
            <a:pPr>
              <a:defRPr/>
            </a:pPr>
            <a:r>
              <a:rPr lang="en-US" smtClean="0"/>
              <a:t>Principles of Supply Chain Management - Crandall, Crandall and Chen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7B8747-58F5-4915-98C1-77ABEAD19CFE}" type="slidenum">
              <a:rPr lang="en-US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Introduction</a:t>
            </a:r>
          </a:p>
        </p:txBody>
      </p:sp>
      <p:sp>
        <p:nvSpPr>
          <p:cNvPr id="14341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 rtlCol="0">
            <a:normAutofit fontScale="92500"/>
          </a:bodyPr>
          <a:lstStyle/>
          <a:p>
            <a:pPr marL="438912" indent="-320040" eaLnBrk="1" fontAlgn="auto" hangingPunct="1">
              <a:spcBef>
                <a:spcPts val="1200"/>
              </a:spcBef>
              <a:spcAft>
                <a:spcPts val="600"/>
              </a:spcAft>
              <a:buFont typeface="Wingdings 2"/>
              <a:buChar char=""/>
              <a:defRPr/>
            </a:pPr>
            <a:r>
              <a:rPr lang="en-US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Manufacturing – Product and process oriented</a:t>
            </a:r>
          </a:p>
          <a:p>
            <a:pPr marL="731520" lvl="1" indent="-274320" eaLnBrk="1" fontAlgn="auto" hangingPunct="1">
              <a:spcBef>
                <a:spcPts val="1200"/>
              </a:spcBef>
              <a:spcAft>
                <a:spcPts val="600"/>
              </a:spcAft>
              <a:buClr>
                <a:schemeClr val="tx2"/>
              </a:buClr>
              <a:buFont typeface="Wingdings"/>
              <a:buChar char=""/>
              <a:defRPr/>
            </a:pPr>
            <a:r>
              <a:rPr lang="en-US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Make and sell</a:t>
            </a:r>
          </a:p>
          <a:p>
            <a:pPr marL="731520" lvl="1" indent="-274320" eaLnBrk="1" fontAlgn="auto" hangingPunct="1">
              <a:spcBef>
                <a:spcPts val="1200"/>
              </a:spcBef>
              <a:spcAft>
                <a:spcPts val="600"/>
              </a:spcAft>
              <a:buClr>
                <a:schemeClr val="tx2"/>
              </a:buClr>
              <a:buFont typeface="Wingdings"/>
              <a:buChar char=""/>
              <a:defRPr/>
            </a:pPr>
            <a:r>
              <a:rPr lang="en-US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High volume, standard products, low cost</a:t>
            </a:r>
          </a:p>
          <a:p>
            <a:pPr marL="438912" indent="-320040" eaLnBrk="1" fontAlgn="auto" hangingPunct="1">
              <a:spcBef>
                <a:spcPts val="1200"/>
              </a:spcBef>
              <a:spcAft>
                <a:spcPts val="600"/>
              </a:spcAft>
              <a:buFont typeface="Wingdings 2"/>
              <a:buChar char=""/>
              <a:defRPr/>
            </a:pPr>
            <a:r>
              <a:rPr lang="en-US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Services – Customer oriented</a:t>
            </a:r>
          </a:p>
          <a:p>
            <a:pPr marL="731520" lvl="1" indent="-274320" eaLnBrk="1" fontAlgn="auto" hangingPunct="1">
              <a:spcBef>
                <a:spcPts val="1200"/>
              </a:spcBef>
              <a:spcAft>
                <a:spcPts val="600"/>
              </a:spcAft>
              <a:buFont typeface="Wingdings"/>
              <a:buChar char=""/>
              <a:defRPr/>
            </a:pPr>
            <a:r>
              <a:rPr lang="en-US" dirty="0" smtClean="0">
                <a:latin typeface="Arial" charset="0"/>
                <a:cs typeface="Arial" charset="0"/>
              </a:rPr>
              <a:t>Sense and respond</a:t>
            </a:r>
          </a:p>
          <a:p>
            <a:pPr marL="731520" lvl="1" indent="-274320" eaLnBrk="1" fontAlgn="auto" hangingPunct="1">
              <a:spcBef>
                <a:spcPts val="1200"/>
              </a:spcBef>
              <a:spcAft>
                <a:spcPts val="600"/>
              </a:spcAft>
              <a:buFont typeface="Wingdings"/>
              <a:buChar char=""/>
              <a:defRPr/>
            </a:pPr>
            <a:r>
              <a:rPr lang="en-US" dirty="0" smtClean="0">
                <a:latin typeface="Arial" charset="0"/>
                <a:cs typeface="Arial" charset="0"/>
              </a:rPr>
              <a:t>High volume, custom products, high quality, fast response, flexibility, agility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en-US" dirty="0" smtClean="0">
              <a:latin typeface="Arial" charset="0"/>
              <a:cs typeface="Arial" charset="0"/>
            </a:endParaRP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mtClean="0"/>
              <a:t>Principles of Supply Chain Management - Crandall, Crandall and Chen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E7AF4-8C89-4D29-A2E2-65BA2F5AE99D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2743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C000"/>
                </a:solidFill>
              </a:rPr>
              <a:t>Patient Flow</a:t>
            </a:r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sz="3100" dirty="0" smtClean="0">
                <a:solidFill>
                  <a:srgbClr val="C00000"/>
                </a:solidFill>
              </a:rPr>
              <a:t>Looks like manufacturing flow but without the coordination to move the product (patient) through the transformation steps smoothly</a:t>
            </a:r>
            <a:endParaRPr lang="en-US" sz="3100" dirty="0">
              <a:solidFill>
                <a:srgbClr val="C00000"/>
              </a:solidFill>
            </a:endParaRPr>
          </a:p>
        </p:txBody>
      </p:sp>
      <p:pic>
        <p:nvPicPr>
          <p:cNvPr id="28675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5413" y="3330575"/>
            <a:ext cx="8742362" cy="1851025"/>
          </a:xfrm>
          <a:noFill/>
        </p:spPr>
      </p:pic>
      <p:sp>
        <p:nvSpPr>
          <p:cNvPr id="33795" name="Footer Placeholder 3"/>
          <p:cNvSpPr>
            <a:spLocks noGrp="1"/>
          </p:cNvSpPr>
          <p:nvPr>
            <p:ph type="ftr" sz="quarter" idx="10"/>
          </p:nvPr>
        </p:nvSpPr>
        <p:spPr bwMode="auto">
          <a:xfrm>
            <a:off x="304800" y="6405563"/>
            <a:ext cx="5867400" cy="300037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1400" dirty="0" smtClean="0"/>
              <a:t>Principles of Supply Chain Management - Crandall, Crandall and Chen</a:t>
            </a:r>
            <a:endParaRPr lang="en-US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36F6F99-9DFD-4924-B9C1-642B9B06CE5A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Programs that work in Services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86800" cy="4953000"/>
          </a:xfrm>
        </p:spPr>
        <p:txBody>
          <a:bodyPr rtlCol="0">
            <a:normAutofit fontScale="92500" lnSpcReduction="20000"/>
          </a:bodyPr>
          <a:lstStyle/>
          <a:p>
            <a:pPr marL="438912" indent="-320040" eaLnBrk="1" fontAlgn="auto" hangingPunct="1">
              <a:spcBef>
                <a:spcPts val="600"/>
              </a:spcBef>
              <a:spcAft>
                <a:spcPts val="600"/>
              </a:spcAft>
              <a:buFont typeface="Wingdings 2"/>
              <a:buChar char=""/>
              <a:defRPr/>
            </a:pPr>
            <a:r>
              <a:rPr lang="en-US" dirty="0" smtClean="0">
                <a:latin typeface="Arial" charset="0"/>
                <a:cs typeface="Arial" charset="0"/>
              </a:rPr>
              <a:t>Quality improvement programs</a:t>
            </a:r>
          </a:p>
          <a:p>
            <a:pPr marL="731520" lvl="1" indent="-274320" eaLnBrk="1" fontAlgn="auto" hangingPunct="1">
              <a:spcBef>
                <a:spcPts val="600"/>
              </a:spcBef>
              <a:spcAft>
                <a:spcPts val="600"/>
              </a:spcAft>
              <a:buFont typeface="Wingdings"/>
              <a:buChar char=""/>
              <a:defRPr/>
            </a:pPr>
            <a:r>
              <a:rPr lang="en-US" dirty="0" smtClean="0">
                <a:latin typeface="Arial" charset="0"/>
                <a:cs typeface="Arial" charset="0"/>
              </a:rPr>
              <a:t>Total quality management (TQM)</a:t>
            </a:r>
          </a:p>
          <a:p>
            <a:pPr marL="731520" lvl="1" indent="-274320" eaLnBrk="1" fontAlgn="auto" hangingPunct="1">
              <a:spcBef>
                <a:spcPts val="600"/>
              </a:spcBef>
              <a:spcAft>
                <a:spcPts val="600"/>
              </a:spcAft>
              <a:buFont typeface="Wingdings"/>
              <a:buChar char=""/>
              <a:defRPr/>
            </a:pPr>
            <a:r>
              <a:rPr lang="en-US" dirty="0" smtClean="0">
                <a:latin typeface="Arial" charset="0"/>
                <a:cs typeface="Arial" charset="0"/>
              </a:rPr>
              <a:t>Six Sigma</a:t>
            </a:r>
          </a:p>
          <a:p>
            <a:pPr marL="438912" indent="-320040" eaLnBrk="1" fontAlgn="auto" hangingPunct="1">
              <a:spcBef>
                <a:spcPts val="600"/>
              </a:spcBef>
              <a:spcAft>
                <a:spcPts val="600"/>
              </a:spcAft>
              <a:buFont typeface="Wingdings 2"/>
              <a:buChar char=""/>
              <a:defRPr/>
            </a:pPr>
            <a:r>
              <a:rPr lang="en-US" dirty="0" smtClean="0">
                <a:latin typeface="Arial" charset="0"/>
                <a:cs typeface="Arial" charset="0"/>
              </a:rPr>
              <a:t>Cost reduction programs</a:t>
            </a:r>
          </a:p>
          <a:p>
            <a:pPr marL="731520" lvl="1" indent="-274320" eaLnBrk="1" fontAlgn="auto" hangingPunct="1">
              <a:spcBef>
                <a:spcPts val="600"/>
              </a:spcBef>
              <a:spcAft>
                <a:spcPts val="600"/>
              </a:spcAft>
              <a:buFont typeface="Wingdings"/>
              <a:buChar char=""/>
              <a:defRPr/>
            </a:pPr>
            <a:r>
              <a:rPr lang="en-US" dirty="0" smtClean="0">
                <a:latin typeface="Arial" charset="0"/>
                <a:cs typeface="Arial" charset="0"/>
              </a:rPr>
              <a:t>Just-in-Time (JIT)</a:t>
            </a:r>
          </a:p>
          <a:p>
            <a:pPr marL="731520" lvl="1" indent="-274320" eaLnBrk="1" fontAlgn="auto" hangingPunct="1">
              <a:spcBef>
                <a:spcPts val="600"/>
              </a:spcBef>
              <a:spcAft>
                <a:spcPts val="600"/>
              </a:spcAft>
              <a:buFont typeface="Wingdings"/>
              <a:buChar char=""/>
              <a:defRPr/>
            </a:pPr>
            <a:r>
              <a:rPr lang="en-US" dirty="0" smtClean="0">
                <a:latin typeface="Arial" charset="0"/>
                <a:cs typeface="Arial" charset="0"/>
              </a:rPr>
              <a:t>Lean production</a:t>
            </a:r>
          </a:p>
          <a:p>
            <a:pPr marL="438912" indent="-320040" eaLnBrk="1" fontAlgn="auto" hangingPunct="1">
              <a:spcBef>
                <a:spcPts val="600"/>
              </a:spcBef>
              <a:spcAft>
                <a:spcPts val="600"/>
              </a:spcAft>
              <a:buFont typeface="Wingdings 2"/>
              <a:buChar char=""/>
              <a:defRPr/>
            </a:pPr>
            <a:r>
              <a:rPr lang="en-US" dirty="0" smtClean="0">
                <a:latin typeface="Arial" charset="0"/>
                <a:cs typeface="Arial" charset="0"/>
              </a:rPr>
              <a:t>Lead Time Reduction programs</a:t>
            </a:r>
          </a:p>
          <a:p>
            <a:pPr marL="731520" lvl="1" indent="-274320" eaLnBrk="1" fontAlgn="auto" hangingPunct="1">
              <a:spcBef>
                <a:spcPts val="600"/>
              </a:spcBef>
              <a:spcAft>
                <a:spcPts val="600"/>
              </a:spcAft>
              <a:buFont typeface="Wingdings"/>
              <a:buChar char=""/>
              <a:defRPr/>
            </a:pPr>
            <a:r>
              <a:rPr lang="en-US" dirty="0" smtClean="0">
                <a:latin typeface="Arial" charset="0"/>
                <a:cs typeface="Arial" charset="0"/>
              </a:rPr>
              <a:t>Quick response (QR)</a:t>
            </a:r>
          </a:p>
          <a:p>
            <a:pPr marL="731520" lvl="1" indent="-274320" eaLnBrk="1" fontAlgn="auto" hangingPunct="1">
              <a:spcBef>
                <a:spcPts val="1200"/>
              </a:spcBef>
              <a:spcAft>
                <a:spcPts val="600"/>
              </a:spcAft>
              <a:buFont typeface="Wingdings"/>
              <a:buChar char=""/>
              <a:defRPr/>
            </a:pPr>
            <a:r>
              <a:rPr lang="en-US" dirty="0" smtClean="0">
                <a:latin typeface="Arial" charset="0"/>
                <a:cs typeface="Arial" charset="0"/>
              </a:rPr>
              <a:t>Collaborative Planning, </a:t>
            </a:r>
            <a:r>
              <a:rPr lang="en-US" smtClean="0">
                <a:latin typeface="Arial" charset="0"/>
                <a:cs typeface="Arial" charset="0"/>
              </a:rPr>
              <a:t>Forecasting  and </a:t>
            </a:r>
            <a:r>
              <a:rPr lang="en-US" dirty="0" smtClean="0">
                <a:latin typeface="Arial" charset="0"/>
                <a:cs typeface="Arial" charset="0"/>
              </a:rPr>
              <a:t>Replenishment (CPFR)</a:t>
            </a:r>
          </a:p>
        </p:txBody>
      </p:sp>
      <p:sp>
        <p:nvSpPr>
          <p:cNvPr id="30724" name="Footer Placeholder 4"/>
          <p:cNvSpPr>
            <a:spLocks noGrp="1"/>
          </p:cNvSpPr>
          <p:nvPr>
            <p:ph type="ftr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mtClean="0"/>
              <a:t>Principles of Supply Chain Management - Crandall, Crandall and Chen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A5D9BD-AEB2-4767-AB63-1B91D04760BF}" type="slidenum">
              <a:rPr lang="en-US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199" cy="7588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Programs not as much used in Services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152400" y="1774825"/>
            <a:ext cx="8839200" cy="4625975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smtClean="0">
                <a:latin typeface="Arial" charset="0"/>
                <a:cs typeface="Arial" charset="0"/>
              </a:rPr>
              <a:t>Product standard costs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smtClean="0">
                <a:latin typeface="Arial" charset="0"/>
                <a:cs typeface="Arial" charset="0"/>
              </a:rPr>
              <a:t>Activity-based costing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smtClean="0">
                <a:latin typeface="Arial" charset="0"/>
                <a:cs typeface="Arial" charset="0"/>
              </a:rPr>
              <a:t>Materials requirements planning (MRP)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smtClean="0">
                <a:latin typeface="Arial" charset="0"/>
                <a:cs typeface="Arial" charset="0"/>
              </a:rPr>
              <a:t>Capacity requirements planning (CRP)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smtClean="0">
                <a:latin typeface="Arial" charset="0"/>
                <a:cs typeface="Arial" charset="0"/>
              </a:rPr>
              <a:t>Performance measures – capacity utilization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smtClean="0">
                <a:latin typeface="Arial" charset="0"/>
                <a:cs typeface="Arial" charset="0"/>
              </a:rPr>
              <a:t>Performance measures – labor utilization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1748" name="Footer Placeholder 3"/>
          <p:cNvSpPr>
            <a:spLocks noGrp="1"/>
          </p:cNvSpPr>
          <p:nvPr>
            <p:ph type="ftr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mtClean="0"/>
              <a:t>Principles of Supply Chain Management - Crandall, Crandall and Chen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D4D0C4F-D856-4005-B105-CC31A9628B4B}" type="slidenum">
              <a:rPr lang="en-US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763000" cy="7159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>
                <a:solidFill>
                  <a:schemeClr val="accent1">
                    <a:satMod val="150000"/>
                  </a:schemeClr>
                </a:solidFill>
              </a:rPr>
              <a:t>Manufacturing and Service Programs</a:t>
            </a:r>
          </a:p>
        </p:txBody>
      </p:sp>
      <p:pic>
        <p:nvPicPr>
          <p:cNvPr id="31747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6800" y="1524001"/>
            <a:ext cx="7010400" cy="4800599"/>
          </a:xfrm>
          <a:noFill/>
        </p:spPr>
      </p:pic>
      <p:sp>
        <p:nvSpPr>
          <p:cNvPr id="32773" name="Footer Placeholder 6"/>
          <p:cNvSpPr>
            <a:spLocks noGrp="1"/>
          </p:cNvSpPr>
          <p:nvPr>
            <p:ph type="ftr" sz="quarter" idx="10"/>
          </p:nvPr>
        </p:nvSpPr>
        <p:spPr bwMode="auto">
          <a:xfrm>
            <a:off x="381000" y="6405563"/>
            <a:ext cx="6096000" cy="300037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1400" dirty="0" smtClean="0"/>
              <a:t>Principles of Supply Chain Management - Crandall, Crandall and Chen</a:t>
            </a: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36F6F99-9DFD-4924-B9C1-642B9B06CE5A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accent1">
                    <a:satMod val="150000"/>
                  </a:schemeClr>
                </a:solidFill>
              </a:rPr>
              <a:t>Future Manufacturing Processes</a:t>
            </a:r>
            <a:endParaRPr lang="en-US" sz="4400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327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7788" y="1916113"/>
            <a:ext cx="6448425" cy="4343400"/>
          </a:xfrm>
          <a:noFill/>
        </p:spPr>
      </p:pic>
      <p:sp>
        <p:nvSpPr>
          <p:cNvPr id="34819" name="Footer Placeholder 3"/>
          <p:cNvSpPr>
            <a:spLocks noGrp="1"/>
          </p:cNvSpPr>
          <p:nvPr>
            <p:ph type="ftr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mtClean="0"/>
              <a:t>Principles of Supply Chain Management - Crandall, Crandall and Chen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D670D-8897-467E-B93E-BBF2C727A91F}" type="slidenum">
              <a:rPr lang="en-US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To Achieve Mass Customization</a:t>
            </a:r>
          </a:p>
        </p:txBody>
      </p:sp>
      <p:pic>
        <p:nvPicPr>
          <p:cNvPr id="3379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2288" y="1600200"/>
            <a:ext cx="7707312" cy="4733925"/>
          </a:xfrm>
          <a:noFill/>
        </p:spPr>
      </p:pic>
      <p:sp>
        <p:nvSpPr>
          <p:cNvPr id="35845" name="Footer Placeholder 6"/>
          <p:cNvSpPr>
            <a:spLocks noGrp="1"/>
          </p:cNvSpPr>
          <p:nvPr>
            <p:ph type="ftr" sz="quarter" idx="10"/>
          </p:nvPr>
        </p:nvSpPr>
        <p:spPr bwMode="auto">
          <a:xfrm>
            <a:off x="381000" y="6405563"/>
            <a:ext cx="5943600" cy="300037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1400" dirty="0" smtClean="0"/>
              <a:t>Principles of Supply Chain Management - Crandall, Crandall and Chen</a:t>
            </a: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36F6F99-9DFD-4924-B9C1-642B9B06CE5A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Program Applicability Cone</a:t>
            </a:r>
          </a:p>
        </p:txBody>
      </p:sp>
      <p:pic>
        <p:nvPicPr>
          <p:cNvPr id="3481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90800" y="1535113"/>
            <a:ext cx="4038600" cy="4789487"/>
          </a:xfrm>
          <a:noFill/>
        </p:spPr>
      </p:pic>
      <p:sp>
        <p:nvSpPr>
          <p:cNvPr id="36869" name="Footer Placeholder 6"/>
          <p:cNvSpPr>
            <a:spLocks noGrp="1"/>
          </p:cNvSpPr>
          <p:nvPr>
            <p:ph type="ftr" sz="quarter" idx="10"/>
          </p:nvPr>
        </p:nvSpPr>
        <p:spPr bwMode="auto">
          <a:xfrm>
            <a:off x="228600" y="6405563"/>
            <a:ext cx="6019800" cy="300037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1400" dirty="0" smtClean="0"/>
              <a:t>Principles of Supply Chain Management - Crandall, Crandall and Chen</a:t>
            </a: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36F6F99-9DFD-4924-B9C1-642B9B06CE5A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Adaptive Users</a:t>
            </a:r>
          </a:p>
        </p:txBody>
      </p:sp>
      <p:sp>
        <p:nvSpPr>
          <p:cNvPr id="37893" name="Footer Placeholder 6"/>
          <p:cNvSpPr>
            <a:spLocks noGrp="1"/>
          </p:cNvSpPr>
          <p:nvPr>
            <p:ph type="ftr" sz="quarter" idx="10"/>
          </p:nvPr>
        </p:nvSpPr>
        <p:spPr bwMode="auto">
          <a:xfrm>
            <a:off x="457200" y="6405563"/>
            <a:ext cx="5867400" cy="300037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1400" dirty="0" smtClean="0"/>
              <a:t>Principles of Supply Chain Management - Crandall, Crandall and Chen</a:t>
            </a:r>
            <a:endParaRPr lang="en-US" sz="1400" dirty="0"/>
          </a:p>
        </p:txBody>
      </p:sp>
      <p:pic>
        <p:nvPicPr>
          <p:cNvPr id="35845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50963" y="1517650"/>
            <a:ext cx="6421437" cy="4806950"/>
          </a:xfr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36F6F99-9DFD-4924-B9C1-642B9B06CE5A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8683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chemeClr val="accent1">
                    <a:satMod val="150000"/>
                  </a:schemeClr>
                </a:solidFill>
              </a:rPr>
              <a:t>The Composite Company</a:t>
            </a:r>
            <a:br>
              <a:rPr lang="en-US" sz="3200" dirty="0">
                <a:solidFill>
                  <a:schemeClr val="accent1">
                    <a:satMod val="150000"/>
                  </a:schemeClr>
                </a:solidFill>
              </a:rPr>
            </a:br>
            <a:r>
              <a:rPr lang="en-US" sz="3200" dirty="0">
                <a:solidFill>
                  <a:schemeClr val="accent1">
                    <a:satMod val="150000"/>
                  </a:schemeClr>
                </a:solidFill>
              </a:rPr>
              <a:t> (Virtual Supply Chain)</a:t>
            </a:r>
          </a:p>
        </p:txBody>
      </p:sp>
      <p:pic>
        <p:nvPicPr>
          <p:cNvPr id="3686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8438" y="2057400"/>
            <a:ext cx="8696325" cy="3733800"/>
          </a:xfrm>
          <a:noFill/>
        </p:spPr>
      </p:pic>
      <p:sp>
        <p:nvSpPr>
          <p:cNvPr id="38917" name="Footer Placeholder 6"/>
          <p:cNvSpPr>
            <a:spLocks noGrp="1"/>
          </p:cNvSpPr>
          <p:nvPr>
            <p:ph type="ftr" sz="quarter" idx="10"/>
          </p:nvPr>
        </p:nvSpPr>
        <p:spPr bwMode="auto">
          <a:xfrm>
            <a:off x="304800" y="6405563"/>
            <a:ext cx="6019800" cy="300037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1400" dirty="0" smtClean="0"/>
              <a:t>Principles of Supply Chain Management - Crandall, Crandall and Chen</a:t>
            </a: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36F6F99-9DFD-4924-B9C1-642B9B06CE5A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accent1">
                    <a:satMod val="150000"/>
                  </a:schemeClr>
                </a:solidFill>
              </a:rPr>
              <a:t>Today’s Limitations</a:t>
            </a:r>
          </a:p>
        </p:txBody>
      </p:sp>
      <p:sp>
        <p:nvSpPr>
          <p:cNvPr id="41989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5029200"/>
          </a:xfrm>
        </p:spPr>
        <p:txBody>
          <a:bodyPr rtlCol="0">
            <a:normAutofit fontScale="92500" lnSpcReduction="10000"/>
          </a:bodyPr>
          <a:lstStyle/>
          <a:p>
            <a:pPr marL="419100" indent="-382588" eaLnBrk="1" fontAlgn="auto" hangingPunct="1">
              <a:spcBef>
                <a:spcPts val="1800"/>
              </a:spcBef>
              <a:spcAft>
                <a:spcPts val="0"/>
              </a:spcAft>
              <a:buFont typeface="Wingdings 2" pitchFamily="18" charset="2"/>
              <a:buChar char=""/>
              <a:defRPr/>
            </a:pPr>
            <a:r>
              <a:rPr lang="en-US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Technologies</a:t>
            </a:r>
          </a:p>
          <a:p>
            <a:pPr marL="722313" lvl="1" indent="-274320" eaLnBrk="1" fontAlgn="auto" hangingPunct="1">
              <a:spcBef>
                <a:spcPts val="600"/>
              </a:spcBef>
              <a:spcAft>
                <a:spcPts val="0"/>
              </a:spcAft>
              <a:buFont typeface="Wingdings 2" pitchFamily="18" charset="2"/>
              <a:buChar char=""/>
              <a:defRPr/>
            </a:pPr>
            <a:r>
              <a:rPr lang="en-US" dirty="0" smtClean="0">
                <a:latin typeface="Arial" charset="0"/>
                <a:cs typeface="Arial" charset="0"/>
              </a:rPr>
              <a:t>IT being actively developed</a:t>
            </a:r>
          </a:p>
          <a:p>
            <a:pPr marL="722313" lvl="1" indent="-274320" eaLnBrk="1" fontAlgn="auto" hangingPunct="1">
              <a:spcBef>
                <a:spcPts val="600"/>
              </a:spcBef>
              <a:spcAft>
                <a:spcPts val="0"/>
              </a:spcAft>
              <a:buFont typeface="Wingdings 2" pitchFamily="18" charset="2"/>
              <a:buChar char=""/>
              <a:defRPr/>
            </a:pPr>
            <a:r>
              <a:rPr lang="en-US" dirty="0" smtClean="0">
                <a:latin typeface="Arial" charset="0"/>
                <a:cs typeface="Arial" charset="0"/>
              </a:rPr>
              <a:t>Movement from transaction to process slow</a:t>
            </a:r>
          </a:p>
          <a:p>
            <a:pPr marL="419100" indent="-382588" eaLnBrk="1" fontAlgn="auto" hangingPunct="1">
              <a:spcBef>
                <a:spcPts val="1800"/>
              </a:spcBef>
              <a:spcAft>
                <a:spcPts val="0"/>
              </a:spcAft>
              <a:buFont typeface="Wingdings 2" pitchFamily="18" charset="2"/>
              <a:buChar char=""/>
              <a:defRPr/>
            </a:pPr>
            <a:r>
              <a:rPr lang="en-US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Infrastructure</a:t>
            </a:r>
          </a:p>
          <a:p>
            <a:pPr marL="722313" lvl="1" indent="-274320" eaLnBrk="1" fontAlgn="auto" hangingPunct="1">
              <a:spcBef>
                <a:spcPts val="600"/>
              </a:spcBef>
              <a:spcAft>
                <a:spcPts val="0"/>
              </a:spcAft>
              <a:buFont typeface="Wingdings 2" pitchFamily="18" charset="2"/>
              <a:buChar char=""/>
              <a:defRPr/>
            </a:pPr>
            <a:r>
              <a:rPr lang="en-US" dirty="0" smtClean="0">
                <a:latin typeface="Arial" charset="0"/>
                <a:cs typeface="Arial" charset="0"/>
              </a:rPr>
              <a:t>Policies, practices and procedures evolving</a:t>
            </a:r>
          </a:p>
          <a:p>
            <a:pPr marL="722313" lvl="1" indent="-274320" eaLnBrk="1" fontAlgn="auto" hangingPunct="1">
              <a:spcBef>
                <a:spcPts val="600"/>
              </a:spcBef>
              <a:spcAft>
                <a:spcPts val="0"/>
              </a:spcAft>
              <a:buFont typeface="Wingdings 2" pitchFamily="18" charset="2"/>
              <a:buChar char=""/>
              <a:defRPr/>
            </a:pPr>
            <a:r>
              <a:rPr lang="en-US" dirty="0" smtClean="0">
                <a:latin typeface="Arial" charset="0"/>
                <a:cs typeface="Arial" charset="0"/>
              </a:rPr>
              <a:t>Vertical to horizontal organization slow</a:t>
            </a:r>
          </a:p>
          <a:p>
            <a:pPr marL="722313" lvl="1" indent="-274320" eaLnBrk="1" fontAlgn="auto" hangingPunct="1">
              <a:spcBef>
                <a:spcPts val="600"/>
              </a:spcBef>
              <a:spcAft>
                <a:spcPts val="0"/>
              </a:spcAft>
              <a:buFont typeface="Wingdings 2" pitchFamily="18" charset="2"/>
              <a:buChar char=""/>
              <a:defRPr/>
            </a:pPr>
            <a:r>
              <a:rPr lang="en-US" dirty="0" smtClean="0">
                <a:latin typeface="Arial" charset="0"/>
                <a:cs typeface="Arial" charset="0"/>
              </a:rPr>
              <a:t>Outsourcing is a major disruption</a:t>
            </a:r>
          </a:p>
          <a:p>
            <a:pPr marL="419100" indent="-382588" eaLnBrk="1" fontAlgn="auto" hangingPunct="1">
              <a:spcBef>
                <a:spcPts val="1800"/>
              </a:spcBef>
              <a:spcAft>
                <a:spcPts val="0"/>
              </a:spcAft>
              <a:buFont typeface="Wingdings 2" pitchFamily="18" charset="2"/>
              <a:buChar char=""/>
              <a:defRPr/>
            </a:pPr>
            <a:r>
              <a:rPr lang="en-US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Culture</a:t>
            </a:r>
          </a:p>
          <a:p>
            <a:pPr marL="722313" lvl="1" indent="-274320" eaLnBrk="1" fontAlgn="auto" hangingPunct="1">
              <a:spcBef>
                <a:spcPts val="600"/>
              </a:spcBef>
              <a:spcAft>
                <a:spcPts val="0"/>
              </a:spcAft>
              <a:buFont typeface="Wingdings 2" pitchFamily="18" charset="2"/>
              <a:buChar char=""/>
              <a:defRPr/>
            </a:pPr>
            <a:r>
              <a:rPr lang="en-US" dirty="0" smtClean="0">
                <a:latin typeface="Arial" charset="0"/>
                <a:cs typeface="Arial" charset="0"/>
              </a:rPr>
              <a:t>Recognition of need evolving</a:t>
            </a:r>
          </a:p>
          <a:p>
            <a:pPr marL="722313" lvl="1" indent="-274320" eaLnBrk="1" fontAlgn="auto" hangingPunct="1">
              <a:spcBef>
                <a:spcPts val="600"/>
              </a:spcBef>
              <a:spcAft>
                <a:spcPts val="0"/>
              </a:spcAft>
              <a:buFont typeface="Wingdings 2" pitchFamily="18" charset="2"/>
              <a:buChar char=""/>
              <a:defRPr/>
            </a:pPr>
            <a:r>
              <a:rPr lang="en-US" dirty="0" smtClean="0">
                <a:latin typeface="Arial" charset="0"/>
                <a:cs typeface="Arial" charset="0"/>
              </a:rPr>
              <a:t>Change management techniques needed</a:t>
            </a:r>
          </a:p>
        </p:txBody>
      </p:sp>
      <p:sp>
        <p:nvSpPr>
          <p:cNvPr id="41987" name="Footer Placeholder 4"/>
          <p:cNvSpPr>
            <a:spLocks noGrp="1"/>
          </p:cNvSpPr>
          <p:nvPr>
            <p:ph type="ftr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mtClean="0"/>
              <a:t>Principles of Supply Chain Management - Crandall, Crandall and Chen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40024B1-54AE-41E6-9851-4C3E3E524537}" type="slidenum">
              <a:rPr lang="en-US"/>
              <a:pPr>
                <a:defRPr/>
              </a:pPr>
              <a:t>29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9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9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9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9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9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9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9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19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9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9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9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19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From Age to Age</a:t>
            </a:r>
          </a:p>
        </p:txBody>
      </p:sp>
      <p:pic>
        <p:nvPicPr>
          <p:cNvPr id="10243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3038" y="2112963"/>
            <a:ext cx="8970962" cy="3830637"/>
          </a:xfrm>
          <a:noFill/>
        </p:spPr>
      </p:pic>
      <p:sp>
        <p:nvSpPr>
          <p:cNvPr id="15365" name="Footer Placeholder 6"/>
          <p:cNvSpPr>
            <a:spLocks noGrp="1"/>
          </p:cNvSpPr>
          <p:nvPr>
            <p:ph type="ftr" sz="quarter" idx="10"/>
          </p:nvPr>
        </p:nvSpPr>
        <p:spPr bwMode="auto">
          <a:xfrm>
            <a:off x="381000" y="6405563"/>
            <a:ext cx="6096000" cy="300037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1400" dirty="0" smtClean="0"/>
              <a:t>Principles of Supply Chain Management - Crandall, Crandall and Chen</a:t>
            </a: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36F6F99-9DFD-4924-B9C1-642B9B06CE5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accent1">
                    <a:satMod val="150000"/>
                  </a:schemeClr>
                </a:solidFill>
              </a:rPr>
              <a:t>Supply Chain Change Agents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3011" name="Footer Placeholder 4"/>
          <p:cNvSpPr>
            <a:spLocks noGrp="1"/>
          </p:cNvSpPr>
          <p:nvPr>
            <p:ph type="ftr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mtClean="0"/>
              <a:t>Principles of Supply Chain Management - Crandall, Crandall and Chen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5095DD-03F9-47BA-96D9-DFAD31C8E907}" type="slidenum">
              <a:rPr lang="en-US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Evolution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524000"/>
            <a:ext cx="8458200" cy="48768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smtClean="0">
                <a:latin typeface="Arial" charset="0"/>
                <a:cs typeface="Arial" charset="0"/>
              </a:rPr>
              <a:t>Vertical integration (from Henry Ford through World War II)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smtClean="0">
                <a:latin typeface="Arial" charset="0"/>
                <a:cs typeface="Arial" charset="0"/>
              </a:rPr>
              <a:t>Conglomerates (horizontal diversification through the 1960s and 1970s)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smtClean="0">
                <a:latin typeface="Arial" charset="0"/>
                <a:cs typeface="Arial" charset="0"/>
              </a:rPr>
              <a:t>Lean manufacturing and horizontal communications (1980s and 1990s)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smtClean="0">
                <a:latin typeface="Arial" charset="0"/>
                <a:cs typeface="Arial" charset="0"/>
              </a:rPr>
              <a:t>Focus on core competencies and outsource the rest (2000 forward)</a:t>
            </a:r>
          </a:p>
        </p:txBody>
      </p:sp>
      <p:sp>
        <p:nvSpPr>
          <p:cNvPr id="16389" name="Footer Placeholder 6"/>
          <p:cNvSpPr>
            <a:spLocks noGrp="1"/>
          </p:cNvSpPr>
          <p:nvPr>
            <p:ph type="ftr" sz="quarter" idx="10"/>
          </p:nvPr>
        </p:nvSpPr>
        <p:spPr bwMode="auto">
          <a:xfrm>
            <a:off x="457200" y="6405563"/>
            <a:ext cx="6248400" cy="300037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1400" dirty="0" smtClean="0"/>
              <a:t>Principles of Supply Chain Management - Crandall, Crandall and Chen</a:t>
            </a: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36F6F99-9DFD-4924-B9C1-642B9B06CE5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686800" cy="7159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Manufacturing-Services Boundary</a:t>
            </a:r>
          </a:p>
        </p:txBody>
      </p:sp>
      <p:pic>
        <p:nvPicPr>
          <p:cNvPr id="12291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2286000"/>
            <a:ext cx="8731250" cy="3581400"/>
          </a:xfrm>
          <a:noFill/>
        </p:spPr>
      </p:pic>
      <p:sp>
        <p:nvSpPr>
          <p:cNvPr id="17413" name="Footer Placeholder 6"/>
          <p:cNvSpPr>
            <a:spLocks noGrp="1"/>
          </p:cNvSpPr>
          <p:nvPr>
            <p:ph type="ftr" sz="quarter" idx="10"/>
          </p:nvPr>
        </p:nvSpPr>
        <p:spPr bwMode="auto">
          <a:xfrm>
            <a:off x="304800" y="6405563"/>
            <a:ext cx="5867400" cy="300037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1400" dirty="0" smtClean="0"/>
              <a:t>Principles of Supply Chain Management - Crandall, Crandall and Chen</a:t>
            </a: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36F6F99-9DFD-4924-B9C1-642B9B06CE5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Basic Supply Chain</a:t>
            </a:r>
          </a:p>
        </p:txBody>
      </p:sp>
      <p:pic>
        <p:nvPicPr>
          <p:cNvPr id="1331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3532188"/>
            <a:ext cx="8229600" cy="1111250"/>
          </a:xfrm>
          <a:noFill/>
        </p:spPr>
      </p:pic>
      <p:sp>
        <p:nvSpPr>
          <p:cNvPr id="18437" name="Footer Placeholder 6"/>
          <p:cNvSpPr>
            <a:spLocks noGrp="1"/>
          </p:cNvSpPr>
          <p:nvPr>
            <p:ph type="ftr" sz="quarter" idx="10"/>
          </p:nvPr>
        </p:nvSpPr>
        <p:spPr bwMode="auto">
          <a:xfrm>
            <a:off x="304800" y="6477000"/>
            <a:ext cx="6019800" cy="3048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1400" dirty="0" smtClean="0"/>
              <a:t>Principles of Supply Chain Management - Crandall, Crandall and Chen</a:t>
            </a: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36F6F99-9DFD-4924-B9C1-642B9B06CE5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Added Support Services</a:t>
            </a:r>
          </a:p>
        </p:txBody>
      </p:sp>
      <p:pic>
        <p:nvPicPr>
          <p:cNvPr id="1433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450" y="2286000"/>
            <a:ext cx="9002713" cy="3317875"/>
          </a:xfrm>
          <a:noFill/>
        </p:spPr>
      </p:pic>
      <p:sp>
        <p:nvSpPr>
          <p:cNvPr id="19461" name="Footer Placeholder 6"/>
          <p:cNvSpPr>
            <a:spLocks noGrp="1"/>
          </p:cNvSpPr>
          <p:nvPr>
            <p:ph type="ftr" sz="quarter" idx="10"/>
          </p:nvPr>
        </p:nvSpPr>
        <p:spPr bwMode="auto">
          <a:xfrm>
            <a:off x="304800" y="6405563"/>
            <a:ext cx="5943600" cy="300037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1400" dirty="0" smtClean="0"/>
              <a:t>Principles of Supply Chain Management - Crandall, Crandall and Chen</a:t>
            </a: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36F6F99-9DFD-4924-B9C1-642B9B06CE5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satMod val="150000"/>
                  </a:schemeClr>
                </a:solidFill>
              </a:rPr>
              <a:t>Added service sectors</a:t>
            </a:r>
          </a:p>
        </p:txBody>
      </p:sp>
      <p:pic>
        <p:nvPicPr>
          <p:cNvPr id="15363" name="Picture 70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825" y="1676400"/>
            <a:ext cx="7880350" cy="4724401"/>
          </a:xfrm>
          <a:noFill/>
        </p:spPr>
      </p:pic>
      <p:sp>
        <p:nvSpPr>
          <p:cNvPr id="20485" name="Footer Placeholder 6"/>
          <p:cNvSpPr>
            <a:spLocks noGrp="1"/>
          </p:cNvSpPr>
          <p:nvPr>
            <p:ph type="ftr" sz="quarter" idx="10"/>
          </p:nvPr>
        </p:nvSpPr>
        <p:spPr bwMode="auto">
          <a:xfrm>
            <a:off x="381000" y="6477000"/>
            <a:ext cx="5867400" cy="381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1400" dirty="0" smtClean="0"/>
              <a:t>Principles of Supply Chain Management - Crandall, Crandall and Chen</a:t>
            </a: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36F6F99-9DFD-4924-B9C1-642B9B06CE5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accent1">
                    <a:satMod val="150000"/>
                  </a:schemeClr>
                </a:solidFill>
              </a:rPr>
              <a:t>Traditional Manufacturing Processes</a:t>
            </a:r>
            <a:endParaRPr lang="en-US" sz="4000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16387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90625" y="1447800"/>
            <a:ext cx="6718300" cy="4724400"/>
          </a:xfrm>
          <a:noFill/>
        </p:spPr>
      </p:pic>
      <p:sp>
        <p:nvSpPr>
          <p:cNvPr id="21507" name="Footer Placeholder 3"/>
          <p:cNvSpPr>
            <a:spLocks noGrp="1"/>
          </p:cNvSpPr>
          <p:nvPr>
            <p:ph type="ftr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mtClean="0"/>
              <a:t>Principles of Supply Chain Management - Crandall, Crandall and Chen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53E9970-7227-4539-9B35-6AE55C054E61}" type="slidenum">
              <a:rPr lang="en-US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Classic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921</TotalTime>
  <Words>757</Words>
  <Application>Microsoft Office PowerPoint</Application>
  <PresentationFormat>On-screen Show (4:3)</PresentationFormat>
  <Paragraphs>162</Paragraphs>
  <Slides>30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Module</vt:lpstr>
      <vt:lpstr>Vanishing Boundaries</vt:lpstr>
      <vt:lpstr>Introduction</vt:lpstr>
      <vt:lpstr>From Age to Age</vt:lpstr>
      <vt:lpstr>Evolution</vt:lpstr>
      <vt:lpstr>Manufacturing-Services Boundary</vt:lpstr>
      <vt:lpstr>Basic Supply Chain</vt:lpstr>
      <vt:lpstr>Added Support Services</vt:lpstr>
      <vt:lpstr>Added service sectors</vt:lpstr>
      <vt:lpstr>Traditional Manufacturing Processes</vt:lpstr>
      <vt:lpstr>Schmenner Service Matrix</vt:lpstr>
      <vt:lpstr>Chase Customer Contact Model</vt:lpstr>
      <vt:lpstr>Composite Model</vt:lpstr>
      <vt:lpstr>Product – Service Continuum</vt:lpstr>
      <vt:lpstr>Move to internal improvements</vt:lpstr>
      <vt:lpstr>Manufacturing Objectives</vt:lpstr>
      <vt:lpstr>Services Objectives</vt:lpstr>
      <vt:lpstr>Internal Improvements</vt:lpstr>
      <vt:lpstr>Order Processing without Manufacturing</vt:lpstr>
      <vt:lpstr>Order Processing with Manufacturing</vt:lpstr>
      <vt:lpstr>Patient Flow  Looks like manufacturing flow but without the coordination to move the product (patient) through the transformation steps smoothly</vt:lpstr>
      <vt:lpstr>Programs that work in Services</vt:lpstr>
      <vt:lpstr>Programs not as much used in Services</vt:lpstr>
      <vt:lpstr>Manufacturing and Service Programs</vt:lpstr>
      <vt:lpstr>Future Manufacturing Processes</vt:lpstr>
      <vt:lpstr>To Achieve Mass Customization</vt:lpstr>
      <vt:lpstr>Program Applicability Cone</vt:lpstr>
      <vt:lpstr>Adaptive Users</vt:lpstr>
      <vt:lpstr>The Composite Company  (Virtual Supply Chain)</vt:lpstr>
      <vt:lpstr>Today’s Limitations</vt:lpstr>
      <vt:lpstr>Supply Chain Change Agents</vt:lpstr>
    </vt:vector>
  </TitlesOfParts>
  <Company>Appalachian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Southeast INFORMS – 2009  Who Manages Your Supply Chain?</dc:title>
  <dc:creator>Crandall</dc:creator>
  <cp:lastModifiedBy>Richard E. Crandall</cp:lastModifiedBy>
  <cp:revision>108</cp:revision>
  <dcterms:created xsi:type="dcterms:W3CDTF">2009-05-22T14:08:11Z</dcterms:created>
  <dcterms:modified xsi:type="dcterms:W3CDTF">2014-05-15T17:26:53Z</dcterms:modified>
</cp:coreProperties>
</file>