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sdx" ContentType="application/vnd.ms-visio.drawing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1"/>
  </p:notesMasterIdLst>
  <p:handoutMasterIdLst>
    <p:handoutMasterId r:id="rId42"/>
  </p:handoutMasterIdLst>
  <p:sldIdLst>
    <p:sldId id="256" r:id="rId2"/>
    <p:sldId id="257" r:id="rId3"/>
    <p:sldId id="339" r:id="rId4"/>
    <p:sldId id="355" r:id="rId5"/>
    <p:sldId id="356" r:id="rId6"/>
    <p:sldId id="357" r:id="rId7"/>
    <p:sldId id="358" r:id="rId8"/>
    <p:sldId id="359" r:id="rId9"/>
    <p:sldId id="360" r:id="rId10"/>
    <p:sldId id="361" r:id="rId11"/>
    <p:sldId id="362" r:id="rId12"/>
    <p:sldId id="363" r:id="rId13"/>
    <p:sldId id="364" r:id="rId14"/>
    <p:sldId id="365" r:id="rId15"/>
    <p:sldId id="366" r:id="rId16"/>
    <p:sldId id="367" r:id="rId17"/>
    <p:sldId id="368" r:id="rId18"/>
    <p:sldId id="369" r:id="rId19"/>
    <p:sldId id="370" r:id="rId20"/>
    <p:sldId id="371" r:id="rId21"/>
    <p:sldId id="372" r:id="rId22"/>
    <p:sldId id="373" r:id="rId23"/>
    <p:sldId id="374" r:id="rId24"/>
    <p:sldId id="375" r:id="rId25"/>
    <p:sldId id="376" r:id="rId26"/>
    <p:sldId id="377" r:id="rId27"/>
    <p:sldId id="378" r:id="rId28"/>
    <p:sldId id="379" r:id="rId29"/>
    <p:sldId id="380" r:id="rId30"/>
    <p:sldId id="381" r:id="rId31"/>
    <p:sldId id="382" r:id="rId32"/>
    <p:sldId id="383" r:id="rId33"/>
    <p:sldId id="384" r:id="rId34"/>
    <p:sldId id="385" r:id="rId35"/>
    <p:sldId id="386" r:id="rId36"/>
    <p:sldId id="387" r:id="rId37"/>
    <p:sldId id="388" r:id="rId38"/>
    <p:sldId id="389" r:id="rId39"/>
    <p:sldId id="354" r:id="rId4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0000"/>
    <a:srgbClr val="57C571"/>
    <a:srgbClr val="1A363A"/>
    <a:srgbClr val="FF9933"/>
    <a:srgbClr val="EA9A42"/>
    <a:srgbClr val="FF6600"/>
    <a:srgbClr val="C8735C"/>
    <a:srgbClr val="FF33CC"/>
    <a:srgbClr val="FEFDC3"/>
    <a:srgbClr val="CF533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316" autoAdjust="0"/>
    <p:restoredTop sz="94786" autoAdjust="0"/>
  </p:normalViewPr>
  <p:slideViewPr>
    <p:cSldViewPr>
      <p:cViewPr varScale="1">
        <p:scale>
          <a:sx n="70" d="100"/>
          <a:sy n="70" d="100"/>
        </p:scale>
        <p:origin x="143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7" d="100"/>
          <a:sy n="57" d="100"/>
        </p:scale>
        <p:origin x="-2604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presProps" Target="pres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image" Target="../media/image24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7.emf"/><Relationship Id="rId1" Type="http://schemas.openxmlformats.org/officeDocument/2006/relationships/image" Target="../media/image26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e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e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e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e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e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e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e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e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e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e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e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21C723-D9E6-4573-8D40-DA83442BB5C2}" type="datetimeFigureOut">
              <a:rPr lang="zh-CN" altLang="en-US" smtClean="0"/>
              <a:pPr/>
              <a:t>2016/10/28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B7692C-6D7C-4965-A7C9-B5201072471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859532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 altLang="zh-CN"/>
          </a:p>
        </p:txBody>
      </p:sp>
      <p:sp>
        <p:nvSpPr>
          <p:cNvPr id="3277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xmlns="" val="1"/>
            </a:ext>
          </a:extLst>
        </p:spPr>
      </p:sp>
      <p:sp>
        <p:nvSpPr>
          <p:cNvPr id="32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32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endParaRPr lang="en-US" altLang="zh-CN"/>
          </a:p>
        </p:txBody>
      </p:sp>
      <p:sp>
        <p:nvSpPr>
          <p:cNvPr id="32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13102BA6-22CC-41F9-A4B9-0E03F47B90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561532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25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67508483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34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6307375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35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911447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339580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3380912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589480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26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5983584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27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0222824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28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9313649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29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859309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30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5696941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31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52189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32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15515120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102BA6-22CC-41F9-A4B9-0E03F47B9001}" type="slidenum">
              <a:rPr lang="en-US" altLang="zh-CN" smtClean="0"/>
              <a:pPr/>
              <a:t>33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834107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9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63" name="Group 191"/>
          <p:cNvGrpSpPr>
            <a:grpSpLocks/>
          </p:cNvGrpSpPr>
          <p:nvPr/>
        </p:nvGrpSpPr>
        <p:grpSpPr bwMode="auto">
          <a:xfrm>
            <a:off x="434975" y="4763"/>
            <a:ext cx="8015288" cy="6853237"/>
            <a:chOff x="274" y="10"/>
            <a:chExt cx="5049" cy="4310"/>
          </a:xfrm>
        </p:grpSpPr>
        <p:sp>
          <p:nvSpPr>
            <p:cNvPr id="3198" name="Line 126"/>
            <p:cNvSpPr>
              <a:spLocks noChangeShapeType="1"/>
            </p:cNvSpPr>
            <p:nvPr userDrawn="1"/>
          </p:nvSpPr>
          <p:spPr bwMode="gray">
            <a:xfrm>
              <a:off x="3479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09" name="Line 137"/>
            <p:cNvSpPr>
              <a:spLocks noChangeShapeType="1"/>
            </p:cNvSpPr>
            <p:nvPr userDrawn="1"/>
          </p:nvSpPr>
          <p:spPr bwMode="gray">
            <a:xfrm>
              <a:off x="3929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1" name="Line 139"/>
            <p:cNvSpPr>
              <a:spLocks noChangeShapeType="1"/>
            </p:cNvSpPr>
            <p:nvPr userDrawn="1"/>
          </p:nvSpPr>
          <p:spPr bwMode="gray">
            <a:xfrm>
              <a:off x="4395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2" name="Line 140"/>
            <p:cNvSpPr>
              <a:spLocks noChangeShapeType="1"/>
            </p:cNvSpPr>
            <p:nvPr userDrawn="1"/>
          </p:nvSpPr>
          <p:spPr bwMode="gray">
            <a:xfrm>
              <a:off x="4845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5" name="Line 143"/>
            <p:cNvSpPr>
              <a:spLocks noChangeShapeType="1"/>
            </p:cNvSpPr>
            <p:nvPr userDrawn="1"/>
          </p:nvSpPr>
          <p:spPr bwMode="gray">
            <a:xfrm>
              <a:off x="5302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19" name="Line 147"/>
            <p:cNvSpPr>
              <a:spLocks noChangeShapeType="1"/>
            </p:cNvSpPr>
            <p:nvPr userDrawn="1"/>
          </p:nvSpPr>
          <p:spPr bwMode="gray">
            <a:xfrm>
              <a:off x="1651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1" name="Line 149"/>
            <p:cNvSpPr>
              <a:spLocks noChangeShapeType="1"/>
            </p:cNvSpPr>
            <p:nvPr userDrawn="1"/>
          </p:nvSpPr>
          <p:spPr bwMode="gray">
            <a:xfrm>
              <a:off x="2101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3" name="Line 151"/>
            <p:cNvSpPr>
              <a:spLocks noChangeShapeType="1"/>
            </p:cNvSpPr>
            <p:nvPr userDrawn="1"/>
          </p:nvSpPr>
          <p:spPr bwMode="gray">
            <a:xfrm>
              <a:off x="2567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24" name="Line 152"/>
            <p:cNvSpPr>
              <a:spLocks noChangeShapeType="1"/>
            </p:cNvSpPr>
            <p:nvPr userDrawn="1"/>
          </p:nvSpPr>
          <p:spPr bwMode="gray">
            <a:xfrm>
              <a:off x="3017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0" name="Line 158"/>
            <p:cNvSpPr>
              <a:spLocks noChangeShapeType="1"/>
            </p:cNvSpPr>
            <p:nvPr userDrawn="1"/>
          </p:nvSpPr>
          <p:spPr bwMode="gray">
            <a:xfrm>
              <a:off x="274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2" name="Line 160"/>
            <p:cNvSpPr>
              <a:spLocks noChangeShapeType="1"/>
            </p:cNvSpPr>
            <p:nvPr userDrawn="1"/>
          </p:nvSpPr>
          <p:spPr bwMode="gray">
            <a:xfrm>
              <a:off x="740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33" name="Line 161"/>
            <p:cNvSpPr>
              <a:spLocks noChangeShapeType="1"/>
            </p:cNvSpPr>
            <p:nvPr userDrawn="1"/>
          </p:nvSpPr>
          <p:spPr bwMode="gray">
            <a:xfrm>
              <a:off x="1190" y="10"/>
              <a:ext cx="21" cy="4310"/>
            </a:xfrm>
            <a:prstGeom prst="line">
              <a:avLst/>
            </a:prstGeom>
            <a:noFill/>
            <a:ln w="9525">
              <a:solidFill>
                <a:srgbClr val="DDDDDD">
                  <a:alpha val="50000"/>
                </a:srgbClr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159" name="Rectangle 87"/>
          <p:cNvSpPr>
            <a:spLocks noChangeArrowheads="1"/>
          </p:cNvSpPr>
          <p:nvPr/>
        </p:nvSpPr>
        <p:spPr bwMode="gray">
          <a:xfrm>
            <a:off x="0" y="1795463"/>
            <a:ext cx="9144000" cy="2503487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6275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7" name="Rectangle 165"/>
          <p:cNvSpPr>
            <a:spLocks noChangeArrowheads="1"/>
          </p:cNvSpPr>
          <p:nvPr/>
        </p:nvSpPr>
        <p:spPr bwMode="gray">
          <a:xfrm>
            <a:off x="5553075" y="5576888"/>
            <a:ext cx="712788" cy="644525"/>
          </a:xfrm>
          <a:prstGeom prst="rect">
            <a:avLst/>
          </a:prstGeom>
          <a:solidFill>
            <a:schemeClr val="accent2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8" name="Rectangle 166"/>
          <p:cNvSpPr>
            <a:spLocks noChangeArrowheads="1"/>
          </p:cNvSpPr>
          <p:nvPr/>
        </p:nvSpPr>
        <p:spPr bwMode="gray">
          <a:xfrm>
            <a:off x="7007225" y="5588000"/>
            <a:ext cx="725488" cy="635000"/>
          </a:xfrm>
          <a:prstGeom prst="rect">
            <a:avLst/>
          </a:prstGeom>
          <a:solidFill>
            <a:srgbClr val="DDDDDD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9" name="Rectangle 167"/>
          <p:cNvSpPr>
            <a:spLocks noChangeArrowheads="1"/>
          </p:cNvSpPr>
          <p:nvPr/>
        </p:nvSpPr>
        <p:spPr bwMode="gray">
          <a:xfrm>
            <a:off x="6269038" y="4943475"/>
            <a:ext cx="725487" cy="636588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0" name="Rectangle 168"/>
          <p:cNvSpPr>
            <a:spLocks noChangeArrowheads="1"/>
          </p:cNvSpPr>
          <p:nvPr/>
        </p:nvSpPr>
        <p:spPr bwMode="gray">
          <a:xfrm>
            <a:off x="8447088" y="5588000"/>
            <a:ext cx="696912" cy="635000"/>
          </a:xfrm>
          <a:prstGeom prst="rect">
            <a:avLst/>
          </a:prstGeom>
          <a:solidFill>
            <a:srgbClr val="DDDDDD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2" name="Rectangle 170"/>
          <p:cNvSpPr>
            <a:spLocks noChangeArrowheads="1"/>
          </p:cNvSpPr>
          <p:nvPr/>
        </p:nvSpPr>
        <p:spPr bwMode="gray">
          <a:xfrm>
            <a:off x="2651125" y="5588000"/>
            <a:ext cx="725488" cy="635000"/>
          </a:xfrm>
          <a:prstGeom prst="rect">
            <a:avLst/>
          </a:prstGeom>
          <a:solidFill>
            <a:srgbClr val="DDDDDD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3" name="Rectangle 171"/>
          <p:cNvSpPr>
            <a:spLocks noChangeArrowheads="1"/>
          </p:cNvSpPr>
          <p:nvPr/>
        </p:nvSpPr>
        <p:spPr bwMode="gray">
          <a:xfrm>
            <a:off x="4105275" y="5588000"/>
            <a:ext cx="725488" cy="635000"/>
          </a:xfrm>
          <a:prstGeom prst="rect">
            <a:avLst/>
          </a:prstGeom>
          <a:solidFill>
            <a:srgbClr val="DDDDDD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4" name="Rectangle 172"/>
          <p:cNvSpPr>
            <a:spLocks noChangeArrowheads="1"/>
          </p:cNvSpPr>
          <p:nvPr/>
        </p:nvSpPr>
        <p:spPr bwMode="gray">
          <a:xfrm>
            <a:off x="3367088" y="4943475"/>
            <a:ext cx="725487" cy="636588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5" name="Rectangle 173"/>
          <p:cNvSpPr>
            <a:spLocks noChangeArrowheads="1"/>
          </p:cNvSpPr>
          <p:nvPr/>
        </p:nvSpPr>
        <p:spPr bwMode="gray">
          <a:xfrm>
            <a:off x="4818063" y="4943475"/>
            <a:ext cx="725487" cy="636588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6" name="Rectangle 174"/>
          <p:cNvSpPr>
            <a:spLocks noChangeArrowheads="1"/>
          </p:cNvSpPr>
          <p:nvPr/>
        </p:nvSpPr>
        <p:spPr bwMode="gray">
          <a:xfrm>
            <a:off x="1917700" y="4943475"/>
            <a:ext cx="725488" cy="636588"/>
          </a:xfrm>
          <a:prstGeom prst="rect">
            <a:avLst/>
          </a:prstGeom>
          <a:solidFill>
            <a:schemeClr val="accent2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7" name="Rectangle 175"/>
          <p:cNvSpPr>
            <a:spLocks noChangeArrowheads="1"/>
          </p:cNvSpPr>
          <p:nvPr/>
        </p:nvSpPr>
        <p:spPr bwMode="gray">
          <a:xfrm>
            <a:off x="5541963" y="4310063"/>
            <a:ext cx="725487" cy="636587"/>
          </a:xfrm>
          <a:prstGeom prst="rect">
            <a:avLst/>
          </a:prstGeom>
          <a:solidFill>
            <a:schemeClr val="accent2">
              <a:alpha val="10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8" name="Rectangle 176"/>
          <p:cNvSpPr>
            <a:spLocks noChangeArrowheads="1"/>
          </p:cNvSpPr>
          <p:nvPr/>
        </p:nvSpPr>
        <p:spPr bwMode="gray">
          <a:xfrm>
            <a:off x="6996113" y="4300538"/>
            <a:ext cx="725487" cy="646112"/>
          </a:xfrm>
          <a:prstGeom prst="rect">
            <a:avLst/>
          </a:prstGeom>
          <a:solidFill>
            <a:schemeClr val="accent2">
              <a:alpha val="10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49" name="Rectangle 177"/>
          <p:cNvSpPr>
            <a:spLocks noChangeArrowheads="1"/>
          </p:cNvSpPr>
          <p:nvPr/>
        </p:nvSpPr>
        <p:spPr bwMode="gray">
          <a:xfrm>
            <a:off x="8435975" y="4300538"/>
            <a:ext cx="703263" cy="646112"/>
          </a:xfrm>
          <a:prstGeom prst="rect">
            <a:avLst/>
          </a:prstGeom>
          <a:solidFill>
            <a:schemeClr val="accent2">
              <a:alpha val="10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0" name="Rectangle 178"/>
          <p:cNvSpPr>
            <a:spLocks noChangeArrowheads="1"/>
          </p:cNvSpPr>
          <p:nvPr/>
        </p:nvSpPr>
        <p:spPr bwMode="gray">
          <a:xfrm>
            <a:off x="4105275" y="4310063"/>
            <a:ext cx="725488" cy="636587"/>
          </a:xfrm>
          <a:prstGeom prst="rect">
            <a:avLst/>
          </a:prstGeom>
          <a:solidFill>
            <a:srgbClr val="DDDDDD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7" name="Rectangle 185"/>
          <p:cNvSpPr>
            <a:spLocks noChangeArrowheads="1"/>
          </p:cNvSpPr>
          <p:nvPr/>
        </p:nvSpPr>
        <p:spPr bwMode="gray">
          <a:xfrm>
            <a:off x="7720013" y="6221413"/>
            <a:ext cx="725487" cy="636587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8" name="Rectangle 186"/>
          <p:cNvSpPr>
            <a:spLocks noChangeArrowheads="1"/>
          </p:cNvSpPr>
          <p:nvPr/>
        </p:nvSpPr>
        <p:spPr bwMode="gray">
          <a:xfrm>
            <a:off x="3371850" y="6221413"/>
            <a:ext cx="728663" cy="636587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9" name="Rectangle 187"/>
          <p:cNvSpPr>
            <a:spLocks noChangeArrowheads="1"/>
          </p:cNvSpPr>
          <p:nvPr/>
        </p:nvSpPr>
        <p:spPr bwMode="gray">
          <a:xfrm>
            <a:off x="4826000" y="6221413"/>
            <a:ext cx="725488" cy="636587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60" name="Rectangle 188"/>
          <p:cNvSpPr>
            <a:spLocks noChangeArrowheads="1"/>
          </p:cNvSpPr>
          <p:nvPr/>
        </p:nvSpPr>
        <p:spPr bwMode="gray">
          <a:xfrm>
            <a:off x="1920875" y="6221413"/>
            <a:ext cx="725488" cy="636587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278" name="Group 206"/>
          <p:cNvGrpSpPr>
            <a:grpSpLocks/>
          </p:cNvGrpSpPr>
          <p:nvPr/>
        </p:nvGrpSpPr>
        <p:grpSpPr bwMode="auto">
          <a:xfrm>
            <a:off x="0" y="533400"/>
            <a:ext cx="9144000" cy="5689600"/>
            <a:chOff x="0" y="336"/>
            <a:chExt cx="5760" cy="3584"/>
          </a:xfrm>
        </p:grpSpPr>
        <p:sp>
          <p:nvSpPr>
            <p:cNvPr id="3264" name="Line 192"/>
            <p:cNvSpPr>
              <a:spLocks noChangeShapeType="1"/>
            </p:cNvSpPr>
            <p:nvPr userDrawn="1"/>
          </p:nvSpPr>
          <p:spPr bwMode="gray">
            <a:xfrm flipH="1">
              <a:off x="0" y="336"/>
              <a:ext cx="5760" cy="0"/>
            </a:xfrm>
            <a:prstGeom prst="line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5" name="Line 193"/>
            <p:cNvSpPr>
              <a:spLocks noChangeShapeType="1"/>
            </p:cNvSpPr>
            <p:nvPr userDrawn="1"/>
          </p:nvSpPr>
          <p:spPr bwMode="gray">
            <a:xfrm flipH="1">
              <a:off x="0" y="733"/>
              <a:ext cx="5760" cy="0"/>
            </a:xfrm>
            <a:prstGeom prst="line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6" name="Line 194"/>
            <p:cNvSpPr>
              <a:spLocks noChangeShapeType="1"/>
            </p:cNvSpPr>
            <p:nvPr userDrawn="1"/>
          </p:nvSpPr>
          <p:spPr bwMode="gray">
            <a:xfrm flipH="1">
              <a:off x="0" y="1123"/>
              <a:ext cx="5760" cy="0"/>
            </a:xfrm>
            <a:prstGeom prst="line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7" name="Line 195"/>
            <p:cNvSpPr>
              <a:spLocks noChangeShapeType="1"/>
            </p:cNvSpPr>
            <p:nvPr userDrawn="1"/>
          </p:nvSpPr>
          <p:spPr bwMode="gray">
            <a:xfrm flipH="1">
              <a:off x="0" y="2707"/>
              <a:ext cx="5760" cy="0"/>
            </a:xfrm>
            <a:prstGeom prst="line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8" name="Line 196"/>
            <p:cNvSpPr>
              <a:spLocks noChangeShapeType="1"/>
            </p:cNvSpPr>
            <p:nvPr userDrawn="1"/>
          </p:nvSpPr>
          <p:spPr bwMode="gray">
            <a:xfrm flipH="1">
              <a:off x="0" y="3111"/>
              <a:ext cx="5760" cy="0"/>
            </a:xfrm>
            <a:prstGeom prst="line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69" name="Line 197"/>
            <p:cNvSpPr>
              <a:spLocks noChangeShapeType="1"/>
            </p:cNvSpPr>
            <p:nvPr userDrawn="1"/>
          </p:nvSpPr>
          <p:spPr bwMode="gray">
            <a:xfrm flipH="1">
              <a:off x="0" y="3516"/>
              <a:ext cx="5760" cy="0"/>
            </a:xfrm>
            <a:prstGeom prst="line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0" name="Line 198"/>
            <p:cNvSpPr>
              <a:spLocks noChangeShapeType="1"/>
            </p:cNvSpPr>
            <p:nvPr userDrawn="1"/>
          </p:nvSpPr>
          <p:spPr bwMode="gray">
            <a:xfrm flipH="1">
              <a:off x="0" y="3920"/>
              <a:ext cx="5760" cy="0"/>
            </a:xfrm>
            <a:prstGeom prst="line">
              <a:avLst/>
            </a:prstGeom>
            <a:noFill/>
            <a:ln w="9525">
              <a:solidFill>
                <a:srgbClr val="DDDDDD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 xmlns="">
                  <a:noFill/>
                </a14:hiddenFill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4572000" y="4343400"/>
            <a:ext cx="4419600" cy="6096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algn="ctr" rotWithShape="0">
                    <a:srgbClr val="FFFFFF">
                      <a:alpha val="50000"/>
                    </a:srgbClr>
                  </a:outerShdw>
                </a:effectLst>
              </a14:hiddenEffects>
            </a:ext>
          </a:extLst>
        </p:spPr>
        <p:txBody>
          <a:bodyPr/>
          <a:lstStyle>
            <a:lvl1pPr marL="0" indent="0" algn="r">
              <a:buFontTx/>
              <a:buNone/>
              <a:defRPr sz="2000"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  <a:endParaRPr lang="en-US" altLang="zh-CN" noProof="0" smtClean="0"/>
          </a:p>
        </p:txBody>
      </p:sp>
      <p:sp>
        <p:nvSpPr>
          <p:cNvPr id="3083" name="Text Box 11"/>
          <p:cNvSpPr txBox="1">
            <a:spLocks noChangeArrowheads="1"/>
          </p:cNvSpPr>
          <p:nvPr/>
        </p:nvSpPr>
        <p:spPr bwMode="gray">
          <a:xfrm>
            <a:off x="0" y="461963"/>
            <a:ext cx="1098550" cy="4270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102391" dir="11227501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200">
                <a:solidFill>
                  <a:srgbClr val="FFFFFF"/>
                </a:solidFill>
                <a:ea typeface="宋体" charset="-122"/>
              </a:rPr>
              <a:t>LOGO</a:t>
            </a:r>
          </a:p>
        </p:txBody>
      </p:sp>
      <p:sp>
        <p:nvSpPr>
          <p:cNvPr id="3210" name="Rectangle 138"/>
          <p:cNvSpPr>
            <a:spLocks noChangeArrowheads="1"/>
          </p:cNvSpPr>
          <p:nvPr/>
        </p:nvSpPr>
        <p:spPr bwMode="gray">
          <a:xfrm>
            <a:off x="5524500" y="534988"/>
            <a:ext cx="725488" cy="633412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3" name="Rectangle 141"/>
          <p:cNvSpPr>
            <a:spLocks noChangeArrowheads="1"/>
          </p:cNvSpPr>
          <p:nvPr/>
        </p:nvSpPr>
        <p:spPr bwMode="gray">
          <a:xfrm>
            <a:off x="6978650" y="534988"/>
            <a:ext cx="725488" cy="633412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18" name="Rectangle 146"/>
          <p:cNvSpPr>
            <a:spLocks noChangeArrowheads="1"/>
          </p:cNvSpPr>
          <p:nvPr/>
        </p:nvSpPr>
        <p:spPr bwMode="gray">
          <a:xfrm>
            <a:off x="7691438" y="4763"/>
            <a:ext cx="725487" cy="522287"/>
          </a:xfrm>
          <a:prstGeom prst="rect">
            <a:avLst/>
          </a:prstGeom>
          <a:solidFill>
            <a:schemeClr val="folHlink">
              <a:alpha val="3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5" name="Rectangle 153"/>
          <p:cNvSpPr>
            <a:spLocks noChangeArrowheads="1"/>
          </p:cNvSpPr>
          <p:nvPr/>
        </p:nvSpPr>
        <p:spPr bwMode="gray">
          <a:xfrm>
            <a:off x="4076700" y="534988"/>
            <a:ext cx="725488" cy="633412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27" name="Rectangle 155"/>
          <p:cNvSpPr>
            <a:spLocks noChangeArrowheads="1"/>
          </p:cNvSpPr>
          <p:nvPr/>
        </p:nvSpPr>
        <p:spPr bwMode="gray">
          <a:xfrm>
            <a:off x="4789488" y="4763"/>
            <a:ext cx="725487" cy="522287"/>
          </a:xfrm>
          <a:prstGeom prst="rect">
            <a:avLst/>
          </a:prstGeom>
          <a:solidFill>
            <a:srgbClr val="DDDDDD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4" name="Rectangle 162"/>
          <p:cNvSpPr>
            <a:spLocks noChangeArrowheads="1"/>
          </p:cNvSpPr>
          <p:nvPr/>
        </p:nvSpPr>
        <p:spPr bwMode="gray">
          <a:xfrm>
            <a:off x="446088" y="1147763"/>
            <a:ext cx="725487" cy="633412"/>
          </a:xfrm>
          <a:prstGeom prst="rect">
            <a:avLst/>
          </a:prstGeom>
          <a:solidFill>
            <a:schemeClr val="folHlink">
              <a:alpha val="20000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36" name="Rectangle 164"/>
          <p:cNvSpPr>
            <a:spLocks noChangeArrowheads="1"/>
          </p:cNvSpPr>
          <p:nvPr/>
        </p:nvSpPr>
        <p:spPr bwMode="gray">
          <a:xfrm>
            <a:off x="1889125" y="4763"/>
            <a:ext cx="725488" cy="522287"/>
          </a:xfrm>
          <a:prstGeom prst="rect">
            <a:avLst/>
          </a:prstGeom>
          <a:solidFill>
            <a:srgbClr val="DDDDDD">
              <a:alpha val="39999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1" name="Rectangle 179"/>
          <p:cNvSpPr>
            <a:spLocks noChangeArrowheads="1"/>
          </p:cNvSpPr>
          <p:nvPr/>
        </p:nvSpPr>
        <p:spPr bwMode="gray">
          <a:xfrm>
            <a:off x="6251575" y="1165225"/>
            <a:ext cx="725488" cy="633413"/>
          </a:xfrm>
          <a:prstGeom prst="rect">
            <a:avLst/>
          </a:prstGeom>
          <a:solidFill>
            <a:srgbClr val="DDDDDD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2" name="Rectangle 180"/>
          <p:cNvSpPr>
            <a:spLocks noChangeArrowheads="1"/>
          </p:cNvSpPr>
          <p:nvPr/>
        </p:nvSpPr>
        <p:spPr bwMode="gray">
          <a:xfrm>
            <a:off x="7691438" y="1165225"/>
            <a:ext cx="725487" cy="633413"/>
          </a:xfrm>
          <a:prstGeom prst="rect">
            <a:avLst/>
          </a:prstGeom>
          <a:solidFill>
            <a:schemeClr val="folHlink">
              <a:alpha val="10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3" name="Rectangle 181"/>
          <p:cNvSpPr>
            <a:spLocks noChangeArrowheads="1"/>
          </p:cNvSpPr>
          <p:nvPr/>
        </p:nvSpPr>
        <p:spPr bwMode="gray">
          <a:xfrm>
            <a:off x="3349625" y="1165225"/>
            <a:ext cx="725488" cy="633413"/>
          </a:xfrm>
          <a:prstGeom prst="rect">
            <a:avLst/>
          </a:prstGeom>
          <a:solidFill>
            <a:srgbClr val="DDDDDD">
              <a:alpha val="10001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4" name="Rectangle 182"/>
          <p:cNvSpPr>
            <a:spLocks noChangeArrowheads="1"/>
          </p:cNvSpPr>
          <p:nvPr/>
        </p:nvSpPr>
        <p:spPr bwMode="gray">
          <a:xfrm>
            <a:off x="4800600" y="1165225"/>
            <a:ext cx="725488" cy="633413"/>
          </a:xfrm>
          <a:prstGeom prst="rect">
            <a:avLst/>
          </a:prstGeom>
          <a:solidFill>
            <a:schemeClr val="folHlink">
              <a:alpha val="10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55" name="Rectangle 183"/>
          <p:cNvSpPr>
            <a:spLocks noChangeArrowheads="1"/>
          </p:cNvSpPr>
          <p:nvPr/>
        </p:nvSpPr>
        <p:spPr bwMode="gray">
          <a:xfrm>
            <a:off x="1889125" y="1165225"/>
            <a:ext cx="725488" cy="633413"/>
          </a:xfrm>
          <a:prstGeom prst="rect">
            <a:avLst/>
          </a:prstGeom>
          <a:solidFill>
            <a:schemeClr val="folHlink">
              <a:alpha val="10001"/>
            </a:scheme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61" name="Rectangle 189"/>
          <p:cNvSpPr>
            <a:spLocks noChangeArrowheads="1"/>
          </p:cNvSpPr>
          <p:nvPr/>
        </p:nvSpPr>
        <p:spPr bwMode="gray">
          <a:xfrm>
            <a:off x="438150" y="4763"/>
            <a:ext cx="725488" cy="522287"/>
          </a:xfrm>
          <a:prstGeom prst="rect">
            <a:avLst/>
          </a:prstGeom>
          <a:solidFill>
            <a:srgbClr val="DDDDDD">
              <a:alpha val="3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62" name="Rectangle 190"/>
          <p:cNvSpPr>
            <a:spLocks noChangeArrowheads="1"/>
          </p:cNvSpPr>
          <p:nvPr/>
        </p:nvSpPr>
        <p:spPr bwMode="gray">
          <a:xfrm>
            <a:off x="1143000" y="533400"/>
            <a:ext cx="725488" cy="633413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72" name="Rectangle 200"/>
          <p:cNvSpPr>
            <a:spLocks noChangeArrowheads="1"/>
          </p:cNvSpPr>
          <p:nvPr/>
        </p:nvSpPr>
        <p:spPr bwMode="gray">
          <a:xfrm>
            <a:off x="2578100" y="534988"/>
            <a:ext cx="725488" cy="633412"/>
          </a:xfrm>
          <a:prstGeom prst="rect">
            <a:avLst/>
          </a:prstGeom>
          <a:solidFill>
            <a:srgbClr val="DDDDDD">
              <a:alpha val="20000"/>
            </a:srgbClr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306" name="Group 234"/>
          <p:cNvGrpSpPr>
            <a:grpSpLocks/>
          </p:cNvGrpSpPr>
          <p:nvPr/>
        </p:nvGrpSpPr>
        <p:grpSpPr bwMode="auto">
          <a:xfrm>
            <a:off x="0" y="2257425"/>
            <a:ext cx="4738688" cy="4600575"/>
            <a:chOff x="-9" y="1395"/>
            <a:chExt cx="2985" cy="2898"/>
          </a:xfrm>
        </p:grpSpPr>
        <p:pic>
          <p:nvPicPr>
            <p:cNvPr id="3285" name="Picture 213" descr="pan01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1" r="2339"/>
            <a:stretch>
              <a:fillRect/>
            </a:stretch>
          </p:blipFill>
          <p:spPr bwMode="gray">
            <a:xfrm>
              <a:off x="0" y="1395"/>
              <a:ext cx="2976" cy="2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81" name="Freeform 209" descr="wiz_gold03"/>
            <p:cNvSpPr>
              <a:spLocks/>
            </p:cNvSpPr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stretch>
                <a:fillRect r="-15708"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305" name="Group 233"/>
          <p:cNvGrpSpPr>
            <a:grpSpLocks/>
          </p:cNvGrpSpPr>
          <p:nvPr/>
        </p:nvGrpSpPr>
        <p:grpSpPr bwMode="auto">
          <a:xfrm>
            <a:off x="9525" y="1395413"/>
            <a:ext cx="4256088" cy="4598987"/>
            <a:chOff x="0" y="1039"/>
            <a:chExt cx="2681" cy="2897"/>
          </a:xfrm>
        </p:grpSpPr>
        <p:pic>
          <p:nvPicPr>
            <p:cNvPr id="3292" name="Picture 220" descr="pan01"/>
            <p:cNvPicPr>
              <a:picLocks noChangeAspect="1" noChangeArrowheads="1"/>
            </p:cNvPicPr>
            <p:nvPr userDrawn="1"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30" r="2339"/>
            <a:stretch>
              <a:fillRect/>
            </a:stretch>
          </p:blipFill>
          <p:spPr bwMode="gray">
            <a:xfrm>
              <a:off x="0" y="1039"/>
              <a:ext cx="2681" cy="2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293" name="Freeform 221" descr="wiz_gold04"/>
            <p:cNvSpPr>
              <a:spLocks/>
            </p:cNvSpPr>
            <p:nvPr userDrawn="1"/>
          </p:nvSpPr>
          <p:spPr bwMode="gray">
            <a:xfrm>
              <a:off x="0" y="1137"/>
              <a:ext cx="2537" cy="2600"/>
            </a:xfrm>
            <a:custGeom>
              <a:avLst/>
              <a:gdLst>
                <a:gd name="T0" fmla="*/ 0 w 2537"/>
                <a:gd name="T1" fmla="*/ 0 h 2600"/>
                <a:gd name="T2" fmla="*/ 2537 w 2537"/>
                <a:gd name="T3" fmla="*/ 1 h 2600"/>
                <a:gd name="T4" fmla="*/ 991 w 2537"/>
                <a:gd name="T5" fmla="*/ 2597 h 2600"/>
                <a:gd name="T6" fmla="*/ 0 w 2537"/>
                <a:gd name="T7" fmla="*/ 2600 h 2600"/>
                <a:gd name="T8" fmla="*/ 0 w 2537"/>
                <a:gd name="T9" fmla="*/ 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 cstate="print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4267200" y="1981200"/>
            <a:ext cx="4724400" cy="2057400"/>
          </a:xfrm>
          <a:extLst>
            <a:ext uri="{AF507438-7753-43e0-B8FC-AC1667EBCBE1}">
              <a14:hiddenEffects xmlns:a14="http://schemas.microsoft.com/office/drawing/2010/main" xmlns="">
                <a:effectLst>
                  <a:outerShdw dist="45791" dir="3378596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algn="r">
              <a:defRPr sz="4400"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  <a:endParaRPr lang="en-US" altLang="zh-CN" noProof="0" smtClean="0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304800" y="6400800"/>
            <a:ext cx="2133600" cy="320675"/>
          </a:xfrm>
        </p:spPr>
        <p:txBody>
          <a:bodyPr/>
          <a:lstStyle>
            <a:lvl1pPr algn="r">
              <a:defRPr>
                <a:latin typeface="+mj-lt"/>
              </a:defRPr>
            </a:lvl1pPr>
          </a:lstStyle>
          <a:p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6172200" y="6400800"/>
            <a:ext cx="2895600" cy="320675"/>
          </a:xfrm>
        </p:spPr>
        <p:txBody>
          <a:bodyPr/>
          <a:lstStyle>
            <a:lvl1pPr algn="r">
              <a:defRPr>
                <a:latin typeface="+mj-lt"/>
              </a:defRPr>
            </a:lvl1pPr>
          </a:lstStyle>
          <a:p>
            <a:r>
              <a:rPr lang="en-US" altLang="zh-CN"/>
              <a:t>www.themegallery.com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3733800" y="6400800"/>
            <a:ext cx="2133600" cy="320675"/>
          </a:xfrm>
        </p:spPr>
        <p:txBody>
          <a:bodyPr/>
          <a:lstStyle>
            <a:lvl1pPr>
              <a:defRPr>
                <a:latin typeface="+mj-lt"/>
              </a:defRPr>
            </a:lvl1pPr>
          </a:lstStyle>
          <a:p>
            <a:fld id="{C4454ECC-8CBB-4D94-B6DB-091573C0A7D6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72" name="平行四边形 71"/>
          <p:cNvSpPr/>
          <p:nvPr userDrawn="1"/>
        </p:nvSpPr>
        <p:spPr bwMode="auto">
          <a:xfrm>
            <a:off x="-3204864" y="476672"/>
            <a:ext cx="6840760" cy="4608512"/>
          </a:xfrm>
          <a:prstGeom prst="parallelogram">
            <a:avLst>
              <a:gd name="adj" fmla="val 59992"/>
            </a:avLst>
          </a:prstGeom>
          <a:solidFill>
            <a:schemeClr val="accent3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73" name="Picture 6"/>
          <p:cNvPicPr>
            <a:picLocks noChangeAspect="1" noChangeArrowheads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772816" y="548680"/>
            <a:ext cx="6272556" cy="4464496"/>
          </a:xfrm>
          <a:prstGeom prst="parallelogram">
            <a:avLst>
              <a:gd name="adj" fmla="val 59438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2B4ABB1-04E5-4123-8B06-07737AEA604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0544865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6096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6096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5A3142-3047-4606-89BA-C0204876169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07872197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64674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467475"/>
            <a:ext cx="2895600" cy="3016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4674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fld id="{61543A92-A462-4902-9CAC-161D196FC31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5873370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zh-CN" altLang="en-US" smtClean="0"/>
              <a:t>单击图标添加图表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4674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67475"/>
            <a:ext cx="2895600" cy="3016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4674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fld id="{569D7D6C-868B-49F6-962E-1741516D6E3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8542171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19200" y="228600"/>
            <a:ext cx="7391400" cy="8382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724400"/>
          </a:xfrm>
        </p:spPr>
        <p:txBody>
          <a:bodyPr/>
          <a:lstStyle/>
          <a:p>
            <a:r>
              <a:rPr lang="zh-CN" altLang="en-US" smtClean="0"/>
              <a:t>单击图标添加表格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64674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6467475"/>
            <a:ext cx="2895600" cy="301625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64674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fld id="{58FB9512-0D7B-40C3-ABA7-1F55382E92B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476045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3297FBA-1C6E-4A4D-A28F-94FDE91AD31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0344592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A5BBAB7-0B5F-4E08-9830-4CCCA6AED1C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331009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5AE8CE-F186-497D-BD78-026EEFBA152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5466392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D06E27-7D27-46BE-B234-EE54F2915C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268381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A0C3D5C-7B6B-416F-8702-F2B30412334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6307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EFCE76-776B-4494-ABD9-305D8E85BE7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56805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7909B0F-4324-449E-BB96-1165C646613E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77628658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BF178E-53F6-4268-8A1A-54111B24692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36278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6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20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4.jpe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0" name="Rectangle 26"/>
          <p:cNvSpPr>
            <a:spLocks noChangeArrowheads="1"/>
          </p:cNvSpPr>
          <p:nvPr/>
        </p:nvSpPr>
        <p:spPr bwMode="gray">
          <a:xfrm>
            <a:off x="0" y="228600"/>
            <a:ext cx="9144000" cy="838200"/>
          </a:xfrm>
          <a:prstGeom prst="rect">
            <a:avLst/>
          </a:prstGeom>
          <a:gradFill rotWithShape="1">
            <a:gsLst>
              <a:gs pos="0">
                <a:schemeClr val="tx2">
                  <a:gamma/>
                  <a:shade val="41176"/>
                  <a:invGamma/>
                </a:schemeClr>
              </a:gs>
              <a:gs pos="100000">
                <a:schemeClr val="tx2"/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467475"/>
            <a:ext cx="213360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+mn-lt"/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467475"/>
            <a:ext cx="289560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 b="0">
                <a:latin typeface="+mn-lt"/>
                <a:ea typeface="宋体" charset="-122"/>
              </a:defRPr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467475"/>
            <a:ext cx="2133600" cy="301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+mn-lt"/>
                <a:ea typeface="宋体" charset="-122"/>
              </a:defRPr>
            </a:lvl1pPr>
          </a:lstStyle>
          <a:p>
            <a:fld id="{FAA0900F-D854-44E6-A082-357A680832B8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1176" name="Rectangle 152"/>
          <p:cNvSpPr>
            <a:spLocks noChangeArrowheads="1"/>
          </p:cNvSpPr>
          <p:nvPr/>
        </p:nvSpPr>
        <p:spPr bwMode="gray">
          <a:xfrm>
            <a:off x="6613525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7" name="Rectangle 153"/>
          <p:cNvSpPr>
            <a:spLocks noChangeArrowheads="1"/>
          </p:cNvSpPr>
          <p:nvPr/>
        </p:nvSpPr>
        <p:spPr bwMode="gray">
          <a:xfrm>
            <a:off x="762952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8" name="Rectangle 154"/>
          <p:cNvSpPr>
            <a:spLocks noChangeArrowheads="1"/>
          </p:cNvSpPr>
          <p:nvPr/>
        </p:nvSpPr>
        <p:spPr bwMode="gray">
          <a:xfrm>
            <a:off x="7113588" y="5440363"/>
            <a:ext cx="508000" cy="473075"/>
          </a:xfrm>
          <a:prstGeom prst="rect">
            <a:avLst/>
          </a:prstGeom>
          <a:solidFill>
            <a:srgbClr val="DDDDDD">
              <a:alpha val="10001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9" name="Rectangle 155"/>
          <p:cNvSpPr>
            <a:spLocks noChangeArrowheads="1"/>
          </p:cNvSpPr>
          <p:nvPr/>
        </p:nvSpPr>
        <p:spPr bwMode="gray">
          <a:xfrm>
            <a:off x="86264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0" name="Rectangle 156"/>
          <p:cNvSpPr>
            <a:spLocks noChangeArrowheads="1"/>
          </p:cNvSpPr>
          <p:nvPr/>
        </p:nvSpPr>
        <p:spPr bwMode="gray">
          <a:xfrm>
            <a:off x="4575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1" name="Rectangle 157"/>
          <p:cNvSpPr>
            <a:spLocks noChangeArrowheads="1"/>
          </p:cNvSpPr>
          <p:nvPr/>
        </p:nvSpPr>
        <p:spPr bwMode="gray">
          <a:xfrm>
            <a:off x="56007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2" name="Rectangle 158"/>
          <p:cNvSpPr>
            <a:spLocks noChangeArrowheads="1"/>
          </p:cNvSpPr>
          <p:nvPr/>
        </p:nvSpPr>
        <p:spPr bwMode="gray">
          <a:xfrm>
            <a:off x="5083175" y="5440363"/>
            <a:ext cx="508000" cy="473075"/>
          </a:xfrm>
          <a:prstGeom prst="rect">
            <a:avLst/>
          </a:prstGeom>
          <a:solidFill>
            <a:srgbClr val="DDDDDD">
              <a:alpha val="10001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3" name="Rectangle 159"/>
          <p:cNvSpPr>
            <a:spLocks noChangeArrowheads="1"/>
          </p:cNvSpPr>
          <p:nvPr/>
        </p:nvSpPr>
        <p:spPr bwMode="gray">
          <a:xfrm>
            <a:off x="6097588" y="5440363"/>
            <a:ext cx="509587" cy="473075"/>
          </a:xfrm>
          <a:prstGeom prst="rect">
            <a:avLst/>
          </a:prstGeom>
          <a:solidFill>
            <a:srgbClr val="DDDDDD">
              <a:alpha val="10001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4" name="Rectangle 160"/>
          <p:cNvSpPr>
            <a:spLocks noChangeArrowheads="1"/>
          </p:cNvSpPr>
          <p:nvPr/>
        </p:nvSpPr>
        <p:spPr bwMode="gray">
          <a:xfrm>
            <a:off x="4068763" y="5440363"/>
            <a:ext cx="509587" cy="473075"/>
          </a:xfrm>
          <a:prstGeom prst="rect">
            <a:avLst/>
          </a:prstGeom>
          <a:solidFill>
            <a:schemeClr val="accent2">
              <a:alpha val="10001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5" name="Rectangle 161"/>
          <p:cNvSpPr>
            <a:spLocks noChangeArrowheads="1"/>
          </p:cNvSpPr>
          <p:nvPr/>
        </p:nvSpPr>
        <p:spPr bwMode="gray">
          <a:xfrm>
            <a:off x="6605588" y="4972050"/>
            <a:ext cx="506412" cy="473075"/>
          </a:xfrm>
          <a:prstGeom prst="rect">
            <a:avLst/>
          </a:prstGeom>
          <a:solidFill>
            <a:srgbClr val="EAEAEA">
              <a:alpha val="5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6" name="Rectangle 162"/>
          <p:cNvSpPr>
            <a:spLocks noChangeArrowheads="1"/>
          </p:cNvSpPr>
          <p:nvPr/>
        </p:nvSpPr>
        <p:spPr bwMode="gray">
          <a:xfrm>
            <a:off x="7623175" y="4972050"/>
            <a:ext cx="506413" cy="473075"/>
          </a:xfrm>
          <a:prstGeom prst="rect">
            <a:avLst/>
          </a:prstGeom>
          <a:solidFill>
            <a:schemeClr val="accent2">
              <a:alpha val="5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7" name="Rectangle 163"/>
          <p:cNvSpPr>
            <a:spLocks noChangeArrowheads="1"/>
          </p:cNvSpPr>
          <p:nvPr/>
        </p:nvSpPr>
        <p:spPr bwMode="gray">
          <a:xfrm>
            <a:off x="8628063" y="4972050"/>
            <a:ext cx="508000" cy="473075"/>
          </a:xfrm>
          <a:prstGeom prst="rect">
            <a:avLst/>
          </a:prstGeom>
          <a:solidFill>
            <a:srgbClr val="EAEAEA">
              <a:alpha val="5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8" name="Rectangle 164"/>
          <p:cNvSpPr>
            <a:spLocks noChangeArrowheads="1"/>
          </p:cNvSpPr>
          <p:nvPr/>
        </p:nvSpPr>
        <p:spPr bwMode="gray">
          <a:xfrm>
            <a:off x="5600700" y="4972050"/>
            <a:ext cx="506413" cy="473075"/>
          </a:xfrm>
          <a:prstGeom prst="rect">
            <a:avLst/>
          </a:prstGeom>
          <a:solidFill>
            <a:schemeClr val="folHlink">
              <a:alpha val="5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9" name="Rectangle 165"/>
          <p:cNvSpPr>
            <a:spLocks noChangeArrowheads="1"/>
          </p:cNvSpPr>
          <p:nvPr/>
        </p:nvSpPr>
        <p:spPr bwMode="gray">
          <a:xfrm>
            <a:off x="8128000" y="6386513"/>
            <a:ext cx="506413" cy="471487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0" name="Rectangle 166"/>
          <p:cNvSpPr>
            <a:spLocks noChangeArrowheads="1"/>
          </p:cNvSpPr>
          <p:nvPr/>
        </p:nvSpPr>
        <p:spPr bwMode="gray">
          <a:xfrm>
            <a:off x="5091113" y="6386513"/>
            <a:ext cx="508000" cy="471487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1" name="Rectangle 167"/>
          <p:cNvSpPr>
            <a:spLocks noChangeArrowheads="1"/>
          </p:cNvSpPr>
          <p:nvPr/>
        </p:nvSpPr>
        <p:spPr bwMode="gray">
          <a:xfrm>
            <a:off x="6105525" y="6386513"/>
            <a:ext cx="508000" cy="471487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2" name="Rectangle 168"/>
          <p:cNvSpPr>
            <a:spLocks noChangeArrowheads="1"/>
          </p:cNvSpPr>
          <p:nvPr/>
        </p:nvSpPr>
        <p:spPr bwMode="gray">
          <a:xfrm>
            <a:off x="4068763" y="6386513"/>
            <a:ext cx="509587" cy="471487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3" name="Rectangle 169"/>
          <p:cNvSpPr>
            <a:spLocks noChangeArrowheads="1"/>
          </p:cNvSpPr>
          <p:nvPr/>
        </p:nvSpPr>
        <p:spPr bwMode="gray">
          <a:xfrm>
            <a:off x="8113713" y="5440363"/>
            <a:ext cx="506412" cy="473075"/>
          </a:xfrm>
          <a:prstGeom prst="rect">
            <a:avLst/>
          </a:prstGeom>
          <a:solidFill>
            <a:schemeClr val="folHlink">
              <a:alpha val="10001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4" name="Rectangle 170"/>
          <p:cNvSpPr>
            <a:spLocks noChangeArrowheads="1"/>
          </p:cNvSpPr>
          <p:nvPr/>
        </p:nvSpPr>
        <p:spPr bwMode="gray">
          <a:xfrm>
            <a:off x="4575175" y="4965700"/>
            <a:ext cx="506413" cy="469900"/>
          </a:xfrm>
          <a:prstGeom prst="rect">
            <a:avLst/>
          </a:prstGeom>
          <a:solidFill>
            <a:srgbClr val="DDDDDD">
              <a:alpha val="5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5" name="Rectangle 171"/>
          <p:cNvSpPr>
            <a:spLocks noChangeArrowheads="1"/>
          </p:cNvSpPr>
          <p:nvPr/>
        </p:nvSpPr>
        <p:spPr bwMode="gray">
          <a:xfrm>
            <a:off x="7113588" y="6384925"/>
            <a:ext cx="508000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7" name="Rectangle 173"/>
          <p:cNvSpPr>
            <a:spLocks noChangeArrowheads="1"/>
          </p:cNvSpPr>
          <p:nvPr/>
        </p:nvSpPr>
        <p:spPr bwMode="gray">
          <a:xfrm>
            <a:off x="3556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8" name="Rectangle 174"/>
          <p:cNvSpPr>
            <a:spLocks noChangeArrowheads="1"/>
          </p:cNvSpPr>
          <p:nvPr/>
        </p:nvSpPr>
        <p:spPr bwMode="gray">
          <a:xfrm>
            <a:off x="3038475" y="5440363"/>
            <a:ext cx="506413" cy="473075"/>
          </a:xfrm>
          <a:prstGeom prst="rect">
            <a:avLst/>
          </a:prstGeom>
          <a:solidFill>
            <a:srgbClr val="DDDDDD">
              <a:alpha val="10001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0" name="Rectangle 176"/>
          <p:cNvSpPr>
            <a:spLocks noChangeArrowheads="1"/>
          </p:cNvSpPr>
          <p:nvPr/>
        </p:nvSpPr>
        <p:spPr bwMode="gray">
          <a:xfrm>
            <a:off x="3556000" y="4972050"/>
            <a:ext cx="506413" cy="473075"/>
          </a:xfrm>
          <a:prstGeom prst="rect">
            <a:avLst/>
          </a:prstGeom>
          <a:solidFill>
            <a:schemeClr val="folHlink">
              <a:alpha val="5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1" name="Rectangle 177"/>
          <p:cNvSpPr>
            <a:spLocks noChangeArrowheads="1"/>
          </p:cNvSpPr>
          <p:nvPr/>
        </p:nvSpPr>
        <p:spPr bwMode="gray">
          <a:xfrm>
            <a:off x="3046413" y="6386513"/>
            <a:ext cx="508000" cy="471487"/>
          </a:xfrm>
          <a:prstGeom prst="rect">
            <a:avLst/>
          </a:prstGeom>
          <a:solidFill>
            <a:schemeClr val="folHlink">
              <a:alpha val="20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5" name="Rectangle 181"/>
          <p:cNvSpPr>
            <a:spLocks noChangeArrowheads="1"/>
          </p:cNvSpPr>
          <p:nvPr/>
        </p:nvSpPr>
        <p:spPr bwMode="gray">
          <a:xfrm>
            <a:off x="1524000" y="5918200"/>
            <a:ext cx="506413" cy="469900"/>
          </a:xfrm>
          <a:prstGeom prst="rect">
            <a:avLst/>
          </a:prstGeom>
          <a:solidFill>
            <a:schemeClr val="accent2">
              <a:alpha val="20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6" name="Rectangle 182"/>
          <p:cNvSpPr>
            <a:spLocks noChangeArrowheads="1"/>
          </p:cNvSpPr>
          <p:nvPr/>
        </p:nvSpPr>
        <p:spPr bwMode="gray">
          <a:xfrm>
            <a:off x="2540000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7" name="Rectangle 183"/>
          <p:cNvSpPr>
            <a:spLocks noChangeArrowheads="1"/>
          </p:cNvSpPr>
          <p:nvPr/>
        </p:nvSpPr>
        <p:spPr bwMode="gray">
          <a:xfrm>
            <a:off x="2024063" y="5440363"/>
            <a:ext cx="506412" cy="473075"/>
          </a:xfrm>
          <a:prstGeom prst="rect">
            <a:avLst/>
          </a:prstGeom>
          <a:solidFill>
            <a:srgbClr val="DDDDDD">
              <a:alpha val="10001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8" name="Rectangle 184"/>
          <p:cNvSpPr>
            <a:spLocks noChangeArrowheads="1"/>
          </p:cNvSpPr>
          <p:nvPr/>
        </p:nvSpPr>
        <p:spPr bwMode="gray">
          <a:xfrm>
            <a:off x="511175" y="5918200"/>
            <a:ext cx="506413" cy="469900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9" name="Rectangle 185"/>
          <p:cNvSpPr>
            <a:spLocks noChangeArrowheads="1"/>
          </p:cNvSpPr>
          <p:nvPr/>
        </p:nvSpPr>
        <p:spPr bwMode="gray">
          <a:xfrm>
            <a:off x="4763" y="5440363"/>
            <a:ext cx="506412" cy="473075"/>
          </a:xfrm>
          <a:prstGeom prst="rect">
            <a:avLst/>
          </a:prstGeom>
          <a:solidFill>
            <a:srgbClr val="DDDDDD">
              <a:alpha val="10001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0" name="Rectangle 186"/>
          <p:cNvSpPr>
            <a:spLocks noChangeArrowheads="1"/>
          </p:cNvSpPr>
          <p:nvPr/>
        </p:nvSpPr>
        <p:spPr bwMode="gray">
          <a:xfrm>
            <a:off x="1008063" y="5440363"/>
            <a:ext cx="508000" cy="473075"/>
          </a:xfrm>
          <a:prstGeom prst="rect">
            <a:avLst/>
          </a:prstGeom>
          <a:solidFill>
            <a:srgbClr val="DDDDDD">
              <a:alpha val="10001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1" name="Rectangle 187"/>
          <p:cNvSpPr>
            <a:spLocks noChangeArrowheads="1"/>
          </p:cNvSpPr>
          <p:nvPr/>
        </p:nvSpPr>
        <p:spPr bwMode="gray">
          <a:xfrm>
            <a:off x="1514475" y="4972050"/>
            <a:ext cx="508000" cy="473075"/>
          </a:xfrm>
          <a:prstGeom prst="rect">
            <a:avLst/>
          </a:prstGeom>
          <a:solidFill>
            <a:srgbClr val="EAEAEA">
              <a:alpha val="5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2" name="Rectangle 188"/>
          <p:cNvSpPr>
            <a:spLocks noChangeArrowheads="1"/>
          </p:cNvSpPr>
          <p:nvPr/>
        </p:nvSpPr>
        <p:spPr bwMode="gray">
          <a:xfrm>
            <a:off x="2532063" y="4972050"/>
            <a:ext cx="508000" cy="473075"/>
          </a:xfrm>
          <a:prstGeom prst="rect">
            <a:avLst/>
          </a:prstGeom>
          <a:solidFill>
            <a:srgbClr val="EAEAEA">
              <a:alpha val="5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3" name="Rectangle 189"/>
          <p:cNvSpPr>
            <a:spLocks noChangeArrowheads="1"/>
          </p:cNvSpPr>
          <p:nvPr/>
        </p:nvSpPr>
        <p:spPr bwMode="gray">
          <a:xfrm>
            <a:off x="511175" y="4972050"/>
            <a:ext cx="506413" cy="473075"/>
          </a:xfrm>
          <a:prstGeom prst="rect">
            <a:avLst/>
          </a:prstGeom>
          <a:solidFill>
            <a:schemeClr val="folHlink">
              <a:alpha val="5000"/>
            </a:scheme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4" name="Rectangle 190"/>
          <p:cNvSpPr>
            <a:spLocks noChangeArrowheads="1"/>
          </p:cNvSpPr>
          <p:nvPr/>
        </p:nvSpPr>
        <p:spPr bwMode="gray">
          <a:xfrm>
            <a:off x="12700" y="6386513"/>
            <a:ext cx="508000" cy="471487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5" name="Rectangle 191"/>
          <p:cNvSpPr>
            <a:spLocks noChangeArrowheads="1"/>
          </p:cNvSpPr>
          <p:nvPr/>
        </p:nvSpPr>
        <p:spPr bwMode="gray">
          <a:xfrm>
            <a:off x="1016000" y="6386513"/>
            <a:ext cx="508000" cy="471487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6" name="Rectangle 192"/>
          <p:cNvSpPr>
            <a:spLocks noChangeArrowheads="1"/>
          </p:cNvSpPr>
          <p:nvPr/>
        </p:nvSpPr>
        <p:spPr bwMode="gray">
          <a:xfrm>
            <a:off x="2024063" y="6384925"/>
            <a:ext cx="506412" cy="471488"/>
          </a:xfrm>
          <a:prstGeom prst="rect">
            <a:avLst/>
          </a:prstGeom>
          <a:solidFill>
            <a:srgbClr val="DDDDDD">
              <a:alpha val="20000"/>
            </a:srgbClr>
          </a:solidFill>
          <a:ln w="9525">
            <a:solidFill>
              <a:srgbClr val="DDDDDD">
                <a:alpha val="60001"/>
              </a:srgbClr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8" name="Rectangle 194"/>
          <p:cNvSpPr>
            <a:spLocks noChangeArrowheads="1"/>
          </p:cNvSpPr>
          <p:nvPr/>
        </p:nvSpPr>
        <p:spPr bwMode="gray">
          <a:xfrm>
            <a:off x="0" y="4908550"/>
            <a:ext cx="9144000" cy="1477963"/>
          </a:xfrm>
          <a:prstGeom prst="rect">
            <a:avLst/>
          </a:prstGeom>
          <a:gradFill rotWithShape="1">
            <a:gsLst>
              <a:gs pos="0">
                <a:schemeClr val="bg1">
                  <a:alpha val="89999"/>
                </a:schemeClr>
              </a:gs>
              <a:gs pos="100000">
                <a:schemeClr val="bg1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457200" y="1600200"/>
            <a:ext cx="8229600" cy="4724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grpSp>
        <p:nvGrpSpPr>
          <p:cNvPr id="1219" name="Group 195"/>
          <p:cNvGrpSpPr>
            <a:grpSpLocks/>
          </p:cNvGrpSpPr>
          <p:nvPr/>
        </p:nvGrpSpPr>
        <p:grpSpPr bwMode="auto">
          <a:xfrm>
            <a:off x="0" y="357188"/>
            <a:ext cx="1157288" cy="1123950"/>
            <a:chOff x="-9" y="1395"/>
            <a:chExt cx="2985" cy="2898"/>
          </a:xfrm>
        </p:grpSpPr>
        <p:pic>
          <p:nvPicPr>
            <p:cNvPr id="1220" name="Picture 196" descr="pan01"/>
            <p:cNvPicPr>
              <a:picLocks noChangeAspect="1"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6681" r="2339"/>
            <a:stretch>
              <a:fillRect/>
            </a:stretch>
          </p:blipFill>
          <p:spPr bwMode="gray">
            <a:xfrm>
              <a:off x="0" y="1395"/>
              <a:ext cx="2976" cy="289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1" name="Freeform 197" descr="wiz_gold03"/>
            <p:cNvSpPr>
              <a:spLocks/>
            </p:cNvSpPr>
            <p:nvPr/>
          </p:nvSpPr>
          <p:spPr bwMode="gray">
            <a:xfrm>
              <a:off x="-9" y="1493"/>
              <a:ext cx="2841" cy="2599"/>
            </a:xfrm>
            <a:custGeom>
              <a:avLst/>
              <a:gdLst>
                <a:gd name="T0" fmla="*/ 0 w 2841"/>
                <a:gd name="T1" fmla="*/ 18 h 2599"/>
                <a:gd name="T2" fmla="*/ 2841 w 2841"/>
                <a:gd name="T3" fmla="*/ 0 h 2599"/>
                <a:gd name="T4" fmla="*/ 1294 w 2841"/>
                <a:gd name="T5" fmla="*/ 2597 h 2599"/>
                <a:gd name="T6" fmla="*/ 2 w 2841"/>
                <a:gd name="T7" fmla="*/ 2599 h 2599"/>
                <a:gd name="T8" fmla="*/ 0 w 2841"/>
                <a:gd name="T9" fmla="*/ 18 h 2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41" h="2599">
                  <a:moveTo>
                    <a:pt x="0" y="18"/>
                  </a:moveTo>
                  <a:lnTo>
                    <a:pt x="2841" y="0"/>
                  </a:lnTo>
                  <a:lnTo>
                    <a:pt x="1294" y="2597"/>
                  </a:lnTo>
                  <a:lnTo>
                    <a:pt x="2" y="2599"/>
                  </a:lnTo>
                  <a:lnTo>
                    <a:pt x="0" y="18"/>
                  </a:lnTo>
                  <a:close/>
                </a:path>
              </a:pathLst>
            </a:custGeom>
            <a:blipFill dpi="0" rotWithShape="1">
              <a:blip r:embed="rId17" cstate="print"/>
              <a:srcRect/>
              <a:stretch>
                <a:fillRect r="-15708"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22" name="Group 198"/>
          <p:cNvGrpSpPr>
            <a:grpSpLocks/>
          </p:cNvGrpSpPr>
          <p:nvPr/>
        </p:nvGrpSpPr>
        <p:grpSpPr bwMode="auto">
          <a:xfrm>
            <a:off x="-6350" y="195263"/>
            <a:ext cx="1057275" cy="1143000"/>
            <a:chOff x="0" y="1039"/>
            <a:chExt cx="2681" cy="2897"/>
          </a:xfrm>
        </p:grpSpPr>
        <p:pic>
          <p:nvPicPr>
            <p:cNvPr id="1223" name="Picture 199" descr="pan01"/>
            <p:cNvPicPr>
              <a:picLocks noChangeAspect="1" noChangeArrowheads="1"/>
            </p:cNvPicPr>
            <p:nvPr userDrawn="1"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1730" r="2339"/>
            <a:stretch>
              <a:fillRect/>
            </a:stretch>
          </p:blipFill>
          <p:spPr bwMode="gray">
            <a:xfrm>
              <a:off x="0" y="1039"/>
              <a:ext cx="2681" cy="28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24" name="Freeform 200" descr="wiz_gold04"/>
            <p:cNvSpPr>
              <a:spLocks/>
            </p:cNvSpPr>
            <p:nvPr userDrawn="1"/>
          </p:nvSpPr>
          <p:spPr bwMode="gray">
            <a:xfrm>
              <a:off x="0" y="1137"/>
              <a:ext cx="2537" cy="2600"/>
            </a:xfrm>
            <a:custGeom>
              <a:avLst/>
              <a:gdLst>
                <a:gd name="T0" fmla="*/ 0 w 2537"/>
                <a:gd name="T1" fmla="*/ 0 h 2600"/>
                <a:gd name="T2" fmla="*/ 2537 w 2537"/>
                <a:gd name="T3" fmla="*/ 1 h 2600"/>
                <a:gd name="T4" fmla="*/ 991 w 2537"/>
                <a:gd name="T5" fmla="*/ 2597 h 2600"/>
                <a:gd name="T6" fmla="*/ 0 w 2537"/>
                <a:gd name="T7" fmla="*/ 2600 h 2600"/>
                <a:gd name="T8" fmla="*/ 0 w 2537"/>
                <a:gd name="T9" fmla="*/ 0 h 2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537" h="2600">
                  <a:moveTo>
                    <a:pt x="0" y="0"/>
                  </a:moveTo>
                  <a:lnTo>
                    <a:pt x="2537" y="1"/>
                  </a:lnTo>
                  <a:lnTo>
                    <a:pt x="991" y="2597"/>
                  </a:lnTo>
                  <a:lnTo>
                    <a:pt x="0" y="2600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19" cstate="print"/>
              <a:srcRect/>
              <a:stretch>
                <a:fillRect/>
              </a:stretch>
            </a:blip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pic>
        <p:nvPicPr>
          <p:cNvPr id="1226" name="Picture 202" descr="pan01"/>
          <p:cNvPicPr>
            <a:picLocks noChangeAspect="1" noChangeArrowheads="1"/>
          </p:cNvPicPr>
          <p:nvPr userDrawn="1"/>
        </p:nvPicPr>
        <p:blipFill>
          <a:blip r:embed="rId2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431" r="2339"/>
          <a:stretch>
            <a:fillRect/>
          </a:stretch>
        </p:blipFill>
        <p:spPr bwMode="gray">
          <a:xfrm>
            <a:off x="2715" y="0"/>
            <a:ext cx="930735" cy="12398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1219200" y="228600"/>
            <a:ext cx="7391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54" name="Picture 6"/>
          <p:cNvPicPr>
            <a:picLocks noChangeAspect="1" noChangeArrowheads="1"/>
          </p:cNvPicPr>
          <p:nvPr userDrawn="1"/>
        </p:nvPicPr>
        <p:blipFill>
          <a:blip r:embed="rId2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4584" y="116632"/>
            <a:ext cx="1584176" cy="1008444"/>
          </a:xfrm>
          <a:prstGeom prst="parallelogram">
            <a:avLst>
              <a:gd name="adj" fmla="val 59438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iming>
    <p:tnLst>
      <p:par>
        <p:cTn id="1" dur="indefinite" restart="never" nodeType="tmRoot"/>
      </p:par>
    </p:tnLst>
  </p:timing>
  <p:txStyles>
    <p:titleStyle>
      <a:lvl1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600" b="1">
          <a:solidFill>
            <a:srgbClr val="FFFFFF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8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22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9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23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0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0.vml"/><Relationship Id="rId6" Type="http://schemas.openxmlformats.org/officeDocument/2006/relationships/image" Target="../media/image25.emf"/><Relationship Id="rId5" Type="http://schemas.openxmlformats.org/officeDocument/2006/relationships/package" Target="../embeddings/Microsoft_Visio___11.vsdx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2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27.emf"/><Relationship Id="rId5" Type="http://schemas.openxmlformats.org/officeDocument/2006/relationships/package" Target="../embeddings/Microsoft_Visio___13.vsdx"/><Relationship Id="rId4" Type="http://schemas.openxmlformats.org/officeDocument/2006/relationships/image" Target="../media/image26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4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28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29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6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30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7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31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8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32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9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7.vml"/><Relationship Id="rId6" Type="http://schemas.openxmlformats.org/officeDocument/2006/relationships/image" Target="../media/image34.emf"/><Relationship Id="rId5" Type="http://schemas.openxmlformats.org/officeDocument/2006/relationships/package" Target="../embeddings/Microsoft_Visio___20.vsdx"/><Relationship Id="rId4" Type="http://schemas.openxmlformats.org/officeDocument/2006/relationships/image" Target="../media/image3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1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21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35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22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36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23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3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24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38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2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39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3.vml"/><Relationship Id="rId5" Type="http://schemas.openxmlformats.org/officeDocument/2006/relationships/image" Target="../media/image42.emf"/><Relationship Id="rId4" Type="http://schemas.openxmlformats.org/officeDocument/2006/relationships/package" Target="../embeddings/Microsoft_Visio___26.vsdx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4.vml"/><Relationship Id="rId5" Type="http://schemas.openxmlformats.org/officeDocument/2006/relationships/image" Target="../media/image43.emf"/><Relationship Id="rId4" Type="http://schemas.openxmlformats.org/officeDocument/2006/relationships/package" Target="../embeddings/Microsoft_Visio___27.vsdx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5.vml"/><Relationship Id="rId5" Type="http://schemas.openxmlformats.org/officeDocument/2006/relationships/image" Target="../media/image44.emf"/><Relationship Id="rId4" Type="http://schemas.openxmlformats.org/officeDocument/2006/relationships/package" Target="../embeddings/Microsoft_Visio___28.vsdx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6.vml"/><Relationship Id="rId5" Type="http://schemas.openxmlformats.org/officeDocument/2006/relationships/image" Target="../media/image45.emf"/><Relationship Id="rId4" Type="http://schemas.openxmlformats.org/officeDocument/2006/relationships/package" Target="../embeddings/Microsoft_Visio___29.vsdx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1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5.e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7.vml"/><Relationship Id="rId5" Type="http://schemas.openxmlformats.org/officeDocument/2006/relationships/image" Target="../media/image46.emf"/><Relationship Id="rId4" Type="http://schemas.openxmlformats.org/officeDocument/2006/relationships/package" Target="../embeddings/Microsoft_Visio___30.vsdx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8.vml"/><Relationship Id="rId5" Type="http://schemas.openxmlformats.org/officeDocument/2006/relationships/image" Target="../media/image47.emf"/><Relationship Id="rId4" Type="http://schemas.openxmlformats.org/officeDocument/2006/relationships/package" Target="../embeddings/Microsoft_Visio___31.vsdx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9.vml"/><Relationship Id="rId5" Type="http://schemas.openxmlformats.org/officeDocument/2006/relationships/image" Target="../media/image48.emf"/><Relationship Id="rId4" Type="http://schemas.openxmlformats.org/officeDocument/2006/relationships/package" Target="../embeddings/Microsoft_Visio___32.vsdx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0.vml"/><Relationship Id="rId5" Type="http://schemas.openxmlformats.org/officeDocument/2006/relationships/image" Target="../media/image49.emf"/><Relationship Id="rId4" Type="http://schemas.openxmlformats.org/officeDocument/2006/relationships/package" Target="../embeddings/Microsoft_Visio___33.vsdx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1.vml"/><Relationship Id="rId5" Type="http://schemas.openxmlformats.org/officeDocument/2006/relationships/image" Target="../media/image50.emf"/><Relationship Id="rId4" Type="http://schemas.openxmlformats.org/officeDocument/2006/relationships/package" Target="../embeddings/Microsoft_Visio___34.vsdx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2.vml"/><Relationship Id="rId5" Type="http://schemas.openxmlformats.org/officeDocument/2006/relationships/image" Target="../media/image51.emf"/><Relationship Id="rId4" Type="http://schemas.openxmlformats.org/officeDocument/2006/relationships/package" Target="../embeddings/Microsoft_Visio___35.vsdx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3.vml"/><Relationship Id="rId5" Type="http://schemas.openxmlformats.org/officeDocument/2006/relationships/image" Target="../media/image52.emf"/><Relationship Id="rId4" Type="http://schemas.openxmlformats.org/officeDocument/2006/relationships/package" Target="../embeddings/Microsoft_Visio___36.vsdx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4.vml"/><Relationship Id="rId5" Type="http://schemas.openxmlformats.org/officeDocument/2006/relationships/image" Target="../media/image53.emf"/><Relationship Id="rId4" Type="http://schemas.openxmlformats.org/officeDocument/2006/relationships/package" Target="../embeddings/Microsoft_Visio___37.vsdx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5.vml"/><Relationship Id="rId5" Type="http://schemas.openxmlformats.org/officeDocument/2006/relationships/image" Target="../media/image54.emf"/><Relationship Id="rId4" Type="http://schemas.openxmlformats.org/officeDocument/2006/relationships/package" Target="../embeddings/Microsoft_Visio___38.vsdx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2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3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17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4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18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5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19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6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20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__7.vsdx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2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923928" y="1844824"/>
            <a:ext cx="5143872" cy="2448273"/>
          </a:xfrm>
        </p:spPr>
        <p:txBody>
          <a:bodyPr/>
          <a:lstStyle/>
          <a:p>
            <a:r>
              <a:rPr lang="en-GB" altLang="zh-CN" sz="3600" dirty="0" smtClean="0">
                <a:solidFill>
                  <a:schemeClr val="bg1"/>
                </a:solidFill>
                <a:ea typeface="宋体" charset="-122"/>
              </a:rPr>
              <a:t>Chapter 2 </a:t>
            </a:r>
            <a:endParaRPr lang="en-US" altLang="zh-CN" sz="3600" dirty="0">
              <a:ea typeface="宋体" charset="-122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64088" y="4276851"/>
            <a:ext cx="3779912" cy="2581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2.2 Combined Heat and Power plants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1720" y="6453336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2.8 Fuel cell based CHP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2538735"/>
              </p:ext>
            </p:extLst>
          </p:nvPr>
        </p:nvGraphicFramePr>
        <p:xfrm>
          <a:off x="1763688" y="1253635"/>
          <a:ext cx="5683770" cy="49836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41" name="Visio" r:id="rId3" imgW="4021666" imgH="3525590" progId="Visio.Drawing.15">
                  <p:embed/>
                </p:oleObj>
              </mc:Choice>
              <mc:Fallback>
                <p:oleObj name="Visio" r:id="rId3" imgW="4021666" imgH="352559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3688" y="1253635"/>
                        <a:ext cx="5683770" cy="49836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52625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1720" y="6309320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2.9 Trend lines of efficiencies of different PV technologies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2087464"/>
              </p:ext>
            </p:extLst>
          </p:nvPr>
        </p:nvGraphicFramePr>
        <p:xfrm>
          <a:off x="755576" y="1340768"/>
          <a:ext cx="7795781" cy="48946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4" name="Visio" r:id="rId3" imgW="9960477" imgH="6252394" progId="Visio.Drawing.15">
                  <p:embed/>
                </p:oleObj>
              </mc:Choice>
              <mc:Fallback>
                <p:oleObj name="Visio" r:id="rId3" imgW="9960477" imgH="625239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576" y="1340768"/>
                        <a:ext cx="7795781" cy="48946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56056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8072" y="5428953"/>
            <a:ext cx="2618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(b) Energy bands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5807" y="5428953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(a) Crystalline Si structure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61806" y="5985272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2.10 Intrinsic Si at absolute zero temperature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46031929"/>
              </p:ext>
            </p:extLst>
          </p:nvPr>
        </p:nvGraphicFramePr>
        <p:xfrm>
          <a:off x="759783" y="1844824"/>
          <a:ext cx="4270375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8" name="Visio" r:id="rId3" imgW="4270099" imgH="3440246" progId="Visio.Drawing.15">
                  <p:embed/>
                </p:oleObj>
              </mc:Choice>
              <mc:Fallback>
                <p:oleObj name="Visio" r:id="rId3" imgW="4270099" imgH="344024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9783" y="1844824"/>
                        <a:ext cx="4270375" cy="344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36418753"/>
              </p:ext>
            </p:extLst>
          </p:nvPr>
        </p:nvGraphicFramePr>
        <p:xfrm>
          <a:off x="5462206" y="2369146"/>
          <a:ext cx="2782202" cy="26997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29" name="Visio" r:id="rId5" imgW="1713766" imgH="1663998" progId="Visio.Drawing.15">
                  <p:embed/>
                </p:oleObj>
              </mc:Choice>
              <mc:Fallback>
                <p:oleObj name="Visio" r:id="rId5" imgW="1713766" imgH="166399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62206" y="2369146"/>
                        <a:ext cx="2782202" cy="26997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02669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08072" y="5428953"/>
            <a:ext cx="26184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(b) Energy bands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75807" y="5428953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(a) Crystalline Si structure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861806" y="5985272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2.11 Intrinsic Si at when exposed to light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10469103"/>
              </p:ext>
            </p:extLst>
          </p:nvPr>
        </p:nvGraphicFramePr>
        <p:xfrm>
          <a:off x="755576" y="1805979"/>
          <a:ext cx="4270375" cy="34401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0" name="Visio" r:id="rId3" imgW="4270099" imgH="3440246" progId="Visio.Drawing.15">
                  <p:embed/>
                </p:oleObj>
              </mc:Choice>
              <mc:Fallback>
                <p:oleObj name="Visio" r:id="rId3" imgW="4270099" imgH="344024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55576" y="1805979"/>
                        <a:ext cx="4270375" cy="34401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45604728"/>
              </p:ext>
            </p:extLst>
          </p:nvPr>
        </p:nvGraphicFramePr>
        <p:xfrm>
          <a:off x="5436096" y="2348880"/>
          <a:ext cx="2736304" cy="266686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51" name="Visio" r:id="rId5" imgW="1689344" imgH="1645920" progId="Visio.Drawing.15">
                  <p:embed/>
                </p:oleObj>
              </mc:Choice>
              <mc:Fallback>
                <p:oleObj name="Visio" r:id="rId5" imgW="1689344" imgH="164592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36096" y="2348880"/>
                        <a:ext cx="2736304" cy="266686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33342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91680" y="6145559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2.12 PN junction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850877929"/>
              </p:ext>
            </p:extLst>
          </p:nvPr>
        </p:nvGraphicFramePr>
        <p:xfrm>
          <a:off x="2171767" y="1556792"/>
          <a:ext cx="4992521" cy="4428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330" name="Visio" r:id="rId3" imgW="2079679" imgH="1843935" progId="Visio.Drawing.15">
                  <p:embed/>
                </p:oleObj>
              </mc:Choice>
              <mc:Fallback>
                <p:oleObj name="Visio" r:id="rId3" imgW="2079679" imgH="184393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71767" y="1556792"/>
                        <a:ext cx="4992521" cy="4428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994946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63688" y="6289575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2.13 I-V characteristic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9906710"/>
              </p:ext>
            </p:extLst>
          </p:nvPr>
        </p:nvGraphicFramePr>
        <p:xfrm>
          <a:off x="2111127" y="1416049"/>
          <a:ext cx="4765129" cy="472784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53" name="Visio" r:id="rId3" imgW="4058300" imgH="4026303" progId="Visio.Drawing.15">
                  <p:embed/>
                </p:oleObj>
              </mc:Choice>
              <mc:Fallback>
                <p:oleObj name="Visio" r:id="rId3" imgW="4058300" imgH="402630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11127" y="1416049"/>
                        <a:ext cx="4765129" cy="472784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6548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51720" y="5229200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2.14 Equivalent circuit of a PV cell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9190912"/>
              </p:ext>
            </p:extLst>
          </p:nvPr>
        </p:nvGraphicFramePr>
        <p:xfrm>
          <a:off x="1763688" y="2060848"/>
          <a:ext cx="5309529" cy="2881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76" name="Visio" r:id="rId3" imgW="3981243" imgH="2161347" progId="Visio.Drawing.15">
                  <p:embed/>
                </p:oleObj>
              </mc:Choice>
              <mc:Fallback>
                <p:oleObj name="Visio" r:id="rId3" imgW="3981243" imgH="216134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763688" y="2060848"/>
                        <a:ext cx="5309529" cy="2881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18601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7436" y="6145559"/>
            <a:ext cx="5080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2.15 The effect of series and shunt resistance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7230204"/>
              </p:ext>
            </p:extLst>
          </p:nvPr>
        </p:nvGraphicFramePr>
        <p:xfrm>
          <a:off x="2051720" y="1540364"/>
          <a:ext cx="4936852" cy="450102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99" name="Visio" r:id="rId3" imgW="7147711" imgH="6517675" progId="Visio.Drawing.15">
                  <p:embed/>
                </p:oleObj>
              </mc:Choice>
              <mc:Fallback>
                <p:oleObj name="Visio" r:id="rId3" imgW="7147711" imgH="651767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51720" y="1540364"/>
                        <a:ext cx="4936852" cy="450102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33743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227436" y="6289575"/>
            <a:ext cx="5080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2.16 Power vs voltage characteristic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15988462"/>
              </p:ext>
            </p:extLst>
          </p:nvPr>
        </p:nvGraphicFramePr>
        <p:xfrm>
          <a:off x="1907704" y="1411287"/>
          <a:ext cx="5184576" cy="478755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421" name="Visio" r:id="rId3" imgW="7048759" imgH="6508426" progId="Visio.Drawing.15">
                  <p:embed/>
                </p:oleObj>
              </mc:Choice>
              <mc:Fallback>
                <p:oleObj name="Visio" r:id="rId3" imgW="7048759" imgH="650842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07704" y="1411287"/>
                        <a:ext cx="5184576" cy="478755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69960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975916" y="5949280"/>
            <a:ext cx="50808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2.17 The effect of series and shunt resistance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60032" y="5517232"/>
            <a:ext cx="38567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(b) Variation with cell temperature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48072" y="5517232"/>
            <a:ext cx="34563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(a) Variation with irradiance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93066776"/>
              </p:ext>
            </p:extLst>
          </p:nvPr>
        </p:nvGraphicFramePr>
        <p:xfrm>
          <a:off x="203490" y="1792775"/>
          <a:ext cx="4188998" cy="36524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8" name="Visio" r:id="rId3" imgW="7138447" imgH="6225067" progId="Visio.Drawing.15">
                  <p:embed/>
                </p:oleObj>
              </mc:Choice>
              <mc:Fallback>
                <p:oleObj name="Visio" r:id="rId3" imgW="7138447" imgH="622506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3490" y="1792775"/>
                        <a:ext cx="4188998" cy="36524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90673828"/>
              </p:ext>
            </p:extLst>
          </p:nvPr>
        </p:nvGraphicFramePr>
        <p:xfrm>
          <a:off x="4675928" y="1880848"/>
          <a:ext cx="4109048" cy="349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79" name="Visio" r:id="rId5" imgW="7066444" imgH="6004770" progId="Visio.Drawing.15">
                  <p:embed/>
                </p:oleObj>
              </mc:Choice>
              <mc:Fallback>
                <p:oleObj name="Visio" r:id="rId5" imgW="7066444" imgH="600477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675928" y="1880848"/>
                        <a:ext cx="4109048" cy="3492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81858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89" name="Picture 49" descr="arrow_metal01"/>
          <p:cNvPicPr>
            <a:picLocks noChangeAspect="1" noChangeArrowheads="1"/>
          </p:cNvPicPr>
          <p:nvPr/>
        </p:nvPicPr>
        <p:blipFill>
          <a:blip r:embed="rId2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209800"/>
            <a:ext cx="2741613" cy="3657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5842" name="Line 2"/>
          <p:cNvSpPr>
            <a:spLocks noChangeShapeType="1"/>
          </p:cNvSpPr>
          <p:nvPr/>
        </p:nvSpPr>
        <p:spPr bwMode="black">
          <a:xfrm>
            <a:off x="2992736" y="594707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black">
          <a:xfrm>
            <a:off x="3678536" y="5566072"/>
            <a:ext cx="415766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>
                <a:ea typeface="宋体" charset="-122"/>
              </a:rPr>
              <a:t>2.6 Flexible demand</a:t>
            </a:r>
          </a:p>
        </p:txBody>
      </p:sp>
      <p:sp>
        <p:nvSpPr>
          <p:cNvPr id="35844" name="Line 4"/>
          <p:cNvSpPr>
            <a:spLocks noChangeShapeType="1"/>
          </p:cNvSpPr>
          <p:nvPr/>
        </p:nvSpPr>
        <p:spPr bwMode="black">
          <a:xfrm>
            <a:off x="2971800" y="2452960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47" name="Rectangle 7"/>
          <p:cNvSpPr>
            <a:spLocks noGrp="1" noChangeArrowheads="1"/>
          </p:cNvSpPr>
          <p:nvPr>
            <p:ph type="title"/>
          </p:nvPr>
        </p:nvSpPr>
        <p:spPr>
          <a:xfrm>
            <a:off x="971600" y="228600"/>
            <a:ext cx="8316416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Fundamentals of Distributed Energy Resources</a:t>
            </a:r>
          </a:p>
        </p:txBody>
      </p:sp>
      <p:sp>
        <p:nvSpPr>
          <p:cNvPr id="35848" name="Rectangle 8"/>
          <p:cNvSpPr>
            <a:spLocks noChangeArrowheads="1"/>
          </p:cNvSpPr>
          <p:nvPr/>
        </p:nvSpPr>
        <p:spPr bwMode="black">
          <a:xfrm>
            <a:off x="3657600" y="2071960"/>
            <a:ext cx="487484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>
                <a:ea typeface="宋体" charset="-122"/>
              </a:rPr>
              <a:t>2</a:t>
            </a:r>
            <a:r>
              <a:rPr lang="en-US" altLang="zh-CN" dirty="0" smtClean="0">
                <a:ea typeface="宋体" charset="-122"/>
              </a:rPr>
              <a:t>.1 </a:t>
            </a:r>
            <a:r>
              <a:rPr lang="en-US" altLang="zh-CN" dirty="0" smtClean="0"/>
              <a:t>Introduction</a:t>
            </a:r>
            <a:r>
              <a:rPr lang="en-GB" dirty="0" smtClean="0"/>
              <a:t> </a:t>
            </a:r>
            <a:r>
              <a:rPr lang="en-US" altLang="zh-CN" dirty="0" smtClean="0">
                <a:ea typeface="宋体" charset="-122"/>
              </a:rPr>
              <a:t> </a:t>
            </a:r>
            <a:endParaRPr lang="en-US" altLang="zh-CN" dirty="0">
              <a:ea typeface="宋体" charset="-122"/>
            </a:endParaRPr>
          </a:p>
        </p:txBody>
      </p:sp>
      <p:sp>
        <p:nvSpPr>
          <p:cNvPr id="35849" name="Line 9"/>
          <p:cNvSpPr>
            <a:spLocks noChangeShapeType="1"/>
          </p:cNvSpPr>
          <p:nvPr/>
        </p:nvSpPr>
        <p:spPr bwMode="black">
          <a:xfrm>
            <a:off x="3462338" y="3138760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0" name="Rectangle 10"/>
          <p:cNvSpPr>
            <a:spLocks noChangeArrowheads="1"/>
          </p:cNvSpPr>
          <p:nvPr/>
        </p:nvSpPr>
        <p:spPr bwMode="black">
          <a:xfrm>
            <a:off x="4114800" y="2757760"/>
            <a:ext cx="427362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>
                <a:ea typeface="宋体" charset="-122"/>
              </a:rPr>
              <a:t>2.2 Combined Heat and Power plants </a:t>
            </a:r>
          </a:p>
        </p:txBody>
      </p:sp>
      <p:sp>
        <p:nvSpPr>
          <p:cNvPr id="35851" name="Line 11"/>
          <p:cNvSpPr>
            <a:spLocks noChangeShapeType="1"/>
          </p:cNvSpPr>
          <p:nvPr/>
        </p:nvSpPr>
        <p:spPr bwMode="black">
          <a:xfrm>
            <a:off x="3657600" y="3858840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2" name="Rectangle 12"/>
          <p:cNvSpPr>
            <a:spLocks noChangeArrowheads="1"/>
          </p:cNvSpPr>
          <p:nvPr/>
        </p:nvSpPr>
        <p:spPr bwMode="black">
          <a:xfrm>
            <a:off x="4343400" y="3483248"/>
            <a:ext cx="42610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 smtClean="0">
                <a:ea typeface="宋体" charset="-122"/>
              </a:rPr>
              <a:t>2</a:t>
            </a:r>
            <a:r>
              <a:rPr lang="en-US" altLang="zh-CN" dirty="0">
                <a:ea typeface="宋体" charset="-122"/>
              </a:rPr>
              <a:t>.3 Photovoltaic Energy Systems</a:t>
            </a:r>
          </a:p>
        </p:txBody>
      </p:sp>
      <p:sp>
        <p:nvSpPr>
          <p:cNvPr id="35853" name="Line 13"/>
          <p:cNvSpPr>
            <a:spLocks noChangeShapeType="1"/>
          </p:cNvSpPr>
          <p:nvPr/>
        </p:nvSpPr>
        <p:spPr bwMode="black">
          <a:xfrm>
            <a:off x="3462338" y="528032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5854" name="Rectangle 14"/>
          <p:cNvSpPr>
            <a:spLocks noChangeArrowheads="1"/>
          </p:cNvSpPr>
          <p:nvPr/>
        </p:nvSpPr>
        <p:spPr bwMode="black">
          <a:xfrm>
            <a:off x="4114800" y="4857660"/>
            <a:ext cx="484968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 smtClean="0">
                <a:ea typeface="宋体" charset="-122"/>
              </a:rPr>
              <a:t>2.5 </a:t>
            </a:r>
            <a:r>
              <a:rPr lang="en-US" altLang="zh-CN" dirty="0">
                <a:ea typeface="宋体" charset="-122"/>
              </a:rPr>
              <a:t>Electrical Energy </a:t>
            </a:r>
            <a:r>
              <a:rPr lang="en-US" altLang="zh-CN" dirty="0" smtClean="0">
                <a:ea typeface="宋体" charset="-122"/>
              </a:rPr>
              <a:t>Storage</a:t>
            </a:r>
            <a:endParaRPr lang="en-US" altLang="zh-CN" dirty="0">
              <a:ea typeface="宋体" charset="-122"/>
            </a:endParaRPr>
          </a:p>
        </p:txBody>
      </p:sp>
      <p:grpSp>
        <p:nvGrpSpPr>
          <p:cNvPr id="35934" name="Group 94"/>
          <p:cNvGrpSpPr>
            <a:grpSpLocks/>
          </p:cNvGrpSpPr>
          <p:nvPr/>
        </p:nvGrpSpPr>
        <p:grpSpPr bwMode="auto">
          <a:xfrm>
            <a:off x="2813050" y="2060848"/>
            <a:ext cx="393700" cy="393700"/>
            <a:chOff x="2543" y="1006"/>
            <a:chExt cx="416" cy="416"/>
          </a:xfrm>
        </p:grpSpPr>
        <p:sp>
          <p:nvSpPr>
            <p:cNvPr id="35892" name="Oval 52"/>
            <p:cNvSpPr>
              <a:spLocks noChangeArrowheads="1"/>
            </p:cNvSpPr>
            <p:nvPr/>
          </p:nvSpPr>
          <p:spPr bwMode="gray">
            <a:xfrm>
              <a:off x="254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893" name="Group 53"/>
            <p:cNvGrpSpPr>
              <a:grpSpLocks/>
            </p:cNvGrpSpPr>
            <p:nvPr/>
          </p:nvGrpSpPr>
          <p:grpSpPr bwMode="auto">
            <a:xfrm rot="-2288454">
              <a:off x="2578" y="1034"/>
              <a:ext cx="348" cy="356"/>
              <a:chOff x="887" y="2040"/>
              <a:chExt cx="433" cy="422"/>
            </a:xfrm>
          </p:grpSpPr>
          <p:pic>
            <p:nvPicPr>
              <p:cNvPr id="35894" name="Picture 54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895" name="Oval 5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1">
                      <a:alpha val="75000"/>
                    </a:schemeClr>
                  </a:gs>
                  <a:gs pos="100000">
                    <a:schemeClr val="accent1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5896" name="Picture 56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897" name="Picture 5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5" t="9302" r="12404" b="12598"/>
            <a:stretch>
              <a:fillRect/>
            </a:stretch>
          </p:blipFill>
          <p:spPr bwMode="gray">
            <a:xfrm>
              <a:off x="2570" y="1020"/>
              <a:ext cx="3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933" name="Group 93"/>
          <p:cNvGrpSpPr>
            <a:grpSpLocks/>
          </p:cNvGrpSpPr>
          <p:nvPr/>
        </p:nvGrpSpPr>
        <p:grpSpPr bwMode="auto">
          <a:xfrm>
            <a:off x="3325813" y="2759348"/>
            <a:ext cx="393700" cy="393700"/>
            <a:chOff x="3071" y="1006"/>
            <a:chExt cx="416" cy="416"/>
          </a:xfrm>
        </p:grpSpPr>
        <p:sp>
          <p:nvSpPr>
            <p:cNvPr id="35902" name="Oval 62"/>
            <p:cNvSpPr>
              <a:spLocks noChangeArrowheads="1"/>
            </p:cNvSpPr>
            <p:nvPr/>
          </p:nvSpPr>
          <p:spPr bwMode="gray">
            <a:xfrm>
              <a:off x="3071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903" name="Group 63"/>
            <p:cNvGrpSpPr>
              <a:grpSpLocks/>
            </p:cNvGrpSpPr>
            <p:nvPr/>
          </p:nvGrpSpPr>
          <p:grpSpPr bwMode="auto">
            <a:xfrm rot="-2288454">
              <a:off x="3106" y="1034"/>
              <a:ext cx="348" cy="356"/>
              <a:chOff x="887" y="2040"/>
              <a:chExt cx="433" cy="422"/>
            </a:xfrm>
          </p:grpSpPr>
          <p:pic>
            <p:nvPicPr>
              <p:cNvPr id="35904" name="Picture 64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905" name="Oval 6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accent2">
                      <a:alpha val="75000"/>
                    </a:schemeClr>
                  </a:gs>
                  <a:gs pos="100000">
                    <a:schemeClr val="accent2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5906" name="Picture 66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926" name="Picture 86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5" t="9302" r="12404" b="12598"/>
            <a:stretch>
              <a:fillRect/>
            </a:stretch>
          </p:blipFill>
          <p:spPr bwMode="gray">
            <a:xfrm>
              <a:off x="3098" y="1020"/>
              <a:ext cx="3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932" name="Group 92"/>
          <p:cNvGrpSpPr>
            <a:grpSpLocks/>
          </p:cNvGrpSpPr>
          <p:nvPr/>
        </p:nvGrpSpPr>
        <p:grpSpPr bwMode="auto">
          <a:xfrm>
            <a:off x="3494088" y="3481660"/>
            <a:ext cx="393700" cy="393700"/>
            <a:chOff x="3647" y="1006"/>
            <a:chExt cx="416" cy="416"/>
          </a:xfrm>
        </p:grpSpPr>
        <p:sp>
          <p:nvSpPr>
            <p:cNvPr id="35907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908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35909" name="Picture 69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910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5911" name="Picture 71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927" name="Picture 8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931" name="Group 91"/>
          <p:cNvGrpSpPr>
            <a:grpSpLocks/>
          </p:cNvGrpSpPr>
          <p:nvPr/>
        </p:nvGrpSpPr>
        <p:grpSpPr bwMode="auto">
          <a:xfrm>
            <a:off x="3309938" y="4888210"/>
            <a:ext cx="393700" cy="393700"/>
            <a:chOff x="4213" y="1006"/>
            <a:chExt cx="416" cy="416"/>
          </a:xfrm>
        </p:grpSpPr>
        <p:sp>
          <p:nvSpPr>
            <p:cNvPr id="35912" name="Oval 72"/>
            <p:cNvSpPr>
              <a:spLocks noChangeArrowheads="1"/>
            </p:cNvSpPr>
            <p:nvPr/>
          </p:nvSpPr>
          <p:spPr bwMode="gray">
            <a:xfrm>
              <a:off x="421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913" name="Group 73"/>
            <p:cNvGrpSpPr>
              <a:grpSpLocks/>
            </p:cNvGrpSpPr>
            <p:nvPr/>
          </p:nvGrpSpPr>
          <p:grpSpPr bwMode="auto">
            <a:xfrm rot="-2288454">
              <a:off x="4248" y="1034"/>
              <a:ext cx="348" cy="356"/>
              <a:chOff x="887" y="2040"/>
              <a:chExt cx="433" cy="422"/>
            </a:xfrm>
          </p:grpSpPr>
          <p:pic>
            <p:nvPicPr>
              <p:cNvPr id="35914" name="Picture 74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915" name="Oval 75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folHlink">
                      <a:alpha val="75000"/>
                    </a:schemeClr>
                  </a:gs>
                  <a:gs pos="100000">
                    <a:schemeClr val="fol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5916" name="Picture 76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928" name="Picture 88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5" t="9302" r="12404" b="12598"/>
            <a:stretch>
              <a:fillRect/>
            </a:stretch>
          </p:blipFill>
          <p:spPr bwMode="gray">
            <a:xfrm>
              <a:off x="4240" y="1020"/>
              <a:ext cx="3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35930" name="Group 90"/>
          <p:cNvGrpSpPr>
            <a:grpSpLocks/>
          </p:cNvGrpSpPr>
          <p:nvPr/>
        </p:nvGrpSpPr>
        <p:grpSpPr bwMode="auto">
          <a:xfrm>
            <a:off x="2795886" y="5551785"/>
            <a:ext cx="393700" cy="393700"/>
            <a:chOff x="4803" y="1006"/>
            <a:chExt cx="416" cy="416"/>
          </a:xfrm>
        </p:grpSpPr>
        <p:sp>
          <p:nvSpPr>
            <p:cNvPr id="35921" name="Oval 81"/>
            <p:cNvSpPr>
              <a:spLocks noChangeArrowheads="1"/>
            </p:cNvSpPr>
            <p:nvPr/>
          </p:nvSpPr>
          <p:spPr bwMode="gray">
            <a:xfrm>
              <a:off x="4803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5922" name="Group 82"/>
            <p:cNvGrpSpPr>
              <a:grpSpLocks/>
            </p:cNvGrpSpPr>
            <p:nvPr/>
          </p:nvGrpSpPr>
          <p:grpSpPr bwMode="auto">
            <a:xfrm rot="-2288454">
              <a:off x="4838" y="1034"/>
              <a:ext cx="348" cy="356"/>
              <a:chOff x="887" y="2040"/>
              <a:chExt cx="433" cy="422"/>
            </a:xfrm>
          </p:grpSpPr>
          <p:pic>
            <p:nvPicPr>
              <p:cNvPr id="35923" name="Picture 83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5924" name="Oval 84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solidFill>
                <a:srgbClr val="FB4F2D">
                  <a:alpha val="75000"/>
                </a:srgbClr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35925" name="Picture 85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35929" name="Picture 89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5" t="9302" r="12404" b="12598"/>
            <a:stretch>
              <a:fillRect/>
            </a:stretch>
          </p:blipFill>
          <p:spPr bwMode="gray">
            <a:xfrm>
              <a:off x="4830" y="1020"/>
              <a:ext cx="3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50" name="Line 11"/>
          <p:cNvSpPr>
            <a:spLocks noChangeShapeType="1"/>
          </p:cNvSpPr>
          <p:nvPr/>
        </p:nvSpPr>
        <p:spPr bwMode="black">
          <a:xfrm>
            <a:off x="3655392" y="4524052"/>
            <a:ext cx="4800600" cy="0"/>
          </a:xfrm>
          <a:prstGeom prst="line">
            <a:avLst/>
          </a:prstGeom>
          <a:noFill/>
          <a:ln w="28575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Rectangle 12"/>
          <p:cNvSpPr>
            <a:spLocks noChangeArrowheads="1"/>
          </p:cNvSpPr>
          <p:nvPr/>
        </p:nvSpPr>
        <p:spPr bwMode="black">
          <a:xfrm>
            <a:off x="4341192" y="4148460"/>
            <a:ext cx="426104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dirty="0" smtClean="0">
                <a:ea typeface="宋体" charset="-122"/>
              </a:rPr>
              <a:t>2.4 </a:t>
            </a:r>
            <a:r>
              <a:rPr lang="en-US" altLang="zh-CN" dirty="0">
                <a:ea typeface="宋体" charset="-122"/>
              </a:rPr>
              <a:t>Wind Energy Systems</a:t>
            </a:r>
          </a:p>
        </p:txBody>
      </p:sp>
      <p:grpSp>
        <p:nvGrpSpPr>
          <p:cNvPr id="52" name="Group 92"/>
          <p:cNvGrpSpPr>
            <a:grpSpLocks/>
          </p:cNvGrpSpPr>
          <p:nvPr/>
        </p:nvGrpSpPr>
        <p:grpSpPr bwMode="auto">
          <a:xfrm>
            <a:off x="3491880" y="4146872"/>
            <a:ext cx="393700" cy="393700"/>
            <a:chOff x="3647" y="1006"/>
            <a:chExt cx="416" cy="416"/>
          </a:xfrm>
        </p:grpSpPr>
        <p:sp>
          <p:nvSpPr>
            <p:cNvPr id="53" name="Oval 67"/>
            <p:cNvSpPr>
              <a:spLocks noChangeArrowheads="1"/>
            </p:cNvSpPr>
            <p:nvPr/>
          </p:nvSpPr>
          <p:spPr bwMode="gray">
            <a:xfrm>
              <a:off x="3647" y="1006"/>
              <a:ext cx="416" cy="416"/>
            </a:xfrm>
            <a:prstGeom prst="ellipse">
              <a:avLst/>
            </a:prstGeom>
            <a:gradFill rotWithShape="1">
              <a:gsLst>
                <a:gs pos="0">
                  <a:srgbClr val="FFFFFF">
                    <a:gamma/>
                    <a:shade val="54118"/>
                    <a:invGamma/>
                  </a:srgbClr>
                </a:gs>
                <a:gs pos="50000">
                  <a:srgbClr val="FFFFFF"/>
                </a:gs>
                <a:gs pos="100000">
                  <a:srgbClr val="FFFFFF">
                    <a:gamma/>
                    <a:shade val="54118"/>
                    <a:invGamma/>
                  </a:srgbClr>
                </a:gs>
              </a:gsLst>
              <a:lin ang="18900000" scaled="1"/>
            </a:gradFill>
            <a:ln w="9525">
              <a:solidFill>
                <a:srgbClr val="DDDDDD"/>
              </a:solidFill>
              <a:round/>
              <a:headEnd/>
              <a:tailEnd/>
            </a:ln>
            <a:effectLst>
              <a:outerShdw dist="35921" dir="27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54" name="Group 68"/>
            <p:cNvGrpSpPr>
              <a:grpSpLocks/>
            </p:cNvGrpSpPr>
            <p:nvPr/>
          </p:nvGrpSpPr>
          <p:grpSpPr bwMode="auto">
            <a:xfrm rot="-2288454">
              <a:off x="3682" y="1034"/>
              <a:ext cx="348" cy="356"/>
              <a:chOff x="887" y="2040"/>
              <a:chExt cx="433" cy="422"/>
            </a:xfrm>
          </p:grpSpPr>
          <p:pic>
            <p:nvPicPr>
              <p:cNvPr id="56" name="Picture 69" descr="circuler_1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887" y="2040"/>
                <a:ext cx="430" cy="4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57" name="Oval 70"/>
              <p:cNvSpPr>
                <a:spLocks noChangeArrowheads="1"/>
              </p:cNvSpPr>
              <p:nvPr/>
            </p:nvSpPr>
            <p:spPr bwMode="gray">
              <a:xfrm>
                <a:off x="887" y="2040"/>
                <a:ext cx="433" cy="422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  <a:gs pos="50000">
                    <a:schemeClr val="hlink">
                      <a:alpha val="75000"/>
                    </a:schemeClr>
                  </a:gs>
                  <a:gs pos="100000">
                    <a:schemeClr val="hlink">
                      <a:gamma/>
                      <a:shade val="34902"/>
                      <a:invGamma/>
                      <a:alpha val="89999"/>
                    </a:schemeClr>
                  </a:gs>
                </a:gsLst>
                <a:lin ang="18900000" scaled="1"/>
              </a:gra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xmlns="" w="9525" algn="ctr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 xmlns="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58" name="Picture 71" descr="Picture2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gray">
              <a:xfrm>
                <a:off x="930" y="2044"/>
                <a:ext cx="345" cy="14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 xmlns="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5" name="Picture 87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2015" t="9302" r="12404" b="12598"/>
            <a:stretch>
              <a:fillRect/>
            </a:stretch>
          </p:blipFill>
          <p:spPr bwMode="gray">
            <a:xfrm>
              <a:off x="3676" y="1020"/>
              <a:ext cx="359" cy="37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795388" y="6361583"/>
            <a:ext cx="608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2.18 The effect of connection of non-identical PV cells in series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55800939"/>
              </p:ext>
            </p:extLst>
          </p:nvPr>
        </p:nvGraphicFramePr>
        <p:xfrm>
          <a:off x="1932118" y="1340768"/>
          <a:ext cx="5376186" cy="491202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65" name="Visio" r:id="rId3" imgW="7004967" imgH="6400380" progId="Visio.Drawing.15">
                  <p:embed/>
                </p:oleObj>
              </mc:Choice>
              <mc:Fallback>
                <p:oleObj name="Visio" r:id="rId3" imgW="7004967" imgH="640038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32118" y="1340768"/>
                        <a:ext cx="5376186" cy="491202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6150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602811" y="4869160"/>
            <a:ext cx="608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2.19 Connection of a string of PV modules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76206266"/>
              </p:ext>
            </p:extLst>
          </p:nvPr>
        </p:nvGraphicFramePr>
        <p:xfrm>
          <a:off x="2267744" y="2132856"/>
          <a:ext cx="4759114" cy="25922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88" name="Visio" r:id="rId3" imgW="2486014" imgH="1353732" progId="Visio.Drawing.15">
                  <p:embed/>
                </p:oleObj>
              </mc:Choice>
              <mc:Fallback>
                <p:oleObj name="Visio" r:id="rId3" imgW="2486014" imgH="135373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67744" y="2132856"/>
                        <a:ext cx="4759114" cy="25922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09982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524597" y="5517232"/>
            <a:ext cx="60889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2.20 Grid connected PV arrays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3480557"/>
              </p:ext>
            </p:extLst>
          </p:nvPr>
        </p:nvGraphicFramePr>
        <p:xfrm>
          <a:off x="1403648" y="1916832"/>
          <a:ext cx="6330879" cy="33123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11" name="Visio" r:id="rId3" imgW="4274731" imgH="2237022" progId="Visio.Drawing.15">
                  <p:embed/>
                </p:oleObj>
              </mc:Choice>
              <mc:Fallback>
                <p:oleObj name="Visio" r:id="rId3" imgW="4274731" imgH="223702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03648" y="1916832"/>
                        <a:ext cx="6330879" cy="33123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1562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8573" y="5589240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2.21 PV array with a single inverter and dc-dc converter for each module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2566512"/>
              </p:ext>
            </p:extLst>
          </p:nvPr>
        </p:nvGraphicFramePr>
        <p:xfrm>
          <a:off x="1337806" y="1772816"/>
          <a:ext cx="6762586" cy="36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34" name="Visio" r:id="rId3" imgW="4875602" imgH="2595635" progId="Visio.Drawing.15">
                  <p:embed/>
                </p:oleObj>
              </mc:Choice>
              <mc:Fallback>
                <p:oleObj name="Visio" r:id="rId3" imgW="4875602" imgH="259563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337806" y="1772816"/>
                        <a:ext cx="6762586" cy="3600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61428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2.3 </a:t>
            </a:r>
            <a:r>
              <a:rPr lang="en-US" altLang="zh-CN" sz="2800" dirty="0">
                <a:ea typeface="宋体" charset="-122"/>
              </a:rPr>
              <a:t>Photovoltaic 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624" y="5949280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2.22 Single phase inverter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41984837"/>
              </p:ext>
            </p:extLst>
          </p:nvPr>
        </p:nvGraphicFramePr>
        <p:xfrm>
          <a:off x="2195980" y="1556792"/>
          <a:ext cx="4896300" cy="4213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57" name="Visio" r:id="rId3" imgW="2788344" imgH="2398461" progId="Visio.Drawing.15">
                  <p:embed/>
                </p:oleObj>
              </mc:Choice>
              <mc:Fallback>
                <p:oleObj name="Visio" r:id="rId3" imgW="2788344" imgH="239846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195980" y="1556792"/>
                        <a:ext cx="4896300" cy="421316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08861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43608" y="6289575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2.23 Vertical axis wind turbine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949142" y="5714092"/>
            <a:ext cx="35283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a) Horizontal </a:t>
            </a:r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axis wind turbine (Courtesy of Wind Force (</a:t>
            </a:r>
            <a:r>
              <a:rPr lang="en-US" altLang="zh-CN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Pvt</a:t>
            </a:r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) Ltd)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902350" y="5801778"/>
            <a:ext cx="319474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altLang="zh-CN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b) Vertical </a:t>
            </a:r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axis wind turbine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2968" y="1541184"/>
            <a:ext cx="3100740" cy="408057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3068" y="1541184"/>
            <a:ext cx="2913308" cy="4080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1136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99592" y="5445224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2.24 Flow of air past an </a:t>
            </a:r>
            <a:r>
              <a:rPr lang="en-US" altLang="zh-CN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aerofoil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09139731"/>
              </p:ext>
            </p:extLst>
          </p:nvPr>
        </p:nvGraphicFramePr>
        <p:xfrm>
          <a:off x="683568" y="2132856"/>
          <a:ext cx="7802218" cy="30315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77" name="Visio" r:id="rId4" imgW="6708953" imgH="2606566" progId="Visio.Drawing.15">
                  <p:embed/>
                </p:oleObj>
              </mc:Choice>
              <mc:Fallback>
                <p:oleObj name="Visio" r:id="rId4" imgW="6708953" imgH="260656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2132856"/>
                        <a:ext cx="7802218" cy="30315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10268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20541" y="5733256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2.25 Relative wind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75079"/>
              </p:ext>
            </p:extLst>
          </p:nvPr>
        </p:nvGraphicFramePr>
        <p:xfrm>
          <a:off x="1475656" y="2061989"/>
          <a:ext cx="6686558" cy="35546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600" name="Visio" r:id="rId4" imgW="4972028" imgH="2643142" progId="Visio.Drawing.15">
                  <p:embed/>
                </p:oleObj>
              </mc:Choice>
              <mc:Fallback>
                <p:oleObj name="Visio" r:id="rId4" imgW="4972028" imgH="264314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75656" y="2061989"/>
                        <a:ext cx="6686558" cy="35546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120791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92549" y="5733256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2.26 Variation of power coefficient with </a:t>
            </a:r>
            <a:r>
              <a:rPr lang="el-GR" altLang="zh-CN" sz="14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α</a:t>
            </a:r>
            <a:r>
              <a:rPr lang="en-US" altLang="zh-CN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and </a:t>
            </a:r>
            <a:r>
              <a:rPr lang="el-GR" altLang="zh-CN" sz="1400" b="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β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1137531"/>
              </p:ext>
            </p:extLst>
          </p:nvPr>
        </p:nvGraphicFramePr>
        <p:xfrm>
          <a:off x="1691680" y="1844824"/>
          <a:ext cx="5844387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23" name="Visio" r:id="rId4" imgW="4073879" imgH="2609929" progId="Visio.Drawing.15">
                  <p:embed/>
                </p:oleObj>
              </mc:Choice>
              <mc:Fallback>
                <p:oleObj name="Visio" r:id="rId4" imgW="4073879" imgH="260992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691680" y="1844824"/>
                        <a:ext cx="5844387" cy="3744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2858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4587" y="5085184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2.27 Component of a fixed speed wind turbine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20441235"/>
              </p:ext>
            </p:extLst>
          </p:nvPr>
        </p:nvGraphicFramePr>
        <p:xfrm>
          <a:off x="827584" y="2204864"/>
          <a:ext cx="7501851" cy="25467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46" name="Visio" r:id="rId4" imgW="5246988" imgH="1780873" progId="Visio.Drawing.15">
                  <p:embed/>
                </p:oleObj>
              </mc:Choice>
              <mc:Fallback>
                <p:oleObj name="Visio" r:id="rId4" imgW="5246988" imgH="178087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27584" y="2204864"/>
                        <a:ext cx="7501851" cy="25467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5675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</a:t>
            </a:r>
            <a:r>
              <a:rPr lang="en-US" altLang="zh-CN" sz="2800" dirty="0" smtClean="0">
                <a:ea typeface="宋体" charset="-122"/>
              </a:rPr>
              <a:t>.1 </a:t>
            </a:r>
            <a:r>
              <a:rPr lang="en-US" sz="2800" dirty="0" smtClean="0"/>
              <a:t>Introduction</a:t>
            </a:r>
            <a:r>
              <a:rPr lang="en-GB" sz="2800" dirty="0" smtClean="0"/>
              <a:t>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51675283"/>
              </p:ext>
            </p:extLst>
          </p:nvPr>
        </p:nvGraphicFramePr>
        <p:xfrm>
          <a:off x="658494" y="1449381"/>
          <a:ext cx="7801938" cy="48599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0" name="Visio" r:id="rId3" imgW="2854874" imgH="1777930" progId="Visio.Drawing.15">
                  <p:embed/>
                </p:oleObj>
              </mc:Choice>
              <mc:Fallback>
                <p:oleObj name="Visio" r:id="rId3" imgW="2854874" imgH="177793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658494" y="1449381"/>
                        <a:ext cx="7801938" cy="48599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3203848" y="6309320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2.1 Benefits of DER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2950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074587" y="5373216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2.28 No-load equivalent circuit of the induction generator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6760348"/>
              </p:ext>
            </p:extLst>
          </p:nvPr>
        </p:nvGraphicFramePr>
        <p:xfrm>
          <a:off x="1755025" y="2084412"/>
          <a:ext cx="6327405" cy="312137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9" name="Visio" r:id="rId4" imgW="2728131" imgH="1345745" progId="Visio.Drawing.15">
                  <p:embed/>
                </p:oleObj>
              </mc:Choice>
              <mc:Fallback>
                <p:oleObj name="Visio" r:id="rId4" imgW="2728131" imgH="134574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755025" y="2084412"/>
                        <a:ext cx="6327405" cy="312137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44414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15616" y="6093296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2.29 Operation of a variable speed wind turbine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121824"/>
              </p:ext>
            </p:extLst>
          </p:nvPr>
        </p:nvGraphicFramePr>
        <p:xfrm>
          <a:off x="1105047" y="1366582"/>
          <a:ext cx="6676330" cy="46466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92" name="Visio" r:id="rId4" imgW="4710121" imgH="3277966" progId="Visio.Drawing.15">
                  <p:embed/>
                </p:oleObj>
              </mc:Choice>
              <mc:Fallback>
                <p:oleObj name="Visio" r:id="rId4" imgW="4710121" imgH="327796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105047" y="1366582"/>
                        <a:ext cx="6676330" cy="464665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513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308573" y="5805264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2.30 DFIG wind turbine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9549534"/>
              </p:ext>
            </p:extLst>
          </p:nvPr>
        </p:nvGraphicFramePr>
        <p:xfrm>
          <a:off x="971600" y="2060848"/>
          <a:ext cx="7488832" cy="35751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15" name="Visio" r:id="rId4" imgW="4425475" imgH="2112579" progId="Visio.Drawing.15">
                  <p:embed/>
                </p:oleObj>
              </mc:Choice>
              <mc:Fallback>
                <p:oleObj name="Visio" r:id="rId4" imgW="4425475" imgH="211257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2060848"/>
                        <a:ext cx="7488832" cy="35751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48509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4557" y="5157192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2.31 Gearless FSFC wind turbine with a diode rectifier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95222383"/>
              </p:ext>
            </p:extLst>
          </p:nvPr>
        </p:nvGraphicFramePr>
        <p:xfrm>
          <a:off x="472394" y="2482669"/>
          <a:ext cx="8276070" cy="24584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8" name="Visio" r:id="rId4" imgW="5996498" imgH="1780873" progId="Visio.Drawing.15">
                  <p:embed/>
                </p:oleObj>
              </mc:Choice>
              <mc:Fallback>
                <p:oleObj name="Visio" r:id="rId4" imgW="5996498" imgH="178087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72394" y="2482669"/>
                        <a:ext cx="8276070" cy="245849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648485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2.4 Wind </a:t>
            </a:r>
            <a:r>
              <a:rPr lang="en-US" altLang="zh-CN" sz="2800" dirty="0">
                <a:ea typeface="宋体" charset="-122"/>
              </a:rPr>
              <a:t>Energy Systems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4557" y="5373216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2.32 Gearless FCFS wind turbine with back-to-back converters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913349"/>
              </p:ext>
            </p:extLst>
          </p:nvPr>
        </p:nvGraphicFramePr>
        <p:xfrm>
          <a:off x="683568" y="2348880"/>
          <a:ext cx="7828463" cy="273630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61" name="Visio" r:id="rId4" imgW="5096244" imgH="1780873" progId="Visio.Drawing.15">
                  <p:embed/>
                </p:oleObj>
              </mc:Choice>
              <mc:Fallback>
                <p:oleObj name="Visio" r:id="rId4" imgW="5096244" imgH="178087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3568" y="2348880"/>
                        <a:ext cx="7828463" cy="273630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85672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2.5 </a:t>
            </a:r>
            <a:r>
              <a:rPr lang="en-US" altLang="zh-CN" sz="2800" dirty="0">
                <a:ea typeface="宋体" charset="-122"/>
              </a:rPr>
              <a:t>Electrical Energy Storage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64557" y="5857527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2.33 Demand profile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016354346"/>
              </p:ext>
            </p:extLst>
          </p:nvPr>
        </p:nvGraphicFramePr>
        <p:xfrm>
          <a:off x="1377330" y="1756387"/>
          <a:ext cx="6507038" cy="40488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84" name="Visio" r:id="rId4" imgW="4227150" imgH="2630529" progId="Visio.Drawing.15">
                  <p:embed/>
                </p:oleObj>
              </mc:Choice>
              <mc:Fallback>
                <p:oleObj name="Visio" r:id="rId4" imgW="4227150" imgH="263052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377330" y="1756387"/>
                        <a:ext cx="6507038" cy="40488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306917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2.5 </a:t>
            </a:r>
            <a:r>
              <a:rPr lang="en-US" altLang="zh-CN" sz="2800" dirty="0">
                <a:ea typeface="宋体" charset="-122"/>
              </a:rPr>
              <a:t>Electrical Energy Storage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624" y="6021288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2.34 </a:t>
            </a:r>
            <a:r>
              <a:rPr lang="en-US" altLang="zh-CN" sz="1400" b="0" dirty="0" err="1">
                <a:latin typeface="Arial" panose="020B0604020202020204" pitchFamily="34" charset="0"/>
                <a:cs typeface="Arial" panose="020B0604020202020204" pitchFamily="34" charset="0"/>
              </a:rPr>
              <a:t>NaS</a:t>
            </a:r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 battery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20441063"/>
              </p:ext>
            </p:extLst>
          </p:nvPr>
        </p:nvGraphicFramePr>
        <p:xfrm>
          <a:off x="2843808" y="1412776"/>
          <a:ext cx="3850034" cy="434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806" name="Visio" r:id="rId4" imgW="2803924" imgH="3167398" progId="Visio.Drawing.15">
                  <p:embed/>
                </p:oleObj>
              </mc:Choice>
              <mc:Fallback>
                <p:oleObj name="Visio" r:id="rId4" imgW="2803924" imgH="316739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843808" y="1412776"/>
                        <a:ext cx="3850034" cy="434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5767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2.5 </a:t>
            </a:r>
            <a:r>
              <a:rPr lang="en-US" altLang="zh-CN" sz="2800" dirty="0">
                <a:ea typeface="宋体" charset="-122"/>
              </a:rPr>
              <a:t>Electrical Energy Storage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1187624" y="6217567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>
                <a:latin typeface="Arial" panose="020B0604020202020204" pitchFamily="34" charset="0"/>
                <a:cs typeface="Arial" panose="020B0604020202020204" pitchFamily="34" charset="0"/>
              </a:rPr>
              <a:t>Figure 2.35 VRB flow battery system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05629148"/>
              </p:ext>
            </p:extLst>
          </p:nvPr>
        </p:nvGraphicFramePr>
        <p:xfrm>
          <a:off x="971600" y="1556792"/>
          <a:ext cx="7449616" cy="465123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9" name="Visio" r:id="rId4" imgW="5265094" imgH="3288477" progId="Visio.Drawing.15">
                  <p:embed/>
                </p:oleObj>
              </mc:Choice>
              <mc:Fallback>
                <p:oleObj name="Visio" r:id="rId4" imgW="5265094" imgH="3288477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971600" y="1556792"/>
                        <a:ext cx="7449616" cy="465123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213841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 smtClean="0">
                <a:ea typeface="宋体" charset="-122"/>
              </a:rPr>
              <a:t>2.6 Flexible Demand 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971600" y="5785519"/>
            <a:ext cx="700784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2.36 Ultra-capacitor module and cell</a:t>
            </a:r>
            <a:endParaRPr lang="zh-CN" altLang="en-US" sz="1400" b="0" i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0897820"/>
              </p:ext>
            </p:extLst>
          </p:nvPr>
        </p:nvGraphicFramePr>
        <p:xfrm>
          <a:off x="1097967" y="1897087"/>
          <a:ext cx="6881476" cy="3596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2" name="Visio" r:id="rId4" imgW="4944658" imgH="2585124" progId="Visio.Drawing.15">
                  <p:embed/>
                </p:oleObj>
              </mc:Choice>
              <mc:Fallback>
                <p:oleObj name="Visio" r:id="rId4" imgW="4944658" imgH="2585124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097967" y="1897087"/>
                        <a:ext cx="6881476" cy="35964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89254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WordArt 2"/>
          <p:cNvSpPr>
            <a:spLocks noChangeArrowheads="1" noChangeShapeType="1" noTextEdit="1"/>
          </p:cNvSpPr>
          <p:nvPr/>
        </p:nvSpPr>
        <p:spPr bwMode="gray">
          <a:xfrm>
            <a:off x="4572000" y="2868613"/>
            <a:ext cx="4343400" cy="56038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kern="10">
                <a:ln w="190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chemeClr val="tx2"/>
                </a:solidFill>
                <a:effectLst>
                  <a:outerShdw dist="63500" dir="3187806" algn="ctr" rotWithShape="0">
                    <a:schemeClr val="bg2">
                      <a:alpha val="50000"/>
                    </a:schemeClr>
                  </a:outerShdw>
                </a:effectLst>
                <a:latin typeface="Verdana"/>
                <a:ea typeface="Verdana"/>
                <a:cs typeface="Verdana"/>
              </a:rPr>
              <a:t>Thank You!</a:t>
            </a:r>
            <a:endParaRPr lang="zh-CN" altLang="en-US" sz="3600" kern="10">
              <a:ln w="19050">
                <a:solidFill>
                  <a:srgbClr val="FFFFFF"/>
                </a:solidFill>
                <a:round/>
                <a:headEnd/>
                <a:tailEnd/>
              </a:ln>
              <a:solidFill>
                <a:schemeClr val="tx2"/>
              </a:solidFill>
              <a:effectLst>
                <a:outerShdw dist="63500" dir="3187806" algn="ctr" rotWithShape="0">
                  <a:schemeClr val="bg2">
                    <a:alpha val="50000"/>
                  </a:schemeClr>
                </a:outerShdw>
              </a:effectLst>
              <a:latin typeface="Verdana"/>
              <a:cs typeface="Verdana"/>
            </a:endParaRPr>
          </a:p>
        </p:txBody>
      </p:sp>
    </p:spTree>
    <p:extLst>
      <p:ext uri="{BB962C8B-B14F-4D97-AF65-F5344CB8AC3E}">
        <p14:creationId xmlns:p14="http://schemas.microsoft.com/office/powerpoint/2010/main" val="3149170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2.2 Combined Heat and Power plants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051720" y="5785519"/>
            <a:ext cx="511256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2.2 Elements of back-pressure steam turbine cycle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93683436"/>
              </p:ext>
            </p:extLst>
          </p:nvPr>
        </p:nvGraphicFramePr>
        <p:xfrm>
          <a:off x="1102634" y="1988840"/>
          <a:ext cx="7141774" cy="34563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03" name="Visio" r:id="rId3" imgW="4257046" imgH="2061289" progId="Visio.Drawing.15">
                  <p:embed/>
                </p:oleObj>
              </mc:Choice>
              <mc:Fallback>
                <p:oleObj name="Visio" r:id="rId3" imgW="4257046" imgH="2061289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02634" y="1988840"/>
                        <a:ext cx="7141774" cy="34563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57499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2.2 Combined Heat and Power plants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7704" y="6237312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2.3 Elements of pass out condensing steam turbine cycle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对象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42109645"/>
              </p:ext>
            </p:extLst>
          </p:nvPr>
        </p:nvGraphicFramePr>
        <p:xfrm>
          <a:off x="1091190" y="1556792"/>
          <a:ext cx="7081210" cy="44644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25" name="Visio" r:id="rId3" imgW="3910924" imgH="2487588" progId="Visio.Drawing.15">
                  <p:embed/>
                </p:oleObj>
              </mc:Choice>
              <mc:Fallback>
                <p:oleObj name="Visio" r:id="rId3" imgW="3910924" imgH="2487588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91190" y="1556792"/>
                        <a:ext cx="7081210" cy="446449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4869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2.2 Combined Heat and Power plants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35696" y="5877272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2.4 Simple cycle, single shaft gas turbine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75946244"/>
              </p:ext>
            </p:extLst>
          </p:nvPr>
        </p:nvGraphicFramePr>
        <p:xfrm>
          <a:off x="1435224" y="1772816"/>
          <a:ext cx="6593160" cy="3838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50" name="Visio" r:id="rId3" imgW="3321001" imgH="1933063" progId="Visio.Drawing.15">
                  <p:embed/>
                </p:oleObj>
              </mc:Choice>
              <mc:Fallback>
                <p:oleObj name="Visio" r:id="rId3" imgW="3321001" imgH="193306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435224" y="1772816"/>
                        <a:ext cx="6593160" cy="3838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6678861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2.2 Combined Heat and Power plants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7704" y="6001543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2.5 Combined cycle gas turbine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37973831"/>
              </p:ext>
            </p:extLst>
          </p:nvPr>
        </p:nvGraphicFramePr>
        <p:xfrm>
          <a:off x="973808" y="1484784"/>
          <a:ext cx="7630640" cy="43204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72" name="Visio" r:id="rId3" imgW="5142562" imgH="2886982" progId="Visio.Drawing.15">
                  <p:embed/>
                </p:oleObj>
              </mc:Choice>
              <mc:Fallback>
                <p:oleObj name="Visio" r:id="rId3" imgW="5142562" imgH="2886982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73808" y="1484784"/>
                        <a:ext cx="7630640" cy="432048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616827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2.2 Combined Heat and Power plants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7704" y="5805264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2.6 Components of an Otto engine based CHP unit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75297465"/>
              </p:ext>
            </p:extLst>
          </p:nvPr>
        </p:nvGraphicFramePr>
        <p:xfrm>
          <a:off x="107504" y="1700808"/>
          <a:ext cx="8879978" cy="374441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95" name="Visio" r:id="rId3" imgW="6637792" imgH="2799115" progId="Visio.Drawing.15">
                  <p:embed/>
                </p:oleObj>
              </mc:Choice>
              <mc:Fallback>
                <p:oleObj name="Visio" r:id="rId3" imgW="6637792" imgH="2799115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07504" y="1700808"/>
                        <a:ext cx="8879978" cy="374441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8439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7"/>
          <p:cNvSpPr>
            <a:spLocks noGrp="1" noChangeArrowheads="1"/>
          </p:cNvSpPr>
          <p:nvPr>
            <p:ph type="title"/>
          </p:nvPr>
        </p:nvSpPr>
        <p:spPr>
          <a:xfrm>
            <a:off x="1219200" y="228600"/>
            <a:ext cx="7924800" cy="838200"/>
          </a:xfrm>
        </p:spPr>
        <p:txBody>
          <a:bodyPr/>
          <a:lstStyle/>
          <a:p>
            <a:r>
              <a:rPr lang="en-US" altLang="zh-CN" sz="2800" dirty="0">
                <a:ea typeface="宋体" charset="-122"/>
              </a:rPr>
              <a:t>2.2 Combined Heat and Power plants </a:t>
            </a:r>
            <a:r>
              <a:rPr lang="en-US" altLang="zh-CN" sz="2800" dirty="0" smtClean="0">
                <a:ea typeface="宋体" charset="-122"/>
              </a:rPr>
              <a:t> </a:t>
            </a:r>
            <a:endParaRPr lang="en-US" altLang="zh-CN" sz="2800" dirty="0">
              <a:ea typeface="宋体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7704" y="5589240"/>
            <a:ext cx="5400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400" b="0" dirty="0">
                <a:latin typeface="Arial" panose="020B0604020202020204" pitchFamily="34" charset="0"/>
                <a:cs typeface="Arial" panose="020B0604020202020204" pitchFamily="34" charset="0"/>
              </a:rPr>
              <a:t>Figure 2.7 Components of an internal combustion based CHP </a:t>
            </a:r>
            <a:r>
              <a:rPr lang="en-US" altLang="zh-CN" sz="1400" b="0" dirty="0" smtClean="0">
                <a:latin typeface="Arial" panose="020B0604020202020204" pitchFamily="34" charset="0"/>
                <a:cs typeface="Arial" panose="020B0604020202020204" pitchFamily="34" charset="0"/>
              </a:rPr>
              <a:t>unit</a:t>
            </a:r>
            <a:endParaRPr lang="zh-CN" altLang="en-US" sz="1400" b="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3" name="对象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8637362"/>
              </p:ext>
            </p:extLst>
          </p:nvPr>
        </p:nvGraphicFramePr>
        <p:xfrm>
          <a:off x="283384" y="2276872"/>
          <a:ext cx="8537088" cy="28803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218" name="Visio" r:id="rId3" imgW="4827179" imgH="1629103" progId="Visio.Drawing.15">
                  <p:embed/>
                </p:oleObj>
              </mc:Choice>
              <mc:Fallback>
                <p:oleObj name="Visio" r:id="rId3" imgW="4827179" imgH="1629103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83384" y="2276872"/>
                        <a:ext cx="8537088" cy="288032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0618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3">
  <a:themeElements>
    <a:clrScheme name="Default Design 2">
      <a:dk1>
        <a:srgbClr val="000000"/>
      </a:dk1>
      <a:lt1>
        <a:srgbClr val="FFFFFF"/>
      </a:lt1>
      <a:dk2>
        <a:srgbClr val="2E507A"/>
      </a:dk2>
      <a:lt2>
        <a:srgbClr val="333333"/>
      </a:lt2>
      <a:accent1>
        <a:srgbClr val="5A90C2"/>
      </a:accent1>
      <a:accent2>
        <a:srgbClr val="8AC246"/>
      </a:accent2>
      <a:accent3>
        <a:srgbClr val="FFFFFF"/>
      </a:accent3>
      <a:accent4>
        <a:srgbClr val="000000"/>
      </a:accent4>
      <a:accent5>
        <a:srgbClr val="B5C6DD"/>
      </a:accent5>
      <a:accent6>
        <a:srgbClr val="7DB03F"/>
      </a:accent6>
      <a:hlink>
        <a:srgbClr val="F6831A"/>
      </a:hlink>
      <a:folHlink>
        <a:srgbClr val="EFC821"/>
      </a:folHlink>
    </a:clrScheme>
    <a:fontScheme name="Default Design">
      <a:majorFont>
        <a:latin typeface="Arial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800000"/>
        </a:dk2>
        <a:lt2>
          <a:srgbClr val="333333"/>
        </a:lt2>
        <a:accent1>
          <a:srgbClr val="EB6743"/>
        </a:accent1>
        <a:accent2>
          <a:srgbClr val="D3A911"/>
        </a:accent2>
        <a:accent3>
          <a:srgbClr val="FFFFFF"/>
        </a:accent3>
        <a:accent4>
          <a:srgbClr val="000000"/>
        </a:accent4>
        <a:accent5>
          <a:srgbClr val="F3B8B0"/>
        </a:accent5>
        <a:accent6>
          <a:srgbClr val="BF990E"/>
        </a:accent6>
        <a:hlink>
          <a:srgbClr val="7B9B63"/>
        </a:hlink>
        <a:folHlink>
          <a:srgbClr val="38A3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2E507A"/>
        </a:dk2>
        <a:lt2>
          <a:srgbClr val="333333"/>
        </a:lt2>
        <a:accent1>
          <a:srgbClr val="5A90C2"/>
        </a:accent1>
        <a:accent2>
          <a:srgbClr val="8AC246"/>
        </a:accent2>
        <a:accent3>
          <a:srgbClr val="FFFFFF"/>
        </a:accent3>
        <a:accent4>
          <a:srgbClr val="000000"/>
        </a:accent4>
        <a:accent5>
          <a:srgbClr val="B5C6DD"/>
        </a:accent5>
        <a:accent6>
          <a:srgbClr val="7DB03F"/>
        </a:accent6>
        <a:hlink>
          <a:srgbClr val="F6831A"/>
        </a:hlink>
        <a:folHlink>
          <a:srgbClr val="EFC82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A82A9F"/>
        </a:dk2>
        <a:lt2>
          <a:srgbClr val="4D4D4D"/>
        </a:lt2>
        <a:accent1>
          <a:srgbClr val="12B4D4"/>
        </a:accent1>
        <a:accent2>
          <a:srgbClr val="F1C23D"/>
        </a:accent2>
        <a:accent3>
          <a:srgbClr val="FFFFFF"/>
        </a:accent3>
        <a:accent4>
          <a:srgbClr val="000000"/>
        </a:accent4>
        <a:accent5>
          <a:srgbClr val="AAD6E6"/>
        </a:accent5>
        <a:accent6>
          <a:srgbClr val="DAB036"/>
        </a:accent6>
        <a:hlink>
          <a:srgbClr val="8CA62C"/>
        </a:hlink>
        <a:folHlink>
          <a:srgbClr val="808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13</Template>
  <TotalTime>2127</TotalTime>
  <Words>537</Words>
  <Application>Microsoft Office PowerPoint</Application>
  <PresentationFormat>全屏显示(4:3)</PresentationFormat>
  <Paragraphs>103</Paragraphs>
  <Slides>39</Slides>
  <Notes>14</Notes>
  <HiddenSlides>0</HiddenSlides>
  <MMClips>0</MMClips>
  <ScaleCrop>false</ScaleCrop>
  <HeadingPairs>
    <vt:vector size="8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39</vt:i4>
      </vt:variant>
    </vt:vector>
  </HeadingPairs>
  <TitlesOfParts>
    <vt:vector size="46" baseType="lpstr">
      <vt:lpstr>宋体</vt:lpstr>
      <vt:lpstr>Arial</vt:lpstr>
      <vt:lpstr>Calibri</vt:lpstr>
      <vt:lpstr>Times New Roman</vt:lpstr>
      <vt:lpstr>Verdana</vt:lpstr>
      <vt:lpstr>13</vt:lpstr>
      <vt:lpstr>Visio</vt:lpstr>
      <vt:lpstr>Chapter 2 </vt:lpstr>
      <vt:lpstr>Fundamentals of Distributed Energy Resources</vt:lpstr>
      <vt:lpstr>2.1 Introduction  </vt:lpstr>
      <vt:lpstr>2.2 Combined Heat and Power plants  </vt:lpstr>
      <vt:lpstr>2.2 Combined Heat and Power plants  </vt:lpstr>
      <vt:lpstr>2.2 Combined Heat and Power plants  </vt:lpstr>
      <vt:lpstr>2.2 Combined Heat and Power plants  </vt:lpstr>
      <vt:lpstr>2.2 Combined Heat and Power plants  </vt:lpstr>
      <vt:lpstr>2.2 Combined Heat and Power plants  </vt:lpstr>
      <vt:lpstr>2.2 Combined Heat and Power plants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2.3 Photovoltaic Energy Systems  </vt:lpstr>
      <vt:lpstr>2.4 Wind Energy Systems  </vt:lpstr>
      <vt:lpstr>2.4 Wind Energy Systems  </vt:lpstr>
      <vt:lpstr>2.4 Wind Energy Systems  </vt:lpstr>
      <vt:lpstr>2.4 Wind Energy Systems  </vt:lpstr>
      <vt:lpstr>2.4 Wind Energy Systems  </vt:lpstr>
      <vt:lpstr>2.4 Wind Energy Systems  </vt:lpstr>
      <vt:lpstr>2.4 Wind Energy Systems  </vt:lpstr>
      <vt:lpstr>2.4 Wind Energy Systems  </vt:lpstr>
      <vt:lpstr>2.4 Wind Energy Systems  </vt:lpstr>
      <vt:lpstr>2.4 Wind Energy Systems  </vt:lpstr>
      <vt:lpstr>2.5 Electrical Energy Storage  </vt:lpstr>
      <vt:lpstr>2.5 Electrical Energy Storage  </vt:lpstr>
      <vt:lpstr>2.5 Electrical Energy Storage  </vt:lpstr>
      <vt:lpstr>2.6 Flexible Demand  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ThemeGallery PowerTemplate</dc:title>
  <dc:creator>admin</dc:creator>
  <cp:lastModifiedBy>YUE ZHOU</cp:lastModifiedBy>
  <cp:revision>429</cp:revision>
  <dcterms:created xsi:type="dcterms:W3CDTF">2013-04-01T22:30:41Z</dcterms:created>
  <dcterms:modified xsi:type="dcterms:W3CDTF">2016-10-28T10:16:26Z</dcterms:modified>
</cp:coreProperties>
</file>