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57" r:id="rId2"/>
    <p:sldId id="346" r:id="rId3"/>
    <p:sldId id="258" r:id="rId4"/>
    <p:sldId id="259" r:id="rId5"/>
    <p:sldId id="260" r:id="rId6"/>
    <p:sldId id="350" r:id="rId7"/>
    <p:sldId id="261" r:id="rId8"/>
    <p:sldId id="351" r:id="rId9"/>
    <p:sldId id="262" r:id="rId10"/>
    <p:sldId id="263" r:id="rId11"/>
    <p:sldId id="353" r:id="rId12"/>
    <p:sldId id="365" r:id="rId13"/>
    <p:sldId id="264" r:id="rId14"/>
    <p:sldId id="370" r:id="rId15"/>
    <p:sldId id="371" r:id="rId16"/>
    <p:sldId id="372" r:id="rId17"/>
    <p:sldId id="354" r:id="rId18"/>
    <p:sldId id="265" r:id="rId19"/>
    <p:sldId id="266" r:id="rId20"/>
    <p:sldId id="363" r:id="rId21"/>
    <p:sldId id="355" r:id="rId22"/>
    <p:sldId id="356" r:id="rId23"/>
    <p:sldId id="267" r:id="rId24"/>
    <p:sldId id="317" r:id="rId25"/>
    <p:sldId id="357" r:id="rId26"/>
    <p:sldId id="318" r:id="rId27"/>
    <p:sldId id="319" r:id="rId28"/>
    <p:sldId id="323" r:id="rId29"/>
    <p:sldId id="326" r:id="rId30"/>
    <p:sldId id="330" r:id="rId31"/>
    <p:sldId id="331" r:id="rId32"/>
    <p:sldId id="333" r:id="rId33"/>
    <p:sldId id="272" r:id="rId34"/>
    <p:sldId id="273" r:id="rId35"/>
    <p:sldId id="361" r:id="rId36"/>
    <p:sldId id="358" r:id="rId37"/>
    <p:sldId id="276" r:id="rId38"/>
    <p:sldId id="359" r:id="rId39"/>
    <p:sldId id="278" r:id="rId40"/>
    <p:sldId id="279" r:id="rId41"/>
    <p:sldId id="362" r:id="rId42"/>
    <p:sldId id="280" r:id="rId43"/>
    <p:sldId id="347" r:id="rId44"/>
    <p:sldId id="348" r:id="rId45"/>
    <p:sldId id="281" r:id="rId46"/>
    <p:sldId id="366" r:id="rId47"/>
    <p:sldId id="349" r:id="rId48"/>
    <p:sldId id="368" r:id="rId49"/>
    <p:sldId id="343" r:id="rId50"/>
    <p:sldId id="374" r:id="rId51"/>
    <p:sldId id="344" r:id="rId5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810" y="-677"/>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ahoma" pitchFamily="34" charset="0"/>
              </a:defRPr>
            </a:lvl1pPr>
          </a:lstStyle>
          <a:p>
            <a:endParaRPr lang="en-US"/>
          </a:p>
        </p:txBody>
      </p:sp>
      <p:sp>
        <p:nvSpPr>
          <p:cNvPr id="686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ahoma" pitchFamily="34" charset="0"/>
              </a:defRPr>
            </a:lvl1pPr>
          </a:lstStyle>
          <a:p>
            <a:fld id="{F6BFB242-7444-4E91-9519-468D14BBAC96}" type="datetimeFigureOut">
              <a:rPr lang="en-US"/>
              <a:pPr/>
              <a:t>1/4/2017</a:t>
            </a:fld>
            <a:endParaRPr lang="en-US"/>
          </a:p>
        </p:txBody>
      </p:sp>
      <p:sp>
        <p:nvSpPr>
          <p:cNvPr id="686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86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86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ahoma" pitchFamily="34" charset="0"/>
              </a:defRPr>
            </a:lvl1pPr>
          </a:lstStyle>
          <a:p>
            <a:endParaRPr lang="en-US"/>
          </a:p>
        </p:txBody>
      </p:sp>
      <p:sp>
        <p:nvSpPr>
          <p:cNvPr id="686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ahoma" pitchFamily="34" charset="0"/>
              </a:defRPr>
            </a:lvl1pPr>
          </a:lstStyle>
          <a:p>
            <a:fld id="{96E75CD1-C3B7-43BB-97C2-0BC821DFDDCF}" type="slidenum">
              <a:rPr lang="en-US"/>
              <a:pPr/>
              <a:t>‹#›</a:t>
            </a:fld>
            <a:endParaRPr lang="en-US"/>
          </a:p>
        </p:txBody>
      </p:sp>
    </p:spTree>
    <p:extLst>
      <p:ext uri="{BB962C8B-B14F-4D97-AF65-F5344CB8AC3E}">
        <p14:creationId xmlns:p14="http://schemas.microsoft.com/office/powerpoint/2010/main" val="32213756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latin typeface="Arial" pitchFamily="34" charset="0"/>
              <a:cs typeface="Arial" pitchFamily="34" charset="0"/>
            </a:endParaRP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30766" indent="-281064" eaLnBrk="0" hangingPunct="0">
              <a:spcBef>
                <a:spcPct val="30000"/>
              </a:spcBef>
              <a:defRPr sz="1200">
                <a:solidFill>
                  <a:schemeClr val="tx1"/>
                </a:solidFill>
                <a:latin typeface="Calibri" pitchFamily="34" charset="0"/>
              </a:defRPr>
            </a:lvl2pPr>
            <a:lvl3pPr marL="1124255" indent="-224851" eaLnBrk="0" hangingPunct="0">
              <a:spcBef>
                <a:spcPct val="30000"/>
              </a:spcBef>
              <a:defRPr sz="1200">
                <a:solidFill>
                  <a:schemeClr val="tx1"/>
                </a:solidFill>
                <a:latin typeface="Calibri" pitchFamily="34" charset="0"/>
              </a:defRPr>
            </a:lvl3pPr>
            <a:lvl4pPr marL="1573957" indent="-224851" eaLnBrk="0" hangingPunct="0">
              <a:spcBef>
                <a:spcPct val="30000"/>
              </a:spcBef>
              <a:defRPr sz="1200">
                <a:solidFill>
                  <a:schemeClr val="tx1"/>
                </a:solidFill>
                <a:latin typeface="Calibri" pitchFamily="34" charset="0"/>
              </a:defRPr>
            </a:lvl4pPr>
            <a:lvl5pPr marL="2023659" indent="-224851" eaLnBrk="0" hangingPunct="0">
              <a:spcBef>
                <a:spcPct val="30000"/>
              </a:spcBef>
              <a:defRPr sz="1200">
                <a:solidFill>
                  <a:schemeClr val="tx1"/>
                </a:solidFill>
                <a:latin typeface="Calibri" pitchFamily="34" charset="0"/>
              </a:defRPr>
            </a:lvl5pPr>
            <a:lvl6pPr marL="2473361" indent="-224851" eaLnBrk="0" fontAlgn="base" hangingPunct="0">
              <a:spcBef>
                <a:spcPct val="30000"/>
              </a:spcBef>
              <a:spcAft>
                <a:spcPct val="0"/>
              </a:spcAft>
              <a:defRPr sz="1200">
                <a:solidFill>
                  <a:schemeClr val="tx1"/>
                </a:solidFill>
                <a:latin typeface="Calibri" pitchFamily="34" charset="0"/>
              </a:defRPr>
            </a:lvl6pPr>
            <a:lvl7pPr marL="2923062" indent="-224851" eaLnBrk="0" fontAlgn="base" hangingPunct="0">
              <a:spcBef>
                <a:spcPct val="30000"/>
              </a:spcBef>
              <a:spcAft>
                <a:spcPct val="0"/>
              </a:spcAft>
              <a:defRPr sz="1200">
                <a:solidFill>
                  <a:schemeClr val="tx1"/>
                </a:solidFill>
                <a:latin typeface="Calibri" pitchFamily="34" charset="0"/>
              </a:defRPr>
            </a:lvl7pPr>
            <a:lvl8pPr marL="3372764" indent="-224851" eaLnBrk="0" fontAlgn="base" hangingPunct="0">
              <a:spcBef>
                <a:spcPct val="30000"/>
              </a:spcBef>
              <a:spcAft>
                <a:spcPct val="0"/>
              </a:spcAft>
              <a:defRPr sz="1200">
                <a:solidFill>
                  <a:schemeClr val="tx1"/>
                </a:solidFill>
                <a:latin typeface="Calibri" pitchFamily="34" charset="0"/>
              </a:defRPr>
            </a:lvl8pPr>
            <a:lvl9pPr marL="3822466" indent="-224851"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3AB7258-510A-429F-BC8E-225B640B9DF7}" type="slidenum">
              <a:rPr lang="en-US" altLang="en-US" sz="1300">
                <a:latin typeface="Arial" pitchFamily="34" charset="0"/>
              </a:rPr>
              <a:pPr eaLnBrk="1" hangingPunct="1">
                <a:spcBef>
                  <a:spcPct val="0"/>
                </a:spcBef>
              </a:pPr>
              <a:t>14</a:t>
            </a:fld>
            <a:endParaRPr lang="en-US" altLang="en-US" sz="130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7"/>
          <p:cNvSpPr>
            <a:spLocks noGrp="1" noChangeArrowheads="1"/>
          </p:cNvSpPr>
          <p:nvPr>
            <p:ph type="dt" sz="half" idx="10"/>
          </p:nvPr>
        </p:nvSpPr>
        <p:spPr>
          <a:ln/>
        </p:spPr>
        <p:txBody>
          <a:bodyPr/>
          <a:lstStyle>
            <a:lvl1pPr>
              <a:defRPr/>
            </a:lvl1pPr>
          </a:lstStyle>
          <a:p>
            <a:pPr>
              <a:defRPr/>
            </a:pPr>
            <a:fld id="{01F0DF49-05E6-4FF5-9F37-EBA7F3684680}" type="datetimeFigureOut">
              <a:rPr lang="en-US"/>
              <a:pPr>
                <a:defRPr/>
              </a:pPr>
              <a:t>1/4/2017</a:t>
            </a:fld>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F5CAE3A4-3A41-4A3B-AC6B-735AAA0863A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7"/>
          <p:cNvSpPr>
            <a:spLocks noGrp="1" noChangeArrowheads="1"/>
          </p:cNvSpPr>
          <p:nvPr>
            <p:ph type="dt" sz="half" idx="10"/>
          </p:nvPr>
        </p:nvSpPr>
        <p:spPr>
          <a:ln/>
        </p:spPr>
        <p:txBody>
          <a:bodyPr/>
          <a:lstStyle>
            <a:lvl1pPr>
              <a:defRPr/>
            </a:lvl1pPr>
          </a:lstStyle>
          <a:p>
            <a:pPr>
              <a:defRPr/>
            </a:pPr>
            <a:fld id="{BE344C8E-A4B0-4ED7-A922-8A6A90868F35}" type="datetimeFigureOut">
              <a:rPr lang="en-US"/>
              <a:pPr>
                <a:defRPr/>
              </a:pPr>
              <a:t>1/4/2017</a:t>
            </a:fld>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8461E019-8C3C-4F26-BCAE-F3403F9B169A}"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304800"/>
            <a:ext cx="188595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66800" y="304800"/>
            <a:ext cx="550545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7"/>
          <p:cNvSpPr>
            <a:spLocks noGrp="1" noChangeArrowheads="1"/>
          </p:cNvSpPr>
          <p:nvPr>
            <p:ph type="dt" sz="half" idx="10"/>
          </p:nvPr>
        </p:nvSpPr>
        <p:spPr>
          <a:ln/>
        </p:spPr>
        <p:txBody>
          <a:bodyPr/>
          <a:lstStyle>
            <a:lvl1pPr>
              <a:defRPr/>
            </a:lvl1pPr>
          </a:lstStyle>
          <a:p>
            <a:pPr>
              <a:defRPr/>
            </a:pPr>
            <a:fld id="{5AB5725B-2450-4CDD-B9E0-32B74B0BED08}" type="datetimeFigureOut">
              <a:rPr lang="en-US"/>
              <a:pPr>
                <a:defRPr/>
              </a:pPr>
              <a:t>1/4/2017</a:t>
            </a:fld>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5F3B1119-B78A-45F1-841A-AEB7BAFD818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7"/>
          <p:cNvSpPr>
            <a:spLocks noGrp="1" noChangeArrowheads="1"/>
          </p:cNvSpPr>
          <p:nvPr>
            <p:ph type="dt" sz="half" idx="10"/>
          </p:nvPr>
        </p:nvSpPr>
        <p:spPr>
          <a:ln/>
        </p:spPr>
        <p:txBody>
          <a:bodyPr/>
          <a:lstStyle>
            <a:lvl1pPr>
              <a:defRPr/>
            </a:lvl1pPr>
          </a:lstStyle>
          <a:p>
            <a:pPr>
              <a:defRPr/>
            </a:pPr>
            <a:fld id="{E28DFC73-AEB5-480E-BA93-0E03618295EB}" type="datetimeFigureOut">
              <a:rPr lang="en-US"/>
              <a:pPr>
                <a:defRPr/>
              </a:pPr>
              <a:t>1/4/2017</a:t>
            </a:fld>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3CC91753-C112-4E33-B362-6F62ED07F82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7"/>
          <p:cNvSpPr>
            <a:spLocks noGrp="1" noChangeArrowheads="1"/>
          </p:cNvSpPr>
          <p:nvPr>
            <p:ph type="dt" sz="half" idx="10"/>
          </p:nvPr>
        </p:nvSpPr>
        <p:spPr>
          <a:ln/>
        </p:spPr>
        <p:txBody>
          <a:bodyPr/>
          <a:lstStyle>
            <a:lvl1pPr>
              <a:defRPr/>
            </a:lvl1pPr>
          </a:lstStyle>
          <a:p>
            <a:pPr>
              <a:defRPr/>
            </a:pPr>
            <a:fld id="{AB383859-BC1C-4FDE-946D-3235039E963F}" type="datetimeFigureOut">
              <a:rPr lang="en-US"/>
              <a:pPr>
                <a:defRPr/>
              </a:pPr>
              <a:t>1/4/2017</a:t>
            </a:fld>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4403B172-1713-4D45-B1E5-DD55EF68976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7"/>
          <p:cNvSpPr>
            <a:spLocks noGrp="1" noChangeArrowheads="1"/>
          </p:cNvSpPr>
          <p:nvPr>
            <p:ph type="dt" sz="half" idx="10"/>
          </p:nvPr>
        </p:nvSpPr>
        <p:spPr>
          <a:ln/>
        </p:spPr>
        <p:txBody>
          <a:bodyPr/>
          <a:lstStyle>
            <a:lvl1pPr>
              <a:defRPr/>
            </a:lvl1pPr>
          </a:lstStyle>
          <a:p>
            <a:pPr>
              <a:defRPr/>
            </a:pPr>
            <a:fld id="{D92DBC30-30E1-4295-B839-CE7CD93052F6}" type="datetimeFigureOut">
              <a:rPr lang="en-US"/>
              <a:pPr>
                <a:defRPr/>
              </a:pPr>
              <a:t>1/4/2017</a:t>
            </a:fld>
            <a:endParaRPr lang="en-US"/>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fld id="{C374174F-0FE3-4764-8BBA-D388A9C1C3DD}"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7"/>
          <p:cNvSpPr>
            <a:spLocks noGrp="1" noChangeArrowheads="1"/>
          </p:cNvSpPr>
          <p:nvPr>
            <p:ph type="dt" sz="half" idx="10"/>
          </p:nvPr>
        </p:nvSpPr>
        <p:spPr>
          <a:ln/>
        </p:spPr>
        <p:txBody>
          <a:bodyPr/>
          <a:lstStyle>
            <a:lvl1pPr>
              <a:defRPr/>
            </a:lvl1pPr>
          </a:lstStyle>
          <a:p>
            <a:pPr>
              <a:defRPr/>
            </a:pPr>
            <a:fld id="{61153816-C210-4F3C-9D31-6458E9C16CFA}" type="datetimeFigureOut">
              <a:rPr lang="en-US"/>
              <a:pPr>
                <a:defRPr/>
              </a:pPr>
              <a:t>1/4/2017</a:t>
            </a:fld>
            <a:endParaRPr lang="en-US"/>
          </a:p>
        </p:txBody>
      </p:sp>
      <p:sp>
        <p:nvSpPr>
          <p:cNvPr id="8" name="Rectangle 18"/>
          <p:cNvSpPr>
            <a:spLocks noGrp="1" noChangeArrowheads="1"/>
          </p:cNvSpPr>
          <p:nvPr>
            <p:ph type="ftr" sz="quarter" idx="11"/>
          </p:nvPr>
        </p:nvSpPr>
        <p:spPr>
          <a:ln/>
        </p:spPr>
        <p:txBody>
          <a:bodyPr/>
          <a:lstStyle>
            <a:lvl1pPr>
              <a:defRPr/>
            </a:lvl1pPr>
          </a:lstStyle>
          <a:p>
            <a:pPr>
              <a:defRPr/>
            </a:pPr>
            <a:endParaRPr lang="en-US"/>
          </a:p>
        </p:txBody>
      </p:sp>
      <p:sp>
        <p:nvSpPr>
          <p:cNvPr id="9" name="Rectangle 19"/>
          <p:cNvSpPr>
            <a:spLocks noGrp="1" noChangeArrowheads="1"/>
          </p:cNvSpPr>
          <p:nvPr>
            <p:ph type="sldNum" sz="quarter" idx="12"/>
          </p:nvPr>
        </p:nvSpPr>
        <p:spPr>
          <a:ln/>
        </p:spPr>
        <p:txBody>
          <a:bodyPr/>
          <a:lstStyle>
            <a:lvl1pPr>
              <a:defRPr/>
            </a:lvl1pPr>
          </a:lstStyle>
          <a:p>
            <a:pPr>
              <a:defRPr/>
            </a:pPr>
            <a:fld id="{CB564B12-8A7F-4E87-A94E-4F190C33AD96}"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7"/>
          <p:cNvSpPr>
            <a:spLocks noGrp="1" noChangeArrowheads="1"/>
          </p:cNvSpPr>
          <p:nvPr>
            <p:ph type="dt" sz="half" idx="10"/>
          </p:nvPr>
        </p:nvSpPr>
        <p:spPr>
          <a:ln/>
        </p:spPr>
        <p:txBody>
          <a:bodyPr/>
          <a:lstStyle>
            <a:lvl1pPr>
              <a:defRPr/>
            </a:lvl1pPr>
          </a:lstStyle>
          <a:p>
            <a:pPr>
              <a:defRPr/>
            </a:pPr>
            <a:fld id="{45699A72-C6D4-4BE2-A83A-2BA6D2EDDB86}" type="datetimeFigureOut">
              <a:rPr lang="en-US"/>
              <a:pPr>
                <a:defRPr/>
              </a:pPr>
              <a:t>1/4/2017</a:t>
            </a:fld>
            <a:endParaRPr lang="en-US"/>
          </a:p>
        </p:txBody>
      </p:sp>
      <p:sp>
        <p:nvSpPr>
          <p:cNvPr id="4" name="Rectangle 18"/>
          <p:cNvSpPr>
            <a:spLocks noGrp="1" noChangeArrowheads="1"/>
          </p:cNvSpPr>
          <p:nvPr>
            <p:ph type="ftr" sz="quarter" idx="11"/>
          </p:nvPr>
        </p:nvSpPr>
        <p:spPr>
          <a:ln/>
        </p:spPr>
        <p:txBody>
          <a:bodyPr/>
          <a:lstStyle>
            <a:lvl1pPr>
              <a:defRPr/>
            </a:lvl1pPr>
          </a:lstStyle>
          <a:p>
            <a:pPr>
              <a:defRPr/>
            </a:pPr>
            <a:endParaRPr lang="en-US"/>
          </a:p>
        </p:txBody>
      </p:sp>
      <p:sp>
        <p:nvSpPr>
          <p:cNvPr id="5" name="Rectangle 19"/>
          <p:cNvSpPr>
            <a:spLocks noGrp="1" noChangeArrowheads="1"/>
          </p:cNvSpPr>
          <p:nvPr>
            <p:ph type="sldNum" sz="quarter" idx="12"/>
          </p:nvPr>
        </p:nvSpPr>
        <p:spPr>
          <a:ln/>
        </p:spPr>
        <p:txBody>
          <a:bodyPr/>
          <a:lstStyle>
            <a:lvl1pPr>
              <a:defRPr/>
            </a:lvl1pPr>
          </a:lstStyle>
          <a:p>
            <a:pPr>
              <a:defRPr/>
            </a:pPr>
            <a:fld id="{C4543563-F8DA-4EC9-95EC-A0BA0DFEE634}"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fld id="{86A97B2A-AF1F-4B89-BD20-32CAFF86C7EB}" type="datetimeFigureOut">
              <a:rPr lang="en-US"/>
              <a:pPr>
                <a:defRPr/>
              </a:pPr>
              <a:t>1/4/2017</a:t>
            </a:fld>
            <a:endParaRPr lang="en-US"/>
          </a:p>
        </p:txBody>
      </p:sp>
      <p:sp>
        <p:nvSpPr>
          <p:cNvPr id="3" name="Rectangle 18"/>
          <p:cNvSpPr>
            <a:spLocks noGrp="1" noChangeArrowheads="1"/>
          </p:cNvSpPr>
          <p:nvPr>
            <p:ph type="ftr" sz="quarter" idx="11"/>
          </p:nvPr>
        </p:nvSpPr>
        <p:spPr>
          <a:ln/>
        </p:spPr>
        <p:txBody>
          <a:bodyPr/>
          <a:lstStyle>
            <a:lvl1pPr>
              <a:defRPr/>
            </a:lvl1pPr>
          </a:lstStyle>
          <a:p>
            <a:pPr>
              <a:defRPr/>
            </a:pPr>
            <a:endParaRPr lang="en-US"/>
          </a:p>
        </p:txBody>
      </p:sp>
      <p:sp>
        <p:nvSpPr>
          <p:cNvPr id="4" name="Rectangle 19"/>
          <p:cNvSpPr>
            <a:spLocks noGrp="1" noChangeArrowheads="1"/>
          </p:cNvSpPr>
          <p:nvPr>
            <p:ph type="sldNum" sz="quarter" idx="12"/>
          </p:nvPr>
        </p:nvSpPr>
        <p:spPr>
          <a:ln/>
        </p:spPr>
        <p:txBody>
          <a:bodyPr/>
          <a:lstStyle>
            <a:lvl1pPr>
              <a:defRPr/>
            </a:lvl1pPr>
          </a:lstStyle>
          <a:p>
            <a:pPr>
              <a:defRPr/>
            </a:pPr>
            <a:fld id="{A3EC12B6-94C6-4B7A-8004-BD8114FB7F31}"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7"/>
          <p:cNvSpPr>
            <a:spLocks noGrp="1" noChangeArrowheads="1"/>
          </p:cNvSpPr>
          <p:nvPr>
            <p:ph type="dt" sz="half" idx="10"/>
          </p:nvPr>
        </p:nvSpPr>
        <p:spPr>
          <a:ln/>
        </p:spPr>
        <p:txBody>
          <a:bodyPr/>
          <a:lstStyle>
            <a:lvl1pPr>
              <a:defRPr/>
            </a:lvl1pPr>
          </a:lstStyle>
          <a:p>
            <a:pPr>
              <a:defRPr/>
            </a:pPr>
            <a:fld id="{AA818F3A-58F2-4635-B967-D78B3A44F2ED}" type="datetimeFigureOut">
              <a:rPr lang="en-US"/>
              <a:pPr>
                <a:defRPr/>
              </a:pPr>
              <a:t>1/4/2017</a:t>
            </a:fld>
            <a:endParaRPr lang="en-US"/>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fld id="{691AF285-FC44-4F53-8FFB-3445397BD5FA}"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7"/>
          <p:cNvSpPr>
            <a:spLocks noGrp="1" noChangeArrowheads="1"/>
          </p:cNvSpPr>
          <p:nvPr>
            <p:ph type="dt" sz="half" idx="10"/>
          </p:nvPr>
        </p:nvSpPr>
        <p:spPr>
          <a:ln/>
        </p:spPr>
        <p:txBody>
          <a:bodyPr/>
          <a:lstStyle>
            <a:lvl1pPr>
              <a:defRPr/>
            </a:lvl1pPr>
          </a:lstStyle>
          <a:p>
            <a:pPr>
              <a:defRPr/>
            </a:pPr>
            <a:fld id="{2E49CA9B-DB81-4DED-86DA-278ABA0A67B8}" type="datetimeFigureOut">
              <a:rPr lang="en-US"/>
              <a:pPr>
                <a:defRPr/>
              </a:pPr>
              <a:t>1/4/2017</a:t>
            </a:fld>
            <a:endParaRPr lang="en-US"/>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fld id="{A2F8F371-55D9-4E07-9DF6-EA83E280F3B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350"/>
            <a:ext cx="9140825" cy="6851650"/>
            <a:chOff x="0" y="4"/>
            <a:chExt cx="5758" cy="4316"/>
          </a:xfrm>
        </p:grpSpPr>
        <p:sp>
          <p:nvSpPr>
            <p:cNvPr id="29699"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fontAlgn="auto">
                <a:spcBef>
                  <a:spcPts val="0"/>
                </a:spcBef>
                <a:spcAft>
                  <a:spcPts val="0"/>
                </a:spcAft>
                <a:defRPr/>
              </a:pPr>
              <a:endParaRPr lang="en-US">
                <a:latin typeface="+mn-lt"/>
              </a:endParaRPr>
            </a:p>
          </p:txBody>
        </p:sp>
        <p:sp>
          <p:nvSpPr>
            <p:cNvPr id="29700"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fontAlgn="auto">
                <a:spcBef>
                  <a:spcPts val="0"/>
                </a:spcBef>
                <a:spcAft>
                  <a:spcPts val="0"/>
                </a:spcAft>
                <a:defRPr/>
              </a:pPr>
              <a:endParaRPr lang="en-US">
                <a:latin typeface="+mn-lt"/>
              </a:endParaRPr>
            </a:p>
          </p:txBody>
        </p:sp>
        <p:grpSp>
          <p:nvGrpSpPr>
            <p:cNvPr id="1035" name="Group 5"/>
            <p:cNvGrpSpPr>
              <a:grpSpLocks/>
            </p:cNvGrpSpPr>
            <p:nvPr userDrawn="1"/>
          </p:nvGrpSpPr>
          <p:grpSpPr bwMode="auto">
            <a:xfrm>
              <a:off x="0" y="4"/>
              <a:ext cx="5758" cy="4316"/>
              <a:chOff x="0" y="4"/>
              <a:chExt cx="5758" cy="4316"/>
            </a:xfrm>
          </p:grpSpPr>
          <p:sp>
            <p:nvSpPr>
              <p:cNvPr id="29702"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pPr fontAlgn="auto">
                  <a:spcBef>
                    <a:spcPts val="0"/>
                  </a:spcBef>
                  <a:spcAft>
                    <a:spcPts val="0"/>
                  </a:spcAft>
                  <a:defRPr/>
                </a:pPr>
                <a:endParaRPr lang="en-US">
                  <a:latin typeface="+mn-lt"/>
                </a:endParaRPr>
              </a:p>
            </p:txBody>
          </p:sp>
          <p:sp>
            <p:nvSpPr>
              <p:cNvPr id="29703"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fontAlgn="auto">
                  <a:spcBef>
                    <a:spcPts val="0"/>
                  </a:spcBef>
                  <a:spcAft>
                    <a:spcPts val="0"/>
                  </a:spcAft>
                  <a:defRPr/>
                </a:pPr>
                <a:endParaRPr lang="en-US">
                  <a:latin typeface="+mn-lt"/>
                </a:endParaRPr>
              </a:p>
            </p:txBody>
          </p:sp>
          <p:sp>
            <p:nvSpPr>
              <p:cNvPr id="29704"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fontAlgn="auto">
                  <a:spcBef>
                    <a:spcPts val="0"/>
                  </a:spcBef>
                  <a:spcAft>
                    <a:spcPts val="0"/>
                  </a:spcAft>
                  <a:defRPr/>
                </a:pPr>
                <a:endParaRPr lang="en-US">
                  <a:latin typeface="+mn-lt"/>
                </a:endParaRPr>
              </a:p>
            </p:txBody>
          </p:sp>
          <p:sp>
            <p:nvSpPr>
              <p:cNvPr id="29705"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fontAlgn="auto">
                  <a:spcBef>
                    <a:spcPts val="0"/>
                  </a:spcBef>
                  <a:spcAft>
                    <a:spcPts val="0"/>
                  </a:spcAft>
                  <a:defRPr/>
                </a:pPr>
                <a:endParaRPr lang="en-US">
                  <a:latin typeface="+mn-lt"/>
                </a:endParaRPr>
              </a:p>
            </p:txBody>
          </p:sp>
          <p:sp>
            <p:nvSpPr>
              <p:cNvPr id="29706"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fontAlgn="auto">
                  <a:spcBef>
                    <a:spcPts val="0"/>
                  </a:spcBef>
                  <a:spcAft>
                    <a:spcPts val="0"/>
                  </a:spcAft>
                  <a:defRPr/>
                </a:pPr>
                <a:endParaRPr lang="en-US">
                  <a:latin typeface="+mn-lt"/>
                </a:endParaRPr>
              </a:p>
            </p:txBody>
          </p:sp>
          <p:sp>
            <p:nvSpPr>
              <p:cNvPr id="29707"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fontAlgn="auto">
                  <a:spcBef>
                    <a:spcPts val="0"/>
                  </a:spcBef>
                  <a:spcAft>
                    <a:spcPts val="0"/>
                  </a:spcAft>
                  <a:defRPr/>
                </a:pPr>
                <a:endParaRPr lang="en-US">
                  <a:latin typeface="+mn-lt"/>
                </a:endParaRPr>
              </a:p>
            </p:txBody>
          </p:sp>
          <p:sp>
            <p:nvSpPr>
              <p:cNvPr id="29708"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fontAlgn="auto">
                  <a:spcBef>
                    <a:spcPts val="0"/>
                  </a:spcBef>
                  <a:spcAft>
                    <a:spcPts val="0"/>
                  </a:spcAft>
                  <a:defRPr/>
                </a:pPr>
                <a:endParaRPr lang="en-US">
                  <a:latin typeface="+mn-lt"/>
                </a:endParaRPr>
              </a:p>
            </p:txBody>
          </p:sp>
          <p:sp>
            <p:nvSpPr>
              <p:cNvPr id="29709"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fontAlgn="auto">
                  <a:spcBef>
                    <a:spcPts val="0"/>
                  </a:spcBef>
                  <a:spcAft>
                    <a:spcPts val="0"/>
                  </a:spcAft>
                  <a:defRPr/>
                </a:pPr>
                <a:endParaRPr lang="en-US">
                  <a:latin typeface="+mn-lt"/>
                </a:endParaRPr>
              </a:p>
            </p:txBody>
          </p:sp>
          <p:sp>
            <p:nvSpPr>
              <p:cNvPr id="29710"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fontAlgn="auto">
                  <a:spcBef>
                    <a:spcPts val="0"/>
                  </a:spcBef>
                  <a:spcAft>
                    <a:spcPts val="0"/>
                  </a:spcAft>
                  <a:defRPr/>
                </a:pPr>
                <a:endParaRPr lang="en-US">
                  <a:latin typeface="+mn-lt"/>
                </a:endParaRPr>
              </a:p>
            </p:txBody>
          </p:sp>
        </p:grpSp>
      </p:grpSp>
      <p:sp>
        <p:nvSpPr>
          <p:cNvPr id="29711"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9712"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713"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000">
                <a:effectLst>
                  <a:outerShdw blurRad="38100" dist="38100" dir="2700000" algn="tl">
                    <a:srgbClr val="000000"/>
                  </a:outerShdw>
                </a:effectLst>
                <a:latin typeface="+mn-lt"/>
              </a:defRPr>
            </a:lvl1pPr>
          </a:lstStyle>
          <a:p>
            <a:pPr>
              <a:defRPr/>
            </a:pPr>
            <a:fld id="{FEBBE818-EAAB-46BB-A1A6-C85067A40E46}" type="datetimeFigureOut">
              <a:rPr lang="en-US"/>
              <a:pPr>
                <a:defRPr/>
              </a:pPr>
              <a:t>1/4/2017</a:t>
            </a:fld>
            <a:endParaRPr lang="en-US"/>
          </a:p>
        </p:txBody>
      </p:sp>
      <p:sp>
        <p:nvSpPr>
          <p:cNvPr id="29714"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000">
                <a:effectLst>
                  <a:outerShdw blurRad="38100" dist="38100" dir="2700000" algn="tl">
                    <a:srgbClr val="000000"/>
                  </a:outerShdw>
                </a:effectLst>
                <a:latin typeface="+mn-lt"/>
              </a:defRPr>
            </a:lvl1pPr>
          </a:lstStyle>
          <a:p>
            <a:pPr>
              <a:defRPr/>
            </a:pPr>
            <a:endParaRPr lang="en-US"/>
          </a:p>
        </p:txBody>
      </p:sp>
      <p:sp>
        <p:nvSpPr>
          <p:cNvPr id="29715"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000">
                <a:effectLst>
                  <a:outerShdw blurRad="38100" dist="38100" dir="2700000" algn="tl">
                    <a:srgbClr val="000000"/>
                  </a:outerShdw>
                </a:effectLst>
                <a:latin typeface="+mn-lt"/>
              </a:defRPr>
            </a:lvl1pPr>
          </a:lstStyle>
          <a:p>
            <a:pPr>
              <a:defRPr/>
            </a:pPr>
            <a:fld id="{ED587837-FABE-4377-ACF7-99753360A77D}" type="slidenum">
              <a:rPr lang="en-US"/>
              <a:pPr>
                <a:defRPr/>
              </a:pPr>
              <a:t>‹#›</a:t>
            </a:fld>
            <a:endParaRPr lang="en-US"/>
          </a:p>
        </p:txBody>
      </p:sp>
      <p:sp>
        <p:nvSpPr>
          <p:cNvPr id="1032" name="Rectangle 8"/>
          <p:cNvSpPr>
            <a:spLocks noChangeArrowheads="1"/>
          </p:cNvSpPr>
          <p:nvPr userDrawn="1"/>
        </p:nvSpPr>
        <p:spPr bwMode="auto">
          <a:xfrm>
            <a:off x="8513763" y="6376988"/>
            <a:ext cx="333375" cy="244475"/>
          </a:xfrm>
          <a:prstGeom prst="rect">
            <a:avLst/>
          </a:prstGeom>
          <a:noFill/>
          <a:ln w="9525">
            <a:noFill/>
            <a:miter lim="800000"/>
            <a:headEnd/>
            <a:tailEnd/>
          </a:ln>
          <a:effectLst/>
        </p:spPr>
        <p:txBody>
          <a:bodyPr wrap="none">
            <a:spAutoFit/>
          </a:bodyPr>
          <a:lstStyle/>
          <a:p>
            <a:pPr fontAlgn="auto">
              <a:spcBef>
                <a:spcPts val="0"/>
              </a:spcBef>
              <a:spcAft>
                <a:spcPts val="0"/>
              </a:spcAft>
              <a:defRPr/>
            </a:pPr>
            <a:fld id="{21B75898-A565-4B54-8E8B-AFD336F69CFE}" type="slidenum">
              <a:rPr lang="en-US" sz="1000">
                <a:solidFill>
                  <a:srgbClr val="898989"/>
                </a:solidFill>
                <a:latin typeface="Calibri" pitchFamily="34" charset="0"/>
              </a:rPr>
              <a:pPr fontAlgn="auto">
                <a:spcBef>
                  <a:spcPts val="0"/>
                </a:spcBef>
                <a:spcAft>
                  <a:spcPts val="0"/>
                </a:spcAft>
                <a:defRPr/>
              </a:pPr>
              <a:t>‹#›</a:t>
            </a:fld>
            <a:endParaRPr lang="en-US" sz="1000">
              <a:solidFill>
                <a:srgbClr val="898989"/>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bwMode="auto">
          <a:xfrm>
            <a:off x="1905000" y="2605088"/>
            <a:ext cx="5867400" cy="1592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a:lstStyle>
          <a:p>
            <a:pPr marL="0" indent="0" algn="ctr">
              <a:buFont typeface="Wingdings" pitchFamily="2" charset="2"/>
              <a:buNone/>
            </a:pPr>
            <a:r>
              <a:rPr lang="en-US" sz="2800" kern="0" dirty="0" smtClean="0">
                <a:solidFill>
                  <a:srgbClr val="000000"/>
                </a:solidFill>
                <a:latin typeface="Arial" panose="020B0604020202020204" pitchFamily="34" charset="0"/>
                <a:cs typeface="Arial" panose="020B0604020202020204" pitchFamily="34" charset="0"/>
              </a:rPr>
              <a:t>Chapter 2: </a:t>
            </a:r>
          </a:p>
          <a:p>
            <a:pPr marL="0" indent="0" algn="ctr">
              <a:buFont typeface="Wingdings" pitchFamily="2" charset="2"/>
              <a:buNone/>
            </a:pPr>
            <a:r>
              <a:rPr lang="en-US" sz="2800" kern="0" dirty="0" smtClean="0">
                <a:solidFill>
                  <a:srgbClr val="000000"/>
                </a:solidFill>
                <a:latin typeface="Arial" panose="020B0604020202020204" pitchFamily="34" charset="0"/>
                <a:cs typeface="Arial" panose="020B0604020202020204" pitchFamily="34" charset="0"/>
              </a:rPr>
              <a:t>Electrical Conduction</a:t>
            </a:r>
          </a:p>
          <a:p>
            <a:pPr marL="0" indent="0" algn="ctr">
              <a:buFont typeface="Wingdings" pitchFamily="2" charset="2"/>
              <a:buNone/>
            </a:pPr>
            <a:r>
              <a:rPr lang="en-US" sz="2800" kern="0" dirty="0" smtClean="0">
                <a:solidFill>
                  <a:srgbClr val="000000"/>
                </a:solidFill>
                <a:latin typeface="Arial" panose="020B0604020202020204" pitchFamily="34" charset="0"/>
                <a:cs typeface="Arial" panose="020B0604020202020204" pitchFamily="34" charset="0"/>
              </a:rPr>
              <a:t>in Metals </a:t>
            </a:r>
            <a:r>
              <a:rPr lang="en-US" sz="2800" kern="0" smtClean="0">
                <a:solidFill>
                  <a:srgbClr val="000000"/>
                </a:solidFill>
                <a:latin typeface="Arial" panose="020B0604020202020204" pitchFamily="34" charset="0"/>
                <a:cs typeface="Arial" panose="020B0604020202020204" pitchFamily="34" charset="0"/>
              </a:rPr>
              <a:t>and Alloys</a:t>
            </a:r>
            <a:endParaRPr lang="en-US" sz="2800" kern="0" dirty="0">
              <a:solidFill>
                <a:srgbClr val="000000"/>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3733800"/>
            <a:ext cx="8001000" cy="553998"/>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2.6 </a:t>
            </a:r>
            <a:r>
              <a:rPr lang="en-US" sz="1500" dirty="0">
                <a:solidFill>
                  <a:srgbClr val="000000"/>
                </a:solidFill>
              </a:rPr>
              <a:t>The structure of a sodium atom (atomic number 11), showing the nucleus surrounded by </a:t>
            </a:r>
            <a:r>
              <a:rPr lang="en-US" sz="1500" dirty="0" smtClean="0">
                <a:solidFill>
                  <a:srgbClr val="000000"/>
                </a:solidFill>
              </a:rPr>
              <a:t>core electrons </a:t>
            </a:r>
            <a:r>
              <a:rPr lang="en-US" sz="1500" dirty="0">
                <a:solidFill>
                  <a:srgbClr val="000000"/>
                </a:solidFill>
              </a:rPr>
              <a:t>and valence electrons. </a:t>
            </a:r>
          </a:p>
        </p:txBody>
      </p:sp>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5468" y="762000"/>
            <a:ext cx="4185495" cy="28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4"/>
          <p:cNvSpPr>
            <a:spLocks noChangeArrowheads="1"/>
          </p:cNvSpPr>
          <p:nvPr/>
        </p:nvSpPr>
        <p:spPr bwMode="auto">
          <a:xfrm>
            <a:off x="457200" y="4338697"/>
            <a:ext cx="8378825" cy="206210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a:solidFill>
                  <a:srgbClr val="000000"/>
                </a:solidFill>
              </a:rPr>
              <a:t>In metals, a large “sea of electrons” (unbound valence electrons) are the origin of free electrons. They move around within a metallic material under electric field, leading to a higher level of conductivity in metals.</a:t>
            </a:r>
          </a:p>
          <a:p>
            <a:pPr eaLnBrk="1" hangingPunct="1">
              <a:spcBef>
                <a:spcPct val="0"/>
              </a:spcBef>
              <a:buFontTx/>
              <a:buNone/>
            </a:pPr>
            <a:r>
              <a:rPr lang="en-US" altLang="en-US" sz="1600" dirty="0" smtClean="0">
                <a:solidFill>
                  <a:srgbClr val="000000"/>
                </a:solidFill>
              </a:rPr>
              <a:t>	In </a:t>
            </a:r>
            <a:r>
              <a:rPr lang="en-US" altLang="en-US" sz="1600" dirty="0">
                <a:solidFill>
                  <a:srgbClr val="000000"/>
                </a:solidFill>
              </a:rPr>
              <a:t>most solids, the atomic density ranges from 1 × 10</a:t>
            </a:r>
            <a:r>
              <a:rPr lang="en-US" altLang="en-US" sz="1600" baseline="30000" dirty="0">
                <a:solidFill>
                  <a:srgbClr val="000000"/>
                </a:solidFill>
              </a:rPr>
              <a:t>22</a:t>
            </a:r>
            <a:r>
              <a:rPr lang="en-US" altLang="en-US" sz="1600" dirty="0">
                <a:solidFill>
                  <a:srgbClr val="000000"/>
                </a:solidFill>
              </a:rPr>
              <a:t>/cm</a:t>
            </a:r>
            <a:r>
              <a:rPr lang="en-US" altLang="en-US" sz="1600" baseline="30000" dirty="0">
                <a:solidFill>
                  <a:srgbClr val="000000"/>
                </a:solidFill>
              </a:rPr>
              <a:t>3</a:t>
            </a:r>
            <a:r>
              <a:rPr lang="en-US" altLang="en-US" sz="1600" dirty="0">
                <a:solidFill>
                  <a:srgbClr val="000000"/>
                </a:solidFill>
              </a:rPr>
              <a:t> to 1 × 10</a:t>
            </a:r>
            <a:r>
              <a:rPr lang="en-US" altLang="en-US" sz="1600" baseline="30000" dirty="0">
                <a:solidFill>
                  <a:srgbClr val="000000"/>
                </a:solidFill>
              </a:rPr>
              <a:t>23</a:t>
            </a:r>
            <a:r>
              <a:rPr lang="en-US" altLang="en-US" sz="1600" dirty="0">
                <a:solidFill>
                  <a:srgbClr val="000000"/>
                </a:solidFill>
              </a:rPr>
              <a:t>/cm</a:t>
            </a:r>
            <a:r>
              <a:rPr lang="en-US" altLang="en-US" sz="1600" baseline="30000" dirty="0">
                <a:solidFill>
                  <a:srgbClr val="000000"/>
                </a:solidFill>
              </a:rPr>
              <a:t>3</a:t>
            </a:r>
            <a:r>
              <a:rPr lang="en-US" altLang="en-US" sz="1600" dirty="0">
                <a:solidFill>
                  <a:srgbClr val="000000"/>
                </a:solidFill>
              </a:rPr>
              <a:t> . For example, for sodium (Na), there is one valence electron per atom, and each sodium atom donates this valence electron to the sea of electrons. Therefore, the free electron density of Na is the same as the atomic density of Na metal (= density ÷ [atomic mass] × [Avogadro’s number]) is 2.54 × 10</a:t>
            </a:r>
            <a:r>
              <a:rPr lang="en-US" altLang="en-US" sz="1600" baseline="30000" dirty="0">
                <a:solidFill>
                  <a:srgbClr val="000000"/>
                </a:solidFill>
              </a:rPr>
              <a:t>22</a:t>
            </a:r>
            <a:r>
              <a:rPr lang="en-US" altLang="en-US" sz="1600" dirty="0">
                <a:solidFill>
                  <a:srgbClr val="000000"/>
                </a:solidFill>
              </a:rPr>
              <a:t>/cm</a:t>
            </a:r>
            <a:r>
              <a:rPr lang="en-US" altLang="en-US" sz="1600" baseline="30000" dirty="0">
                <a:solidFill>
                  <a:srgbClr val="000000"/>
                </a:solidFill>
              </a:rPr>
              <a:t>3</a:t>
            </a:r>
            <a:r>
              <a:rPr lang="en-US" altLang="en-US" sz="1600" dirty="0">
                <a:solidFill>
                  <a:srgbClr val="000000"/>
                </a:solidFill>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457200" y="457200"/>
            <a:ext cx="838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800" b="1">
                <a:solidFill>
                  <a:srgbClr val="000000"/>
                </a:solidFill>
              </a:rPr>
              <a:t>Example) </a:t>
            </a:r>
            <a:r>
              <a:rPr lang="en-US" altLang="en-US" sz="1800">
                <a:solidFill>
                  <a:srgbClr val="000000"/>
                </a:solidFill>
              </a:rPr>
              <a:t>Calculate the concentration of conduction electrons in Al. Assume that the density of Al is 2.73 g/cm</a:t>
            </a:r>
            <a:r>
              <a:rPr lang="en-US" altLang="en-US" sz="1800" baseline="30000">
                <a:solidFill>
                  <a:srgbClr val="000000"/>
                </a:solidFill>
              </a:rPr>
              <a:t>3</a:t>
            </a:r>
            <a:r>
              <a:rPr lang="en-US" altLang="en-US" sz="1800">
                <a:solidFill>
                  <a:srgbClr val="000000"/>
                </a:solidFill>
              </a:rPr>
              <a:t>. </a:t>
            </a:r>
          </a:p>
        </p:txBody>
      </p:sp>
      <p:sp>
        <p:nvSpPr>
          <p:cNvPr id="8195" name="Rectangle 1"/>
          <p:cNvSpPr>
            <a:spLocks noChangeArrowheads="1"/>
          </p:cNvSpPr>
          <p:nvPr/>
        </p:nvSpPr>
        <p:spPr bwMode="auto">
          <a:xfrm>
            <a:off x="457200" y="1219200"/>
            <a:ext cx="1219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800" b="1" dirty="0" smtClean="0">
                <a:solidFill>
                  <a:srgbClr val="000000"/>
                </a:solidFill>
              </a:rPr>
              <a:t>Answer)</a:t>
            </a:r>
            <a:endParaRPr lang="en-US" altLang="en-US" sz="1800" b="1" dirty="0">
              <a:solidFill>
                <a:srgbClr val="000000"/>
              </a:solidFill>
            </a:endParaRPr>
          </a:p>
        </p:txBody>
      </p:sp>
      <p:pic>
        <p:nvPicPr>
          <p:cNvPr id="819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200" y="1582738"/>
            <a:ext cx="7747000" cy="4818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24069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ChangeArrowheads="1"/>
          </p:cNvSpPr>
          <p:nvPr/>
        </p:nvSpPr>
        <p:spPr bwMode="auto">
          <a:xfrm>
            <a:off x="914400" y="522982"/>
            <a:ext cx="8001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b="1" dirty="0">
                <a:solidFill>
                  <a:srgbClr val="000000"/>
                </a:solidFill>
              </a:rPr>
              <a:t>Example) </a:t>
            </a:r>
            <a:r>
              <a:rPr lang="en-US" altLang="en-US" sz="1600" dirty="0">
                <a:solidFill>
                  <a:srgbClr val="000000"/>
                </a:solidFill>
              </a:rPr>
              <a:t>The experimentally measured mobility of electrons in copper is 32 cm</a:t>
            </a:r>
            <a:r>
              <a:rPr lang="en-US" altLang="en-US" sz="1600" baseline="30000" dirty="0">
                <a:solidFill>
                  <a:srgbClr val="000000"/>
                </a:solidFill>
              </a:rPr>
              <a:t>2</a:t>
            </a:r>
            <a:r>
              <a:rPr lang="en-US" altLang="en-US" sz="1600" dirty="0">
                <a:solidFill>
                  <a:srgbClr val="000000"/>
                </a:solidFill>
              </a:rPr>
              <a:t>/V·s. Calculate the carrier concentration (</a:t>
            </a:r>
            <a:r>
              <a:rPr lang="en-US" altLang="en-US" sz="1600" i="1" dirty="0">
                <a:solidFill>
                  <a:srgbClr val="000000"/>
                </a:solidFill>
              </a:rPr>
              <a:t>n</a:t>
            </a:r>
            <a:r>
              <a:rPr lang="en-US" altLang="en-US" sz="1600" dirty="0">
                <a:solidFill>
                  <a:srgbClr val="000000"/>
                </a:solidFill>
              </a:rPr>
              <a:t>) for Cu. Compare this with the values listed in Table 2.3. What does this show about the number of conduction electrons contributed per Cu atom?</a:t>
            </a:r>
          </a:p>
        </p:txBody>
      </p:sp>
      <p:pic>
        <p:nvPicPr>
          <p:cNvPr id="1126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104" y="2091154"/>
            <a:ext cx="6187792" cy="1191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268" name="Rectangle 4"/>
          <p:cNvSpPr>
            <a:spLocks noChangeArrowheads="1"/>
          </p:cNvSpPr>
          <p:nvPr/>
        </p:nvSpPr>
        <p:spPr bwMode="auto">
          <a:xfrm>
            <a:off x="929309" y="1752600"/>
            <a:ext cx="10518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b="1" dirty="0" smtClean="0">
                <a:solidFill>
                  <a:srgbClr val="000000"/>
                </a:solidFill>
              </a:rPr>
              <a:t>Answer)</a:t>
            </a:r>
            <a:r>
              <a:rPr lang="en-US" altLang="en-US" sz="1600" dirty="0" smtClean="0">
                <a:solidFill>
                  <a:srgbClr val="000000"/>
                </a:solidFill>
              </a:rPr>
              <a:t> </a:t>
            </a:r>
            <a:endParaRPr lang="en-US" altLang="en-US" sz="1600" dirty="0">
              <a:solidFill>
                <a:srgbClr val="000000"/>
              </a:solidFill>
            </a:endParaRPr>
          </a:p>
        </p:txBody>
      </p:sp>
      <p:pic>
        <p:nvPicPr>
          <p:cNvPr id="1126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623" y="3138904"/>
            <a:ext cx="8081977" cy="2880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270" name="Rectangle 6"/>
          <p:cNvSpPr>
            <a:spLocks noChangeArrowheads="1"/>
          </p:cNvSpPr>
          <p:nvPr/>
        </p:nvSpPr>
        <p:spPr bwMode="auto">
          <a:xfrm>
            <a:off x="2122809" y="6096000"/>
            <a:ext cx="42017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err="1">
                <a:solidFill>
                  <a:srgbClr val="000000"/>
                </a:solidFill>
              </a:rPr>
              <a:t>cf</a:t>
            </a:r>
            <a:r>
              <a:rPr lang="en-US" altLang="en-US" sz="1600" dirty="0">
                <a:solidFill>
                  <a:srgbClr val="000000"/>
                </a:solidFill>
              </a:rPr>
              <a:t>) electron configuration of Cu: [</a:t>
            </a:r>
            <a:r>
              <a:rPr lang="en-US" altLang="en-US" sz="1600" dirty="0" err="1">
                <a:solidFill>
                  <a:srgbClr val="000000"/>
                </a:solidFill>
              </a:rPr>
              <a:t>Ar</a:t>
            </a:r>
            <a:r>
              <a:rPr lang="en-US" altLang="en-US" sz="1600" dirty="0">
                <a:solidFill>
                  <a:srgbClr val="000000"/>
                </a:solidFill>
              </a:rPr>
              <a:t>] 3d</a:t>
            </a:r>
            <a:r>
              <a:rPr lang="en-US" altLang="en-US" sz="1600" baseline="30000" dirty="0">
                <a:solidFill>
                  <a:srgbClr val="000000"/>
                </a:solidFill>
              </a:rPr>
              <a:t>10</a:t>
            </a:r>
            <a:r>
              <a:rPr lang="en-US" altLang="en-US" sz="1600" dirty="0">
                <a:solidFill>
                  <a:srgbClr val="000000"/>
                </a:solidFill>
              </a:rPr>
              <a:t> 4s</a:t>
            </a:r>
            <a:r>
              <a:rPr lang="en-US" altLang="en-US" sz="1600" baseline="30000" dirty="0">
                <a:solidFill>
                  <a:srgbClr val="000000"/>
                </a:solidFill>
              </a:rPr>
              <a:t>1</a:t>
            </a:r>
            <a:endParaRPr lang="en-US" altLang="en-US" sz="1600" dirty="0">
              <a:solidFill>
                <a:srgbClr val="000000"/>
              </a:solidFill>
            </a:endParaRPr>
          </a:p>
        </p:txBody>
      </p:sp>
    </p:spTree>
    <p:extLst>
      <p:ext uri="{BB962C8B-B14F-4D97-AF65-F5344CB8AC3E}">
        <p14:creationId xmlns:p14="http://schemas.microsoft.com/office/powerpoint/2010/main" val="26325504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6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6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p:bldP spid="1127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318337"/>
            <a:ext cx="7543800" cy="1015663"/>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2.7 </a:t>
            </a:r>
            <a:r>
              <a:rPr lang="en-US" sz="1500" dirty="0">
                <a:solidFill>
                  <a:srgbClr val="000000"/>
                </a:solidFill>
              </a:rPr>
              <a:t>(a) Random motion of electrons due to thermal energy is similar to the movement of ions </a:t>
            </a:r>
            <a:r>
              <a:rPr lang="en-US" sz="1500" dirty="0" smtClean="0">
                <a:solidFill>
                  <a:srgbClr val="000000"/>
                </a:solidFill>
              </a:rPr>
              <a:t>in an </a:t>
            </a:r>
            <a:r>
              <a:rPr lang="en-US" sz="1500" dirty="0">
                <a:solidFill>
                  <a:srgbClr val="000000"/>
                </a:solidFill>
              </a:rPr>
              <a:t>electroplating solution. (b) The drift of conduction electrons in a pure metal; note that the applied </a:t>
            </a:r>
            <a:r>
              <a:rPr lang="en-US" sz="1500" dirty="0" smtClean="0">
                <a:solidFill>
                  <a:srgbClr val="000000"/>
                </a:solidFill>
              </a:rPr>
              <a:t>electric field </a:t>
            </a:r>
            <a:r>
              <a:rPr lang="en-US" sz="1500" dirty="0">
                <a:solidFill>
                  <a:srgbClr val="000000"/>
                </a:solidFill>
              </a:rPr>
              <a:t>(</a:t>
            </a:r>
            <a:r>
              <a:rPr lang="en-US" sz="1500" i="1" dirty="0">
                <a:solidFill>
                  <a:srgbClr val="000000"/>
                </a:solidFill>
              </a:rPr>
              <a:t>E</a:t>
            </a:r>
            <a:r>
              <a:rPr lang="en-US" sz="1500" dirty="0">
                <a:solidFill>
                  <a:srgbClr val="000000"/>
                </a:solidFill>
              </a:rPr>
              <a:t>) and drift are opposite, and overall, the electrons move within the material toward the anode.</a:t>
            </a:r>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54579" y="666750"/>
            <a:ext cx="3798621" cy="36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a:spLocks noChangeArrowheads="1"/>
          </p:cNvSpPr>
          <p:nvPr/>
        </p:nvSpPr>
        <p:spPr bwMode="auto">
          <a:xfrm>
            <a:off x="726744" y="5410200"/>
            <a:ext cx="7883856"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a:solidFill>
                  <a:srgbClr val="000000"/>
                </a:solidFill>
              </a:rPr>
              <a:t>Classical view of electric conduction is that 1) E-field causes a net movement of a small portion of charge carriers (free electrons in metals) and 2) charge carrier motion is limited by collisions with nucleus (similar to friction).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33400" y="838200"/>
            <a:ext cx="8229600" cy="639762"/>
          </a:xfrm>
          <a:prstGeom prst="rect">
            <a:avLst/>
          </a:prstGeom>
          <a:noFill/>
          <a:ln w="9525">
            <a:noFill/>
            <a:miter lim="800000"/>
            <a:headEnd/>
            <a:tailEnd/>
          </a:ln>
        </p:spPr>
        <p:txBody>
          <a:bodyPr anchor="ctr"/>
          <a:lstStyle/>
          <a:p>
            <a:pPr algn="ctr">
              <a:defRPr/>
            </a:pPr>
            <a:r>
              <a:rPr lang="en-US" sz="2400" kern="0" dirty="0">
                <a:solidFill>
                  <a:srgbClr val="000000"/>
                </a:solidFill>
                <a:latin typeface="Arial" panose="020B0604020202020204" pitchFamily="34" charset="0"/>
                <a:ea typeface="+mj-ea"/>
                <a:cs typeface="Arial" panose="020B0604020202020204" pitchFamily="34" charset="0"/>
              </a:rPr>
              <a:t>How to describe the motion of carriers </a:t>
            </a:r>
          </a:p>
          <a:p>
            <a:pPr algn="ctr">
              <a:defRPr/>
            </a:pPr>
            <a:r>
              <a:rPr lang="en-US" sz="2400" kern="0" dirty="0">
                <a:solidFill>
                  <a:srgbClr val="000000"/>
                </a:solidFill>
                <a:latin typeface="Arial" panose="020B0604020202020204" pitchFamily="34" charset="0"/>
                <a:ea typeface="+mj-ea"/>
                <a:cs typeface="Arial" panose="020B0604020202020204" pitchFamily="34" charset="0"/>
              </a:rPr>
              <a:t>(i.e. what is </a:t>
            </a:r>
            <a:r>
              <a:rPr lang="en-US" sz="2400" kern="0" dirty="0">
                <a:solidFill>
                  <a:srgbClr val="000000"/>
                </a:solidFill>
                <a:latin typeface="Arial" panose="020B0604020202020204" pitchFamily="34" charset="0"/>
                <a:ea typeface="+mj-ea"/>
                <a:cs typeface="Arial" panose="020B0604020202020204" pitchFamily="34" charset="0"/>
                <a:sym typeface="Symbol"/>
              </a:rPr>
              <a:t>)</a:t>
            </a:r>
            <a:r>
              <a:rPr lang="en-US" sz="2400" kern="0" dirty="0">
                <a:solidFill>
                  <a:srgbClr val="000000"/>
                </a:solidFill>
                <a:latin typeface="Arial" panose="020B0604020202020204" pitchFamily="34" charset="0"/>
                <a:ea typeface="+mj-ea"/>
                <a:cs typeface="Arial" panose="020B0604020202020204" pitchFamily="34" charset="0"/>
              </a:rPr>
              <a:t>?</a:t>
            </a:r>
          </a:p>
        </p:txBody>
      </p:sp>
      <p:sp>
        <p:nvSpPr>
          <p:cNvPr id="14339" name="Rectangle 5"/>
          <p:cNvSpPr>
            <a:spLocks noChangeArrowheads="1"/>
          </p:cNvSpPr>
          <p:nvPr/>
        </p:nvSpPr>
        <p:spPr bwMode="auto">
          <a:xfrm>
            <a:off x="914400" y="2034570"/>
            <a:ext cx="792480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500" dirty="0">
                <a:solidFill>
                  <a:srgbClr val="000000"/>
                </a:solidFill>
              </a:rPr>
              <a:t>In classical </a:t>
            </a:r>
            <a:r>
              <a:rPr lang="en-US" altLang="en-US" sz="1500" dirty="0" err="1">
                <a:solidFill>
                  <a:srgbClr val="000000"/>
                </a:solidFill>
              </a:rPr>
              <a:t>Drude’s</a:t>
            </a:r>
            <a:r>
              <a:rPr lang="en-US" altLang="en-US" sz="1500" dirty="0">
                <a:solidFill>
                  <a:srgbClr val="000000"/>
                </a:solidFill>
              </a:rPr>
              <a:t> model, a sea of electrons in metals is called as “electron gas” or “plasma”. Let’s think about how free electrons in metals move under E-field and their motion is quantitatively estimated.</a:t>
            </a:r>
            <a:endParaRPr lang="en-US" altLang="en-US" sz="1500" baseline="-25000" dirty="0">
              <a:solidFill>
                <a:srgbClr val="000000"/>
              </a:solidFill>
            </a:endParaRPr>
          </a:p>
        </p:txBody>
      </p:sp>
      <p:sp>
        <p:nvSpPr>
          <p:cNvPr id="14340" name="Rectangle 6"/>
          <p:cNvSpPr>
            <a:spLocks noChangeArrowheads="1"/>
          </p:cNvSpPr>
          <p:nvPr/>
        </p:nvSpPr>
        <p:spPr bwMode="auto">
          <a:xfrm>
            <a:off x="914400" y="2895600"/>
            <a:ext cx="77009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50000"/>
              </a:spcBef>
              <a:buFontTx/>
              <a:buNone/>
            </a:pPr>
            <a:r>
              <a:rPr lang="en-US" altLang="en-US" sz="1500" i="1">
                <a:solidFill>
                  <a:srgbClr val="000000"/>
                </a:solidFill>
              </a:rPr>
              <a:t>Drift </a:t>
            </a:r>
            <a:r>
              <a:rPr lang="en-US" altLang="en-US" sz="1500">
                <a:solidFill>
                  <a:srgbClr val="000000"/>
                </a:solidFill>
              </a:rPr>
              <a:t>of the electrons (motion induced by electric field):</a:t>
            </a:r>
            <a:endParaRPr lang="en-US" altLang="en-US" sz="1500" baseline="-25000">
              <a:solidFill>
                <a:srgbClr val="000000"/>
              </a:solidFill>
            </a:endParaRPr>
          </a:p>
        </p:txBody>
      </p:sp>
      <p:sp>
        <p:nvSpPr>
          <p:cNvPr id="14341" name="Rectangle 70"/>
          <p:cNvSpPr>
            <a:spLocks noChangeArrowheads="1"/>
          </p:cNvSpPr>
          <p:nvPr/>
        </p:nvSpPr>
        <p:spPr bwMode="auto">
          <a:xfrm>
            <a:off x="1516062" y="3295650"/>
            <a:ext cx="701833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500" dirty="0">
                <a:solidFill>
                  <a:srgbClr val="000000"/>
                </a:solidFill>
              </a:rPr>
              <a:t>The force (</a:t>
            </a:r>
            <a:r>
              <a:rPr lang="en-US" altLang="en-US" sz="1500" i="1" dirty="0">
                <a:solidFill>
                  <a:srgbClr val="000000"/>
                </a:solidFill>
              </a:rPr>
              <a:t>F</a:t>
            </a:r>
            <a:r>
              <a:rPr lang="en-US" altLang="en-US" sz="1500" dirty="0">
                <a:solidFill>
                  <a:srgbClr val="000000"/>
                </a:solidFill>
              </a:rPr>
              <a:t>) exerted on an electron by the electric field (</a:t>
            </a:r>
            <a:r>
              <a:rPr lang="en-US" altLang="en-US" sz="1500" i="1" dirty="0">
                <a:solidFill>
                  <a:srgbClr val="000000"/>
                </a:solidFill>
              </a:rPr>
              <a:t>E</a:t>
            </a:r>
            <a:r>
              <a:rPr lang="en-US" altLang="en-US" sz="1500" dirty="0">
                <a:solidFill>
                  <a:srgbClr val="000000"/>
                </a:solidFill>
              </a:rPr>
              <a:t>) is given by</a:t>
            </a:r>
          </a:p>
          <a:p>
            <a:pPr eaLnBrk="1" hangingPunct="1">
              <a:spcBef>
                <a:spcPct val="0"/>
              </a:spcBef>
              <a:buFontTx/>
              <a:buNone/>
            </a:pPr>
            <a:r>
              <a:rPr lang="en-US" altLang="en-US" sz="1500" i="1" dirty="0">
                <a:solidFill>
                  <a:srgbClr val="000000"/>
                </a:solidFill>
              </a:rPr>
              <a:t>		F = </a:t>
            </a:r>
            <a:r>
              <a:rPr lang="en-US" altLang="en-US" sz="1500" i="1" dirty="0" err="1">
                <a:solidFill>
                  <a:srgbClr val="000000"/>
                </a:solidFill>
              </a:rPr>
              <a:t>qE</a:t>
            </a:r>
            <a:endParaRPr lang="en-US" altLang="en-US" sz="1500" dirty="0">
              <a:solidFill>
                <a:srgbClr val="000000"/>
              </a:solidFill>
            </a:endParaRPr>
          </a:p>
          <a:p>
            <a:pPr eaLnBrk="1" hangingPunct="1">
              <a:spcBef>
                <a:spcPct val="0"/>
              </a:spcBef>
              <a:buFontTx/>
              <a:buNone/>
            </a:pPr>
            <a:r>
              <a:rPr lang="en-US" altLang="en-US" sz="1500" dirty="0">
                <a:solidFill>
                  <a:srgbClr val="000000"/>
                </a:solidFill>
              </a:rPr>
              <a:t>The force results in acceleration </a:t>
            </a:r>
            <a:r>
              <a:rPr lang="en-US" altLang="en-US" sz="1500" i="1" dirty="0">
                <a:solidFill>
                  <a:srgbClr val="000000"/>
                </a:solidFill>
              </a:rPr>
              <a:t>a</a:t>
            </a:r>
            <a:r>
              <a:rPr lang="en-US" altLang="en-US" sz="1500" dirty="0">
                <a:solidFill>
                  <a:srgbClr val="000000"/>
                </a:solidFill>
              </a:rPr>
              <a:t>, given by</a:t>
            </a:r>
          </a:p>
          <a:p>
            <a:pPr eaLnBrk="1" hangingPunct="1">
              <a:spcBef>
                <a:spcPct val="0"/>
              </a:spcBef>
              <a:buFontTx/>
              <a:buNone/>
            </a:pPr>
            <a:r>
              <a:rPr lang="en-US" altLang="en-US" sz="1500" i="1" dirty="0">
                <a:solidFill>
                  <a:srgbClr val="000000"/>
                </a:solidFill>
              </a:rPr>
              <a:t>		F = ma </a:t>
            </a:r>
          </a:p>
          <a:p>
            <a:pPr eaLnBrk="1" hangingPunct="1">
              <a:spcBef>
                <a:spcPct val="0"/>
              </a:spcBef>
              <a:buFontTx/>
              <a:buNone/>
            </a:pPr>
            <a:r>
              <a:rPr lang="en-US" altLang="en-US" sz="1500" dirty="0">
                <a:solidFill>
                  <a:srgbClr val="000000"/>
                </a:solidFill>
              </a:rPr>
              <a:t>Thus, the acceleration experienced by the electrons is given by</a:t>
            </a:r>
          </a:p>
          <a:p>
            <a:pPr eaLnBrk="1" hangingPunct="1">
              <a:spcBef>
                <a:spcPct val="0"/>
              </a:spcBef>
              <a:buFontTx/>
              <a:buNone/>
            </a:pPr>
            <a:r>
              <a:rPr lang="en-US" altLang="en-US" sz="1500" i="1" dirty="0">
                <a:solidFill>
                  <a:srgbClr val="000000"/>
                </a:solidFill>
              </a:rPr>
              <a:t>		a = </a:t>
            </a:r>
            <a:r>
              <a:rPr lang="en-US" altLang="en-US" sz="1500" i="1" dirty="0" err="1">
                <a:solidFill>
                  <a:srgbClr val="000000"/>
                </a:solidFill>
              </a:rPr>
              <a:t>qE</a:t>
            </a:r>
            <a:r>
              <a:rPr lang="en-US" altLang="en-US" sz="1500" i="1" dirty="0">
                <a:solidFill>
                  <a:srgbClr val="000000"/>
                </a:solidFill>
              </a:rPr>
              <a:t>/m</a:t>
            </a:r>
            <a:endParaRPr lang="en-US" altLang="en-US" sz="1500" dirty="0">
              <a:solidFill>
                <a:srgbClr val="000000"/>
              </a:solidFill>
            </a:endParaRPr>
          </a:p>
        </p:txBody>
      </p:sp>
      <p:sp>
        <p:nvSpPr>
          <p:cNvPr id="14342" name="Rectangle 71"/>
          <p:cNvSpPr>
            <a:spLocks noChangeArrowheads="1"/>
          </p:cNvSpPr>
          <p:nvPr/>
        </p:nvSpPr>
        <p:spPr bwMode="auto">
          <a:xfrm>
            <a:off x="914400" y="4800600"/>
            <a:ext cx="7848600"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500" dirty="0">
                <a:solidFill>
                  <a:srgbClr val="000000"/>
                </a:solidFill>
              </a:rPr>
              <a:t>Because of this externally applied driving force (i.e., </a:t>
            </a:r>
            <a:r>
              <a:rPr lang="en-US" altLang="en-US" sz="1500" i="1" dirty="0" err="1">
                <a:solidFill>
                  <a:srgbClr val="000000"/>
                </a:solidFill>
              </a:rPr>
              <a:t>qE</a:t>
            </a:r>
            <a:r>
              <a:rPr lang="en-US" altLang="en-US" sz="1500" dirty="0">
                <a:solidFill>
                  <a:srgbClr val="000000"/>
                </a:solidFill>
              </a:rPr>
              <a:t>), conduction electrons begin to show a net movement. This motion of charge carriers (electrons, in this case) due to an applied electric field is known as </a:t>
            </a:r>
            <a:r>
              <a:rPr lang="en-US" altLang="en-US" sz="1500" i="1" dirty="0">
                <a:solidFill>
                  <a:srgbClr val="000000"/>
                </a:solidFill>
              </a:rPr>
              <a:t>drift</a:t>
            </a:r>
            <a:r>
              <a:rPr lang="en-US" altLang="en-US" sz="1500" dirty="0">
                <a:solidFill>
                  <a:srgbClr val="000000"/>
                </a:solidFill>
              </a:rPr>
              <a:t>. The drift of the carriers is characterized by drift velocity (</a:t>
            </a:r>
            <a:r>
              <a:rPr lang="en-US" altLang="en-US" sz="1500" b="1" i="1" dirty="0">
                <a:solidFill>
                  <a:srgbClr val="000000"/>
                </a:solidFill>
              </a:rPr>
              <a:t>v</a:t>
            </a:r>
            <a:r>
              <a:rPr lang="en-US" altLang="en-US" sz="1500" dirty="0">
                <a:solidFill>
                  <a:srgbClr val="000000"/>
                </a:solidFill>
              </a:rPr>
              <a:t>). Note that the electrical current and free electron drift are in opposite directions, because electrons are negatively charged.</a:t>
            </a:r>
          </a:p>
        </p:txBody>
      </p:sp>
    </p:spTree>
    <p:extLst>
      <p:ext uri="{BB962C8B-B14F-4D97-AF65-F5344CB8AC3E}">
        <p14:creationId xmlns:p14="http://schemas.microsoft.com/office/powerpoint/2010/main" val="36745368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41"/>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3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p:bldP spid="14341" grpId="0"/>
      <p:bldP spid="143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9"/>
          <p:cNvSpPr>
            <a:spLocks noChangeArrowheads="1"/>
          </p:cNvSpPr>
          <p:nvPr/>
        </p:nvSpPr>
        <p:spPr bwMode="auto">
          <a:xfrm>
            <a:off x="838200" y="304800"/>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50000"/>
              </a:spcBef>
              <a:buFontTx/>
              <a:buNone/>
            </a:pPr>
            <a:r>
              <a:rPr lang="en-US" altLang="en-US" sz="2400" b="1" dirty="0">
                <a:solidFill>
                  <a:srgbClr val="000000"/>
                </a:solidFill>
              </a:rPr>
              <a:t>Drift </a:t>
            </a:r>
            <a:r>
              <a:rPr lang="en-US" altLang="en-US" sz="2400" b="1" dirty="0" smtClean="0">
                <a:solidFill>
                  <a:srgbClr val="000000"/>
                </a:solidFill>
              </a:rPr>
              <a:t>velocity</a:t>
            </a:r>
            <a:endParaRPr lang="en-US" altLang="en-US" sz="2400" b="1" baseline="-25000" dirty="0">
              <a:solidFill>
                <a:srgbClr val="000000"/>
              </a:solidFill>
            </a:endParaRPr>
          </a:p>
        </p:txBody>
      </p:sp>
      <p:sp>
        <p:nvSpPr>
          <p:cNvPr id="16387" name="Rectangle 8"/>
          <p:cNvSpPr>
            <a:spLocks noChangeArrowheads="1"/>
          </p:cNvSpPr>
          <p:nvPr/>
        </p:nvSpPr>
        <p:spPr bwMode="auto">
          <a:xfrm>
            <a:off x="895064" y="4968875"/>
            <a:ext cx="7239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eaLnBrk="1" hangingPunct="1">
              <a:spcBef>
                <a:spcPct val="50000"/>
              </a:spcBef>
              <a:buFontTx/>
              <a:buNone/>
            </a:pPr>
            <a:r>
              <a:rPr lang="en-US" altLang="en-US" sz="1600" dirty="0">
                <a:solidFill>
                  <a:srgbClr val="000000"/>
                </a:solidFill>
                <a:sym typeface="Symbol" pitchFamily="18" charset="2"/>
              </a:rPr>
              <a:t>From =</a:t>
            </a:r>
            <a:r>
              <a:rPr lang="en-US" altLang="en-US" sz="1600" i="1" dirty="0">
                <a:solidFill>
                  <a:srgbClr val="000000"/>
                </a:solidFill>
                <a:sym typeface="Symbol" pitchFamily="18" charset="2"/>
              </a:rPr>
              <a:t>N</a:t>
            </a:r>
            <a:r>
              <a:rPr lang="en-US" altLang="en-US" sz="1600" dirty="0">
                <a:solidFill>
                  <a:srgbClr val="000000"/>
                </a:solidFill>
                <a:sym typeface="Symbol" pitchFamily="18" charset="2"/>
              </a:rPr>
              <a:t>e</a:t>
            </a:r>
            <a:r>
              <a:rPr lang="en-US" altLang="en-US" sz="1600" i="1" dirty="0">
                <a:solidFill>
                  <a:srgbClr val="000000"/>
                </a:solidFill>
                <a:sym typeface="Symbol" pitchFamily="18" charset="2"/>
              </a:rPr>
              <a:t></a:t>
            </a:r>
            <a:r>
              <a:rPr lang="en-US" altLang="en-US" sz="1600" dirty="0">
                <a:solidFill>
                  <a:srgbClr val="000000"/>
                </a:solidFill>
                <a:sym typeface="Symbol" pitchFamily="18" charset="2"/>
              </a:rPr>
              <a:t> (N: carrier concentration, : carrier mobility),</a:t>
            </a:r>
          </a:p>
          <a:p>
            <a:pPr algn="just" eaLnBrk="1" hangingPunct="1">
              <a:spcBef>
                <a:spcPct val="50000"/>
              </a:spcBef>
              <a:buFontTx/>
              <a:buNone/>
            </a:pPr>
            <a:r>
              <a:rPr lang="en-US" altLang="en-US" sz="1600" i="1" dirty="0">
                <a:solidFill>
                  <a:srgbClr val="000000"/>
                </a:solidFill>
              </a:rPr>
              <a:t>	j </a:t>
            </a:r>
            <a:r>
              <a:rPr lang="en-US" altLang="en-US" sz="1600" dirty="0">
                <a:solidFill>
                  <a:srgbClr val="000000"/>
                </a:solidFill>
              </a:rPr>
              <a:t>=</a:t>
            </a:r>
            <a:r>
              <a:rPr lang="en-US" altLang="en-US" sz="1600" dirty="0">
                <a:solidFill>
                  <a:srgbClr val="000000"/>
                </a:solidFill>
                <a:sym typeface="Symbol" pitchFamily="18" charset="2"/>
              </a:rPr>
              <a:t> </a:t>
            </a:r>
            <a:r>
              <a:rPr lang="en-US" altLang="en-US" sz="1600" i="1" dirty="0">
                <a:solidFill>
                  <a:srgbClr val="000000"/>
                </a:solidFill>
                <a:sym typeface="Symbol" pitchFamily="18" charset="2"/>
              </a:rPr>
              <a:t>E= </a:t>
            </a:r>
            <a:r>
              <a:rPr lang="en-US" altLang="en-US" sz="1600" dirty="0" err="1">
                <a:solidFill>
                  <a:srgbClr val="000000"/>
                </a:solidFill>
                <a:sym typeface="Symbol" pitchFamily="18" charset="2"/>
              </a:rPr>
              <a:t>Ne</a:t>
            </a:r>
            <a:r>
              <a:rPr lang="en-US" altLang="en-US" sz="1600" i="1" dirty="0" err="1">
                <a:solidFill>
                  <a:srgbClr val="000000"/>
                </a:solidFill>
                <a:sym typeface="Symbol" pitchFamily="18" charset="2"/>
              </a:rPr>
              <a:t>E</a:t>
            </a:r>
            <a:r>
              <a:rPr lang="en-US" altLang="en-US" sz="1600" i="1" dirty="0">
                <a:solidFill>
                  <a:srgbClr val="000000"/>
                </a:solidFill>
                <a:sym typeface="Symbol" pitchFamily="18" charset="2"/>
              </a:rPr>
              <a:t> = </a:t>
            </a:r>
            <a:r>
              <a:rPr lang="en-US" altLang="en-US" sz="1600" dirty="0" err="1">
                <a:solidFill>
                  <a:srgbClr val="000000"/>
                </a:solidFill>
                <a:sym typeface="Symbol" pitchFamily="18" charset="2"/>
              </a:rPr>
              <a:t>Ne</a:t>
            </a:r>
            <a:r>
              <a:rPr lang="en-US" altLang="en-US" sz="1600" i="1" dirty="0" err="1">
                <a:solidFill>
                  <a:srgbClr val="000000"/>
                </a:solidFill>
                <a:sym typeface="Symbol" pitchFamily="18" charset="2"/>
              </a:rPr>
              <a:t>v</a:t>
            </a:r>
            <a:r>
              <a:rPr lang="en-US" altLang="en-US" sz="1600" dirty="0">
                <a:solidFill>
                  <a:srgbClr val="000000"/>
                </a:solidFill>
                <a:sym typeface="Symbol" pitchFamily="18" charset="2"/>
              </a:rPr>
              <a:t> (</a:t>
            </a:r>
            <a:r>
              <a:rPr lang="en-US" altLang="en-US" sz="1600" i="1" dirty="0">
                <a:solidFill>
                  <a:srgbClr val="000000"/>
                </a:solidFill>
                <a:sym typeface="Symbol" pitchFamily="18" charset="2"/>
              </a:rPr>
              <a:t>v</a:t>
            </a:r>
            <a:r>
              <a:rPr lang="en-US" altLang="en-US" sz="1600" dirty="0">
                <a:solidFill>
                  <a:srgbClr val="000000"/>
                </a:solidFill>
                <a:sym typeface="Symbol" pitchFamily="18" charset="2"/>
              </a:rPr>
              <a:t>: velocity of carriers) &amp; </a:t>
            </a:r>
            <a:r>
              <a:rPr lang="en-US" altLang="en-US" sz="1600" i="1" dirty="0">
                <a:solidFill>
                  <a:srgbClr val="000000"/>
                </a:solidFill>
                <a:sym typeface="Symbol" pitchFamily="18" charset="2"/>
              </a:rPr>
              <a:t> = v/E</a:t>
            </a:r>
            <a:r>
              <a:rPr lang="en-US" altLang="en-US" sz="1600" dirty="0">
                <a:solidFill>
                  <a:srgbClr val="000000"/>
                </a:solidFill>
                <a:sym typeface="Symbol" pitchFamily="18" charset="2"/>
              </a:rPr>
              <a:t> </a:t>
            </a:r>
            <a:endParaRPr lang="en-US" altLang="en-US" sz="1600" baseline="-25000" dirty="0">
              <a:solidFill>
                <a:srgbClr val="000000"/>
              </a:solidFill>
            </a:endParaRPr>
          </a:p>
        </p:txBody>
      </p:sp>
      <p:sp>
        <p:nvSpPr>
          <p:cNvPr id="16388" name="Rectangle 1"/>
          <p:cNvSpPr>
            <a:spLocks noChangeArrowheads="1"/>
          </p:cNvSpPr>
          <p:nvPr/>
        </p:nvSpPr>
        <p:spPr bwMode="auto">
          <a:xfrm>
            <a:off x="914400" y="927318"/>
            <a:ext cx="76962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eaLnBrk="1" hangingPunct="1">
              <a:spcBef>
                <a:spcPct val="0"/>
              </a:spcBef>
              <a:buFontTx/>
              <a:buNone/>
            </a:pPr>
            <a:r>
              <a:rPr lang="en-US" altLang="en-US" sz="1600" dirty="0">
                <a:solidFill>
                  <a:srgbClr val="000000"/>
                </a:solidFill>
              </a:rPr>
              <a:t>If an electron accelerates and then collides with an atom after time </a:t>
            </a:r>
            <a:r>
              <a:rPr lang="en-US" altLang="en-US" sz="1600" i="1" dirty="0">
                <a:solidFill>
                  <a:srgbClr val="000000"/>
                </a:solidFill>
                <a:sym typeface="Symbol" pitchFamily="18" charset="2"/>
              </a:rPr>
              <a:t></a:t>
            </a:r>
            <a:r>
              <a:rPr lang="en-US" altLang="en-US" sz="1600" dirty="0">
                <a:solidFill>
                  <a:srgbClr val="000000"/>
                </a:solidFill>
              </a:rPr>
              <a:t>, it stops. From Newton’s Laws of Motion, we know that </a:t>
            </a:r>
            <a:r>
              <a:rPr lang="en-US" altLang="en-US" sz="1600" i="1" dirty="0">
                <a:solidFill>
                  <a:srgbClr val="000000"/>
                </a:solidFill>
              </a:rPr>
              <a:t>v = u + a</a:t>
            </a:r>
            <a:r>
              <a:rPr lang="en-US" altLang="en-US" sz="1600" i="1" dirty="0">
                <a:solidFill>
                  <a:srgbClr val="000000"/>
                </a:solidFill>
                <a:sym typeface="Symbol" pitchFamily="18" charset="2"/>
              </a:rPr>
              <a:t></a:t>
            </a:r>
            <a:r>
              <a:rPr lang="en-US" altLang="en-US" sz="1600" dirty="0">
                <a:solidFill>
                  <a:srgbClr val="000000"/>
                </a:solidFill>
              </a:rPr>
              <a:t>, where </a:t>
            </a:r>
            <a:r>
              <a:rPr lang="en-US" altLang="en-US" sz="1600" i="1" dirty="0">
                <a:solidFill>
                  <a:srgbClr val="000000"/>
                </a:solidFill>
              </a:rPr>
              <a:t>v </a:t>
            </a:r>
            <a:r>
              <a:rPr lang="en-US" altLang="en-US" sz="1600" dirty="0">
                <a:solidFill>
                  <a:srgbClr val="000000"/>
                </a:solidFill>
              </a:rPr>
              <a:t>is final velocity, </a:t>
            </a:r>
            <a:r>
              <a:rPr lang="en-US" altLang="en-US" sz="1600" i="1" dirty="0">
                <a:solidFill>
                  <a:srgbClr val="000000"/>
                </a:solidFill>
              </a:rPr>
              <a:t>u </a:t>
            </a:r>
            <a:r>
              <a:rPr lang="en-US" altLang="en-US" sz="1600" dirty="0">
                <a:solidFill>
                  <a:srgbClr val="000000"/>
                </a:solidFill>
              </a:rPr>
              <a:t>is initial velocity, </a:t>
            </a:r>
            <a:r>
              <a:rPr lang="en-US" altLang="en-US" sz="1600" i="1" dirty="0">
                <a:solidFill>
                  <a:srgbClr val="000000"/>
                </a:solidFill>
              </a:rPr>
              <a:t>a </a:t>
            </a:r>
            <a:r>
              <a:rPr lang="en-US" altLang="en-US" sz="1600" dirty="0">
                <a:solidFill>
                  <a:srgbClr val="000000"/>
                </a:solidFill>
              </a:rPr>
              <a:t>is acceleration, and </a:t>
            </a:r>
            <a:r>
              <a:rPr lang="en-US" altLang="en-US" sz="1600" i="1" dirty="0">
                <a:solidFill>
                  <a:srgbClr val="000000"/>
                </a:solidFill>
                <a:sym typeface="Symbol" pitchFamily="18" charset="2"/>
              </a:rPr>
              <a:t> </a:t>
            </a:r>
            <a:r>
              <a:rPr lang="en-US" altLang="en-US" sz="1600" i="1" dirty="0">
                <a:solidFill>
                  <a:srgbClr val="000000"/>
                </a:solidFill>
              </a:rPr>
              <a:t> </a:t>
            </a:r>
            <a:r>
              <a:rPr lang="en-US" altLang="en-US" sz="1600" dirty="0">
                <a:solidFill>
                  <a:srgbClr val="000000"/>
                </a:solidFill>
              </a:rPr>
              <a:t>is time. Applying this law here, assuming the initial speed is zero, we get </a:t>
            </a:r>
            <a:r>
              <a:rPr lang="en-US" altLang="en-US" sz="1600" i="1" dirty="0">
                <a:solidFill>
                  <a:srgbClr val="000000"/>
                </a:solidFill>
              </a:rPr>
              <a:t>v = a</a:t>
            </a:r>
            <a:r>
              <a:rPr lang="en-US" altLang="en-US" sz="1600" i="1" dirty="0">
                <a:solidFill>
                  <a:srgbClr val="000000"/>
                </a:solidFill>
                <a:sym typeface="Symbol" pitchFamily="18" charset="2"/>
              </a:rPr>
              <a:t> </a:t>
            </a:r>
            <a:r>
              <a:rPr lang="en-US" altLang="en-US" sz="1600" dirty="0">
                <a:solidFill>
                  <a:srgbClr val="000000"/>
                </a:solidFill>
              </a:rPr>
              <a:t>. Thus, the average velocity of an electron between collisions is drift velocity (</a:t>
            </a:r>
            <a:r>
              <a:rPr lang="en-US" altLang="en-US" sz="1600" i="1" dirty="0" err="1">
                <a:solidFill>
                  <a:srgbClr val="000000"/>
                </a:solidFill>
              </a:rPr>
              <a:t>v</a:t>
            </a:r>
            <a:r>
              <a:rPr lang="en-US" altLang="en-US" sz="1600" baseline="-25000" dirty="0" err="1">
                <a:solidFill>
                  <a:srgbClr val="000000"/>
                </a:solidFill>
              </a:rPr>
              <a:t>drift</a:t>
            </a:r>
            <a:r>
              <a:rPr lang="en-US" altLang="en-US" sz="1600" dirty="0">
                <a:solidFill>
                  <a:srgbClr val="000000"/>
                </a:solidFill>
              </a:rPr>
              <a:t>).</a:t>
            </a:r>
          </a:p>
          <a:p>
            <a:pPr algn="just" eaLnBrk="1" hangingPunct="1">
              <a:spcBef>
                <a:spcPct val="0"/>
              </a:spcBef>
              <a:buFontTx/>
              <a:buNone/>
            </a:pPr>
            <a:endParaRPr lang="en-US" altLang="en-US" sz="1600" dirty="0">
              <a:solidFill>
                <a:srgbClr val="000000"/>
              </a:solidFill>
            </a:endParaRPr>
          </a:p>
          <a:p>
            <a:pPr algn="just" eaLnBrk="1" hangingPunct="1">
              <a:spcBef>
                <a:spcPct val="0"/>
              </a:spcBef>
              <a:buFontTx/>
              <a:buNone/>
            </a:pPr>
            <a:r>
              <a:rPr lang="en-US" altLang="en-US" sz="1600" dirty="0">
                <a:solidFill>
                  <a:srgbClr val="000000"/>
                </a:solidFill>
              </a:rPr>
              <a:t>If the velocity is linearly proportional to time, </a:t>
            </a:r>
          </a:p>
        </p:txBody>
      </p:sp>
      <p:sp>
        <p:nvSpPr>
          <p:cNvPr id="16389" name="Rectangle 2"/>
          <p:cNvSpPr>
            <a:spLocks noChangeArrowheads="1"/>
          </p:cNvSpPr>
          <p:nvPr/>
        </p:nvSpPr>
        <p:spPr bwMode="auto">
          <a:xfrm>
            <a:off x="3810000" y="3878263"/>
            <a:ext cx="155042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i="1">
                <a:solidFill>
                  <a:srgbClr val="000000"/>
                </a:solidFill>
              </a:rPr>
              <a:t>v</a:t>
            </a:r>
            <a:r>
              <a:rPr lang="en-US" altLang="en-US" sz="1600" baseline="-25000">
                <a:solidFill>
                  <a:srgbClr val="000000"/>
                </a:solidFill>
              </a:rPr>
              <a:t>drift </a:t>
            </a:r>
            <a:r>
              <a:rPr lang="en-US" altLang="en-US" sz="1600">
                <a:solidFill>
                  <a:srgbClr val="000000"/>
                </a:solidFill>
              </a:rPr>
              <a:t>= </a:t>
            </a:r>
            <a:r>
              <a:rPr lang="en-US" altLang="en-US" sz="1600" i="1">
                <a:solidFill>
                  <a:srgbClr val="000000"/>
                </a:solidFill>
              </a:rPr>
              <a:t>v</a:t>
            </a:r>
            <a:r>
              <a:rPr lang="en-US" altLang="en-US" sz="1600" baseline="-25000">
                <a:solidFill>
                  <a:srgbClr val="000000"/>
                </a:solidFill>
              </a:rPr>
              <a:t>avg</a:t>
            </a:r>
            <a:r>
              <a:rPr lang="en-US" altLang="en-US" sz="1600">
                <a:solidFill>
                  <a:srgbClr val="000000"/>
                </a:solidFill>
              </a:rPr>
              <a:t> = </a:t>
            </a:r>
            <a:r>
              <a:rPr lang="en-US" altLang="en-US" sz="1600" i="1">
                <a:solidFill>
                  <a:srgbClr val="000000"/>
                </a:solidFill>
              </a:rPr>
              <a:t>a</a:t>
            </a:r>
            <a:r>
              <a:rPr lang="en-US" altLang="en-US" sz="1600" i="1">
                <a:solidFill>
                  <a:srgbClr val="000000"/>
                </a:solidFill>
                <a:sym typeface="Symbol" pitchFamily="18" charset="2"/>
              </a:rPr>
              <a:t> </a:t>
            </a:r>
            <a:endParaRPr lang="en-US" altLang="en-US" sz="1600">
              <a:solidFill>
                <a:srgbClr val="000000"/>
              </a:solidFill>
            </a:endParaRPr>
          </a:p>
        </p:txBody>
      </p:sp>
      <p:sp>
        <p:nvSpPr>
          <p:cNvPr id="16390" name="Rectangle 7"/>
          <p:cNvSpPr>
            <a:spLocks noChangeArrowheads="1"/>
          </p:cNvSpPr>
          <p:nvPr/>
        </p:nvSpPr>
        <p:spPr bwMode="auto">
          <a:xfrm>
            <a:off x="914400" y="3021013"/>
            <a:ext cx="7620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a:solidFill>
                  <a:srgbClr val="000000"/>
                </a:solidFill>
              </a:rPr>
              <a:t>We should not, however, consider the average time between collisions to calculate the average velocity, because electron velocity gradually decreases. For convenience, we can show that the average velocity or drift velocity (</a:t>
            </a:r>
            <a:r>
              <a:rPr lang="en-US" altLang="en-US" sz="1600" i="1" dirty="0" err="1">
                <a:solidFill>
                  <a:srgbClr val="000000"/>
                </a:solidFill>
              </a:rPr>
              <a:t>v</a:t>
            </a:r>
            <a:r>
              <a:rPr lang="en-US" altLang="en-US" sz="1600" baseline="-25000" dirty="0" err="1">
                <a:solidFill>
                  <a:srgbClr val="000000"/>
                </a:solidFill>
              </a:rPr>
              <a:t>drift</a:t>
            </a:r>
            <a:r>
              <a:rPr lang="en-US" altLang="en-US" sz="1600" dirty="0">
                <a:solidFill>
                  <a:srgbClr val="000000"/>
                </a:solidFill>
              </a:rPr>
              <a:t>) is given by</a:t>
            </a:r>
          </a:p>
        </p:txBody>
      </p:sp>
      <p:sp>
        <p:nvSpPr>
          <p:cNvPr id="16391" name="Rectangle 8"/>
          <p:cNvSpPr>
            <a:spLocks noChangeArrowheads="1"/>
          </p:cNvSpPr>
          <p:nvPr/>
        </p:nvSpPr>
        <p:spPr bwMode="auto">
          <a:xfrm>
            <a:off x="3779838" y="2640013"/>
            <a:ext cx="148470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i="1" dirty="0" err="1">
                <a:solidFill>
                  <a:srgbClr val="000000"/>
                </a:solidFill>
              </a:rPr>
              <a:t>v</a:t>
            </a:r>
            <a:r>
              <a:rPr lang="en-US" altLang="en-US" sz="1600" baseline="-25000" dirty="0" err="1">
                <a:solidFill>
                  <a:srgbClr val="000000"/>
                </a:solidFill>
              </a:rPr>
              <a:t>avg</a:t>
            </a:r>
            <a:r>
              <a:rPr lang="en-US" altLang="en-US" sz="1600" dirty="0">
                <a:solidFill>
                  <a:srgbClr val="000000"/>
                </a:solidFill>
              </a:rPr>
              <a:t> = (1/2)</a:t>
            </a:r>
            <a:r>
              <a:rPr lang="en-US" altLang="en-US" sz="1600" i="1" dirty="0">
                <a:solidFill>
                  <a:srgbClr val="000000"/>
                </a:solidFill>
              </a:rPr>
              <a:t>a</a:t>
            </a:r>
            <a:r>
              <a:rPr lang="en-US" altLang="en-US" sz="1600" i="1" dirty="0">
                <a:solidFill>
                  <a:srgbClr val="000000"/>
                </a:solidFill>
                <a:sym typeface="Symbol" pitchFamily="18" charset="2"/>
              </a:rPr>
              <a:t></a:t>
            </a:r>
            <a:r>
              <a:rPr lang="en-US" altLang="en-US" sz="1600" i="1" dirty="0">
                <a:solidFill>
                  <a:srgbClr val="000000"/>
                </a:solidFill>
              </a:rPr>
              <a:t> </a:t>
            </a:r>
            <a:r>
              <a:rPr lang="en-US" altLang="en-US" sz="1600" dirty="0">
                <a:solidFill>
                  <a:srgbClr val="000000"/>
                </a:solidFill>
              </a:rPr>
              <a:t> </a:t>
            </a:r>
          </a:p>
        </p:txBody>
      </p:sp>
      <p:sp>
        <p:nvSpPr>
          <p:cNvPr id="16392" name="Rectangle 10"/>
          <p:cNvSpPr>
            <a:spLocks noChangeArrowheads="1"/>
          </p:cNvSpPr>
          <p:nvPr/>
        </p:nvSpPr>
        <p:spPr bwMode="auto">
          <a:xfrm>
            <a:off x="920772" y="4435475"/>
            <a:ext cx="16979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a:solidFill>
                  <a:srgbClr val="000000"/>
                </a:solidFill>
              </a:rPr>
              <a:t>Since </a:t>
            </a:r>
            <a:r>
              <a:rPr lang="en-US" altLang="en-US" sz="1600" i="1">
                <a:solidFill>
                  <a:srgbClr val="000000"/>
                </a:solidFill>
              </a:rPr>
              <a:t>a = qE/m</a:t>
            </a:r>
            <a:r>
              <a:rPr lang="en-US" altLang="en-US" sz="1600">
                <a:solidFill>
                  <a:srgbClr val="000000"/>
                </a:solidFill>
              </a:rPr>
              <a:t>, </a:t>
            </a:r>
          </a:p>
        </p:txBody>
      </p:sp>
      <p:sp>
        <p:nvSpPr>
          <p:cNvPr id="16393" name="Rectangle 14"/>
          <p:cNvSpPr>
            <a:spLocks noChangeArrowheads="1"/>
          </p:cNvSpPr>
          <p:nvPr/>
        </p:nvSpPr>
        <p:spPr bwMode="auto">
          <a:xfrm>
            <a:off x="2754335" y="4441825"/>
            <a:ext cx="2938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i="1">
                <a:solidFill>
                  <a:srgbClr val="000000"/>
                </a:solidFill>
              </a:rPr>
              <a:t>v</a:t>
            </a:r>
            <a:r>
              <a:rPr lang="en-US" altLang="en-US" sz="1600" baseline="-25000">
                <a:solidFill>
                  <a:srgbClr val="000000"/>
                </a:solidFill>
              </a:rPr>
              <a:t>drift </a:t>
            </a:r>
            <a:r>
              <a:rPr lang="en-US" altLang="en-US" sz="1600">
                <a:solidFill>
                  <a:srgbClr val="000000"/>
                </a:solidFill>
              </a:rPr>
              <a:t>= </a:t>
            </a:r>
            <a:r>
              <a:rPr lang="en-US" altLang="en-US" sz="1600" i="1">
                <a:solidFill>
                  <a:srgbClr val="000000"/>
                </a:solidFill>
              </a:rPr>
              <a:t>v</a:t>
            </a:r>
            <a:r>
              <a:rPr lang="en-US" altLang="en-US" sz="1600" baseline="-25000">
                <a:solidFill>
                  <a:srgbClr val="000000"/>
                </a:solidFill>
              </a:rPr>
              <a:t>avg</a:t>
            </a:r>
            <a:r>
              <a:rPr lang="en-US" altLang="en-US" sz="1600">
                <a:solidFill>
                  <a:srgbClr val="000000"/>
                </a:solidFill>
              </a:rPr>
              <a:t> = (</a:t>
            </a:r>
            <a:r>
              <a:rPr lang="en-US" altLang="en-US" sz="1600" i="1">
                <a:solidFill>
                  <a:srgbClr val="000000"/>
                </a:solidFill>
              </a:rPr>
              <a:t>qE/m)</a:t>
            </a:r>
            <a:r>
              <a:rPr lang="en-US" altLang="en-US" sz="1600" i="1">
                <a:solidFill>
                  <a:srgbClr val="000000"/>
                </a:solidFill>
                <a:sym typeface="Symbol" pitchFamily="18" charset="2"/>
              </a:rPr>
              <a:t> = </a:t>
            </a:r>
            <a:r>
              <a:rPr lang="en-US" altLang="en-US" sz="1600">
                <a:solidFill>
                  <a:srgbClr val="000000"/>
                </a:solidFill>
              </a:rPr>
              <a:t>(</a:t>
            </a:r>
            <a:r>
              <a:rPr lang="en-US" altLang="en-US" sz="1600" i="1">
                <a:solidFill>
                  <a:srgbClr val="000000"/>
                </a:solidFill>
              </a:rPr>
              <a:t>q</a:t>
            </a:r>
            <a:r>
              <a:rPr lang="en-US" altLang="en-US" sz="1600" i="1">
                <a:solidFill>
                  <a:srgbClr val="000000"/>
                </a:solidFill>
                <a:sym typeface="Symbol" pitchFamily="18" charset="2"/>
              </a:rPr>
              <a:t></a:t>
            </a:r>
            <a:r>
              <a:rPr lang="en-US" altLang="en-US" sz="1600" i="1">
                <a:solidFill>
                  <a:srgbClr val="000000"/>
                </a:solidFill>
              </a:rPr>
              <a:t>/m)E</a:t>
            </a:r>
            <a:endParaRPr lang="en-US" altLang="en-US" sz="1600">
              <a:solidFill>
                <a:srgbClr val="000000"/>
              </a:solidFill>
            </a:endParaRPr>
          </a:p>
        </p:txBody>
      </p:sp>
      <p:sp>
        <p:nvSpPr>
          <p:cNvPr id="16394" name="Rectangle 11"/>
          <p:cNvSpPr>
            <a:spLocks noChangeArrowheads="1"/>
          </p:cNvSpPr>
          <p:nvPr/>
        </p:nvSpPr>
        <p:spPr bwMode="auto">
          <a:xfrm>
            <a:off x="887104" y="5865813"/>
            <a:ext cx="7543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a:solidFill>
                  <a:srgbClr val="000000"/>
                </a:solidFill>
              </a:rPr>
              <a:t>Mobility is a </a:t>
            </a:r>
            <a:r>
              <a:rPr lang="en-US" altLang="en-US" sz="1600" b="1" dirty="0">
                <a:solidFill>
                  <a:srgbClr val="000000"/>
                </a:solidFill>
              </a:rPr>
              <a:t>proportionality constant </a:t>
            </a:r>
            <a:r>
              <a:rPr lang="en-US" altLang="en-US" sz="1600" dirty="0">
                <a:solidFill>
                  <a:srgbClr val="000000"/>
                </a:solidFill>
              </a:rPr>
              <a:t>between electron velocity and E-field.</a:t>
            </a:r>
          </a:p>
        </p:txBody>
      </p:sp>
    </p:spTree>
    <p:extLst>
      <p:ext uri="{BB962C8B-B14F-4D97-AF65-F5344CB8AC3E}">
        <p14:creationId xmlns:p14="http://schemas.microsoft.com/office/powerpoint/2010/main" val="24885400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39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39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39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39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3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P spid="16389" grpId="0"/>
      <p:bldP spid="16390" grpId="0"/>
      <p:bldP spid="16391" grpId="0"/>
      <p:bldP spid="16392" grpId="0"/>
      <p:bldP spid="16393" grpId="0"/>
      <p:bldP spid="1639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ChangeArrowheads="1"/>
          </p:cNvSpPr>
          <p:nvPr/>
        </p:nvSpPr>
        <p:spPr bwMode="auto">
          <a:xfrm>
            <a:off x="838200" y="1447800"/>
            <a:ext cx="79248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a:solidFill>
                  <a:srgbClr val="000000"/>
                </a:solidFill>
              </a:rPr>
              <a:t>The </a:t>
            </a:r>
            <a:r>
              <a:rPr lang="en-US" altLang="en-US" sz="1600" i="1" dirty="0">
                <a:solidFill>
                  <a:srgbClr val="000000"/>
                </a:solidFill>
              </a:rPr>
              <a:t>mean free-path length </a:t>
            </a:r>
            <a:r>
              <a:rPr lang="en-US" altLang="en-US" sz="1600" dirty="0">
                <a:solidFill>
                  <a:srgbClr val="000000"/>
                </a:solidFill>
              </a:rPr>
              <a:t>(λ) of conduction electrons is defined as the average distance that the electrons travel before colliding again, and it is obtained by multiplying the average speed (</a:t>
            </a:r>
            <a:r>
              <a:rPr lang="en-US" altLang="en-US" sz="1600" i="1" dirty="0" err="1">
                <a:solidFill>
                  <a:srgbClr val="000000"/>
                </a:solidFill>
              </a:rPr>
              <a:t>v</a:t>
            </a:r>
            <a:r>
              <a:rPr lang="en-US" altLang="en-US" sz="1600" baseline="-25000" dirty="0" err="1">
                <a:solidFill>
                  <a:srgbClr val="000000"/>
                </a:solidFill>
              </a:rPr>
              <a:t>avg</a:t>
            </a:r>
            <a:r>
              <a:rPr lang="en-US" altLang="en-US" sz="1600" dirty="0">
                <a:solidFill>
                  <a:srgbClr val="000000"/>
                </a:solidFill>
              </a:rPr>
              <a:t>) by the time between collisions (</a:t>
            </a:r>
            <a:r>
              <a:rPr lang="en-US" altLang="en-US" sz="1600" i="1" dirty="0">
                <a:solidFill>
                  <a:srgbClr val="000000"/>
                </a:solidFill>
                <a:sym typeface="Symbol" pitchFamily="18" charset="2"/>
              </a:rPr>
              <a:t> </a:t>
            </a:r>
            <a:r>
              <a:rPr lang="en-US" altLang="en-US" sz="1600" dirty="0">
                <a:solidFill>
                  <a:srgbClr val="000000"/>
                </a:solidFill>
              </a:rPr>
              <a:t>) : </a:t>
            </a:r>
            <a:endParaRPr lang="en-US" altLang="en-US" sz="1600" dirty="0" smtClean="0">
              <a:solidFill>
                <a:srgbClr val="000000"/>
              </a:solidFill>
            </a:endParaRPr>
          </a:p>
          <a:p>
            <a:pPr eaLnBrk="1" hangingPunct="1">
              <a:spcBef>
                <a:spcPct val="0"/>
              </a:spcBef>
              <a:buFontTx/>
              <a:buNone/>
            </a:pPr>
            <a:endParaRPr lang="en-US" altLang="en-US" sz="1600" dirty="0">
              <a:solidFill>
                <a:srgbClr val="000000"/>
              </a:solidFill>
            </a:endParaRPr>
          </a:p>
          <a:p>
            <a:pPr eaLnBrk="1" hangingPunct="1">
              <a:spcBef>
                <a:spcPct val="0"/>
              </a:spcBef>
              <a:buFontTx/>
              <a:buNone/>
            </a:pPr>
            <a:r>
              <a:rPr lang="en-US" altLang="en-US" sz="1600" dirty="0">
                <a:solidFill>
                  <a:srgbClr val="000000"/>
                </a:solidFill>
              </a:rPr>
              <a:t>		</a:t>
            </a:r>
            <a:r>
              <a:rPr lang="el-GR" altLang="en-US" sz="1600" dirty="0">
                <a:solidFill>
                  <a:srgbClr val="000000"/>
                </a:solidFill>
              </a:rPr>
              <a:t>λ </a:t>
            </a:r>
            <a:r>
              <a:rPr lang="el-GR" altLang="en-US" sz="1600" i="1" dirty="0">
                <a:solidFill>
                  <a:srgbClr val="000000"/>
                </a:solidFill>
              </a:rPr>
              <a:t>= </a:t>
            </a:r>
            <a:r>
              <a:rPr lang="en-US" altLang="en-US" sz="1600" i="1" dirty="0" err="1">
                <a:solidFill>
                  <a:srgbClr val="000000"/>
                </a:solidFill>
              </a:rPr>
              <a:t>v</a:t>
            </a:r>
            <a:r>
              <a:rPr lang="en-US" altLang="en-US" sz="1600" baseline="-25000" dirty="0" err="1">
                <a:solidFill>
                  <a:srgbClr val="000000"/>
                </a:solidFill>
              </a:rPr>
              <a:t>avg</a:t>
            </a:r>
            <a:r>
              <a:rPr lang="en-US" altLang="en-US" sz="1600" dirty="0">
                <a:solidFill>
                  <a:srgbClr val="000000"/>
                </a:solidFill>
              </a:rPr>
              <a:t> × </a:t>
            </a:r>
            <a:r>
              <a:rPr lang="en-US" altLang="en-US" sz="1600" i="1" dirty="0">
                <a:solidFill>
                  <a:srgbClr val="000000"/>
                </a:solidFill>
                <a:sym typeface="Symbol" pitchFamily="18" charset="2"/>
              </a:rPr>
              <a:t>  </a:t>
            </a:r>
            <a:r>
              <a:rPr lang="en-US" altLang="en-US" sz="1600" dirty="0">
                <a:solidFill>
                  <a:srgbClr val="000000"/>
                </a:solidFill>
                <a:sym typeface="Symbol" pitchFamily="18" charset="2"/>
              </a:rPr>
              <a:t>(in metals, </a:t>
            </a:r>
            <a:r>
              <a:rPr lang="el-GR" altLang="en-US" sz="1600" dirty="0">
                <a:solidFill>
                  <a:srgbClr val="000000"/>
                </a:solidFill>
              </a:rPr>
              <a:t>λ</a:t>
            </a:r>
            <a:r>
              <a:rPr lang="en-US" altLang="en-US" sz="1600" dirty="0">
                <a:solidFill>
                  <a:srgbClr val="000000"/>
                </a:solidFill>
              </a:rPr>
              <a:t> ~ 100nm)</a:t>
            </a:r>
          </a:p>
        </p:txBody>
      </p:sp>
      <p:grpSp>
        <p:nvGrpSpPr>
          <p:cNvPr id="2" name="Group 1"/>
          <p:cNvGrpSpPr>
            <a:grpSpLocks/>
          </p:cNvGrpSpPr>
          <p:nvPr/>
        </p:nvGrpSpPr>
        <p:grpSpPr bwMode="auto">
          <a:xfrm>
            <a:off x="914400" y="3076039"/>
            <a:ext cx="7239000" cy="2876261"/>
            <a:chOff x="685800" y="2601913"/>
            <a:chExt cx="7239000" cy="2876261"/>
          </a:xfrm>
        </p:grpSpPr>
        <p:sp>
          <p:nvSpPr>
            <p:cNvPr id="17412" name="Rectangle 4"/>
            <p:cNvSpPr>
              <a:spLocks noChangeArrowheads="1"/>
            </p:cNvSpPr>
            <p:nvPr/>
          </p:nvSpPr>
          <p:spPr bwMode="auto">
            <a:xfrm>
              <a:off x="685800" y="2667000"/>
              <a:ext cx="37689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a:solidFill>
                    <a:srgbClr val="000000"/>
                  </a:solidFill>
                </a:rPr>
                <a:t>Thus, the current density (</a:t>
              </a:r>
              <a:r>
                <a:rPr lang="en-US" altLang="en-US" sz="1600" i="1">
                  <a:solidFill>
                    <a:srgbClr val="000000"/>
                  </a:solidFill>
                </a:rPr>
                <a:t>J</a:t>
              </a:r>
              <a:r>
                <a:rPr lang="en-US" altLang="en-US" sz="1600">
                  <a:solidFill>
                    <a:srgbClr val="000000"/>
                  </a:solidFill>
                </a:rPr>
                <a:t>) is given by</a:t>
              </a:r>
            </a:p>
          </p:txBody>
        </p:sp>
        <p:pic>
          <p:nvPicPr>
            <p:cNvPr id="174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601913"/>
              <a:ext cx="1857375" cy="512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3363913"/>
              <a:ext cx="2057400" cy="718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1438" y="3350265"/>
              <a:ext cx="1503362" cy="756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416" name="Rectangle 5"/>
            <p:cNvSpPr>
              <a:spLocks noChangeArrowheads="1"/>
            </p:cNvSpPr>
            <p:nvPr/>
          </p:nvSpPr>
          <p:spPr bwMode="auto">
            <a:xfrm>
              <a:off x="701675" y="3505200"/>
              <a:ext cx="2204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a:solidFill>
                    <a:srgbClr val="000000"/>
                  </a:solidFill>
                </a:rPr>
                <a:t>If velocity is replaced, </a:t>
              </a:r>
            </a:p>
          </p:txBody>
        </p:sp>
        <p:sp>
          <p:nvSpPr>
            <p:cNvPr id="17417" name="Rectangle 9"/>
            <p:cNvSpPr>
              <a:spLocks noChangeArrowheads="1"/>
            </p:cNvSpPr>
            <p:nvPr/>
          </p:nvSpPr>
          <p:spPr bwMode="auto">
            <a:xfrm>
              <a:off x="5865813" y="3505200"/>
              <a:ext cx="3674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a:solidFill>
                    <a:srgbClr val="000000"/>
                  </a:solidFill>
                </a:rPr>
                <a:t>or</a:t>
              </a:r>
            </a:p>
          </p:txBody>
        </p:sp>
        <p:pic>
          <p:nvPicPr>
            <p:cNvPr id="1741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7882" y="4677583"/>
              <a:ext cx="1295400" cy="800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419" name="Rectangle 11"/>
            <p:cNvSpPr>
              <a:spLocks noChangeArrowheads="1"/>
            </p:cNvSpPr>
            <p:nvPr/>
          </p:nvSpPr>
          <p:spPr bwMode="auto">
            <a:xfrm>
              <a:off x="701675" y="4887913"/>
              <a:ext cx="377699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a:solidFill>
                    <a:srgbClr val="000000"/>
                  </a:solidFill>
                </a:rPr>
                <a:t>Then, the electric conductivity becomes</a:t>
              </a:r>
            </a:p>
          </p:txBody>
        </p:sp>
      </p:grpSp>
    </p:spTree>
    <p:extLst>
      <p:ext uri="{BB962C8B-B14F-4D97-AF65-F5344CB8AC3E}">
        <p14:creationId xmlns:p14="http://schemas.microsoft.com/office/powerpoint/2010/main" val="41603267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ChangeArrowheads="1"/>
          </p:cNvSpPr>
          <p:nvPr/>
        </p:nvSpPr>
        <p:spPr bwMode="auto">
          <a:xfrm>
            <a:off x="304800" y="4733093"/>
            <a:ext cx="655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b="1" dirty="0" smtClean="0">
                <a:solidFill>
                  <a:srgbClr val="000000"/>
                </a:solidFill>
              </a:rPr>
              <a:t>Answer)</a:t>
            </a:r>
            <a:r>
              <a:rPr lang="en-US" altLang="en-US" sz="1600" dirty="0" smtClean="0">
                <a:solidFill>
                  <a:srgbClr val="000000"/>
                </a:solidFill>
              </a:rPr>
              <a:t> </a:t>
            </a:r>
            <a:r>
              <a:rPr lang="en-US" altLang="en-US" sz="1600" dirty="0">
                <a:solidFill>
                  <a:srgbClr val="000000"/>
                </a:solidFill>
              </a:rPr>
              <a:t>The conductivity of Al is given by the expression</a:t>
            </a:r>
          </a:p>
        </p:txBody>
      </p:sp>
      <p:pic>
        <p:nvPicPr>
          <p:cNvPr id="92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5613" y="253083"/>
            <a:ext cx="5818187" cy="3861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20" name="Rectangle 4"/>
          <p:cNvSpPr>
            <a:spLocks noChangeArrowheads="1"/>
          </p:cNvSpPr>
          <p:nvPr/>
        </p:nvSpPr>
        <p:spPr bwMode="auto">
          <a:xfrm>
            <a:off x="304800" y="4157246"/>
            <a:ext cx="8610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b="1" dirty="0">
                <a:solidFill>
                  <a:srgbClr val="000000"/>
                </a:solidFill>
              </a:rPr>
              <a:t>Example) </a:t>
            </a:r>
            <a:r>
              <a:rPr lang="en-US" altLang="en-US" sz="1600" dirty="0">
                <a:solidFill>
                  <a:srgbClr val="000000"/>
                </a:solidFill>
              </a:rPr>
              <a:t>Assume that the mobility of electron in Al is 13 cm</a:t>
            </a:r>
            <a:r>
              <a:rPr lang="en-US" altLang="en-US" sz="1600" baseline="30000" dirty="0">
                <a:solidFill>
                  <a:srgbClr val="000000"/>
                </a:solidFill>
              </a:rPr>
              <a:t>2</a:t>
            </a:r>
            <a:r>
              <a:rPr lang="en-US" altLang="en-US" sz="1600" dirty="0">
                <a:solidFill>
                  <a:srgbClr val="000000"/>
                </a:solidFill>
              </a:rPr>
              <a:t>/V·s. Calculate the expected conductivity of Al.</a:t>
            </a:r>
          </a:p>
        </p:txBody>
      </p:sp>
      <p:pic>
        <p:nvPicPr>
          <p:cNvPr id="922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3413" y="5075734"/>
            <a:ext cx="5487987" cy="11389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22" name="Rectangle 5"/>
          <p:cNvSpPr>
            <a:spLocks noChangeArrowheads="1"/>
          </p:cNvSpPr>
          <p:nvPr/>
        </p:nvSpPr>
        <p:spPr bwMode="auto">
          <a:xfrm>
            <a:off x="1290637" y="6214646"/>
            <a:ext cx="40557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err="1">
                <a:solidFill>
                  <a:srgbClr val="000000"/>
                </a:solidFill>
              </a:rPr>
              <a:t>cf</a:t>
            </a:r>
            <a:r>
              <a:rPr lang="en-US" altLang="en-US" sz="1600" dirty="0">
                <a:solidFill>
                  <a:srgbClr val="000000"/>
                </a:solidFill>
              </a:rPr>
              <a:t>) Real conductivity of Al: 37.7 × 10</a:t>
            </a:r>
            <a:r>
              <a:rPr lang="en-US" altLang="en-US" sz="1600" baseline="30000" dirty="0">
                <a:solidFill>
                  <a:srgbClr val="000000"/>
                </a:solidFill>
              </a:rPr>
              <a:t>4</a:t>
            </a:r>
            <a:r>
              <a:rPr lang="en-US" altLang="en-US" sz="1600" dirty="0">
                <a:solidFill>
                  <a:srgbClr val="000000"/>
                </a:solidFill>
              </a:rPr>
              <a:t> S/cm</a:t>
            </a:r>
          </a:p>
        </p:txBody>
      </p:sp>
    </p:spTree>
    <p:extLst>
      <p:ext uri="{BB962C8B-B14F-4D97-AF65-F5344CB8AC3E}">
        <p14:creationId xmlns:p14="http://schemas.microsoft.com/office/powerpoint/2010/main" val="27055101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2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20" grpId="0"/>
      <p:bldP spid="92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5335039"/>
            <a:ext cx="6553200" cy="584775"/>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2.8 </a:t>
            </a:r>
            <a:r>
              <a:rPr lang="en-US" sz="1600" dirty="0">
                <a:solidFill>
                  <a:srgbClr val="000000"/>
                </a:solidFill>
              </a:rPr>
              <a:t>Schematic showing the sources of the scattering of conduction electrons in a metallic material</a:t>
            </a:r>
            <a:r>
              <a:rPr lang="en-US" sz="1600" dirty="0" smtClean="0">
                <a:solidFill>
                  <a:srgbClr val="000000"/>
                </a:solidFill>
              </a:rPr>
              <a:t>.</a:t>
            </a:r>
            <a:endParaRPr lang="en-US" sz="1500" dirty="0">
              <a:solidFill>
                <a:srgbClr val="000000"/>
              </a:solidFill>
            </a:endParaRP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3588" y="1838325"/>
            <a:ext cx="5076825" cy="318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4977825"/>
            <a:ext cx="6629400" cy="584775"/>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2.9 </a:t>
            </a:r>
            <a:r>
              <a:rPr lang="en-US" sz="1600" dirty="0">
                <a:solidFill>
                  <a:srgbClr val="000000"/>
                </a:solidFill>
              </a:rPr>
              <a:t>The temperature dependence of the conductivity of a typical metal and a superconductor.</a:t>
            </a:r>
            <a:endParaRPr lang="en-US" sz="1500" dirty="0">
              <a:solidFill>
                <a:srgbClr val="000000"/>
              </a:solidFill>
            </a:endParaRP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7089" y="1752600"/>
            <a:ext cx="4533900"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838200" y="2209800"/>
            <a:ext cx="8001000"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 typeface="Wingdings" pitchFamily="2" charset="2"/>
              <a:buChar char="Ø"/>
            </a:pPr>
            <a:r>
              <a:rPr lang="en-US" sz="2200" dirty="0" smtClean="0">
                <a:solidFill>
                  <a:srgbClr val="000000"/>
                </a:solidFill>
              </a:rPr>
              <a:t>The </a:t>
            </a:r>
            <a:r>
              <a:rPr lang="en-US" sz="2200" dirty="0">
                <a:solidFill>
                  <a:srgbClr val="000000"/>
                </a:solidFill>
              </a:rPr>
              <a:t>fundamentals of what causes a material to be a conductor of </a:t>
            </a:r>
            <a:r>
              <a:rPr lang="en-US" sz="2200" dirty="0" smtClean="0">
                <a:solidFill>
                  <a:srgbClr val="000000"/>
                </a:solidFill>
              </a:rPr>
              <a:t>electricity.</a:t>
            </a:r>
          </a:p>
          <a:p>
            <a:pPr eaLnBrk="1" hangingPunct="1">
              <a:spcBef>
                <a:spcPct val="0"/>
              </a:spcBef>
              <a:buFont typeface="Wingdings" pitchFamily="2" charset="2"/>
              <a:buChar char="Ø"/>
            </a:pPr>
            <a:r>
              <a:rPr lang="en-US" sz="2200" dirty="0" smtClean="0">
                <a:solidFill>
                  <a:srgbClr val="000000"/>
                </a:solidFill>
              </a:rPr>
              <a:t>Different </a:t>
            </a:r>
            <a:r>
              <a:rPr lang="en-US" sz="2200" dirty="0">
                <a:solidFill>
                  <a:srgbClr val="000000"/>
                </a:solidFill>
              </a:rPr>
              <a:t>types of conducting materials based on metals and alloys and </a:t>
            </a:r>
            <a:r>
              <a:rPr lang="en-US" sz="2200" dirty="0" smtClean="0">
                <a:solidFill>
                  <a:srgbClr val="000000"/>
                </a:solidFill>
              </a:rPr>
              <a:t>their “real-world</a:t>
            </a:r>
            <a:r>
              <a:rPr lang="en-US" sz="2200" dirty="0">
                <a:solidFill>
                  <a:srgbClr val="000000"/>
                </a:solidFill>
              </a:rPr>
              <a:t>” technological </a:t>
            </a:r>
            <a:r>
              <a:rPr lang="en-US" sz="2200" dirty="0" smtClean="0">
                <a:solidFill>
                  <a:srgbClr val="000000"/>
                </a:solidFill>
              </a:rPr>
              <a:t>applications.</a:t>
            </a:r>
          </a:p>
          <a:p>
            <a:pPr eaLnBrk="1" hangingPunct="1">
              <a:spcBef>
                <a:spcPct val="0"/>
              </a:spcBef>
              <a:buFont typeface="Wingdings" pitchFamily="2" charset="2"/>
              <a:buChar char="Ø"/>
            </a:pPr>
            <a:r>
              <a:rPr lang="en-US" sz="2200" dirty="0" smtClean="0">
                <a:solidFill>
                  <a:srgbClr val="000000"/>
                </a:solidFill>
              </a:rPr>
              <a:t>The </a:t>
            </a:r>
            <a:r>
              <a:rPr lang="en-US" sz="2200" dirty="0">
                <a:solidFill>
                  <a:srgbClr val="000000"/>
                </a:solidFill>
              </a:rPr>
              <a:t>classical theory of </a:t>
            </a:r>
            <a:r>
              <a:rPr lang="en-US" sz="2200" dirty="0" smtClean="0">
                <a:solidFill>
                  <a:srgbClr val="000000"/>
                </a:solidFill>
              </a:rPr>
              <a:t>conductivity</a:t>
            </a:r>
          </a:p>
          <a:p>
            <a:pPr eaLnBrk="1" hangingPunct="1">
              <a:spcBef>
                <a:spcPct val="0"/>
              </a:spcBef>
              <a:buFont typeface="Wingdings" pitchFamily="2" charset="2"/>
              <a:buChar char="Ø"/>
            </a:pPr>
            <a:r>
              <a:rPr lang="en-US" sz="2200" dirty="0" smtClean="0">
                <a:solidFill>
                  <a:srgbClr val="000000"/>
                </a:solidFill>
              </a:rPr>
              <a:t>The </a:t>
            </a:r>
            <a:r>
              <a:rPr lang="en-US" sz="2200" dirty="0">
                <a:solidFill>
                  <a:srgbClr val="000000"/>
                </a:solidFill>
              </a:rPr>
              <a:t>band theory of solids and its use for examining the differences among conductors</a:t>
            </a:r>
            <a:r>
              <a:rPr lang="en-US" sz="2200" dirty="0" smtClean="0">
                <a:solidFill>
                  <a:srgbClr val="000000"/>
                </a:solidFill>
              </a:rPr>
              <a:t>, semiconductors</a:t>
            </a:r>
            <a:r>
              <a:rPr lang="en-US" sz="2200" dirty="0">
                <a:solidFill>
                  <a:srgbClr val="000000"/>
                </a:solidFill>
              </a:rPr>
              <a:t>, and </a:t>
            </a:r>
            <a:r>
              <a:rPr lang="en-US" sz="2200" dirty="0" smtClean="0">
                <a:solidFill>
                  <a:srgbClr val="000000"/>
                </a:solidFill>
              </a:rPr>
              <a:t>insulators</a:t>
            </a:r>
          </a:p>
          <a:p>
            <a:pPr eaLnBrk="1" hangingPunct="1">
              <a:spcBef>
                <a:spcPct val="0"/>
              </a:spcBef>
              <a:buFont typeface="Wingdings" pitchFamily="2" charset="2"/>
              <a:buChar char="Ø"/>
            </a:pPr>
            <a:r>
              <a:rPr lang="en-US" sz="2200" dirty="0" smtClean="0">
                <a:solidFill>
                  <a:srgbClr val="000000"/>
                </a:solidFill>
              </a:rPr>
              <a:t>The </a:t>
            </a:r>
            <a:r>
              <a:rPr lang="en-US" sz="2200" dirty="0">
                <a:solidFill>
                  <a:srgbClr val="000000"/>
                </a:solidFill>
              </a:rPr>
              <a:t>effects of chemical composition, microstructure, and temperature on </a:t>
            </a:r>
            <a:r>
              <a:rPr lang="en-US" sz="2200" dirty="0" smtClean="0">
                <a:solidFill>
                  <a:srgbClr val="000000"/>
                </a:solidFill>
              </a:rPr>
              <a:t>the conductivity of </a:t>
            </a:r>
            <a:r>
              <a:rPr lang="en-US" sz="2200" dirty="0">
                <a:solidFill>
                  <a:srgbClr val="000000"/>
                </a:solidFill>
              </a:rPr>
              <a:t>metals and </a:t>
            </a:r>
            <a:r>
              <a:rPr lang="en-US" sz="2200" dirty="0" smtClean="0">
                <a:solidFill>
                  <a:srgbClr val="000000"/>
                </a:solidFill>
              </a:rPr>
              <a:t>alloys</a:t>
            </a:r>
          </a:p>
          <a:p>
            <a:pPr eaLnBrk="1" hangingPunct="1">
              <a:spcBef>
                <a:spcPct val="0"/>
              </a:spcBef>
              <a:buFont typeface="Wingdings" pitchFamily="2" charset="2"/>
              <a:buChar char="Ø"/>
            </a:pPr>
            <a:r>
              <a:rPr lang="en-US" sz="2200" dirty="0" smtClean="0">
                <a:solidFill>
                  <a:srgbClr val="000000"/>
                </a:solidFill>
              </a:rPr>
              <a:t>Real-world </a:t>
            </a:r>
            <a:r>
              <a:rPr lang="en-US" sz="2200" dirty="0">
                <a:solidFill>
                  <a:srgbClr val="000000"/>
                </a:solidFill>
              </a:rPr>
              <a:t>applications of conductive materials</a:t>
            </a:r>
            <a:endParaRPr lang="en-US" altLang="en-US" sz="2200" dirty="0">
              <a:solidFill>
                <a:srgbClr val="000000"/>
              </a:solidFill>
            </a:endParaRPr>
          </a:p>
        </p:txBody>
      </p:sp>
      <p:sp>
        <p:nvSpPr>
          <p:cNvPr id="3" name="Rectangle 2"/>
          <p:cNvSpPr txBox="1">
            <a:spLocks noChangeArrowheads="1"/>
          </p:cNvSpPr>
          <p:nvPr/>
        </p:nvSpPr>
        <p:spPr bwMode="auto">
          <a:xfrm>
            <a:off x="457200" y="990600"/>
            <a:ext cx="82296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eaLnBrk="1" hangingPunct="1">
              <a:defRPr/>
            </a:pPr>
            <a:r>
              <a:rPr lang="en-US" altLang="en-US" sz="3200" kern="0" dirty="0" smtClean="0">
                <a:latin typeface="+mn-lt"/>
                <a:cs typeface="Times New Roman" panose="02020603050405020304" pitchFamily="18" charset="0"/>
              </a:rPr>
              <a:t>Key Topics to be Understood</a:t>
            </a:r>
          </a:p>
        </p:txBody>
      </p:sp>
    </p:spTree>
    <p:extLst>
      <p:ext uri="{BB962C8B-B14F-4D97-AF65-F5344CB8AC3E}">
        <p14:creationId xmlns:p14="http://schemas.microsoft.com/office/powerpoint/2010/main" val="996260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762000" y="609600"/>
            <a:ext cx="7772400" cy="230832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a:solidFill>
                  <a:srgbClr val="000000"/>
                </a:solidFill>
              </a:rPr>
              <a:t>First, atoms in a metallic material vibrate. We refer to the vibrations of atoms in a material as phonons. The conduction electrons carrying the electrical current bump into or scatter off vibrations of these atoms. The process of electron-scattering of a phonon is temperature-dependent. As the temperature increases, the number of electrons scattering off due to the vibrations of atoms also increases. Thus, the resistivity of a pure metal increases with increasing temperature. This increase in resistivity due to the scattering of electrons by lattice vibrations is linear in general. </a:t>
            </a:r>
          </a:p>
          <a:p>
            <a:pPr eaLnBrk="1" hangingPunct="1">
              <a:spcBef>
                <a:spcPct val="0"/>
              </a:spcBef>
              <a:buFontTx/>
              <a:buNone/>
            </a:pPr>
            <a:r>
              <a:rPr lang="en-US" altLang="en-US" sz="1600" dirty="0">
                <a:solidFill>
                  <a:srgbClr val="000000"/>
                </a:solidFill>
              </a:rPr>
              <a:t>        The values of a parameter known as the </a:t>
            </a:r>
            <a:r>
              <a:rPr lang="en-US" altLang="en-US" sz="1600" i="1" dirty="0">
                <a:solidFill>
                  <a:srgbClr val="000000"/>
                </a:solidFill>
              </a:rPr>
              <a:t>temperature coefficient of resistivity </a:t>
            </a:r>
            <a:r>
              <a:rPr lang="en-US" altLang="en-US" sz="1600" dirty="0">
                <a:solidFill>
                  <a:srgbClr val="000000"/>
                </a:solidFill>
              </a:rPr>
              <a:t>(</a:t>
            </a:r>
            <a:r>
              <a:rPr lang="en-US" altLang="en-US" sz="1600" dirty="0">
                <a:solidFill>
                  <a:srgbClr val="000000"/>
                </a:solidFill>
                <a:sym typeface="Symbol" pitchFamily="18" charset="2"/>
              </a:rPr>
              <a:t></a:t>
            </a:r>
            <a:r>
              <a:rPr lang="en-US" altLang="en-US" sz="1600" baseline="-25000" dirty="0">
                <a:solidFill>
                  <a:srgbClr val="000000"/>
                </a:solidFill>
              </a:rPr>
              <a:t>R</a:t>
            </a:r>
            <a:r>
              <a:rPr lang="en-US" altLang="en-US" sz="1600" dirty="0">
                <a:solidFill>
                  <a:srgbClr val="000000"/>
                </a:solidFill>
              </a:rPr>
              <a:t>; TCR).</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3189288"/>
            <a:ext cx="1181100" cy="46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5063" y="3028950"/>
            <a:ext cx="2065337" cy="781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886200"/>
            <a:ext cx="8231188"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8001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763" y="442913"/>
            <a:ext cx="7610475" cy="597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12513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525" y="966788"/>
            <a:ext cx="7600950" cy="492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60106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5158770"/>
            <a:ext cx="6629400" cy="1015663"/>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2.10 </a:t>
            </a:r>
            <a:r>
              <a:rPr lang="en-US" sz="1500" dirty="0">
                <a:solidFill>
                  <a:srgbClr val="000000"/>
                </a:solidFill>
              </a:rPr>
              <a:t>Relative change in resistivity with temperature (relative to 0°C) for Al, Cu, Ni, and Fe</a:t>
            </a:r>
            <a:r>
              <a:rPr lang="en-US" sz="1500" dirty="0" smtClean="0">
                <a:solidFill>
                  <a:srgbClr val="000000"/>
                </a:solidFill>
              </a:rPr>
              <a:t>. (</a:t>
            </a:r>
            <a:r>
              <a:rPr lang="en-US" sz="1500" dirty="0">
                <a:solidFill>
                  <a:srgbClr val="000000"/>
                </a:solidFill>
              </a:rPr>
              <a:t>Reprinted from </a:t>
            </a:r>
            <a:r>
              <a:rPr lang="en-US" sz="1500" i="1" dirty="0">
                <a:solidFill>
                  <a:srgbClr val="000000"/>
                </a:solidFill>
              </a:rPr>
              <a:t>Electrical Engineer’s Reference Book</a:t>
            </a:r>
            <a:r>
              <a:rPr lang="en-US" sz="1500" dirty="0">
                <a:solidFill>
                  <a:srgbClr val="000000"/>
                </a:solidFill>
              </a:rPr>
              <a:t>, Laughton, M. A., and D. F. Warne, Copyright 2003,</a:t>
            </a:r>
          </a:p>
          <a:p>
            <a:r>
              <a:rPr lang="en-US" sz="1500" dirty="0">
                <a:solidFill>
                  <a:srgbClr val="000000"/>
                </a:solidFill>
              </a:rPr>
              <a:t>with permission from Elsevier.)</a:t>
            </a: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7898" y="1295400"/>
            <a:ext cx="3362325" cy="3467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5181600"/>
            <a:ext cx="6858000" cy="553998"/>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2.11 </a:t>
            </a:r>
            <a:r>
              <a:rPr lang="en-US" sz="1500" dirty="0">
                <a:solidFill>
                  <a:srgbClr val="000000"/>
                </a:solidFill>
              </a:rPr>
              <a:t>Commercially available resistance–temperature detector devices. (Courtesy of </a:t>
            </a:r>
            <a:r>
              <a:rPr lang="en-US" sz="1500" dirty="0" smtClean="0">
                <a:solidFill>
                  <a:srgbClr val="000000"/>
                </a:solidFill>
              </a:rPr>
              <a:t>Omega Corporation</a:t>
            </a:r>
            <a:r>
              <a:rPr lang="en-US" sz="1500" dirty="0">
                <a:solidFill>
                  <a:srgbClr val="000000"/>
                </a:solidFill>
              </a:rPr>
              <a:t>, San Diego, CA.)</a:t>
            </a:r>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6000" y="1692000"/>
            <a:ext cx="4269600" cy="28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4450" y="1238250"/>
            <a:ext cx="6515100" cy="438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16229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4923472"/>
            <a:ext cx="7620000" cy="1477328"/>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2.12 </a:t>
            </a:r>
            <a:r>
              <a:rPr lang="en-US" sz="1500" dirty="0">
                <a:solidFill>
                  <a:srgbClr val="000000"/>
                </a:solidFill>
              </a:rPr>
              <a:t>(a) Electrical conductivity of sterling silver (92.5% Ag−7.5% Cu), shown as %IACS, </a:t>
            </a:r>
            <a:r>
              <a:rPr lang="en-US" sz="1500" dirty="0" smtClean="0">
                <a:solidFill>
                  <a:srgbClr val="000000"/>
                </a:solidFill>
              </a:rPr>
              <a:t>and (</a:t>
            </a:r>
            <a:r>
              <a:rPr lang="en-US" sz="1500" dirty="0">
                <a:solidFill>
                  <a:srgbClr val="000000"/>
                </a:solidFill>
              </a:rPr>
              <a:t>b) increase in tensile strength (solid line) and decrease in percentage of elongation (dotted line) as a </a:t>
            </a:r>
            <a:r>
              <a:rPr lang="en-US" sz="1500" dirty="0" smtClean="0">
                <a:solidFill>
                  <a:srgbClr val="000000"/>
                </a:solidFill>
              </a:rPr>
              <a:t>function of </a:t>
            </a:r>
            <a:r>
              <a:rPr lang="en-US" sz="1500" dirty="0">
                <a:solidFill>
                  <a:srgbClr val="000000"/>
                </a:solidFill>
              </a:rPr>
              <a:t>% cold work. The data are for a 2.3-mm wire, which was cold-drawn after annealing. (From </a:t>
            </a:r>
            <a:r>
              <a:rPr lang="en-US" sz="1500" dirty="0" smtClean="0">
                <a:solidFill>
                  <a:srgbClr val="000000"/>
                </a:solidFill>
              </a:rPr>
              <a:t>ASM International </a:t>
            </a:r>
            <a:r>
              <a:rPr lang="en-US" sz="1500" dirty="0">
                <a:solidFill>
                  <a:srgbClr val="000000"/>
                </a:solidFill>
              </a:rPr>
              <a:t>(1990). </a:t>
            </a:r>
            <a:r>
              <a:rPr lang="en-US" sz="1500" i="1" dirty="0">
                <a:solidFill>
                  <a:srgbClr val="000000"/>
                </a:solidFill>
              </a:rPr>
              <a:t>Properties and Selection: Nonferrous Alloys and Special Purpose Materials</a:t>
            </a:r>
            <a:r>
              <a:rPr lang="en-US" sz="1500" dirty="0">
                <a:solidFill>
                  <a:srgbClr val="000000"/>
                </a:solidFill>
              </a:rPr>
              <a:t>, Vol. 2</a:t>
            </a:r>
            <a:r>
              <a:rPr lang="en-US" sz="1500" dirty="0" smtClean="0">
                <a:solidFill>
                  <a:srgbClr val="000000"/>
                </a:solidFill>
              </a:rPr>
              <a:t>, ASM</a:t>
            </a:r>
            <a:r>
              <a:rPr lang="en-US" sz="1500" dirty="0">
                <a:solidFill>
                  <a:srgbClr val="000000"/>
                </a:solidFill>
              </a:rPr>
              <a:t>, Materials Park, OH. With permission.)</a:t>
            </a:r>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8200" y="762000"/>
            <a:ext cx="3600000" cy="41041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3"/>
          <p:cNvSpPr>
            <a:spLocks noChangeArrowheads="1"/>
          </p:cNvSpPr>
          <p:nvPr/>
        </p:nvSpPr>
        <p:spPr bwMode="auto">
          <a:xfrm>
            <a:off x="5181600" y="1828800"/>
            <a:ext cx="3289300" cy="206210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a:solidFill>
                  <a:srgbClr val="000000"/>
                </a:solidFill>
              </a:rPr>
              <a:t>The second factor that affects the mobility of metals is the scattering of electrons off defects such as vacancies, dislocations, and grain boundaries. The concentrations of different defects (i.e. scattering centers) will depend on the microstructure of the material</a:t>
            </a:r>
            <a:r>
              <a:rPr lang="en-US" altLang="en-US" sz="1600" dirty="0" smtClean="0">
                <a:solidFill>
                  <a:srgbClr val="000000"/>
                </a:solidFill>
              </a:rPr>
              <a:t>.</a:t>
            </a:r>
            <a:endParaRPr lang="en-US" altLang="en-US" sz="1600" dirty="0">
              <a:solidFill>
                <a:srgbClr val="00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4114800"/>
            <a:ext cx="7772400" cy="584775"/>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2.13 </a:t>
            </a:r>
            <a:r>
              <a:rPr lang="en-US" sz="1600" dirty="0">
                <a:solidFill>
                  <a:srgbClr val="000000"/>
                </a:solidFill>
              </a:rPr>
              <a:t>Effects of different impurities on the conductivity of copper. (Courtesy of Copper </a:t>
            </a:r>
            <a:r>
              <a:rPr lang="en-US" sz="1600" dirty="0" smtClean="0">
                <a:solidFill>
                  <a:srgbClr val="000000"/>
                </a:solidFill>
              </a:rPr>
              <a:t>Development Association</a:t>
            </a:r>
            <a:r>
              <a:rPr lang="en-US" sz="1600" dirty="0">
                <a:solidFill>
                  <a:srgbClr val="000000"/>
                </a:solidFill>
              </a:rPr>
              <a:t>, New York, NY.)</a:t>
            </a:r>
            <a:endParaRPr lang="en-US" sz="1500" dirty="0">
              <a:solidFill>
                <a:srgbClr val="000000"/>
              </a:solidFill>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62200" y="978600"/>
            <a:ext cx="4120139" cy="30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3"/>
          <p:cNvSpPr>
            <a:spLocks noChangeArrowheads="1"/>
          </p:cNvSpPr>
          <p:nvPr/>
        </p:nvSpPr>
        <p:spPr bwMode="auto">
          <a:xfrm>
            <a:off x="892792" y="4904096"/>
            <a:ext cx="7467600" cy="132343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a:solidFill>
                  <a:srgbClr val="000000"/>
                </a:solidFill>
              </a:rPr>
              <a:t>The third factor that influences the resistivity of metallic materials is the presence of impurities or other elements deliberately or accidentally added. Impurities cause an increase in electrical resistivity because the atoms of the added elements act as scattering centers. The effect due to the presence of impurities is generally </a:t>
            </a:r>
            <a:r>
              <a:rPr lang="en-US" altLang="en-US" sz="1600" i="1" dirty="0">
                <a:solidFill>
                  <a:srgbClr val="000000"/>
                </a:solidFill>
              </a:rPr>
              <a:t>not </a:t>
            </a:r>
            <a:r>
              <a:rPr lang="en-US" altLang="en-US" sz="1600" dirty="0">
                <a:solidFill>
                  <a:srgbClr val="000000"/>
                </a:solidFill>
              </a:rPr>
              <a:t>very sensitive to temperature changes.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5358825"/>
            <a:ext cx="6781800" cy="584775"/>
          </a:xfrm>
          <a:prstGeom prst="rect">
            <a:avLst/>
          </a:prstGeom>
        </p:spPr>
        <p:txBody>
          <a:bodyPr wrap="square">
            <a:spAutoFit/>
          </a:bodyPr>
          <a:lstStyle/>
          <a:p>
            <a:r>
              <a:rPr lang="en-US" sz="1600" b="1" dirty="0">
                <a:solidFill>
                  <a:srgbClr val="000000"/>
                </a:solidFill>
              </a:rPr>
              <a:t>FIGURE </a:t>
            </a:r>
            <a:r>
              <a:rPr lang="en-US" sz="1600" b="1" dirty="0" smtClean="0">
                <a:solidFill>
                  <a:srgbClr val="000000"/>
                </a:solidFill>
              </a:rPr>
              <a:t>2.14 </a:t>
            </a:r>
            <a:r>
              <a:rPr lang="en-US" sz="1600" dirty="0">
                <a:solidFill>
                  <a:srgbClr val="000000"/>
                </a:solidFill>
              </a:rPr>
              <a:t>Effect of oxygen concentration on the conductivity of copper. (Courtesy of </a:t>
            </a:r>
            <a:r>
              <a:rPr lang="en-US" sz="1600" dirty="0" smtClean="0">
                <a:solidFill>
                  <a:srgbClr val="000000"/>
                </a:solidFill>
              </a:rPr>
              <a:t>Copper Development </a:t>
            </a:r>
            <a:r>
              <a:rPr lang="en-US" sz="1600" dirty="0">
                <a:solidFill>
                  <a:srgbClr val="000000"/>
                </a:solidFill>
              </a:rPr>
              <a:t>Association, New York, NY.)</a:t>
            </a:r>
            <a:endParaRPr lang="en-US" sz="1600" dirty="0">
              <a:solidFill>
                <a:srgbClr val="00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600200"/>
            <a:ext cx="3657600" cy="3358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400" y="5105400"/>
            <a:ext cx="6172200" cy="1015663"/>
          </a:xfrm>
          <a:prstGeom prst="rect">
            <a:avLst/>
          </a:prstGeom>
        </p:spPr>
        <p:txBody>
          <a:bodyPr wrap="square">
            <a:spAutoFit/>
          </a:bodyPr>
          <a:lstStyle/>
          <a:p>
            <a:r>
              <a:rPr lang="en-US" sz="1500" b="1" dirty="0" smtClean="0">
                <a:solidFill>
                  <a:srgbClr val="000000"/>
                </a:solidFill>
              </a:rPr>
              <a:t>FIGURE 2.15 </a:t>
            </a:r>
            <a:r>
              <a:rPr lang="en-US" sz="1500" dirty="0">
                <a:solidFill>
                  <a:srgbClr val="000000"/>
                </a:solidFill>
              </a:rPr>
              <a:t>Effects of additions of various alloying elements on the resistivity of platinum. (From Vines, R.F</a:t>
            </a:r>
            <a:r>
              <a:rPr lang="en-US" sz="1500" dirty="0" smtClean="0">
                <a:solidFill>
                  <a:srgbClr val="000000"/>
                </a:solidFill>
              </a:rPr>
              <a:t>. and </a:t>
            </a:r>
            <a:r>
              <a:rPr lang="en-US" sz="1500" dirty="0">
                <a:solidFill>
                  <a:srgbClr val="000000"/>
                </a:solidFill>
              </a:rPr>
              <a:t>Wise, E.M., </a:t>
            </a:r>
            <a:r>
              <a:rPr lang="en-US" sz="1500" i="1" dirty="0">
                <a:solidFill>
                  <a:srgbClr val="000000"/>
                </a:solidFill>
              </a:rPr>
              <a:t>The Platinum Metals and Their Alloys</a:t>
            </a:r>
            <a:r>
              <a:rPr lang="en-US" sz="1500" dirty="0">
                <a:solidFill>
                  <a:srgbClr val="000000"/>
                </a:solidFill>
              </a:rPr>
              <a:t>, International Nickel Co., New York, 1941. With permission.)</a:t>
            </a:r>
          </a:p>
        </p:txBody>
      </p:sp>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6975" y="1371600"/>
            <a:ext cx="4210050"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95400" y="4724400"/>
            <a:ext cx="7010400" cy="1323439"/>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2.1 </a:t>
            </a:r>
            <a:r>
              <a:rPr lang="en-US" sz="1600" dirty="0">
                <a:solidFill>
                  <a:srgbClr val="000000"/>
                </a:solidFill>
              </a:rPr>
              <a:t>Illustration of (a) ionic bonds, such as those in sodium chloride and many other ceramics</a:t>
            </a:r>
            <a:r>
              <a:rPr lang="en-US" sz="1600" dirty="0" smtClean="0">
                <a:solidFill>
                  <a:srgbClr val="000000"/>
                </a:solidFill>
              </a:rPr>
              <a:t>; (</a:t>
            </a:r>
            <a:r>
              <a:rPr lang="en-US" sz="1600" dirty="0">
                <a:solidFill>
                  <a:srgbClr val="000000"/>
                </a:solidFill>
              </a:rPr>
              <a:t>b) covalent bonds, such as those in silicon, many ceramics, and polymers; and (c) metallic bonds. (</a:t>
            </a:r>
            <a:r>
              <a:rPr lang="en-US" sz="1600" dirty="0" smtClean="0">
                <a:solidFill>
                  <a:srgbClr val="000000"/>
                </a:solidFill>
              </a:rPr>
              <a:t>From </a:t>
            </a:r>
            <a:r>
              <a:rPr lang="en-US" sz="1600" dirty="0" err="1" smtClean="0">
                <a:solidFill>
                  <a:srgbClr val="000000"/>
                </a:solidFill>
              </a:rPr>
              <a:t>Groover</a:t>
            </a:r>
            <a:r>
              <a:rPr lang="en-US" sz="1600" dirty="0">
                <a:solidFill>
                  <a:srgbClr val="000000"/>
                </a:solidFill>
              </a:rPr>
              <a:t>, M.P., </a:t>
            </a:r>
            <a:r>
              <a:rPr lang="en-US" sz="1600" i="1" dirty="0">
                <a:solidFill>
                  <a:srgbClr val="000000"/>
                </a:solidFill>
              </a:rPr>
              <a:t>Fundamentals of Modern Manufacturing: Materials, Processes, and Systems</a:t>
            </a:r>
            <a:r>
              <a:rPr lang="en-US" sz="1600" dirty="0">
                <a:solidFill>
                  <a:srgbClr val="000000"/>
                </a:solidFill>
              </a:rPr>
              <a:t>, Wiley</a:t>
            </a:r>
            <a:r>
              <a:rPr lang="en-US" sz="1600" dirty="0" smtClean="0">
                <a:solidFill>
                  <a:srgbClr val="000000"/>
                </a:solidFill>
              </a:rPr>
              <a:t>, New </a:t>
            </a:r>
            <a:r>
              <a:rPr lang="en-US" sz="1600" dirty="0">
                <a:solidFill>
                  <a:srgbClr val="000000"/>
                </a:solidFill>
              </a:rPr>
              <a:t>York, 2007. With permission.)</a:t>
            </a:r>
            <a:r>
              <a:rPr lang="en-US" sz="1500" dirty="0" smtClean="0">
                <a:solidFill>
                  <a:srgbClr val="000000"/>
                </a:solidFill>
              </a:rPr>
              <a:t>.</a:t>
            </a:r>
            <a:endParaRPr lang="en-US" sz="1500" dirty="0">
              <a:solidFill>
                <a:srgbClr val="000000"/>
              </a:solidFill>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905000"/>
            <a:ext cx="7200000" cy="2701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1" y="5232737"/>
            <a:ext cx="7315200" cy="1015663"/>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2.16 </a:t>
            </a:r>
            <a:r>
              <a:rPr lang="en-US" sz="1500" dirty="0">
                <a:solidFill>
                  <a:srgbClr val="000000"/>
                </a:solidFill>
              </a:rPr>
              <a:t>Increase in the hardness of platinum due to the addition of various alloying elements. (</a:t>
            </a:r>
            <a:r>
              <a:rPr lang="en-US" sz="1500" dirty="0" smtClean="0">
                <a:solidFill>
                  <a:srgbClr val="000000"/>
                </a:solidFill>
              </a:rPr>
              <a:t>From </a:t>
            </a:r>
            <a:r>
              <a:rPr lang="en-US" sz="1500" dirty="0" err="1" smtClean="0">
                <a:solidFill>
                  <a:srgbClr val="000000"/>
                </a:solidFill>
              </a:rPr>
              <a:t>Lampman</a:t>
            </a:r>
            <a:r>
              <a:rPr lang="en-US" sz="1500" dirty="0">
                <a:solidFill>
                  <a:srgbClr val="000000"/>
                </a:solidFill>
              </a:rPr>
              <a:t>, S.R. and </a:t>
            </a:r>
            <a:r>
              <a:rPr lang="en-US" sz="1500" dirty="0" err="1">
                <a:solidFill>
                  <a:srgbClr val="000000"/>
                </a:solidFill>
              </a:rPr>
              <a:t>Zorc</a:t>
            </a:r>
            <a:r>
              <a:rPr lang="en-US" sz="1500" dirty="0">
                <a:solidFill>
                  <a:srgbClr val="000000"/>
                </a:solidFill>
              </a:rPr>
              <a:t>, T.B., eds., </a:t>
            </a:r>
            <a:r>
              <a:rPr lang="en-US" sz="1500" i="1" dirty="0">
                <a:solidFill>
                  <a:srgbClr val="000000"/>
                </a:solidFill>
              </a:rPr>
              <a:t>Metals Handbook: Properties and Selection: Nonferrous Alloys </a:t>
            </a:r>
            <a:r>
              <a:rPr lang="en-US" sz="1500" i="1" dirty="0" smtClean="0">
                <a:solidFill>
                  <a:srgbClr val="000000"/>
                </a:solidFill>
              </a:rPr>
              <a:t>and Special </a:t>
            </a:r>
            <a:r>
              <a:rPr lang="en-US" sz="1500" i="1" dirty="0">
                <a:solidFill>
                  <a:srgbClr val="000000"/>
                </a:solidFill>
              </a:rPr>
              <a:t>Purpose Materials</a:t>
            </a:r>
            <a:r>
              <a:rPr lang="en-US" sz="1500" dirty="0">
                <a:solidFill>
                  <a:srgbClr val="000000"/>
                </a:solidFill>
              </a:rPr>
              <a:t>, ASM, Materials Park, OH, 1990. With permission.)</a:t>
            </a:r>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2178" y="1371600"/>
            <a:ext cx="3654822" cy="36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5181600"/>
            <a:ext cx="6781800" cy="784830"/>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2.17 </a:t>
            </a:r>
            <a:r>
              <a:rPr lang="en-US" sz="1500" dirty="0">
                <a:solidFill>
                  <a:srgbClr val="000000"/>
                </a:solidFill>
              </a:rPr>
              <a:t>Variation in the resistivity of copper as a function of nickel </a:t>
            </a:r>
            <a:r>
              <a:rPr lang="en-US" sz="1500" dirty="0" smtClean="0">
                <a:solidFill>
                  <a:srgbClr val="000000"/>
                </a:solidFill>
              </a:rPr>
              <a:t>concentration</a:t>
            </a:r>
            <a:r>
              <a:rPr lang="en-US" sz="1500" dirty="0">
                <a:solidFill>
                  <a:srgbClr val="000000"/>
                </a:solidFill>
              </a:rPr>
              <a:t>. (From </a:t>
            </a:r>
            <a:r>
              <a:rPr lang="en-US" sz="1500" dirty="0" err="1">
                <a:solidFill>
                  <a:srgbClr val="000000"/>
                </a:solidFill>
              </a:rPr>
              <a:t>Neelkanta</a:t>
            </a:r>
            <a:r>
              <a:rPr lang="en-US" sz="1500" dirty="0">
                <a:solidFill>
                  <a:srgbClr val="000000"/>
                </a:solidFill>
              </a:rPr>
              <a:t>, P</a:t>
            </a:r>
            <a:r>
              <a:rPr lang="en-US" sz="1500" dirty="0" smtClean="0">
                <a:solidFill>
                  <a:srgbClr val="000000"/>
                </a:solidFill>
              </a:rPr>
              <a:t>., </a:t>
            </a:r>
            <a:r>
              <a:rPr lang="en-US" sz="1500" i="1" dirty="0" smtClean="0">
                <a:solidFill>
                  <a:srgbClr val="000000"/>
                </a:solidFill>
              </a:rPr>
              <a:t>Handbook </a:t>
            </a:r>
            <a:r>
              <a:rPr lang="en-US" sz="1500" i="1" dirty="0">
                <a:solidFill>
                  <a:srgbClr val="000000"/>
                </a:solidFill>
              </a:rPr>
              <a:t>of Electromagnetic Materials</a:t>
            </a:r>
            <a:r>
              <a:rPr lang="en-US" sz="1500" dirty="0">
                <a:solidFill>
                  <a:srgbClr val="000000"/>
                </a:solidFill>
              </a:rPr>
              <a:t>, CRC Press, Boca Raton, FL, 1995. With permission.)</a:t>
            </a:r>
          </a:p>
        </p:txBody>
      </p:sp>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9888" y="1924050"/>
            <a:ext cx="3324225" cy="300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4876800"/>
            <a:ext cx="6934200" cy="1246495"/>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2.18 </a:t>
            </a:r>
            <a:r>
              <a:rPr lang="en-US" sz="1500" dirty="0">
                <a:solidFill>
                  <a:srgbClr val="000000"/>
                </a:solidFill>
              </a:rPr>
              <a:t>Electrical resistivity (in </a:t>
            </a:r>
            <a:r>
              <a:rPr lang="en-US" sz="1500" dirty="0" err="1">
                <a:solidFill>
                  <a:srgbClr val="000000"/>
                </a:solidFill>
              </a:rPr>
              <a:t>nΩ</a:t>
            </a:r>
            <a:r>
              <a:rPr lang="en-US" sz="1500" dirty="0">
                <a:solidFill>
                  <a:srgbClr val="000000"/>
                </a:solidFill>
              </a:rPr>
              <a:t> m) and temperature coefficient of resistivity (%/K) for </a:t>
            </a:r>
            <a:r>
              <a:rPr lang="en-US" sz="1500" dirty="0" smtClean="0">
                <a:solidFill>
                  <a:srgbClr val="000000"/>
                </a:solidFill>
              </a:rPr>
              <a:t>platinum–palladium (</a:t>
            </a:r>
            <a:r>
              <a:rPr lang="en-US" sz="1500" dirty="0">
                <a:solidFill>
                  <a:srgbClr val="000000"/>
                </a:solidFill>
              </a:rPr>
              <a:t>Pt–</a:t>
            </a:r>
            <a:r>
              <a:rPr lang="en-US" sz="1500" dirty="0" err="1">
                <a:solidFill>
                  <a:srgbClr val="000000"/>
                </a:solidFill>
              </a:rPr>
              <a:t>Pd</a:t>
            </a:r>
            <a:r>
              <a:rPr lang="en-US" sz="1500" dirty="0">
                <a:solidFill>
                  <a:srgbClr val="000000"/>
                </a:solidFill>
              </a:rPr>
              <a:t>) alloys. (From </a:t>
            </a:r>
            <a:r>
              <a:rPr lang="en-US" sz="1500" dirty="0" err="1">
                <a:solidFill>
                  <a:srgbClr val="000000"/>
                </a:solidFill>
              </a:rPr>
              <a:t>Lampman</a:t>
            </a:r>
            <a:r>
              <a:rPr lang="en-US" sz="1500" dirty="0">
                <a:solidFill>
                  <a:srgbClr val="000000"/>
                </a:solidFill>
              </a:rPr>
              <a:t>, S.R. and </a:t>
            </a:r>
            <a:r>
              <a:rPr lang="en-US" sz="1500" dirty="0" err="1">
                <a:solidFill>
                  <a:srgbClr val="000000"/>
                </a:solidFill>
              </a:rPr>
              <a:t>Zorc</a:t>
            </a:r>
            <a:r>
              <a:rPr lang="en-US" sz="1500" dirty="0">
                <a:solidFill>
                  <a:srgbClr val="000000"/>
                </a:solidFill>
              </a:rPr>
              <a:t>, T.B., eds., </a:t>
            </a:r>
            <a:r>
              <a:rPr lang="en-US" sz="1500" i="1" dirty="0">
                <a:solidFill>
                  <a:srgbClr val="000000"/>
                </a:solidFill>
              </a:rPr>
              <a:t>Metals Handbook: Properties </a:t>
            </a:r>
            <a:r>
              <a:rPr lang="en-US" sz="1500" i="1" dirty="0" smtClean="0">
                <a:solidFill>
                  <a:srgbClr val="000000"/>
                </a:solidFill>
              </a:rPr>
              <a:t>and Selection</a:t>
            </a:r>
            <a:r>
              <a:rPr lang="en-US" sz="1500" i="1" dirty="0">
                <a:solidFill>
                  <a:srgbClr val="000000"/>
                </a:solidFill>
              </a:rPr>
              <a:t>: Nonferrous Alloys and Special Purpose Materials</a:t>
            </a:r>
            <a:r>
              <a:rPr lang="en-US" sz="1500" dirty="0">
                <a:solidFill>
                  <a:srgbClr val="000000"/>
                </a:solidFill>
              </a:rPr>
              <a:t>, ASM, Materials Park, OH, 1990. With permission.)</a:t>
            </a:r>
          </a:p>
        </p:txBody>
      </p:sp>
      <p:pic>
        <p:nvPicPr>
          <p:cNvPr id="184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775" y="1905000"/>
            <a:ext cx="3753931" cy="28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5029200"/>
            <a:ext cx="6781800" cy="1246495"/>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2.19 </a:t>
            </a:r>
            <a:r>
              <a:rPr lang="en-US" sz="1500" dirty="0">
                <a:solidFill>
                  <a:srgbClr val="000000"/>
                </a:solidFill>
              </a:rPr>
              <a:t>The change in tensile strength (in MPa on the left </a:t>
            </a:r>
            <a:r>
              <a:rPr lang="en-US" sz="1500" i="1" dirty="0">
                <a:solidFill>
                  <a:srgbClr val="000000"/>
                </a:solidFill>
              </a:rPr>
              <a:t>y</a:t>
            </a:r>
            <a:r>
              <a:rPr lang="en-US" sz="1500" dirty="0">
                <a:solidFill>
                  <a:srgbClr val="000000"/>
                </a:solidFill>
              </a:rPr>
              <a:t>-axis and in </a:t>
            </a:r>
            <a:r>
              <a:rPr lang="en-US" sz="1500" dirty="0" err="1">
                <a:solidFill>
                  <a:srgbClr val="000000"/>
                </a:solidFill>
              </a:rPr>
              <a:t>ksi</a:t>
            </a:r>
            <a:r>
              <a:rPr lang="en-US" sz="1500" dirty="0">
                <a:solidFill>
                  <a:srgbClr val="000000"/>
                </a:solidFill>
              </a:rPr>
              <a:t> on the right </a:t>
            </a:r>
            <a:r>
              <a:rPr lang="en-US" sz="1500" i="1" dirty="0">
                <a:solidFill>
                  <a:srgbClr val="000000"/>
                </a:solidFill>
              </a:rPr>
              <a:t>y</a:t>
            </a:r>
            <a:r>
              <a:rPr lang="en-US" sz="1500" dirty="0">
                <a:solidFill>
                  <a:srgbClr val="000000"/>
                </a:solidFill>
              </a:rPr>
              <a:t>-axis</a:t>
            </a:r>
            <a:r>
              <a:rPr lang="en-US" sz="1500" dirty="0" smtClean="0">
                <a:solidFill>
                  <a:srgbClr val="000000"/>
                </a:solidFill>
              </a:rPr>
              <a:t>) of </a:t>
            </a:r>
            <a:r>
              <a:rPr lang="en-US" sz="1500" dirty="0">
                <a:solidFill>
                  <a:srgbClr val="000000"/>
                </a:solidFill>
              </a:rPr>
              <a:t>annealed platinum–palladium alloys as a function of palladium concentration. (From </a:t>
            </a:r>
            <a:r>
              <a:rPr lang="en-US" sz="1500" dirty="0" err="1">
                <a:solidFill>
                  <a:srgbClr val="000000"/>
                </a:solidFill>
              </a:rPr>
              <a:t>Lampman</a:t>
            </a:r>
            <a:r>
              <a:rPr lang="en-US" sz="1500" dirty="0">
                <a:solidFill>
                  <a:srgbClr val="000000"/>
                </a:solidFill>
              </a:rPr>
              <a:t>, S.R</a:t>
            </a:r>
            <a:r>
              <a:rPr lang="en-US" sz="1500" dirty="0" smtClean="0">
                <a:solidFill>
                  <a:srgbClr val="000000"/>
                </a:solidFill>
              </a:rPr>
              <a:t>. and </a:t>
            </a:r>
            <a:r>
              <a:rPr lang="en-US" sz="1500" dirty="0" err="1">
                <a:solidFill>
                  <a:srgbClr val="000000"/>
                </a:solidFill>
              </a:rPr>
              <a:t>Zorc</a:t>
            </a:r>
            <a:r>
              <a:rPr lang="en-US" sz="1500" dirty="0">
                <a:solidFill>
                  <a:srgbClr val="000000"/>
                </a:solidFill>
              </a:rPr>
              <a:t>, T.B., eds., </a:t>
            </a:r>
            <a:r>
              <a:rPr lang="en-US" sz="1500" i="1" dirty="0">
                <a:solidFill>
                  <a:srgbClr val="000000"/>
                </a:solidFill>
              </a:rPr>
              <a:t>Metals Handbook: Properties and Selection: Nonferrous Alloys and Special </a:t>
            </a:r>
            <a:r>
              <a:rPr lang="en-US" sz="1500" i="1" dirty="0" smtClean="0">
                <a:solidFill>
                  <a:srgbClr val="000000"/>
                </a:solidFill>
              </a:rPr>
              <a:t>Purpose Materials</a:t>
            </a:r>
            <a:r>
              <a:rPr lang="en-US" sz="1500" dirty="0">
                <a:solidFill>
                  <a:srgbClr val="000000"/>
                </a:solidFill>
              </a:rPr>
              <a:t>, ASM, Materials Park, OH, 1990. With permission.)</a:t>
            </a:r>
          </a:p>
        </p:txBody>
      </p:sp>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5224" y="1600200"/>
            <a:ext cx="3838575" cy="3267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5334000"/>
            <a:ext cx="6781800" cy="1015663"/>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2.20 </a:t>
            </a:r>
            <a:r>
              <a:rPr lang="en-US" sz="1500" dirty="0">
                <a:solidFill>
                  <a:srgbClr val="000000"/>
                </a:solidFill>
              </a:rPr>
              <a:t>The resistivity of some copper alloys as a function of temperature. The data for </a:t>
            </a:r>
            <a:r>
              <a:rPr lang="en-US" sz="1500" dirty="0" smtClean="0">
                <a:solidFill>
                  <a:srgbClr val="000000"/>
                </a:solidFill>
              </a:rPr>
              <a:t>resistivity change </a:t>
            </a:r>
            <a:r>
              <a:rPr lang="en-US" sz="1500" dirty="0">
                <a:solidFill>
                  <a:srgbClr val="000000"/>
                </a:solidFill>
              </a:rPr>
              <a:t>of copper is also shown. (From </a:t>
            </a:r>
            <a:r>
              <a:rPr lang="en-US" sz="1500" dirty="0" err="1">
                <a:solidFill>
                  <a:srgbClr val="000000"/>
                </a:solidFill>
              </a:rPr>
              <a:t>Neelkanta</a:t>
            </a:r>
            <a:r>
              <a:rPr lang="en-US" sz="1500" dirty="0">
                <a:solidFill>
                  <a:srgbClr val="000000"/>
                </a:solidFill>
              </a:rPr>
              <a:t>, P., </a:t>
            </a:r>
            <a:r>
              <a:rPr lang="en-US" sz="1500" i="1" dirty="0">
                <a:solidFill>
                  <a:srgbClr val="000000"/>
                </a:solidFill>
              </a:rPr>
              <a:t>Handbook of Electromagnetic Materials</a:t>
            </a:r>
            <a:r>
              <a:rPr lang="en-US" sz="1500" dirty="0">
                <a:solidFill>
                  <a:srgbClr val="000000"/>
                </a:solidFill>
              </a:rPr>
              <a:t>, CRC Press</a:t>
            </a:r>
            <a:r>
              <a:rPr lang="en-US" sz="1500" dirty="0" smtClean="0">
                <a:solidFill>
                  <a:srgbClr val="000000"/>
                </a:solidFill>
              </a:rPr>
              <a:t>, Boca </a:t>
            </a:r>
            <a:r>
              <a:rPr lang="en-US" sz="1500" dirty="0">
                <a:solidFill>
                  <a:srgbClr val="000000"/>
                </a:solidFill>
              </a:rPr>
              <a:t>Raton, FL, 1995. With permission.)</a:t>
            </a:r>
          </a:p>
        </p:txBody>
      </p:sp>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4187" y="1066800"/>
            <a:ext cx="3476625" cy="416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ChangeArrowheads="1"/>
          </p:cNvSpPr>
          <p:nvPr/>
        </p:nvSpPr>
        <p:spPr bwMode="auto">
          <a:xfrm>
            <a:off x="762000" y="1138535"/>
            <a:ext cx="7620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n-US" altLang="en-US" sz="2400" b="1">
                <a:solidFill>
                  <a:srgbClr val="000000"/>
                </a:solidFill>
                <a:latin typeface="Arial" pitchFamily="34" charset="0"/>
              </a:rPr>
              <a:t>Limitation of the Classical Theory of Conductivity</a:t>
            </a:r>
            <a:endParaRPr lang="en-US" altLang="en-US" sz="2400">
              <a:solidFill>
                <a:srgbClr val="000000"/>
              </a:solidFill>
              <a:latin typeface="Arial" pitchFamily="34" charset="0"/>
            </a:endParaRPr>
          </a:p>
        </p:txBody>
      </p:sp>
      <p:sp>
        <p:nvSpPr>
          <p:cNvPr id="2051" name="Rectangle 4"/>
          <p:cNvSpPr>
            <a:spLocks noChangeArrowheads="1"/>
          </p:cNvSpPr>
          <p:nvPr/>
        </p:nvSpPr>
        <p:spPr bwMode="auto">
          <a:xfrm>
            <a:off x="914400" y="1970306"/>
            <a:ext cx="7924800"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1600" dirty="0">
                <a:solidFill>
                  <a:srgbClr val="000000"/>
                </a:solidFill>
                <a:latin typeface="Arial" pitchFamily="34" charset="0"/>
              </a:rPr>
              <a:t>The classical theory based on the delocalization of valence electrons, although useful, does not explain several key features associated with the electrical conductivity of metals. For example, in silicon or diamond (a form of carbon [C]), each atom has four valence electrons, their free charge carrier concentration is much smaller than the valence electron concentration.</a:t>
            </a:r>
          </a:p>
          <a:p>
            <a:pPr eaLnBrk="1" hangingPunct="1"/>
            <a:endParaRPr lang="en-US" altLang="en-US" sz="1600" dirty="0">
              <a:solidFill>
                <a:srgbClr val="000000"/>
              </a:solidFill>
              <a:latin typeface="Arial" pitchFamily="34" charset="0"/>
            </a:endParaRPr>
          </a:p>
          <a:p>
            <a:pPr eaLnBrk="1" hangingPunct="1"/>
            <a:r>
              <a:rPr lang="en-US" altLang="en-US" sz="1600" dirty="0">
                <a:solidFill>
                  <a:srgbClr val="000000"/>
                </a:solidFill>
                <a:latin typeface="Arial" pitchFamily="34" charset="0"/>
              </a:rPr>
              <a:t>Classical theory cannot accurately predict the relationship between the </a:t>
            </a:r>
            <a:r>
              <a:rPr lang="en-US" altLang="en-US" sz="1600" i="1" dirty="0">
                <a:solidFill>
                  <a:srgbClr val="000000"/>
                </a:solidFill>
                <a:latin typeface="Arial" pitchFamily="34" charset="0"/>
              </a:rPr>
              <a:t>thermal conductivity </a:t>
            </a:r>
            <a:r>
              <a:rPr lang="en-US" altLang="en-US" sz="1600" dirty="0">
                <a:solidFill>
                  <a:srgbClr val="000000"/>
                </a:solidFill>
                <a:latin typeface="Arial" pitchFamily="34" charset="0"/>
              </a:rPr>
              <a:t>and electrical conductivity of metals. If all electrons in the “sea of electrons” move freely and are responsible for the high electric conductivity of metals, these free electrons should also contribute to the thermal conductivity. However, succeeding quantitative studies show that the thermal conductivity predicted by classical theory is two orders of magnitude lower than the experimentally observed thermal conductivity. Unless the heat capacity of free electrons is two orders of magnitude higher than the measured value, classical theory cannot explain a correlation between the thermal conductivity and the electric conductivity.</a:t>
            </a:r>
          </a:p>
          <a:p>
            <a:pPr eaLnBrk="1" hangingPunct="1"/>
            <a:endParaRPr lang="en-US" altLang="en-US" sz="1600" dirty="0">
              <a:solidFill>
                <a:srgbClr val="000000"/>
              </a:solidFill>
              <a:latin typeface="Arial" pitchFamily="34" charset="0"/>
            </a:endParaRPr>
          </a:p>
          <a:p>
            <a:pPr eaLnBrk="1" hangingPunct="1"/>
            <a:r>
              <a:rPr lang="en-US" altLang="en-US" sz="1600" b="1" dirty="0">
                <a:solidFill>
                  <a:srgbClr val="000000"/>
                </a:solidFill>
                <a:latin typeface="Arial" pitchFamily="34" charset="0"/>
              </a:rPr>
              <a:t>Classical model needs to be changed.</a:t>
            </a:r>
          </a:p>
        </p:txBody>
      </p:sp>
    </p:spTree>
    <p:extLst>
      <p:ext uri="{BB962C8B-B14F-4D97-AF65-F5344CB8AC3E}">
        <p14:creationId xmlns:p14="http://schemas.microsoft.com/office/powerpoint/2010/main" val="18607703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5874" y="2057400"/>
            <a:ext cx="6791325" cy="3602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51803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5511968"/>
            <a:ext cx="6643688" cy="784830"/>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2.21 </a:t>
            </a:r>
            <a:r>
              <a:rPr lang="en-US" sz="1500" dirty="0">
                <a:solidFill>
                  <a:srgbClr val="000000"/>
                </a:solidFill>
              </a:rPr>
              <a:t>The order and number of electrons for different elements. (From Minges, M.L., </a:t>
            </a:r>
            <a:r>
              <a:rPr lang="en-US" sz="1500" i="1" dirty="0" smtClean="0">
                <a:solidFill>
                  <a:srgbClr val="000000"/>
                </a:solidFill>
              </a:rPr>
              <a:t>Electronic Materials </a:t>
            </a:r>
            <a:r>
              <a:rPr lang="en-US" sz="1500" i="1" dirty="0">
                <a:solidFill>
                  <a:srgbClr val="000000"/>
                </a:solidFill>
              </a:rPr>
              <a:t>Handbook</a:t>
            </a:r>
            <a:r>
              <a:rPr lang="en-US" sz="1500" dirty="0">
                <a:solidFill>
                  <a:srgbClr val="000000"/>
                </a:solidFill>
              </a:rPr>
              <a:t>, Vol. 1, ASM, Materials Park, OH, 1989. With permission.)</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9863" y="685800"/>
            <a:ext cx="6027737" cy="474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678" y="2514600"/>
            <a:ext cx="6997522" cy="2652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4"/>
          <p:cNvSpPr>
            <a:spLocks noChangeArrowheads="1"/>
          </p:cNvSpPr>
          <p:nvPr/>
        </p:nvSpPr>
        <p:spPr bwMode="auto">
          <a:xfrm>
            <a:off x="914400" y="1244025"/>
            <a:ext cx="7848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1600" dirty="0">
                <a:solidFill>
                  <a:srgbClr val="000000"/>
                </a:solidFill>
                <a:latin typeface="Arial" pitchFamily="34" charset="0"/>
              </a:rPr>
              <a:t>The electronic configuration of Al (13 electrons):  1s</a:t>
            </a:r>
            <a:r>
              <a:rPr lang="en-US" altLang="en-US" sz="1600" baseline="30000" dirty="0">
                <a:solidFill>
                  <a:srgbClr val="000000"/>
                </a:solidFill>
                <a:latin typeface="Arial" pitchFamily="34" charset="0"/>
              </a:rPr>
              <a:t>2</a:t>
            </a:r>
            <a:r>
              <a:rPr lang="en-US" altLang="en-US" sz="1600" dirty="0">
                <a:solidFill>
                  <a:srgbClr val="000000"/>
                </a:solidFill>
                <a:latin typeface="Arial" pitchFamily="34" charset="0"/>
              </a:rPr>
              <a:t>2s</a:t>
            </a:r>
            <a:r>
              <a:rPr lang="en-US" altLang="en-US" sz="1600" baseline="30000" dirty="0">
                <a:solidFill>
                  <a:srgbClr val="000000"/>
                </a:solidFill>
                <a:latin typeface="Arial" pitchFamily="34" charset="0"/>
              </a:rPr>
              <a:t>2</a:t>
            </a:r>
            <a:r>
              <a:rPr lang="en-US" altLang="en-US" sz="1600" dirty="0">
                <a:solidFill>
                  <a:srgbClr val="000000"/>
                </a:solidFill>
                <a:latin typeface="Arial" pitchFamily="34" charset="0"/>
              </a:rPr>
              <a:t>2p</a:t>
            </a:r>
            <a:r>
              <a:rPr lang="en-US" altLang="en-US" sz="1600" baseline="30000" dirty="0">
                <a:solidFill>
                  <a:srgbClr val="000000"/>
                </a:solidFill>
                <a:latin typeface="Arial" pitchFamily="34" charset="0"/>
              </a:rPr>
              <a:t>6</a:t>
            </a:r>
            <a:r>
              <a:rPr lang="en-US" altLang="en-US" sz="1600" dirty="0">
                <a:solidFill>
                  <a:srgbClr val="000000"/>
                </a:solidFill>
                <a:latin typeface="Arial" pitchFamily="34" charset="0"/>
              </a:rPr>
              <a:t>3s</a:t>
            </a:r>
            <a:r>
              <a:rPr lang="en-US" altLang="en-US" sz="1600" baseline="30000" dirty="0">
                <a:solidFill>
                  <a:srgbClr val="000000"/>
                </a:solidFill>
                <a:latin typeface="Arial" pitchFamily="34" charset="0"/>
              </a:rPr>
              <a:t>2</a:t>
            </a:r>
            <a:r>
              <a:rPr lang="en-US" altLang="en-US" sz="1600" dirty="0">
                <a:solidFill>
                  <a:srgbClr val="000000"/>
                </a:solidFill>
                <a:latin typeface="Arial" pitchFamily="34" charset="0"/>
              </a:rPr>
              <a:t>3p</a:t>
            </a:r>
            <a:r>
              <a:rPr lang="en-US" altLang="en-US" sz="1600" baseline="30000" dirty="0">
                <a:solidFill>
                  <a:srgbClr val="000000"/>
                </a:solidFill>
                <a:latin typeface="Arial" pitchFamily="34" charset="0"/>
              </a:rPr>
              <a:t>1</a:t>
            </a:r>
          </a:p>
          <a:p>
            <a:pPr eaLnBrk="1" hangingPunct="1"/>
            <a:r>
              <a:rPr lang="en-US" altLang="en-US" sz="1600" dirty="0">
                <a:solidFill>
                  <a:srgbClr val="000000"/>
                </a:solidFill>
                <a:latin typeface="Arial" pitchFamily="34" charset="0"/>
              </a:rPr>
              <a:t>					partially empty 3p shell</a:t>
            </a:r>
          </a:p>
        </p:txBody>
      </p:sp>
      <p:sp>
        <p:nvSpPr>
          <p:cNvPr id="4" name="Rectangle 6"/>
          <p:cNvSpPr>
            <a:spLocks noChangeArrowheads="1"/>
          </p:cNvSpPr>
          <p:nvPr/>
        </p:nvSpPr>
        <p:spPr bwMode="auto">
          <a:xfrm>
            <a:off x="914400" y="1929825"/>
            <a:ext cx="8001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1600" dirty="0">
                <a:solidFill>
                  <a:srgbClr val="000000"/>
                </a:solidFill>
                <a:latin typeface="Arial" pitchFamily="34" charset="0"/>
              </a:rPr>
              <a:t>The electronic configuration of Fe (26 electrons):  1s</a:t>
            </a:r>
            <a:r>
              <a:rPr lang="en-US" altLang="en-US" sz="1600" baseline="30000" dirty="0">
                <a:solidFill>
                  <a:srgbClr val="000000"/>
                </a:solidFill>
                <a:latin typeface="Arial" pitchFamily="34" charset="0"/>
              </a:rPr>
              <a:t>2</a:t>
            </a:r>
            <a:r>
              <a:rPr lang="en-US" altLang="en-US" sz="1600" dirty="0">
                <a:solidFill>
                  <a:srgbClr val="000000"/>
                </a:solidFill>
                <a:latin typeface="Arial" pitchFamily="34" charset="0"/>
              </a:rPr>
              <a:t>2s</a:t>
            </a:r>
            <a:r>
              <a:rPr lang="en-US" altLang="en-US" sz="1600" baseline="30000" dirty="0">
                <a:solidFill>
                  <a:srgbClr val="000000"/>
                </a:solidFill>
                <a:latin typeface="Arial" pitchFamily="34" charset="0"/>
              </a:rPr>
              <a:t>2</a:t>
            </a:r>
            <a:r>
              <a:rPr lang="en-US" altLang="en-US" sz="1600" dirty="0">
                <a:solidFill>
                  <a:srgbClr val="000000"/>
                </a:solidFill>
                <a:latin typeface="Arial" pitchFamily="34" charset="0"/>
              </a:rPr>
              <a:t>2p</a:t>
            </a:r>
            <a:r>
              <a:rPr lang="en-US" altLang="en-US" sz="1600" baseline="30000" dirty="0">
                <a:solidFill>
                  <a:srgbClr val="000000"/>
                </a:solidFill>
                <a:latin typeface="Arial" pitchFamily="34" charset="0"/>
              </a:rPr>
              <a:t>6</a:t>
            </a:r>
            <a:r>
              <a:rPr lang="en-US" altLang="en-US" sz="1600" dirty="0">
                <a:solidFill>
                  <a:srgbClr val="000000"/>
                </a:solidFill>
                <a:latin typeface="Arial" pitchFamily="34" charset="0"/>
              </a:rPr>
              <a:t>3s</a:t>
            </a:r>
            <a:r>
              <a:rPr lang="en-US" altLang="en-US" sz="1600" baseline="30000" dirty="0">
                <a:solidFill>
                  <a:srgbClr val="000000"/>
                </a:solidFill>
                <a:latin typeface="Arial" pitchFamily="34" charset="0"/>
              </a:rPr>
              <a:t>2</a:t>
            </a:r>
            <a:r>
              <a:rPr lang="en-US" altLang="en-US" sz="1600" dirty="0">
                <a:solidFill>
                  <a:srgbClr val="000000"/>
                </a:solidFill>
                <a:latin typeface="Arial" pitchFamily="34" charset="0"/>
              </a:rPr>
              <a:t>3p</a:t>
            </a:r>
            <a:r>
              <a:rPr lang="en-US" altLang="en-US" sz="1600" baseline="30000" dirty="0">
                <a:solidFill>
                  <a:srgbClr val="000000"/>
                </a:solidFill>
                <a:latin typeface="Arial" pitchFamily="34" charset="0"/>
              </a:rPr>
              <a:t>6</a:t>
            </a:r>
            <a:r>
              <a:rPr lang="en-US" altLang="en-US" sz="1600" dirty="0">
                <a:solidFill>
                  <a:srgbClr val="000000"/>
                </a:solidFill>
                <a:latin typeface="Arial" pitchFamily="34" charset="0"/>
              </a:rPr>
              <a:t>3d</a:t>
            </a:r>
            <a:r>
              <a:rPr lang="en-US" altLang="en-US" sz="1600" baseline="30000" dirty="0">
                <a:solidFill>
                  <a:srgbClr val="000000"/>
                </a:solidFill>
                <a:latin typeface="Arial" pitchFamily="34" charset="0"/>
              </a:rPr>
              <a:t>8</a:t>
            </a:r>
          </a:p>
          <a:p>
            <a:pPr eaLnBrk="1" hangingPunct="1"/>
            <a:r>
              <a:rPr lang="en-US" altLang="en-US" sz="1600" dirty="0">
                <a:solidFill>
                  <a:srgbClr val="000000"/>
                </a:solidFill>
                <a:latin typeface="Arial" pitchFamily="34" charset="0"/>
              </a:rPr>
              <a:t>					partially empty 3p shell</a:t>
            </a:r>
          </a:p>
        </p:txBody>
      </p:sp>
      <p:sp>
        <p:nvSpPr>
          <p:cNvPr id="5" name="Rectangle 8"/>
          <p:cNvSpPr>
            <a:spLocks noChangeArrowheads="1"/>
          </p:cNvSpPr>
          <p:nvPr/>
        </p:nvSpPr>
        <p:spPr bwMode="auto">
          <a:xfrm>
            <a:off x="1465263" y="528935"/>
            <a:ext cx="60789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2400" b="1" dirty="0">
                <a:solidFill>
                  <a:srgbClr val="000000"/>
                </a:solidFill>
                <a:latin typeface="Arial" pitchFamily="34" charset="0"/>
              </a:rPr>
              <a:t>Electron configuration of isolated atoms</a:t>
            </a:r>
            <a:endParaRPr lang="en-US" altLang="en-US" sz="2400" dirty="0">
              <a:solidFill>
                <a:srgbClr val="000000"/>
              </a:solidFill>
              <a:latin typeface="Arial" pitchFamily="34" charset="0"/>
            </a:endParaRPr>
          </a:p>
        </p:txBody>
      </p:sp>
      <p:sp>
        <p:nvSpPr>
          <p:cNvPr id="6" name="Rectangle 5"/>
          <p:cNvSpPr>
            <a:spLocks noChangeArrowheads="1"/>
          </p:cNvSpPr>
          <p:nvPr/>
        </p:nvSpPr>
        <p:spPr bwMode="auto">
          <a:xfrm>
            <a:off x="914400" y="5229761"/>
            <a:ext cx="7162800" cy="132343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1600" dirty="0">
                <a:solidFill>
                  <a:srgbClr val="000000"/>
                </a:solidFill>
                <a:latin typeface="Arial" pitchFamily="34" charset="0"/>
              </a:rPr>
              <a:t>A solid material can have billions of atoms. It is important to know not just the electronic structure of individual atoms but also how different atoms interact with one another when they are in close proximity to one another. When individual atoms are brought together to form a solid material, the atomic distance decreases and the electron orbitals begin to </a:t>
            </a:r>
            <a:r>
              <a:rPr lang="en-US" altLang="en-US" sz="1600" dirty="0" smtClean="0">
                <a:solidFill>
                  <a:srgbClr val="000000"/>
                </a:solidFill>
                <a:latin typeface="Arial" pitchFamily="34" charset="0"/>
              </a:rPr>
              <a:t>overlap.</a:t>
            </a:r>
            <a:endParaRPr lang="en-US" altLang="en-US" sz="1600" dirty="0">
              <a:solidFill>
                <a:srgbClr val="000000"/>
              </a:solidFill>
              <a:latin typeface="Arial" pitchFamily="34" charset="0"/>
            </a:endParaRPr>
          </a:p>
        </p:txBody>
      </p:sp>
    </p:spTree>
    <p:extLst>
      <p:ext uri="{BB962C8B-B14F-4D97-AF65-F5344CB8AC3E}">
        <p14:creationId xmlns:p14="http://schemas.microsoft.com/office/powerpoint/2010/main" val="971099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4876800"/>
            <a:ext cx="6934200" cy="1477328"/>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2.22 </a:t>
            </a:r>
            <a:r>
              <a:rPr lang="en-US" sz="1500" dirty="0">
                <a:solidFill>
                  <a:srgbClr val="000000"/>
                </a:solidFill>
              </a:rPr>
              <a:t>Electronic structure and energy levels in a Si atom: (a) The orbital model of a Si atom </a:t>
            </a:r>
            <a:r>
              <a:rPr lang="en-US" sz="1500" dirty="0" smtClean="0">
                <a:solidFill>
                  <a:srgbClr val="000000"/>
                </a:solidFill>
              </a:rPr>
              <a:t>showing the </a:t>
            </a:r>
            <a:r>
              <a:rPr lang="en-US" sz="1500" dirty="0">
                <a:solidFill>
                  <a:srgbClr val="000000"/>
                </a:solidFill>
              </a:rPr>
              <a:t>ten core electrons (</a:t>
            </a:r>
            <a:r>
              <a:rPr lang="en-US" sz="1500" i="1" dirty="0">
                <a:solidFill>
                  <a:srgbClr val="000000"/>
                </a:solidFill>
              </a:rPr>
              <a:t>n = </a:t>
            </a:r>
            <a:r>
              <a:rPr lang="en-US" sz="1500" dirty="0">
                <a:solidFill>
                  <a:srgbClr val="000000"/>
                </a:solidFill>
              </a:rPr>
              <a:t>1 and 2) and the four valence electrons (</a:t>
            </a:r>
            <a:r>
              <a:rPr lang="en-US" sz="1500" i="1" dirty="0">
                <a:solidFill>
                  <a:srgbClr val="000000"/>
                </a:solidFill>
              </a:rPr>
              <a:t>n = </a:t>
            </a:r>
            <a:r>
              <a:rPr lang="en-US" sz="1500" dirty="0">
                <a:solidFill>
                  <a:srgbClr val="000000"/>
                </a:solidFill>
              </a:rPr>
              <a:t>3); (b) energy levels in the </a:t>
            </a:r>
            <a:r>
              <a:rPr lang="en-US" sz="1500" dirty="0" smtClean="0">
                <a:solidFill>
                  <a:srgbClr val="000000"/>
                </a:solidFill>
              </a:rPr>
              <a:t>Coulombic potential </a:t>
            </a:r>
            <a:r>
              <a:rPr lang="en-US" sz="1500" dirty="0">
                <a:solidFill>
                  <a:srgbClr val="000000"/>
                </a:solidFill>
              </a:rPr>
              <a:t>of the nucleus are also shown schematically. (From Streetman, B.G. and Banerjee, S., </a:t>
            </a:r>
            <a:r>
              <a:rPr lang="en-US" sz="1500" i="1" dirty="0">
                <a:solidFill>
                  <a:srgbClr val="000000"/>
                </a:solidFill>
              </a:rPr>
              <a:t>Solid </a:t>
            </a:r>
            <a:r>
              <a:rPr lang="en-US" sz="1500" i="1" dirty="0" smtClean="0">
                <a:solidFill>
                  <a:srgbClr val="000000"/>
                </a:solidFill>
              </a:rPr>
              <a:t>State Electronic </a:t>
            </a:r>
            <a:r>
              <a:rPr lang="en-US" sz="1500" i="1" dirty="0">
                <a:solidFill>
                  <a:srgbClr val="000000"/>
                </a:solidFill>
              </a:rPr>
              <a:t>Devices</a:t>
            </a:r>
            <a:r>
              <a:rPr lang="en-US" sz="1500" dirty="0">
                <a:solidFill>
                  <a:srgbClr val="000000"/>
                </a:solidFill>
              </a:rPr>
              <a:t>, 5th ed., Prentice Hall, Upper Saddle River, NJ, 2000. With permission.)</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838200"/>
            <a:ext cx="2940303" cy="39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5663625"/>
            <a:ext cx="7239000" cy="584775"/>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2.2 </a:t>
            </a:r>
            <a:r>
              <a:rPr lang="en-US" sz="1600" dirty="0">
                <a:solidFill>
                  <a:srgbClr val="000000"/>
                </a:solidFill>
              </a:rPr>
              <a:t>Classification of materials based on the nature of bonding. Typical ranges of resistivity </a:t>
            </a:r>
            <a:r>
              <a:rPr lang="en-US" sz="1600" dirty="0" smtClean="0">
                <a:solidFill>
                  <a:srgbClr val="000000"/>
                </a:solidFill>
              </a:rPr>
              <a:t>are also </a:t>
            </a:r>
            <a:r>
              <a:rPr lang="en-US" sz="1600" dirty="0">
                <a:solidFill>
                  <a:srgbClr val="000000"/>
                </a:solidFill>
              </a:rPr>
              <a:t>shown.</a:t>
            </a:r>
            <a:endParaRPr lang="en-US" sz="1500" dirty="0">
              <a:solidFill>
                <a:srgbClr val="000000"/>
              </a:solidFill>
            </a:endParaRP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9996" y="1600200"/>
            <a:ext cx="5611404" cy="39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5181600"/>
            <a:ext cx="7162800" cy="784830"/>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2.23 </a:t>
            </a:r>
            <a:r>
              <a:rPr lang="en-US" sz="1500" dirty="0">
                <a:solidFill>
                  <a:srgbClr val="000000"/>
                </a:solidFill>
              </a:rPr>
              <a:t>Overlap of the electron energy levels or wave functions as the atoms come closer. (</a:t>
            </a:r>
            <a:r>
              <a:rPr lang="en-US" sz="1500" dirty="0" smtClean="0">
                <a:solidFill>
                  <a:srgbClr val="000000"/>
                </a:solidFill>
              </a:rPr>
              <a:t>Adapted from </a:t>
            </a:r>
            <a:r>
              <a:rPr lang="en-US" sz="1500" dirty="0">
                <a:solidFill>
                  <a:srgbClr val="000000"/>
                </a:solidFill>
              </a:rPr>
              <a:t>Edwards-</a:t>
            </a:r>
            <a:r>
              <a:rPr lang="en-US" sz="1500" dirty="0" err="1">
                <a:solidFill>
                  <a:srgbClr val="000000"/>
                </a:solidFill>
              </a:rPr>
              <a:t>Shea</a:t>
            </a:r>
            <a:r>
              <a:rPr lang="en-US" sz="1500" dirty="0">
                <a:solidFill>
                  <a:srgbClr val="000000"/>
                </a:solidFill>
              </a:rPr>
              <a:t>, L., </a:t>
            </a:r>
            <a:r>
              <a:rPr lang="en-US" sz="1500" i="1" dirty="0">
                <a:solidFill>
                  <a:srgbClr val="000000"/>
                </a:solidFill>
              </a:rPr>
              <a:t>The Essence of Solid-State Electronics</a:t>
            </a:r>
            <a:r>
              <a:rPr lang="en-US" sz="1500" dirty="0">
                <a:solidFill>
                  <a:srgbClr val="000000"/>
                </a:solidFill>
              </a:rPr>
              <a:t>, Prentice Hall, Upper Saddle River, NJ, 1996</a:t>
            </a:r>
            <a:r>
              <a:rPr lang="en-US" sz="1500" dirty="0" smtClean="0">
                <a:solidFill>
                  <a:srgbClr val="000000"/>
                </a:solidFill>
              </a:rPr>
              <a:t>. With </a:t>
            </a:r>
            <a:r>
              <a:rPr lang="en-US" sz="1500" dirty="0">
                <a:solidFill>
                  <a:srgbClr val="000000"/>
                </a:solidFill>
              </a:rPr>
              <a:t>permission.)</a:t>
            </a: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5822" y="1849442"/>
            <a:ext cx="3563578" cy="27987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914400" y="1888391"/>
            <a:ext cx="8001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1600" dirty="0">
                <a:solidFill>
                  <a:srgbClr val="000000"/>
                </a:solidFill>
                <a:latin typeface="Arial" pitchFamily="34" charset="0"/>
              </a:rPr>
              <a:t>The overlapping of energy levels of different atoms and the subsequent formation of </a:t>
            </a:r>
            <a:r>
              <a:rPr lang="en-US" altLang="en-US" sz="1600" i="1" dirty="0">
                <a:solidFill>
                  <a:srgbClr val="000000"/>
                </a:solidFill>
                <a:latin typeface="Arial" pitchFamily="34" charset="0"/>
              </a:rPr>
              <a:t>energy bands</a:t>
            </a:r>
            <a:r>
              <a:rPr lang="en-US" altLang="en-US" sz="1600" dirty="0">
                <a:solidFill>
                  <a:srgbClr val="000000"/>
                </a:solidFill>
                <a:latin typeface="Arial" pitchFamily="34" charset="0"/>
              </a:rPr>
              <a:t>, which occur in silicon. As the interatomic distance (or lattice spacing) decreases, two discrete energy levels become two separate bands.</a:t>
            </a:r>
          </a:p>
        </p:txBody>
      </p:sp>
      <p:sp>
        <p:nvSpPr>
          <p:cNvPr id="6" name="Rectangle 5"/>
          <p:cNvSpPr>
            <a:spLocks noChangeArrowheads="1"/>
          </p:cNvSpPr>
          <p:nvPr/>
        </p:nvSpPr>
        <p:spPr bwMode="auto">
          <a:xfrm>
            <a:off x="914400" y="2819400"/>
            <a:ext cx="7772400"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1600" dirty="0">
                <a:solidFill>
                  <a:srgbClr val="000000"/>
                </a:solidFill>
                <a:latin typeface="Arial" pitchFamily="34" charset="0"/>
              </a:rPr>
              <a:t>Because of the partially filled tetrahedral sites, there are two different valence electron locations. </a:t>
            </a:r>
          </a:p>
          <a:p>
            <a:pPr eaLnBrk="1" hangingPunct="1"/>
            <a:endParaRPr lang="en-US" altLang="en-US" sz="1600" dirty="0">
              <a:solidFill>
                <a:srgbClr val="000000"/>
              </a:solidFill>
              <a:latin typeface="Arial" pitchFamily="34" charset="0"/>
            </a:endParaRPr>
          </a:p>
          <a:p>
            <a:pPr eaLnBrk="1" hangingPunct="1">
              <a:buFontTx/>
              <a:buAutoNum type="arabicParenR"/>
            </a:pPr>
            <a:r>
              <a:rPr lang="en-US" altLang="en-US" sz="1600" dirty="0" smtClean="0">
                <a:solidFill>
                  <a:srgbClr val="000000"/>
                </a:solidFill>
                <a:latin typeface="Arial" pitchFamily="34" charset="0"/>
              </a:rPr>
              <a:t> Valence </a:t>
            </a:r>
            <a:r>
              <a:rPr lang="en-US" altLang="en-US" sz="1600" dirty="0">
                <a:solidFill>
                  <a:srgbClr val="000000"/>
                </a:solidFill>
                <a:latin typeface="Arial" pitchFamily="34" charset="0"/>
              </a:rPr>
              <a:t>electrons stay near the center of Si–Si bonds, and the Coulombic interactions between valence electrons and the nucleus consequently contributes to strengthening Si–Si bonds. This energy state of valence electrons participating in Si–Si covalent bonding is called the bound state; most valence electrons are in the bound state. </a:t>
            </a:r>
          </a:p>
          <a:p>
            <a:pPr eaLnBrk="1" hangingPunct="1">
              <a:buFontTx/>
              <a:buAutoNum type="arabicParenR"/>
            </a:pPr>
            <a:endParaRPr lang="en-US" altLang="en-US" sz="1600" dirty="0">
              <a:solidFill>
                <a:srgbClr val="000000"/>
              </a:solidFill>
              <a:latin typeface="Arial" pitchFamily="34" charset="0"/>
            </a:endParaRPr>
          </a:p>
          <a:p>
            <a:pPr eaLnBrk="1" hangingPunct="1">
              <a:buFontTx/>
              <a:buAutoNum type="arabicParenR"/>
            </a:pPr>
            <a:r>
              <a:rPr lang="en-US" altLang="en-US" sz="1600" dirty="0" smtClean="0">
                <a:solidFill>
                  <a:srgbClr val="000000"/>
                </a:solidFill>
                <a:latin typeface="Arial" pitchFamily="34" charset="0"/>
              </a:rPr>
              <a:t> The </a:t>
            </a:r>
            <a:r>
              <a:rPr lang="en-US" altLang="en-US" sz="1600" dirty="0">
                <a:solidFill>
                  <a:srgbClr val="000000"/>
                </a:solidFill>
                <a:latin typeface="Arial" pitchFamily="34" charset="0"/>
              </a:rPr>
              <a:t>second type of electron state is known as “free state” and only a small portion of the valence electrons take the energy levels in free states. Electrons in free states are found around the empty tetrahedral sites of an Si lattice. Due to the lack of nearby Si atoms, the electrons in the free states are not bound to the atom.</a:t>
            </a:r>
          </a:p>
        </p:txBody>
      </p:sp>
      <p:sp>
        <p:nvSpPr>
          <p:cNvPr id="6148" name="Rectangle 6"/>
          <p:cNvSpPr>
            <a:spLocks noChangeArrowheads="1"/>
          </p:cNvSpPr>
          <p:nvPr/>
        </p:nvSpPr>
        <p:spPr bwMode="auto">
          <a:xfrm>
            <a:off x="2822575" y="990600"/>
            <a:ext cx="3959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2400" b="1">
                <a:solidFill>
                  <a:srgbClr val="000000"/>
                </a:solidFill>
                <a:latin typeface="Arial" pitchFamily="34" charset="0"/>
              </a:rPr>
              <a:t>Band Structure of Si solid</a:t>
            </a:r>
            <a:endParaRPr lang="en-US" altLang="en-US" sz="2400">
              <a:solidFill>
                <a:srgbClr val="000000"/>
              </a:solidFill>
            </a:endParaRPr>
          </a:p>
        </p:txBody>
      </p:sp>
    </p:spTree>
    <p:extLst>
      <p:ext uri="{BB962C8B-B14F-4D97-AF65-F5344CB8AC3E}">
        <p14:creationId xmlns:p14="http://schemas.microsoft.com/office/powerpoint/2010/main" val="33893800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114800"/>
            <a:ext cx="7086600" cy="784830"/>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2.24 </a:t>
            </a:r>
            <a:r>
              <a:rPr lang="en-US" sz="1500" dirty="0">
                <a:solidFill>
                  <a:srgbClr val="000000"/>
                </a:solidFill>
              </a:rPr>
              <a:t>Formation of energy bands in silicon. (From Streetman, B.G. and Banerjee, S., </a:t>
            </a:r>
            <a:r>
              <a:rPr lang="en-US" sz="1500" i="1" dirty="0">
                <a:solidFill>
                  <a:srgbClr val="000000"/>
                </a:solidFill>
              </a:rPr>
              <a:t>Solid </a:t>
            </a:r>
            <a:r>
              <a:rPr lang="en-US" sz="1500" i="1" dirty="0" smtClean="0">
                <a:solidFill>
                  <a:srgbClr val="000000"/>
                </a:solidFill>
              </a:rPr>
              <a:t>State Electronic </a:t>
            </a:r>
            <a:r>
              <a:rPr lang="en-US" sz="1500" i="1" dirty="0">
                <a:solidFill>
                  <a:srgbClr val="000000"/>
                </a:solidFill>
              </a:rPr>
              <a:t>Devices</a:t>
            </a:r>
            <a:r>
              <a:rPr lang="en-US" sz="1500" dirty="0">
                <a:solidFill>
                  <a:srgbClr val="000000"/>
                </a:solidFill>
              </a:rPr>
              <a:t>, 5th ed., Prentice Hall, Upper Saddle River, NJ, 2000. With permission.)</a:t>
            </a:r>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101738"/>
            <a:ext cx="4038600" cy="3011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3"/>
          <p:cNvSpPr>
            <a:spLocks noChangeArrowheads="1"/>
          </p:cNvSpPr>
          <p:nvPr/>
        </p:nvSpPr>
        <p:spPr bwMode="auto">
          <a:xfrm>
            <a:off x="838200" y="5105400"/>
            <a:ext cx="7467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1600" dirty="0">
                <a:solidFill>
                  <a:srgbClr val="000000"/>
                </a:solidFill>
                <a:latin typeface="Arial" pitchFamily="34" charset="0"/>
              </a:rPr>
              <a:t>In Si, the electron energy band corresponding to the bound states is called the valence band, and the electron energy band related to the free states is called the conduction band. The energy gap between the bottom of the conduction band and the top of the valence band is called band gap.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4572000"/>
            <a:ext cx="7467600" cy="784830"/>
          </a:xfrm>
          <a:prstGeom prst="rect">
            <a:avLst/>
          </a:prstGeom>
        </p:spPr>
        <p:txBody>
          <a:bodyPr wrap="square">
            <a:spAutoFit/>
          </a:bodyPr>
          <a:lstStyle/>
          <a:p>
            <a:r>
              <a:rPr lang="en-US" sz="1500" b="1" dirty="0" smtClean="0">
                <a:solidFill>
                  <a:srgbClr val="000000"/>
                </a:solidFill>
              </a:rPr>
              <a:t>FIGURE 2.25 </a:t>
            </a:r>
            <a:r>
              <a:rPr lang="en-US" sz="1500" dirty="0">
                <a:solidFill>
                  <a:srgbClr val="000000"/>
                </a:solidFill>
              </a:rPr>
              <a:t>Formation of energy bands in lithium metal. The 2s band is only half-filled. Note that the </a:t>
            </a:r>
            <a:r>
              <a:rPr lang="en-US" sz="1500" dirty="0" smtClean="0">
                <a:solidFill>
                  <a:srgbClr val="000000"/>
                </a:solidFill>
              </a:rPr>
              <a:t>1s level </a:t>
            </a:r>
            <a:r>
              <a:rPr lang="en-US" sz="1500" dirty="0">
                <a:solidFill>
                  <a:srgbClr val="000000"/>
                </a:solidFill>
              </a:rPr>
              <a:t>shows very little splitting. (From </a:t>
            </a:r>
            <a:r>
              <a:rPr lang="en-US" sz="1500" dirty="0" err="1">
                <a:solidFill>
                  <a:srgbClr val="000000"/>
                </a:solidFill>
              </a:rPr>
              <a:t>Kasap</a:t>
            </a:r>
            <a:r>
              <a:rPr lang="en-US" sz="1500" dirty="0">
                <a:solidFill>
                  <a:srgbClr val="000000"/>
                </a:solidFill>
              </a:rPr>
              <a:t>, S.O., </a:t>
            </a:r>
            <a:r>
              <a:rPr lang="en-US" sz="1500" i="1" dirty="0">
                <a:solidFill>
                  <a:srgbClr val="000000"/>
                </a:solidFill>
              </a:rPr>
              <a:t>Principles of Electronic Materials and Devices</a:t>
            </a:r>
            <a:r>
              <a:rPr lang="en-US" sz="1500" dirty="0">
                <a:solidFill>
                  <a:srgbClr val="000000"/>
                </a:solidFill>
              </a:rPr>
              <a:t>, </a:t>
            </a:r>
            <a:r>
              <a:rPr lang="en-US" sz="1500" dirty="0" smtClean="0">
                <a:solidFill>
                  <a:srgbClr val="000000"/>
                </a:solidFill>
              </a:rPr>
              <a:t>McGraw Hill</a:t>
            </a:r>
            <a:r>
              <a:rPr lang="en-US" sz="1500" dirty="0">
                <a:solidFill>
                  <a:srgbClr val="000000"/>
                </a:solidFill>
              </a:rPr>
              <a:t>, New York, 2002. With permission.)</a:t>
            </a:r>
          </a:p>
        </p:txBody>
      </p:sp>
      <p:pic>
        <p:nvPicPr>
          <p:cNvPr id="256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990600"/>
            <a:ext cx="5962650" cy="3562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a:spLocks noChangeArrowheads="1"/>
          </p:cNvSpPr>
          <p:nvPr/>
        </p:nvSpPr>
        <p:spPr bwMode="auto">
          <a:xfrm>
            <a:off x="6525903" y="3096161"/>
            <a:ext cx="2057400" cy="132343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1600" dirty="0">
                <a:solidFill>
                  <a:srgbClr val="000000"/>
                </a:solidFill>
                <a:latin typeface="Arial" pitchFamily="34" charset="0"/>
              </a:rPr>
              <a:t>2s band is only half-full and the other half of the energy state in the 2s band is empty. </a:t>
            </a:r>
          </a:p>
        </p:txBody>
      </p:sp>
      <p:cxnSp>
        <p:nvCxnSpPr>
          <p:cNvPr id="5" name="Straight Arrow Connector 4"/>
          <p:cNvCxnSpPr/>
          <p:nvPr/>
        </p:nvCxnSpPr>
        <p:spPr bwMode="auto">
          <a:xfrm flipH="1" flipV="1">
            <a:off x="4191000" y="2812720"/>
            <a:ext cx="2282586" cy="428624"/>
          </a:xfrm>
          <a:prstGeom prst="straightConnector1">
            <a:avLst/>
          </a:prstGeom>
          <a:solidFill>
            <a:schemeClr val="accent1"/>
          </a:solidFill>
          <a:ln w="9525" cap="flat" cmpd="sng" algn="ctr">
            <a:solidFill>
              <a:srgbClr val="000000"/>
            </a:solidFill>
            <a:prstDash val="sysDash"/>
            <a:round/>
            <a:headEnd type="none" w="med" len="med"/>
            <a:tailEnd type="arrow"/>
          </a:ln>
          <a:effectLst/>
        </p:spPr>
      </p:cxnSp>
      <p:sp>
        <p:nvSpPr>
          <p:cNvPr id="14" name="Rectangle 7"/>
          <p:cNvSpPr>
            <a:spLocks noChangeArrowheads="1"/>
          </p:cNvSpPr>
          <p:nvPr/>
        </p:nvSpPr>
        <p:spPr bwMode="auto">
          <a:xfrm>
            <a:off x="533400" y="5486400"/>
            <a:ext cx="8202304" cy="10156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1500" dirty="0">
                <a:solidFill>
                  <a:srgbClr val="000000"/>
                </a:solidFill>
                <a:latin typeface="Arial" pitchFamily="34" charset="0"/>
              </a:rPr>
              <a:t>The band width for electrons of the 1s level does not increase, though the interatomic distance decreases to the equilibrium position. Since the 2s level electrons shield the 1s electrons from outside electrons, the 1s level electrons in the solid are less affected by the presence of electrons of neighboring atoms.</a:t>
            </a:r>
          </a:p>
        </p:txBody>
      </p:sp>
      <p:sp>
        <p:nvSpPr>
          <p:cNvPr id="15" name="Rectangle 4"/>
          <p:cNvSpPr>
            <a:spLocks noChangeArrowheads="1"/>
          </p:cNvSpPr>
          <p:nvPr/>
        </p:nvSpPr>
        <p:spPr bwMode="auto">
          <a:xfrm>
            <a:off x="2209800" y="304800"/>
            <a:ext cx="4645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2400" b="1" dirty="0">
                <a:solidFill>
                  <a:srgbClr val="000000"/>
                </a:solidFill>
                <a:latin typeface="Arial" pitchFamily="34" charset="0"/>
              </a:rPr>
              <a:t>Band Structure of metal solid</a:t>
            </a:r>
            <a:endParaRPr lang="en-US" altLang="en-US" sz="2400" dirty="0">
              <a:solidFill>
                <a:srgbClr val="000000"/>
              </a:solidFill>
            </a:endParaRPr>
          </a:p>
        </p:txBody>
      </p:sp>
    </p:spTree>
    <p:extLst>
      <p:ext uri="{BB962C8B-B14F-4D97-AF65-F5344CB8AC3E}">
        <p14:creationId xmlns:p14="http://schemas.microsoft.com/office/powerpoint/2010/main" val="27008075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5410200"/>
            <a:ext cx="6781800" cy="784830"/>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2.26 </a:t>
            </a:r>
            <a:r>
              <a:rPr lang="en-US" sz="1500" dirty="0">
                <a:solidFill>
                  <a:srgbClr val="000000"/>
                </a:solidFill>
              </a:rPr>
              <a:t>Schematic of a band diagram for a metal. (From Edwards-</a:t>
            </a:r>
            <a:r>
              <a:rPr lang="en-US" sz="1500" dirty="0" err="1">
                <a:solidFill>
                  <a:srgbClr val="000000"/>
                </a:solidFill>
              </a:rPr>
              <a:t>Shea</a:t>
            </a:r>
            <a:r>
              <a:rPr lang="en-US" sz="1500" dirty="0">
                <a:solidFill>
                  <a:srgbClr val="000000"/>
                </a:solidFill>
              </a:rPr>
              <a:t>, L., </a:t>
            </a:r>
            <a:r>
              <a:rPr lang="en-US" sz="1500" i="1" dirty="0">
                <a:solidFill>
                  <a:srgbClr val="000000"/>
                </a:solidFill>
              </a:rPr>
              <a:t>The Essence of </a:t>
            </a:r>
            <a:r>
              <a:rPr lang="en-US" sz="1500" i="1" dirty="0" smtClean="0">
                <a:solidFill>
                  <a:srgbClr val="000000"/>
                </a:solidFill>
              </a:rPr>
              <a:t>Solid-State </a:t>
            </a:r>
            <a:r>
              <a:rPr lang="en-US" sz="1500" i="1" dirty="0">
                <a:solidFill>
                  <a:srgbClr val="000000"/>
                </a:solidFill>
              </a:rPr>
              <a:t>Electronics</a:t>
            </a:r>
            <a:r>
              <a:rPr lang="en-US" sz="1500" dirty="0">
                <a:solidFill>
                  <a:srgbClr val="000000"/>
                </a:solidFill>
              </a:rPr>
              <a:t>, Prentice Hall, Upper Saddle River, NJ, 1996. With permission.)</a:t>
            </a:r>
          </a:p>
        </p:txBody>
      </p:sp>
      <p:pic>
        <p:nvPicPr>
          <p:cNvPr id="266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3575" y="1600200"/>
            <a:ext cx="5305425" cy="3400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71146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3429000"/>
            <a:ext cx="7543800" cy="1015663"/>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2.27 </a:t>
            </a:r>
            <a:r>
              <a:rPr lang="en-US" sz="1500" dirty="0">
                <a:solidFill>
                  <a:srgbClr val="000000"/>
                </a:solidFill>
              </a:rPr>
              <a:t>Band diagrams for conductors: (a) an alkali metal; (b) magnesium (Mg), a bivalent metal</a:t>
            </a:r>
            <a:r>
              <a:rPr lang="en-US" sz="1500" dirty="0" smtClean="0">
                <a:solidFill>
                  <a:srgbClr val="000000"/>
                </a:solidFill>
              </a:rPr>
              <a:t>; (</a:t>
            </a:r>
            <a:r>
              <a:rPr lang="en-US" sz="1500" dirty="0">
                <a:solidFill>
                  <a:srgbClr val="000000"/>
                </a:solidFill>
              </a:rPr>
              <a:t>c) diamond, an insulator; and (d) germanium (Ge), a semiconductor. (From Mahajan, S. and </a:t>
            </a:r>
            <a:r>
              <a:rPr lang="en-US" sz="1500" dirty="0" err="1">
                <a:solidFill>
                  <a:srgbClr val="000000"/>
                </a:solidFill>
              </a:rPr>
              <a:t>Sree</a:t>
            </a:r>
            <a:r>
              <a:rPr lang="en-US" sz="1500" dirty="0">
                <a:solidFill>
                  <a:srgbClr val="000000"/>
                </a:solidFill>
              </a:rPr>
              <a:t> Harsha, K.S</a:t>
            </a:r>
            <a:r>
              <a:rPr lang="en-US" sz="1500" dirty="0" smtClean="0">
                <a:solidFill>
                  <a:srgbClr val="000000"/>
                </a:solidFill>
              </a:rPr>
              <a:t>., </a:t>
            </a:r>
            <a:r>
              <a:rPr lang="en-US" sz="1500" i="1" dirty="0" smtClean="0">
                <a:solidFill>
                  <a:srgbClr val="000000"/>
                </a:solidFill>
              </a:rPr>
              <a:t>Principles </a:t>
            </a:r>
            <a:r>
              <a:rPr lang="en-US" sz="1500" i="1" dirty="0">
                <a:solidFill>
                  <a:srgbClr val="000000"/>
                </a:solidFill>
              </a:rPr>
              <a:t>of Growth and Processing of Semiconductors</a:t>
            </a:r>
            <a:r>
              <a:rPr lang="en-US" sz="1500" dirty="0">
                <a:solidFill>
                  <a:srgbClr val="000000"/>
                </a:solidFill>
              </a:rPr>
              <a:t>, McGraw Hill, New York, 1998. With permission.)</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6515" y="756600"/>
            <a:ext cx="5706285"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2"/>
          <p:cNvSpPr>
            <a:spLocks noChangeArrowheads="1"/>
          </p:cNvSpPr>
          <p:nvPr/>
        </p:nvSpPr>
        <p:spPr bwMode="auto">
          <a:xfrm>
            <a:off x="914400" y="4648200"/>
            <a:ext cx="7458885" cy="156966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1600">
                <a:solidFill>
                  <a:srgbClr val="000000"/>
                </a:solidFill>
                <a:latin typeface="Arial" pitchFamily="34" charset="0"/>
              </a:rPr>
              <a:t>A partially filled valence band is an important feature of metals. </a:t>
            </a:r>
            <a:r>
              <a:rPr lang="en-US" altLang="en-US" sz="1600" dirty="0">
                <a:solidFill>
                  <a:srgbClr val="000000"/>
                </a:solidFill>
                <a:latin typeface="Arial" pitchFamily="34" charset="0"/>
              </a:rPr>
              <a:t>In some metals such as magnesium (Mg), the valence band (3s level for Mg) is almost filled, and there is no apparent bandgap. However, the empty 3p bands are overlapped with the almost filled 3s in Mg (Figure 2.27). In this band structure, when an electrical field is applied, the electrons in the almost 3s band accelerate and occupy the empty states in the 3p band and possibly higher bands.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1178256" y="2417777"/>
            <a:ext cx="7010400" cy="304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a:solidFill>
                  <a:srgbClr val="000000"/>
                </a:solidFill>
              </a:rPr>
              <a:t>The conducting ability of some materials (e.g., silicon [Si], germanium [Ge], and gallium arsenide [GaAs]) is in between that of insulators and conductors. These materials are known as </a:t>
            </a:r>
            <a:r>
              <a:rPr lang="en-US" altLang="en-US" sz="1600" i="1" dirty="0">
                <a:solidFill>
                  <a:srgbClr val="000000"/>
                </a:solidFill>
              </a:rPr>
              <a:t>semiconductors</a:t>
            </a:r>
            <a:r>
              <a:rPr lang="en-US" altLang="en-US" sz="1600" dirty="0">
                <a:solidFill>
                  <a:srgbClr val="000000"/>
                </a:solidFill>
              </a:rPr>
              <a:t>.</a:t>
            </a:r>
          </a:p>
          <a:p>
            <a:pPr eaLnBrk="1" hangingPunct="1">
              <a:spcBef>
                <a:spcPct val="0"/>
              </a:spcBef>
              <a:buFontTx/>
              <a:buNone/>
            </a:pPr>
            <a:endParaRPr lang="en-US" altLang="en-US" sz="1600" i="1" dirty="0">
              <a:solidFill>
                <a:srgbClr val="000000"/>
              </a:solidFill>
            </a:endParaRPr>
          </a:p>
          <a:p>
            <a:pPr eaLnBrk="1" hangingPunct="1">
              <a:spcBef>
                <a:spcPct val="0"/>
              </a:spcBef>
              <a:buFontTx/>
              <a:buNone/>
            </a:pPr>
            <a:r>
              <a:rPr lang="en-US" altLang="en-US" sz="1600" dirty="0">
                <a:solidFill>
                  <a:srgbClr val="000000"/>
                </a:solidFill>
              </a:rPr>
              <a:t>As shown below, their band gap is marginal and </a:t>
            </a:r>
            <a:r>
              <a:rPr lang="en-US" altLang="en-US" sz="1600" b="1" dirty="0">
                <a:solidFill>
                  <a:srgbClr val="000000"/>
                </a:solidFill>
              </a:rPr>
              <a:t>a considerable number of electrons can jump </a:t>
            </a:r>
            <a:r>
              <a:rPr lang="en-US" altLang="en-US" sz="1600" dirty="0">
                <a:solidFill>
                  <a:srgbClr val="000000"/>
                </a:solidFill>
              </a:rPr>
              <a:t>from the highest filled band (valence band) to the lowest unfilled band (conduction band) </a:t>
            </a:r>
            <a:r>
              <a:rPr lang="en-US" altLang="en-US" sz="1600" b="1" dirty="0">
                <a:solidFill>
                  <a:srgbClr val="000000"/>
                </a:solidFill>
              </a:rPr>
              <a:t>using thermal energy</a:t>
            </a:r>
            <a:r>
              <a:rPr lang="en-US" altLang="en-US" sz="1600" dirty="0" smtClean="0">
                <a:solidFill>
                  <a:srgbClr val="000000"/>
                </a:solidFill>
              </a:rPr>
              <a:t>.</a:t>
            </a:r>
          </a:p>
          <a:p>
            <a:pPr eaLnBrk="1" hangingPunct="1">
              <a:spcBef>
                <a:spcPct val="0"/>
              </a:spcBef>
              <a:buFontTx/>
              <a:buNone/>
            </a:pPr>
            <a:endParaRPr lang="en-US" altLang="en-US" sz="1600" dirty="0">
              <a:solidFill>
                <a:srgbClr val="000000"/>
              </a:solidFill>
            </a:endParaRPr>
          </a:p>
          <a:p>
            <a:pPr eaLnBrk="1" hangingPunct="1">
              <a:spcBef>
                <a:spcPct val="0"/>
              </a:spcBef>
              <a:buNone/>
            </a:pPr>
            <a:r>
              <a:rPr lang="en-US" altLang="en-US" sz="1600" dirty="0">
                <a:solidFill>
                  <a:srgbClr val="000000"/>
                </a:solidFill>
              </a:rPr>
              <a:t>All the atoms in the crystal vibrates with a distribution of energies (refer to Debye model).  As the T increases, the distribution spreads to higher energies. Statistically, </a:t>
            </a:r>
            <a:r>
              <a:rPr lang="en-US" altLang="en-US" sz="1600" b="1" dirty="0">
                <a:solidFill>
                  <a:srgbClr val="000000"/>
                </a:solidFill>
              </a:rPr>
              <a:t>some of the atomic vibrations will be sufficiently energetic to rupture a bond</a:t>
            </a:r>
            <a:r>
              <a:rPr lang="en-US" altLang="en-US" sz="1600" dirty="0" smtClean="0">
                <a:solidFill>
                  <a:srgbClr val="000000"/>
                </a:solidFill>
              </a:rPr>
              <a:t>.</a:t>
            </a:r>
            <a:endParaRPr lang="en-US" altLang="en-US" sz="1600" dirty="0">
              <a:solidFill>
                <a:srgbClr val="000000"/>
              </a:solidFill>
            </a:endParaRPr>
          </a:p>
        </p:txBody>
      </p:sp>
    </p:spTree>
    <p:extLst>
      <p:ext uri="{BB962C8B-B14F-4D97-AF65-F5344CB8AC3E}">
        <p14:creationId xmlns:p14="http://schemas.microsoft.com/office/powerpoint/2010/main" val="16499379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5237202"/>
            <a:ext cx="6934200" cy="553998"/>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2.28 </a:t>
            </a:r>
            <a:r>
              <a:rPr lang="en-US" sz="1500" dirty="0">
                <a:solidFill>
                  <a:srgbClr val="000000"/>
                </a:solidFill>
              </a:rPr>
              <a:t>Classification of materials based on the values of band gap (</a:t>
            </a:r>
            <a:r>
              <a:rPr lang="en-US" sz="1500" i="1" dirty="0" err="1">
                <a:solidFill>
                  <a:srgbClr val="000000"/>
                </a:solidFill>
              </a:rPr>
              <a:t>E</a:t>
            </a:r>
            <a:r>
              <a:rPr lang="en-US" sz="1500" baseline="-25000" dirty="0" err="1">
                <a:solidFill>
                  <a:srgbClr val="000000"/>
                </a:solidFill>
              </a:rPr>
              <a:t>g</a:t>
            </a:r>
            <a:r>
              <a:rPr lang="en-US" sz="1500" dirty="0">
                <a:solidFill>
                  <a:srgbClr val="000000"/>
                </a:solidFill>
              </a:rPr>
              <a:t>) in electron volts (eV).</a:t>
            </a:r>
          </a:p>
        </p:txBody>
      </p:sp>
      <p:pic>
        <p:nvPicPr>
          <p:cNvPr id="286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0655" y="1738312"/>
            <a:ext cx="5643145" cy="3138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534350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1143000" y="2099370"/>
            <a:ext cx="7162800" cy="353943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a:solidFill>
                  <a:srgbClr val="000000"/>
                </a:solidFill>
              </a:rPr>
              <a:t>In contrast to metals and semiconductors, most ceramic materials (e.g., silica [SiO</a:t>
            </a:r>
            <a:r>
              <a:rPr lang="en-US" altLang="en-US" sz="1600" baseline="-25000" dirty="0">
                <a:solidFill>
                  <a:srgbClr val="000000"/>
                </a:solidFill>
              </a:rPr>
              <a:t>2</a:t>
            </a:r>
            <a:r>
              <a:rPr lang="en-US" altLang="en-US" sz="1600" dirty="0">
                <a:solidFill>
                  <a:srgbClr val="000000"/>
                </a:solidFill>
              </a:rPr>
              <a:t>], zirconia [ZrO</a:t>
            </a:r>
            <a:r>
              <a:rPr lang="en-US" altLang="en-US" sz="1600" baseline="-25000" dirty="0">
                <a:solidFill>
                  <a:srgbClr val="000000"/>
                </a:solidFill>
              </a:rPr>
              <a:t>2</a:t>
            </a:r>
            <a:r>
              <a:rPr lang="en-US" altLang="en-US" sz="1600" dirty="0">
                <a:solidFill>
                  <a:srgbClr val="000000"/>
                </a:solidFill>
              </a:rPr>
              <a:t>], alumina [Al</a:t>
            </a:r>
            <a:r>
              <a:rPr lang="en-US" altLang="en-US" sz="1600" baseline="-25000" dirty="0">
                <a:solidFill>
                  <a:srgbClr val="000000"/>
                </a:solidFill>
              </a:rPr>
              <a:t>2</a:t>
            </a:r>
            <a:r>
              <a:rPr lang="en-US" altLang="en-US" sz="1600" dirty="0">
                <a:solidFill>
                  <a:srgbClr val="000000"/>
                </a:solidFill>
              </a:rPr>
              <a:t>O</a:t>
            </a:r>
            <a:r>
              <a:rPr lang="en-US" altLang="en-US" sz="1600" baseline="-25000" dirty="0">
                <a:solidFill>
                  <a:srgbClr val="000000"/>
                </a:solidFill>
              </a:rPr>
              <a:t>3</a:t>
            </a:r>
            <a:r>
              <a:rPr lang="en-US" altLang="en-US" sz="1600" dirty="0">
                <a:solidFill>
                  <a:srgbClr val="000000"/>
                </a:solidFill>
              </a:rPr>
              <a:t>], and silicon carbide [</a:t>
            </a:r>
            <a:r>
              <a:rPr lang="en-US" altLang="en-US" sz="1600" dirty="0" err="1">
                <a:solidFill>
                  <a:srgbClr val="000000"/>
                </a:solidFill>
              </a:rPr>
              <a:t>SiC</a:t>
            </a:r>
            <a:r>
              <a:rPr lang="en-US" altLang="en-US" sz="1600" dirty="0">
                <a:solidFill>
                  <a:srgbClr val="000000"/>
                </a:solidFill>
              </a:rPr>
              <a:t>]) exhibit strong ionic or covalent bonds (or both).</a:t>
            </a:r>
          </a:p>
          <a:p>
            <a:pPr eaLnBrk="1" hangingPunct="1">
              <a:spcBef>
                <a:spcPct val="0"/>
              </a:spcBef>
              <a:buFontTx/>
              <a:buNone/>
            </a:pPr>
            <a:endParaRPr lang="en-US" altLang="en-US" sz="1600" dirty="0">
              <a:solidFill>
                <a:srgbClr val="000000"/>
              </a:solidFill>
            </a:endParaRPr>
          </a:p>
          <a:p>
            <a:pPr eaLnBrk="1" hangingPunct="1">
              <a:spcBef>
                <a:spcPct val="0"/>
              </a:spcBef>
              <a:buFontTx/>
              <a:buNone/>
            </a:pPr>
            <a:r>
              <a:rPr lang="en-US" altLang="en-US" sz="1600" dirty="0">
                <a:solidFill>
                  <a:srgbClr val="000000"/>
                </a:solidFill>
              </a:rPr>
              <a:t>Many polymers (polyethylene, polystyrene, epoxies, etc.) also primarily exhibit covalent bonds </a:t>
            </a:r>
            <a:r>
              <a:rPr lang="en-US" altLang="en-US" sz="1600" i="1" dirty="0">
                <a:solidFill>
                  <a:srgbClr val="000000"/>
                </a:solidFill>
              </a:rPr>
              <a:t>within </a:t>
            </a:r>
            <a:r>
              <a:rPr lang="en-US" altLang="en-US" sz="1600" dirty="0">
                <a:solidFill>
                  <a:srgbClr val="000000"/>
                </a:solidFill>
              </a:rPr>
              <a:t>the chains of atoms and van der Waals bonds </a:t>
            </a:r>
            <a:r>
              <a:rPr lang="en-US" altLang="en-US" sz="1600" i="1" dirty="0">
                <a:solidFill>
                  <a:srgbClr val="000000"/>
                </a:solidFill>
              </a:rPr>
              <a:t>among </a:t>
            </a:r>
            <a:r>
              <a:rPr lang="en-US" altLang="en-US" sz="1600" dirty="0">
                <a:solidFill>
                  <a:srgbClr val="000000"/>
                </a:solidFill>
              </a:rPr>
              <a:t>the chains of atoms. </a:t>
            </a:r>
          </a:p>
          <a:p>
            <a:pPr eaLnBrk="1" hangingPunct="1">
              <a:spcBef>
                <a:spcPct val="0"/>
              </a:spcBef>
              <a:buFontTx/>
              <a:buNone/>
            </a:pPr>
            <a:endParaRPr lang="en-US" altLang="en-US" sz="1600" dirty="0">
              <a:solidFill>
                <a:srgbClr val="000000"/>
              </a:solidFill>
            </a:endParaRPr>
          </a:p>
          <a:p>
            <a:pPr eaLnBrk="1" hangingPunct="1">
              <a:spcBef>
                <a:spcPct val="0"/>
              </a:spcBef>
              <a:buFontTx/>
              <a:buNone/>
            </a:pPr>
            <a:r>
              <a:rPr lang="en-US" altLang="en-US" sz="1600" dirty="0">
                <a:solidFill>
                  <a:srgbClr val="000000"/>
                </a:solidFill>
              </a:rPr>
              <a:t>Therefore, ceramics and polymers are usually, but not always, electrical </a:t>
            </a:r>
            <a:r>
              <a:rPr lang="en-US" altLang="en-US" sz="1600" i="1" dirty="0">
                <a:solidFill>
                  <a:srgbClr val="000000"/>
                </a:solidFill>
              </a:rPr>
              <a:t>insulators </a:t>
            </a:r>
            <a:r>
              <a:rPr lang="en-US" altLang="en-US" sz="1600" dirty="0">
                <a:solidFill>
                  <a:srgbClr val="000000"/>
                </a:solidFill>
              </a:rPr>
              <a:t>and are also referred to as </a:t>
            </a:r>
            <a:r>
              <a:rPr lang="en-US" altLang="en-US" sz="1600" i="1" dirty="0">
                <a:solidFill>
                  <a:srgbClr val="000000"/>
                </a:solidFill>
              </a:rPr>
              <a:t>dielectrics</a:t>
            </a:r>
            <a:r>
              <a:rPr lang="en-US" altLang="en-US" sz="1600" dirty="0">
                <a:solidFill>
                  <a:srgbClr val="000000"/>
                </a:solidFill>
              </a:rPr>
              <a:t>. The use of the term “insulator” is sometimes preferred when emphasizing the ability of a material to withstand a strong electric field (i.e. </a:t>
            </a:r>
            <a:r>
              <a:rPr lang="en-US" altLang="en-US" sz="1600" i="1" dirty="0">
                <a:solidFill>
                  <a:srgbClr val="000000"/>
                </a:solidFill>
              </a:rPr>
              <a:t>protection of the circuit</a:t>
            </a:r>
            <a:r>
              <a:rPr lang="en-US" altLang="en-US" sz="1600" dirty="0">
                <a:solidFill>
                  <a:srgbClr val="000000"/>
                </a:solidFill>
              </a:rPr>
              <a:t>) - as opposed to offering only a high electrical resistance. For example, porcelain can be described more appropriately as an insulator rather than as a dielectric.</a:t>
            </a:r>
          </a:p>
        </p:txBody>
      </p:sp>
    </p:spTree>
    <p:extLst>
      <p:ext uri="{BB962C8B-B14F-4D97-AF65-F5344CB8AC3E}">
        <p14:creationId xmlns:p14="http://schemas.microsoft.com/office/powerpoint/2010/main" val="25430293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800600"/>
            <a:ext cx="7924800" cy="323165"/>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2.29 </a:t>
            </a:r>
            <a:r>
              <a:rPr lang="en-US" sz="1500" dirty="0">
                <a:solidFill>
                  <a:srgbClr val="000000"/>
                </a:solidFill>
              </a:rPr>
              <a:t>A schematic of band structure for (a) a typical metal and (b) a semiconductor.</a:t>
            </a:r>
          </a:p>
        </p:txBody>
      </p:sp>
      <p:pic>
        <p:nvPicPr>
          <p:cNvPr id="296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4377" y="741349"/>
            <a:ext cx="4327423" cy="39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1"/>
          <p:cNvSpPr>
            <a:spLocks noChangeArrowheads="1"/>
          </p:cNvSpPr>
          <p:nvPr/>
        </p:nvSpPr>
        <p:spPr bwMode="auto">
          <a:xfrm>
            <a:off x="838200" y="5257800"/>
            <a:ext cx="7543800" cy="107721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sz="1600" dirty="0">
                <a:solidFill>
                  <a:srgbClr val="000000"/>
                </a:solidFill>
                <a:latin typeface="Arial" pitchFamily="34" charset="0"/>
              </a:rPr>
              <a:t>Work function (</a:t>
            </a:r>
            <a:r>
              <a:rPr lang="el-GR" altLang="en-US" sz="1600" dirty="0">
                <a:solidFill>
                  <a:srgbClr val="000000"/>
                </a:solidFill>
                <a:latin typeface="Arial" pitchFamily="34" charset="0"/>
              </a:rPr>
              <a:t>ϕ) </a:t>
            </a:r>
            <a:r>
              <a:rPr lang="en-US" altLang="en-US" sz="1600" dirty="0">
                <a:solidFill>
                  <a:srgbClr val="000000"/>
                </a:solidFill>
                <a:latin typeface="Arial" pitchFamily="34" charset="0"/>
              </a:rPr>
              <a:t>is the energy required to remove the electrons at the Fermi energy level (</a:t>
            </a:r>
            <a:r>
              <a:rPr lang="en-US" altLang="en-US" sz="1600" i="1" dirty="0">
                <a:solidFill>
                  <a:srgbClr val="000000"/>
                </a:solidFill>
                <a:latin typeface="Arial" pitchFamily="34" charset="0"/>
              </a:rPr>
              <a:t>E</a:t>
            </a:r>
            <a:r>
              <a:rPr lang="en-US" altLang="en-US" sz="1600" baseline="-25000" dirty="0">
                <a:solidFill>
                  <a:srgbClr val="000000"/>
                </a:solidFill>
                <a:latin typeface="Arial" pitchFamily="34" charset="0"/>
              </a:rPr>
              <a:t>F</a:t>
            </a:r>
            <a:r>
              <a:rPr lang="en-US" altLang="en-US" sz="1600" dirty="0">
                <a:solidFill>
                  <a:srgbClr val="000000"/>
                </a:solidFill>
                <a:latin typeface="Arial" pitchFamily="34" charset="0"/>
              </a:rPr>
              <a:t>) to the vacuum level. In addition, the energy needed to free the electron at the bottom of the conduction band to the vacuum level is called electron affinity (</a:t>
            </a:r>
            <a:r>
              <a:rPr lang="en-US" altLang="en-US" sz="1600" dirty="0">
                <a:solidFill>
                  <a:srgbClr val="000000"/>
                </a:solidFill>
                <a:latin typeface="Arial" pitchFamily="34" charset="0"/>
                <a:sym typeface="Symbol" pitchFamily="18" charset="2"/>
              </a:rPr>
              <a:t></a:t>
            </a:r>
            <a:r>
              <a:rPr lang="en-US" altLang="en-US" sz="1600" dirty="0">
                <a:solidFill>
                  <a:srgbClr val="000000"/>
                </a:solidFill>
                <a:latin typeface="Arial" pitchFamily="34" charset="0"/>
              </a:rPr>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4166" y="2705206"/>
            <a:ext cx="6843712" cy="338554"/>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2.3 </a:t>
            </a:r>
            <a:r>
              <a:rPr lang="en-US" sz="1600" dirty="0" smtClean="0">
                <a:solidFill>
                  <a:srgbClr val="000000"/>
                </a:solidFill>
              </a:rPr>
              <a:t>Geometry </a:t>
            </a:r>
            <a:r>
              <a:rPr lang="en-US" sz="1600" dirty="0">
                <a:solidFill>
                  <a:srgbClr val="000000"/>
                </a:solidFill>
              </a:rPr>
              <a:t>of a resistor used in describing Ohm’s law.</a:t>
            </a:r>
            <a:endParaRPr lang="en-US" sz="1500" dirty="0">
              <a:solidFill>
                <a:srgbClr val="000000"/>
              </a:solidFill>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533400"/>
            <a:ext cx="4632412" cy="21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3"/>
          <p:cNvSpPr>
            <a:spLocks noChangeArrowheads="1"/>
          </p:cNvSpPr>
          <p:nvPr/>
        </p:nvSpPr>
        <p:spPr bwMode="auto">
          <a:xfrm>
            <a:off x="997961" y="3200400"/>
            <a:ext cx="7307839"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pPr>
            <a:r>
              <a:rPr lang="en-US" altLang="en-US" sz="1600" dirty="0">
                <a:solidFill>
                  <a:srgbClr val="000000"/>
                </a:solidFill>
              </a:rPr>
              <a:t>Unit of electrical resistance (R) is ohm (</a:t>
            </a:r>
            <a:r>
              <a:rPr lang="en-US" altLang="en-US" sz="1600" dirty="0">
                <a:solidFill>
                  <a:srgbClr val="000000"/>
                </a:solidFill>
                <a:sym typeface="Symbol" pitchFamily="18" charset="2"/>
              </a:rPr>
              <a:t>). T</a:t>
            </a:r>
            <a:r>
              <a:rPr lang="en-US" altLang="en-US" sz="1600" dirty="0">
                <a:solidFill>
                  <a:srgbClr val="000000"/>
                </a:solidFill>
              </a:rPr>
              <a:t>he inverse of R is known as </a:t>
            </a:r>
            <a:r>
              <a:rPr lang="en-US" altLang="en-US" sz="1600" i="1" dirty="0">
                <a:solidFill>
                  <a:srgbClr val="000000"/>
                </a:solidFill>
              </a:rPr>
              <a:t>conductance</a:t>
            </a:r>
            <a:r>
              <a:rPr lang="en-US" altLang="en-US" sz="1600" dirty="0">
                <a:solidFill>
                  <a:srgbClr val="000000"/>
                </a:solidFill>
              </a:rPr>
              <a:t>, which has units of Siemens or </a:t>
            </a:r>
            <a:r>
              <a:rPr lang="en-US" altLang="en-US" sz="1600" dirty="0">
                <a:solidFill>
                  <a:srgbClr val="000000"/>
                </a:solidFill>
                <a:sym typeface="Symbol" pitchFamily="18" charset="2"/>
              </a:rPr>
              <a:t> </a:t>
            </a:r>
            <a:r>
              <a:rPr lang="en-US" altLang="en-US" sz="1600" baseline="30000" dirty="0">
                <a:solidFill>
                  <a:srgbClr val="000000"/>
                </a:solidFill>
                <a:sym typeface="Symbol" pitchFamily="18" charset="2"/>
              </a:rPr>
              <a:t>-1</a:t>
            </a:r>
            <a:r>
              <a:rPr lang="en-US" altLang="en-US" sz="1600" dirty="0">
                <a:solidFill>
                  <a:srgbClr val="000000"/>
                </a:solidFill>
              </a:rPr>
              <a:t>. </a:t>
            </a:r>
          </a:p>
          <a:p>
            <a:pPr eaLnBrk="1" hangingPunct="1">
              <a:spcBef>
                <a:spcPct val="0"/>
              </a:spcBef>
              <a:buFontTx/>
              <a:buNone/>
            </a:pPr>
            <a:endParaRPr lang="en-US" altLang="en-US" sz="1600" dirty="0">
              <a:solidFill>
                <a:srgbClr val="000000"/>
              </a:solidFill>
              <a:sym typeface="Symbol" pitchFamily="18" charset="2"/>
            </a:endParaRPr>
          </a:p>
          <a:p>
            <a:pPr eaLnBrk="1" hangingPunct="1">
              <a:spcBef>
                <a:spcPct val="0"/>
              </a:spcBef>
              <a:buFontTx/>
              <a:buNone/>
            </a:pPr>
            <a:r>
              <a:rPr lang="en-US" altLang="en-US" sz="1600" dirty="0" smtClean="0">
                <a:solidFill>
                  <a:srgbClr val="000000"/>
                </a:solidFill>
                <a:sym typeface="Symbol" pitchFamily="18" charset="2"/>
              </a:rPr>
              <a:t></a:t>
            </a:r>
            <a:r>
              <a:rPr lang="en-US" altLang="en-US" sz="1600" dirty="0" smtClean="0">
                <a:solidFill>
                  <a:srgbClr val="000000"/>
                </a:solidFill>
              </a:rPr>
              <a:t> (</a:t>
            </a:r>
            <a:r>
              <a:rPr lang="en-US" altLang="en-US" sz="1600" dirty="0">
                <a:solidFill>
                  <a:srgbClr val="000000"/>
                </a:solidFill>
              </a:rPr>
              <a:t>rho) is defined as the </a:t>
            </a:r>
            <a:r>
              <a:rPr lang="en-US" altLang="en-US" sz="1600" i="1" dirty="0">
                <a:solidFill>
                  <a:srgbClr val="000000"/>
                </a:solidFill>
              </a:rPr>
              <a:t>electrical resistivity</a:t>
            </a:r>
            <a:r>
              <a:rPr lang="en-US" altLang="en-US" sz="1600" dirty="0">
                <a:solidFill>
                  <a:srgbClr val="000000"/>
                </a:solidFill>
              </a:rPr>
              <a:t>, </a:t>
            </a:r>
            <a:r>
              <a:rPr lang="en-US" altLang="en-US" sz="1600" i="1" dirty="0">
                <a:solidFill>
                  <a:srgbClr val="000000"/>
                </a:solidFill>
              </a:rPr>
              <a:t>bulk resistivity</a:t>
            </a:r>
            <a:r>
              <a:rPr lang="en-US" altLang="en-US" sz="1600" dirty="0">
                <a:solidFill>
                  <a:srgbClr val="000000"/>
                </a:solidFill>
              </a:rPr>
              <a:t>, or </a:t>
            </a:r>
            <a:r>
              <a:rPr lang="en-US" altLang="en-US" sz="1600" i="1" dirty="0">
                <a:solidFill>
                  <a:srgbClr val="000000"/>
                </a:solidFill>
              </a:rPr>
              <a:t>volume resistivity</a:t>
            </a:r>
            <a:r>
              <a:rPr lang="en-US" altLang="en-US" sz="1600" dirty="0">
                <a:solidFill>
                  <a:srgbClr val="000000"/>
                </a:solidFill>
              </a:rPr>
              <a:t>. A commonly used unit for resistivity is </a:t>
            </a:r>
            <a:r>
              <a:rPr lang="en-US" altLang="en-US" sz="1600" dirty="0">
                <a:solidFill>
                  <a:srgbClr val="000000"/>
                </a:solidFill>
                <a:sym typeface="Symbol" pitchFamily="18" charset="2"/>
              </a:rPr>
              <a:t></a:t>
            </a:r>
            <a:r>
              <a:rPr lang="en-US" altLang="en-US" sz="1600" dirty="0">
                <a:solidFill>
                  <a:srgbClr val="000000"/>
                </a:solidFill>
              </a:rPr>
              <a:t>cm. However, resistivity values may be listed as </a:t>
            </a:r>
            <a:r>
              <a:rPr lang="en-US" altLang="en-US" sz="1600" dirty="0">
                <a:solidFill>
                  <a:srgbClr val="000000"/>
                </a:solidFill>
                <a:sym typeface="Symbol" pitchFamily="18" charset="2"/>
              </a:rPr>
              <a:t></a:t>
            </a:r>
            <a:r>
              <a:rPr lang="en-US" altLang="en-US" sz="1600" dirty="0">
                <a:solidFill>
                  <a:srgbClr val="000000"/>
                </a:solidFill>
              </a:rPr>
              <a:t>cm, </a:t>
            </a:r>
            <a:r>
              <a:rPr lang="en-US" altLang="en-US" sz="1600" dirty="0">
                <a:solidFill>
                  <a:srgbClr val="000000"/>
                </a:solidFill>
                <a:sym typeface="Symbol" pitchFamily="18" charset="2"/>
              </a:rPr>
              <a:t></a:t>
            </a:r>
            <a:r>
              <a:rPr lang="en-US" altLang="en-US" sz="1600" dirty="0">
                <a:solidFill>
                  <a:srgbClr val="000000"/>
                </a:solidFill>
              </a:rPr>
              <a:t>m, μ</a:t>
            </a:r>
            <a:r>
              <a:rPr lang="en-US" altLang="en-US" sz="1600" dirty="0">
                <a:solidFill>
                  <a:srgbClr val="000000"/>
                </a:solidFill>
                <a:sym typeface="Symbol" pitchFamily="18" charset="2"/>
              </a:rPr>
              <a:t></a:t>
            </a:r>
            <a:r>
              <a:rPr lang="en-US" altLang="en-US" sz="1600" dirty="0">
                <a:solidFill>
                  <a:srgbClr val="000000"/>
                </a:solidFill>
              </a:rPr>
              <a:t>cm (micro-ohm-centimeter), n</a:t>
            </a:r>
            <a:r>
              <a:rPr lang="en-US" altLang="en-US" sz="1600" dirty="0">
                <a:solidFill>
                  <a:srgbClr val="000000"/>
                </a:solidFill>
                <a:sym typeface="Symbol" pitchFamily="18" charset="2"/>
              </a:rPr>
              <a:t></a:t>
            </a:r>
            <a:r>
              <a:rPr lang="en-US" altLang="en-US" sz="1600" dirty="0">
                <a:solidFill>
                  <a:srgbClr val="000000"/>
                </a:solidFill>
              </a:rPr>
              <a:t>m (</a:t>
            </a:r>
            <a:r>
              <a:rPr lang="en-US" altLang="en-US" sz="1600" dirty="0" err="1">
                <a:solidFill>
                  <a:srgbClr val="000000"/>
                </a:solidFill>
              </a:rPr>
              <a:t>nano</a:t>
            </a:r>
            <a:r>
              <a:rPr lang="en-US" altLang="en-US" sz="1600" dirty="0">
                <a:solidFill>
                  <a:srgbClr val="000000"/>
                </a:solidFill>
              </a:rPr>
              <a:t>-ohm–meter), and so on</a:t>
            </a:r>
            <a:r>
              <a:rPr lang="en-US" altLang="en-US" sz="1600" dirty="0" smtClean="0">
                <a:solidFill>
                  <a:srgbClr val="000000"/>
                </a:solidFill>
              </a:rPr>
              <a:t>.</a:t>
            </a:r>
          </a:p>
          <a:p>
            <a:pPr eaLnBrk="1" hangingPunct="1">
              <a:spcBef>
                <a:spcPct val="0"/>
              </a:spcBef>
              <a:buFontTx/>
              <a:buNone/>
            </a:pPr>
            <a:endParaRPr lang="en-US" altLang="en-US" sz="1600" dirty="0" smtClean="0">
              <a:solidFill>
                <a:srgbClr val="000000"/>
              </a:solidFill>
            </a:endParaRPr>
          </a:p>
          <a:p>
            <a:pPr eaLnBrk="1" hangingPunct="1">
              <a:spcBef>
                <a:spcPct val="0"/>
              </a:spcBef>
              <a:buNone/>
            </a:pPr>
            <a:r>
              <a:rPr lang="en-US" altLang="en-US" sz="1600" dirty="0">
                <a:solidFill>
                  <a:srgbClr val="000000"/>
                </a:solidFill>
              </a:rPr>
              <a:t>The inverse of ρ is known as </a:t>
            </a:r>
            <a:r>
              <a:rPr lang="en-US" altLang="en-US" sz="1600" i="1" dirty="0">
                <a:solidFill>
                  <a:srgbClr val="000000"/>
                </a:solidFill>
              </a:rPr>
              <a:t>conductivity </a:t>
            </a:r>
            <a:r>
              <a:rPr lang="el-GR" altLang="en-US" sz="1600" dirty="0">
                <a:solidFill>
                  <a:srgbClr val="000000"/>
                </a:solidFill>
              </a:rPr>
              <a:t>(σ)</a:t>
            </a:r>
            <a:r>
              <a:rPr lang="en-US" altLang="en-US" sz="1600" dirty="0">
                <a:solidFill>
                  <a:srgbClr val="000000"/>
                </a:solidFill>
              </a:rPr>
              <a:t> and its common unit is </a:t>
            </a:r>
            <a:r>
              <a:rPr lang="en-US" altLang="en-US" sz="1600" dirty="0">
                <a:solidFill>
                  <a:srgbClr val="000000"/>
                </a:solidFill>
                <a:sym typeface="Symbol" pitchFamily="18" charset="2"/>
              </a:rPr>
              <a:t></a:t>
            </a:r>
            <a:r>
              <a:rPr lang="en-US" altLang="en-US" sz="1600" baseline="30000" dirty="0">
                <a:solidFill>
                  <a:srgbClr val="000000"/>
                </a:solidFill>
                <a:sym typeface="Symbol" pitchFamily="18" charset="2"/>
              </a:rPr>
              <a:t>-1</a:t>
            </a:r>
            <a:r>
              <a:rPr lang="en-US" altLang="en-US" sz="1600" dirty="0">
                <a:solidFill>
                  <a:srgbClr val="000000"/>
                </a:solidFill>
                <a:sym typeface="Symbol" pitchFamily="18" charset="2"/>
              </a:rPr>
              <a:t></a:t>
            </a:r>
            <a:r>
              <a:rPr lang="en-US" altLang="en-US" sz="1600" dirty="0">
                <a:solidFill>
                  <a:srgbClr val="000000"/>
                </a:solidFill>
              </a:rPr>
              <a:t>cm</a:t>
            </a:r>
            <a:r>
              <a:rPr lang="en-US" altLang="en-US" sz="1600" baseline="30000" dirty="0">
                <a:solidFill>
                  <a:srgbClr val="000000"/>
                </a:solidFill>
              </a:rPr>
              <a:t>-1</a:t>
            </a:r>
            <a:r>
              <a:rPr lang="el-GR" altLang="en-US" sz="1600" dirty="0">
                <a:solidFill>
                  <a:srgbClr val="000000"/>
                </a:solidFill>
              </a:rPr>
              <a:t>.</a:t>
            </a:r>
            <a:endParaRPr lang="en-US" altLang="en-US" sz="1600" dirty="0">
              <a:solidFill>
                <a:srgbClr val="000000"/>
              </a:solidFill>
            </a:endParaRPr>
          </a:p>
          <a:p>
            <a:pPr eaLnBrk="1" hangingPunct="1">
              <a:spcBef>
                <a:spcPct val="0"/>
              </a:spcBef>
              <a:buFontTx/>
              <a:buNone/>
            </a:pPr>
            <a:endParaRPr lang="en-US" altLang="en-US" sz="1600" dirty="0">
              <a:solidFill>
                <a:srgbClr val="000000"/>
              </a:solidFill>
            </a:endParaRPr>
          </a:p>
        </p:txBody>
      </p:sp>
      <p:pic>
        <p:nvPicPr>
          <p:cNvPr id="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0881" y="5626042"/>
            <a:ext cx="959524" cy="7274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ChangeArrowheads="1"/>
          </p:cNvSpPr>
          <p:nvPr/>
        </p:nvSpPr>
        <p:spPr bwMode="auto">
          <a:xfrm>
            <a:off x="2203303" y="838200"/>
            <a:ext cx="45784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400" b="1" dirty="0" smtClean="0">
                <a:solidFill>
                  <a:srgbClr val="000000"/>
                </a:solidFill>
                <a:latin typeface="Arial" pitchFamily="34" charset="0"/>
              </a:rPr>
              <a:t>Fermi Energy and </a:t>
            </a:r>
            <a:r>
              <a:rPr lang="en-US" altLang="en-US" sz="2400" b="1" smtClean="0">
                <a:solidFill>
                  <a:srgbClr val="000000"/>
                </a:solidFill>
                <a:latin typeface="Arial" pitchFamily="34" charset="0"/>
              </a:rPr>
              <a:t>Fermi Level</a:t>
            </a:r>
            <a:endParaRPr lang="en-US" altLang="en-US" sz="2400" dirty="0">
              <a:solidFill>
                <a:srgbClr val="000000"/>
              </a:solidFill>
              <a:latin typeface="Arial" pitchFamily="34" charset="0"/>
            </a:endParaRPr>
          </a:p>
        </p:txBody>
      </p:sp>
      <p:sp>
        <p:nvSpPr>
          <p:cNvPr id="11267" name="Rectangle 2"/>
          <p:cNvSpPr>
            <a:spLocks noChangeArrowheads="1"/>
          </p:cNvSpPr>
          <p:nvPr/>
        </p:nvSpPr>
        <p:spPr bwMode="auto">
          <a:xfrm>
            <a:off x="990600" y="1495961"/>
            <a:ext cx="78486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1600" dirty="0">
                <a:solidFill>
                  <a:srgbClr val="000000"/>
                </a:solidFill>
                <a:latin typeface="Arial" pitchFamily="34" charset="0"/>
              </a:rPr>
              <a:t>Fermi level - the energy of an electron that is the least tightly bound to the lattice. </a:t>
            </a:r>
          </a:p>
          <a:p>
            <a:pPr eaLnBrk="1" hangingPunct="1">
              <a:spcBef>
                <a:spcPct val="0"/>
              </a:spcBef>
              <a:buFontTx/>
              <a:buNone/>
            </a:pPr>
            <a:endParaRPr lang="en-US" altLang="en-US" sz="1600" dirty="0">
              <a:solidFill>
                <a:srgbClr val="000000"/>
              </a:solidFill>
              <a:latin typeface="Arial" pitchFamily="34" charset="0"/>
            </a:endParaRPr>
          </a:p>
          <a:p>
            <a:pPr eaLnBrk="1" hangingPunct="1">
              <a:spcBef>
                <a:spcPct val="0"/>
              </a:spcBef>
              <a:buFontTx/>
              <a:buNone/>
            </a:pPr>
            <a:r>
              <a:rPr lang="en-US" altLang="en-US" sz="1600" dirty="0">
                <a:solidFill>
                  <a:srgbClr val="000000"/>
                </a:solidFill>
                <a:latin typeface="Arial" pitchFamily="34" charset="0"/>
              </a:rPr>
              <a:t>Strictly speaking, the Fermi level at 0K is called the Fermi energy; however, Fermi level and Fermi energy are used interchangeably in many cases. For convenience, we will use the term Fermi energy level and display it as </a:t>
            </a:r>
            <a:r>
              <a:rPr lang="en-US" altLang="en-US" sz="1600" i="1" dirty="0">
                <a:solidFill>
                  <a:srgbClr val="000000"/>
                </a:solidFill>
                <a:latin typeface="Arial" pitchFamily="34" charset="0"/>
              </a:rPr>
              <a:t>E</a:t>
            </a:r>
            <a:r>
              <a:rPr lang="en-US" altLang="en-US" sz="1600" baseline="-25000" dirty="0">
                <a:solidFill>
                  <a:srgbClr val="000000"/>
                </a:solidFill>
                <a:latin typeface="Arial" pitchFamily="34" charset="0"/>
              </a:rPr>
              <a:t>F</a:t>
            </a:r>
            <a:r>
              <a:rPr lang="en-US" altLang="en-US" sz="1600" dirty="0">
                <a:solidFill>
                  <a:srgbClr val="000000"/>
                </a:solidFill>
                <a:latin typeface="Arial" pitchFamily="34" charset="0"/>
              </a:rPr>
              <a:t>.</a:t>
            </a:r>
          </a:p>
        </p:txBody>
      </p:sp>
      <p:sp>
        <p:nvSpPr>
          <p:cNvPr id="11268" name="Rectangle 3"/>
          <p:cNvSpPr>
            <a:spLocks noChangeArrowheads="1"/>
          </p:cNvSpPr>
          <p:nvPr/>
        </p:nvSpPr>
        <p:spPr bwMode="auto">
          <a:xfrm>
            <a:off x="976951" y="2909248"/>
            <a:ext cx="7866063"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1600" dirty="0">
                <a:solidFill>
                  <a:srgbClr val="000000"/>
                </a:solidFill>
                <a:latin typeface="Arial" pitchFamily="34" charset="0"/>
              </a:rPr>
              <a:t>The Fermi energy level (</a:t>
            </a:r>
            <a:r>
              <a:rPr lang="en-US" altLang="en-US" sz="1600" i="1" dirty="0">
                <a:solidFill>
                  <a:srgbClr val="000000"/>
                </a:solidFill>
                <a:latin typeface="Arial" pitchFamily="34" charset="0"/>
              </a:rPr>
              <a:t>E</a:t>
            </a:r>
            <a:r>
              <a:rPr lang="en-US" altLang="en-US" sz="1600" baseline="-25000" dirty="0">
                <a:solidFill>
                  <a:srgbClr val="000000"/>
                </a:solidFill>
                <a:latin typeface="Arial" pitchFamily="34" charset="0"/>
              </a:rPr>
              <a:t>F</a:t>
            </a:r>
            <a:r>
              <a:rPr lang="en-US" altLang="en-US" sz="1600" dirty="0">
                <a:solidFill>
                  <a:srgbClr val="000000"/>
                </a:solidFill>
                <a:latin typeface="Arial" pitchFamily="34" charset="0"/>
              </a:rPr>
              <a:t>) can be explained in two different ways.</a:t>
            </a:r>
          </a:p>
          <a:p>
            <a:pPr eaLnBrk="1" hangingPunct="1">
              <a:spcBef>
                <a:spcPct val="0"/>
              </a:spcBef>
              <a:buFontTx/>
              <a:buNone/>
            </a:pPr>
            <a:endParaRPr lang="en-US" altLang="en-US" sz="1600" dirty="0">
              <a:solidFill>
                <a:srgbClr val="000000"/>
              </a:solidFill>
              <a:latin typeface="Arial" pitchFamily="34" charset="0"/>
            </a:endParaRPr>
          </a:p>
          <a:p>
            <a:pPr eaLnBrk="1" hangingPunct="1">
              <a:spcBef>
                <a:spcPct val="0"/>
              </a:spcBef>
              <a:buFontTx/>
              <a:buAutoNum type="arabicParenR"/>
            </a:pPr>
            <a:r>
              <a:rPr lang="en-US" altLang="en-US" sz="1600" i="1" dirty="0">
                <a:solidFill>
                  <a:srgbClr val="000000"/>
                </a:solidFill>
                <a:latin typeface="Arial" pitchFamily="34" charset="0"/>
              </a:rPr>
              <a:t>E</a:t>
            </a:r>
            <a:r>
              <a:rPr lang="en-US" altLang="en-US" sz="1600" baseline="-25000" dirty="0">
                <a:solidFill>
                  <a:srgbClr val="000000"/>
                </a:solidFill>
                <a:latin typeface="Arial" pitchFamily="34" charset="0"/>
              </a:rPr>
              <a:t>F</a:t>
            </a:r>
            <a:r>
              <a:rPr lang="en-US" altLang="en-US" sz="1600" dirty="0">
                <a:solidFill>
                  <a:srgbClr val="000000"/>
                </a:solidFill>
                <a:latin typeface="Arial" pitchFamily="34" charset="0"/>
              </a:rPr>
              <a:t> means the highest energy level that electrons occupy at T = 0K. Thus, energy levels below </a:t>
            </a:r>
            <a:r>
              <a:rPr lang="en-US" altLang="en-US" sz="1600" i="1" dirty="0">
                <a:solidFill>
                  <a:srgbClr val="000000"/>
                </a:solidFill>
                <a:latin typeface="Arial" pitchFamily="34" charset="0"/>
              </a:rPr>
              <a:t>E</a:t>
            </a:r>
            <a:r>
              <a:rPr lang="en-US" altLang="en-US" sz="1600" baseline="-25000" dirty="0">
                <a:solidFill>
                  <a:srgbClr val="000000"/>
                </a:solidFill>
                <a:latin typeface="Arial" pitchFamily="34" charset="0"/>
              </a:rPr>
              <a:t>F</a:t>
            </a:r>
            <a:r>
              <a:rPr lang="en-US" altLang="en-US" sz="1600" dirty="0">
                <a:solidFill>
                  <a:srgbClr val="000000"/>
                </a:solidFill>
                <a:latin typeface="Arial" pitchFamily="34" charset="0"/>
              </a:rPr>
              <a:t> are fully taken, and those above </a:t>
            </a:r>
            <a:r>
              <a:rPr lang="en-US" altLang="en-US" sz="1600" i="1" dirty="0">
                <a:solidFill>
                  <a:srgbClr val="000000"/>
                </a:solidFill>
                <a:latin typeface="Arial" pitchFamily="34" charset="0"/>
              </a:rPr>
              <a:t>E</a:t>
            </a:r>
            <a:r>
              <a:rPr lang="en-US" altLang="en-US" sz="1600" baseline="-25000" dirty="0">
                <a:solidFill>
                  <a:srgbClr val="000000"/>
                </a:solidFill>
                <a:latin typeface="Arial" pitchFamily="34" charset="0"/>
              </a:rPr>
              <a:t>F </a:t>
            </a:r>
            <a:r>
              <a:rPr lang="en-US" altLang="en-US" sz="1600" dirty="0">
                <a:solidFill>
                  <a:srgbClr val="000000"/>
                </a:solidFill>
                <a:latin typeface="Arial" pitchFamily="34" charset="0"/>
              </a:rPr>
              <a:t> are fully empty at T = 0K. </a:t>
            </a:r>
          </a:p>
          <a:p>
            <a:pPr eaLnBrk="1" hangingPunct="1">
              <a:spcBef>
                <a:spcPct val="0"/>
              </a:spcBef>
              <a:buFontTx/>
              <a:buAutoNum type="arabicParenR"/>
            </a:pPr>
            <a:endParaRPr lang="en-US" altLang="en-US" sz="1600" dirty="0">
              <a:solidFill>
                <a:srgbClr val="000000"/>
              </a:solidFill>
              <a:latin typeface="Arial" pitchFamily="34" charset="0"/>
            </a:endParaRPr>
          </a:p>
          <a:p>
            <a:pPr eaLnBrk="1" hangingPunct="1">
              <a:spcBef>
                <a:spcPct val="0"/>
              </a:spcBef>
              <a:buFontTx/>
              <a:buAutoNum type="arabicParenR"/>
            </a:pPr>
            <a:r>
              <a:rPr lang="en-US" altLang="en-US" sz="1600" i="1" dirty="0">
                <a:solidFill>
                  <a:srgbClr val="000000"/>
                </a:solidFill>
                <a:latin typeface="Arial" pitchFamily="34" charset="0"/>
              </a:rPr>
              <a:t>E</a:t>
            </a:r>
            <a:r>
              <a:rPr lang="en-US" altLang="en-US" sz="1600" baseline="-25000" dirty="0">
                <a:solidFill>
                  <a:srgbClr val="000000"/>
                </a:solidFill>
                <a:latin typeface="Arial" pitchFamily="34" charset="0"/>
              </a:rPr>
              <a:t>F</a:t>
            </a:r>
            <a:r>
              <a:rPr lang="en-US" altLang="en-US" sz="1600" dirty="0">
                <a:solidFill>
                  <a:srgbClr val="000000"/>
                </a:solidFill>
                <a:latin typeface="Arial" pitchFamily="34" charset="0"/>
              </a:rPr>
              <a:t> is the energy level that is occupied with a chance of 50% at </a:t>
            </a:r>
            <a:r>
              <a:rPr lang="en-US" altLang="en-US" sz="1600" i="1" dirty="0">
                <a:solidFill>
                  <a:srgbClr val="000000"/>
                </a:solidFill>
                <a:latin typeface="Arial" pitchFamily="34" charset="0"/>
              </a:rPr>
              <a:t>T </a:t>
            </a:r>
            <a:r>
              <a:rPr lang="en-US" altLang="en-US" sz="1600" dirty="0">
                <a:solidFill>
                  <a:srgbClr val="000000"/>
                </a:solidFill>
                <a:latin typeface="Arial" pitchFamily="34" charset="0"/>
              </a:rPr>
              <a:t>&gt; 0K.</a:t>
            </a:r>
          </a:p>
          <a:p>
            <a:pPr eaLnBrk="1" hangingPunct="1">
              <a:spcBef>
                <a:spcPct val="0"/>
              </a:spcBef>
              <a:buFontTx/>
              <a:buNone/>
            </a:pPr>
            <a:endParaRPr lang="en-US" altLang="en-US" sz="1600" dirty="0">
              <a:solidFill>
                <a:srgbClr val="000000"/>
              </a:solidFill>
              <a:latin typeface="Arial" pitchFamily="34" charset="0"/>
            </a:endParaRPr>
          </a:p>
          <a:p>
            <a:pPr eaLnBrk="1" hangingPunct="1">
              <a:spcBef>
                <a:spcPct val="0"/>
              </a:spcBef>
              <a:buFontTx/>
              <a:buNone/>
            </a:pPr>
            <a:r>
              <a:rPr lang="en-US" altLang="en-US" sz="1600" dirty="0">
                <a:solidFill>
                  <a:srgbClr val="000000"/>
                </a:solidFill>
                <a:latin typeface="Arial" pitchFamily="34" charset="0"/>
              </a:rPr>
              <a:t>(When the temperature is higher than 0K, </a:t>
            </a:r>
            <a:r>
              <a:rPr lang="en-US" altLang="en-US" sz="1600" i="1" dirty="0">
                <a:solidFill>
                  <a:srgbClr val="000000"/>
                </a:solidFill>
                <a:latin typeface="Arial" pitchFamily="34" charset="0"/>
              </a:rPr>
              <a:t>E</a:t>
            </a:r>
            <a:r>
              <a:rPr lang="en-US" altLang="en-US" sz="1600" baseline="-25000" dirty="0">
                <a:solidFill>
                  <a:srgbClr val="000000"/>
                </a:solidFill>
                <a:latin typeface="Arial" pitchFamily="34" charset="0"/>
              </a:rPr>
              <a:t>F </a:t>
            </a:r>
            <a:r>
              <a:rPr lang="en-US" altLang="en-US" sz="1600" dirty="0">
                <a:solidFill>
                  <a:srgbClr val="000000"/>
                </a:solidFill>
                <a:latin typeface="Arial" pitchFamily="34" charset="0"/>
              </a:rPr>
              <a:t> is not the highest energy level that the electrons occupy. The energy level </a:t>
            </a:r>
            <a:r>
              <a:rPr lang="en-US" altLang="en-US" sz="1600" i="1" dirty="0">
                <a:solidFill>
                  <a:srgbClr val="000000"/>
                </a:solidFill>
                <a:latin typeface="Arial" pitchFamily="34" charset="0"/>
              </a:rPr>
              <a:t>E</a:t>
            </a:r>
            <a:r>
              <a:rPr lang="en-US" altLang="en-US" sz="1600" baseline="-25000" dirty="0">
                <a:solidFill>
                  <a:srgbClr val="000000"/>
                </a:solidFill>
                <a:latin typeface="Arial" pitchFamily="34" charset="0"/>
              </a:rPr>
              <a:t>F </a:t>
            </a:r>
            <a:r>
              <a:rPr lang="en-US" altLang="en-US" sz="1600" dirty="0">
                <a:solidFill>
                  <a:srgbClr val="000000"/>
                </a:solidFill>
                <a:latin typeface="Arial" pitchFamily="34" charset="0"/>
              </a:rPr>
              <a:t> is partially empty at T &gt; 0K. Since electrons jump sequentially from the top energy levels, the distribution of the partially filled energy states above </a:t>
            </a:r>
            <a:r>
              <a:rPr lang="en-US" altLang="en-US" sz="1600" i="1" dirty="0">
                <a:solidFill>
                  <a:srgbClr val="000000"/>
                </a:solidFill>
                <a:latin typeface="Arial" pitchFamily="34" charset="0"/>
              </a:rPr>
              <a:t>E</a:t>
            </a:r>
            <a:r>
              <a:rPr lang="en-US" altLang="en-US" sz="1600" baseline="-25000" dirty="0">
                <a:solidFill>
                  <a:srgbClr val="000000"/>
                </a:solidFill>
                <a:latin typeface="Arial" pitchFamily="34" charset="0"/>
              </a:rPr>
              <a:t>F </a:t>
            </a:r>
            <a:r>
              <a:rPr lang="en-US" altLang="en-US" sz="1600" dirty="0">
                <a:solidFill>
                  <a:srgbClr val="000000"/>
                </a:solidFill>
                <a:latin typeface="Arial" pitchFamily="34" charset="0"/>
              </a:rPr>
              <a:t> and that of partially empty energy states below </a:t>
            </a:r>
            <a:r>
              <a:rPr lang="en-US" altLang="en-US" sz="1600" i="1" dirty="0">
                <a:solidFill>
                  <a:srgbClr val="000000"/>
                </a:solidFill>
                <a:latin typeface="Arial" pitchFamily="34" charset="0"/>
              </a:rPr>
              <a:t>E</a:t>
            </a:r>
            <a:r>
              <a:rPr lang="en-US" altLang="en-US" sz="1600" baseline="-25000" dirty="0">
                <a:solidFill>
                  <a:srgbClr val="000000"/>
                </a:solidFill>
                <a:latin typeface="Arial" pitchFamily="34" charset="0"/>
              </a:rPr>
              <a:t>F </a:t>
            </a:r>
            <a:r>
              <a:rPr lang="en-US" altLang="en-US" sz="1600" dirty="0">
                <a:solidFill>
                  <a:srgbClr val="000000"/>
                </a:solidFill>
                <a:latin typeface="Arial" pitchFamily="34" charset="0"/>
              </a:rPr>
              <a:t> is symmetric.)</a:t>
            </a:r>
          </a:p>
        </p:txBody>
      </p:sp>
    </p:spTree>
    <p:extLst>
      <p:ext uri="{BB962C8B-B14F-4D97-AF65-F5344CB8AC3E}">
        <p14:creationId xmlns:p14="http://schemas.microsoft.com/office/powerpoint/2010/main" val="110894662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0200" y="5465802"/>
            <a:ext cx="6400800" cy="784830"/>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2.30 </a:t>
            </a:r>
            <a:r>
              <a:rPr lang="en-US" sz="1500" dirty="0">
                <a:solidFill>
                  <a:srgbClr val="000000"/>
                </a:solidFill>
              </a:rPr>
              <a:t>The conductivity of different materials used as electrolytes in the development of solid </a:t>
            </a:r>
            <a:r>
              <a:rPr lang="en-US" sz="1500" dirty="0" smtClean="0">
                <a:solidFill>
                  <a:srgbClr val="000000"/>
                </a:solidFill>
              </a:rPr>
              <a:t>oxide fuel </a:t>
            </a:r>
            <a:r>
              <a:rPr lang="en-US" sz="1500" dirty="0">
                <a:solidFill>
                  <a:srgbClr val="000000"/>
                </a:solidFill>
              </a:rPr>
              <a:t>cells. (From Haile, S.M., </a:t>
            </a:r>
            <a:r>
              <a:rPr lang="en-US" sz="1500" i="1" dirty="0" err="1">
                <a:solidFill>
                  <a:srgbClr val="000000"/>
                </a:solidFill>
              </a:rPr>
              <a:t>Acta</a:t>
            </a:r>
            <a:r>
              <a:rPr lang="en-US" sz="1500" i="1" dirty="0">
                <a:solidFill>
                  <a:srgbClr val="000000"/>
                </a:solidFill>
              </a:rPr>
              <a:t> Mater</a:t>
            </a:r>
            <a:r>
              <a:rPr lang="en-US" sz="1500" dirty="0">
                <a:solidFill>
                  <a:srgbClr val="000000"/>
                </a:solidFill>
              </a:rPr>
              <a:t>., 51, 5981−6000, 2003. With permission.)</a:t>
            </a:r>
          </a:p>
        </p:txBody>
      </p:sp>
      <p:pic>
        <p:nvPicPr>
          <p:cNvPr id="307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324457"/>
            <a:ext cx="3600000" cy="3857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8363" y="414338"/>
            <a:ext cx="4867275" cy="6029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9664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5181600"/>
            <a:ext cx="6781800" cy="784830"/>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2.4 </a:t>
            </a:r>
            <a:r>
              <a:rPr lang="en-US" sz="1500" dirty="0">
                <a:solidFill>
                  <a:srgbClr val="000000"/>
                </a:solidFill>
              </a:rPr>
              <a:t>Typical passive radio frequency–identification (RFID) tag showing the antenna made </a:t>
            </a:r>
            <a:r>
              <a:rPr lang="en-US" sz="1500" dirty="0" smtClean="0">
                <a:solidFill>
                  <a:srgbClr val="000000"/>
                </a:solidFill>
              </a:rPr>
              <a:t>from copper</a:t>
            </a:r>
            <a:r>
              <a:rPr lang="en-US" sz="1500" dirty="0">
                <a:solidFill>
                  <a:srgbClr val="000000"/>
                </a:solidFill>
              </a:rPr>
              <a:t>. (Courtesy of Pavel </a:t>
            </a:r>
            <a:r>
              <a:rPr lang="en-US" sz="1500" dirty="0" err="1">
                <a:solidFill>
                  <a:srgbClr val="000000"/>
                </a:solidFill>
              </a:rPr>
              <a:t>Nikitin</a:t>
            </a:r>
            <a:r>
              <a:rPr lang="en-US" sz="1500" dirty="0">
                <a:solidFill>
                  <a:srgbClr val="000000"/>
                </a:solidFill>
              </a:rPr>
              <a:t>, Intermec Technologies Corporation, Everett, WA.)</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2057400"/>
            <a:ext cx="3600000" cy="2697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269074"/>
            <a:ext cx="3960000" cy="51317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75479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5562600"/>
            <a:ext cx="7419976" cy="553998"/>
          </a:xfrm>
          <a:prstGeom prst="rect">
            <a:avLst/>
          </a:prstGeom>
        </p:spPr>
        <p:txBody>
          <a:bodyPr wrap="square">
            <a:spAutoFit/>
          </a:bodyPr>
          <a:lstStyle/>
          <a:p>
            <a:r>
              <a:rPr lang="en-US" sz="1500" b="1" dirty="0">
                <a:solidFill>
                  <a:srgbClr val="000000"/>
                </a:solidFill>
              </a:rPr>
              <a:t>FIGURE </a:t>
            </a:r>
            <a:r>
              <a:rPr lang="en-US" sz="1500" b="1" dirty="0" smtClean="0">
                <a:solidFill>
                  <a:srgbClr val="000000"/>
                </a:solidFill>
              </a:rPr>
              <a:t>2.5 </a:t>
            </a:r>
            <a:r>
              <a:rPr lang="en-US" sz="1500" dirty="0">
                <a:solidFill>
                  <a:srgbClr val="000000"/>
                </a:solidFill>
              </a:rPr>
              <a:t>A schematic of the four-point probe used to measure resistivity. The spacing between </a:t>
            </a:r>
            <a:r>
              <a:rPr lang="en-US" sz="1500" dirty="0" smtClean="0">
                <a:solidFill>
                  <a:srgbClr val="000000"/>
                </a:solidFill>
              </a:rPr>
              <a:t>probes is </a:t>
            </a:r>
            <a:r>
              <a:rPr lang="en-US" sz="1500" i="1" dirty="0">
                <a:solidFill>
                  <a:srgbClr val="000000"/>
                </a:solidFill>
              </a:rPr>
              <a:t>s</a:t>
            </a:r>
            <a:r>
              <a:rPr lang="en-US" sz="1500" dirty="0">
                <a:solidFill>
                  <a:srgbClr val="000000"/>
                </a:solidFill>
              </a:rPr>
              <a:t>, and the sample thickness is </a:t>
            </a:r>
            <a:r>
              <a:rPr lang="en-US" sz="1500" i="1" dirty="0">
                <a:solidFill>
                  <a:srgbClr val="000000"/>
                </a:solidFill>
              </a:rPr>
              <a:t>t </a:t>
            </a:r>
            <a:r>
              <a:rPr lang="en-US" sz="1500" dirty="0">
                <a:solidFill>
                  <a:srgbClr val="000000"/>
                </a:solidFill>
              </a:rPr>
              <a:t>(not to scale</a:t>
            </a:r>
            <a:r>
              <a:rPr lang="en-US" sz="1500" dirty="0" smtClean="0">
                <a:solidFill>
                  <a:srgbClr val="000000"/>
                </a:solidFill>
              </a:rPr>
              <a:t>).</a:t>
            </a:r>
            <a:endParaRPr lang="en-US" sz="1500" dirty="0">
              <a:solidFill>
                <a:srgbClr val="000000"/>
              </a:solidFill>
            </a:endParaRPr>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199" y="1828800"/>
            <a:ext cx="5495925" cy="3476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516</TotalTime>
  <Words>3598</Words>
  <Application>Microsoft Office PowerPoint</Application>
  <PresentationFormat>On-screen Show (4:3)</PresentationFormat>
  <Paragraphs>138</Paragraphs>
  <Slides>51</Slides>
  <Notes>29</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Shimmer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Mehul</dc:creator>
  <cp:lastModifiedBy>SSOE User</cp:lastModifiedBy>
  <cp:revision>64</cp:revision>
  <dcterms:created xsi:type="dcterms:W3CDTF">2010-06-17T19:15:54Z</dcterms:created>
  <dcterms:modified xsi:type="dcterms:W3CDTF">2017-01-05T01:03:43Z</dcterms:modified>
</cp:coreProperties>
</file>