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notesSlides/notesSlide13.xml" ContentType="application/vnd.openxmlformats-officedocument.presentationml.notesSlide+xml"/>
  <Override PartName="/ppt/charts/chart6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15.xml" ContentType="application/vnd.openxmlformats-officedocument.presentationml.notesSlide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lvl1pPr>
      <a:defRPr>
        <a:latin typeface="Arial"/>
        <a:ea typeface="Arial"/>
        <a:cs typeface="Arial"/>
        <a:sym typeface="Arial"/>
      </a:defRPr>
    </a:lvl1pPr>
    <a:lvl2pPr indent="457200">
      <a:defRPr>
        <a:latin typeface="Arial"/>
        <a:ea typeface="Arial"/>
        <a:cs typeface="Arial"/>
        <a:sym typeface="Arial"/>
      </a:defRPr>
    </a:lvl2pPr>
    <a:lvl3pPr indent="914400">
      <a:defRPr>
        <a:latin typeface="Arial"/>
        <a:ea typeface="Arial"/>
        <a:cs typeface="Arial"/>
        <a:sym typeface="Arial"/>
      </a:defRPr>
    </a:lvl3pPr>
    <a:lvl4pPr indent="1371600">
      <a:defRPr>
        <a:latin typeface="Arial"/>
        <a:ea typeface="Arial"/>
        <a:cs typeface="Arial"/>
        <a:sym typeface="Arial"/>
      </a:defRPr>
    </a:lvl4pPr>
    <a:lvl5pPr indent="1828800">
      <a:defRPr>
        <a:latin typeface="Arial"/>
        <a:ea typeface="Arial"/>
        <a:cs typeface="Arial"/>
        <a:sym typeface="Arial"/>
      </a:defRPr>
    </a:lvl5pPr>
    <a:lvl6pPr>
      <a:defRPr>
        <a:latin typeface="Arial"/>
        <a:ea typeface="Arial"/>
        <a:cs typeface="Arial"/>
        <a:sym typeface="Arial"/>
      </a:defRPr>
    </a:lvl6pPr>
    <a:lvl7pPr>
      <a:defRPr>
        <a:latin typeface="Arial"/>
        <a:ea typeface="Arial"/>
        <a:cs typeface="Arial"/>
        <a:sym typeface="Arial"/>
      </a:defRPr>
    </a:lvl7pPr>
    <a:lvl8pPr>
      <a:defRPr>
        <a:latin typeface="Arial"/>
        <a:ea typeface="Arial"/>
        <a:cs typeface="Arial"/>
        <a:sym typeface="Arial"/>
      </a:defRPr>
    </a:lvl8pPr>
    <a:lvl9pPr>
      <a:defRPr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7F3F4"/>
          </a:solidFill>
        </a:fill>
      </a:tcStyle>
    </a:wholeTbl>
    <a:band2H>
      <a:tcTxStyle/>
      <a:tcStyle>
        <a:tcBdr/>
        <a:fill>
          <a:solidFill>
            <a:srgbClr val="F3F9FA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CCCDA"/>
          </a:solidFill>
        </a:fill>
      </a:tcStyle>
    </a:wholeTbl>
    <a:band2H>
      <a:tcTxStyle/>
      <a:tcStyle>
        <a:tcBdr/>
        <a:fill>
          <a:solidFill>
            <a:srgbClr val="E7E7ED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8B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8B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8B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-120" y="-1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/>
          <a:lstStyle/>
          <a:p>
            <a:pPr lvl="0"/>
            <a:endParaRPr 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14793"/>
          <c:y val="0.0371421"/>
          <c:w val="0.885207"/>
          <c:h val="0.8979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2005</c:v>
                </c:pt>
              </c:strCache>
            </c:strRef>
          </c:tx>
          <c:spPr>
            <a:solidFill>
              <a:srgbClr val="DD0806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USA</c:v>
                </c:pt>
                <c:pt idx="1">
                  <c:v>Europe</c:v>
                </c:pt>
                <c:pt idx="2">
                  <c:v>China</c:v>
                </c:pt>
                <c:pt idx="3">
                  <c:v>Russia</c:v>
                </c:pt>
                <c:pt idx="4">
                  <c:v>MCS Am</c:v>
                </c:pt>
                <c:pt idx="5">
                  <c:v>Japan</c:v>
                </c:pt>
                <c:pt idx="6">
                  <c:v>India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105.79751</c:v>
                </c:pt>
                <c:pt idx="1">
                  <c:v>90.15607999999995</c:v>
                </c:pt>
                <c:pt idx="2">
                  <c:v>67.731</c:v>
                </c:pt>
                <c:pt idx="3">
                  <c:v>29.42817</c:v>
                </c:pt>
                <c:pt idx="4">
                  <c:v>31.589865</c:v>
                </c:pt>
                <c:pt idx="5">
                  <c:v>23.81557</c:v>
                </c:pt>
                <c:pt idx="6">
                  <c:v>17.229205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rgbClr val="000090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USA</c:v>
                </c:pt>
                <c:pt idx="1">
                  <c:v>Europe</c:v>
                </c:pt>
                <c:pt idx="2">
                  <c:v>China</c:v>
                </c:pt>
                <c:pt idx="3">
                  <c:v>Russia</c:v>
                </c:pt>
                <c:pt idx="4">
                  <c:v>MCS Am</c:v>
                </c:pt>
                <c:pt idx="5">
                  <c:v>Japan</c:v>
                </c:pt>
                <c:pt idx="6">
                  <c:v>India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102.821355</c:v>
                </c:pt>
                <c:pt idx="1">
                  <c:v>86.64503999999998</c:v>
                </c:pt>
                <c:pt idx="2">
                  <c:v>110.04916</c:v>
                </c:pt>
                <c:pt idx="3">
                  <c:v>31.46643</c:v>
                </c:pt>
                <c:pt idx="4">
                  <c:v>37.329065</c:v>
                </c:pt>
                <c:pt idx="5">
                  <c:v>22.11491</c:v>
                </c:pt>
                <c:pt idx="6">
                  <c:v>24.899055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055321752"/>
        <c:axId val="2086511768"/>
      </c:barChart>
      <c:catAx>
        <c:axId val="2055321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1627" b="0" i="0" u="none" strike="noStrike">
                <a:solidFill>
                  <a:srgbClr val="000000"/>
                </a:solidFill>
                <a:effectLst/>
                <a:latin typeface="Arial"/>
              </a:defRPr>
            </a:pPr>
            <a:endParaRPr lang="en-US"/>
          </a:p>
        </c:txPr>
        <c:crossAx val="2086511768"/>
        <c:crosses val="autoZero"/>
        <c:auto val="1"/>
        <c:lblAlgn val="ctr"/>
        <c:lblOffset val="100"/>
        <c:noMultiLvlLbl val="1"/>
      </c:catAx>
      <c:valAx>
        <c:axId val="2086511768"/>
        <c:scaling>
          <c:orientation val="minMax"/>
        </c:scaling>
        <c:delete val="0"/>
        <c:axPos val="l"/>
        <c:title>
          <c:tx>
            <c:rich>
              <a:bodyPr rot="-5400000"/>
              <a:lstStyle/>
              <a:p>
                <a:pPr lvl="0">
                  <a:defRPr sz="1627" b="0" i="0" u="none" strike="noStrike">
                    <a:solidFill>
                      <a:srgbClr val="000000"/>
                    </a:solidFill>
                    <a:effectLst/>
                    <a:latin typeface="Arial"/>
                  </a:defRPr>
                </a:pPr>
                <a:r>
                  <a:rPr lang="en-US" sz="1627" b="0" i="0" u="none" strike="noStrike">
                    <a:solidFill>
                      <a:srgbClr val="000000"/>
                    </a:solidFill>
                    <a:effectLst/>
                    <a:latin typeface="Arial"/>
                  </a:rPr>
                  <a:t>Energy, EJ</a:t>
                </a:r>
              </a:p>
            </c:rich>
          </c:tx>
          <c:layout/>
          <c:overlay val="1"/>
        </c:title>
        <c:numFmt formatCode="0" sourceLinked="0"/>
        <c:majorTickMark val="in"/>
        <c:minorTickMark val="none"/>
        <c:tickLblPos val="nextTo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1627" b="0" i="0" u="none" strike="noStrike">
                <a:solidFill>
                  <a:srgbClr val="000000"/>
                </a:solidFill>
                <a:effectLst/>
                <a:latin typeface="Arial"/>
              </a:defRPr>
            </a:pPr>
            <a:endParaRPr lang="en-US"/>
          </a:p>
        </c:txPr>
        <c:crossAx val="2055321752"/>
        <c:crosses val="autoZero"/>
        <c:crossBetween val="between"/>
        <c:majorUnit val="30.0"/>
        <c:minorUnit val="15.0"/>
      </c:valAx>
      <c:spPr>
        <a:solidFill>
          <a:srgbClr val="FFFFFF"/>
        </a:solidFill>
        <a:ln w="12700" cap="flat">
          <a:noFill/>
          <a:miter lim="400000"/>
        </a:ln>
        <a:effectLst/>
      </c:spPr>
    </c:plotArea>
    <c:legend>
      <c:legendPos val="r"/>
      <c:layout>
        <c:manualLayout>
          <c:xMode val="edge"/>
          <c:yMode val="edge"/>
          <c:x val="0.54378"/>
          <c:y val="0.123674"/>
          <c:w val="0.339507"/>
          <c:h val="0.0496421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/>
        <a:lstStyle/>
        <a:p>
          <a:pPr lvl="0">
            <a:defRPr sz="1627" b="0" i="0" u="none" strike="noStrike">
              <a:solidFill>
                <a:srgbClr val="000000"/>
              </a:solidFill>
              <a:effectLst/>
              <a:latin typeface="Arial"/>
            </a:defRPr>
          </a:pPr>
          <a:endParaRPr lang="en-US"/>
        </a:p>
      </c:txPr>
    </c:legend>
    <c:plotVisOnly val="1"/>
    <c:dispBlanksAs val="gap"/>
    <c:showDLblsOverMax val="1"/>
  </c:chart>
  <c:spPr>
    <a:solidFill>
      <a:srgbClr val="FFFFFF"/>
    </a:solidFill>
    <a:ln>
      <a:noFill/>
    </a:ln>
    <a:effectLst/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title>
      <c:tx>
        <c:rich>
          <a:bodyPr rot="0"/>
          <a:lstStyle/>
          <a:p>
            <a:pPr lvl="0"/>
            <a:endParaRPr 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775"/>
          <c:y val="0.109914"/>
          <c:w val="0.77125"/>
          <c:h val="0.7169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Nuclear</c:v>
                </c:pt>
              </c:strCache>
            </c:strRef>
          </c:tx>
          <c:spPr>
            <a:solidFill>
              <a:srgbClr val="DD0806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USA</c:v>
                </c:pt>
                <c:pt idx="1">
                  <c:v>Europe</c:v>
                </c:pt>
                <c:pt idx="2">
                  <c:v>Russia</c:v>
                </c:pt>
                <c:pt idx="3">
                  <c:v>China</c:v>
                </c:pt>
                <c:pt idx="4">
                  <c:v>India</c:v>
                </c:pt>
                <c:pt idx="5">
                  <c:v>Japan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2.7684</c:v>
                </c:pt>
                <c:pt idx="1">
                  <c:v>3.1068</c:v>
                </c:pt>
                <c:pt idx="2">
                  <c:v>0.5976</c:v>
                </c:pt>
                <c:pt idx="3">
                  <c:v>0.3312</c:v>
                </c:pt>
                <c:pt idx="4">
                  <c:v>0.108</c:v>
                </c:pt>
                <c:pt idx="5">
                  <c:v>0.0612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Hydro</c:v>
                </c:pt>
              </c:strCache>
            </c:strRef>
          </c:tx>
          <c:spPr>
            <a:solidFill>
              <a:srgbClr val="3366F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USA</c:v>
                </c:pt>
                <c:pt idx="1">
                  <c:v>Europe</c:v>
                </c:pt>
                <c:pt idx="2">
                  <c:v>Russia</c:v>
                </c:pt>
                <c:pt idx="3">
                  <c:v>China</c:v>
                </c:pt>
                <c:pt idx="4">
                  <c:v>India</c:v>
                </c:pt>
                <c:pt idx="5">
                  <c:v>Japan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0.994464</c:v>
                </c:pt>
                <c:pt idx="1">
                  <c:v>2.1204</c:v>
                </c:pt>
                <c:pt idx="2">
                  <c:v>0.58176</c:v>
                </c:pt>
                <c:pt idx="3">
                  <c:v>3.08286</c:v>
                </c:pt>
                <c:pt idx="4">
                  <c:v>0.4158</c:v>
                </c:pt>
                <c:pt idx="5">
                  <c:v>0.27684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Non hydro renewables</c:v>
                </c:pt>
              </c:strCache>
            </c:strRef>
          </c:tx>
          <c:spPr>
            <a:solidFill>
              <a:srgbClr val="1FB714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USA</c:v>
                </c:pt>
                <c:pt idx="1">
                  <c:v>Europe</c:v>
                </c:pt>
                <c:pt idx="2">
                  <c:v>Russia</c:v>
                </c:pt>
                <c:pt idx="3">
                  <c:v>China</c:v>
                </c:pt>
                <c:pt idx="4">
                  <c:v>India</c:v>
                </c:pt>
                <c:pt idx="5">
                  <c:v>Japan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0.835632</c:v>
                </c:pt>
                <c:pt idx="1">
                  <c:v>1.41552</c:v>
                </c:pt>
                <c:pt idx="2">
                  <c:v>0.01188</c:v>
                </c:pt>
                <c:pt idx="3">
                  <c:v>0.397296</c:v>
                </c:pt>
                <c:pt idx="4">
                  <c:v>0.1116</c:v>
                </c:pt>
                <c:pt idx="5">
                  <c:v>0.12204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2087031144"/>
        <c:axId val="2087420536"/>
      </c:barChart>
      <c:catAx>
        <c:axId val="2087031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-2700000"/>
          <a:lstStyle/>
          <a:p>
            <a:pPr lvl="0">
              <a:defRPr sz="2174" b="1" i="0" u="none" strike="noStrike">
                <a:solidFill>
                  <a:srgbClr val="000000"/>
                </a:solidFill>
                <a:effectLst/>
                <a:latin typeface="Arial"/>
              </a:defRPr>
            </a:pPr>
            <a:endParaRPr lang="en-US"/>
          </a:p>
        </c:txPr>
        <c:crossAx val="2087420536"/>
        <c:crosses val="autoZero"/>
        <c:auto val="1"/>
        <c:lblAlgn val="ctr"/>
        <c:lblOffset val="100"/>
        <c:noMultiLvlLbl val="1"/>
      </c:catAx>
      <c:valAx>
        <c:axId val="2087420536"/>
        <c:scaling>
          <c:orientation val="minMax"/>
        </c:scaling>
        <c:delete val="0"/>
        <c:axPos val="l"/>
        <c:title>
          <c:tx>
            <c:rich>
              <a:bodyPr rot="-5400000"/>
              <a:lstStyle/>
              <a:p>
                <a:pPr lvl="0">
                  <a:defRPr sz="2415" b="0" i="0" u="none" strike="noStrike">
                    <a:solidFill>
                      <a:srgbClr val="000000"/>
                    </a:solidFill>
                    <a:effectLst/>
                    <a:latin typeface="Arial"/>
                  </a:defRPr>
                </a:pPr>
                <a:r>
                  <a:rPr lang="en-US" sz="2415" b="0" i="0" u="none" strike="noStrike">
                    <a:solidFill>
                      <a:srgbClr val="000000"/>
                    </a:solidFill>
                    <a:effectLst/>
                    <a:latin typeface="Arial"/>
                  </a:rPr>
                  <a:t>Electric Energy,  EJ</a:t>
                </a:r>
              </a:p>
            </c:rich>
          </c:tx>
          <c:layout/>
          <c:overlay val="1"/>
        </c:title>
        <c:numFmt formatCode="0" sourceLinked="0"/>
        <c:majorTickMark val="in"/>
        <c:minorTickMark val="none"/>
        <c:tickLblPos val="nextTo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2415" b="0" i="0" u="none" strike="noStrike">
                <a:solidFill>
                  <a:srgbClr val="000000"/>
                </a:solidFill>
                <a:effectLst/>
                <a:latin typeface="Arial"/>
              </a:defRPr>
            </a:pPr>
            <a:endParaRPr lang="en-US"/>
          </a:p>
        </c:txPr>
        <c:crossAx val="2087031144"/>
        <c:crosses val="autoZero"/>
        <c:crossBetween val="between"/>
        <c:majorUnit val="1.75"/>
        <c:minorUnit val="0.875"/>
      </c:valAx>
      <c:spPr>
        <a:solidFill>
          <a:srgbClr val="FFFFFF"/>
        </a:solidFill>
        <a:ln w="12700" cap="flat">
          <a:noFill/>
          <a:miter lim="400000"/>
        </a:ln>
        <a:effectLst/>
      </c:spPr>
    </c:plotArea>
    <c:legend>
      <c:legendPos val="t"/>
      <c:layout>
        <c:manualLayout>
          <c:xMode val="edge"/>
          <c:yMode val="edge"/>
          <c:x val="0.005"/>
          <c:y val="0.005"/>
          <c:w val="1.0"/>
          <c:h val="0.0656834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/>
        <a:lstStyle/>
        <a:p>
          <a:pPr lvl="0">
            <a:defRPr sz="2415" b="0" i="0" u="none" strike="noStrike">
              <a:solidFill>
                <a:srgbClr val="000000"/>
              </a:solidFill>
              <a:effectLst/>
              <a:latin typeface="Arial"/>
            </a:defRPr>
          </a:pPr>
          <a:endParaRPr lang="en-US"/>
        </a:p>
      </c:txPr>
    </c:legend>
    <c:plotVisOnly val="1"/>
    <c:dispBlanksAs val="gap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title>
      <c:tx>
        <c:rich>
          <a:bodyPr rot="0"/>
          <a:lstStyle/>
          <a:p>
            <a:pPr lvl="0"/>
            <a:endParaRPr 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17231"/>
          <c:y val="0.0532599"/>
          <c:w val="0.83596"/>
          <c:h val="0.852535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Production</c:v>
                </c:pt>
              </c:strCache>
            </c:strRef>
          </c:tx>
          <c:spPr>
            <a:ln w="12700" cap="flat">
              <a:noFill/>
              <a:miter lim="400000"/>
            </a:ln>
            <a:effectLst/>
          </c:spPr>
          <c:marker>
            <c:symbol val="circle"/>
            <c:size val="7"/>
            <c:spPr>
              <a:solidFill>
                <a:srgbClr val="000000">
                  <a:alpha val="0"/>
                </a:srgbClr>
              </a:solidFill>
              <a:ln w="12700" cap="flat">
                <a:solidFill>
                  <a:srgbClr val="000090"/>
                </a:solidFill>
                <a:prstDash val="solid"/>
                <a:bevel/>
              </a:ln>
              <a:effectLst/>
            </c:spPr>
          </c:marker>
          <c:xVal>
            <c:numRef>
              <c:f>Sheet1!$B$2:$B$46</c:f>
              <c:numCache>
                <c:formatCode>General</c:formatCode>
                <c:ptCount val="45"/>
                <c:pt idx="0">
                  <c:v>1970.0</c:v>
                </c:pt>
                <c:pt idx="1">
                  <c:v>1971.0</c:v>
                </c:pt>
                <c:pt idx="2">
                  <c:v>1972.0</c:v>
                </c:pt>
                <c:pt idx="3">
                  <c:v>1973.0</c:v>
                </c:pt>
                <c:pt idx="4">
                  <c:v>1974.0</c:v>
                </c:pt>
                <c:pt idx="5">
                  <c:v>1975.0</c:v>
                </c:pt>
                <c:pt idx="6">
                  <c:v>1976.0</c:v>
                </c:pt>
                <c:pt idx="7">
                  <c:v>1977.0</c:v>
                </c:pt>
                <c:pt idx="8">
                  <c:v>1978.0</c:v>
                </c:pt>
                <c:pt idx="9">
                  <c:v>1979.0</c:v>
                </c:pt>
                <c:pt idx="10">
                  <c:v>1980.0</c:v>
                </c:pt>
                <c:pt idx="11">
                  <c:v>1981.0</c:v>
                </c:pt>
                <c:pt idx="12">
                  <c:v>1982.0</c:v>
                </c:pt>
                <c:pt idx="13">
                  <c:v>1983.0</c:v>
                </c:pt>
                <c:pt idx="14">
                  <c:v>1984.0</c:v>
                </c:pt>
                <c:pt idx="15">
                  <c:v>1985.0</c:v>
                </c:pt>
                <c:pt idx="16">
                  <c:v>1986.0</c:v>
                </c:pt>
                <c:pt idx="17">
                  <c:v>1987.0</c:v>
                </c:pt>
                <c:pt idx="18">
                  <c:v>1988.0</c:v>
                </c:pt>
                <c:pt idx="19">
                  <c:v>1989.0</c:v>
                </c:pt>
                <c:pt idx="20">
                  <c:v>1990.0</c:v>
                </c:pt>
                <c:pt idx="21">
                  <c:v>1991.0</c:v>
                </c:pt>
                <c:pt idx="22">
                  <c:v>1992.0</c:v>
                </c:pt>
                <c:pt idx="23">
                  <c:v>1993.0</c:v>
                </c:pt>
                <c:pt idx="24">
                  <c:v>1994.0</c:v>
                </c:pt>
                <c:pt idx="25">
                  <c:v>1995.0</c:v>
                </c:pt>
                <c:pt idx="26">
                  <c:v>1996.0</c:v>
                </c:pt>
                <c:pt idx="27">
                  <c:v>1997.0</c:v>
                </c:pt>
                <c:pt idx="28">
                  <c:v>1998.0</c:v>
                </c:pt>
                <c:pt idx="29">
                  <c:v>1999.0</c:v>
                </c:pt>
                <c:pt idx="30">
                  <c:v>2000.0</c:v>
                </c:pt>
                <c:pt idx="31">
                  <c:v>2001.0</c:v>
                </c:pt>
                <c:pt idx="32">
                  <c:v>2002.0</c:v>
                </c:pt>
                <c:pt idx="33">
                  <c:v>2003.0</c:v>
                </c:pt>
                <c:pt idx="34">
                  <c:v>2004.0</c:v>
                </c:pt>
                <c:pt idx="35">
                  <c:v>2005.0</c:v>
                </c:pt>
                <c:pt idx="36">
                  <c:v>2006.0</c:v>
                </c:pt>
                <c:pt idx="37">
                  <c:v>2007.0</c:v>
                </c:pt>
                <c:pt idx="38">
                  <c:v>2008.0</c:v>
                </c:pt>
                <c:pt idx="39">
                  <c:v>2009.0</c:v>
                </c:pt>
                <c:pt idx="40">
                  <c:v>2010.0</c:v>
                </c:pt>
                <c:pt idx="41">
                  <c:v>2011.0</c:v>
                </c:pt>
                <c:pt idx="42">
                  <c:v>2012.0</c:v>
                </c:pt>
                <c:pt idx="43">
                  <c:v>2013.0</c:v>
                </c:pt>
                <c:pt idx="44">
                  <c:v>2014.0</c:v>
                </c:pt>
              </c:numCache>
            </c:numRef>
          </c:xVal>
          <c:yVal>
            <c:numRef>
              <c:f>Sheet1!$C$2:$C$46</c:f>
              <c:numCache>
                <c:formatCode>General</c:formatCode>
                <c:ptCount val="45"/>
                <c:pt idx="0">
                  <c:v>4.123366</c:v>
                </c:pt>
                <c:pt idx="1">
                  <c:v>4.071729</c:v>
                </c:pt>
                <c:pt idx="2">
                  <c:v>4.093583999999995</c:v>
                </c:pt>
                <c:pt idx="3">
                  <c:v>3.995326</c:v>
                </c:pt>
                <c:pt idx="4">
                  <c:v>3.818683</c:v>
                </c:pt>
                <c:pt idx="5">
                  <c:v>3.652737</c:v>
                </c:pt>
                <c:pt idx="6">
                  <c:v>3.563225</c:v>
                </c:pt>
                <c:pt idx="7">
                  <c:v>3.59972</c:v>
                </c:pt>
                <c:pt idx="8">
                  <c:v>3.750302</c:v>
                </c:pt>
                <c:pt idx="9">
                  <c:v>3.699333</c:v>
                </c:pt>
                <c:pt idx="10">
                  <c:v>3.722152</c:v>
                </c:pt>
                <c:pt idx="11">
                  <c:v>3.715743</c:v>
                </c:pt>
                <c:pt idx="12">
                  <c:v>3.722591</c:v>
                </c:pt>
                <c:pt idx="13">
                  <c:v>3.739925</c:v>
                </c:pt>
                <c:pt idx="14">
                  <c:v>3.846173</c:v>
                </c:pt>
                <c:pt idx="15">
                  <c:v>3.861911</c:v>
                </c:pt>
                <c:pt idx="16">
                  <c:v>3.734252</c:v>
                </c:pt>
                <c:pt idx="17">
                  <c:v>3.629669</c:v>
                </c:pt>
                <c:pt idx="18">
                  <c:v>3.573815</c:v>
                </c:pt>
                <c:pt idx="19">
                  <c:v>3.342897999999999</c:v>
                </c:pt>
                <c:pt idx="20">
                  <c:v>3.253686</c:v>
                </c:pt>
                <c:pt idx="21">
                  <c:v>3.312697</c:v>
                </c:pt>
                <c:pt idx="22">
                  <c:v>3.24581</c:v>
                </c:pt>
                <c:pt idx="23">
                  <c:v>3.132551</c:v>
                </c:pt>
                <c:pt idx="24">
                  <c:v>3.061676</c:v>
                </c:pt>
                <c:pt idx="25">
                  <c:v>3.037467</c:v>
                </c:pt>
                <c:pt idx="26">
                  <c:v>3.035837</c:v>
                </c:pt>
                <c:pt idx="27">
                  <c:v>3.018097</c:v>
                </c:pt>
                <c:pt idx="28">
                  <c:v>2.924121</c:v>
                </c:pt>
                <c:pt idx="29">
                  <c:v>2.821851999999998</c:v>
                </c:pt>
                <c:pt idx="30">
                  <c:v>2.830122</c:v>
                </c:pt>
                <c:pt idx="31">
                  <c:v>2.799475</c:v>
                </c:pt>
                <c:pt idx="32">
                  <c:v>2.783412</c:v>
                </c:pt>
                <c:pt idx="33">
                  <c:v>2.700963</c:v>
                </c:pt>
                <c:pt idx="34">
                  <c:v>2.645453</c:v>
                </c:pt>
                <c:pt idx="35">
                  <c:v>2.516808999999995</c:v>
                </c:pt>
                <c:pt idx="36">
                  <c:v>2.496913</c:v>
                </c:pt>
                <c:pt idx="37">
                  <c:v>2.510787</c:v>
                </c:pt>
                <c:pt idx="38">
                  <c:v>2.46562</c:v>
                </c:pt>
                <c:pt idx="39">
                  <c:v>2.650922</c:v>
                </c:pt>
                <c:pt idx="40">
                  <c:v>2.756736</c:v>
                </c:pt>
                <c:pt idx="41">
                  <c:v>2.870141</c:v>
                </c:pt>
                <c:pt idx="42">
                  <c:v>3.668104</c:v>
                </c:pt>
                <c:pt idx="43">
                  <c:v>4.087891</c:v>
                </c:pt>
                <c:pt idx="44">
                  <c:v>4.167924999999991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Import</c:v>
                </c:pt>
              </c:strCache>
            </c:strRef>
          </c:tx>
          <c:spPr>
            <a:ln w="12700" cap="flat">
              <a:noFill/>
              <a:miter lim="400000"/>
            </a:ln>
            <a:effectLst/>
          </c:spPr>
          <c:marker>
            <c:symbol val="triangle"/>
            <c:size val="9"/>
            <c:spPr>
              <a:solidFill>
                <a:srgbClr val="006411"/>
              </a:solidFill>
              <a:ln w="12700" cap="flat">
                <a:solidFill>
                  <a:srgbClr val="006411"/>
                </a:solidFill>
                <a:prstDash val="solid"/>
                <a:bevel/>
              </a:ln>
              <a:effectLst/>
            </c:spPr>
          </c:marker>
          <c:xVal>
            <c:numRef>
              <c:f>Sheet1!$D$2:$D$46</c:f>
              <c:numCache>
                <c:formatCode>General</c:formatCode>
                <c:ptCount val="45"/>
                <c:pt idx="0">
                  <c:v>1970.0</c:v>
                </c:pt>
                <c:pt idx="1">
                  <c:v>1971.0</c:v>
                </c:pt>
                <c:pt idx="2">
                  <c:v>1972.0</c:v>
                </c:pt>
                <c:pt idx="3">
                  <c:v>1973.0</c:v>
                </c:pt>
                <c:pt idx="4">
                  <c:v>1974.0</c:v>
                </c:pt>
                <c:pt idx="5">
                  <c:v>1975.0</c:v>
                </c:pt>
                <c:pt idx="6">
                  <c:v>1976.0</c:v>
                </c:pt>
                <c:pt idx="7">
                  <c:v>1977.0</c:v>
                </c:pt>
                <c:pt idx="8">
                  <c:v>1978.0</c:v>
                </c:pt>
                <c:pt idx="9">
                  <c:v>1979.0</c:v>
                </c:pt>
                <c:pt idx="10">
                  <c:v>1980.0</c:v>
                </c:pt>
                <c:pt idx="11">
                  <c:v>1981.0</c:v>
                </c:pt>
                <c:pt idx="12">
                  <c:v>1982.0</c:v>
                </c:pt>
                <c:pt idx="13">
                  <c:v>1983.0</c:v>
                </c:pt>
                <c:pt idx="14">
                  <c:v>1984.0</c:v>
                </c:pt>
                <c:pt idx="15">
                  <c:v>1985.0</c:v>
                </c:pt>
                <c:pt idx="16">
                  <c:v>1986.0</c:v>
                </c:pt>
                <c:pt idx="17">
                  <c:v>1987.0</c:v>
                </c:pt>
                <c:pt idx="18">
                  <c:v>1988.0</c:v>
                </c:pt>
                <c:pt idx="19">
                  <c:v>1989.0</c:v>
                </c:pt>
                <c:pt idx="20">
                  <c:v>1990.0</c:v>
                </c:pt>
                <c:pt idx="21">
                  <c:v>1991.0</c:v>
                </c:pt>
                <c:pt idx="22">
                  <c:v>1992.0</c:v>
                </c:pt>
                <c:pt idx="23">
                  <c:v>1993.0</c:v>
                </c:pt>
                <c:pt idx="24">
                  <c:v>1994.0</c:v>
                </c:pt>
                <c:pt idx="25">
                  <c:v>1995.0</c:v>
                </c:pt>
                <c:pt idx="26">
                  <c:v>1996.0</c:v>
                </c:pt>
                <c:pt idx="27">
                  <c:v>1997.0</c:v>
                </c:pt>
                <c:pt idx="28">
                  <c:v>1998.0</c:v>
                </c:pt>
                <c:pt idx="29">
                  <c:v>1999.0</c:v>
                </c:pt>
                <c:pt idx="30">
                  <c:v>2000.0</c:v>
                </c:pt>
                <c:pt idx="31">
                  <c:v>2001.0</c:v>
                </c:pt>
                <c:pt idx="32">
                  <c:v>2002.0</c:v>
                </c:pt>
                <c:pt idx="33">
                  <c:v>2003.0</c:v>
                </c:pt>
                <c:pt idx="34">
                  <c:v>2004.0</c:v>
                </c:pt>
                <c:pt idx="35">
                  <c:v>2005.0</c:v>
                </c:pt>
                <c:pt idx="36">
                  <c:v>2006.0</c:v>
                </c:pt>
                <c:pt idx="37">
                  <c:v>2007.0</c:v>
                </c:pt>
                <c:pt idx="38">
                  <c:v>2008.0</c:v>
                </c:pt>
                <c:pt idx="39">
                  <c:v>2009.0</c:v>
                </c:pt>
                <c:pt idx="40">
                  <c:v>2010.0</c:v>
                </c:pt>
                <c:pt idx="41">
                  <c:v>2011.0</c:v>
                </c:pt>
                <c:pt idx="42">
                  <c:v>2012.0</c:v>
                </c:pt>
                <c:pt idx="43">
                  <c:v>2013.0</c:v>
                </c:pt>
                <c:pt idx="44">
                  <c:v>2014.0</c:v>
                </c:pt>
              </c:numCache>
            </c:numRef>
          </c:xVal>
          <c:yVal>
            <c:numRef>
              <c:f>Sheet1!$E$2:$E$46</c:f>
              <c:numCache>
                <c:formatCode>General</c:formatCode>
                <c:ptCount val="45"/>
                <c:pt idx="0">
                  <c:v>1.153604</c:v>
                </c:pt>
                <c:pt idx="1">
                  <c:v>1.351035</c:v>
                </c:pt>
                <c:pt idx="2">
                  <c:v>1.653925</c:v>
                </c:pt>
                <c:pt idx="3">
                  <c:v>2.19908</c:v>
                </c:pt>
                <c:pt idx="4">
                  <c:v>2.150456</c:v>
                </c:pt>
                <c:pt idx="5">
                  <c:v>2.133907</c:v>
                </c:pt>
                <c:pt idx="6">
                  <c:v>2.594812</c:v>
                </c:pt>
                <c:pt idx="7">
                  <c:v>3.126058</c:v>
                </c:pt>
                <c:pt idx="8">
                  <c:v>2.920588</c:v>
                </c:pt>
                <c:pt idx="9">
                  <c:v>2.914631</c:v>
                </c:pt>
                <c:pt idx="10">
                  <c:v>2.329447</c:v>
                </c:pt>
                <c:pt idx="11">
                  <c:v>1.971396</c:v>
                </c:pt>
                <c:pt idx="12">
                  <c:v>1.568844</c:v>
                </c:pt>
                <c:pt idx="13">
                  <c:v>1.57389</c:v>
                </c:pt>
                <c:pt idx="14">
                  <c:v>1.72586</c:v>
                </c:pt>
                <c:pt idx="15">
                  <c:v>1.56444</c:v>
                </c:pt>
                <c:pt idx="16">
                  <c:v>1.985209</c:v>
                </c:pt>
                <c:pt idx="17">
                  <c:v>2.158629</c:v>
                </c:pt>
                <c:pt idx="18">
                  <c:v>2.410674</c:v>
                </c:pt>
                <c:pt idx="19">
                  <c:v>2.628639</c:v>
                </c:pt>
                <c:pt idx="20">
                  <c:v>2.613724</c:v>
                </c:pt>
                <c:pt idx="21">
                  <c:v>2.418422</c:v>
                </c:pt>
                <c:pt idx="22">
                  <c:v>2.539315</c:v>
                </c:pt>
                <c:pt idx="23">
                  <c:v>2.78048</c:v>
                </c:pt>
                <c:pt idx="24">
                  <c:v>2.939725</c:v>
                </c:pt>
                <c:pt idx="25">
                  <c:v>2.878276</c:v>
                </c:pt>
                <c:pt idx="26">
                  <c:v>3.110231</c:v>
                </c:pt>
                <c:pt idx="27">
                  <c:v>3.342712</c:v>
                </c:pt>
                <c:pt idx="28">
                  <c:v>3.563689</c:v>
                </c:pt>
                <c:pt idx="29">
                  <c:v>3.618057</c:v>
                </c:pt>
                <c:pt idx="30">
                  <c:v>3.813376</c:v>
                </c:pt>
                <c:pt idx="31">
                  <c:v>3.978619</c:v>
                </c:pt>
                <c:pt idx="32">
                  <c:v>3.849461</c:v>
                </c:pt>
                <c:pt idx="33">
                  <c:v>4.101793</c:v>
                </c:pt>
                <c:pt idx="34">
                  <c:v>4.427468</c:v>
                </c:pt>
                <c:pt idx="35">
                  <c:v>4.580351</c:v>
                </c:pt>
                <c:pt idx="36">
                  <c:v>4.522520999999995</c:v>
                </c:pt>
                <c:pt idx="37">
                  <c:v>4.394685999999994</c:v>
                </c:pt>
                <c:pt idx="38">
                  <c:v>4.060980999999993</c:v>
                </c:pt>
                <c:pt idx="39">
                  <c:v>3.528309</c:v>
                </c:pt>
                <c:pt idx="40">
                  <c:v>3.445856</c:v>
                </c:pt>
                <c:pt idx="41">
                  <c:v>3.108961</c:v>
                </c:pt>
                <c:pt idx="42">
                  <c:v>3.120755</c:v>
                </c:pt>
                <c:pt idx="43">
                  <c:v>2.817325</c:v>
                </c:pt>
                <c:pt idx="44">
                  <c:v>2.04619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Demand</c:v>
                </c:pt>
              </c:strCache>
            </c:strRef>
          </c:tx>
          <c:spPr>
            <a:ln w="12700" cap="flat">
              <a:noFill/>
              <a:miter lim="400000"/>
            </a:ln>
            <a:effectLst/>
          </c:spPr>
          <c:marker>
            <c:symbol val="square"/>
            <c:size val="9"/>
            <c:spPr>
              <a:solidFill>
                <a:srgbClr val="000000">
                  <a:alpha val="0"/>
                </a:srgbClr>
              </a:solidFill>
              <a:ln w="12700" cap="flat">
                <a:solidFill>
                  <a:srgbClr val="DD0806"/>
                </a:solidFill>
                <a:prstDash val="solid"/>
                <a:bevel/>
              </a:ln>
              <a:effectLst/>
            </c:spPr>
          </c:marker>
          <c:xVal>
            <c:numRef>
              <c:f>Sheet1!$F$2:$F$46</c:f>
              <c:numCache>
                <c:formatCode>General</c:formatCode>
                <c:ptCount val="45"/>
                <c:pt idx="0">
                  <c:v>1970.0</c:v>
                </c:pt>
                <c:pt idx="1">
                  <c:v>1971.0</c:v>
                </c:pt>
                <c:pt idx="2">
                  <c:v>1972.0</c:v>
                </c:pt>
                <c:pt idx="3">
                  <c:v>1973.0</c:v>
                </c:pt>
                <c:pt idx="4">
                  <c:v>1974.0</c:v>
                </c:pt>
                <c:pt idx="5">
                  <c:v>1975.0</c:v>
                </c:pt>
                <c:pt idx="6">
                  <c:v>1976.0</c:v>
                </c:pt>
                <c:pt idx="7">
                  <c:v>1977.0</c:v>
                </c:pt>
                <c:pt idx="8">
                  <c:v>1978.0</c:v>
                </c:pt>
                <c:pt idx="9">
                  <c:v>1979.0</c:v>
                </c:pt>
                <c:pt idx="10">
                  <c:v>1980.0</c:v>
                </c:pt>
                <c:pt idx="11">
                  <c:v>1981.0</c:v>
                </c:pt>
                <c:pt idx="12">
                  <c:v>1982.0</c:v>
                </c:pt>
                <c:pt idx="13">
                  <c:v>1983.0</c:v>
                </c:pt>
                <c:pt idx="14">
                  <c:v>1984.0</c:v>
                </c:pt>
                <c:pt idx="15">
                  <c:v>1985.0</c:v>
                </c:pt>
                <c:pt idx="16">
                  <c:v>1986.0</c:v>
                </c:pt>
                <c:pt idx="17">
                  <c:v>1987.0</c:v>
                </c:pt>
                <c:pt idx="18">
                  <c:v>1988.0</c:v>
                </c:pt>
                <c:pt idx="19">
                  <c:v>1989.0</c:v>
                </c:pt>
                <c:pt idx="20">
                  <c:v>1990.0</c:v>
                </c:pt>
                <c:pt idx="21">
                  <c:v>1991.0</c:v>
                </c:pt>
                <c:pt idx="22">
                  <c:v>1992.0</c:v>
                </c:pt>
                <c:pt idx="23">
                  <c:v>1993.0</c:v>
                </c:pt>
                <c:pt idx="24">
                  <c:v>1994.0</c:v>
                </c:pt>
                <c:pt idx="25">
                  <c:v>1995.0</c:v>
                </c:pt>
                <c:pt idx="26">
                  <c:v>1996.0</c:v>
                </c:pt>
                <c:pt idx="27">
                  <c:v>1997.0</c:v>
                </c:pt>
                <c:pt idx="28">
                  <c:v>1998.0</c:v>
                </c:pt>
                <c:pt idx="29">
                  <c:v>1999.0</c:v>
                </c:pt>
                <c:pt idx="30">
                  <c:v>2000.0</c:v>
                </c:pt>
                <c:pt idx="31">
                  <c:v>2001.0</c:v>
                </c:pt>
                <c:pt idx="32">
                  <c:v>2002.0</c:v>
                </c:pt>
                <c:pt idx="33">
                  <c:v>2003.0</c:v>
                </c:pt>
                <c:pt idx="34">
                  <c:v>2004.0</c:v>
                </c:pt>
                <c:pt idx="35">
                  <c:v>2005.0</c:v>
                </c:pt>
                <c:pt idx="36">
                  <c:v>2006.0</c:v>
                </c:pt>
                <c:pt idx="37">
                  <c:v>2007.0</c:v>
                </c:pt>
                <c:pt idx="38">
                  <c:v>2008.0</c:v>
                </c:pt>
                <c:pt idx="39">
                  <c:v>2009.0</c:v>
                </c:pt>
                <c:pt idx="40">
                  <c:v>2010.0</c:v>
                </c:pt>
                <c:pt idx="41">
                  <c:v>2011.0</c:v>
                </c:pt>
                <c:pt idx="42">
                  <c:v>2012.0</c:v>
                </c:pt>
                <c:pt idx="43">
                  <c:v>2013.0</c:v>
                </c:pt>
                <c:pt idx="44">
                  <c:v>2014.0</c:v>
                </c:pt>
              </c:numCache>
            </c:numRef>
          </c:xVal>
          <c:yVal>
            <c:numRef>
              <c:f>Sheet1!$G$2:$G$46</c:f>
              <c:numCache>
                <c:formatCode>General</c:formatCode>
                <c:ptCount val="45"/>
                <c:pt idx="0">
                  <c:v>5.27697</c:v>
                </c:pt>
                <c:pt idx="1">
                  <c:v>5.422764</c:v>
                </c:pt>
                <c:pt idx="2">
                  <c:v>5.747509</c:v>
                </c:pt>
                <c:pt idx="3">
                  <c:v>6.194405999999993</c:v>
                </c:pt>
                <c:pt idx="4">
                  <c:v>5.969139</c:v>
                </c:pt>
                <c:pt idx="5">
                  <c:v>5.786644</c:v>
                </c:pt>
                <c:pt idx="6">
                  <c:v>6.158036999999995</c:v>
                </c:pt>
                <c:pt idx="7">
                  <c:v>6.725778</c:v>
                </c:pt>
                <c:pt idx="8">
                  <c:v>6.67089</c:v>
                </c:pt>
                <c:pt idx="9">
                  <c:v>6.613963999999997</c:v>
                </c:pt>
                <c:pt idx="10">
                  <c:v>6.051599</c:v>
                </c:pt>
                <c:pt idx="11">
                  <c:v>5.687138999999994</c:v>
                </c:pt>
                <c:pt idx="12">
                  <c:v>5.291435</c:v>
                </c:pt>
                <c:pt idx="13">
                  <c:v>5.313814999999993</c:v>
                </c:pt>
                <c:pt idx="14">
                  <c:v>5.572033</c:v>
                </c:pt>
                <c:pt idx="15">
                  <c:v>5.426351</c:v>
                </c:pt>
                <c:pt idx="16">
                  <c:v>5.719461</c:v>
                </c:pt>
                <c:pt idx="17">
                  <c:v>5.788298</c:v>
                </c:pt>
                <c:pt idx="18">
                  <c:v>5.984489</c:v>
                </c:pt>
                <c:pt idx="19">
                  <c:v>5.971537</c:v>
                </c:pt>
                <c:pt idx="20">
                  <c:v>5.867409999999995</c:v>
                </c:pt>
                <c:pt idx="21">
                  <c:v>5.731119</c:v>
                </c:pt>
                <c:pt idx="22">
                  <c:v>5.785125</c:v>
                </c:pt>
                <c:pt idx="23">
                  <c:v>5.913031</c:v>
                </c:pt>
                <c:pt idx="24">
                  <c:v>6.001401</c:v>
                </c:pt>
                <c:pt idx="25">
                  <c:v>5.915743</c:v>
                </c:pt>
                <c:pt idx="26">
                  <c:v>6.146068</c:v>
                </c:pt>
                <c:pt idx="27">
                  <c:v>6.360809</c:v>
                </c:pt>
                <c:pt idx="28">
                  <c:v>6.48781</c:v>
                </c:pt>
                <c:pt idx="29">
                  <c:v>6.439909</c:v>
                </c:pt>
                <c:pt idx="30">
                  <c:v>6.643498</c:v>
                </c:pt>
                <c:pt idx="31">
                  <c:v>6.778094</c:v>
                </c:pt>
                <c:pt idx="32">
                  <c:v>6.632873</c:v>
                </c:pt>
                <c:pt idx="33">
                  <c:v>6.802756</c:v>
                </c:pt>
                <c:pt idx="34">
                  <c:v>7.072921</c:v>
                </c:pt>
                <c:pt idx="35">
                  <c:v>7.09716</c:v>
                </c:pt>
                <c:pt idx="36">
                  <c:v>7.019434</c:v>
                </c:pt>
                <c:pt idx="37">
                  <c:v>6.905473</c:v>
                </c:pt>
                <c:pt idx="38">
                  <c:v>6.526601</c:v>
                </c:pt>
                <c:pt idx="39">
                  <c:v>6.179231</c:v>
                </c:pt>
                <c:pt idx="40">
                  <c:v>6.202591</c:v>
                </c:pt>
                <c:pt idx="41">
                  <c:v>5.979102</c:v>
                </c:pt>
                <c:pt idx="42">
                  <c:v>6.788859</c:v>
                </c:pt>
                <c:pt idx="43">
                  <c:v>6.905216</c:v>
                </c:pt>
                <c:pt idx="44">
                  <c:v>6.214114999999991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54202936"/>
        <c:axId val="2049272936"/>
      </c:scatterChart>
      <c:valAx>
        <c:axId val="2054202936"/>
        <c:scaling>
          <c:orientation val="minMax"/>
          <c:max val="2015.0"/>
          <c:min val="1970.0"/>
        </c:scaling>
        <c:delete val="0"/>
        <c:axPos val="b"/>
        <c:numFmt formatCode="0" sourceLinked="0"/>
        <c:majorTickMark val="in"/>
        <c:minorTickMark val="in"/>
        <c:tickLblPos val="nextTo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2329" b="0" i="0" u="none" strike="noStrike">
                <a:solidFill>
                  <a:srgbClr val="000000"/>
                </a:solidFill>
                <a:effectLst/>
                <a:latin typeface="Arial"/>
              </a:defRPr>
            </a:pPr>
            <a:endParaRPr lang="en-US"/>
          </a:p>
        </c:txPr>
        <c:crossAx val="2049272936"/>
        <c:crosses val="autoZero"/>
        <c:crossBetween val="between"/>
        <c:majorUnit val="11.25"/>
        <c:minorUnit val="5.624999999999993"/>
      </c:valAx>
      <c:valAx>
        <c:axId val="2049272936"/>
        <c:scaling>
          <c:orientation val="minMax"/>
          <c:max val="8.0"/>
          <c:min val="0.0"/>
        </c:scaling>
        <c:delete val="0"/>
        <c:axPos val="l"/>
        <c:title>
          <c:tx>
            <c:rich>
              <a:bodyPr rot="-5400000"/>
              <a:lstStyle/>
              <a:p>
                <a:pPr lvl="0">
                  <a:defRPr sz="2329" b="0" i="0" u="none" strike="noStrike">
                    <a:solidFill>
                      <a:srgbClr val="000000"/>
                    </a:solidFill>
                    <a:effectLst/>
                    <a:latin typeface="Arial"/>
                  </a:defRPr>
                </a:pPr>
                <a:r>
                  <a:rPr lang="en-US" sz="2329" b="0" i="0" u="none" strike="noStrike">
                    <a:solidFill>
                      <a:srgbClr val="000000"/>
                    </a:solidFill>
                    <a:effectLst/>
                    <a:latin typeface="Arial"/>
                  </a:rPr>
                  <a:t>Oil, Gbbls</a:t>
                </a:r>
              </a:p>
            </c:rich>
          </c:tx>
          <c:layout/>
          <c:overlay val="1"/>
        </c:title>
        <c:numFmt formatCode="0" sourceLinked="0"/>
        <c:majorTickMark val="in"/>
        <c:minorTickMark val="in"/>
        <c:tickLblPos val="nextTo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2329" b="0" i="0" u="none" strike="noStrike">
                <a:solidFill>
                  <a:srgbClr val="000000"/>
                </a:solidFill>
                <a:effectLst/>
                <a:latin typeface="Arial"/>
              </a:defRPr>
            </a:pPr>
            <a:endParaRPr lang="en-US"/>
          </a:p>
        </c:txPr>
        <c:crossAx val="2054202936"/>
        <c:crosses val="autoZero"/>
        <c:crossBetween val="between"/>
        <c:majorUnit val="1.0"/>
        <c:minorUnit val="0.5"/>
      </c:valAx>
      <c:spPr>
        <a:noFill/>
        <a:ln w="12700" cap="flat">
          <a:noFill/>
          <a:miter lim="400000"/>
        </a:ln>
        <a:effectLst/>
      </c:spPr>
    </c:plotArea>
    <c:legend>
      <c:legendPos val="r"/>
      <c:layout>
        <c:manualLayout>
          <c:xMode val="edge"/>
          <c:yMode val="edge"/>
          <c:x val="0.138335"/>
          <c:y val="0.042404"/>
          <c:w val="0.861665"/>
          <c:h val="0.0583876"/>
        </c:manualLayout>
      </c:layout>
      <c:overlay val="1"/>
      <c:spPr>
        <a:solidFill>
          <a:srgbClr val="FFFFFF"/>
        </a:solidFill>
        <a:ln w="3175" cap="flat">
          <a:solidFill>
            <a:srgbClr val="000000"/>
          </a:solidFill>
          <a:prstDash val="solid"/>
          <a:bevel/>
        </a:ln>
        <a:effectLst/>
      </c:spPr>
      <c:txPr>
        <a:bodyPr/>
        <a:lstStyle/>
        <a:p>
          <a:pPr lvl="0">
            <a:defRPr sz="1968" b="0" i="0" u="none" strike="noStrike">
              <a:solidFill>
                <a:srgbClr val="000000"/>
              </a:solidFill>
              <a:effectLst/>
              <a:latin typeface="Arial"/>
            </a:defRPr>
          </a:pPr>
          <a:endParaRPr lang="en-US"/>
        </a:p>
      </c:txPr>
    </c:legend>
    <c:plotVisOnly val="1"/>
    <c:dispBlanksAs val="gap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title>
      <c:tx>
        <c:rich>
          <a:bodyPr rot="0"/>
          <a:lstStyle/>
          <a:p>
            <a:pPr lvl="0"/>
            <a:endParaRPr 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32748"/>
          <c:y val="0.0524615"/>
          <c:w val="0.820488"/>
          <c:h val="0.85491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Production</c:v>
                </c:pt>
              </c:strCache>
            </c:strRef>
          </c:tx>
          <c:spPr>
            <a:ln w="12700" cap="flat">
              <a:noFill/>
              <a:miter lim="400000"/>
            </a:ln>
            <a:effectLst/>
          </c:spPr>
          <c:marker>
            <c:symbol val="circle"/>
            <c:size val="7"/>
            <c:spPr>
              <a:solidFill>
                <a:srgbClr val="000000">
                  <a:alpha val="0"/>
                </a:srgbClr>
              </a:solidFill>
              <a:ln w="12700" cap="flat">
                <a:solidFill>
                  <a:srgbClr val="DD0806"/>
                </a:solidFill>
                <a:prstDash val="solid"/>
                <a:bevel/>
              </a:ln>
              <a:effectLst/>
            </c:spPr>
          </c:marker>
          <c:xVal>
            <c:numRef>
              <c:f>Sheet1!$B$2:$B$264</c:f>
              <c:numCache>
                <c:formatCode>General</c:formatCode>
                <c:ptCount val="85"/>
                <c:pt idx="0">
                  <c:v>1930.0</c:v>
                </c:pt>
                <c:pt idx="1">
                  <c:v>1931.0</c:v>
                </c:pt>
                <c:pt idx="2">
                  <c:v>1932.0</c:v>
                </c:pt>
                <c:pt idx="3">
                  <c:v>1933.0</c:v>
                </c:pt>
                <c:pt idx="4">
                  <c:v>1934.0</c:v>
                </c:pt>
                <c:pt idx="5">
                  <c:v>1935.0</c:v>
                </c:pt>
                <c:pt idx="6">
                  <c:v>1936.0</c:v>
                </c:pt>
                <c:pt idx="7">
                  <c:v>1937.0</c:v>
                </c:pt>
                <c:pt idx="8">
                  <c:v>1938.0</c:v>
                </c:pt>
                <c:pt idx="9">
                  <c:v>1939.0</c:v>
                </c:pt>
                <c:pt idx="10">
                  <c:v>1940.0</c:v>
                </c:pt>
                <c:pt idx="11">
                  <c:v>1941.0</c:v>
                </c:pt>
                <c:pt idx="12">
                  <c:v>1942.0</c:v>
                </c:pt>
                <c:pt idx="13">
                  <c:v>1943.0</c:v>
                </c:pt>
                <c:pt idx="14">
                  <c:v>1944.0</c:v>
                </c:pt>
                <c:pt idx="15">
                  <c:v>1945.0</c:v>
                </c:pt>
                <c:pt idx="16">
                  <c:v>1946.0</c:v>
                </c:pt>
                <c:pt idx="17">
                  <c:v>1947.0</c:v>
                </c:pt>
                <c:pt idx="18">
                  <c:v>1948.0</c:v>
                </c:pt>
                <c:pt idx="19">
                  <c:v>1949.0</c:v>
                </c:pt>
                <c:pt idx="20">
                  <c:v>1950.0</c:v>
                </c:pt>
                <c:pt idx="21">
                  <c:v>1951.0</c:v>
                </c:pt>
                <c:pt idx="22">
                  <c:v>1952.0</c:v>
                </c:pt>
                <c:pt idx="23">
                  <c:v>1953.0</c:v>
                </c:pt>
                <c:pt idx="24">
                  <c:v>1954.0</c:v>
                </c:pt>
                <c:pt idx="25">
                  <c:v>1955.0</c:v>
                </c:pt>
                <c:pt idx="26">
                  <c:v>1956.0</c:v>
                </c:pt>
                <c:pt idx="27">
                  <c:v>1957.0</c:v>
                </c:pt>
                <c:pt idx="28">
                  <c:v>1958.0</c:v>
                </c:pt>
                <c:pt idx="29">
                  <c:v>1959.0</c:v>
                </c:pt>
                <c:pt idx="30">
                  <c:v>1960.0</c:v>
                </c:pt>
                <c:pt idx="31">
                  <c:v>1961.0</c:v>
                </c:pt>
                <c:pt idx="32">
                  <c:v>1962.0</c:v>
                </c:pt>
                <c:pt idx="33">
                  <c:v>1963.0</c:v>
                </c:pt>
                <c:pt idx="34">
                  <c:v>1964.0</c:v>
                </c:pt>
                <c:pt idx="35">
                  <c:v>1965.0</c:v>
                </c:pt>
                <c:pt idx="36">
                  <c:v>1966.0</c:v>
                </c:pt>
                <c:pt idx="37">
                  <c:v>1967.0</c:v>
                </c:pt>
                <c:pt idx="38">
                  <c:v>1968.0</c:v>
                </c:pt>
                <c:pt idx="39">
                  <c:v>1969.0</c:v>
                </c:pt>
                <c:pt idx="40">
                  <c:v>1970.0</c:v>
                </c:pt>
                <c:pt idx="41">
                  <c:v>1971.0</c:v>
                </c:pt>
                <c:pt idx="42">
                  <c:v>1972.0</c:v>
                </c:pt>
                <c:pt idx="43">
                  <c:v>1973.0</c:v>
                </c:pt>
                <c:pt idx="44">
                  <c:v>1974.0</c:v>
                </c:pt>
                <c:pt idx="45">
                  <c:v>1975.0</c:v>
                </c:pt>
                <c:pt idx="46">
                  <c:v>1976.0</c:v>
                </c:pt>
                <c:pt idx="47">
                  <c:v>1977.0</c:v>
                </c:pt>
                <c:pt idx="48">
                  <c:v>1978.0</c:v>
                </c:pt>
                <c:pt idx="49">
                  <c:v>1979.0</c:v>
                </c:pt>
                <c:pt idx="50">
                  <c:v>1980.0</c:v>
                </c:pt>
                <c:pt idx="51">
                  <c:v>1981.0</c:v>
                </c:pt>
                <c:pt idx="52">
                  <c:v>1982.0</c:v>
                </c:pt>
                <c:pt idx="53">
                  <c:v>1983.0</c:v>
                </c:pt>
                <c:pt idx="54">
                  <c:v>1984.0</c:v>
                </c:pt>
                <c:pt idx="55">
                  <c:v>1985.0</c:v>
                </c:pt>
                <c:pt idx="56">
                  <c:v>1986.0</c:v>
                </c:pt>
                <c:pt idx="57">
                  <c:v>1987.0</c:v>
                </c:pt>
                <c:pt idx="58">
                  <c:v>1988.0</c:v>
                </c:pt>
                <c:pt idx="59">
                  <c:v>1989.0</c:v>
                </c:pt>
                <c:pt idx="60">
                  <c:v>1990.0</c:v>
                </c:pt>
                <c:pt idx="61">
                  <c:v>1991.0</c:v>
                </c:pt>
                <c:pt idx="62">
                  <c:v>1992.0</c:v>
                </c:pt>
                <c:pt idx="63">
                  <c:v>1993.0</c:v>
                </c:pt>
                <c:pt idx="64">
                  <c:v>1994.0</c:v>
                </c:pt>
                <c:pt idx="65">
                  <c:v>1995.0</c:v>
                </c:pt>
                <c:pt idx="66">
                  <c:v>1996.0</c:v>
                </c:pt>
                <c:pt idx="67">
                  <c:v>1997.0</c:v>
                </c:pt>
                <c:pt idx="68">
                  <c:v>1998.0</c:v>
                </c:pt>
                <c:pt idx="69">
                  <c:v>1999.0</c:v>
                </c:pt>
                <c:pt idx="70">
                  <c:v>2000.0</c:v>
                </c:pt>
                <c:pt idx="71">
                  <c:v>2001.0</c:v>
                </c:pt>
                <c:pt idx="72">
                  <c:v>2002.0</c:v>
                </c:pt>
                <c:pt idx="73">
                  <c:v>2003.0</c:v>
                </c:pt>
                <c:pt idx="74">
                  <c:v>2004.0</c:v>
                </c:pt>
                <c:pt idx="75">
                  <c:v>2005.0</c:v>
                </c:pt>
                <c:pt idx="76">
                  <c:v>2006.0</c:v>
                </c:pt>
                <c:pt idx="77">
                  <c:v>2007.0</c:v>
                </c:pt>
                <c:pt idx="78">
                  <c:v>2008.0</c:v>
                </c:pt>
                <c:pt idx="79">
                  <c:v>2009.0</c:v>
                </c:pt>
                <c:pt idx="80">
                  <c:v>2010.0</c:v>
                </c:pt>
                <c:pt idx="81">
                  <c:v>2011.0</c:v>
                </c:pt>
                <c:pt idx="82">
                  <c:v>2012.0</c:v>
                </c:pt>
                <c:pt idx="83">
                  <c:v>2013.0</c:v>
                </c:pt>
                <c:pt idx="84">
                  <c:v>2014.0</c:v>
                </c:pt>
              </c:numCache>
            </c:numRef>
          </c:xVal>
          <c:yVal>
            <c:numRef>
              <c:f>Sheet1!$C$2:$C$264</c:f>
              <c:numCache>
                <c:formatCode>General</c:formatCode>
                <c:ptCount val="85"/>
                <c:pt idx="0">
                  <c:v>0.770874</c:v>
                </c:pt>
                <c:pt idx="1">
                  <c:v>0.901129</c:v>
                </c:pt>
                <c:pt idx="2">
                  <c:v>0.901474</c:v>
                </c:pt>
                <c:pt idx="3">
                  <c:v>1.007323</c:v>
                </c:pt>
                <c:pt idx="4">
                  <c:v>0.898011</c:v>
                </c:pt>
                <c:pt idx="5">
                  <c:v>0.851081</c:v>
                </c:pt>
                <c:pt idx="6">
                  <c:v>0.785159</c:v>
                </c:pt>
                <c:pt idx="7">
                  <c:v>0.905656</c:v>
                </c:pt>
                <c:pt idx="8">
                  <c:v>0.908065</c:v>
                </c:pt>
                <c:pt idx="9">
                  <c:v>0.993942</c:v>
                </c:pt>
                <c:pt idx="10">
                  <c:v>1.098513</c:v>
                </c:pt>
                <c:pt idx="11">
                  <c:v>1.277653</c:v>
                </c:pt>
                <c:pt idx="12">
                  <c:v>1.213254</c:v>
                </c:pt>
                <c:pt idx="13">
                  <c:v>1.264256</c:v>
                </c:pt>
                <c:pt idx="14">
                  <c:v>1.503176</c:v>
                </c:pt>
                <c:pt idx="15">
                  <c:v>1.404182</c:v>
                </c:pt>
                <c:pt idx="16">
                  <c:v>1.385479</c:v>
                </c:pt>
                <c:pt idx="17">
                  <c:v>1.505613</c:v>
                </c:pt>
                <c:pt idx="18">
                  <c:v>1.677904</c:v>
                </c:pt>
                <c:pt idx="19">
                  <c:v>1.999026</c:v>
                </c:pt>
                <c:pt idx="20">
                  <c:v>2.155535</c:v>
                </c:pt>
                <c:pt idx="21">
                  <c:v>2.452464999999997</c:v>
                </c:pt>
                <c:pt idx="22">
                  <c:v>2.513351</c:v>
                </c:pt>
                <c:pt idx="23">
                  <c:v>2.595661</c:v>
                </c:pt>
                <c:pt idx="24">
                  <c:v>2.567121</c:v>
                </c:pt>
                <c:pt idx="25">
                  <c:v>2.765799</c:v>
                </c:pt>
                <c:pt idx="26">
                  <c:v>2.91001</c:v>
                </c:pt>
                <c:pt idx="27">
                  <c:v>2.911891</c:v>
                </c:pt>
                <c:pt idx="28">
                  <c:v>2.743736</c:v>
                </c:pt>
                <c:pt idx="29">
                  <c:v>2.895347</c:v>
                </c:pt>
                <c:pt idx="30">
                  <c:v>2.91509</c:v>
                </c:pt>
                <c:pt idx="31">
                  <c:v>2.983447</c:v>
                </c:pt>
                <c:pt idx="32">
                  <c:v>3.048894</c:v>
                </c:pt>
                <c:pt idx="33">
                  <c:v>3.153609</c:v>
                </c:pt>
                <c:pt idx="34">
                  <c:v>3.209293</c:v>
                </c:pt>
                <c:pt idx="35">
                  <c:v>3.29007</c:v>
                </c:pt>
                <c:pt idx="36">
                  <c:v>3.496399</c:v>
                </c:pt>
                <c:pt idx="37">
                  <c:v>3.730197</c:v>
                </c:pt>
                <c:pt idx="38">
                  <c:v>3.879353</c:v>
                </c:pt>
                <c:pt idx="39">
                  <c:v>3.951992</c:v>
                </c:pt>
                <c:pt idx="40">
                  <c:v>4.123366</c:v>
                </c:pt>
                <c:pt idx="41">
                  <c:v>4.071729</c:v>
                </c:pt>
                <c:pt idx="42">
                  <c:v>4.093583999999995</c:v>
                </c:pt>
                <c:pt idx="43">
                  <c:v>3.995326</c:v>
                </c:pt>
                <c:pt idx="44">
                  <c:v>3.818683</c:v>
                </c:pt>
                <c:pt idx="45">
                  <c:v>3.652737</c:v>
                </c:pt>
                <c:pt idx="46">
                  <c:v>3.563225</c:v>
                </c:pt>
                <c:pt idx="47">
                  <c:v>3.59972</c:v>
                </c:pt>
                <c:pt idx="48">
                  <c:v>3.750302</c:v>
                </c:pt>
                <c:pt idx="49">
                  <c:v>3.699333</c:v>
                </c:pt>
                <c:pt idx="50">
                  <c:v>3.722152</c:v>
                </c:pt>
                <c:pt idx="51">
                  <c:v>3.715743</c:v>
                </c:pt>
                <c:pt idx="52">
                  <c:v>3.722591</c:v>
                </c:pt>
                <c:pt idx="53">
                  <c:v>3.739925</c:v>
                </c:pt>
                <c:pt idx="54">
                  <c:v>3.846173</c:v>
                </c:pt>
                <c:pt idx="55">
                  <c:v>3.861911</c:v>
                </c:pt>
                <c:pt idx="56">
                  <c:v>3.734252</c:v>
                </c:pt>
                <c:pt idx="57">
                  <c:v>3.629669</c:v>
                </c:pt>
                <c:pt idx="58">
                  <c:v>3.573815</c:v>
                </c:pt>
                <c:pt idx="59">
                  <c:v>3.342897999999999</c:v>
                </c:pt>
                <c:pt idx="60">
                  <c:v>3.253686</c:v>
                </c:pt>
                <c:pt idx="61">
                  <c:v>3.312697</c:v>
                </c:pt>
                <c:pt idx="62">
                  <c:v>3.24581</c:v>
                </c:pt>
                <c:pt idx="63">
                  <c:v>3.132551</c:v>
                </c:pt>
                <c:pt idx="64">
                  <c:v>3.061676</c:v>
                </c:pt>
                <c:pt idx="65">
                  <c:v>3.037467</c:v>
                </c:pt>
                <c:pt idx="66">
                  <c:v>3.035837</c:v>
                </c:pt>
                <c:pt idx="67">
                  <c:v>3.018097</c:v>
                </c:pt>
                <c:pt idx="68">
                  <c:v>2.924121</c:v>
                </c:pt>
                <c:pt idx="69">
                  <c:v>2.821851999999998</c:v>
                </c:pt>
                <c:pt idx="70">
                  <c:v>2.830122</c:v>
                </c:pt>
                <c:pt idx="71">
                  <c:v>2.799475</c:v>
                </c:pt>
                <c:pt idx="72">
                  <c:v>2.783412</c:v>
                </c:pt>
                <c:pt idx="73">
                  <c:v>2.700963</c:v>
                </c:pt>
                <c:pt idx="74">
                  <c:v>2.645453</c:v>
                </c:pt>
                <c:pt idx="75">
                  <c:v>2.516808999999995</c:v>
                </c:pt>
                <c:pt idx="76">
                  <c:v>2.496913</c:v>
                </c:pt>
                <c:pt idx="77">
                  <c:v>2.510787</c:v>
                </c:pt>
                <c:pt idx="78">
                  <c:v>2.46562</c:v>
                </c:pt>
                <c:pt idx="79">
                  <c:v>2.650922</c:v>
                </c:pt>
                <c:pt idx="80">
                  <c:v>2.756736</c:v>
                </c:pt>
                <c:pt idx="81">
                  <c:v>2.870141</c:v>
                </c:pt>
                <c:pt idx="82">
                  <c:v>3.668104</c:v>
                </c:pt>
                <c:pt idx="83">
                  <c:v>4.087891</c:v>
                </c:pt>
                <c:pt idx="84">
                  <c:v>4.167924999999991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Series2</c:v>
                </c:pt>
              </c:strCache>
            </c:strRef>
          </c:tx>
          <c:spPr>
            <a:ln w="12700" cap="flat">
              <a:noFill/>
              <a:miter lim="400000"/>
            </a:ln>
            <a:effectLst/>
          </c:spPr>
          <c:marker>
            <c:symbol val="circle"/>
            <c:size val="2"/>
            <c:spPr>
              <a:solidFill>
                <a:srgbClr val="000000">
                  <a:alpha val="0"/>
                </a:srgbClr>
              </a:solidFill>
              <a:ln w="25400" cap="flat">
                <a:solidFill>
                  <a:srgbClr val="000090"/>
                </a:solidFill>
                <a:prstDash val="solid"/>
                <a:bevel/>
              </a:ln>
              <a:effectLst/>
            </c:spPr>
          </c:marker>
          <c:xVal>
            <c:numRef>
              <c:f>Sheet1!$D$2:$D$264</c:f>
              <c:numCache>
                <c:formatCode>General</c:formatCode>
                <c:ptCount val="263"/>
                <c:pt idx="0">
                  <c:v>1931.922143</c:v>
                </c:pt>
                <c:pt idx="1">
                  <c:v>1933.445047</c:v>
                </c:pt>
                <c:pt idx="2">
                  <c:v>1934.855703</c:v>
                </c:pt>
                <c:pt idx="3">
                  <c:v>1936.170178</c:v>
                </c:pt>
                <c:pt idx="4">
                  <c:v>1937.401327</c:v>
                </c:pt>
                <c:pt idx="5">
                  <c:v>1938.559592</c:v>
                </c:pt>
                <c:pt idx="6">
                  <c:v>1939.653576</c:v>
                </c:pt>
                <c:pt idx="7">
                  <c:v>1940.690447</c:v>
                </c:pt>
                <c:pt idx="8">
                  <c:v>1941.676242</c:v>
                </c:pt>
                <c:pt idx="9">
                  <c:v>1942.616092</c:v>
                </c:pt>
                <c:pt idx="10">
                  <c:v>1943.514395</c:v>
                </c:pt>
                <c:pt idx="11">
                  <c:v>1944.37495</c:v>
                </c:pt>
                <c:pt idx="12">
                  <c:v>1945.201062</c:v>
                </c:pt>
                <c:pt idx="13">
                  <c:v>1945.995621</c:v>
                </c:pt>
                <c:pt idx="14">
                  <c:v>1946.761171</c:v>
                </c:pt>
                <c:pt idx="15">
                  <c:v>1947.499964</c:v>
                </c:pt>
                <c:pt idx="16">
                  <c:v>1948.213999</c:v>
                </c:pt>
                <c:pt idx="17">
                  <c:v>1948.905065</c:v>
                </c:pt>
                <c:pt idx="18">
                  <c:v>1949.574763</c:v>
                </c:pt>
                <c:pt idx="19">
                  <c:v>1950.224536</c:v>
                </c:pt>
                <c:pt idx="20">
                  <c:v>1950.855686</c:v>
                </c:pt>
                <c:pt idx="21">
                  <c:v>1951.469394</c:v>
                </c:pt>
                <c:pt idx="22">
                  <c:v>1952.066733</c:v>
                </c:pt>
                <c:pt idx="23">
                  <c:v>1952.648683</c:v>
                </c:pt>
                <c:pt idx="24">
                  <c:v>1953.21614</c:v>
                </c:pt>
                <c:pt idx="25">
                  <c:v>1953.769923</c:v>
                </c:pt>
                <c:pt idx="26">
                  <c:v>1954.310788</c:v>
                </c:pt>
                <c:pt idx="27">
                  <c:v>1954.83943</c:v>
                </c:pt>
                <c:pt idx="28">
                  <c:v>1955.35649</c:v>
                </c:pt>
                <c:pt idx="29">
                  <c:v>1955.862563</c:v>
                </c:pt>
                <c:pt idx="30">
                  <c:v>1956.358199</c:v>
                </c:pt>
                <c:pt idx="31">
                  <c:v>1956.84391</c:v>
                </c:pt>
                <c:pt idx="32">
                  <c:v>1957.32017</c:v>
                </c:pt>
                <c:pt idx="33">
                  <c:v>1957.787425</c:v>
                </c:pt>
                <c:pt idx="34">
                  <c:v>1958.246088</c:v>
                </c:pt>
                <c:pt idx="35">
                  <c:v>1958.696547</c:v>
                </c:pt>
                <c:pt idx="36">
                  <c:v>1959.139164</c:v>
                </c:pt>
                <c:pt idx="37">
                  <c:v>1959.574279</c:v>
                </c:pt>
                <c:pt idx="38">
                  <c:v>1960.002213</c:v>
                </c:pt>
                <c:pt idx="39">
                  <c:v>1960.423266</c:v>
                </c:pt>
                <c:pt idx="40">
                  <c:v>1960.83772</c:v>
                </c:pt>
                <c:pt idx="41">
                  <c:v>1961.245843</c:v>
                </c:pt>
                <c:pt idx="42">
                  <c:v>1961.647887</c:v>
                </c:pt>
                <c:pt idx="43">
                  <c:v>1962.04409</c:v>
                </c:pt>
                <c:pt idx="44">
                  <c:v>1962.434677</c:v>
                </c:pt>
                <c:pt idx="45">
                  <c:v>1962.819861</c:v>
                </c:pt>
                <c:pt idx="46">
                  <c:v>1963.199845</c:v>
                </c:pt>
                <c:pt idx="47">
                  <c:v>1963.574821</c:v>
                </c:pt>
                <c:pt idx="48">
                  <c:v>1963.944971</c:v>
                </c:pt>
                <c:pt idx="49">
                  <c:v>1964.310468</c:v>
                </c:pt>
                <c:pt idx="50">
                  <c:v>1964.671477</c:v>
                </c:pt>
                <c:pt idx="51">
                  <c:v>1965.028156</c:v>
                </c:pt>
                <c:pt idx="52">
                  <c:v>1965.380655</c:v>
                </c:pt>
                <c:pt idx="53">
                  <c:v>1965.729116</c:v>
                </c:pt>
                <c:pt idx="54">
                  <c:v>1966.073676</c:v>
                </c:pt>
                <c:pt idx="55">
                  <c:v>1966.414466</c:v>
                </c:pt>
                <c:pt idx="56">
                  <c:v>1966.75161</c:v>
                </c:pt>
                <c:pt idx="57">
                  <c:v>1967.085229</c:v>
                </c:pt>
                <c:pt idx="58">
                  <c:v>1967.415435</c:v>
                </c:pt>
                <c:pt idx="59">
                  <c:v>1967.742339</c:v>
                </c:pt>
                <c:pt idx="60">
                  <c:v>1968.066046</c:v>
                </c:pt>
                <c:pt idx="61">
                  <c:v>1968.386658</c:v>
                </c:pt>
                <c:pt idx="62">
                  <c:v>1968.70427</c:v>
                </c:pt>
                <c:pt idx="63">
                  <c:v>1969.018977</c:v>
                </c:pt>
                <c:pt idx="64">
                  <c:v>1969.330868</c:v>
                </c:pt>
                <c:pt idx="65">
                  <c:v>1969.640029</c:v>
                </c:pt>
                <c:pt idx="66">
                  <c:v>1969.946544</c:v>
                </c:pt>
                <c:pt idx="67">
                  <c:v>1970.250491</c:v>
                </c:pt>
                <c:pt idx="68">
                  <c:v>1970.551949</c:v>
                </c:pt>
                <c:pt idx="69">
                  <c:v>1970.850992</c:v>
                </c:pt>
                <c:pt idx="70">
                  <c:v>1971.147692</c:v>
                </c:pt>
                <c:pt idx="71">
                  <c:v>1971.442118</c:v>
                </c:pt>
                <c:pt idx="72">
                  <c:v>1971.734337</c:v>
                </c:pt>
                <c:pt idx="73">
                  <c:v>1972.024414</c:v>
                </c:pt>
                <c:pt idx="74">
                  <c:v>1972.312412</c:v>
                </c:pt>
                <c:pt idx="75">
                  <c:v>1972.598391</c:v>
                </c:pt>
                <c:pt idx="76">
                  <c:v>1972.88241</c:v>
                </c:pt>
                <c:pt idx="77">
                  <c:v>1973.164526</c:v>
                </c:pt>
                <c:pt idx="78">
                  <c:v>1973.444794</c:v>
                </c:pt>
                <c:pt idx="79">
                  <c:v>1973.723268</c:v>
                </c:pt>
                <c:pt idx="80">
                  <c:v>1974.0</c:v>
                </c:pt>
                <c:pt idx="81">
                  <c:v>1974.273397</c:v>
                </c:pt>
                <c:pt idx="82">
                  <c:v>1974.545198</c:v>
                </c:pt>
                <c:pt idx="83">
                  <c:v>1974.81545</c:v>
                </c:pt>
                <c:pt idx="84">
                  <c:v>1975.084198</c:v>
                </c:pt>
                <c:pt idx="85">
                  <c:v>1975.351485</c:v>
                </c:pt>
                <c:pt idx="86">
                  <c:v>1975.617355</c:v>
                </c:pt>
                <c:pt idx="87">
                  <c:v>1975.881848</c:v>
                </c:pt>
                <c:pt idx="88">
                  <c:v>1976.145006</c:v>
                </c:pt>
                <c:pt idx="89">
                  <c:v>1976.406868</c:v>
                </c:pt>
                <c:pt idx="90">
                  <c:v>1976.667472</c:v>
                </c:pt>
                <c:pt idx="91">
                  <c:v>1976.926856</c:v>
                </c:pt>
                <c:pt idx="92">
                  <c:v>1977.185056</c:v>
                </c:pt>
                <c:pt idx="93">
                  <c:v>1977.442109</c:v>
                </c:pt>
                <c:pt idx="94">
                  <c:v>1977.69805</c:v>
                </c:pt>
                <c:pt idx="95">
                  <c:v>1977.952912</c:v>
                </c:pt>
                <c:pt idx="96">
                  <c:v>1978.206729</c:v>
                </c:pt>
                <c:pt idx="97">
                  <c:v>1978.459535</c:v>
                </c:pt>
                <c:pt idx="98">
                  <c:v>1978.71136</c:v>
                </c:pt>
                <c:pt idx="99">
                  <c:v>1978.962238</c:v>
                </c:pt>
                <c:pt idx="100">
                  <c:v>1979.212198</c:v>
                </c:pt>
                <c:pt idx="101">
                  <c:v>1979.461271</c:v>
                </c:pt>
                <c:pt idx="102">
                  <c:v>1979.709486</c:v>
                </c:pt>
                <c:pt idx="103">
                  <c:v>1979.956873</c:v>
                </c:pt>
                <c:pt idx="104">
                  <c:v>1980.20346</c:v>
                </c:pt>
                <c:pt idx="105">
                  <c:v>1980.449276</c:v>
                </c:pt>
                <c:pt idx="106">
                  <c:v>1980.694347</c:v>
                </c:pt>
                <c:pt idx="107">
                  <c:v>1980.938702</c:v>
                </c:pt>
                <c:pt idx="108">
                  <c:v>1981.182367</c:v>
                </c:pt>
                <c:pt idx="109">
                  <c:v>1981.425368</c:v>
                </c:pt>
                <c:pt idx="110">
                  <c:v>1981.667731</c:v>
                </c:pt>
                <c:pt idx="111">
                  <c:v>1981.909482</c:v>
                </c:pt>
                <c:pt idx="112">
                  <c:v>1982.150646</c:v>
                </c:pt>
                <c:pt idx="113">
                  <c:v>1982.391247</c:v>
                </c:pt>
                <c:pt idx="114">
                  <c:v>1982.631311</c:v>
                </c:pt>
                <c:pt idx="115">
                  <c:v>1982.870861</c:v>
                </c:pt>
                <c:pt idx="116">
                  <c:v>1983.109922</c:v>
                </c:pt>
                <c:pt idx="117">
                  <c:v>1983.348516</c:v>
                </c:pt>
                <c:pt idx="118">
                  <c:v>1983.586668</c:v>
                </c:pt>
                <c:pt idx="119">
                  <c:v>1983.824401</c:v>
                </c:pt>
                <c:pt idx="120">
                  <c:v>1984.061736</c:v>
                </c:pt>
                <c:pt idx="121">
                  <c:v>1984.298698</c:v>
                </c:pt>
                <c:pt idx="122">
                  <c:v>1984.535308</c:v>
                </c:pt>
                <c:pt idx="123">
                  <c:v>1984.771589</c:v>
                </c:pt>
                <c:pt idx="124">
                  <c:v>1985.007563</c:v>
                </c:pt>
                <c:pt idx="125">
                  <c:v>1985.243251</c:v>
                </c:pt>
                <c:pt idx="126">
                  <c:v>1985.478676</c:v>
                </c:pt>
                <c:pt idx="127">
                  <c:v>1985.713859</c:v>
                </c:pt>
                <c:pt idx="128">
                  <c:v>1985.948822</c:v>
                </c:pt>
                <c:pt idx="129">
                  <c:v>1986.183585</c:v>
                </c:pt>
                <c:pt idx="130">
                  <c:v>1986.41817</c:v>
                </c:pt>
                <c:pt idx="131">
                  <c:v>1986.652599</c:v>
                </c:pt>
                <c:pt idx="132">
                  <c:v>1986.886892</c:v>
                </c:pt>
                <c:pt idx="133">
                  <c:v>1987.12107</c:v>
                </c:pt>
                <c:pt idx="134">
                  <c:v>1987.355155</c:v>
                </c:pt>
                <c:pt idx="135">
                  <c:v>1987.589167</c:v>
                </c:pt>
                <c:pt idx="136">
                  <c:v>1987.823126</c:v>
                </c:pt>
                <c:pt idx="137">
                  <c:v>1988.057055</c:v>
                </c:pt>
                <c:pt idx="138">
                  <c:v>1988.290973</c:v>
                </c:pt>
                <c:pt idx="139">
                  <c:v>1988.524902</c:v>
                </c:pt>
                <c:pt idx="140">
                  <c:v>1988.758861</c:v>
                </c:pt>
                <c:pt idx="141">
                  <c:v>1988.992873</c:v>
                </c:pt>
                <c:pt idx="142">
                  <c:v>1989.226958</c:v>
                </c:pt>
                <c:pt idx="143">
                  <c:v>1989.461136</c:v>
                </c:pt>
                <c:pt idx="144">
                  <c:v>1989.695429</c:v>
                </c:pt>
                <c:pt idx="145">
                  <c:v>1989.929858</c:v>
                </c:pt>
                <c:pt idx="146">
                  <c:v>1990.164443</c:v>
                </c:pt>
                <c:pt idx="147">
                  <c:v>1990.399206</c:v>
                </c:pt>
                <c:pt idx="148">
                  <c:v>1990.634169</c:v>
                </c:pt>
                <c:pt idx="149">
                  <c:v>1990.869352</c:v>
                </c:pt>
                <c:pt idx="150">
                  <c:v>1991.104776</c:v>
                </c:pt>
                <c:pt idx="151">
                  <c:v>1991.340465</c:v>
                </c:pt>
                <c:pt idx="152">
                  <c:v>1991.576438</c:v>
                </c:pt>
                <c:pt idx="153">
                  <c:v>1991.812719</c:v>
                </c:pt>
                <c:pt idx="154">
                  <c:v>1992.04933</c:v>
                </c:pt>
                <c:pt idx="155">
                  <c:v>1992.286291</c:v>
                </c:pt>
                <c:pt idx="156">
                  <c:v>1992.523627</c:v>
                </c:pt>
                <c:pt idx="157">
                  <c:v>1992.76136</c:v>
                </c:pt>
                <c:pt idx="158">
                  <c:v>1992.999512</c:v>
                </c:pt>
                <c:pt idx="159">
                  <c:v>1993.238106</c:v>
                </c:pt>
                <c:pt idx="160">
                  <c:v>1993.477167</c:v>
                </c:pt>
                <c:pt idx="161">
                  <c:v>1993.716717</c:v>
                </c:pt>
                <c:pt idx="162">
                  <c:v>1993.956781</c:v>
                </c:pt>
                <c:pt idx="163">
                  <c:v>1994.197382</c:v>
                </c:pt>
                <c:pt idx="164">
                  <c:v>1994.438546</c:v>
                </c:pt>
                <c:pt idx="165">
                  <c:v>1994.680297</c:v>
                </c:pt>
                <c:pt idx="166">
                  <c:v>1994.92266</c:v>
                </c:pt>
                <c:pt idx="167">
                  <c:v>1995.165661</c:v>
                </c:pt>
                <c:pt idx="168">
                  <c:v>1995.409326</c:v>
                </c:pt>
                <c:pt idx="169">
                  <c:v>1995.65368</c:v>
                </c:pt>
                <c:pt idx="170">
                  <c:v>1995.898752</c:v>
                </c:pt>
                <c:pt idx="171">
                  <c:v>1996.144568</c:v>
                </c:pt>
                <c:pt idx="172">
                  <c:v>1996.391155</c:v>
                </c:pt>
                <c:pt idx="173">
                  <c:v>1996.638542</c:v>
                </c:pt>
                <c:pt idx="174">
                  <c:v>1996.886757</c:v>
                </c:pt>
                <c:pt idx="175">
                  <c:v>1997.13583</c:v>
                </c:pt>
                <c:pt idx="176">
                  <c:v>1997.38579</c:v>
                </c:pt>
                <c:pt idx="177">
                  <c:v>1997.636667</c:v>
                </c:pt>
                <c:pt idx="178">
                  <c:v>1997.888493</c:v>
                </c:pt>
                <c:pt idx="179">
                  <c:v>1998.141299</c:v>
                </c:pt>
                <c:pt idx="180">
                  <c:v>1998.395116</c:v>
                </c:pt>
                <c:pt idx="181">
                  <c:v>1998.649978</c:v>
                </c:pt>
                <c:pt idx="182">
                  <c:v>1998.905919</c:v>
                </c:pt>
                <c:pt idx="183">
                  <c:v>1999.162972</c:v>
                </c:pt>
                <c:pt idx="184">
                  <c:v>1999.421172</c:v>
                </c:pt>
                <c:pt idx="185">
                  <c:v>1999.680556</c:v>
                </c:pt>
                <c:pt idx="186">
                  <c:v>1999.94116</c:v>
                </c:pt>
                <c:pt idx="187">
                  <c:v>2000.203021</c:v>
                </c:pt>
                <c:pt idx="188">
                  <c:v>2000.466179</c:v>
                </c:pt>
                <c:pt idx="189">
                  <c:v>2000.730673</c:v>
                </c:pt>
                <c:pt idx="190">
                  <c:v>2000.996543</c:v>
                </c:pt>
                <c:pt idx="191">
                  <c:v>2001.26383</c:v>
                </c:pt>
                <c:pt idx="192">
                  <c:v>2001.532578</c:v>
                </c:pt>
                <c:pt idx="193">
                  <c:v>2001.80283</c:v>
                </c:pt>
                <c:pt idx="194">
                  <c:v>2002.074631</c:v>
                </c:pt>
                <c:pt idx="195">
                  <c:v>2002.348028</c:v>
                </c:pt>
                <c:pt idx="196">
                  <c:v>2002.623067</c:v>
                </c:pt>
                <c:pt idx="197">
                  <c:v>2002.899799</c:v>
                </c:pt>
                <c:pt idx="198">
                  <c:v>2003.178273</c:v>
                </c:pt>
                <c:pt idx="199">
                  <c:v>2003.458541</c:v>
                </c:pt>
                <c:pt idx="200">
                  <c:v>2003.740657</c:v>
                </c:pt>
                <c:pt idx="201">
                  <c:v>2004.024676</c:v>
                </c:pt>
                <c:pt idx="202">
                  <c:v>2004.310655</c:v>
                </c:pt>
                <c:pt idx="203">
                  <c:v>2004.598653</c:v>
                </c:pt>
                <c:pt idx="204">
                  <c:v>2004.88873</c:v>
                </c:pt>
                <c:pt idx="205">
                  <c:v>2005.180949</c:v>
                </c:pt>
                <c:pt idx="206">
                  <c:v>2005.475375</c:v>
                </c:pt>
                <c:pt idx="207">
                  <c:v>2005.772075</c:v>
                </c:pt>
                <c:pt idx="208">
                  <c:v>2006.071118</c:v>
                </c:pt>
                <c:pt idx="209">
                  <c:v>2006.372576</c:v>
                </c:pt>
                <c:pt idx="210">
                  <c:v>2006.676524</c:v>
                </c:pt>
                <c:pt idx="211">
                  <c:v>2006.983038</c:v>
                </c:pt>
                <c:pt idx="212">
                  <c:v>2007.292199</c:v>
                </c:pt>
                <c:pt idx="213">
                  <c:v>2007.60409</c:v>
                </c:pt>
                <c:pt idx="214">
                  <c:v>2007.918797</c:v>
                </c:pt>
                <c:pt idx="215">
                  <c:v>2008.23641</c:v>
                </c:pt>
                <c:pt idx="216">
                  <c:v>2008.557021</c:v>
                </c:pt>
                <c:pt idx="217">
                  <c:v>2008.880728</c:v>
                </c:pt>
                <c:pt idx="218">
                  <c:v>2009.207633</c:v>
                </c:pt>
                <c:pt idx="219">
                  <c:v>2009.537839</c:v>
                </c:pt>
                <c:pt idx="220">
                  <c:v>2009.871457</c:v>
                </c:pt>
                <c:pt idx="221">
                  <c:v>2010.208601</c:v>
                </c:pt>
                <c:pt idx="222">
                  <c:v>2010.549391</c:v>
                </c:pt>
                <c:pt idx="223">
                  <c:v>2010.893951</c:v>
                </c:pt>
                <c:pt idx="224">
                  <c:v>2011.242412</c:v>
                </c:pt>
                <c:pt idx="225">
                  <c:v>2011.594911</c:v>
                </c:pt>
                <c:pt idx="226">
                  <c:v>2011.95159</c:v>
                </c:pt>
                <c:pt idx="227">
                  <c:v>2012.3126</c:v>
                </c:pt>
                <c:pt idx="228">
                  <c:v>2012.678097</c:v>
                </c:pt>
                <c:pt idx="229">
                  <c:v>2013.048247</c:v>
                </c:pt>
                <c:pt idx="230">
                  <c:v>2013.423222</c:v>
                </c:pt>
                <c:pt idx="231">
                  <c:v>2013.803206</c:v>
                </c:pt>
                <c:pt idx="232">
                  <c:v>2014.18839</c:v>
                </c:pt>
                <c:pt idx="233">
                  <c:v>2014.578977</c:v>
                </c:pt>
                <c:pt idx="234">
                  <c:v>2014.97518</c:v>
                </c:pt>
                <c:pt idx="235">
                  <c:v>2015.377224</c:v>
                </c:pt>
                <c:pt idx="236">
                  <c:v>2015.785347</c:v>
                </c:pt>
                <c:pt idx="237">
                  <c:v>2016.199802</c:v>
                </c:pt>
                <c:pt idx="238">
                  <c:v>2016.620854</c:v>
                </c:pt>
                <c:pt idx="239">
                  <c:v>2017.048788</c:v>
                </c:pt>
                <c:pt idx="240">
                  <c:v>2017.483904</c:v>
                </c:pt>
                <c:pt idx="241">
                  <c:v>2017.926521</c:v>
                </c:pt>
                <c:pt idx="242">
                  <c:v>2018.376979</c:v>
                </c:pt>
                <c:pt idx="243">
                  <c:v>2018.835642</c:v>
                </c:pt>
                <c:pt idx="244">
                  <c:v>2019.302897</c:v>
                </c:pt>
                <c:pt idx="245">
                  <c:v>2019.779158</c:v>
                </c:pt>
                <c:pt idx="246">
                  <c:v>2020.264868</c:v>
                </c:pt>
                <c:pt idx="247">
                  <c:v>2020.760504</c:v>
                </c:pt>
                <c:pt idx="248">
                  <c:v>2021.266577</c:v>
                </c:pt>
                <c:pt idx="249">
                  <c:v>2021.783638</c:v>
                </c:pt>
                <c:pt idx="250">
                  <c:v>2022.312279</c:v>
                </c:pt>
                <c:pt idx="251">
                  <c:v>2022.853144</c:v>
                </c:pt>
                <c:pt idx="252">
                  <c:v>2023.406928</c:v>
                </c:pt>
                <c:pt idx="253">
                  <c:v>2023.974384</c:v>
                </c:pt>
                <c:pt idx="254">
                  <c:v>2024.556334</c:v>
                </c:pt>
                <c:pt idx="255">
                  <c:v>2025.153674</c:v>
                </c:pt>
                <c:pt idx="256">
                  <c:v>2025.767382</c:v>
                </c:pt>
                <c:pt idx="257">
                  <c:v>2026.398531</c:v>
                </c:pt>
                <c:pt idx="258">
                  <c:v>2027.048304</c:v>
                </c:pt>
                <c:pt idx="259">
                  <c:v>2027.718002</c:v>
                </c:pt>
                <c:pt idx="260">
                  <c:v>2028.409068</c:v>
                </c:pt>
                <c:pt idx="261">
                  <c:v>2029.123104</c:v>
                </c:pt>
                <c:pt idx="262">
                  <c:v>2029.861896</c:v>
                </c:pt>
              </c:numCache>
            </c:numRef>
          </c:xVal>
          <c:yVal>
            <c:numRef>
              <c:f>Sheet1!$E$2:$E$264</c:f>
              <c:numCache>
                <c:formatCode>General</c:formatCode>
                <c:ptCount val="263"/>
                <c:pt idx="0">
                  <c:v>0.65664</c:v>
                </c:pt>
                <c:pt idx="1">
                  <c:v>0.70889</c:v>
                </c:pt>
                <c:pt idx="2">
                  <c:v>0.76076</c:v>
                </c:pt>
                <c:pt idx="3">
                  <c:v>0.81225</c:v>
                </c:pt>
                <c:pt idx="4">
                  <c:v>0.86336</c:v>
                </c:pt>
                <c:pt idx="5">
                  <c:v>0.91409</c:v>
                </c:pt>
                <c:pt idx="6">
                  <c:v>0.96444</c:v>
                </c:pt>
                <c:pt idx="7">
                  <c:v>1.01441</c:v>
                </c:pt>
                <c:pt idx="8">
                  <c:v>1.064</c:v>
                </c:pt>
                <c:pt idx="9">
                  <c:v>1.11321</c:v>
                </c:pt>
                <c:pt idx="10">
                  <c:v>1.16204</c:v>
                </c:pt>
                <c:pt idx="11">
                  <c:v>1.21049</c:v>
                </c:pt>
                <c:pt idx="12">
                  <c:v>1.25856</c:v>
                </c:pt>
                <c:pt idx="13">
                  <c:v>1.30625</c:v>
                </c:pt>
                <c:pt idx="14">
                  <c:v>1.35356</c:v>
                </c:pt>
                <c:pt idx="15">
                  <c:v>1.40049</c:v>
                </c:pt>
                <c:pt idx="16">
                  <c:v>1.44704</c:v>
                </c:pt>
                <c:pt idx="17">
                  <c:v>1.49321</c:v>
                </c:pt>
                <c:pt idx="18">
                  <c:v>1.539</c:v>
                </c:pt>
                <c:pt idx="19">
                  <c:v>1.58441</c:v>
                </c:pt>
                <c:pt idx="20">
                  <c:v>1.62944</c:v>
                </c:pt>
                <c:pt idx="21">
                  <c:v>1.67409</c:v>
                </c:pt>
                <c:pt idx="22">
                  <c:v>1.71836</c:v>
                </c:pt>
                <c:pt idx="23">
                  <c:v>1.76225</c:v>
                </c:pt>
                <c:pt idx="24">
                  <c:v>1.80576</c:v>
                </c:pt>
                <c:pt idx="25">
                  <c:v>1.84889</c:v>
                </c:pt>
                <c:pt idx="26">
                  <c:v>1.89164</c:v>
                </c:pt>
                <c:pt idx="27">
                  <c:v>1.93401</c:v>
                </c:pt>
                <c:pt idx="28">
                  <c:v>1.976</c:v>
                </c:pt>
                <c:pt idx="29">
                  <c:v>2.01761</c:v>
                </c:pt>
                <c:pt idx="30">
                  <c:v>2.05884</c:v>
                </c:pt>
                <c:pt idx="31">
                  <c:v>2.09969</c:v>
                </c:pt>
                <c:pt idx="32">
                  <c:v>2.14016</c:v>
                </c:pt>
                <c:pt idx="33">
                  <c:v>2.18025</c:v>
                </c:pt>
                <c:pt idx="34">
                  <c:v>2.21996</c:v>
                </c:pt>
                <c:pt idx="35">
                  <c:v>2.25929</c:v>
                </c:pt>
                <c:pt idx="36">
                  <c:v>2.29824</c:v>
                </c:pt>
                <c:pt idx="37">
                  <c:v>2.336809999999995</c:v>
                </c:pt>
                <c:pt idx="38">
                  <c:v>2.375</c:v>
                </c:pt>
                <c:pt idx="39">
                  <c:v>2.412809999999995</c:v>
                </c:pt>
                <c:pt idx="40">
                  <c:v>2.450239999999999</c:v>
                </c:pt>
                <c:pt idx="41">
                  <c:v>2.48729</c:v>
                </c:pt>
                <c:pt idx="42">
                  <c:v>2.52396</c:v>
                </c:pt>
                <c:pt idx="43">
                  <c:v>2.56025</c:v>
                </c:pt>
                <c:pt idx="44">
                  <c:v>2.59616</c:v>
                </c:pt>
                <c:pt idx="45">
                  <c:v>2.63169</c:v>
                </c:pt>
                <c:pt idx="46">
                  <c:v>2.66684</c:v>
                </c:pt>
                <c:pt idx="47">
                  <c:v>2.70161</c:v>
                </c:pt>
                <c:pt idx="48">
                  <c:v>2.736</c:v>
                </c:pt>
                <c:pt idx="49">
                  <c:v>2.77001</c:v>
                </c:pt>
                <c:pt idx="50">
                  <c:v>2.80364</c:v>
                </c:pt>
                <c:pt idx="51">
                  <c:v>2.836889999999995</c:v>
                </c:pt>
                <c:pt idx="52">
                  <c:v>2.86976</c:v>
                </c:pt>
                <c:pt idx="53">
                  <c:v>2.90225</c:v>
                </c:pt>
                <c:pt idx="54">
                  <c:v>2.93436</c:v>
                </c:pt>
                <c:pt idx="55">
                  <c:v>2.96609</c:v>
                </c:pt>
                <c:pt idx="56">
                  <c:v>2.99744</c:v>
                </c:pt>
                <c:pt idx="57">
                  <c:v>3.02841</c:v>
                </c:pt>
                <c:pt idx="58">
                  <c:v>3.059</c:v>
                </c:pt>
                <c:pt idx="59">
                  <c:v>3.08921</c:v>
                </c:pt>
                <c:pt idx="60">
                  <c:v>3.11904</c:v>
                </c:pt>
                <c:pt idx="61">
                  <c:v>3.14849</c:v>
                </c:pt>
                <c:pt idx="62">
                  <c:v>3.17756</c:v>
                </c:pt>
                <c:pt idx="63">
                  <c:v>3.20625</c:v>
                </c:pt>
                <c:pt idx="64">
                  <c:v>3.23456</c:v>
                </c:pt>
                <c:pt idx="65">
                  <c:v>3.26249</c:v>
                </c:pt>
                <c:pt idx="66">
                  <c:v>3.29004</c:v>
                </c:pt>
                <c:pt idx="67">
                  <c:v>3.31721</c:v>
                </c:pt>
                <c:pt idx="68">
                  <c:v>3.344</c:v>
                </c:pt>
                <c:pt idx="69">
                  <c:v>3.37041</c:v>
                </c:pt>
                <c:pt idx="70">
                  <c:v>3.396439999999997</c:v>
                </c:pt>
                <c:pt idx="71">
                  <c:v>3.42209</c:v>
                </c:pt>
                <c:pt idx="72">
                  <c:v>3.44736</c:v>
                </c:pt>
                <c:pt idx="73">
                  <c:v>3.472249999999995</c:v>
                </c:pt>
                <c:pt idx="74">
                  <c:v>3.49676</c:v>
                </c:pt>
                <c:pt idx="75">
                  <c:v>3.52089</c:v>
                </c:pt>
                <c:pt idx="76">
                  <c:v>3.54464</c:v>
                </c:pt>
                <c:pt idx="77">
                  <c:v>3.56801</c:v>
                </c:pt>
                <c:pt idx="78">
                  <c:v>3.591</c:v>
                </c:pt>
                <c:pt idx="79">
                  <c:v>3.61361</c:v>
                </c:pt>
                <c:pt idx="80">
                  <c:v>3.635839999999999</c:v>
                </c:pt>
                <c:pt idx="81">
                  <c:v>3.65769</c:v>
                </c:pt>
                <c:pt idx="82">
                  <c:v>3.67916</c:v>
                </c:pt>
                <c:pt idx="83">
                  <c:v>3.70025</c:v>
                </c:pt>
                <c:pt idx="84">
                  <c:v>3.72096</c:v>
                </c:pt>
                <c:pt idx="85">
                  <c:v>3.74129</c:v>
                </c:pt>
                <c:pt idx="86">
                  <c:v>3.76124</c:v>
                </c:pt>
                <c:pt idx="87">
                  <c:v>3.78081</c:v>
                </c:pt>
                <c:pt idx="88">
                  <c:v>3.8</c:v>
                </c:pt>
                <c:pt idx="89">
                  <c:v>3.81881</c:v>
                </c:pt>
                <c:pt idx="90">
                  <c:v>3.837239999999999</c:v>
                </c:pt>
                <c:pt idx="91">
                  <c:v>3.85529</c:v>
                </c:pt>
                <c:pt idx="92">
                  <c:v>3.872959999999995</c:v>
                </c:pt>
                <c:pt idx="93">
                  <c:v>3.890249999999995</c:v>
                </c:pt>
                <c:pt idx="94">
                  <c:v>3.90716</c:v>
                </c:pt>
                <c:pt idx="95">
                  <c:v>3.92369</c:v>
                </c:pt>
                <c:pt idx="96">
                  <c:v>3.939839999999998</c:v>
                </c:pt>
                <c:pt idx="97">
                  <c:v>3.95561</c:v>
                </c:pt>
                <c:pt idx="98">
                  <c:v>3.971</c:v>
                </c:pt>
                <c:pt idx="99">
                  <c:v>3.98601</c:v>
                </c:pt>
                <c:pt idx="100">
                  <c:v>4.00064</c:v>
                </c:pt>
                <c:pt idx="101">
                  <c:v>4.014889999999995</c:v>
                </c:pt>
                <c:pt idx="102">
                  <c:v>4.02876</c:v>
                </c:pt>
                <c:pt idx="103">
                  <c:v>4.04225</c:v>
                </c:pt>
                <c:pt idx="104">
                  <c:v>4.05536</c:v>
                </c:pt>
                <c:pt idx="105">
                  <c:v>4.06809</c:v>
                </c:pt>
                <c:pt idx="106">
                  <c:v>4.08044</c:v>
                </c:pt>
                <c:pt idx="107">
                  <c:v>4.092409999999997</c:v>
                </c:pt>
                <c:pt idx="108">
                  <c:v>4.103999999999997</c:v>
                </c:pt>
                <c:pt idx="109">
                  <c:v>4.115209999999998</c:v>
                </c:pt>
                <c:pt idx="110">
                  <c:v>4.12604</c:v>
                </c:pt>
                <c:pt idx="111">
                  <c:v>4.13649</c:v>
                </c:pt>
                <c:pt idx="112">
                  <c:v>4.14656</c:v>
                </c:pt>
                <c:pt idx="113">
                  <c:v>4.15625</c:v>
                </c:pt>
                <c:pt idx="114">
                  <c:v>4.165559999999994</c:v>
                </c:pt>
                <c:pt idx="115">
                  <c:v>4.17449</c:v>
                </c:pt>
                <c:pt idx="116">
                  <c:v>4.18304</c:v>
                </c:pt>
                <c:pt idx="117">
                  <c:v>4.19121</c:v>
                </c:pt>
                <c:pt idx="118">
                  <c:v>4.199</c:v>
                </c:pt>
                <c:pt idx="119">
                  <c:v>4.20641</c:v>
                </c:pt>
                <c:pt idx="120">
                  <c:v>4.21344</c:v>
                </c:pt>
                <c:pt idx="121">
                  <c:v>4.22009</c:v>
                </c:pt>
                <c:pt idx="122">
                  <c:v>4.22636</c:v>
                </c:pt>
                <c:pt idx="123">
                  <c:v>4.23225</c:v>
                </c:pt>
                <c:pt idx="124">
                  <c:v>4.23776</c:v>
                </c:pt>
                <c:pt idx="125">
                  <c:v>4.24289</c:v>
                </c:pt>
                <c:pt idx="126">
                  <c:v>4.24764</c:v>
                </c:pt>
                <c:pt idx="127">
                  <c:v>4.252009999999998</c:v>
                </c:pt>
                <c:pt idx="128">
                  <c:v>4.256</c:v>
                </c:pt>
                <c:pt idx="129">
                  <c:v>4.25961</c:v>
                </c:pt>
                <c:pt idx="130">
                  <c:v>4.26284</c:v>
                </c:pt>
                <c:pt idx="131">
                  <c:v>4.26569</c:v>
                </c:pt>
                <c:pt idx="132">
                  <c:v>4.26816</c:v>
                </c:pt>
                <c:pt idx="133">
                  <c:v>4.27025</c:v>
                </c:pt>
                <c:pt idx="134">
                  <c:v>4.27196</c:v>
                </c:pt>
                <c:pt idx="135">
                  <c:v>4.27329</c:v>
                </c:pt>
                <c:pt idx="136">
                  <c:v>4.27424</c:v>
                </c:pt>
                <c:pt idx="137">
                  <c:v>4.27481</c:v>
                </c:pt>
                <c:pt idx="138">
                  <c:v>4.275</c:v>
                </c:pt>
                <c:pt idx="139">
                  <c:v>4.27481</c:v>
                </c:pt>
                <c:pt idx="140">
                  <c:v>4.27424</c:v>
                </c:pt>
                <c:pt idx="141">
                  <c:v>4.27329</c:v>
                </c:pt>
                <c:pt idx="142">
                  <c:v>4.27196</c:v>
                </c:pt>
                <c:pt idx="143">
                  <c:v>4.27025</c:v>
                </c:pt>
                <c:pt idx="144">
                  <c:v>4.26816</c:v>
                </c:pt>
                <c:pt idx="145">
                  <c:v>4.26569</c:v>
                </c:pt>
                <c:pt idx="146">
                  <c:v>4.26284</c:v>
                </c:pt>
                <c:pt idx="147">
                  <c:v>4.25961</c:v>
                </c:pt>
                <c:pt idx="148">
                  <c:v>4.256</c:v>
                </c:pt>
                <c:pt idx="149">
                  <c:v>4.252009999999998</c:v>
                </c:pt>
                <c:pt idx="150">
                  <c:v>4.24764</c:v>
                </c:pt>
                <c:pt idx="151">
                  <c:v>4.24289</c:v>
                </c:pt>
                <c:pt idx="152">
                  <c:v>4.23776</c:v>
                </c:pt>
                <c:pt idx="153">
                  <c:v>4.23225</c:v>
                </c:pt>
                <c:pt idx="154">
                  <c:v>4.22636</c:v>
                </c:pt>
                <c:pt idx="155">
                  <c:v>4.22009</c:v>
                </c:pt>
                <c:pt idx="156">
                  <c:v>4.21344</c:v>
                </c:pt>
                <c:pt idx="157">
                  <c:v>4.20641</c:v>
                </c:pt>
                <c:pt idx="158">
                  <c:v>4.199</c:v>
                </c:pt>
                <c:pt idx="159">
                  <c:v>4.19121</c:v>
                </c:pt>
                <c:pt idx="160">
                  <c:v>4.18304</c:v>
                </c:pt>
                <c:pt idx="161">
                  <c:v>4.17449</c:v>
                </c:pt>
                <c:pt idx="162">
                  <c:v>4.165559999999994</c:v>
                </c:pt>
                <c:pt idx="163">
                  <c:v>4.15625</c:v>
                </c:pt>
                <c:pt idx="164">
                  <c:v>4.14656</c:v>
                </c:pt>
                <c:pt idx="165">
                  <c:v>4.13649</c:v>
                </c:pt>
                <c:pt idx="166">
                  <c:v>4.12604</c:v>
                </c:pt>
                <c:pt idx="167">
                  <c:v>4.115209999999998</c:v>
                </c:pt>
                <c:pt idx="168">
                  <c:v>4.103999999999997</c:v>
                </c:pt>
                <c:pt idx="169">
                  <c:v>4.092409999999997</c:v>
                </c:pt>
                <c:pt idx="170">
                  <c:v>4.08044</c:v>
                </c:pt>
                <c:pt idx="171">
                  <c:v>4.06809</c:v>
                </c:pt>
                <c:pt idx="172">
                  <c:v>4.05536</c:v>
                </c:pt>
                <c:pt idx="173">
                  <c:v>4.04225</c:v>
                </c:pt>
                <c:pt idx="174">
                  <c:v>4.02876</c:v>
                </c:pt>
                <c:pt idx="175">
                  <c:v>4.014889999999995</c:v>
                </c:pt>
                <c:pt idx="176">
                  <c:v>4.00064</c:v>
                </c:pt>
                <c:pt idx="177">
                  <c:v>3.98601</c:v>
                </c:pt>
                <c:pt idx="178">
                  <c:v>3.971</c:v>
                </c:pt>
                <c:pt idx="179">
                  <c:v>3.95561</c:v>
                </c:pt>
                <c:pt idx="180">
                  <c:v>3.939839999999998</c:v>
                </c:pt>
                <c:pt idx="181">
                  <c:v>3.92369</c:v>
                </c:pt>
                <c:pt idx="182">
                  <c:v>3.90716</c:v>
                </c:pt>
                <c:pt idx="183">
                  <c:v>3.890249999999995</c:v>
                </c:pt>
                <c:pt idx="184">
                  <c:v>3.872959999999995</c:v>
                </c:pt>
                <c:pt idx="185">
                  <c:v>3.85529</c:v>
                </c:pt>
                <c:pt idx="186">
                  <c:v>3.837239999999999</c:v>
                </c:pt>
                <c:pt idx="187">
                  <c:v>3.81881</c:v>
                </c:pt>
                <c:pt idx="188">
                  <c:v>3.8</c:v>
                </c:pt>
                <c:pt idx="189">
                  <c:v>3.78081</c:v>
                </c:pt>
                <c:pt idx="190">
                  <c:v>3.76124</c:v>
                </c:pt>
                <c:pt idx="191">
                  <c:v>3.74129</c:v>
                </c:pt>
                <c:pt idx="192">
                  <c:v>3.72096</c:v>
                </c:pt>
                <c:pt idx="193">
                  <c:v>3.70025</c:v>
                </c:pt>
                <c:pt idx="194">
                  <c:v>3.67916</c:v>
                </c:pt>
                <c:pt idx="195">
                  <c:v>3.65769</c:v>
                </c:pt>
                <c:pt idx="196">
                  <c:v>3.635839999999999</c:v>
                </c:pt>
                <c:pt idx="197">
                  <c:v>3.61361</c:v>
                </c:pt>
                <c:pt idx="198">
                  <c:v>3.591</c:v>
                </c:pt>
                <c:pt idx="199">
                  <c:v>3.56801</c:v>
                </c:pt>
                <c:pt idx="200">
                  <c:v>3.54464</c:v>
                </c:pt>
                <c:pt idx="201">
                  <c:v>3.52089</c:v>
                </c:pt>
                <c:pt idx="202">
                  <c:v>3.49676</c:v>
                </c:pt>
                <c:pt idx="203">
                  <c:v>3.472249999999995</c:v>
                </c:pt>
                <c:pt idx="204">
                  <c:v>3.44736</c:v>
                </c:pt>
                <c:pt idx="205">
                  <c:v>3.42209</c:v>
                </c:pt>
                <c:pt idx="206">
                  <c:v>3.396439999999997</c:v>
                </c:pt>
                <c:pt idx="207">
                  <c:v>3.37041</c:v>
                </c:pt>
                <c:pt idx="208">
                  <c:v>3.344</c:v>
                </c:pt>
                <c:pt idx="209">
                  <c:v>3.31721</c:v>
                </c:pt>
                <c:pt idx="210">
                  <c:v>3.29004</c:v>
                </c:pt>
                <c:pt idx="211">
                  <c:v>3.26249</c:v>
                </c:pt>
                <c:pt idx="212">
                  <c:v>3.23456</c:v>
                </c:pt>
                <c:pt idx="213">
                  <c:v>3.20625</c:v>
                </c:pt>
                <c:pt idx="214">
                  <c:v>3.17756</c:v>
                </c:pt>
                <c:pt idx="215">
                  <c:v>3.14849</c:v>
                </c:pt>
                <c:pt idx="216">
                  <c:v>3.11904</c:v>
                </c:pt>
                <c:pt idx="217">
                  <c:v>3.08921</c:v>
                </c:pt>
                <c:pt idx="218">
                  <c:v>3.059</c:v>
                </c:pt>
                <c:pt idx="219">
                  <c:v>3.02841</c:v>
                </c:pt>
                <c:pt idx="220">
                  <c:v>2.99744</c:v>
                </c:pt>
                <c:pt idx="221">
                  <c:v>2.96609</c:v>
                </c:pt>
                <c:pt idx="222">
                  <c:v>2.93436</c:v>
                </c:pt>
                <c:pt idx="223">
                  <c:v>2.90225</c:v>
                </c:pt>
                <c:pt idx="224">
                  <c:v>2.86976</c:v>
                </c:pt>
                <c:pt idx="225">
                  <c:v>2.836889999999995</c:v>
                </c:pt>
                <c:pt idx="226">
                  <c:v>2.80364</c:v>
                </c:pt>
                <c:pt idx="227">
                  <c:v>2.77001</c:v>
                </c:pt>
                <c:pt idx="228">
                  <c:v>2.736</c:v>
                </c:pt>
                <c:pt idx="229">
                  <c:v>2.70161</c:v>
                </c:pt>
                <c:pt idx="230">
                  <c:v>2.66684</c:v>
                </c:pt>
                <c:pt idx="231">
                  <c:v>2.63169</c:v>
                </c:pt>
                <c:pt idx="232">
                  <c:v>2.59616</c:v>
                </c:pt>
                <c:pt idx="233">
                  <c:v>2.56025</c:v>
                </c:pt>
                <c:pt idx="234">
                  <c:v>2.52396</c:v>
                </c:pt>
                <c:pt idx="235">
                  <c:v>2.48729</c:v>
                </c:pt>
                <c:pt idx="236">
                  <c:v>2.450239999999999</c:v>
                </c:pt>
                <c:pt idx="237">
                  <c:v>2.412809999999995</c:v>
                </c:pt>
                <c:pt idx="238">
                  <c:v>2.375</c:v>
                </c:pt>
                <c:pt idx="239">
                  <c:v>2.336809999999995</c:v>
                </c:pt>
                <c:pt idx="240">
                  <c:v>2.29824</c:v>
                </c:pt>
                <c:pt idx="241">
                  <c:v>2.25929</c:v>
                </c:pt>
                <c:pt idx="242">
                  <c:v>2.21996</c:v>
                </c:pt>
                <c:pt idx="243">
                  <c:v>2.18025</c:v>
                </c:pt>
                <c:pt idx="244">
                  <c:v>2.14016</c:v>
                </c:pt>
                <c:pt idx="245">
                  <c:v>2.09969</c:v>
                </c:pt>
                <c:pt idx="246">
                  <c:v>2.05884</c:v>
                </c:pt>
                <c:pt idx="247">
                  <c:v>2.01761</c:v>
                </c:pt>
                <c:pt idx="248">
                  <c:v>1.976</c:v>
                </c:pt>
                <c:pt idx="249">
                  <c:v>1.93401</c:v>
                </c:pt>
                <c:pt idx="250">
                  <c:v>1.89164</c:v>
                </c:pt>
                <c:pt idx="251">
                  <c:v>1.84889</c:v>
                </c:pt>
                <c:pt idx="252">
                  <c:v>1.80576</c:v>
                </c:pt>
                <c:pt idx="253">
                  <c:v>1.76225</c:v>
                </c:pt>
                <c:pt idx="254">
                  <c:v>1.71836</c:v>
                </c:pt>
                <c:pt idx="255">
                  <c:v>1.67409</c:v>
                </c:pt>
                <c:pt idx="256">
                  <c:v>1.62944</c:v>
                </c:pt>
                <c:pt idx="257">
                  <c:v>1.58441</c:v>
                </c:pt>
                <c:pt idx="258">
                  <c:v>1.539</c:v>
                </c:pt>
                <c:pt idx="259">
                  <c:v>1.49321</c:v>
                </c:pt>
                <c:pt idx="260">
                  <c:v>1.44704</c:v>
                </c:pt>
                <c:pt idx="261">
                  <c:v>1.40049</c:v>
                </c:pt>
                <c:pt idx="262">
                  <c:v>1.35356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87072152"/>
        <c:axId val="2087194248"/>
      </c:scatterChart>
      <c:valAx>
        <c:axId val="2087072152"/>
        <c:scaling>
          <c:orientation val="minMax"/>
          <c:max val="2030.0"/>
          <c:min val="1930.0"/>
        </c:scaling>
        <c:delete val="0"/>
        <c:axPos val="b"/>
        <c:numFmt formatCode="0" sourceLinked="0"/>
        <c:majorTickMark val="in"/>
        <c:minorTickMark val="in"/>
        <c:tickLblPos val="nextTo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2298" b="0" i="0" u="none" strike="noStrike">
                <a:solidFill>
                  <a:srgbClr val="000000"/>
                </a:solidFill>
                <a:effectLst/>
                <a:latin typeface="Arial"/>
              </a:defRPr>
            </a:pPr>
            <a:endParaRPr lang="en-US"/>
          </a:p>
        </c:txPr>
        <c:crossAx val="2087194248"/>
        <c:crosses val="autoZero"/>
        <c:crossBetween val="between"/>
        <c:majorUnit val="20.0"/>
        <c:minorUnit val="10.0"/>
      </c:valAx>
      <c:valAx>
        <c:axId val="2087194248"/>
        <c:scaling>
          <c:orientation val="minMax"/>
          <c:max val="5.0"/>
          <c:min val="0.0"/>
        </c:scaling>
        <c:delete val="0"/>
        <c:axPos val="l"/>
        <c:title>
          <c:tx>
            <c:rich>
              <a:bodyPr rot="-5400000"/>
              <a:lstStyle/>
              <a:p>
                <a:pPr lvl="0">
                  <a:defRPr sz="2298" b="0" i="0" u="none" strike="noStrike">
                    <a:solidFill>
                      <a:srgbClr val="000000"/>
                    </a:solidFill>
                    <a:effectLst/>
                    <a:latin typeface="Arial"/>
                  </a:defRPr>
                </a:pPr>
                <a:r>
                  <a:rPr lang="en-US" sz="2298" b="0" i="0" u="none" strike="noStrike">
                    <a:solidFill>
                      <a:srgbClr val="000000"/>
                    </a:solidFill>
                    <a:effectLst/>
                    <a:latin typeface="Arial"/>
                  </a:rPr>
                  <a:t>Oil, Gbbls</a:t>
                </a:r>
              </a:p>
            </c:rich>
          </c:tx>
          <c:layout/>
          <c:overlay val="1"/>
        </c:title>
        <c:numFmt formatCode="0" sourceLinked="0"/>
        <c:majorTickMark val="in"/>
        <c:minorTickMark val="in"/>
        <c:tickLblPos val="nextTo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2298" b="0" i="0" u="none" strike="noStrike">
                <a:solidFill>
                  <a:srgbClr val="000000"/>
                </a:solidFill>
                <a:effectLst/>
                <a:latin typeface="Arial"/>
              </a:defRPr>
            </a:pPr>
            <a:endParaRPr lang="en-US"/>
          </a:p>
        </c:txPr>
        <c:crossAx val="2087072152"/>
        <c:crosses val="autoZero"/>
        <c:crossBetween val="between"/>
        <c:majorUnit val="1.0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title>
      <c:tx>
        <c:rich>
          <a:bodyPr rot="0"/>
          <a:lstStyle/>
          <a:p>
            <a:pPr lvl="0"/>
            <a:endParaRPr 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331603"/>
          <c:y val="0.0630467"/>
          <c:w val="0.639751"/>
          <c:h val="0.7194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Series1</c:v>
                </c:pt>
              </c:strCache>
            </c:strRef>
          </c:tx>
          <c:spPr>
            <a:solidFill>
              <a:srgbClr val="DD0806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US</c:v>
                </c:pt>
                <c:pt idx="1">
                  <c:v>Europe</c:v>
                </c:pt>
                <c:pt idx="2">
                  <c:v>Russia</c:v>
                </c:pt>
                <c:pt idx="3">
                  <c:v>China</c:v>
                </c:pt>
                <c:pt idx="4">
                  <c:v>India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236.319757</c:v>
                </c:pt>
                <c:pt idx="1">
                  <c:v>76.371214</c:v>
                </c:pt>
                <c:pt idx="2">
                  <c:v>156.978118</c:v>
                </c:pt>
                <c:pt idx="3">
                  <c:v>114.477005</c:v>
                </c:pt>
                <c:pt idx="4">
                  <c:v>60.5876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58515480"/>
        <c:axId val="2060518424"/>
      </c:barChart>
      <c:catAx>
        <c:axId val="2058515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-2700000"/>
          <a:lstStyle/>
          <a:p>
            <a:pPr lvl="0">
              <a:defRPr sz="2987" b="0" i="0" u="none" strike="noStrike">
                <a:solidFill>
                  <a:srgbClr val="000000"/>
                </a:solidFill>
                <a:effectLst/>
                <a:latin typeface="Arial"/>
              </a:defRPr>
            </a:pPr>
            <a:endParaRPr lang="en-US"/>
          </a:p>
        </c:txPr>
        <c:crossAx val="2060518424"/>
        <c:crosses val="autoZero"/>
        <c:auto val="1"/>
        <c:lblAlgn val="ctr"/>
        <c:lblOffset val="100"/>
        <c:noMultiLvlLbl val="1"/>
      </c:catAx>
      <c:valAx>
        <c:axId val="2060518424"/>
        <c:scaling>
          <c:orientation val="minMax"/>
        </c:scaling>
        <c:delete val="0"/>
        <c:axPos val="l"/>
        <c:title>
          <c:tx>
            <c:rich>
              <a:bodyPr rot="-5400000"/>
              <a:lstStyle/>
              <a:p>
                <a:pPr lvl="0">
                  <a:defRPr sz="2987" b="0" i="0" u="none" strike="noStrike">
                    <a:solidFill>
                      <a:srgbClr val="000000"/>
                    </a:solidFill>
                    <a:effectLst/>
                    <a:latin typeface="Arial"/>
                  </a:defRPr>
                </a:pPr>
                <a:r>
                  <a:rPr lang="en-US" sz="2987" b="0" i="0" u="none" strike="noStrike">
                    <a:solidFill>
                      <a:srgbClr val="000000"/>
                    </a:solidFill>
                    <a:effectLst/>
                    <a:latin typeface="Arial"/>
                  </a:rPr>
                  <a:t>C0al, giga metric tons</a:t>
                </a:r>
              </a:p>
            </c:rich>
          </c:tx>
          <c:layout>
            <c:manualLayout>
              <c:xMode val="edge"/>
              <c:yMode val="edge"/>
              <c:x val="0.0256798817776621"/>
              <c:y val="0.145126008845717"/>
            </c:manualLayout>
          </c:layout>
          <c:overlay val="1"/>
        </c:title>
        <c:numFmt formatCode="0" sourceLinked="0"/>
        <c:majorTickMark val="in"/>
        <c:minorTickMark val="none"/>
        <c:tickLblPos val="nextTo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2987" b="0" i="0" u="none" strike="noStrike">
                <a:solidFill>
                  <a:srgbClr val="000000"/>
                </a:solidFill>
                <a:effectLst/>
                <a:latin typeface="Arial"/>
              </a:defRPr>
            </a:pPr>
            <a:endParaRPr lang="en-US"/>
          </a:p>
        </c:txPr>
        <c:crossAx val="2058515480"/>
        <c:crosses val="autoZero"/>
        <c:crossBetween val="between"/>
        <c:majorUnit val="60.0"/>
        <c:minorUnit val="30.0"/>
      </c:valAx>
      <c:spPr>
        <a:solidFill>
          <a:srgbClr val="FFFFFF"/>
        </a:solidFill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title>
      <c:tx>
        <c:rich>
          <a:bodyPr rot="0"/>
          <a:lstStyle/>
          <a:p>
            <a:pPr lvl="0"/>
            <a:endParaRPr 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23183"/>
          <c:y val="0.0784067"/>
          <c:w val="0.805222"/>
          <c:h val="0.788783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Series1</c:v>
                </c:pt>
              </c:strCache>
            </c:strRef>
          </c:tx>
          <c:spPr>
            <a:ln w="25400" cap="flat">
              <a:solidFill>
                <a:srgbClr val="DD0806"/>
              </a:solidFill>
              <a:prstDash val="solid"/>
              <a:bevel/>
            </a:ln>
            <a:effectLst/>
          </c:spPr>
          <c:marker>
            <c:symbol val="none"/>
          </c:marker>
          <c:xVal>
            <c:numRef>
              <c:f>Sheet1!$B$2:$B$52</c:f>
              <c:numCache>
                <c:formatCode>General</c:formatCode>
                <c:ptCount val="51"/>
                <c:pt idx="0">
                  <c:v>1800.0</c:v>
                </c:pt>
                <c:pt idx="1">
                  <c:v>1810.0</c:v>
                </c:pt>
                <c:pt idx="2">
                  <c:v>1820.0</c:v>
                </c:pt>
                <c:pt idx="3">
                  <c:v>1830.0</c:v>
                </c:pt>
                <c:pt idx="4">
                  <c:v>1840.0</c:v>
                </c:pt>
                <c:pt idx="5">
                  <c:v>1850.0</c:v>
                </c:pt>
                <c:pt idx="6">
                  <c:v>1860.0</c:v>
                </c:pt>
                <c:pt idx="7">
                  <c:v>1870.0</c:v>
                </c:pt>
                <c:pt idx="8">
                  <c:v>1880.0</c:v>
                </c:pt>
                <c:pt idx="9">
                  <c:v>1890.0</c:v>
                </c:pt>
                <c:pt idx="10">
                  <c:v>1900.0</c:v>
                </c:pt>
                <c:pt idx="11">
                  <c:v>1910.0</c:v>
                </c:pt>
                <c:pt idx="12">
                  <c:v>1920.0</c:v>
                </c:pt>
                <c:pt idx="13">
                  <c:v>1930.0</c:v>
                </c:pt>
                <c:pt idx="14">
                  <c:v>1940.0</c:v>
                </c:pt>
                <c:pt idx="15">
                  <c:v>1950.0</c:v>
                </c:pt>
                <c:pt idx="16">
                  <c:v>1960.0</c:v>
                </c:pt>
                <c:pt idx="17">
                  <c:v>1970.0</c:v>
                </c:pt>
                <c:pt idx="18">
                  <c:v>1980.0</c:v>
                </c:pt>
                <c:pt idx="19">
                  <c:v>1990.0</c:v>
                </c:pt>
                <c:pt idx="20">
                  <c:v>2000.0</c:v>
                </c:pt>
                <c:pt idx="21">
                  <c:v>2010.0</c:v>
                </c:pt>
                <c:pt idx="22">
                  <c:v>2020.0</c:v>
                </c:pt>
                <c:pt idx="23">
                  <c:v>2030.0</c:v>
                </c:pt>
                <c:pt idx="24">
                  <c:v>2040.0</c:v>
                </c:pt>
                <c:pt idx="25">
                  <c:v>2050.0</c:v>
                </c:pt>
                <c:pt idx="26">
                  <c:v>2060.0</c:v>
                </c:pt>
                <c:pt idx="27">
                  <c:v>2070.0</c:v>
                </c:pt>
                <c:pt idx="28">
                  <c:v>2080.0</c:v>
                </c:pt>
                <c:pt idx="29">
                  <c:v>2090.0</c:v>
                </c:pt>
                <c:pt idx="30">
                  <c:v>2100.0</c:v>
                </c:pt>
                <c:pt idx="31">
                  <c:v>2110.0</c:v>
                </c:pt>
                <c:pt idx="32">
                  <c:v>2120.0</c:v>
                </c:pt>
                <c:pt idx="33">
                  <c:v>2130.0</c:v>
                </c:pt>
                <c:pt idx="34">
                  <c:v>2140.0</c:v>
                </c:pt>
                <c:pt idx="35">
                  <c:v>2150.0</c:v>
                </c:pt>
                <c:pt idx="36">
                  <c:v>2160.0</c:v>
                </c:pt>
                <c:pt idx="37">
                  <c:v>2170.0</c:v>
                </c:pt>
                <c:pt idx="38">
                  <c:v>2180.0</c:v>
                </c:pt>
                <c:pt idx="39">
                  <c:v>2190.0</c:v>
                </c:pt>
                <c:pt idx="40">
                  <c:v>2200.0</c:v>
                </c:pt>
                <c:pt idx="41">
                  <c:v>2210.0</c:v>
                </c:pt>
                <c:pt idx="42">
                  <c:v>2220.0</c:v>
                </c:pt>
                <c:pt idx="43">
                  <c:v>2230.0</c:v>
                </c:pt>
                <c:pt idx="44">
                  <c:v>2240.0</c:v>
                </c:pt>
                <c:pt idx="45">
                  <c:v>2250.0</c:v>
                </c:pt>
                <c:pt idx="46">
                  <c:v>2260.0</c:v>
                </c:pt>
                <c:pt idx="47">
                  <c:v>2270.0</c:v>
                </c:pt>
                <c:pt idx="48">
                  <c:v>2280.0</c:v>
                </c:pt>
                <c:pt idx="49">
                  <c:v>2290.0</c:v>
                </c:pt>
                <c:pt idx="50">
                  <c:v>2300.0</c:v>
                </c:pt>
              </c:numCache>
            </c:numRef>
          </c:xVal>
          <c:yVal>
            <c:numRef>
              <c:f>Sheet1!$C$2:$C$52</c:f>
              <c:numCache>
                <c:formatCode>General</c:formatCode>
                <c:ptCount val="51"/>
                <c:pt idx="0">
                  <c:v>1.0E-6</c:v>
                </c:pt>
                <c:pt idx="1">
                  <c:v>2.5E-5</c:v>
                </c:pt>
                <c:pt idx="2">
                  <c:v>0.000125</c:v>
                </c:pt>
                <c:pt idx="3">
                  <c:v>0.000443</c:v>
                </c:pt>
                <c:pt idx="4">
                  <c:v>0.001342</c:v>
                </c:pt>
                <c:pt idx="5">
                  <c:v>0.003659</c:v>
                </c:pt>
                <c:pt idx="6">
                  <c:v>0.009203</c:v>
                </c:pt>
                <c:pt idx="7">
                  <c:v>0.021621</c:v>
                </c:pt>
                <c:pt idx="8">
                  <c:v>0.047808</c:v>
                </c:pt>
                <c:pt idx="9">
                  <c:v>0.099981</c:v>
                </c:pt>
                <c:pt idx="10">
                  <c:v>0.198411</c:v>
                </c:pt>
                <c:pt idx="11">
                  <c:v>0.374522</c:v>
                </c:pt>
                <c:pt idx="12">
                  <c:v>0.673617</c:v>
                </c:pt>
                <c:pt idx="13">
                  <c:v>1.155981</c:v>
                </c:pt>
                <c:pt idx="14">
                  <c:v>1.894694</c:v>
                </c:pt>
                <c:pt idx="15">
                  <c:v>2.96848</c:v>
                </c:pt>
                <c:pt idx="16">
                  <c:v>4.448597</c:v>
                </c:pt>
                <c:pt idx="17">
                  <c:v>6.380289</c:v>
                </c:pt>
                <c:pt idx="18">
                  <c:v>8.761541</c:v>
                </c:pt>
                <c:pt idx="19">
                  <c:v>11.524083</c:v>
                </c:pt>
                <c:pt idx="20">
                  <c:v>14.522981</c:v>
                </c:pt>
                <c:pt idx="21">
                  <c:v>17.540674</c:v>
                </c:pt>
                <c:pt idx="22">
                  <c:v>20.30856</c:v>
                </c:pt>
                <c:pt idx="23">
                  <c:v>22.544569</c:v>
                </c:pt>
                <c:pt idx="24">
                  <c:v>24.0</c:v>
                </c:pt>
                <c:pt idx="25">
                  <c:v>24.504967</c:v>
                </c:pt>
                <c:pt idx="26">
                  <c:v>24.001025</c:v>
                </c:pt>
                <c:pt idx="27">
                  <c:v>22.552296</c:v>
                </c:pt>
                <c:pt idx="28">
                  <c:v>20.332173</c:v>
                </c:pt>
                <c:pt idx="29">
                  <c:v>17.589389</c:v>
                </c:pt>
                <c:pt idx="30">
                  <c:v>14.602568</c:v>
                </c:pt>
                <c:pt idx="31">
                  <c:v>11.634644</c:v>
                </c:pt>
                <c:pt idx="32">
                  <c:v>8.897194</c:v>
                </c:pt>
                <c:pt idx="33">
                  <c:v>6.530657</c:v>
                </c:pt>
                <c:pt idx="34">
                  <c:v>4.6014</c:v>
                </c:pt>
                <c:pt idx="35">
                  <c:v>3.112257</c:v>
                </c:pt>
                <c:pt idx="36">
                  <c:v>2.020851</c:v>
                </c:pt>
                <c:pt idx="37">
                  <c:v>1.259756</c:v>
                </c:pt>
                <c:pt idx="38">
                  <c:v>0.753962</c:v>
                </c:pt>
                <c:pt idx="39">
                  <c:v>0.433251</c:v>
                </c:pt>
                <c:pt idx="40">
                  <c:v>0.239041</c:v>
                </c:pt>
                <c:pt idx="41">
                  <c:v>0.126637</c:v>
                </c:pt>
                <c:pt idx="42">
                  <c:v>0.06442</c:v>
                </c:pt>
                <c:pt idx="43">
                  <c:v>0.031468</c:v>
                </c:pt>
                <c:pt idx="44">
                  <c:v>0.01476</c:v>
                </c:pt>
                <c:pt idx="45">
                  <c:v>0.006649</c:v>
                </c:pt>
                <c:pt idx="46">
                  <c:v>0.002876</c:v>
                </c:pt>
                <c:pt idx="47">
                  <c:v>0.001195</c:v>
                </c:pt>
                <c:pt idx="48">
                  <c:v>0.000477</c:v>
                </c:pt>
                <c:pt idx="49">
                  <c:v>0.000183</c:v>
                </c:pt>
                <c:pt idx="50">
                  <c:v>6.7E-5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54865544"/>
        <c:axId val="2049021912"/>
      </c:scatterChart>
      <c:valAx>
        <c:axId val="2054865544"/>
        <c:scaling>
          <c:orientation val="minMax"/>
          <c:max val="4000.0"/>
          <c:min val="0.0"/>
        </c:scaling>
        <c:delete val="0"/>
        <c:axPos val="b"/>
        <c:numFmt formatCode="0" sourceLinked="0"/>
        <c:majorTickMark val="in"/>
        <c:minorTickMark val="in"/>
        <c:tickLblPos val="nextTo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3351" b="0" i="0" u="none" strike="noStrike">
                <a:solidFill>
                  <a:srgbClr val="000000"/>
                </a:solidFill>
                <a:effectLst/>
                <a:latin typeface="Arial"/>
              </a:defRPr>
            </a:pPr>
            <a:endParaRPr lang="en-US"/>
          </a:p>
        </c:txPr>
        <c:crossAx val="2049021912"/>
        <c:crosses val="autoZero"/>
        <c:crossBetween val="between"/>
        <c:minorUnit val="500.0"/>
      </c:valAx>
      <c:valAx>
        <c:axId val="2049021912"/>
        <c:scaling>
          <c:orientation val="minMax"/>
          <c:max val="25.0"/>
        </c:scaling>
        <c:delete val="0"/>
        <c:axPos val="l"/>
        <c:numFmt formatCode="0" sourceLinked="0"/>
        <c:majorTickMark val="in"/>
        <c:minorTickMark val="none"/>
        <c:tickLblPos val="nextTo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3351" b="0" i="0" u="none" strike="noStrike">
                <a:solidFill>
                  <a:srgbClr val="000000"/>
                </a:solidFill>
                <a:effectLst/>
                <a:latin typeface="Arial"/>
              </a:defRPr>
            </a:pPr>
            <a:endParaRPr lang="en-US"/>
          </a:p>
        </c:txPr>
        <c:crossAx val="2054865544"/>
        <c:crosses val="autoZero"/>
        <c:crossBetween val="between"/>
        <c:majorUnit val="6.25"/>
        <c:minorUnit val="3.1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title>
      <c:tx>
        <c:rich>
          <a:bodyPr rot="0"/>
          <a:lstStyle/>
          <a:p>
            <a:pPr lvl="0"/>
            <a:endParaRPr 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242384"/>
          <c:y val="0.156634"/>
          <c:w val="0.70735"/>
          <c:h val="0.74725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Europe</c:v>
                </c:pt>
              </c:strCache>
            </c:strRef>
          </c:tx>
          <c:spPr>
            <a:ln w="12700" cap="flat">
              <a:noFill/>
              <a:miter lim="400000"/>
            </a:ln>
            <a:effectLst/>
          </c:spPr>
          <c:marker>
            <c:symbol val="triangle"/>
            <c:size val="7"/>
            <c:spPr>
              <a:solidFill>
                <a:srgbClr val="000000">
                  <a:alpha val="0"/>
                </a:srgbClr>
              </a:solidFill>
              <a:ln w="12700" cap="flat">
                <a:solidFill>
                  <a:srgbClr val="006411"/>
                </a:solidFill>
                <a:prstDash val="solid"/>
                <a:bevel/>
              </a:ln>
              <a:effectLst/>
            </c:spPr>
          </c:marker>
          <c:cat>
            <c:strRef>
              <c:f>Sheet1!$A$2:$A$55</c:f>
              <c:strCache>
                <c:ptCount val="54"/>
                <c:pt idx="0">
                  <c:v>1960</c:v>
                </c:pt>
                <c:pt idx="1">
                  <c:v>1961</c:v>
                </c:pt>
                <c:pt idx="2">
                  <c:v>1962</c:v>
                </c:pt>
                <c:pt idx="3">
                  <c:v>1963</c:v>
                </c:pt>
                <c:pt idx="4">
                  <c:v>1964</c:v>
                </c:pt>
                <c:pt idx="5">
                  <c:v>1965</c:v>
                </c:pt>
                <c:pt idx="6">
                  <c:v>1966</c:v>
                </c:pt>
                <c:pt idx="7">
                  <c:v>1967</c:v>
                </c:pt>
                <c:pt idx="8">
                  <c:v>1968</c:v>
                </c:pt>
                <c:pt idx="9">
                  <c:v>1969</c:v>
                </c:pt>
                <c:pt idx="10">
                  <c:v>1970</c:v>
                </c:pt>
                <c:pt idx="11">
                  <c:v>1971</c:v>
                </c:pt>
                <c:pt idx="12">
                  <c:v>1972</c:v>
                </c:pt>
                <c:pt idx="13">
                  <c:v>1973</c:v>
                </c:pt>
                <c:pt idx="14">
                  <c:v>1974</c:v>
                </c:pt>
                <c:pt idx="15">
                  <c:v>1975</c:v>
                </c:pt>
                <c:pt idx="16">
                  <c:v>1976</c:v>
                </c:pt>
                <c:pt idx="17">
                  <c:v>1977</c:v>
                </c:pt>
                <c:pt idx="18">
                  <c:v>1978</c:v>
                </c:pt>
                <c:pt idx="19">
                  <c:v>1979</c:v>
                </c:pt>
                <c:pt idx="20">
                  <c:v>1980</c:v>
                </c:pt>
                <c:pt idx="21">
                  <c:v>1981</c:v>
                </c:pt>
                <c:pt idx="22">
                  <c:v>1982</c:v>
                </c:pt>
                <c:pt idx="23">
                  <c:v>1983</c:v>
                </c:pt>
                <c:pt idx="24">
                  <c:v>1984</c:v>
                </c:pt>
                <c:pt idx="25">
                  <c:v>1985</c:v>
                </c:pt>
                <c:pt idx="26">
                  <c:v>1986</c:v>
                </c:pt>
                <c:pt idx="27">
                  <c:v>1987</c:v>
                </c:pt>
                <c:pt idx="28">
                  <c:v>1988</c:v>
                </c:pt>
                <c:pt idx="29">
                  <c:v>1989</c:v>
                </c:pt>
                <c:pt idx="30">
                  <c:v>1990</c:v>
                </c:pt>
                <c:pt idx="31">
                  <c:v>1991</c:v>
                </c:pt>
                <c:pt idx="32">
                  <c:v>1992</c:v>
                </c:pt>
                <c:pt idx="33">
                  <c:v>1993</c:v>
                </c:pt>
                <c:pt idx="34">
                  <c:v>1994</c:v>
                </c:pt>
                <c:pt idx="35">
                  <c:v>1995</c:v>
                </c:pt>
                <c:pt idx="36">
                  <c:v>1996</c:v>
                </c:pt>
                <c:pt idx="37">
                  <c:v>1997</c:v>
                </c:pt>
                <c:pt idx="38">
                  <c:v>1998</c:v>
                </c:pt>
                <c:pt idx="39">
                  <c:v>1999</c:v>
                </c:pt>
                <c:pt idx="40">
                  <c:v>2000</c:v>
                </c:pt>
                <c:pt idx="41">
                  <c:v>2001</c:v>
                </c:pt>
                <c:pt idx="42">
                  <c:v>2002</c:v>
                </c:pt>
                <c:pt idx="43">
                  <c:v>2003</c:v>
                </c:pt>
                <c:pt idx="44">
                  <c:v>2004</c:v>
                </c:pt>
                <c:pt idx="45">
                  <c:v>2005</c:v>
                </c:pt>
                <c:pt idx="46">
                  <c:v>2006</c:v>
                </c:pt>
                <c:pt idx="47">
                  <c:v>2007</c:v>
                </c:pt>
                <c:pt idx="48">
                  <c:v>2008</c:v>
                </c:pt>
                <c:pt idx="49">
                  <c:v>2009</c:v>
                </c:pt>
                <c:pt idx="50">
                  <c:v>2010</c:v>
                </c:pt>
                <c:pt idx="51">
                  <c:v>2011</c:v>
                </c:pt>
                <c:pt idx="52">
                  <c:v>2012</c:v>
                </c:pt>
                <c:pt idx="53">
                  <c:v>2013</c:v>
                </c:pt>
              </c:strCache>
            </c:strRef>
          </c:cat>
          <c:val>
            <c:numRef>
              <c:f>Sheet1!$B$2:$B$55</c:f>
              <c:numCache>
                <c:formatCode>General</c:formatCode>
                <c:ptCount val="53"/>
                <c:pt idx="5">
                  <c:v>21.765545</c:v>
                </c:pt>
                <c:pt idx="6">
                  <c:v>28.155997</c:v>
                </c:pt>
                <c:pt idx="7">
                  <c:v>33.264824</c:v>
                </c:pt>
                <c:pt idx="8">
                  <c:v>37.64003</c:v>
                </c:pt>
                <c:pt idx="9">
                  <c:v>46.514185</c:v>
                </c:pt>
                <c:pt idx="10">
                  <c:v>49.758025</c:v>
                </c:pt>
                <c:pt idx="11">
                  <c:v>57.74388</c:v>
                </c:pt>
                <c:pt idx="12">
                  <c:v>77.26437</c:v>
                </c:pt>
                <c:pt idx="13">
                  <c:v>88.60013099999998</c:v>
                </c:pt>
                <c:pt idx="14">
                  <c:v>107.528421</c:v>
                </c:pt>
                <c:pt idx="15">
                  <c:v>144.200603</c:v>
                </c:pt>
                <c:pt idx="16">
                  <c:v>174.044811</c:v>
                </c:pt>
                <c:pt idx="17">
                  <c:v>212.49801</c:v>
                </c:pt>
                <c:pt idx="18">
                  <c:v>233.145447</c:v>
                </c:pt>
                <c:pt idx="19">
                  <c:v>261.469382</c:v>
                </c:pt>
                <c:pt idx="20">
                  <c:v>312.212932</c:v>
                </c:pt>
                <c:pt idx="21">
                  <c:v>408.3967539999995</c:v>
                </c:pt>
                <c:pt idx="22">
                  <c:v>454.16406</c:v>
                </c:pt>
                <c:pt idx="23">
                  <c:v>528.423239</c:v>
                </c:pt>
                <c:pt idx="24">
                  <c:v>669.751231</c:v>
                </c:pt>
                <c:pt idx="25">
                  <c:v>638.3779109999995</c:v>
                </c:pt>
                <c:pt idx="26">
                  <c:v>689.284979</c:v>
                </c:pt>
                <c:pt idx="27">
                  <c:v>714.113168</c:v>
                </c:pt>
                <c:pt idx="28">
                  <c:v>766.518414</c:v>
                </c:pt>
                <c:pt idx="29">
                  <c:v>805.2411959999995</c:v>
                </c:pt>
                <c:pt idx="30">
                  <c:v>801.462608999999</c:v>
                </c:pt>
                <c:pt idx="31">
                  <c:v>825.115238</c:v>
                </c:pt>
                <c:pt idx="32">
                  <c:v>836.154899</c:v>
                </c:pt>
                <c:pt idx="33">
                  <c:v>873.9363499999995</c:v>
                </c:pt>
                <c:pt idx="34">
                  <c:v>875.438946</c:v>
                </c:pt>
                <c:pt idx="35">
                  <c:v>895.2422769999995</c:v>
                </c:pt>
                <c:pt idx="36">
                  <c:v>940.3466739999994</c:v>
                </c:pt>
                <c:pt idx="37">
                  <c:v>952.694477</c:v>
                </c:pt>
                <c:pt idx="38">
                  <c:v>943.974949</c:v>
                </c:pt>
                <c:pt idx="39">
                  <c:v>960.9513509999995</c:v>
                </c:pt>
                <c:pt idx="40">
                  <c:v>965.429321</c:v>
                </c:pt>
                <c:pt idx="41">
                  <c:v>996.473508</c:v>
                </c:pt>
                <c:pt idx="42">
                  <c:v>1007.231405</c:v>
                </c:pt>
                <c:pt idx="43">
                  <c:v>1014.110581</c:v>
                </c:pt>
                <c:pt idx="44">
                  <c:v>1026.967229</c:v>
                </c:pt>
                <c:pt idx="45">
                  <c:v>1014.956724</c:v>
                </c:pt>
                <c:pt idx="46">
                  <c:v>1013.750238</c:v>
                </c:pt>
                <c:pt idx="47">
                  <c:v>957.750871</c:v>
                </c:pt>
                <c:pt idx="48">
                  <c:v>907.7</c:v>
                </c:pt>
                <c:pt idx="49">
                  <c:v>864.3</c:v>
                </c:pt>
                <c:pt idx="50">
                  <c:v>896.6</c:v>
                </c:pt>
                <c:pt idx="51">
                  <c:v>887.2</c:v>
                </c:pt>
                <c:pt idx="52">
                  <c:v>862.8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US</c:v>
                </c:pt>
              </c:strCache>
            </c:strRef>
          </c:tx>
          <c:spPr>
            <a:ln w="12700" cap="flat">
              <a:noFill/>
              <a:miter lim="400000"/>
            </a:ln>
            <a:effectLst/>
          </c:spPr>
          <c:marker>
            <c:symbol val="diamond"/>
            <c:size val="7"/>
            <c:spPr>
              <a:solidFill>
                <a:srgbClr val="000000">
                  <a:alpha val="0"/>
                </a:srgbClr>
              </a:solidFill>
              <a:ln w="12700" cap="flat">
                <a:solidFill>
                  <a:srgbClr val="000090"/>
                </a:solidFill>
                <a:prstDash val="solid"/>
                <a:bevel/>
              </a:ln>
              <a:effectLst/>
            </c:spPr>
          </c:marker>
          <c:cat>
            <c:strRef>
              <c:f>Sheet1!$A$2:$A$55</c:f>
              <c:strCache>
                <c:ptCount val="54"/>
                <c:pt idx="0">
                  <c:v>1960</c:v>
                </c:pt>
                <c:pt idx="1">
                  <c:v>1961</c:v>
                </c:pt>
                <c:pt idx="2">
                  <c:v>1962</c:v>
                </c:pt>
                <c:pt idx="3">
                  <c:v>1963</c:v>
                </c:pt>
                <c:pt idx="4">
                  <c:v>1964</c:v>
                </c:pt>
                <c:pt idx="5">
                  <c:v>1965</c:v>
                </c:pt>
                <c:pt idx="6">
                  <c:v>1966</c:v>
                </c:pt>
                <c:pt idx="7">
                  <c:v>1967</c:v>
                </c:pt>
                <c:pt idx="8">
                  <c:v>1968</c:v>
                </c:pt>
                <c:pt idx="9">
                  <c:v>1969</c:v>
                </c:pt>
                <c:pt idx="10">
                  <c:v>1970</c:v>
                </c:pt>
                <c:pt idx="11">
                  <c:v>1971</c:v>
                </c:pt>
                <c:pt idx="12">
                  <c:v>1972</c:v>
                </c:pt>
                <c:pt idx="13">
                  <c:v>1973</c:v>
                </c:pt>
                <c:pt idx="14">
                  <c:v>1974</c:v>
                </c:pt>
                <c:pt idx="15">
                  <c:v>1975</c:v>
                </c:pt>
                <c:pt idx="16">
                  <c:v>1976</c:v>
                </c:pt>
                <c:pt idx="17">
                  <c:v>1977</c:v>
                </c:pt>
                <c:pt idx="18">
                  <c:v>1978</c:v>
                </c:pt>
                <c:pt idx="19">
                  <c:v>1979</c:v>
                </c:pt>
                <c:pt idx="20">
                  <c:v>1980</c:v>
                </c:pt>
                <c:pt idx="21">
                  <c:v>1981</c:v>
                </c:pt>
                <c:pt idx="22">
                  <c:v>1982</c:v>
                </c:pt>
                <c:pt idx="23">
                  <c:v>1983</c:v>
                </c:pt>
                <c:pt idx="24">
                  <c:v>1984</c:v>
                </c:pt>
                <c:pt idx="25">
                  <c:v>1985</c:v>
                </c:pt>
                <c:pt idx="26">
                  <c:v>1986</c:v>
                </c:pt>
                <c:pt idx="27">
                  <c:v>1987</c:v>
                </c:pt>
                <c:pt idx="28">
                  <c:v>1988</c:v>
                </c:pt>
                <c:pt idx="29">
                  <c:v>1989</c:v>
                </c:pt>
                <c:pt idx="30">
                  <c:v>1990</c:v>
                </c:pt>
                <c:pt idx="31">
                  <c:v>1991</c:v>
                </c:pt>
                <c:pt idx="32">
                  <c:v>1992</c:v>
                </c:pt>
                <c:pt idx="33">
                  <c:v>1993</c:v>
                </c:pt>
                <c:pt idx="34">
                  <c:v>1994</c:v>
                </c:pt>
                <c:pt idx="35">
                  <c:v>1995</c:v>
                </c:pt>
                <c:pt idx="36">
                  <c:v>1996</c:v>
                </c:pt>
                <c:pt idx="37">
                  <c:v>1997</c:v>
                </c:pt>
                <c:pt idx="38">
                  <c:v>1998</c:v>
                </c:pt>
                <c:pt idx="39">
                  <c:v>1999</c:v>
                </c:pt>
                <c:pt idx="40">
                  <c:v>2000</c:v>
                </c:pt>
                <c:pt idx="41">
                  <c:v>2001</c:v>
                </c:pt>
                <c:pt idx="42">
                  <c:v>2002</c:v>
                </c:pt>
                <c:pt idx="43">
                  <c:v>2003</c:v>
                </c:pt>
                <c:pt idx="44">
                  <c:v>2004</c:v>
                </c:pt>
                <c:pt idx="45">
                  <c:v>2005</c:v>
                </c:pt>
                <c:pt idx="46">
                  <c:v>2006</c:v>
                </c:pt>
                <c:pt idx="47">
                  <c:v>2007</c:v>
                </c:pt>
                <c:pt idx="48">
                  <c:v>2008</c:v>
                </c:pt>
                <c:pt idx="49">
                  <c:v>2009</c:v>
                </c:pt>
                <c:pt idx="50">
                  <c:v>2010</c:v>
                </c:pt>
                <c:pt idx="51">
                  <c:v>2011</c:v>
                </c:pt>
                <c:pt idx="52">
                  <c:v>2012</c:v>
                </c:pt>
                <c:pt idx="53">
                  <c:v>2013</c:v>
                </c:pt>
              </c:strCache>
            </c:strRef>
          </c:cat>
          <c:val>
            <c:numRef>
              <c:f>Sheet1!$C$2:$C$55</c:f>
              <c:numCache>
                <c:formatCode>General</c:formatCode>
                <c:ptCount val="53"/>
                <c:pt idx="0">
                  <c:v>0.5</c:v>
                </c:pt>
                <c:pt idx="1">
                  <c:v>1.7</c:v>
                </c:pt>
                <c:pt idx="2">
                  <c:v>2.3</c:v>
                </c:pt>
                <c:pt idx="3">
                  <c:v>3.2</c:v>
                </c:pt>
                <c:pt idx="4">
                  <c:v>3.3</c:v>
                </c:pt>
                <c:pt idx="5">
                  <c:v>3.7</c:v>
                </c:pt>
                <c:pt idx="6">
                  <c:v>5.5</c:v>
                </c:pt>
                <c:pt idx="7">
                  <c:v>7.7</c:v>
                </c:pt>
                <c:pt idx="8">
                  <c:v>12.5</c:v>
                </c:pt>
                <c:pt idx="9">
                  <c:v>13.9</c:v>
                </c:pt>
                <c:pt idx="10">
                  <c:v>21.8</c:v>
                </c:pt>
                <c:pt idx="11">
                  <c:v>38.1</c:v>
                </c:pt>
                <c:pt idx="12">
                  <c:v>54.1</c:v>
                </c:pt>
                <c:pt idx="13">
                  <c:v>83.5</c:v>
                </c:pt>
                <c:pt idx="14">
                  <c:v>114.0</c:v>
                </c:pt>
                <c:pt idx="15">
                  <c:v>172.5</c:v>
                </c:pt>
                <c:pt idx="16">
                  <c:v>191.1</c:v>
                </c:pt>
                <c:pt idx="17">
                  <c:v>250.9</c:v>
                </c:pt>
                <c:pt idx="18">
                  <c:v>276.4</c:v>
                </c:pt>
                <c:pt idx="19">
                  <c:v>255.2</c:v>
                </c:pt>
                <c:pt idx="20">
                  <c:v>251.1</c:v>
                </c:pt>
                <c:pt idx="21">
                  <c:v>272.7</c:v>
                </c:pt>
                <c:pt idx="22">
                  <c:v>282.8</c:v>
                </c:pt>
                <c:pt idx="23">
                  <c:v>293.7</c:v>
                </c:pt>
                <c:pt idx="24">
                  <c:v>327.6</c:v>
                </c:pt>
                <c:pt idx="25">
                  <c:v>383.7</c:v>
                </c:pt>
                <c:pt idx="26">
                  <c:v>414.0</c:v>
                </c:pt>
                <c:pt idx="27">
                  <c:v>455.3</c:v>
                </c:pt>
                <c:pt idx="28">
                  <c:v>527.0</c:v>
                </c:pt>
                <c:pt idx="29">
                  <c:v>529.4</c:v>
                </c:pt>
                <c:pt idx="30">
                  <c:v>576.9</c:v>
                </c:pt>
                <c:pt idx="31">
                  <c:v>612.6</c:v>
                </c:pt>
                <c:pt idx="32">
                  <c:v>618.8</c:v>
                </c:pt>
                <c:pt idx="33">
                  <c:v>610.3</c:v>
                </c:pt>
                <c:pt idx="34">
                  <c:v>640.4</c:v>
                </c:pt>
                <c:pt idx="35">
                  <c:v>673.4</c:v>
                </c:pt>
                <c:pt idx="36">
                  <c:v>674.7</c:v>
                </c:pt>
                <c:pt idx="37">
                  <c:v>628.6</c:v>
                </c:pt>
                <c:pt idx="38">
                  <c:v>673.7</c:v>
                </c:pt>
                <c:pt idx="39">
                  <c:v>728.3</c:v>
                </c:pt>
                <c:pt idx="40">
                  <c:v>753.9</c:v>
                </c:pt>
                <c:pt idx="41">
                  <c:v>768.8</c:v>
                </c:pt>
                <c:pt idx="42">
                  <c:v>780.1</c:v>
                </c:pt>
                <c:pt idx="43">
                  <c:v>763.7</c:v>
                </c:pt>
                <c:pt idx="44">
                  <c:v>788.5</c:v>
                </c:pt>
                <c:pt idx="45">
                  <c:v>782.0</c:v>
                </c:pt>
                <c:pt idx="46">
                  <c:v>787.2</c:v>
                </c:pt>
                <c:pt idx="47">
                  <c:v>806.4</c:v>
                </c:pt>
                <c:pt idx="48">
                  <c:v>809.0</c:v>
                </c:pt>
                <c:pt idx="49">
                  <c:v>798.9</c:v>
                </c:pt>
                <c:pt idx="50">
                  <c:v>807.0</c:v>
                </c:pt>
                <c:pt idx="51">
                  <c:v>790.2</c:v>
                </c:pt>
                <c:pt idx="52">
                  <c:v>769.3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World</c:v>
                </c:pt>
              </c:strCache>
            </c:strRef>
          </c:tx>
          <c:spPr>
            <a:ln w="12700" cap="flat">
              <a:noFill/>
              <a:miter lim="400000"/>
            </a:ln>
            <a:effectLst/>
          </c:spPr>
          <c:marker>
            <c:symbol val="square"/>
            <c:size val="7"/>
            <c:spPr>
              <a:solidFill>
                <a:srgbClr val="000000">
                  <a:alpha val="0"/>
                </a:srgbClr>
              </a:solidFill>
              <a:ln w="12700" cap="flat">
                <a:solidFill>
                  <a:srgbClr val="DD0806"/>
                </a:solidFill>
                <a:prstDash val="solid"/>
                <a:bevel/>
              </a:ln>
              <a:effectLst/>
            </c:spPr>
          </c:marker>
          <c:cat>
            <c:strRef>
              <c:f>Sheet1!$A$2:$A$55</c:f>
              <c:strCache>
                <c:ptCount val="54"/>
                <c:pt idx="0">
                  <c:v>1960</c:v>
                </c:pt>
                <c:pt idx="1">
                  <c:v>1961</c:v>
                </c:pt>
                <c:pt idx="2">
                  <c:v>1962</c:v>
                </c:pt>
                <c:pt idx="3">
                  <c:v>1963</c:v>
                </c:pt>
                <c:pt idx="4">
                  <c:v>1964</c:v>
                </c:pt>
                <c:pt idx="5">
                  <c:v>1965</c:v>
                </c:pt>
                <c:pt idx="6">
                  <c:v>1966</c:v>
                </c:pt>
                <c:pt idx="7">
                  <c:v>1967</c:v>
                </c:pt>
                <c:pt idx="8">
                  <c:v>1968</c:v>
                </c:pt>
                <c:pt idx="9">
                  <c:v>1969</c:v>
                </c:pt>
                <c:pt idx="10">
                  <c:v>1970</c:v>
                </c:pt>
                <c:pt idx="11">
                  <c:v>1971</c:v>
                </c:pt>
                <c:pt idx="12">
                  <c:v>1972</c:v>
                </c:pt>
                <c:pt idx="13">
                  <c:v>1973</c:v>
                </c:pt>
                <c:pt idx="14">
                  <c:v>1974</c:v>
                </c:pt>
                <c:pt idx="15">
                  <c:v>1975</c:v>
                </c:pt>
                <c:pt idx="16">
                  <c:v>1976</c:v>
                </c:pt>
                <c:pt idx="17">
                  <c:v>1977</c:v>
                </c:pt>
                <c:pt idx="18">
                  <c:v>1978</c:v>
                </c:pt>
                <c:pt idx="19">
                  <c:v>1979</c:v>
                </c:pt>
                <c:pt idx="20">
                  <c:v>1980</c:v>
                </c:pt>
                <c:pt idx="21">
                  <c:v>1981</c:v>
                </c:pt>
                <c:pt idx="22">
                  <c:v>1982</c:v>
                </c:pt>
                <c:pt idx="23">
                  <c:v>1983</c:v>
                </c:pt>
                <c:pt idx="24">
                  <c:v>1984</c:v>
                </c:pt>
                <c:pt idx="25">
                  <c:v>1985</c:v>
                </c:pt>
                <c:pt idx="26">
                  <c:v>1986</c:v>
                </c:pt>
                <c:pt idx="27">
                  <c:v>1987</c:v>
                </c:pt>
                <c:pt idx="28">
                  <c:v>1988</c:v>
                </c:pt>
                <c:pt idx="29">
                  <c:v>1989</c:v>
                </c:pt>
                <c:pt idx="30">
                  <c:v>1990</c:v>
                </c:pt>
                <c:pt idx="31">
                  <c:v>1991</c:v>
                </c:pt>
                <c:pt idx="32">
                  <c:v>1992</c:v>
                </c:pt>
                <c:pt idx="33">
                  <c:v>1993</c:v>
                </c:pt>
                <c:pt idx="34">
                  <c:v>1994</c:v>
                </c:pt>
                <c:pt idx="35">
                  <c:v>1995</c:v>
                </c:pt>
                <c:pt idx="36">
                  <c:v>1996</c:v>
                </c:pt>
                <c:pt idx="37">
                  <c:v>1997</c:v>
                </c:pt>
                <c:pt idx="38">
                  <c:v>1998</c:v>
                </c:pt>
                <c:pt idx="39">
                  <c:v>1999</c:v>
                </c:pt>
                <c:pt idx="40">
                  <c:v>2000</c:v>
                </c:pt>
                <c:pt idx="41">
                  <c:v>2001</c:v>
                </c:pt>
                <c:pt idx="42">
                  <c:v>2002</c:v>
                </c:pt>
                <c:pt idx="43">
                  <c:v>2003</c:v>
                </c:pt>
                <c:pt idx="44">
                  <c:v>2004</c:v>
                </c:pt>
                <c:pt idx="45">
                  <c:v>2005</c:v>
                </c:pt>
                <c:pt idx="46">
                  <c:v>2006</c:v>
                </c:pt>
                <c:pt idx="47">
                  <c:v>2007</c:v>
                </c:pt>
                <c:pt idx="48">
                  <c:v>2008</c:v>
                </c:pt>
                <c:pt idx="49">
                  <c:v>2009</c:v>
                </c:pt>
                <c:pt idx="50">
                  <c:v>2010</c:v>
                </c:pt>
                <c:pt idx="51">
                  <c:v>2011</c:v>
                </c:pt>
                <c:pt idx="52">
                  <c:v>2012</c:v>
                </c:pt>
                <c:pt idx="53">
                  <c:v>2013</c:v>
                </c:pt>
              </c:strCache>
            </c:strRef>
          </c:cat>
          <c:val>
            <c:numRef>
              <c:f>Sheet1!$D$2:$D$55</c:f>
              <c:numCache>
                <c:formatCode>General</c:formatCode>
                <c:ptCount val="54"/>
                <c:pt idx="5">
                  <c:v>25.659213</c:v>
                </c:pt>
                <c:pt idx="6">
                  <c:v>34.395206</c:v>
                </c:pt>
                <c:pt idx="7">
                  <c:v>42.219857</c:v>
                </c:pt>
                <c:pt idx="8">
                  <c:v>51.591954</c:v>
                </c:pt>
                <c:pt idx="9">
                  <c:v>62.859029</c:v>
                </c:pt>
                <c:pt idx="10">
                  <c:v>77.32345699999998</c:v>
                </c:pt>
                <c:pt idx="11">
                  <c:v>109.972402</c:v>
                </c:pt>
                <c:pt idx="12">
                  <c:v>150.832467</c:v>
                </c:pt>
                <c:pt idx="13">
                  <c:v>202.604675</c:v>
                </c:pt>
                <c:pt idx="14">
                  <c:v>263.344492</c:v>
                </c:pt>
                <c:pt idx="15">
                  <c:v>364.339659</c:v>
                </c:pt>
                <c:pt idx="16">
                  <c:v>433.379478</c:v>
                </c:pt>
                <c:pt idx="17">
                  <c:v>535.4871419999995</c:v>
                </c:pt>
                <c:pt idx="18">
                  <c:v>619.378237</c:v>
                </c:pt>
                <c:pt idx="19">
                  <c:v>639.690067</c:v>
                </c:pt>
                <c:pt idx="20">
                  <c:v>684.380644</c:v>
                </c:pt>
                <c:pt idx="21">
                  <c:v>778.642392</c:v>
                </c:pt>
                <c:pt idx="22">
                  <c:v>866.4222449999992</c:v>
                </c:pt>
                <c:pt idx="23">
                  <c:v>981.724743</c:v>
                </c:pt>
                <c:pt idx="24">
                  <c:v>1196.853622</c:v>
                </c:pt>
                <c:pt idx="25">
                  <c:v>1425.536714</c:v>
                </c:pt>
                <c:pt idx="26">
                  <c:v>1517.663799</c:v>
                </c:pt>
                <c:pt idx="27">
                  <c:v>1653.977431</c:v>
                </c:pt>
                <c:pt idx="28">
                  <c:v>1794.846352</c:v>
                </c:pt>
                <c:pt idx="29">
                  <c:v>1843.388509</c:v>
                </c:pt>
                <c:pt idx="30">
                  <c:v>1908.80709</c:v>
                </c:pt>
                <c:pt idx="31">
                  <c:v>1996.14009</c:v>
                </c:pt>
                <c:pt idx="32">
                  <c:v>2015.60306</c:v>
                </c:pt>
                <c:pt idx="33">
                  <c:v>2081.627282</c:v>
                </c:pt>
                <c:pt idx="34">
                  <c:v>2125.160042</c:v>
                </c:pt>
                <c:pt idx="35">
                  <c:v>2210.044515</c:v>
                </c:pt>
                <c:pt idx="36">
                  <c:v>2291.532296</c:v>
                </c:pt>
                <c:pt idx="37">
                  <c:v>2271.307203</c:v>
                </c:pt>
                <c:pt idx="38">
                  <c:v>2316.009104</c:v>
                </c:pt>
                <c:pt idx="39">
                  <c:v>2393.132124</c:v>
                </c:pt>
                <c:pt idx="40">
                  <c:v>2449.88949</c:v>
                </c:pt>
                <c:pt idx="41">
                  <c:v>2516.67429</c:v>
                </c:pt>
                <c:pt idx="42">
                  <c:v>2545.302087</c:v>
                </c:pt>
                <c:pt idx="43">
                  <c:v>2517.756695</c:v>
                </c:pt>
                <c:pt idx="44">
                  <c:v>2617.323387</c:v>
                </c:pt>
                <c:pt idx="45">
                  <c:v>2639.249365</c:v>
                </c:pt>
                <c:pt idx="46">
                  <c:v>2660.257136</c:v>
                </c:pt>
                <c:pt idx="47">
                  <c:v>2594.0</c:v>
                </c:pt>
                <c:pt idx="48">
                  <c:v>2598.0</c:v>
                </c:pt>
                <c:pt idx="49">
                  <c:v>2560.0</c:v>
                </c:pt>
                <c:pt idx="50">
                  <c:v>2628.0</c:v>
                </c:pt>
                <c:pt idx="51">
                  <c:v>2518.0</c:v>
                </c:pt>
                <c:pt idx="52">
                  <c:v>2474.0</c:v>
                </c:pt>
                <c:pt idx="53">
                  <c:v>2489.0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8052440"/>
        <c:axId val="2097670200"/>
      </c:lineChart>
      <c:catAx>
        <c:axId val="2098052440"/>
        <c:scaling>
          <c:orientation val="minMax"/>
        </c:scaling>
        <c:delete val="0"/>
        <c:axPos val="b"/>
        <c:numFmt formatCode="General" sourceLinked="1"/>
        <c:majorTickMark val="in"/>
        <c:minorTickMark val="in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2467" b="0" i="0" u="none" strike="noStrike">
                <a:solidFill>
                  <a:srgbClr val="000000"/>
                </a:solidFill>
                <a:effectLst/>
                <a:latin typeface="Arial"/>
              </a:defRPr>
            </a:pPr>
            <a:endParaRPr lang="en-US"/>
          </a:p>
        </c:txPr>
        <c:crossAx val="2097670200"/>
        <c:crosses val="autoZero"/>
        <c:auto val="1"/>
        <c:lblAlgn val="ctr"/>
        <c:lblOffset val="100"/>
        <c:tickLblSkip val="10"/>
        <c:tickMarkSkip val="5"/>
        <c:noMultiLvlLbl val="1"/>
      </c:catAx>
      <c:valAx>
        <c:axId val="2097670200"/>
        <c:scaling>
          <c:orientation val="minMax"/>
        </c:scaling>
        <c:delete val="0"/>
        <c:axPos val="l"/>
        <c:title>
          <c:tx>
            <c:rich>
              <a:bodyPr rot="-5400000"/>
              <a:lstStyle/>
              <a:p>
                <a:pPr lvl="0">
                  <a:defRPr sz="2467" b="0" i="0" u="none" strike="noStrike">
                    <a:solidFill>
                      <a:srgbClr val="000000"/>
                    </a:solidFill>
                    <a:effectLst/>
                    <a:latin typeface="Arial"/>
                  </a:defRPr>
                </a:pPr>
                <a:r>
                  <a:rPr lang="en-US" sz="2467" b="0" i="0" u="none" strike="noStrike">
                    <a:solidFill>
                      <a:srgbClr val="000000"/>
                    </a:solidFill>
                    <a:effectLst/>
                    <a:latin typeface="Arial"/>
                  </a:rPr>
                  <a:t>Nuclear energy, TWh</a:t>
                </a:r>
              </a:p>
            </c:rich>
          </c:tx>
          <c:layout>
            <c:manualLayout>
              <c:xMode val="edge"/>
              <c:yMode val="edge"/>
              <c:x val="0.0192051522297281"/>
              <c:y val="0.284322634753498"/>
            </c:manualLayout>
          </c:layout>
          <c:overlay val="1"/>
        </c:title>
        <c:numFmt formatCode="0" sourceLinked="0"/>
        <c:majorTickMark val="in"/>
        <c:minorTickMark val="in"/>
        <c:tickLblPos val="nextTo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2467" b="0" i="0" u="none" strike="noStrike">
                <a:solidFill>
                  <a:srgbClr val="000000"/>
                </a:solidFill>
                <a:effectLst/>
                <a:latin typeface="Arial"/>
              </a:defRPr>
            </a:pPr>
            <a:endParaRPr lang="en-US"/>
          </a:p>
        </c:txPr>
        <c:crossAx val="2098052440"/>
        <c:crosses val="autoZero"/>
        <c:crossBetween val="between"/>
        <c:majorUnit val="750.0"/>
        <c:minorUnit val="375.0"/>
      </c:valAx>
      <c:spPr>
        <a:solidFill>
          <a:srgbClr val="FFFFFF"/>
        </a:solidFill>
        <a:ln w="12700" cap="flat">
          <a:noFill/>
          <a:miter lim="400000"/>
        </a:ln>
        <a:effectLst/>
      </c:spPr>
    </c:plotArea>
    <c:legend>
      <c:legendPos val="t"/>
      <c:layout>
        <c:manualLayout>
          <c:xMode val="edge"/>
          <c:yMode val="edge"/>
          <c:x val="0.184579"/>
          <c:y val="0.005"/>
          <c:w val="0.815421"/>
          <c:h val="0.06666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/>
        <a:lstStyle/>
        <a:p>
          <a:pPr lvl="0">
            <a:defRPr sz="2467" b="0" i="0" u="none" strike="noStrike">
              <a:solidFill>
                <a:srgbClr val="000000"/>
              </a:solidFill>
              <a:effectLst/>
              <a:latin typeface="Arial"/>
            </a:defRPr>
          </a:pPr>
          <a:endParaRPr lang="en-US"/>
        </a:p>
      </c:txPr>
    </c:legend>
    <c:plotVisOnly val="1"/>
    <c:dispBlanksAs val="gap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title>
      <c:tx>
        <c:rich>
          <a:bodyPr rot="0"/>
          <a:lstStyle/>
          <a:p>
            <a:pPr lvl="0"/>
            <a:endParaRPr 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214801"/>
          <c:y val="0.0704409"/>
          <c:w val="0.71805"/>
          <c:h val="0.70287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Series1</c:v>
                </c:pt>
              </c:strCache>
            </c:strRef>
          </c:tx>
          <c:spPr>
            <a:ln w="12700" cap="flat">
              <a:noFill/>
              <a:miter lim="400000"/>
            </a:ln>
            <a:effectLst/>
          </c:spPr>
          <c:marker>
            <c:symbol val="circle"/>
            <c:size val="7"/>
            <c:spPr>
              <a:solidFill>
                <a:srgbClr val="FF2600"/>
              </a:solidFill>
              <a:ln w="12700" cap="flat">
                <a:solidFill>
                  <a:srgbClr val="DD0806"/>
                </a:solidFill>
                <a:prstDash val="solid"/>
                <a:bevel/>
              </a:ln>
              <a:effectLst/>
            </c:spPr>
          </c:marker>
          <c:xVal>
            <c:numRef>
              <c:f>Sheet1!$B$2:$B$26</c:f>
              <c:numCache>
                <c:formatCode>General</c:formatCode>
                <c:ptCount val="25"/>
                <c:pt idx="0">
                  <c:v>1500.0</c:v>
                </c:pt>
                <c:pt idx="4">
                  <c:v>1750.0</c:v>
                </c:pt>
                <c:pt idx="5">
                  <c:v>1800.0</c:v>
                </c:pt>
                <c:pt idx="6">
                  <c:v>1850.0</c:v>
                </c:pt>
                <c:pt idx="7">
                  <c:v>1900.0</c:v>
                </c:pt>
                <c:pt idx="8">
                  <c:v>1910.0</c:v>
                </c:pt>
                <c:pt idx="9">
                  <c:v>1920.0</c:v>
                </c:pt>
                <c:pt idx="10">
                  <c:v>1930.0</c:v>
                </c:pt>
                <c:pt idx="11">
                  <c:v>1940.0</c:v>
                </c:pt>
                <c:pt idx="12">
                  <c:v>1950.0</c:v>
                </c:pt>
                <c:pt idx="13">
                  <c:v>1955.0</c:v>
                </c:pt>
                <c:pt idx="14">
                  <c:v>1960.0</c:v>
                </c:pt>
                <c:pt idx="15">
                  <c:v>1965.0</c:v>
                </c:pt>
                <c:pt idx="16">
                  <c:v>1970.0</c:v>
                </c:pt>
                <c:pt idx="17">
                  <c:v>1975.0</c:v>
                </c:pt>
                <c:pt idx="18">
                  <c:v>1980.0</c:v>
                </c:pt>
                <c:pt idx="19">
                  <c:v>1985.0</c:v>
                </c:pt>
                <c:pt idx="20">
                  <c:v>1990.0</c:v>
                </c:pt>
                <c:pt idx="21">
                  <c:v>1995.0</c:v>
                </c:pt>
                <c:pt idx="22">
                  <c:v>2000.0</c:v>
                </c:pt>
                <c:pt idx="23">
                  <c:v>2005.0</c:v>
                </c:pt>
                <c:pt idx="24">
                  <c:v>2010.0</c:v>
                </c:pt>
              </c:numCache>
            </c:numRef>
          </c:xVal>
          <c:yVal>
            <c:numRef>
              <c:f>Sheet1!$C$2:$C$26</c:f>
              <c:numCache>
                <c:formatCode>General</c:formatCode>
                <c:ptCount val="25"/>
                <c:pt idx="0">
                  <c:v>0.5</c:v>
                </c:pt>
                <c:pt idx="4">
                  <c:v>0.79</c:v>
                </c:pt>
                <c:pt idx="5">
                  <c:v>0.98</c:v>
                </c:pt>
                <c:pt idx="6">
                  <c:v>1.26</c:v>
                </c:pt>
                <c:pt idx="7">
                  <c:v>1.65</c:v>
                </c:pt>
                <c:pt idx="8">
                  <c:v>1.75</c:v>
                </c:pt>
                <c:pt idx="9">
                  <c:v>1.86</c:v>
                </c:pt>
                <c:pt idx="10">
                  <c:v>2.07</c:v>
                </c:pt>
                <c:pt idx="11">
                  <c:v>2.3</c:v>
                </c:pt>
                <c:pt idx="12">
                  <c:v>2.535093</c:v>
                </c:pt>
                <c:pt idx="13">
                  <c:v>2.770753</c:v>
                </c:pt>
                <c:pt idx="14">
                  <c:v>3.031931</c:v>
                </c:pt>
                <c:pt idx="15">
                  <c:v>3.342771</c:v>
                </c:pt>
                <c:pt idx="16">
                  <c:v>3.698676</c:v>
                </c:pt>
                <c:pt idx="17">
                  <c:v>4.07608</c:v>
                </c:pt>
                <c:pt idx="18">
                  <c:v>4.45147</c:v>
                </c:pt>
                <c:pt idx="19">
                  <c:v>4.855264</c:v>
                </c:pt>
                <c:pt idx="20">
                  <c:v>5.294879</c:v>
                </c:pt>
                <c:pt idx="21">
                  <c:v>5.719045</c:v>
                </c:pt>
                <c:pt idx="22">
                  <c:v>6.124122999999994</c:v>
                </c:pt>
                <c:pt idx="23">
                  <c:v>6.314750999999995</c:v>
                </c:pt>
                <c:pt idx="24">
                  <c:v>6.906558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Series2</c:v>
                </c:pt>
              </c:strCache>
            </c:strRef>
          </c:tx>
          <c:spPr>
            <a:ln w="12700" cap="flat">
              <a:noFill/>
              <a:miter lim="400000"/>
            </a:ln>
            <a:effectLst/>
          </c:spPr>
          <c:marker>
            <c:symbol val="circle"/>
            <c:size val="7"/>
            <c:spPr>
              <a:noFill/>
              <a:ln w="12700" cap="flat">
                <a:solidFill>
                  <a:srgbClr val="DD0806"/>
                </a:solidFill>
                <a:prstDash val="solid"/>
                <a:bevel/>
              </a:ln>
              <a:effectLst/>
            </c:spPr>
          </c:marker>
          <c:xVal>
            <c:numRef>
              <c:f>Sheet1!$D$2:$D$26</c:f>
              <c:numCache>
                <c:formatCode>General</c:formatCode>
                <c:ptCount val="25"/>
                <c:pt idx="0">
                  <c:v>2010.0</c:v>
                </c:pt>
                <c:pt idx="1">
                  <c:v>2020.0</c:v>
                </c:pt>
                <c:pt idx="2">
                  <c:v>2030.0</c:v>
                </c:pt>
                <c:pt idx="3">
                  <c:v>2040.0</c:v>
                </c:pt>
                <c:pt idx="4">
                  <c:v>2050.0</c:v>
                </c:pt>
                <c:pt idx="5">
                  <c:v>2060.0</c:v>
                </c:pt>
                <c:pt idx="6">
                  <c:v>2070.0</c:v>
                </c:pt>
                <c:pt idx="7">
                  <c:v>2080.0</c:v>
                </c:pt>
                <c:pt idx="8">
                  <c:v>2090.0</c:v>
                </c:pt>
                <c:pt idx="9">
                  <c:v>2100.0</c:v>
                </c:pt>
                <c:pt idx="10">
                  <c:v>2120.0</c:v>
                </c:pt>
                <c:pt idx="11">
                  <c:v>2140.0</c:v>
                </c:pt>
                <c:pt idx="12">
                  <c:v>2160.0</c:v>
                </c:pt>
                <c:pt idx="13">
                  <c:v>2180.0</c:v>
                </c:pt>
                <c:pt idx="14">
                  <c:v>2200.0</c:v>
                </c:pt>
                <c:pt idx="15">
                  <c:v>2250.0</c:v>
                </c:pt>
                <c:pt idx="16">
                  <c:v>2300.0</c:v>
                </c:pt>
                <c:pt idx="17">
                  <c:v>2350.0</c:v>
                </c:pt>
                <c:pt idx="18">
                  <c:v>2400.0</c:v>
                </c:pt>
                <c:pt idx="19">
                  <c:v>2500.0</c:v>
                </c:pt>
                <c:pt idx="20">
                  <c:v>2600.0</c:v>
                </c:pt>
                <c:pt idx="21">
                  <c:v>2700.0</c:v>
                </c:pt>
                <c:pt idx="22">
                  <c:v>2800.0</c:v>
                </c:pt>
                <c:pt idx="23">
                  <c:v>2900.0</c:v>
                </c:pt>
                <c:pt idx="24">
                  <c:v>3000.0</c:v>
                </c:pt>
              </c:numCache>
            </c:numRef>
          </c:xVal>
          <c:yVal>
            <c:numRef>
              <c:f>Sheet1!$E$2:$E$26</c:f>
              <c:numCache>
                <c:formatCode>General</c:formatCode>
                <c:ptCount val="25"/>
                <c:pt idx="0">
                  <c:v>6.906558</c:v>
                </c:pt>
                <c:pt idx="1">
                  <c:v>7.6</c:v>
                </c:pt>
                <c:pt idx="2">
                  <c:v>8.317707</c:v>
                </c:pt>
                <c:pt idx="3">
                  <c:v>8.823546</c:v>
                </c:pt>
                <c:pt idx="4">
                  <c:v>9.191287</c:v>
                </c:pt>
                <c:pt idx="5">
                  <c:v>9.4</c:v>
                </c:pt>
                <c:pt idx="6">
                  <c:v>9.6</c:v>
                </c:pt>
                <c:pt idx="7">
                  <c:v>9.7</c:v>
                </c:pt>
                <c:pt idx="8">
                  <c:v>9.8</c:v>
                </c:pt>
                <c:pt idx="9">
                  <c:v>9.9</c:v>
                </c:pt>
                <c:pt idx="10">
                  <c:v>10.0</c:v>
                </c:pt>
                <c:pt idx="11">
                  <c:v>10.1</c:v>
                </c:pt>
                <c:pt idx="12">
                  <c:v>10.2</c:v>
                </c:pt>
                <c:pt idx="13">
                  <c:v>10.25</c:v>
                </c:pt>
                <c:pt idx="14">
                  <c:v>10.3</c:v>
                </c:pt>
                <c:pt idx="15">
                  <c:v>10.365</c:v>
                </c:pt>
                <c:pt idx="16">
                  <c:v>10.365</c:v>
                </c:pt>
                <c:pt idx="17">
                  <c:v>10.37</c:v>
                </c:pt>
                <c:pt idx="18">
                  <c:v>10.38</c:v>
                </c:pt>
                <c:pt idx="19">
                  <c:v>10.39</c:v>
                </c:pt>
                <c:pt idx="20">
                  <c:v>10.4</c:v>
                </c:pt>
                <c:pt idx="21">
                  <c:v>10.4</c:v>
                </c:pt>
                <c:pt idx="22">
                  <c:v>10.4</c:v>
                </c:pt>
                <c:pt idx="23">
                  <c:v>10.4</c:v>
                </c:pt>
                <c:pt idx="24">
                  <c:v>10.4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Series3</c:v>
                </c:pt>
              </c:strCache>
            </c:strRef>
          </c:tx>
          <c:spPr>
            <a:ln w="12700" cap="flat">
              <a:noFill/>
              <a:miter lim="400000"/>
            </a:ln>
            <a:effectLst/>
          </c:spPr>
          <c:marker>
            <c:symbol val="circle"/>
            <c:size val="7"/>
            <c:spPr>
              <a:noFill/>
              <a:ln w="12700" cap="flat">
                <a:solidFill>
                  <a:srgbClr val="000090"/>
                </a:solidFill>
                <a:prstDash val="solid"/>
                <a:bevel/>
              </a:ln>
              <a:effectLst/>
            </c:spPr>
          </c:marker>
          <c:xVal>
            <c:numRef>
              <c:f>Sheet1!$F$2:$F$26</c:f>
              <c:numCache>
                <c:formatCode>General</c:formatCode>
                <c:ptCount val="16"/>
                <c:pt idx="0">
                  <c:v>2100.0</c:v>
                </c:pt>
                <c:pt idx="1">
                  <c:v>2120.0</c:v>
                </c:pt>
                <c:pt idx="2">
                  <c:v>2140.0</c:v>
                </c:pt>
                <c:pt idx="3">
                  <c:v>2160.0</c:v>
                </c:pt>
                <c:pt idx="4">
                  <c:v>2180.0</c:v>
                </c:pt>
                <c:pt idx="5">
                  <c:v>2200.0</c:v>
                </c:pt>
                <c:pt idx="6">
                  <c:v>2250.0</c:v>
                </c:pt>
                <c:pt idx="7">
                  <c:v>2300.0</c:v>
                </c:pt>
                <c:pt idx="8">
                  <c:v>2350.0</c:v>
                </c:pt>
                <c:pt idx="9">
                  <c:v>2400.0</c:v>
                </c:pt>
                <c:pt idx="10">
                  <c:v>2500.0</c:v>
                </c:pt>
                <c:pt idx="11">
                  <c:v>2600.0</c:v>
                </c:pt>
                <c:pt idx="12">
                  <c:v>2700.0</c:v>
                </c:pt>
                <c:pt idx="13">
                  <c:v>2800.0</c:v>
                </c:pt>
                <c:pt idx="14">
                  <c:v>2900.0</c:v>
                </c:pt>
                <c:pt idx="15">
                  <c:v>3000.0</c:v>
                </c:pt>
              </c:numCache>
            </c:numRef>
          </c:xVal>
          <c:yVal>
            <c:numRef>
              <c:f>Sheet1!$G$2:$G$26</c:f>
              <c:numCache>
                <c:formatCode>General</c:formatCode>
                <c:ptCount val="16"/>
                <c:pt idx="0">
                  <c:v>9.0</c:v>
                </c:pt>
                <c:pt idx="1">
                  <c:v>7.4</c:v>
                </c:pt>
                <c:pt idx="2">
                  <c:v>6.0</c:v>
                </c:pt>
                <c:pt idx="3">
                  <c:v>5.0</c:v>
                </c:pt>
                <c:pt idx="4">
                  <c:v>4.3</c:v>
                </c:pt>
                <c:pt idx="5">
                  <c:v>3.7</c:v>
                </c:pt>
                <c:pt idx="6">
                  <c:v>2.72</c:v>
                </c:pt>
                <c:pt idx="7">
                  <c:v>2.4</c:v>
                </c:pt>
                <c:pt idx="8">
                  <c:v>2.2</c:v>
                </c:pt>
                <c:pt idx="9">
                  <c:v>2.1</c:v>
                </c:pt>
                <c:pt idx="10">
                  <c:v>2.0</c:v>
                </c:pt>
                <c:pt idx="11">
                  <c:v>2.0</c:v>
                </c:pt>
                <c:pt idx="12">
                  <c:v>2.0</c:v>
                </c:pt>
                <c:pt idx="13">
                  <c:v>2.0</c:v>
                </c:pt>
                <c:pt idx="14">
                  <c:v>2.0</c:v>
                </c:pt>
                <c:pt idx="15">
                  <c:v>2.0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Series4</c:v>
                </c:pt>
              </c:strCache>
            </c:strRef>
          </c:tx>
          <c:spPr>
            <a:ln w="12700" cap="flat">
              <a:noFill/>
              <a:miter lim="400000"/>
            </a:ln>
            <a:effectLst/>
          </c:spPr>
          <c:marker>
            <c:symbol val="x"/>
            <c:size val="8"/>
            <c:spPr>
              <a:noFill/>
              <a:ln w="12700" cap="flat">
                <a:solidFill>
                  <a:srgbClr val="006411"/>
                </a:solidFill>
                <a:prstDash val="solid"/>
                <a:bevel/>
              </a:ln>
              <a:effectLst/>
            </c:spPr>
          </c:marker>
          <c:xVal>
            <c:numRef>
              <c:f>Sheet1!$H$2:$H$26</c:f>
              <c:numCache>
                <c:formatCode>General</c:formatCode>
                <c:ptCount val="8"/>
                <c:pt idx="0">
                  <c:v>2350.0</c:v>
                </c:pt>
                <c:pt idx="1">
                  <c:v>2400.0</c:v>
                </c:pt>
                <c:pt idx="2">
                  <c:v>2500.0</c:v>
                </c:pt>
                <c:pt idx="3">
                  <c:v>2600.0</c:v>
                </c:pt>
                <c:pt idx="4">
                  <c:v>2700.0</c:v>
                </c:pt>
                <c:pt idx="5">
                  <c:v>2800.0</c:v>
                </c:pt>
                <c:pt idx="6">
                  <c:v>2900.0</c:v>
                </c:pt>
                <c:pt idx="7">
                  <c:v>3000.0</c:v>
                </c:pt>
              </c:numCache>
            </c:numRef>
          </c:xVal>
          <c:yVal>
            <c:numRef>
              <c:f>Sheet1!$I$2:$I$26</c:f>
              <c:numCache>
                <c:formatCode>General</c:formatCode>
                <c:ptCount val="8"/>
                <c:pt idx="0">
                  <c:v>3.3</c:v>
                </c:pt>
                <c:pt idx="1">
                  <c:v>3.6</c:v>
                </c:pt>
                <c:pt idx="2">
                  <c:v>4.0</c:v>
                </c:pt>
                <c:pt idx="3">
                  <c:v>4.2</c:v>
                </c:pt>
                <c:pt idx="4">
                  <c:v>4.4</c:v>
                </c:pt>
                <c:pt idx="5">
                  <c:v>4.5</c:v>
                </c:pt>
                <c:pt idx="6">
                  <c:v>4.5</c:v>
                </c:pt>
                <c:pt idx="7">
                  <c:v>4.5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87608152"/>
        <c:axId val="2085778456"/>
      </c:scatterChart>
      <c:valAx>
        <c:axId val="2087608152"/>
        <c:scaling>
          <c:orientation val="minMax"/>
          <c:max val="3000.0"/>
          <c:min val="1500.0"/>
        </c:scaling>
        <c:delete val="0"/>
        <c:axPos val="b"/>
        <c:title>
          <c:tx>
            <c:rich>
              <a:bodyPr rot="0"/>
              <a:lstStyle/>
              <a:p>
                <a:pPr lvl="0">
                  <a:defRPr sz="3016" b="0" i="0" u="none" strike="noStrike">
                    <a:solidFill>
                      <a:srgbClr val="000000"/>
                    </a:solidFill>
                    <a:effectLst/>
                    <a:latin typeface="Arial"/>
                  </a:defRPr>
                </a:pPr>
                <a:r>
                  <a:rPr lang="en-US" sz="3016" b="0" i="0" u="none" strike="noStrike">
                    <a:solidFill>
                      <a:srgbClr val="000000"/>
                    </a:solidFill>
                    <a:effectLst/>
                    <a:latin typeface="Arial"/>
                  </a:rPr>
                  <a:t>Year</a:t>
                </a:r>
              </a:p>
            </c:rich>
          </c:tx>
          <c:layout/>
          <c:overlay val="1"/>
        </c:title>
        <c:numFmt formatCode="0" sourceLinked="0"/>
        <c:majorTickMark val="in"/>
        <c:minorTickMark val="none"/>
        <c:tickLblPos val="nextTo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3016" b="0" i="0" u="none" strike="noStrike">
                <a:solidFill>
                  <a:srgbClr val="000000"/>
                </a:solidFill>
                <a:effectLst/>
                <a:latin typeface="Arial"/>
              </a:defRPr>
            </a:pPr>
            <a:endParaRPr lang="en-US"/>
          </a:p>
        </c:txPr>
        <c:crossAx val="2085778456"/>
        <c:crosses val="autoZero"/>
        <c:crossBetween val="between"/>
        <c:majorUnit val="500.0"/>
        <c:minorUnit val="250.0"/>
      </c:valAx>
      <c:valAx>
        <c:axId val="2085778456"/>
        <c:scaling>
          <c:orientation val="minMax"/>
          <c:max val="12.0"/>
        </c:scaling>
        <c:delete val="0"/>
        <c:axPos val="l"/>
        <c:title>
          <c:tx>
            <c:rich>
              <a:bodyPr rot="-5400000"/>
              <a:lstStyle/>
              <a:p>
                <a:pPr lvl="0">
                  <a:defRPr sz="3016" b="0" i="0" u="none" strike="noStrike">
                    <a:solidFill>
                      <a:srgbClr val="000000"/>
                    </a:solidFill>
                    <a:effectLst/>
                    <a:latin typeface="Arial"/>
                  </a:defRPr>
                </a:pPr>
                <a:r>
                  <a:rPr lang="en-US" sz="3016" b="0" i="0" u="none" strike="noStrike" dirty="0">
                    <a:solidFill>
                      <a:srgbClr val="000000"/>
                    </a:solidFill>
                    <a:effectLst/>
                    <a:latin typeface="Arial"/>
                  </a:rPr>
                  <a:t>Population </a:t>
                </a:r>
                <a:r>
                  <a:rPr lang="en-US" sz="3016" b="0" i="0" u="none" strike="noStrike" dirty="0" smtClean="0">
                    <a:solidFill>
                      <a:srgbClr val="000000"/>
                    </a:solidFill>
                    <a:effectLst/>
                    <a:latin typeface="Arial"/>
                  </a:rPr>
                  <a:t>10</a:t>
                </a:r>
                <a:r>
                  <a:rPr lang="en-US" sz="3016" b="0" i="0" u="none" strike="noStrike" baseline="30000" dirty="0" smtClean="0">
                    <a:solidFill>
                      <a:srgbClr val="000000"/>
                    </a:solidFill>
                    <a:effectLst/>
                    <a:latin typeface="Arial"/>
                  </a:rPr>
                  <a:t>9</a:t>
                </a:r>
                <a:endParaRPr lang="en-US" sz="3016" b="0" i="0" u="none" strike="noStrike" dirty="0">
                  <a:solidFill>
                    <a:srgbClr val="000000"/>
                  </a:solidFill>
                  <a:effectLst/>
                  <a:latin typeface="Arial"/>
                </a:endParaRPr>
              </a:p>
            </c:rich>
          </c:tx>
          <c:layout>
            <c:manualLayout>
              <c:xMode val="edge"/>
              <c:yMode val="edge"/>
              <c:x val="0.0165533529772426"/>
              <c:y val="0.20078554157275"/>
            </c:manualLayout>
          </c:layout>
          <c:overlay val="1"/>
        </c:title>
        <c:numFmt formatCode="0" sourceLinked="0"/>
        <c:majorTickMark val="in"/>
        <c:minorTickMark val="none"/>
        <c:tickLblPos val="nextTo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3016" b="0" i="0" u="none" strike="noStrike">
                <a:solidFill>
                  <a:srgbClr val="000000"/>
                </a:solidFill>
                <a:effectLst/>
                <a:latin typeface="Arial"/>
              </a:defRPr>
            </a:pPr>
            <a:endParaRPr lang="en-US"/>
          </a:p>
        </c:txPr>
        <c:crossAx val="2087608152"/>
        <c:crosses val="autoZero"/>
        <c:crossBetween val="between"/>
        <c:majorUnit val="3.0"/>
        <c:minorUnit val="1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4" name="Shape 1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35620320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Figure 2.1 Nighttime image of Earth from satellites. Source, NASA, Visible Earth, http://</a:t>
            </a:r>
            <a:r>
              <a:rPr lang="en-US" sz="2200" dirty="0" err="1" smtClean="0">
                <a:effectLst/>
                <a:latin typeface="+mj-lt"/>
                <a:ea typeface="+mj-ea"/>
                <a:cs typeface="+mj-cs"/>
                <a:sym typeface="Helvetica Neue"/>
              </a:rPr>
              <a:t>eoimages.gsfc.nasa.gov</a:t>
            </a:r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/images/</a:t>
            </a:r>
            <a:r>
              <a:rPr lang="en-US" sz="2200" dirty="0" err="1" smtClean="0">
                <a:effectLst/>
                <a:latin typeface="+mj-lt"/>
                <a:ea typeface="+mj-ea"/>
                <a:cs typeface="+mj-cs"/>
                <a:sym typeface="Helvetica Neue"/>
              </a:rPr>
              <a:t>imagerecords</a:t>
            </a:r>
            <a:r>
              <a:rPr lang="en-US" sz="2200" smtClean="0">
                <a:effectLst/>
                <a:latin typeface="+mj-lt"/>
                <a:ea typeface="+mj-ea"/>
                <a:cs typeface="+mj-cs"/>
                <a:sym typeface="Helvetica Neue"/>
              </a:rPr>
              <a:t>/55000/55167/earth_lights_4800.tif.</a:t>
            </a:r>
            <a:r>
              <a:rPr lang="en-US" smtClean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7740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Figure 2.9 World and U. S. production of natural gas with predictions.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6687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Figure 2.10 Production of coal in the world, plus major coal producing nations.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8093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Figure 2.11 Major reserves of coal in the world by nation.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238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Figure 2.12 World use of fossil fuels on long time scale.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681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Figure 2.13 Production of electricity from nuclear power plants. Notice that Europe and United States have a large portion of the total.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5859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Figure 2.14 Population from 1500 to present with possible future populations (◊= past, steady state; o</a:t>
            </a:r>
            <a:r>
              <a:rPr lang="en-US" sz="2200" b="1" dirty="0" smtClean="0">
                <a:effectLst/>
                <a:latin typeface="+mj-lt"/>
                <a:ea typeface="+mj-ea"/>
                <a:cs typeface="+mj-cs"/>
                <a:sym typeface="Helvetica Neue"/>
              </a:rPr>
              <a:t> </a:t>
            </a:r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= catastrophe; × = revival).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21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Figure 2.2 Consumption of energy for regions and nations with large population or large GDP. </a:t>
            </a:r>
            <a:r>
              <a:rPr lang="en-US" sz="2200" dirty="0" err="1" smtClean="0">
                <a:effectLst/>
                <a:latin typeface="+mj-lt"/>
                <a:ea typeface="+mj-ea"/>
                <a:cs typeface="+mj-cs"/>
                <a:sym typeface="Helvetica Neue"/>
              </a:rPr>
              <a:t>MCSAm</a:t>
            </a:r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 stands for Mexico, Central, and South America.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774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Figure 2.3 Consumption of world energy, 2012, by source.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68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Figure 2.4 Electric energy from non fossil fuels for nations with large populations or large GDP.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0290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Figure 2.5 World electric energy from non hydro renewables.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169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Figure 2.6 Energy flow for the United States, 2013, from production (%) to end use sectors (%) plus percent from supply sources and percent of demand sectors (Data from Energy Information Agency (EIA), U.S. Department of Energy. http://</a:t>
            </a:r>
            <a:r>
              <a:rPr lang="en-US" sz="2200" dirty="0" err="1" smtClean="0">
                <a:effectLst/>
                <a:latin typeface="+mj-lt"/>
                <a:ea typeface="+mj-ea"/>
                <a:cs typeface="+mj-cs"/>
                <a:sym typeface="Helvetica Neue"/>
              </a:rPr>
              <a:t>www.eia.doe.gov</a:t>
            </a:r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/.)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974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Figure 2.7 U. S. oil production and imports with predicted curve.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225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Figure 2.8 World oil production and predicted curve.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1728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200" dirty="0" smtClean="0">
                <a:effectLst/>
                <a:latin typeface="+mj-lt"/>
                <a:ea typeface="+mj-ea"/>
                <a:cs typeface="+mj-cs"/>
                <a:sym typeface="Helvetica Neue"/>
              </a:rPr>
              <a:t>Figure Supplement 2.8 World and U. S. production of natural gas with predictions. Graph done in 2010. Compare to previous graph done in 2014.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723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7" name="Shape 7"/>
          <p:cNvSpPr>
            <a:spLocks noGrp="1"/>
          </p:cNvSpPr>
          <p:nvPr>
            <p:ph type="title"/>
          </p:nvPr>
        </p:nvSpPr>
        <p:spPr>
          <a:xfrm>
            <a:off x="685800" y="1844675"/>
            <a:ext cx="7772400" cy="20415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8" name="Shape 8"/>
          <p:cNvSpPr>
            <a:spLocks noGrp="1"/>
          </p:cNvSpPr>
          <p:nvPr>
            <p:ph type="body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</a:lvl1pPr>
            <a:lvl2pPr marL="0" indent="457200" algn="ctr">
              <a:buSzTx/>
              <a:buNone/>
            </a:lvl2pPr>
            <a:lvl3pPr marL="0" indent="914400" algn="ctr">
              <a:buSzTx/>
              <a:buNone/>
            </a:lvl3pPr>
            <a:lvl4pPr marL="0" indent="1371600" algn="ctr">
              <a:buSzTx/>
              <a:buNone/>
            </a:lvl4pPr>
            <a:lvl5pPr marL="0" indent="1828800" algn="ctr">
              <a:buSzTx/>
              <a:buNone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sldNum" sz="quarter" idx="2"/>
          </p:nvPr>
        </p:nvSpPr>
        <p:spPr>
          <a:xfrm>
            <a:off x="6553200" y="6245225"/>
            <a:ext cx="2133600" cy="288824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r">
              <a:defRPr sz="1400"/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457200" y="92074"/>
            <a:ext cx="82296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39004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xmlns:p14="http://schemas.microsoft.com/office/powerpoint/2010/main" spd="med"/>
  <p:txStyles>
    <p:titleStyle>
      <a:lvl1pPr algn="ctr">
        <a:defRPr sz="4400">
          <a:latin typeface="Arial"/>
          <a:ea typeface="Arial"/>
          <a:cs typeface="Arial"/>
          <a:sym typeface="Arial"/>
        </a:defRPr>
      </a:lvl1pPr>
      <a:lvl2pPr algn="ctr">
        <a:defRPr sz="4400">
          <a:latin typeface="Arial"/>
          <a:ea typeface="Arial"/>
          <a:cs typeface="Arial"/>
          <a:sym typeface="Arial"/>
        </a:defRPr>
      </a:lvl2pPr>
      <a:lvl3pPr algn="ctr">
        <a:defRPr sz="4400">
          <a:latin typeface="Arial"/>
          <a:ea typeface="Arial"/>
          <a:cs typeface="Arial"/>
          <a:sym typeface="Arial"/>
        </a:defRPr>
      </a:lvl3pPr>
      <a:lvl4pPr algn="ctr">
        <a:defRPr sz="4400">
          <a:latin typeface="Arial"/>
          <a:ea typeface="Arial"/>
          <a:cs typeface="Arial"/>
          <a:sym typeface="Arial"/>
        </a:defRPr>
      </a:lvl4pPr>
      <a:lvl5pPr algn="ctr">
        <a:defRPr sz="4400">
          <a:latin typeface="Arial"/>
          <a:ea typeface="Arial"/>
          <a:cs typeface="Arial"/>
          <a:sym typeface="Arial"/>
        </a:defRPr>
      </a:lvl5pPr>
      <a:lvl6pPr indent="457200" algn="ctr">
        <a:defRPr sz="4400">
          <a:latin typeface="Arial"/>
          <a:ea typeface="Arial"/>
          <a:cs typeface="Arial"/>
          <a:sym typeface="Arial"/>
        </a:defRPr>
      </a:lvl6pPr>
      <a:lvl7pPr indent="914400" algn="ctr">
        <a:defRPr sz="4400">
          <a:latin typeface="Arial"/>
          <a:ea typeface="Arial"/>
          <a:cs typeface="Arial"/>
          <a:sym typeface="Arial"/>
        </a:defRPr>
      </a:lvl7pPr>
      <a:lvl8pPr indent="1371600" algn="ctr">
        <a:defRPr sz="4400">
          <a:latin typeface="Arial"/>
          <a:ea typeface="Arial"/>
          <a:cs typeface="Arial"/>
          <a:sym typeface="Arial"/>
        </a:defRPr>
      </a:lvl8pPr>
      <a:lvl9pPr indent="1828800" algn="ctr">
        <a:defRPr sz="4400">
          <a:latin typeface="Arial"/>
          <a:ea typeface="Arial"/>
          <a:cs typeface="Arial"/>
          <a:sym typeface="Arial"/>
        </a:defRPr>
      </a:lvl9pPr>
    </p:titleStyle>
    <p:bodyStyle>
      <a:lvl1pPr marL="342900" indent="-342900">
        <a:spcBef>
          <a:spcPts val="700"/>
        </a:spcBef>
        <a:buSzPct val="100000"/>
        <a:buChar char="»"/>
        <a:defRPr sz="3200">
          <a:latin typeface="Arial"/>
          <a:ea typeface="Arial"/>
          <a:cs typeface="Arial"/>
          <a:sym typeface="Arial"/>
        </a:defRPr>
      </a:lvl1pPr>
      <a:lvl2pPr marL="783771" indent="-326571">
        <a:spcBef>
          <a:spcPts val="700"/>
        </a:spcBef>
        <a:buSzPct val="100000"/>
        <a:buChar char="–"/>
        <a:defRPr sz="3200">
          <a:latin typeface="Arial"/>
          <a:ea typeface="Arial"/>
          <a:cs typeface="Arial"/>
          <a:sym typeface="Arial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/>
          <a:ea typeface="Arial"/>
          <a:cs typeface="Arial"/>
          <a:sym typeface="Arial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/>
          <a:ea typeface="Arial"/>
          <a:cs typeface="Arial"/>
          <a:sym typeface="Arial"/>
        </a:defRPr>
      </a:lvl4pPr>
      <a:lvl5pPr marL="2235200" indent="-406400">
        <a:spcBef>
          <a:spcPts val="700"/>
        </a:spcBef>
        <a:buSzPct val="100000"/>
        <a:buChar char="»"/>
        <a:defRPr sz="3200">
          <a:latin typeface="Arial"/>
          <a:ea typeface="Arial"/>
          <a:cs typeface="Arial"/>
          <a:sym typeface="Arial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/>
          <a:ea typeface="Arial"/>
          <a:cs typeface="Arial"/>
          <a:sym typeface="Arial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/>
          <a:ea typeface="Arial"/>
          <a:cs typeface="Arial"/>
          <a:sym typeface="Arial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/>
          <a:ea typeface="Arial"/>
          <a:cs typeface="Arial"/>
          <a:sym typeface="Arial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/>
          <a:ea typeface="Arial"/>
          <a:cs typeface="Arial"/>
          <a:sym typeface="Arial"/>
        </a:defRPr>
      </a:lvl9pPr>
    </p:bodyStyle>
    <p:otherStyle>
      <a:lvl1pPr algn="r">
        <a:defRPr sz="1400"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indent="457200" algn="r">
        <a:defRPr sz="1400"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indent="914400" algn="r">
        <a:defRPr sz="1400"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indent="1371600" algn="r">
        <a:defRPr sz="1400"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indent="1828800" algn="r">
        <a:defRPr sz="1400"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algn="r">
        <a:defRPr sz="1400"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algn="r">
        <a:defRPr sz="1400"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algn="r">
        <a:defRPr sz="1400"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algn="r">
        <a:defRPr sz="1400"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chart" Target="../charts/char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chart" Target="../charts/char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chart" Target="../charts/char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xfrm>
            <a:off x="174625" y="66675"/>
            <a:ext cx="4267200" cy="2427288"/>
          </a:xfrm>
          <a:prstGeom prst="rect">
            <a:avLst/>
          </a:prstGeom>
        </p:spPr>
        <p:txBody>
          <a:bodyPr lIns="0" tIns="0" rIns="0" bIns="0">
            <a:normAutofit fontScale="90000"/>
          </a:bodyPr>
          <a:lstStyle/>
          <a:p>
            <a:pPr lvl="0" defTabSz="813816">
              <a:defRPr sz="1800"/>
            </a:pPr>
            <a:r>
              <a:rPr sz="2848" b="1" dirty="0">
                <a:solidFill>
                  <a:srgbClr val="FFFB00"/>
                </a:solidFill>
              </a:rPr>
              <a:t>INTRODUCTION TO</a:t>
            </a:r>
            <a:r>
              <a:rPr sz="2136" b="1" dirty="0">
                <a:solidFill>
                  <a:srgbClr val="FFFB00"/>
                </a:solidFill>
              </a:rPr>
              <a:t/>
            </a:r>
            <a:br>
              <a:rPr sz="2136" b="1" dirty="0">
                <a:solidFill>
                  <a:srgbClr val="FFFB00"/>
                </a:solidFill>
              </a:rPr>
            </a:br>
            <a:r>
              <a:rPr sz="3559" b="1" dirty="0">
                <a:solidFill>
                  <a:srgbClr val="FFFB00"/>
                </a:solidFill>
              </a:rPr>
              <a:t>RENEWABLE</a:t>
            </a:r>
            <a:br>
              <a:rPr sz="3559" b="1" dirty="0">
                <a:solidFill>
                  <a:srgbClr val="FFFB00"/>
                </a:solidFill>
              </a:rPr>
            </a:br>
            <a:r>
              <a:rPr sz="3559" b="1" dirty="0">
                <a:solidFill>
                  <a:srgbClr val="FFFB00"/>
                </a:solidFill>
              </a:rPr>
              <a:t>ENERGY</a:t>
            </a:r>
          </a:p>
          <a:p>
            <a:pPr lvl="0" defTabSz="813816">
              <a:defRPr sz="1800"/>
            </a:pPr>
            <a:r>
              <a:rPr sz="1779" b="1" dirty="0">
                <a:solidFill>
                  <a:srgbClr val="FFFB00"/>
                </a:solidFill>
              </a:rPr>
              <a:t>2nd Ed</a:t>
            </a:r>
          </a:p>
          <a:p>
            <a:pPr lvl="0" defTabSz="813816">
              <a:defRPr sz="1800"/>
            </a:pPr>
            <a:r>
              <a:rPr sz="4272" b="1" dirty="0">
                <a:solidFill>
                  <a:srgbClr val="FFFFFF"/>
                </a:solidFill>
              </a:rPr>
              <a:t> </a:t>
            </a:r>
            <a:r>
              <a:rPr sz="2492" b="1" dirty="0">
                <a:solidFill>
                  <a:srgbClr val="FFFB00"/>
                </a:solidFill>
              </a:rPr>
              <a:t>Nelson &amp; Starcher</a:t>
            </a:r>
          </a:p>
        </p:txBody>
      </p:sp>
      <p:pic>
        <p:nvPicPr>
          <p:cNvPr id="17" name="Wave.png"/>
          <p:cNvPicPr/>
          <p:nvPr/>
        </p:nvPicPr>
        <p:blipFill>
          <a:blip r:embed="rId2">
            <a:extLst/>
          </a:blip>
          <a:srcRect r="8999"/>
          <a:stretch>
            <a:fillRect/>
          </a:stretch>
        </p:blipFill>
        <p:spPr>
          <a:xfrm>
            <a:off x="4560887" y="3063875"/>
            <a:ext cx="4575176" cy="3771900"/>
          </a:xfrm>
          <a:prstGeom prst="rect">
            <a:avLst/>
          </a:prstGeom>
          <a:ln w="22225">
            <a:solidFill>
              <a:srgbClr val="FFFFFF"/>
            </a:solidFill>
            <a:round/>
          </a:ln>
        </p:spPr>
      </p:pic>
      <p:pic>
        <p:nvPicPr>
          <p:cNvPr id="18" name="Fig 10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225" y="2728912"/>
            <a:ext cx="4572000" cy="4106863"/>
          </a:xfrm>
          <a:prstGeom prst="rect">
            <a:avLst/>
          </a:prstGeom>
          <a:ln w="22225">
            <a:solidFill>
              <a:srgbClr val="FFFFFF"/>
            </a:solidFill>
            <a:round/>
          </a:ln>
        </p:spPr>
      </p:pic>
      <p:sp>
        <p:nvSpPr>
          <p:cNvPr id="19" name="Shape 19"/>
          <p:cNvSpPr/>
          <p:nvPr/>
        </p:nvSpPr>
        <p:spPr>
          <a:xfrm>
            <a:off x="1324768" y="2774950"/>
            <a:ext cx="1966914" cy="609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600">
                <a:solidFill>
                  <a:srgbClr val="FF0000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0000"/>
                </a:solidFill>
              </a:rPr>
              <a:t>2 Energy</a:t>
            </a:r>
          </a:p>
        </p:txBody>
      </p:sp>
      <p:pic>
        <p:nvPicPr>
          <p:cNvPr id="20" name="Ivanpah-CSP-plant.jpg"/>
          <p:cNvPicPr/>
          <p:nvPr/>
        </p:nvPicPr>
        <p:blipFill>
          <a:blip r:embed="rId4">
            <a:extLst/>
          </a:blip>
          <a:srcRect l="29167" t="312" r="32292" b="31250"/>
          <a:stretch>
            <a:fillRect/>
          </a:stretch>
        </p:blipFill>
        <p:spPr>
          <a:xfrm>
            <a:off x="6178550" y="17462"/>
            <a:ext cx="2954338" cy="3792539"/>
          </a:xfrm>
          <a:prstGeom prst="rect">
            <a:avLst/>
          </a:prstGeom>
          <a:ln w="22225">
            <a:solidFill>
              <a:srgbClr val="FFFFFF"/>
            </a:solidFill>
            <a:round/>
          </a:ln>
        </p:spPr>
      </p:pic>
      <p:pic>
        <p:nvPicPr>
          <p:cNvPr id="21" name="Fig 9.png"/>
          <p:cNvPicPr/>
          <p:nvPr/>
        </p:nvPicPr>
        <p:blipFill>
          <a:blip r:embed="rId5">
            <a:extLst/>
          </a:blip>
          <a:srcRect l="15690"/>
          <a:stretch>
            <a:fillRect/>
          </a:stretch>
        </p:blipFill>
        <p:spPr>
          <a:xfrm>
            <a:off x="4624387" y="22225"/>
            <a:ext cx="1944688" cy="3787775"/>
          </a:xfrm>
          <a:prstGeom prst="rect">
            <a:avLst/>
          </a:prstGeom>
          <a:ln w="22225">
            <a:solidFill>
              <a:srgbClr val="FFFFFF"/>
            </a:solidFill>
            <a:round/>
          </a:ln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/>
          <p:nvPr/>
        </p:nvSpPr>
        <p:spPr>
          <a:xfrm>
            <a:off x="8197850" y="6419850"/>
            <a:ext cx="94615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/>
          </a:lstStyle>
          <a:p>
            <a:pPr lvl="0"/>
            <a:r>
              <a:rPr dirty="0"/>
              <a:t>RE </a:t>
            </a:r>
            <a:r>
              <a:rPr lang="en-US" dirty="0" smtClean="0"/>
              <a:t>S</a:t>
            </a:r>
            <a:r>
              <a:rPr dirty="0" smtClean="0"/>
              <a:t>2.</a:t>
            </a:r>
            <a:r>
              <a:rPr lang="en-US" dirty="0" smtClean="0"/>
              <a:t>8</a:t>
            </a:r>
            <a:endParaRPr dirty="0"/>
          </a:p>
        </p:txBody>
      </p:sp>
      <p:sp>
        <p:nvSpPr>
          <p:cNvPr id="53" name="Shape 53"/>
          <p:cNvSpPr/>
          <p:nvPr/>
        </p:nvSpPr>
        <p:spPr>
          <a:xfrm>
            <a:off x="81204" y="6463593"/>
            <a:ext cx="1382538" cy="350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t>AEI WTAMU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328" y="311016"/>
            <a:ext cx="6760809" cy="597237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/>
        </p:nvSpPr>
        <p:spPr>
          <a:xfrm>
            <a:off x="8197850" y="6419850"/>
            <a:ext cx="94615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/>
          </a:lstStyle>
          <a:p>
            <a:pPr lvl="0"/>
            <a:r>
              <a:rPr dirty="0"/>
              <a:t>RE </a:t>
            </a:r>
            <a:r>
              <a:rPr dirty="0" smtClean="0"/>
              <a:t>2.</a:t>
            </a:r>
            <a:r>
              <a:rPr lang="en-US" dirty="0"/>
              <a:t>9</a:t>
            </a:r>
            <a:endParaRPr dirty="0"/>
          </a:p>
        </p:txBody>
      </p:sp>
      <p:sp>
        <p:nvSpPr>
          <p:cNvPr id="57" name="Shape 57"/>
          <p:cNvSpPr/>
          <p:nvPr/>
        </p:nvSpPr>
        <p:spPr>
          <a:xfrm>
            <a:off x="81204" y="6463593"/>
            <a:ext cx="1382538" cy="350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t>AEI WTAMU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770" y="392920"/>
            <a:ext cx="8329426" cy="590274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8001000" y="6419850"/>
            <a:ext cx="1143001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/>
          </a:lstStyle>
          <a:p>
            <a:pPr lvl="0"/>
            <a:r>
              <a:rPr dirty="0"/>
              <a:t>RE </a:t>
            </a:r>
            <a:r>
              <a:rPr dirty="0" smtClean="0"/>
              <a:t>2.1</a:t>
            </a:r>
            <a:r>
              <a:rPr lang="en-US" dirty="0" smtClean="0"/>
              <a:t>0</a:t>
            </a:r>
            <a:endParaRPr dirty="0"/>
          </a:p>
        </p:txBody>
      </p:sp>
      <p:sp>
        <p:nvSpPr>
          <p:cNvPr id="61" name="Shape 61"/>
          <p:cNvSpPr/>
          <p:nvPr/>
        </p:nvSpPr>
        <p:spPr>
          <a:xfrm>
            <a:off x="81204" y="6463593"/>
            <a:ext cx="1382538" cy="350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t>AEI WTAMU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859" y="524481"/>
            <a:ext cx="8546603" cy="442683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" name="Chart 63"/>
          <p:cNvGraphicFramePr/>
          <p:nvPr>
            <p:extLst>
              <p:ext uri="{D42A27DB-BD31-4B8C-83A1-F6EECF244321}">
                <p14:modId xmlns:p14="http://schemas.microsoft.com/office/powerpoint/2010/main" val="1641655473"/>
              </p:ext>
            </p:extLst>
          </p:nvPr>
        </p:nvGraphicFramePr>
        <p:xfrm>
          <a:off x="2011206" y="61969"/>
          <a:ext cx="5370897" cy="6652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" name="Shape 64"/>
          <p:cNvSpPr/>
          <p:nvPr/>
        </p:nvSpPr>
        <p:spPr>
          <a:xfrm>
            <a:off x="8001000" y="6419850"/>
            <a:ext cx="1143001" cy="350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/>
          </a:lstStyle>
          <a:p>
            <a:pPr lvl="0"/>
            <a:r>
              <a:t>RE 2.11</a:t>
            </a:r>
          </a:p>
        </p:txBody>
      </p:sp>
      <p:sp>
        <p:nvSpPr>
          <p:cNvPr id="65" name="Shape 65"/>
          <p:cNvSpPr/>
          <p:nvPr/>
        </p:nvSpPr>
        <p:spPr>
          <a:xfrm>
            <a:off x="81204" y="6463593"/>
            <a:ext cx="1382538" cy="350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t>AEI WTAMU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" name="Chart 67"/>
          <p:cNvGraphicFramePr/>
          <p:nvPr>
            <p:extLst>
              <p:ext uri="{D42A27DB-BD31-4B8C-83A1-F6EECF244321}">
                <p14:modId xmlns:p14="http://schemas.microsoft.com/office/powerpoint/2010/main" val="11664055"/>
              </p:ext>
            </p:extLst>
          </p:nvPr>
        </p:nvGraphicFramePr>
        <p:xfrm>
          <a:off x="1138583" y="181165"/>
          <a:ext cx="6701817" cy="5977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8" name="Shape 68"/>
          <p:cNvSpPr/>
          <p:nvPr/>
        </p:nvSpPr>
        <p:spPr>
          <a:xfrm>
            <a:off x="8001000" y="6419850"/>
            <a:ext cx="1143001" cy="350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/>
          </a:lstStyle>
          <a:p>
            <a:pPr lvl="0"/>
            <a:r>
              <a:t>RE 2.12</a:t>
            </a:r>
          </a:p>
        </p:txBody>
      </p:sp>
      <p:sp>
        <p:nvSpPr>
          <p:cNvPr id="69" name="Shape 69"/>
          <p:cNvSpPr/>
          <p:nvPr/>
        </p:nvSpPr>
        <p:spPr>
          <a:xfrm>
            <a:off x="81204" y="6463593"/>
            <a:ext cx="1382538" cy="350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t>AEI WTAMU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" name="Chart 71"/>
          <p:cNvGraphicFramePr/>
          <p:nvPr>
            <p:extLst>
              <p:ext uri="{D42A27DB-BD31-4B8C-83A1-F6EECF244321}">
                <p14:modId xmlns:p14="http://schemas.microsoft.com/office/powerpoint/2010/main" val="1942514535"/>
              </p:ext>
            </p:extLst>
          </p:nvPr>
        </p:nvGraphicFramePr>
        <p:xfrm>
          <a:off x="748416" y="139517"/>
          <a:ext cx="7604113" cy="61656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2" name="Shape 72"/>
          <p:cNvSpPr/>
          <p:nvPr/>
        </p:nvSpPr>
        <p:spPr>
          <a:xfrm>
            <a:off x="8001000" y="6419850"/>
            <a:ext cx="1143001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b="1"/>
            </a:lvl1pPr>
          </a:lstStyle>
          <a:p>
            <a:pPr lvl="0">
              <a:defRPr b="0"/>
            </a:pPr>
            <a:r>
              <a:rPr b="0" dirty="0"/>
              <a:t>RE 2.13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" name="Chart 74"/>
          <p:cNvGraphicFramePr/>
          <p:nvPr>
            <p:extLst>
              <p:ext uri="{D42A27DB-BD31-4B8C-83A1-F6EECF244321}">
                <p14:modId xmlns:p14="http://schemas.microsoft.com/office/powerpoint/2010/main" val="1245150640"/>
              </p:ext>
            </p:extLst>
          </p:nvPr>
        </p:nvGraphicFramePr>
        <p:xfrm>
          <a:off x="547974" y="215136"/>
          <a:ext cx="7639243" cy="5952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5" name="Shape 75"/>
          <p:cNvSpPr/>
          <p:nvPr/>
        </p:nvSpPr>
        <p:spPr>
          <a:xfrm>
            <a:off x="8001000" y="6419850"/>
            <a:ext cx="1143001" cy="350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/>
          </a:lstStyle>
          <a:p>
            <a:pPr lvl="0"/>
            <a:r>
              <a:t>RE 2.14</a:t>
            </a:r>
          </a:p>
        </p:txBody>
      </p:sp>
      <p:sp>
        <p:nvSpPr>
          <p:cNvPr id="76" name="Shape 76"/>
          <p:cNvSpPr/>
          <p:nvPr/>
        </p:nvSpPr>
        <p:spPr>
          <a:xfrm>
            <a:off x="81204" y="6463593"/>
            <a:ext cx="1382538" cy="350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t>AEI WTAMU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/>
        </p:nvSpPr>
        <p:spPr>
          <a:xfrm>
            <a:off x="8197850" y="6419850"/>
            <a:ext cx="94615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/>
          </a:lstStyle>
          <a:p>
            <a:pPr lvl="0"/>
            <a:r>
              <a:rPr dirty="0"/>
              <a:t>RE </a:t>
            </a:r>
            <a:r>
              <a:rPr dirty="0" smtClean="0"/>
              <a:t>2.</a:t>
            </a:r>
            <a:r>
              <a:rPr lang="en-US" dirty="0" smtClean="0"/>
              <a:t>1</a:t>
            </a:r>
            <a:endParaRPr dirty="0"/>
          </a:p>
        </p:txBody>
      </p:sp>
      <p:sp>
        <p:nvSpPr>
          <p:cNvPr id="25" name="Shape 25"/>
          <p:cNvSpPr/>
          <p:nvPr/>
        </p:nvSpPr>
        <p:spPr>
          <a:xfrm>
            <a:off x="81204" y="6463593"/>
            <a:ext cx="1382538" cy="350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t>AEI WTAMU</a:t>
            </a:r>
          </a:p>
        </p:txBody>
      </p:sp>
      <p:pic>
        <p:nvPicPr>
          <p:cNvPr id="2" name="Picture 1" descr="Fig 1.1 earth lights.tif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869"/>
            <a:ext cx="9144000" cy="4572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Chart 23"/>
          <p:cNvGraphicFramePr/>
          <p:nvPr>
            <p:extLst>
              <p:ext uri="{D42A27DB-BD31-4B8C-83A1-F6EECF244321}">
                <p14:modId xmlns:p14="http://schemas.microsoft.com/office/powerpoint/2010/main" val="2035638967"/>
              </p:ext>
            </p:extLst>
          </p:nvPr>
        </p:nvGraphicFramePr>
        <p:xfrm>
          <a:off x="424014" y="45122"/>
          <a:ext cx="8070220" cy="6272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Shape 24"/>
          <p:cNvSpPr/>
          <p:nvPr/>
        </p:nvSpPr>
        <p:spPr>
          <a:xfrm>
            <a:off x="8197850" y="6419850"/>
            <a:ext cx="94615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/>
          </a:lstStyle>
          <a:p>
            <a:pPr lvl="0"/>
            <a:r>
              <a:rPr dirty="0"/>
              <a:t>RE </a:t>
            </a:r>
            <a:r>
              <a:rPr dirty="0" smtClean="0"/>
              <a:t>2.</a:t>
            </a:r>
            <a:r>
              <a:rPr lang="en-US" dirty="0" smtClean="0"/>
              <a:t>2</a:t>
            </a:r>
            <a:endParaRPr dirty="0"/>
          </a:p>
        </p:txBody>
      </p:sp>
      <p:sp>
        <p:nvSpPr>
          <p:cNvPr id="25" name="Shape 25"/>
          <p:cNvSpPr/>
          <p:nvPr/>
        </p:nvSpPr>
        <p:spPr>
          <a:xfrm>
            <a:off x="81204" y="6463593"/>
            <a:ext cx="1382538" cy="350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t>AEI WTAMU</a:t>
            </a:r>
          </a:p>
        </p:txBody>
      </p:sp>
    </p:spTree>
    <p:extLst>
      <p:ext uri="{BB962C8B-B14F-4D97-AF65-F5344CB8AC3E}">
        <p14:creationId xmlns:p14="http://schemas.microsoft.com/office/powerpoint/2010/main" val="6803276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>
            <a:off x="8197850" y="6419850"/>
            <a:ext cx="94615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/>
          </a:lstStyle>
          <a:p>
            <a:pPr lvl="0"/>
            <a:r>
              <a:rPr dirty="0"/>
              <a:t>RE </a:t>
            </a:r>
            <a:r>
              <a:rPr dirty="0" smtClean="0"/>
              <a:t>2.</a:t>
            </a:r>
            <a:r>
              <a:rPr lang="en-US" dirty="0" smtClean="0"/>
              <a:t>3</a:t>
            </a:r>
            <a:endParaRPr dirty="0"/>
          </a:p>
        </p:txBody>
      </p:sp>
      <p:sp>
        <p:nvSpPr>
          <p:cNvPr id="29" name="Shape 29"/>
          <p:cNvSpPr/>
          <p:nvPr/>
        </p:nvSpPr>
        <p:spPr>
          <a:xfrm>
            <a:off x="81204" y="6463593"/>
            <a:ext cx="1382538" cy="350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t>AEI WTAMU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218" y="111971"/>
            <a:ext cx="7341527" cy="568780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Chart 31"/>
          <p:cNvGraphicFramePr/>
          <p:nvPr/>
        </p:nvGraphicFramePr>
        <p:xfrm>
          <a:off x="762000" y="47839"/>
          <a:ext cx="7315201" cy="6497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Shape 32"/>
          <p:cNvSpPr/>
          <p:nvPr/>
        </p:nvSpPr>
        <p:spPr>
          <a:xfrm>
            <a:off x="8197850" y="6419850"/>
            <a:ext cx="94615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/>
          </a:lstStyle>
          <a:p>
            <a:pPr lvl="0"/>
            <a:r>
              <a:rPr dirty="0"/>
              <a:t>RE </a:t>
            </a:r>
            <a:r>
              <a:rPr dirty="0" smtClean="0"/>
              <a:t>2.</a:t>
            </a:r>
            <a:r>
              <a:rPr lang="en-US" dirty="0" smtClean="0"/>
              <a:t>4</a:t>
            </a:r>
            <a:endParaRPr dirty="0"/>
          </a:p>
        </p:txBody>
      </p:sp>
      <p:sp>
        <p:nvSpPr>
          <p:cNvPr id="33" name="Shape 33"/>
          <p:cNvSpPr/>
          <p:nvPr/>
        </p:nvSpPr>
        <p:spPr>
          <a:xfrm>
            <a:off x="81204" y="6463593"/>
            <a:ext cx="1382538" cy="350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t>AEI WTAMU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8197850" y="6419850"/>
            <a:ext cx="94615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/>
          </a:lstStyle>
          <a:p>
            <a:pPr lvl="0"/>
            <a:r>
              <a:rPr dirty="0"/>
              <a:t>RE </a:t>
            </a:r>
            <a:r>
              <a:rPr dirty="0" smtClean="0"/>
              <a:t>2.</a:t>
            </a:r>
            <a:r>
              <a:rPr lang="en-US" dirty="0" smtClean="0"/>
              <a:t>5</a:t>
            </a:r>
            <a:endParaRPr dirty="0"/>
          </a:p>
        </p:txBody>
      </p:sp>
      <p:sp>
        <p:nvSpPr>
          <p:cNvPr id="37" name="Shape 37"/>
          <p:cNvSpPr/>
          <p:nvPr/>
        </p:nvSpPr>
        <p:spPr>
          <a:xfrm>
            <a:off x="81204" y="6463593"/>
            <a:ext cx="1382538" cy="350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t>AEI WTAMU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727" y="-1"/>
            <a:ext cx="5972399" cy="6221249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Fig 2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90600" y="198437"/>
            <a:ext cx="6629400" cy="6459538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Shape 40"/>
          <p:cNvSpPr/>
          <p:nvPr/>
        </p:nvSpPr>
        <p:spPr>
          <a:xfrm>
            <a:off x="8134350" y="6038850"/>
            <a:ext cx="94615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/>
          </a:lstStyle>
          <a:p>
            <a:pPr lvl="0"/>
            <a:r>
              <a:rPr dirty="0"/>
              <a:t>RE </a:t>
            </a:r>
            <a:r>
              <a:rPr dirty="0" smtClean="0"/>
              <a:t>2.</a:t>
            </a:r>
            <a:r>
              <a:rPr lang="en-US" dirty="0" smtClean="0"/>
              <a:t>6</a:t>
            </a:r>
            <a:endParaRPr dirty="0"/>
          </a:p>
        </p:txBody>
      </p:sp>
      <p:sp>
        <p:nvSpPr>
          <p:cNvPr id="41" name="Shape 41"/>
          <p:cNvSpPr/>
          <p:nvPr/>
        </p:nvSpPr>
        <p:spPr>
          <a:xfrm>
            <a:off x="7688505" y="6432549"/>
            <a:ext cx="1382537" cy="350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t>AEI WTAMU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Chart 43"/>
          <p:cNvGraphicFramePr/>
          <p:nvPr/>
        </p:nvGraphicFramePr>
        <p:xfrm>
          <a:off x="566762" y="82021"/>
          <a:ext cx="8051938" cy="625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4" name="Shape 44"/>
          <p:cNvSpPr/>
          <p:nvPr/>
        </p:nvSpPr>
        <p:spPr>
          <a:xfrm>
            <a:off x="8197850" y="6419850"/>
            <a:ext cx="94615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/>
          </a:lstStyle>
          <a:p>
            <a:pPr lvl="0"/>
            <a:r>
              <a:rPr dirty="0"/>
              <a:t>RE </a:t>
            </a:r>
            <a:r>
              <a:rPr dirty="0" smtClean="0"/>
              <a:t>2.</a:t>
            </a:r>
            <a:r>
              <a:rPr lang="en-US" dirty="0" smtClean="0"/>
              <a:t>7</a:t>
            </a:r>
            <a:endParaRPr dirty="0"/>
          </a:p>
        </p:txBody>
      </p:sp>
      <p:sp>
        <p:nvSpPr>
          <p:cNvPr id="45" name="Shape 45"/>
          <p:cNvSpPr/>
          <p:nvPr/>
        </p:nvSpPr>
        <p:spPr>
          <a:xfrm>
            <a:off x="81204" y="6463593"/>
            <a:ext cx="1382538" cy="350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t>AEI WTAMU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Chart 47"/>
          <p:cNvGraphicFramePr/>
          <p:nvPr/>
        </p:nvGraphicFramePr>
        <p:xfrm>
          <a:off x="690939" y="103166"/>
          <a:ext cx="7079139" cy="63541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" name="Shape 48"/>
          <p:cNvSpPr/>
          <p:nvPr/>
        </p:nvSpPr>
        <p:spPr>
          <a:xfrm>
            <a:off x="8197850" y="6419850"/>
            <a:ext cx="94615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/>
          </a:lstStyle>
          <a:p>
            <a:pPr lvl="0"/>
            <a:r>
              <a:rPr dirty="0"/>
              <a:t>RE </a:t>
            </a:r>
            <a:r>
              <a:rPr dirty="0" smtClean="0"/>
              <a:t>2.</a:t>
            </a:r>
            <a:r>
              <a:rPr lang="en-US" dirty="0" smtClean="0"/>
              <a:t>8</a:t>
            </a:r>
            <a:endParaRPr dirty="0"/>
          </a:p>
        </p:txBody>
      </p:sp>
      <p:sp>
        <p:nvSpPr>
          <p:cNvPr id="49" name="Shape 49"/>
          <p:cNvSpPr/>
          <p:nvPr/>
        </p:nvSpPr>
        <p:spPr>
          <a:xfrm>
            <a:off x="81204" y="6463593"/>
            <a:ext cx="1382538" cy="350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t>AEI WTAMU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8ECED"/>
      </a:accent5>
      <a:accent6>
        <a:srgbClr val="2E2E8B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8ECED"/>
      </a:accent5>
      <a:accent6>
        <a:srgbClr val="2E2E8B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A7A7A7"/>
    </a:dk2>
    <a:lt2>
      <a:srgbClr val="535353"/>
    </a:lt2>
    <a:accent1>
      <a:srgbClr val="BBE0E3"/>
    </a:accent1>
    <a:accent2>
      <a:srgbClr val="333399"/>
    </a:accent2>
    <a:accent3>
      <a:srgbClr val="8F8F8F"/>
    </a:accent3>
    <a:accent4>
      <a:srgbClr val="707070"/>
    </a:accent4>
    <a:accent5>
      <a:srgbClr val="D8ECED"/>
    </a:accent5>
    <a:accent6>
      <a:srgbClr val="2E2E8B"/>
    </a:accent6>
    <a:hlink>
      <a:srgbClr val="0000FF"/>
    </a:hlink>
    <a:folHlink>
      <a:srgbClr val="FF00FF"/>
    </a:folHlink>
  </a:clrScheme>
  <a:fontScheme name="Default">
    <a:majorFont>
      <a:latin typeface="Helvetica Neue"/>
      <a:ea typeface="Helvetica Neue"/>
      <a:cs typeface="Helvetica Neue"/>
    </a:majorFont>
    <a:minorFont>
      <a:latin typeface="Helvetica"/>
      <a:ea typeface="Helvetica"/>
      <a:cs typeface="Helvetica"/>
    </a:minorFont>
  </a:fontScheme>
  <a:fmtScheme name="Default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29999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4999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/>
      </a:effectStyle>
      <a:effectStyle>
        <a:effectLst>
          <a:outerShdw blurRad="38100" dist="20000" dir="5400000" rotWithShape="0">
            <a:srgbClr val="000000">
              <a:alpha val="38000"/>
            </a:srgbClr>
          </a:outerShdw>
        </a:effectLst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404</Words>
  <Application>Microsoft Macintosh PowerPoint</Application>
  <PresentationFormat>On-screen Show (4:3)</PresentationFormat>
  <Paragraphs>56</Paragraphs>
  <Slides>16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Default</vt:lpstr>
      <vt:lpstr>INTRODUCTION TO RENEWABLE ENERGY 2nd Ed  Nelson &amp; Starcher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RENEWABLE ENERGY 2nd Ed  Nelson &amp; Starcher</dc:title>
  <cp:lastModifiedBy>Vaughn Nelson</cp:lastModifiedBy>
  <cp:revision>13</cp:revision>
  <dcterms:modified xsi:type="dcterms:W3CDTF">2015-09-24T02:06:25Z</dcterms:modified>
</cp:coreProperties>
</file>