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66"/>
  </p:notesMasterIdLst>
  <p:sldIdLst>
    <p:sldId id="263" r:id="rId2"/>
    <p:sldId id="264" r:id="rId3"/>
    <p:sldId id="265" r:id="rId4"/>
    <p:sldId id="326" r:id="rId5"/>
    <p:sldId id="325" r:id="rId6"/>
    <p:sldId id="267" r:id="rId7"/>
    <p:sldId id="334" r:id="rId8"/>
    <p:sldId id="333" r:id="rId9"/>
    <p:sldId id="335" r:id="rId10"/>
    <p:sldId id="269" r:id="rId11"/>
    <p:sldId id="277" r:id="rId12"/>
    <p:sldId id="278" r:id="rId13"/>
    <p:sldId id="327" r:id="rId14"/>
    <p:sldId id="340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331" r:id="rId25"/>
    <p:sldId id="339" r:id="rId26"/>
    <p:sldId id="288" r:id="rId27"/>
    <p:sldId id="330" r:id="rId28"/>
    <p:sldId id="290" r:id="rId29"/>
    <p:sldId id="289" r:id="rId30"/>
    <p:sldId id="291" r:id="rId31"/>
    <p:sldId id="338" r:id="rId32"/>
    <p:sldId id="292" r:id="rId33"/>
    <p:sldId id="293" r:id="rId34"/>
    <p:sldId id="294" r:id="rId35"/>
    <p:sldId id="295" r:id="rId36"/>
    <p:sldId id="296" r:id="rId37"/>
    <p:sldId id="329" r:id="rId38"/>
    <p:sldId id="297" r:id="rId39"/>
    <p:sldId id="299" r:id="rId40"/>
    <p:sldId id="322" r:id="rId41"/>
    <p:sldId id="324" r:id="rId42"/>
    <p:sldId id="300" r:id="rId43"/>
    <p:sldId id="337" r:id="rId44"/>
    <p:sldId id="301" r:id="rId45"/>
    <p:sldId id="302" r:id="rId46"/>
    <p:sldId id="303" r:id="rId47"/>
    <p:sldId id="304" r:id="rId48"/>
    <p:sldId id="305" r:id="rId49"/>
    <p:sldId id="332" r:id="rId50"/>
    <p:sldId id="306" r:id="rId51"/>
    <p:sldId id="336" r:id="rId52"/>
    <p:sldId id="307" r:id="rId53"/>
    <p:sldId id="308" r:id="rId54"/>
    <p:sldId id="309" r:id="rId55"/>
    <p:sldId id="310" r:id="rId56"/>
    <p:sldId id="311" r:id="rId57"/>
    <p:sldId id="313" r:id="rId58"/>
    <p:sldId id="312" r:id="rId59"/>
    <p:sldId id="314" r:id="rId60"/>
    <p:sldId id="315" r:id="rId61"/>
    <p:sldId id="316" r:id="rId62"/>
    <p:sldId id="321" r:id="rId63"/>
    <p:sldId id="317" r:id="rId64"/>
    <p:sldId id="318" r:id="rId6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1" autoAdjust="0"/>
    <p:restoredTop sz="98027" autoAdjust="0"/>
  </p:normalViewPr>
  <p:slideViewPr>
    <p:cSldViewPr>
      <p:cViewPr varScale="1">
        <p:scale>
          <a:sx n="70" d="100"/>
          <a:sy n="70" d="100"/>
        </p:scale>
        <p:origin x="116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44CDCD8-5CDB-4686-AB6C-2D66F65AB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05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18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6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 2.1-1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90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Table 2.1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68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 2.2-2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65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 2.2-3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84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</a:t>
            </a:r>
            <a:r>
              <a:rPr lang="en-US" baseline="0" dirty="0" smtClean="0"/>
              <a:t> 2.2-4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4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 2.2-5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917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 2.2-6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34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4CDCD8-5CDB-4686-AB6C-2D66F65AB989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7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110DAA66-A486-46B1-9A43-2EE2DC806A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82345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0340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0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9931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21998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19688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16167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21725-5342-4142-9F1D-552F2447EF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46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CB4562-5863-4055-8E2E-1CC89E1ACA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5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C22C-54F8-4818-9661-6E79989F1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5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5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B0D21269-CFD2-4EC4-8D59-1AC13A2BAC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42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B5DD4-E394-4C46-AF98-F904DFDDA2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4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F6732-6430-4160-A024-56B2AD5A53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5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0DD0A5-DF5A-4E11-8C02-322A7742B9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5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9E711-CBAB-47E1-A192-DD8D757669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1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CAE2F-3D7D-4B31-B217-985CED20BC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4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CB0AC-31DE-4941-AF85-54F15771768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5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76D3A5B-AD55-4F3C-AC9E-3AB1747FB4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1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2.doc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924800" cy="19939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b="1" dirty="0" smtClean="0">
                <a:latin typeface="Arial" charset="0"/>
              </a:rPr>
              <a:t>Chapter 2</a:t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/>
            </a:r>
            <a:br>
              <a:rPr lang="en-US" b="1" dirty="0" smtClean="0">
                <a:latin typeface="Arial" charset="0"/>
              </a:rPr>
            </a:br>
            <a:r>
              <a:rPr lang="en-US" b="1" dirty="0" smtClean="0">
                <a:latin typeface="Arial" charset="0"/>
              </a:rPr>
              <a:t>Computer Imaging Systems</a:t>
            </a:r>
            <a:r>
              <a:rPr lang="en-US" sz="4000" dirty="0" smtClean="0"/>
              <a:t> 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F271DC-79F5-44C9-9577-9FDDA2125295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971A6-B874-416C-8A05-1F77F5A040BE}" type="slidenum">
              <a:rPr lang="en-US"/>
              <a:pPr>
                <a:defRPr/>
              </a:pPr>
              <a:t>10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-1094" t="20267"/>
          <a:stretch/>
        </p:blipFill>
        <p:spPr>
          <a:xfrm>
            <a:off x="1143000" y="839487"/>
            <a:ext cx="7716550" cy="52578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52068" y="152400"/>
            <a:ext cx="7704667" cy="839487"/>
          </a:xfrm>
        </p:spPr>
        <p:txBody>
          <a:bodyPr/>
          <a:lstStyle/>
          <a:p>
            <a:r>
              <a:rPr lang="en-US" dirty="0" smtClean="0"/>
              <a:t>The Hierarchical Image Pyramid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9700" y="228600"/>
            <a:ext cx="6248400" cy="838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dirty="0" smtClean="0">
                <a:latin typeface="Arial" charset="0"/>
              </a:rPr>
              <a:t>Image Formation and Sensing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D7E0B-19BE-499E-8CE3-29BAA251826C}" type="slidenum">
              <a:rPr lang="en-US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855742"/>
              </p:ext>
            </p:extLst>
          </p:nvPr>
        </p:nvGraphicFramePr>
        <p:xfrm>
          <a:off x="1752600" y="1034787"/>
          <a:ext cx="617220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5" name="Document" r:id="rId4" imgW="6180941" imgH="6846186" progId="Word.Document.12">
                  <p:embed/>
                </p:oleObj>
              </mc:Choice>
              <mc:Fallback>
                <p:oleObj name="Document" r:id="rId4" imgW="6180941" imgH="6846186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034787"/>
                        <a:ext cx="6172200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024544"/>
            <a:ext cx="7162800" cy="5105400"/>
          </a:xfrm>
          <a:noFill/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3600" dirty="0" smtClean="0">
                <a:latin typeface="Arial" charset="0"/>
              </a:rPr>
              <a:t>Key components of image formation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1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1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20000"/>
              <a:buFont typeface="Wingdings" pitchFamily="2" charset="2"/>
              <a:buChar char="§"/>
              <a:defRPr/>
            </a:pPr>
            <a:r>
              <a:rPr lang="en-US" dirty="0" smtClean="0">
                <a:effectLst/>
              </a:rPr>
              <a:t> </a:t>
            </a:r>
            <a:r>
              <a:rPr lang="en-US" sz="3000" dirty="0" smtClean="0">
                <a:latin typeface="Arial" charset="0"/>
              </a:rPr>
              <a:t>Where will the image point appear?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None/>
              <a:defRPr/>
            </a:pPr>
            <a:endParaRPr lang="en-US" sz="12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Pct val="81000"/>
              <a:buFont typeface="Wingdings" pitchFamily="2" charset="2"/>
              <a:buChar char="Ø"/>
              <a:defRPr/>
            </a:pPr>
            <a:r>
              <a:rPr lang="en-US" sz="2600" dirty="0" smtClean="0">
                <a:latin typeface="Arial" charset="0"/>
              </a:rPr>
              <a:t>Determined by lenses and the physics of light, </a:t>
            </a:r>
          </a:p>
          <a:p>
            <a:pPr marL="457200" lvl="1" indent="0" eaLnBrk="1" hangingPunct="1">
              <a:lnSpc>
                <a:spcPct val="80000"/>
              </a:lnSpc>
              <a:buClr>
                <a:schemeClr val="tx1"/>
              </a:buClr>
              <a:buSzPct val="50000"/>
              <a:buNone/>
              <a:defRPr/>
            </a:pPr>
            <a:r>
              <a:rPr lang="en-US" sz="2600" dirty="0">
                <a:latin typeface="Arial" charset="0"/>
              </a:rPr>
              <a:t> </a:t>
            </a:r>
            <a:r>
              <a:rPr lang="en-US" sz="2600" dirty="0" smtClean="0">
                <a:latin typeface="Arial" charset="0"/>
              </a:rPr>
              <a:t>   the science of </a:t>
            </a:r>
            <a:r>
              <a:rPr lang="en-US" sz="2600" i="1" dirty="0" smtClean="0">
                <a:latin typeface="Arial" charset="0"/>
              </a:rPr>
              <a:t>optics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None/>
              <a:defRPr/>
            </a:pPr>
            <a:endParaRPr lang="en-US" sz="1600" i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20000"/>
              <a:buFont typeface="Wingdings" pitchFamily="2" charset="2"/>
              <a:buChar char="§"/>
              <a:defRPr/>
            </a:pPr>
            <a:r>
              <a:rPr lang="en-US" dirty="0" smtClean="0">
                <a:latin typeface="Arial" charset="0"/>
              </a:rPr>
              <a:t> </a:t>
            </a:r>
            <a:r>
              <a:rPr lang="en-US" sz="3000" dirty="0" smtClean="0">
                <a:latin typeface="Arial" charset="0"/>
              </a:rPr>
              <a:t>Value, or brightness, of that point?</a:t>
            </a:r>
            <a:r>
              <a:rPr lang="en-US" sz="3000" dirty="0" smtClean="0"/>
              <a:t>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None/>
              <a:defRPr/>
            </a:pPr>
            <a:endParaRPr lang="en-US" sz="1200" dirty="0" smtClean="0"/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Pct val="81000"/>
              <a:buFont typeface="Wingdings" pitchFamily="2" charset="2"/>
              <a:buChar char="Ø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Sensor and electronic technology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None/>
              <a:defRPr/>
            </a:pPr>
            <a:r>
              <a:rPr lang="en-US" sz="2400" dirty="0" smtClean="0">
                <a:effectLst/>
                <a:latin typeface="Arial" charset="0"/>
              </a:rPr>
              <a:t>			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  <a:latin typeface="Arial" charset="0"/>
              </a:rPr>
              <a:t>					 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effectLst/>
                <a:latin typeface="Arial" charset="0"/>
              </a:rPr>
              <a:t>	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4EF11-FC8B-4180-A582-ECE0F453D61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61005"/>
            <a:ext cx="6477000" cy="13716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Arial" charset="0"/>
              </a:rPr>
              <a:t>	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Visible Light Imaging</a:t>
            </a:r>
          </a:p>
        </p:txBody>
      </p:sp>
      <p:pic>
        <p:nvPicPr>
          <p:cNvPr id="15365" name="Picture 4" descr="fig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1210975"/>
            <a:ext cx="6248400" cy="4079266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9359F-3D4F-4399-80DD-453F32228427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990600" y="5254301"/>
            <a:ext cx="7924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000" dirty="0"/>
              <a:t> </a:t>
            </a:r>
            <a:r>
              <a:rPr lang="en-US" dirty="0"/>
              <a:t>Reflectance function determines manner </a:t>
            </a:r>
            <a:r>
              <a:rPr lang="en-US" dirty="0" smtClean="0"/>
              <a:t>in which </a:t>
            </a:r>
            <a:r>
              <a:rPr lang="en-US" dirty="0"/>
              <a:t>objects reflect light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61005"/>
            <a:ext cx="6934200" cy="13716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Arial" charset="0"/>
              </a:rPr>
              <a:t>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The Reflectance Function</a:t>
            </a: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9359F-3D4F-4399-80DD-453F32228427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838200" y="4876800"/>
            <a:ext cx="8153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000" dirty="0"/>
              <a:t> </a:t>
            </a:r>
            <a:r>
              <a:rPr lang="en-US" dirty="0"/>
              <a:t>Reflectance function determines </a:t>
            </a:r>
            <a:r>
              <a:rPr lang="en-US" dirty="0" smtClean="0"/>
              <a:t>an object’s appearance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exture by light scattering and color by wavelengths reflected and absorbed</a:t>
            </a:r>
            <a:endParaRPr lang="en-US" dirty="0"/>
          </a:p>
        </p:txBody>
      </p:sp>
      <p:pic>
        <p:nvPicPr>
          <p:cNvPr id="8" name="Picture 7" descr="Fig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6553200" cy="3429000"/>
          </a:xfrm>
          <a:prstGeom prst="rect">
            <a:avLst/>
          </a:prstGeom>
          <a:noFill/>
          <a:ln w="12700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463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93173"/>
            <a:ext cx="8229600" cy="57150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Clr>
                <a:schemeClr val="tx1"/>
              </a:buClr>
              <a:defRPr/>
            </a:pPr>
            <a:endParaRPr lang="en-US" sz="28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endParaRPr lang="en-US" sz="28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US" sz="3500" dirty="0" smtClean="0">
                <a:latin typeface="Arial" charset="0"/>
              </a:rPr>
              <a:t>Brightness: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latin typeface="Arial" charset="0"/>
              </a:rPr>
              <a:t>		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latin typeface="Arial" charset="0"/>
              </a:rPr>
              <a:t>					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sz="28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endParaRPr lang="en-US" sz="28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Irradiance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(Image brightness): Amount of light falling on surface, measured by a sensor</a:t>
            </a:r>
          </a:p>
          <a:p>
            <a:pPr eaLnBrk="1" hangingPunct="1">
              <a:buClr>
                <a:schemeClr val="tx1"/>
              </a:buClr>
              <a:buNone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Irradiance = Power / Area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Radiance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(Scene brightness): Amount of light emitted from a surface into a unit solid angle</a:t>
            </a:r>
          </a:p>
          <a:p>
            <a:pPr eaLnBrk="1" hangingPunct="1">
              <a:buClr>
                <a:schemeClr val="tx1"/>
              </a:buClr>
              <a:buNone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Radiance = Power/(Area * Solid Angle)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5E4AA-2299-4A52-BB62-AFAEFD8467B9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16389" name="Picture 42" descr="Radian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5971" y="533400"/>
            <a:ext cx="5562600" cy="263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84519"/>
            <a:ext cx="7645729" cy="5791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defRPr/>
            </a:pPr>
            <a:r>
              <a:rPr lang="en-US" sz="3200" dirty="0" smtClean="0"/>
              <a:t>Lens equation: 1/a + 1/b = 1/f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1565FD-2A98-4716-BE6F-4FC3CF62A9F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51255" name="Text Box 55"/>
          <p:cNvSpPr txBox="1">
            <a:spLocks noChangeArrowheads="1"/>
          </p:cNvSpPr>
          <p:nvPr/>
        </p:nvSpPr>
        <p:spPr bwMode="auto">
          <a:xfrm>
            <a:off x="787729" y="5203710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i="1" dirty="0">
                <a:latin typeface="Arial" pitchFamily="34" charset="0"/>
                <a:cs typeface="Arial" pitchFamily="34" charset="0"/>
              </a:rPr>
              <a:t>f 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is the focal length and is an intrinsic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property of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lens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71" y="1236121"/>
            <a:ext cx="6773929" cy="3948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239486"/>
            <a:ext cx="6019800" cy="100721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US" dirty="0" smtClean="0">
                <a:latin typeface="Arial" charset="0"/>
              </a:rPr>
              <a:t>Blur equation: </a:t>
            </a:r>
            <a:r>
              <a:rPr lang="en-US" i="1" dirty="0" smtClean="0">
                <a:latin typeface="Arial" charset="0"/>
              </a:rPr>
              <a:t>c = (d/b’)|b’ – b|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739A6-8836-4D7B-B454-97A96FEFAD4F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229" y="1006764"/>
            <a:ext cx="7010400" cy="5096719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066800"/>
            <a:ext cx="8229600" cy="4191000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u="sng" dirty="0" smtClean="0">
                <a:latin typeface="Arial" charset="0"/>
              </a:rPr>
              <a:t>Depth of field </a:t>
            </a:r>
            <a:r>
              <a:rPr lang="en-US" dirty="0" smtClean="0">
                <a:latin typeface="Arial" charset="0"/>
              </a:rPr>
              <a:t>(Depth of focus): Range of distances over which objects are focused sufficiently well (blur circle equal or smaller than device resolution)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	Depth of field can be controlled by adjusting the 	diaphragm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u="sng" dirty="0" smtClean="0">
                <a:latin typeface="Arial" charset="0"/>
              </a:rPr>
              <a:t>f-number</a:t>
            </a:r>
            <a:r>
              <a:rPr lang="en-US" dirty="0" smtClean="0">
                <a:latin typeface="Arial" charset="0"/>
              </a:rPr>
              <a:t> (f-stop): Ratio of the focal length to the lens diameter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	Depth of field is directly proportional to f-number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262E8D-BAB4-4106-B7FE-3CA6F1626172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304800"/>
            <a:ext cx="8229600" cy="5715000"/>
          </a:xfrm>
          <a:noFill/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r>
              <a:rPr lang="en-US" dirty="0" smtClean="0">
                <a:latin typeface="Arial" charset="0"/>
              </a:rPr>
              <a:t>Field of view (FOV) : Angle of cone of directions from which the device will create the image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FOV = 2</a:t>
            </a:r>
            <a:r>
              <a:rPr lang="en-US" dirty="0" smtClean="0">
                <a:latin typeface="Arial" charset="0"/>
                <a:cs typeface="Tahoma" pitchFamily="34" charset="0"/>
              </a:rPr>
              <a:t>Ø, where Ø = tan</a:t>
            </a:r>
            <a:r>
              <a:rPr lang="en-US" baseline="30000" dirty="0" smtClean="0">
                <a:latin typeface="Arial" charset="0"/>
                <a:cs typeface="Tahoma" pitchFamily="34" charset="0"/>
              </a:rPr>
              <a:t>­-1</a:t>
            </a:r>
            <a:r>
              <a:rPr lang="en-US" dirty="0" smtClean="0">
                <a:latin typeface="Arial" charset="0"/>
                <a:cs typeface="Tahoma" pitchFamily="34" charset="0"/>
              </a:rPr>
              <a:t>( (d/2)/f)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Tahoma" pitchFamily="34" charset="0"/>
              </a:rPr>
              <a:t>	Depends upon focal length of the lens and size of image sensor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  <a:cs typeface="Tahoma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CBED7-5B37-4810-AC26-110C407517F9}" type="slidenum">
              <a:rPr lang="en-US"/>
              <a:pPr>
                <a:defRPr/>
              </a:pPr>
              <a:t>19</a:t>
            </a:fld>
            <a:endParaRPr lang="en-US"/>
          </a:p>
        </p:txBody>
      </p:sp>
      <p:grpSp>
        <p:nvGrpSpPr>
          <p:cNvPr id="6" name="Canvas 2"/>
          <p:cNvGrpSpPr/>
          <p:nvPr/>
        </p:nvGrpSpPr>
        <p:grpSpPr>
          <a:xfrm>
            <a:off x="1295400" y="1293495"/>
            <a:ext cx="7391400" cy="3888106"/>
            <a:chOff x="0" y="0"/>
            <a:chExt cx="6229350" cy="373761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6229350" cy="3737610"/>
            </a:xfrm>
            <a:prstGeom prst="rect">
              <a:avLst/>
            </a:prstGeom>
            <a:noFill/>
            <a:ln>
              <a:noFill/>
            </a:ln>
          </p:spPr>
        </p:sp>
        <p:cxnSp>
          <p:nvCxnSpPr>
            <p:cNvPr id="8" name="Line 4"/>
            <p:cNvCxnSpPr>
              <a:cxnSpLocks noChangeShapeType="1"/>
            </p:cNvCxnSpPr>
            <p:nvPr/>
          </p:nvCxnSpPr>
          <p:spPr bwMode="auto">
            <a:xfrm>
              <a:off x="676577" y="1561663"/>
              <a:ext cx="499991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Freeform 8"/>
            <p:cNvSpPr>
              <a:spLocks/>
            </p:cNvSpPr>
            <p:nvPr/>
          </p:nvSpPr>
          <p:spPr bwMode="auto">
            <a:xfrm flipH="1">
              <a:off x="4258453" y="1034764"/>
              <a:ext cx="56237" cy="1001022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314690" y="1034764"/>
              <a:ext cx="85654" cy="1001022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1" name="Line 7"/>
            <p:cNvCxnSpPr>
              <a:cxnSpLocks noChangeShapeType="1"/>
            </p:cNvCxnSpPr>
            <p:nvPr/>
          </p:nvCxnSpPr>
          <p:spPr bwMode="auto">
            <a:xfrm>
              <a:off x="2380996" y="484505"/>
              <a:ext cx="9517" cy="17148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8"/>
            <p:cNvCxnSpPr>
              <a:cxnSpLocks noChangeShapeType="1"/>
            </p:cNvCxnSpPr>
            <p:nvPr/>
          </p:nvCxnSpPr>
          <p:spPr bwMode="auto">
            <a:xfrm flipH="1">
              <a:off x="952571" y="2180273"/>
              <a:ext cx="1428425" cy="8375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9"/>
            <p:cNvCxnSpPr>
              <a:cxnSpLocks noChangeShapeType="1"/>
            </p:cNvCxnSpPr>
            <p:nvPr/>
          </p:nvCxnSpPr>
          <p:spPr bwMode="auto">
            <a:xfrm>
              <a:off x="942189" y="1322872"/>
              <a:ext cx="9517" cy="17139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"/>
            <p:cNvCxnSpPr>
              <a:cxnSpLocks noChangeShapeType="1"/>
            </p:cNvCxnSpPr>
            <p:nvPr/>
          </p:nvCxnSpPr>
          <p:spPr bwMode="auto">
            <a:xfrm flipV="1">
              <a:off x="933537" y="474988"/>
              <a:ext cx="1437942" cy="8478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1"/>
            <p:cNvCxnSpPr>
              <a:cxnSpLocks noChangeShapeType="1"/>
            </p:cNvCxnSpPr>
            <p:nvPr/>
          </p:nvCxnSpPr>
          <p:spPr bwMode="auto">
            <a:xfrm flipV="1">
              <a:off x="971606" y="474988"/>
              <a:ext cx="1390356" cy="25237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Line 12"/>
            <p:cNvCxnSpPr>
              <a:cxnSpLocks noChangeShapeType="1"/>
            </p:cNvCxnSpPr>
            <p:nvPr/>
          </p:nvCxnSpPr>
          <p:spPr bwMode="auto">
            <a:xfrm flipV="1">
              <a:off x="952571" y="1275286"/>
              <a:ext cx="4048212" cy="17234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Line 13"/>
            <p:cNvCxnSpPr>
              <a:cxnSpLocks noChangeShapeType="1"/>
            </p:cNvCxnSpPr>
            <p:nvPr/>
          </p:nvCxnSpPr>
          <p:spPr bwMode="auto">
            <a:xfrm>
              <a:off x="2371479" y="483640"/>
              <a:ext cx="2543651" cy="14007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2667373" y="1600597"/>
              <a:ext cx="229275" cy="22841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f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1219049" y="1787477"/>
              <a:ext cx="248309" cy="2483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d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3200329" y="1142913"/>
              <a:ext cx="286377" cy="2578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φ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4086281" y="730218"/>
              <a:ext cx="438650" cy="2578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Lens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619474" y="692150"/>
              <a:ext cx="897199" cy="2578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Image Sensor</a:t>
              </a: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16625" y="1142913"/>
              <a:ext cx="164386" cy="390200"/>
            </a:xfrm>
            <a:custGeom>
              <a:avLst/>
              <a:gdLst>
                <a:gd name="T0" fmla="*/ 259 w 259"/>
                <a:gd name="T1" fmla="*/ 0 h 615"/>
                <a:gd name="T2" fmla="*/ 140 w 259"/>
                <a:gd name="T3" fmla="*/ 180 h 615"/>
                <a:gd name="T4" fmla="*/ 20 w 259"/>
                <a:gd name="T5" fmla="*/ 540 h 615"/>
                <a:gd name="T6" fmla="*/ 20 w 259"/>
                <a:gd name="T7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615">
                  <a:moveTo>
                    <a:pt x="259" y="0"/>
                  </a:moveTo>
                  <a:cubicBezTo>
                    <a:pt x="219" y="45"/>
                    <a:pt x="179" y="90"/>
                    <a:pt x="140" y="180"/>
                  </a:cubicBezTo>
                  <a:cubicBezTo>
                    <a:pt x="100" y="270"/>
                    <a:pt x="40" y="468"/>
                    <a:pt x="20" y="540"/>
                  </a:cubicBezTo>
                  <a:cubicBezTo>
                    <a:pt x="0" y="612"/>
                    <a:pt x="20" y="600"/>
                    <a:pt x="20" y="61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4" name="Line 30"/>
            <p:cNvCxnSpPr>
              <a:cxnSpLocks noChangeShapeType="1"/>
            </p:cNvCxnSpPr>
            <p:nvPr/>
          </p:nvCxnSpPr>
          <p:spPr bwMode="auto">
            <a:xfrm flipH="1" flipV="1">
              <a:off x="1752870" y="1714802"/>
              <a:ext cx="914503" cy="8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31"/>
            <p:cNvCxnSpPr>
              <a:cxnSpLocks noChangeShapeType="1"/>
            </p:cNvCxnSpPr>
            <p:nvPr/>
          </p:nvCxnSpPr>
          <p:spPr bwMode="auto">
            <a:xfrm>
              <a:off x="2895783" y="1714802"/>
              <a:ext cx="1371322" cy="8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86600" cy="1524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Imaging Systems Overview</a:t>
            </a:r>
            <a:br>
              <a:rPr lang="en-US" sz="3600" dirty="0" smtClean="0">
                <a:latin typeface="Arial" charset="0"/>
              </a:rPr>
            </a:br>
            <a:endParaRPr lang="en-US" sz="3600" dirty="0" smtClean="0">
              <a:latin typeface="Arial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05000"/>
            <a:ext cx="8229600" cy="381000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Consists of two primary component types: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16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US" u="sng" dirty="0" smtClean="0">
                <a:latin typeface="Arial" charset="0"/>
              </a:rPr>
              <a:t>Hardware</a:t>
            </a:r>
            <a:r>
              <a:rPr lang="en-US" dirty="0" smtClean="0">
                <a:latin typeface="Arial" charset="0"/>
              </a:rPr>
              <a:t> – Image acquisition system, computer, and display devices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US" u="sng" dirty="0" smtClean="0">
                <a:latin typeface="Arial" charset="0"/>
              </a:rPr>
              <a:t>Software</a:t>
            </a:r>
            <a:r>
              <a:rPr lang="en-US" dirty="0" smtClean="0">
                <a:latin typeface="Arial" charset="0"/>
              </a:rPr>
              <a:t> – Image manipulation, analysis, and processing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64C06-18CF-4442-BECA-F31732CD627C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52400"/>
            <a:ext cx="8229600" cy="57912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Types of Lenses: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lvl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 Wide Angle lens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Short focal length,         </a:t>
            </a:r>
          </a:p>
          <a:p>
            <a:pPr lvl="1">
              <a:buClr>
                <a:schemeClr val="tx1"/>
              </a:buClr>
              <a:buNone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FOV greater than 45°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 Normal lens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Medium focal length, </a:t>
            </a:r>
          </a:p>
          <a:p>
            <a:pPr lvl="1">
              <a:buClr>
                <a:schemeClr val="tx1"/>
              </a:buClr>
              <a:buNone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FOV from 25° to 45°  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u="sng" dirty="0" smtClean="0">
                <a:latin typeface="Arial" pitchFamily="34" charset="0"/>
                <a:cs typeface="Arial" pitchFamily="34" charset="0"/>
              </a:rPr>
              <a:t> Telephoto lens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Long focal length,</a:t>
            </a:r>
          </a:p>
          <a:p>
            <a:pPr lvl="1">
              <a:buClr>
                <a:schemeClr val="tx1"/>
              </a:buClr>
              <a:buNone/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	FOV less than 25°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Real lens consists of multiple lenses, as single lens may contain aberrations  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1CC37-06DB-4A80-9AA1-6CA925BA4630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23059"/>
            <a:ext cx="7848600" cy="60960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2800" dirty="0" err="1" smtClean="0">
                <a:latin typeface="Arial" charset="0"/>
              </a:rPr>
              <a:t>Vignetting</a:t>
            </a:r>
            <a:r>
              <a:rPr lang="en-US" sz="2800" dirty="0" smtClean="0">
                <a:latin typeface="Arial" charset="0"/>
              </a:rPr>
              <a:t> effect: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sz="1000" dirty="0" smtClean="0">
              <a:latin typeface="Arial" charset="0"/>
            </a:endParaRP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Negative effects of compound lens</a:t>
            </a: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Decreases the amount of energy to the image plane passing through the lens, as we move farther away from the center of the lens</a:t>
            </a: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Can be avoided by using center portion of  the lens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1A370-E459-4B09-BED4-994B177EC2F6}" type="slidenum">
              <a:rPr lang="en-US"/>
              <a:pPr>
                <a:defRPr/>
              </a:pPr>
              <a:t>21</a:t>
            </a:fld>
            <a:endParaRPr lang="en-US"/>
          </a:p>
        </p:txBody>
      </p:sp>
      <p:grpSp>
        <p:nvGrpSpPr>
          <p:cNvPr id="6" name="Canvas 2"/>
          <p:cNvGrpSpPr/>
          <p:nvPr/>
        </p:nvGrpSpPr>
        <p:grpSpPr>
          <a:xfrm>
            <a:off x="2725226" y="3566585"/>
            <a:ext cx="5715000" cy="2691493"/>
            <a:chOff x="0" y="0"/>
            <a:chExt cx="5686425" cy="318135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5686425" cy="31813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809745" y="1149582"/>
              <a:ext cx="86100" cy="999959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flipH="1">
              <a:off x="3733550" y="1149582"/>
              <a:ext cx="67052" cy="999959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0" name="Line 6"/>
            <p:cNvCxnSpPr>
              <a:cxnSpLocks noChangeShapeType="1"/>
            </p:cNvCxnSpPr>
            <p:nvPr/>
          </p:nvCxnSpPr>
          <p:spPr bwMode="auto">
            <a:xfrm flipH="1">
              <a:off x="713184" y="1181433"/>
              <a:ext cx="1524" cy="16836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7"/>
            <p:cNvCxnSpPr>
              <a:cxnSpLocks noChangeShapeType="1"/>
            </p:cNvCxnSpPr>
            <p:nvPr/>
          </p:nvCxnSpPr>
          <p:spPr bwMode="auto">
            <a:xfrm flipH="1">
              <a:off x="1809629" y="523682"/>
              <a:ext cx="1524" cy="16836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8"/>
            <p:cNvCxnSpPr>
              <a:cxnSpLocks noChangeShapeType="1"/>
            </p:cNvCxnSpPr>
            <p:nvPr/>
          </p:nvCxnSpPr>
          <p:spPr bwMode="auto">
            <a:xfrm flipV="1">
              <a:off x="703279" y="533311"/>
              <a:ext cx="1088825" cy="6673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9"/>
            <p:cNvCxnSpPr>
              <a:cxnSpLocks noChangeShapeType="1"/>
            </p:cNvCxnSpPr>
            <p:nvPr/>
          </p:nvCxnSpPr>
          <p:spPr bwMode="auto">
            <a:xfrm flipV="1">
              <a:off x="703279" y="2206575"/>
              <a:ext cx="1106350" cy="6696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"/>
            <p:cNvCxnSpPr>
              <a:cxnSpLocks noChangeShapeType="1"/>
            </p:cNvCxnSpPr>
            <p:nvPr/>
          </p:nvCxnSpPr>
          <p:spPr bwMode="auto">
            <a:xfrm flipH="1" flipV="1">
              <a:off x="1581806" y="1661413"/>
              <a:ext cx="1693813" cy="192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24083" y="1457718"/>
              <a:ext cx="312399" cy="734784"/>
            </a:xfrm>
            <a:custGeom>
              <a:avLst/>
              <a:gdLst>
                <a:gd name="T0" fmla="*/ 195 w 492"/>
                <a:gd name="T1" fmla="*/ 0 h 1158"/>
                <a:gd name="T2" fmla="*/ 45 w 492"/>
                <a:gd name="T3" fmla="*/ 396 h 1158"/>
                <a:gd name="T4" fmla="*/ 120 w 492"/>
                <a:gd name="T5" fmla="*/ 621 h 1158"/>
                <a:gd name="T6" fmla="*/ 15 w 492"/>
                <a:gd name="T7" fmla="*/ 996 h 1158"/>
                <a:gd name="T8" fmla="*/ 210 w 492"/>
                <a:gd name="T9" fmla="*/ 1131 h 1158"/>
                <a:gd name="T10" fmla="*/ 465 w 492"/>
                <a:gd name="T11" fmla="*/ 831 h 1158"/>
                <a:gd name="T12" fmla="*/ 375 w 492"/>
                <a:gd name="T13" fmla="*/ 36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1158">
                  <a:moveTo>
                    <a:pt x="195" y="0"/>
                  </a:moveTo>
                  <a:cubicBezTo>
                    <a:pt x="126" y="146"/>
                    <a:pt x="57" y="293"/>
                    <a:pt x="45" y="396"/>
                  </a:cubicBezTo>
                  <a:cubicBezTo>
                    <a:pt x="33" y="499"/>
                    <a:pt x="125" y="521"/>
                    <a:pt x="120" y="621"/>
                  </a:cubicBezTo>
                  <a:cubicBezTo>
                    <a:pt x="115" y="721"/>
                    <a:pt x="0" y="911"/>
                    <a:pt x="15" y="996"/>
                  </a:cubicBezTo>
                  <a:cubicBezTo>
                    <a:pt x="30" y="1081"/>
                    <a:pt x="135" y="1158"/>
                    <a:pt x="210" y="1131"/>
                  </a:cubicBezTo>
                  <a:cubicBezTo>
                    <a:pt x="285" y="1104"/>
                    <a:pt x="438" y="958"/>
                    <a:pt x="465" y="831"/>
                  </a:cubicBezTo>
                  <a:cubicBezTo>
                    <a:pt x="492" y="704"/>
                    <a:pt x="390" y="443"/>
                    <a:pt x="375" y="36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848281" y="1368832"/>
              <a:ext cx="189725" cy="330357"/>
            </a:xfrm>
            <a:custGeom>
              <a:avLst/>
              <a:gdLst>
                <a:gd name="T0" fmla="*/ 180 w 299"/>
                <a:gd name="T1" fmla="*/ 521 h 521"/>
                <a:gd name="T2" fmla="*/ 296 w 299"/>
                <a:gd name="T3" fmla="*/ 326 h 521"/>
                <a:gd name="T4" fmla="*/ 195 w 299"/>
                <a:gd name="T5" fmla="*/ 31 h 521"/>
                <a:gd name="T6" fmla="*/ 0 w 299"/>
                <a:gd name="T7" fmla="*/ 14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521">
                  <a:moveTo>
                    <a:pt x="180" y="521"/>
                  </a:moveTo>
                  <a:cubicBezTo>
                    <a:pt x="236" y="464"/>
                    <a:pt x="293" y="408"/>
                    <a:pt x="296" y="326"/>
                  </a:cubicBezTo>
                  <a:cubicBezTo>
                    <a:pt x="299" y="244"/>
                    <a:pt x="244" y="62"/>
                    <a:pt x="195" y="31"/>
                  </a:cubicBezTo>
                  <a:cubicBezTo>
                    <a:pt x="146" y="0"/>
                    <a:pt x="33" y="122"/>
                    <a:pt x="0" y="1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17" name="Line 13"/>
            <p:cNvCxnSpPr>
              <a:cxnSpLocks noChangeShapeType="1"/>
            </p:cNvCxnSpPr>
            <p:nvPr/>
          </p:nvCxnSpPr>
          <p:spPr bwMode="auto">
            <a:xfrm>
              <a:off x="4305012" y="756265"/>
              <a:ext cx="438121" cy="9236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Line 14"/>
            <p:cNvCxnSpPr>
              <a:cxnSpLocks noChangeShapeType="1"/>
            </p:cNvCxnSpPr>
            <p:nvPr/>
          </p:nvCxnSpPr>
          <p:spPr bwMode="auto">
            <a:xfrm flipH="1" flipV="1">
              <a:off x="3066845" y="1276244"/>
              <a:ext cx="1705242" cy="876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15"/>
            <p:cNvCxnSpPr>
              <a:cxnSpLocks noChangeShapeType="1"/>
            </p:cNvCxnSpPr>
            <p:nvPr/>
          </p:nvCxnSpPr>
          <p:spPr bwMode="auto">
            <a:xfrm flipH="1">
              <a:off x="3219234" y="1419941"/>
              <a:ext cx="1657239" cy="1105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Freeform 19"/>
            <p:cNvSpPr>
              <a:spLocks/>
            </p:cNvSpPr>
            <p:nvPr/>
          </p:nvSpPr>
          <p:spPr bwMode="auto">
            <a:xfrm flipH="1">
              <a:off x="2295752" y="1178470"/>
              <a:ext cx="76195" cy="999218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flipH="1">
              <a:off x="3028747" y="1274762"/>
              <a:ext cx="57146" cy="778486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085893" y="1274021"/>
              <a:ext cx="67052" cy="798486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381090" y="1178470"/>
              <a:ext cx="86100" cy="999218"/>
            </a:xfrm>
            <a:custGeom>
              <a:avLst/>
              <a:gdLst>
                <a:gd name="T0" fmla="*/ 0 w 347"/>
                <a:gd name="T1" fmla="*/ 0 h 1860"/>
                <a:gd name="T2" fmla="*/ 345 w 347"/>
                <a:gd name="T3" fmla="*/ 915 h 1860"/>
                <a:gd name="T4" fmla="*/ 15 w 347"/>
                <a:gd name="T5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1860">
                  <a:moveTo>
                    <a:pt x="0" y="0"/>
                  </a:moveTo>
                  <a:cubicBezTo>
                    <a:pt x="171" y="302"/>
                    <a:pt x="343" y="605"/>
                    <a:pt x="345" y="915"/>
                  </a:cubicBezTo>
                  <a:cubicBezTo>
                    <a:pt x="347" y="1225"/>
                    <a:pt x="70" y="1703"/>
                    <a:pt x="1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4" name="Line 20"/>
            <p:cNvCxnSpPr>
              <a:cxnSpLocks noChangeShapeType="1"/>
            </p:cNvCxnSpPr>
            <p:nvPr/>
          </p:nvCxnSpPr>
          <p:spPr bwMode="auto">
            <a:xfrm flipH="1">
              <a:off x="2095360" y="2145097"/>
              <a:ext cx="2029070" cy="177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21"/>
            <p:cNvCxnSpPr>
              <a:cxnSpLocks noChangeShapeType="1"/>
            </p:cNvCxnSpPr>
            <p:nvPr/>
          </p:nvCxnSpPr>
          <p:spPr bwMode="auto">
            <a:xfrm flipH="1">
              <a:off x="2152506" y="1173285"/>
              <a:ext cx="2029070" cy="177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457552" y="515535"/>
              <a:ext cx="1028631" cy="3496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Image Sensor</a:t>
              </a:r>
            </a:p>
          </p:txBody>
        </p:sp>
        <p:cxnSp>
          <p:nvCxnSpPr>
            <p:cNvPr id="27" name="Line 23"/>
            <p:cNvCxnSpPr>
              <a:cxnSpLocks noChangeShapeType="1"/>
            </p:cNvCxnSpPr>
            <p:nvPr/>
          </p:nvCxnSpPr>
          <p:spPr bwMode="auto">
            <a:xfrm flipH="1" flipV="1">
              <a:off x="3295429" y="1678449"/>
              <a:ext cx="1457608" cy="96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4076427" y="514794"/>
              <a:ext cx="238490" cy="2473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/>
            </a:p>
          </p:txBody>
        </p:sp>
        <p:cxnSp>
          <p:nvCxnSpPr>
            <p:cNvPr id="29" name="Line 25"/>
            <p:cNvCxnSpPr>
              <a:cxnSpLocks noChangeShapeType="1"/>
            </p:cNvCxnSpPr>
            <p:nvPr/>
          </p:nvCxnSpPr>
          <p:spPr bwMode="auto">
            <a:xfrm flipV="1">
              <a:off x="4190719" y="308135"/>
              <a:ext cx="762" cy="1399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ne 26"/>
            <p:cNvCxnSpPr>
              <a:cxnSpLocks noChangeShapeType="1"/>
            </p:cNvCxnSpPr>
            <p:nvPr/>
          </p:nvCxnSpPr>
          <p:spPr bwMode="auto">
            <a:xfrm rot="5400000" flipH="1" flipV="1">
              <a:off x="4455126" y="532932"/>
              <a:ext cx="741" cy="1866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Line 27"/>
            <p:cNvCxnSpPr>
              <a:cxnSpLocks noChangeShapeType="1"/>
            </p:cNvCxnSpPr>
            <p:nvPr/>
          </p:nvCxnSpPr>
          <p:spPr bwMode="auto">
            <a:xfrm rot="16200000" flipV="1">
              <a:off x="3935615" y="542688"/>
              <a:ext cx="10370" cy="1775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28"/>
            <p:cNvCxnSpPr>
              <a:cxnSpLocks noChangeShapeType="1"/>
            </p:cNvCxnSpPr>
            <p:nvPr/>
          </p:nvCxnSpPr>
          <p:spPr bwMode="auto">
            <a:xfrm flipH="1">
              <a:off x="4191481" y="799967"/>
              <a:ext cx="9143" cy="159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Line 29"/>
            <p:cNvCxnSpPr>
              <a:cxnSpLocks noChangeShapeType="1"/>
            </p:cNvCxnSpPr>
            <p:nvPr/>
          </p:nvCxnSpPr>
          <p:spPr bwMode="auto">
            <a:xfrm flipH="1">
              <a:off x="3914894" y="754043"/>
              <a:ext cx="171439" cy="1822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Line 30"/>
            <p:cNvCxnSpPr>
              <a:cxnSpLocks noChangeShapeType="1"/>
            </p:cNvCxnSpPr>
            <p:nvPr/>
          </p:nvCxnSpPr>
          <p:spPr bwMode="auto">
            <a:xfrm flipH="1" flipV="1">
              <a:off x="3866891" y="325172"/>
              <a:ext cx="200393" cy="1903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Line 31"/>
            <p:cNvCxnSpPr>
              <a:cxnSpLocks noChangeShapeType="1"/>
            </p:cNvCxnSpPr>
            <p:nvPr/>
          </p:nvCxnSpPr>
          <p:spPr bwMode="auto">
            <a:xfrm flipV="1">
              <a:off x="4305012" y="277766"/>
              <a:ext cx="181344" cy="219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Line 32"/>
            <p:cNvCxnSpPr>
              <a:cxnSpLocks noChangeShapeType="1"/>
            </p:cNvCxnSpPr>
            <p:nvPr/>
          </p:nvCxnSpPr>
          <p:spPr bwMode="auto">
            <a:xfrm flipH="1" flipV="1">
              <a:off x="4353014" y="723674"/>
              <a:ext cx="180582" cy="1451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76200"/>
            <a:ext cx="8210939" cy="1524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defRPr/>
            </a:pPr>
            <a:r>
              <a:rPr lang="en-US" sz="2800" dirty="0" smtClean="0"/>
              <a:t>Sensors : Converts light energy into electrical energy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 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D8C89-CF05-4C7C-8A7B-5AE1D9C8244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pic>
        <p:nvPicPr>
          <p:cNvPr id="23557" name="Picture 9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065326"/>
            <a:ext cx="5181600" cy="383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790290" y="5108951"/>
            <a:ext cx="771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a) Single imaging sensor ; b) Linear ( line) sensor ; c) 2-D or array sensor </a:t>
            </a:r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779404" y="5533081"/>
            <a:ext cx="83539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CCD: </a:t>
            </a:r>
            <a:r>
              <a:rPr lang="en-US" dirty="0" smtClean="0"/>
              <a:t>9kx9k</a:t>
            </a:r>
            <a:r>
              <a:rPr lang="en-US" dirty="0"/>
              <a:t>	</a:t>
            </a:r>
            <a:r>
              <a:rPr lang="en-US" dirty="0" smtClean="0"/>
              <a:t>CMOS</a:t>
            </a:r>
            <a:r>
              <a:rPr lang="en-US" dirty="0"/>
              <a:t>: less power, cheaper, image quality not as good as CCD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881743" y="3810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r>
              <a:rPr lang="en-US" sz="2800" u="sng" dirty="0" smtClean="0">
                <a:latin typeface="Arial" charset="0"/>
              </a:rPr>
              <a:t>Sensor equation</a:t>
            </a:r>
            <a:r>
              <a:rPr lang="en-US" sz="2800" dirty="0" smtClean="0">
                <a:latin typeface="Arial" charset="0"/>
              </a:rPr>
              <a:t>: Calculates the approximate number of electrons (N)  liberated in a sensor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endParaRPr lang="en-US" sz="1000" dirty="0" smtClean="0">
              <a:latin typeface="Arial" charset="0"/>
            </a:endParaRP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N = 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δ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A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δ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t∫ b(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λ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)q(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λ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)d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λ</a:t>
            </a:r>
            <a:endParaRPr lang="en-US" sz="2800" dirty="0" smtClean="0">
              <a:latin typeface="Arial" charset="0"/>
              <a:cs typeface="Tahoma" pitchFamily="34" charset="0"/>
            </a:endParaRP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l-GR" sz="2800" dirty="0" smtClean="0">
                <a:latin typeface="Arial" charset="0"/>
                <a:cs typeface="Tahoma" pitchFamily="34" charset="0"/>
              </a:rPr>
              <a:t>δ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A is the area; 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δ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t is the time interval</a:t>
            </a: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  <a:cs typeface="Tahoma" pitchFamily="34" charset="0"/>
              </a:rPr>
              <a:t>q(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λ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) is the </a:t>
            </a:r>
            <a:r>
              <a:rPr lang="en-US" sz="2800" i="1" dirty="0" smtClean="0">
                <a:latin typeface="Arial" charset="0"/>
                <a:cs typeface="Tahoma" pitchFamily="34" charset="0"/>
              </a:rPr>
              <a:t>quantum efficiency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 – the ratio of electron flux produced to the incident photon flux</a:t>
            </a:r>
          </a:p>
          <a:p>
            <a:pPr lvl="1">
              <a:lnSpc>
                <a:spcPct val="11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  <a:cs typeface="Tahoma" pitchFamily="34" charset="0"/>
              </a:rPr>
              <a:t> b(</a:t>
            </a:r>
            <a:r>
              <a:rPr lang="el-GR" sz="2800" dirty="0" smtClean="0">
                <a:latin typeface="Arial" charset="0"/>
                <a:cs typeface="Tahoma" pitchFamily="34" charset="0"/>
              </a:rPr>
              <a:t>λ</a:t>
            </a:r>
            <a:r>
              <a:rPr lang="en-US" sz="2800" dirty="0" smtClean="0">
                <a:latin typeface="Arial" charset="0"/>
                <a:cs typeface="Tahoma" pitchFamily="34" charset="0"/>
              </a:rPr>
              <a:t>) is incident photon flux (irradiation)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Tahoma" pitchFamily="34" charset="0"/>
              </a:rPr>
              <a:t>	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defRPr/>
            </a:pPr>
            <a:r>
              <a:rPr lang="en-US" dirty="0" smtClean="0">
                <a:latin typeface="Arial" charset="0"/>
                <a:cs typeface="Tahoma" pitchFamily="34" charset="0"/>
              </a:rPr>
              <a:t>Tube devices are 5% quantum efficient and solid state devices are 60% to 95% quantum efficient</a:t>
            </a: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400" dirty="0" smtClean="0"/>
              <a:t> 	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(c) Scott E Umbaugh, SIUE 2018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9A2A04-C99F-45FA-9C03-A705E0539919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0"/>
            <a:ext cx="7086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SMALL CAMERAS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DC473-0D2A-4D3A-8C56-2F3A0FAFC53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219200" y="5483747"/>
            <a:ext cx="754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Source: </a:t>
            </a:r>
            <a:r>
              <a:rPr lang="en-US" u="sng" dirty="0" smtClean="0"/>
              <a:t>VISION SYSTEMS DESIGN,</a:t>
            </a:r>
            <a:r>
              <a:rPr lang="en-US" dirty="0" smtClean="0"/>
              <a:t> November 2010, “Color Camera Cubes”,  </a:t>
            </a:r>
            <a:r>
              <a:rPr lang="en-US" dirty="0"/>
              <a:t>p. </a:t>
            </a:r>
            <a:r>
              <a:rPr lang="en-US" dirty="0" smtClean="0"/>
              <a:t>17</a:t>
            </a:r>
            <a:endParaRPr lang="en-US" dirty="0"/>
          </a:p>
        </p:txBody>
      </p:sp>
      <p:pic>
        <p:nvPicPr>
          <p:cNvPr id="8" name="Picture 7" descr="wafer_camer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47" y="838200"/>
            <a:ext cx="5638800" cy="4488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891" y="-29422"/>
            <a:ext cx="7704667" cy="1981200"/>
          </a:xfrm>
        </p:spPr>
        <p:txBody>
          <a:bodyPr/>
          <a:lstStyle/>
          <a:p>
            <a:r>
              <a:rPr lang="en-US" dirty="0" smtClean="0"/>
              <a:t>Multispectral Sensor Chip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r="26162"/>
          <a:stretch/>
        </p:blipFill>
        <p:spPr>
          <a:xfrm>
            <a:off x="975782" y="1951778"/>
            <a:ext cx="3352800" cy="287972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(c) Scott E Umbaugh, SIUE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00600" y="1729648"/>
            <a:ext cx="410801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2.7×2.7×1.1 mm in size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Two versions: 1) 385-900 nm, 2) 775-1065 nm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Manufactured by Viavi Solutions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Development kit available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u="sng" dirty="0" smtClean="0"/>
              <a:t>Photonics Spectra</a:t>
            </a:r>
            <a:r>
              <a:rPr lang="en-US" sz="2000" dirty="0" smtClean="0"/>
              <a:t>, June 2017, p. 36</a:t>
            </a:r>
          </a:p>
        </p:txBody>
      </p:sp>
    </p:spTree>
    <p:extLst>
      <p:ext uri="{BB962C8B-B14F-4D97-AF65-F5344CB8AC3E}">
        <p14:creationId xmlns:p14="http://schemas.microsoft.com/office/powerpoint/2010/main" val="3458797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991600" cy="6223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400" dirty="0" smtClean="0">
                <a:latin typeface="Arial" charset="0"/>
              </a:rPr>
              <a:t>Imaging Outside the Visible Range of the EM Spectrum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25FD3C-DD98-4A53-80EA-378E8623E64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pic>
        <p:nvPicPr>
          <p:cNvPr id="26629" name="Picture 8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003300"/>
            <a:ext cx="5952153" cy="501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olor_spectru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876800"/>
            <a:ext cx="381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3417093" y="5746670"/>
            <a:ext cx="2005013" cy="266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Wavelength in nanometers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662327"/>
            <a:ext cx="8077200" cy="1371600"/>
          </a:xfrm>
        </p:spPr>
        <p:txBody>
          <a:bodyPr>
            <a:normAutofit fontScale="90000"/>
          </a:bodyPr>
          <a:lstStyle/>
          <a:p>
            <a:pPr algn="l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 charset="0"/>
              </a:rPr>
              <a:t>   </a:t>
            </a:r>
            <a:r>
              <a:rPr lang="en-US" sz="3200" u="sng" dirty="0" smtClean="0">
                <a:solidFill>
                  <a:schemeClr val="tx1"/>
                </a:solidFill>
                <a:latin typeface="Arial" charset="0"/>
              </a:rPr>
              <a:t>X-Rays</a:t>
            </a:r>
            <a:r>
              <a:rPr lang="en-US" sz="3200" dirty="0" smtClean="0">
                <a:solidFill>
                  <a:schemeClr val="tx1"/>
                </a:solidFill>
                <a:latin typeface="Arial" charset="0"/>
              </a:rPr>
              <a:t>: Used in medical diagnostics </a:t>
            </a:r>
            <a:br>
              <a:rPr lang="en-US" sz="32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Arial" charset="0"/>
              </a:rPr>
              <a:t>	and computerized tomography (CT)</a:t>
            </a:r>
            <a:br>
              <a:rPr lang="en-US" sz="32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4000" dirty="0" smtClean="0"/>
              <a:t>			</a:t>
            </a:r>
          </a:p>
        </p:txBody>
      </p:sp>
      <p:pic>
        <p:nvPicPr>
          <p:cNvPr id="27653" name="Picture 5" descr="fig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74334" y="2036536"/>
            <a:ext cx="3733800" cy="3173413"/>
          </a:xfrm>
          <a:noFill/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6F82E0-25B5-4D5A-B769-3F024A6B920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27654" name="Picture 6" descr="fi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7430" y="2036535"/>
            <a:ext cx="4125437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600200" y="5314233"/>
            <a:ext cx="125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Chest X-ray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5996072" y="5215164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Dental X-ray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E114E-C1AF-4BE1-AE8A-B7B10517644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28676" name="Picture 4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2" y="1065513"/>
            <a:ext cx="7391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743200" y="5632524"/>
            <a:ext cx="3527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One slice of CT of patient’s abdomen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1600200" y="469852"/>
            <a:ext cx="55338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Computerized </a:t>
            </a:r>
            <a:r>
              <a:rPr lang="en-US" sz="3200" dirty="0">
                <a:latin typeface="Arial" charset="0"/>
              </a:rPr>
              <a:t>Tomography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28600"/>
            <a:ext cx="8229600" cy="129169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Ultraviolet imaging</a:t>
            </a:r>
            <a:r>
              <a:rPr lang="en-US" dirty="0" smtClean="0">
                <a:latin typeface="Arial" charset="0"/>
              </a:rPr>
              <a:t> (300nm): Used in industrial applications, law enforcement, microscopy and astronomy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A15AE-A7D9-4277-BB08-3149285E0D68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1295400" y="5059289"/>
            <a:ext cx="317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Fluorescence microscopy of cells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5083967" y="5059289"/>
            <a:ext cx="317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Fluorescence microscopy of cells</a:t>
            </a:r>
          </a:p>
        </p:txBody>
      </p:sp>
      <p:pic>
        <p:nvPicPr>
          <p:cNvPr id="9" name="Picture 8" descr="Fig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14855"/>
            <a:ext cx="3810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ig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14855"/>
            <a:ext cx="3810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8229600" cy="5791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				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A2632-8766-4225-A91C-B3D048C66CCF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67" y="948520"/>
            <a:ext cx="6553200" cy="5159653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72367" y="64027"/>
            <a:ext cx="7086600" cy="1524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Imaging System Hardware</a:t>
            </a:r>
            <a:br>
              <a:rPr lang="en-US" sz="3600" dirty="0" smtClean="0">
                <a:latin typeface="Arial" charset="0"/>
              </a:rPr>
            </a:br>
            <a:endParaRPr lang="en-US" sz="36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189833" y="10886"/>
            <a:ext cx="7954167" cy="1676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Infrared imaging </a:t>
            </a:r>
            <a:r>
              <a:rPr lang="en-US" dirty="0" smtClean="0">
                <a:latin typeface="Arial" charset="0"/>
              </a:rPr>
              <a:t>(800nm+): Used in satellite imaging, law enforcement, medical diagnosis and fire detection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(c) Scott E Umbaugh, SIUE 2018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F5073-D49B-4DBE-890F-3F3FBE1F8AFC}" type="slidenum">
              <a:rPr lang="en-US"/>
              <a:pPr>
                <a:defRPr/>
              </a:pPr>
              <a:t>30</a:t>
            </a:fld>
            <a:endParaRPr lang="en-US"/>
          </a:p>
        </p:txBody>
      </p:sp>
      <p:pic>
        <p:nvPicPr>
          <p:cNvPr id="30725" name="Picture 4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0956" y="1371600"/>
            <a:ext cx="4038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9" descr="fi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2562" y="1730186"/>
            <a:ext cx="4191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 Box 10"/>
          <p:cNvSpPr txBox="1">
            <a:spLocks noChangeArrowheads="1"/>
          </p:cNvSpPr>
          <p:nvPr/>
        </p:nvSpPr>
        <p:spPr bwMode="auto">
          <a:xfrm>
            <a:off x="930956" y="4876800"/>
            <a:ext cx="234564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charset="0"/>
              </a:rPr>
              <a:t>Satellite image showing </a:t>
            </a:r>
          </a:p>
          <a:p>
            <a:r>
              <a:rPr lang="en-US" sz="1600" dirty="0">
                <a:latin typeface="Arial" charset="0"/>
              </a:rPr>
              <a:t>water vapor</a:t>
            </a:r>
            <a:r>
              <a:rPr lang="en-US" dirty="0"/>
              <a:t> </a:t>
            </a:r>
          </a:p>
        </p:txBody>
      </p:sp>
      <p:sp>
        <p:nvSpPr>
          <p:cNvPr id="30728" name="Text Box 11"/>
          <p:cNvSpPr txBox="1">
            <a:spLocks noChangeArrowheads="1"/>
          </p:cNvSpPr>
          <p:nvPr/>
        </p:nvSpPr>
        <p:spPr bwMode="auto">
          <a:xfrm>
            <a:off x="4800600" y="5278286"/>
            <a:ext cx="30210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Infrared satellite imagery in the </a:t>
            </a:r>
          </a:p>
          <a:p>
            <a:r>
              <a:rPr lang="en-US" sz="1600" dirty="0">
                <a:latin typeface="Arial" charset="0"/>
              </a:rPr>
              <a:t>near infrared band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25286" y="533400"/>
            <a:ext cx="8229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600" u="sng" dirty="0" smtClean="0">
                <a:latin typeface="Arial" charset="0"/>
              </a:rPr>
              <a:t>Infrared imaging </a:t>
            </a:r>
            <a:r>
              <a:rPr lang="en-US" sz="2600" dirty="0" smtClean="0">
                <a:latin typeface="Arial" charset="0"/>
              </a:rPr>
              <a:t>(800nm+): Used in satellite imaging, law enforcement, medical diagnosis and fire detection</a:t>
            </a:r>
          </a:p>
        </p:txBody>
      </p:sp>
      <p:pic>
        <p:nvPicPr>
          <p:cNvPr id="7" name="Picture 6" descr="Fig2.2-11c_E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16411"/>
            <a:ext cx="3812137" cy="2862072"/>
          </a:xfrm>
          <a:prstGeom prst="rect">
            <a:avLst/>
          </a:prstGeom>
        </p:spPr>
      </p:pic>
      <p:pic>
        <p:nvPicPr>
          <p:cNvPr id="8" name="Picture 7" descr="Fig2.2-11d_Ed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967" y="1949742"/>
            <a:ext cx="3810000" cy="2860467"/>
          </a:xfrm>
          <a:prstGeom prst="rect">
            <a:avLst/>
          </a:prstGeom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143000" y="4980056"/>
            <a:ext cx="670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charset="0"/>
              </a:rPr>
              <a:t>Thermographic images used in research for the diagnosis of </a:t>
            </a:r>
            <a:r>
              <a:rPr lang="en-US" sz="2000" dirty="0" err="1" smtClean="0">
                <a:latin typeface="Arial" charset="0"/>
              </a:rPr>
              <a:t>Chiari</a:t>
            </a:r>
            <a:r>
              <a:rPr lang="en-US" sz="2000" dirty="0" smtClean="0">
                <a:latin typeface="Arial" charset="0"/>
              </a:rPr>
              <a:t> malformation, a brain disease, in dogs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0"/>
            <a:ext cx="8229600" cy="990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Multispectral imaging</a:t>
            </a:r>
            <a:r>
              <a:rPr lang="en-US" dirty="0" smtClean="0">
                <a:latin typeface="Arial" charset="0"/>
              </a:rPr>
              <a:t>: Used in weather analysis</a:t>
            </a:r>
            <a:r>
              <a:rPr lang="en-US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1B4A36-0A4C-4C4E-A9E4-F31AB0FD54DD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31749" name="Picture 5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2647" y="1143000"/>
            <a:ext cx="50101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681021" y="5334000"/>
            <a:ext cx="58977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Arial" charset="0"/>
              </a:rPr>
              <a:t>GOES image of  North </a:t>
            </a:r>
            <a:r>
              <a:rPr lang="en-US" sz="1600" dirty="0" smtClean="0">
                <a:latin typeface="Arial" charset="0"/>
              </a:rPr>
              <a:t>America</a:t>
            </a:r>
          </a:p>
          <a:p>
            <a:pPr algn="ctr"/>
            <a:r>
              <a:rPr lang="en-US" sz="1600" dirty="0" smtClean="0">
                <a:latin typeface="Arial" charset="0"/>
              </a:rPr>
              <a:t>(Multispectral Geostationary Operational Environment Satellite)</a:t>
            </a:r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28600"/>
            <a:ext cx="8229600" cy="22098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SzPct val="104000"/>
              <a:buFont typeface="Wingdings" pitchFamily="2" charset="2"/>
              <a:buChar char="Ø"/>
              <a:defRPr/>
            </a:pPr>
            <a:r>
              <a:rPr lang="en-US" sz="2600" u="sng" dirty="0" smtClean="0">
                <a:latin typeface="Arial" charset="0"/>
              </a:rPr>
              <a:t>Microwave images</a:t>
            </a:r>
            <a:r>
              <a:rPr lang="en-US" sz="2600" dirty="0" smtClean="0">
                <a:latin typeface="Arial" charset="0"/>
              </a:rPr>
              <a:t>: Used in radar applications, to acquire info through obstacles in any light conditions</a:t>
            </a: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SzPct val="104000"/>
              <a:buFont typeface="Wingdings" pitchFamily="2" charset="2"/>
              <a:buNone/>
              <a:defRPr/>
            </a:pPr>
            <a:endParaRPr lang="en-US" sz="1100" dirty="0" smtClean="0">
              <a:latin typeface="Arial" charset="0"/>
            </a:endParaRPr>
          </a:p>
          <a:p>
            <a:pPr eaLnBrk="1" hangingPunct="1">
              <a:lnSpc>
                <a:spcPct val="120000"/>
              </a:lnSpc>
              <a:buClr>
                <a:schemeClr val="tx1"/>
              </a:buClr>
              <a:buSzPct val="104000"/>
              <a:buFont typeface="Wingdings" pitchFamily="2" charset="2"/>
              <a:buChar char="Ø"/>
              <a:defRPr/>
            </a:pPr>
            <a:r>
              <a:rPr lang="en-US" sz="2600" u="sng" dirty="0" smtClean="0">
                <a:latin typeface="Arial" charset="0"/>
              </a:rPr>
              <a:t>Radio waves</a:t>
            </a:r>
            <a:r>
              <a:rPr lang="en-US" sz="2600" dirty="0" smtClean="0">
                <a:latin typeface="Arial" charset="0"/>
              </a:rPr>
              <a:t>: Used in astronomy and medicine (MRI)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51281-2C2E-4733-A81F-6E055BCC1C63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32773" name="Picture 4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271980"/>
            <a:ext cx="4343400" cy="365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914400" y="2426245"/>
            <a:ext cx="2732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MRI of patient’s shoulder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Acoustic Imaging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914400"/>
            <a:ext cx="8686800" cy="21336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Works by sending out sound waves at various frequencies and then measuring the reflected waves</a:t>
            </a:r>
          </a:p>
          <a:p>
            <a:pPr eaLnBrk="1" hangingPunct="1"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Used in biological and man-made systems, geological systems, and medicine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70671-6130-405B-A158-69D224A6A3C5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1417422" y="5602287"/>
            <a:ext cx="24513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charset="0"/>
              </a:rPr>
              <a:t>Conventional ultrasound</a:t>
            </a:r>
            <a:endParaRPr lang="en-US" sz="1600" dirty="0">
              <a:latin typeface="Arial" charset="0"/>
            </a:endParaRPr>
          </a:p>
        </p:txBody>
      </p:sp>
      <p:sp>
        <p:nvSpPr>
          <p:cNvPr id="33803" name="Text Box 10"/>
          <p:cNvSpPr txBox="1">
            <a:spLocks noChangeArrowheads="1"/>
          </p:cNvSpPr>
          <p:nvPr/>
        </p:nvSpPr>
        <p:spPr bwMode="auto">
          <a:xfrm>
            <a:off x="5839043" y="5681246"/>
            <a:ext cx="15632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charset="0"/>
              </a:rPr>
              <a:t>3-D Ultrasound</a:t>
            </a:r>
            <a:endParaRPr lang="en-US" sz="1600" dirty="0">
              <a:latin typeface="Arial" charset="0"/>
            </a:endParaRPr>
          </a:p>
        </p:txBody>
      </p:sp>
      <p:pic>
        <p:nvPicPr>
          <p:cNvPr id="125954" name="Picture 2" descr="C:\My Documents C\CVIPnewbook_Edition2\Chapter 2\CH02_Ed2_Figures\Images\Fig2.2-13b_E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892841"/>
            <a:ext cx="3433361" cy="2709446"/>
          </a:xfrm>
          <a:prstGeom prst="rect">
            <a:avLst/>
          </a:prstGeom>
          <a:noFill/>
        </p:spPr>
      </p:pic>
      <p:pic>
        <p:nvPicPr>
          <p:cNvPr id="125955" name="Picture 3" descr="C:\My Documents C\CVIPnewbook_Edition2\Chapter 2\CH02_Ed2_Figures\Images\Fig2.2-13d_Ed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2367" y="2779712"/>
            <a:ext cx="3276600" cy="282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8303"/>
            <a:ext cx="8229600" cy="698500"/>
          </a:xfrm>
          <a:noFill/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Electron Imaging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142999"/>
            <a:ext cx="7239000" cy="2078037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Uses a focused beam of electrons 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Provides high magnification (200 thousand times)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Two types: SEM (scan) and TEM (</a:t>
            </a:r>
            <a:r>
              <a:rPr lang="en-US" dirty="0" err="1" smtClean="0">
                <a:latin typeface="Arial" charset="0"/>
              </a:rPr>
              <a:t>xmit</a:t>
            </a:r>
            <a:r>
              <a:rPr lang="en-US" dirty="0" smtClean="0">
                <a:latin typeface="Arial" charset="0"/>
              </a:rPr>
              <a:t>)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371AD-E26F-44E8-A43E-1BD09F62F199}" type="slidenum">
              <a:rPr lang="en-US"/>
              <a:pPr>
                <a:defRPr/>
              </a:pPr>
              <a:t>35</a:t>
            </a:fld>
            <a:endParaRPr lang="en-US"/>
          </a:p>
        </p:txBody>
      </p:sp>
      <p:pic>
        <p:nvPicPr>
          <p:cNvPr id="34822" name="Picture 5" descr="fi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347" y="3343689"/>
            <a:ext cx="2514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fi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9587" y="3332803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9" descr="fi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68705" y="3332803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852532" y="5629689"/>
            <a:ext cx="2341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SEM image of mosquito</a:t>
            </a:r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3855616" y="5642559"/>
            <a:ext cx="226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Logic gate in microchip</a:t>
            </a:r>
          </a:p>
        </p:txBody>
      </p:sp>
      <p:sp>
        <p:nvSpPr>
          <p:cNvPr id="34827" name="Text Box 12"/>
          <p:cNvSpPr txBox="1">
            <a:spLocks noChangeArrowheads="1"/>
          </p:cNvSpPr>
          <p:nvPr/>
        </p:nvSpPr>
        <p:spPr bwMode="auto">
          <a:xfrm>
            <a:off x="6854455" y="5629689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>
                <a:latin typeface="Arial" charset="0"/>
              </a:rPr>
              <a:t>Brittlestar</a:t>
            </a:r>
            <a:endParaRPr lang="en-US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Laser Imaging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524000"/>
            <a:ext cx="7848600" cy="441960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i="1" dirty="0" smtClean="0">
                <a:latin typeface="Arial" charset="0"/>
              </a:rPr>
              <a:t>LASER</a:t>
            </a:r>
            <a:r>
              <a:rPr lang="en-US" dirty="0" smtClean="0">
                <a:latin typeface="Arial" charset="0"/>
              </a:rPr>
              <a:t> = </a:t>
            </a:r>
            <a:r>
              <a:rPr lang="en-US" i="1" dirty="0" smtClean="0">
                <a:latin typeface="Arial" charset="0"/>
              </a:rPr>
              <a:t>L</a:t>
            </a:r>
            <a:r>
              <a:rPr lang="en-US" dirty="0" smtClean="0">
                <a:latin typeface="Arial" charset="0"/>
              </a:rPr>
              <a:t>ight </a:t>
            </a:r>
            <a:r>
              <a:rPr lang="en-US" i="1" dirty="0" smtClean="0">
                <a:latin typeface="Arial" charset="0"/>
              </a:rPr>
              <a:t>A</a:t>
            </a:r>
            <a:r>
              <a:rPr lang="en-US" dirty="0" smtClean="0">
                <a:latin typeface="Arial" charset="0"/>
              </a:rPr>
              <a:t>mplification by </a:t>
            </a:r>
            <a:r>
              <a:rPr lang="en-US" i="1" dirty="0" smtClean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timulated </a:t>
            </a:r>
            <a:r>
              <a:rPr lang="en-US" i="1" dirty="0" smtClean="0">
                <a:latin typeface="Arial" charset="0"/>
              </a:rPr>
              <a:t>E</a:t>
            </a:r>
            <a:r>
              <a:rPr lang="en-US" dirty="0" smtClean="0">
                <a:latin typeface="Arial" charset="0"/>
              </a:rPr>
              <a:t>mission of </a:t>
            </a:r>
            <a:r>
              <a:rPr lang="en-US" i="1" dirty="0" smtClean="0">
                <a:latin typeface="Arial" charset="0"/>
              </a:rPr>
              <a:t>R</a:t>
            </a:r>
            <a:r>
              <a:rPr lang="en-US" dirty="0" smtClean="0">
                <a:latin typeface="Arial" charset="0"/>
              </a:rPr>
              <a:t>adiation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Produces narrow beam of light in visible, IR, or UV range of EM spectrum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Generates coherent light, highly intense and monochromatic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Used to create </a:t>
            </a:r>
            <a:r>
              <a:rPr lang="en-US" i="1" dirty="0" smtClean="0">
                <a:latin typeface="Arial" charset="0"/>
              </a:rPr>
              <a:t>range images</a:t>
            </a:r>
            <a:r>
              <a:rPr lang="en-US" dirty="0" smtClean="0">
                <a:latin typeface="Arial" charset="0"/>
              </a:rPr>
              <a:t>, referred to as </a:t>
            </a:r>
            <a:r>
              <a:rPr lang="en-US" i="1" dirty="0" smtClean="0">
                <a:latin typeface="Arial" charset="0"/>
              </a:rPr>
              <a:t>depth maps</a:t>
            </a:r>
            <a:endParaRPr lang="en-US" dirty="0" smtClean="0">
              <a:latin typeface="Arial" charset="0"/>
            </a:endParaRPr>
          </a:p>
          <a:p>
            <a:pPr algn="ctr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3600" dirty="0" smtClean="0">
              <a:latin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40FFAB-8E71-4079-ACA6-CD62DBB0BFA0}" type="slidenum">
              <a:rPr lang="en-US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752" y="304800"/>
            <a:ext cx="7068305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>
                <a:latin typeface="Arial" charset="0"/>
              </a:rPr>
              <a:t>Computer Generated Images</a:t>
            </a:r>
            <a:r>
              <a:rPr lang="en-US" sz="4800" dirty="0" smtClean="0">
                <a:latin typeface="Arial" charset="0"/>
              </a:rPr>
              <a:t/>
            </a:r>
            <a:br>
              <a:rPr lang="en-US" sz="4800" dirty="0" smtClean="0">
                <a:latin typeface="Arial" charset="0"/>
              </a:rPr>
            </a:br>
            <a:endParaRPr lang="en-US" dirty="0" smtClean="0">
              <a:latin typeface="Arial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1063095" y="876300"/>
            <a:ext cx="8229600" cy="22098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Computers are used to generate images, they are not </a:t>
            </a:r>
            <a:r>
              <a:rPr lang="en-US" i="1" dirty="0" smtClean="0">
                <a:latin typeface="Arial" charset="0"/>
              </a:rPr>
              <a:t>sensed</a:t>
            </a:r>
            <a:r>
              <a:rPr lang="en-US" dirty="0" smtClean="0">
                <a:latin typeface="Arial" charset="0"/>
              </a:rPr>
              <a:t> from the real world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Used in engineering (CAD), medicine, education, arts, games, aviation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8992E-BB1E-471C-9692-1EC2F2108DAB}" type="slidenum">
              <a:rPr lang="en-US"/>
              <a:pPr>
                <a:defRPr/>
              </a:pPr>
              <a:t>37</a:t>
            </a:fld>
            <a:endParaRPr lang="en-US"/>
          </a:p>
        </p:txBody>
      </p:sp>
      <p:pic>
        <p:nvPicPr>
          <p:cNvPr id="126978" name="Picture 2" descr="Fi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26873"/>
            <a:ext cx="379780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 descr="bfly_ed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326873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84916"/>
            <a:ext cx="7162800" cy="8509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The CVIPtools Software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990600"/>
            <a:ext cx="8229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Developed at SIUE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Provides the user access to a wide variety of computer imaging operations and to explore these operations by varying all the parameters and observing the results in real time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Continually under development in the university environment, so that newly developed algorithms are available for exploration and research</a:t>
            </a:r>
            <a:r>
              <a:rPr lang="en-US" sz="2800" dirty="0" smtClean="0"/>
              <a:t>  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1B550-09BA-4FE0-818A-3B1877BF6F29}" type="slidenum">
              <a:rPr lang="en-US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957943" y="304800"/>
            <a:ext cx="7728857" cy="56388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3600" dirty="0" smtClean="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4300" dirty="0" smtClean="0">
                <a:solidFill>
                  <a:schemeClr val="tx2"/>
                </a:solidFill>
                <a:latin typeface="Arial" charset="0"/>
              </a:rPr>
              <a:t>Image Viewer</a:t>
            </a:r>
          </a:p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solidFill>
                <a:schemeClr val="hlink"/>
              </a:solidFill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Loading an image requires clicking on the standard file open icon in the upper left of the main window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endParaRPr lang="en-US" sz="1300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The image is read into the memory and its name appears in the image </a:t>
            </a:r>
            <a:r>
              <a:rPr lang="en-US" sz="2800" dirty="0" smtClean="0">
                <a:latin typeface="Arial" charset="0"/>
              </a:rPr>
              <a:t>queue and is displayed </a:t>
            </a:r>
            <a:r>
              <a:rPr lang="en-US" sz="2800" dirty="0" smtClean="0">
                <a:latin typeface="Arial" charset="0"/>
              </a:rPr>
              <a:t>in the main </a:t>
            </a:r>
            <a:r>
              <a:rPr lang="en-US" sz="2800" dirty="0" smtClean="0">
                <a:latin typeface="Arial" charset="0"/>
              </a:rPr>
              <a:t>window</a:t>
            </a: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endParaRPr lang="en-US" sz="1400" dirty="0" smtClean="0">
              <a:latin typeface="Arial" charset="0"/>
            </a:endParaRPr>
          </a:p>
          <a:p>
            <a:pPr eaLnBrk="1" hangingPunct="1">
              <a:lnSpc>
                <a:spcPct val="11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Arial" charset="0"/>
              </a:rPr>
              <a:t>Image </a:t>
            </a:r>
            <a:r>
              <a:rPr lang="en-US" sz="2800" dirty="0" smtClean="0">
                <a:latin typeface="Arial" charset="0"/>
              </a:rPr>
              <a:t>information </a:t>
            </a:r>
            <a:r>
              <a:rPr lang="en-US" sz="2800" dirty="0" smtClean="0">
                <a:latin typeface="Arial" charset="0"/>
              </a:rPr>
              <a:t>shown</a:t>
            </a: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 smtClean="0">
                <a:latin typeface="Arial" charset="0"/>
              </a:rPr>
              <a:t>in the status bar at the bottom of the main window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dirty="0" smtClean="0"/>
              <a:t> 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0D279-64F5-4878-A489-35BF927F03AA}" type="slidenum">
              <a:rPr lang="en-US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C57F8-AE9A-409B-A157-E0F18700EBB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1937655" y="228600"/>
            <a:ext cx="5340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Digital Camera Interfaces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171551"/>
              </p:ext>
            </p:extLst>
          </p:nvPr>
        </p:nvGraphicFramePr>
        <p:xfrm>
          <a:off x="1447800" y="1066800"/>
          <a:ext cx="6811166" cy="4876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47866"/>
                <a:gridCol w="1609614"/>
                <a:gridCol w="1280294"/>
                <a:gridCol w="1224104"/>
                <a:gridCol w="1349288"/>
              </a:tblGrid>
              <a:tr h="65897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 Gigabit Ethernet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(IEEE 802.3-2015)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Firewire S3200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(IEEE 1394)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USB 3.1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Camera Link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4416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Type of standard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Public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Public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Public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Commercial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6624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Connection Type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Point-to-point or Local Area Network (LAN)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Peer-to-peer, shared bus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Master-slave, shared bus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Point-to-point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6624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Maximum Bandwidth for Images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~10.0 Gigabit/sec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Gbs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~3.2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Gbs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~10  Gbs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~2.0 to 7.0 Gbs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1094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Distance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~100 meters, no limit with switches or fiber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~4.5 meters, ~72 meters with switches, ~200 meters with fiber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~5 meters, ~30 meters with switches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~10 meters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4416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 Interface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Network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PCI card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PCI card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PCI frame grabber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4378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Wireless support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Yes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4378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Max # of Devices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971" marR="39971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Unlimited</a:t>
                      </a:r>
                    </a:p>
                  </a:txBody>
                  <a:tcPr marL="39971" marR="399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9971" marR="3997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04800"/>
            <a:ext cx="8229600" cy="5638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The loaded image </a:t>
            </a:r>
            <a:r>
              <a:rPr lang="en-US" smtClean="0">
                <a:latin typeface="Arial" charset="0"/>
              </a:rPr>
              <a:t>is </a:t>
            </a:r>
            <a:r>
              <a:rPr lang="en-US" smtClean="0">
                <a:latin typeface="Arial" charset="0"/>
              </a:rPr>
              <a:t>the</a:t>
            </a:r>
            <a:r>
              <a:rPr lang="en-US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active image, which can be changed at anytime either by clicking on the image name in the queue or the image itself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The image viewer allows the user to perform standard image geometry as well as image enhancement operations via histogram equalization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These operations affect only the image that is displayed, and not the images in the CVIPtools image queue</a:t>
            </a:r>
            <a:r>
              <a:rPr lang="en-US" dirty="0" smtClean="0"/>
              <a:t> 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AC322-9E26-43BF-9F7D-4F62654DF219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605987" y="457200"/>
            <a:ext cx="404783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3600" dirty="0">
                <a:solidFill>
                  <a:schemeClr val="tx2"/>
                </a:solidFill>
                <a:latin typeface="Arial" charset="0"/>
              </a:rPr>
              <a:t>Image Viewer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6346B-EA8E-49FB-A63D-08311046994F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2947155" y="5672554"/>
            <a:ext cx="3365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Main Window with images in queue</a:t>
            </a:r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04800"/>
            <a:ext cx="736782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EC407B-166B-428B-B57F-D8041F50E35B}" type="slidenum">
              <a:rPr lang="en-US"/>
              <a:pPr>
                <a:defRPr/>
              </a:pPr>
              <a:t>42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789466"/>
            <a:ext cx="5715000" cy="531870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411185" y="0"/>
            <a:ext cx="5617029" cy="914402"/>
          </a:xfrm>
        </p:spPr>
        <p:txBody>
          <a:bodyPr/>
          <a:lstStyle/>
          <a:p>
            <a:r>
              <a:rPr lang="en-US" dirty="0" smtClean="0"/>
              <a:t>Viewer Commands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219" y="381000"/>
            <a:ext cx="6400800" cy="1371602"/>
          </a:xfrm>
        </p:spPr>
        <p:txBody>
          <a:bodyPr/>
          <a:lstStyle/>
          <a:p>
            <a:r>
              <a:rPr lang="en-US" dirty="0" smtClean="0"/>
              <a:t>Viewer Commands (</a:t>
            </a:r>
            <a:r>
              <a:rPr lang="en-US" dirty="0" err="1" smtClean="0"/>
              <a:t>cont</a:t>
            </a:r>
            <a:r>
              <a:rPr lang="en-US" dirty="0" smtClean="0"/>
              <a:t>’)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219" y="1905000"/>
            <a:ext cx="6518778" cy="3222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3700"/>
            <a:ext cx="8229600" cy="1220788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Image Representation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14488"/>
            <a:ext cx="8077200" cy="3698535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Optical image</a:t>
            </a:r>
            <a:r>
              <a:rPr lang="en-US" dirty="0" smtClean="0">
                <a:latin typeface="Arial" charset="0"/>
              </a:rPr>
              <a:t>: Collection of spatially distributed light energy measured by an image sensor to generate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I(r,c) 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400" i="1" dirty="0" smtClean="0"/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Matrix</a:t>
            </a:r>
            <a:r>
              <a:rPr lang="en-US" dirty="0" smtClean="0">
                <a:latin typeface="Arial" charset="0"/>
              </a:rPr>
              <a:t>: 2-D array corresponding to the image model,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I(r,c)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400" i="1" dirty="0" smtClean="0"/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Vector</a:t>
            </a:r>
            <a:r>
              <a:rPr lang="en-US" dirty="0" smtClean="0">
                <a:latin typeface="Arial" charset="0"/>
              </a:rPr>
              <a:t>: One row or column in a matrix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16130-E5C4-4FA5-8C73-C5D18F716FB1}" type="slidenum">
              <a:rPr lang="en-US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24805" y="152400"/>
            <a:ext cx="54102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Image Types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066800"/>
            <a:ext cx="8001000" cy="4800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Binary images</a:t>
            </a:r>
            <a:r>
              <a:rPr lang="en-US" dirty="0" smtClean="0">
                <a:latin typeface="Arial" charset="0"/>
              </a:rPr>
              <a:t>: Simplest type of images,  which can take two values, typically black or white, or “0” or “1”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Gray scale images</a:t>
            </a:r>
            <a:r>
              <a:rPr lang="en-US" dirty="0" smtClean="0">
                <a:latin typeface="Arial" charset="0"/>
              </a:rPr>
              <a:t>: One-color or monochrome images that contain only brightness information and no color information</a:t>
            </a: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Color images</a:t>
            </a:r>
            <a:r>
              <a:rPr lang="en-US" dirty="0" smtClean="0">
                <a:latin typeface="Arial" charset="0"/>
              </a:rPr>
              <a:t>: 3 band monochrome images, where each band corresponds to a different color, typically red, green and blue or RGB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(c) Scott E Umbaugh, SIUE 2018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4B431-0B7E-4B2B-8EA2-64392EEEC47E}" type="slidenum">
              <a:rPr lang="en-US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0"/>
            <a:ext cx="7848600" cy="6019800"/>
          </a:xfrm>
          <a:noFill/>
        </p:spPr>
        <p:txBody>
          <a:bodyPr>
            <a:normAutofit fontScale="92500" lnSpcReduction="10000"/>
          </a:bodyPr>
          <a:lstStyle/>
          <a:p>
            <a:pPr marL="457200" lvl="1" indent="0">
              <a:buClr>
                <a:schemeClr val="tx1"/>
              </a:buClr>
              <a:buSzPct val="101000"/>
              <a:buNone/>
              <a:defRPr/>
            </a:pPr>
            <a:endParaRPr lang="en-US" dirty="0">
              <a:latin typeface="Arial" charset="0"/>
            </a:endParaRPr>
          </a:p>
          <a:p>
            <a:pPr marL="457200" lvl="1" indent="0">
              <a:buClr>
                <a:schemeClr val="tx1"/>
              </a:buClr>
              <a:buSzPct val="101000"/>
              <a:buNone/>
              <a:defRPr/>
            </a:pPr>
            <a:endParaRPr lang="en-US" sz="2600" u="sng" dirty="0" smtClean="0">
              <a:latin typeface="Arial" charset="0"/>
            </a:endParaRPr>
          </a:p>
          <a:p>
            <a:pPr marL="457200" lvl="1" indent="0">
              <a:buClr>
                <a:schemeClr val="tx1"/>
              </a:buClr>
              <a:buSzPct val="101000"/>
              <a:buNone/>
              <a:defRPr/>
            </a:pPr>
            <a:r>
              <a:rPr lang="en-US" sz="2600" u="sng" dirty="0" smtClean="0">
                <a:latin typeface="Arial" charset="0"/>
              </a:rPr>
              <a:t>Color pixel vector</a:t>
            </a:r>
            <a:r>
              <a:rPr lang="en-US" sz="2600" dirty="0" smtClean="0">
                <a:latin typeface="Arial" charset="0"/>
              </a:rPr>
              <a:t>: Single pixel’s values for a color image, (R,G,B)</a:t>
            </a:r>
          </a:p>
          <a:p>
            <a:pPr marL="0" indent="0" eaLnBrk="1" hangingPunct="1">
              <a:buClr>
                <a:schemeClr val="tx1"/>
              </a:buClr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lvl="1">
              <a:lnSpc>
                <a:spcPct val="110000"/>
              </a:lnSpc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>
                <a:latin typeface="Arial" charset="0"/>
              </a:rPr>
              <a:t>Multispectral Images</a:t>
            </a:r>
            <a:r>
              <a:rPr lang="en-US" dirty="0" smtClean="0">
                <a:latin typeface="Arial" charset="0"/>
              </a:rPr>
              <a:t>: Images of many bands, which may contain information outside of the visible spectrum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F032D-D2B5-4C9A-90C9-08334C793ACF}" type="slidenum">
              <a:rPr lang="en-US"/>
              <a:pPr>
                <a:defRPr/>
              </a:pPr>
              <a:t>46</a:t>
            </a:fld>
            <a:endParaRPr lang="en-US"/>
          </a:p>
        </p:txBody>
      </p:sp>
      <p:pic>
        <p:nvPicPr>
          <p:cNvPr id="6" name="Picture 5" descr="Fig2.4-2c_Ed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200" y="1447800"/>
            <a:ext cx="4924964" cy="36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" charset="0"/>
              </a:rPr>
              <a:t>Color Transform/Color Model</a:t>
            </a:r>
            <a:r>
              <a:rPr lang="en-US" dirty="0" smtClean="0"/>
              <a:t> 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8229600" cy="4572000"/>
          </a:xfrm>
          <a:noFill/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Mathematical model or algorithm to map RGB data into another color space </a:t>
            </a:r>
          </a:p>
          <a:p>
            <a:pPr eaLnBrk="1" hangingPunct="1"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Decouples brightness and color information</a:t>
            </a:r>
          </a:p>
          <a:p>
            <a:pPr eaLnBrk="1" hangingPunct="1">
              <a:buClr>
                <a:schemeClr val="tx1"/>
              </a:buClr>
              <a:buSzPct val="102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Hue/Saturation/Lightness (HSL), Hue/Saturation/Value (HSV) and Hue/Saturation/Intensity (HSI) Color Transforms:</a:t>
            </a:r>
          </a:p>
          <a:p>
            <a:pPr eaLnBrk="1" hangingPunct="1">
              <a:buClr>
                <a:schemeClr val="tx1"/>
              </a:buClr>
              <a:buSzPct val="99000"/>
              <a:buFont typeface="Wingdings" panose="05000000000000000000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Describes colors in terms that we can more readily understand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				  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8C153-E626-4935-9984-5EC32EC4958C}" type="slidenum">
              <a:rPr lang="en-US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066800"/>
            <a:ext cx="8229600" cy="4419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b="1" i="1" dirty="0" smtClean="0">
                <a:latin typeface="Arial" charset="0"/>
              </a:rPr>
              <a:t>Hue</a:t>
            </a:r>
            <a:r>
              <a:rPr lang="en-US" dirty="0" smtClean="0">
                <a:latin typeface="Arial" charset="0"/>
              </a:rPr>
              <a:t> corresponds to color, </a:t>
            </a:r>
            <a:r>
              <a:rPr lang="en-US" b="1" i="1" dirty="0" smtClean="0">
                <a:latin typeface="Arial" charset="0"/>
              </a:rPr>
              <a:t>saturation </a:t>
            </a:r>
            <a:r>
              <a:rPr lang="en-US" dirty="0" smtClean="0">
                <a:latin typeface="Arial" charset="0"/>
              </a:rPr>
              <a:t>corresponds to the amount of white in color, and </a:t>
            </a:r>
            <a:r>
              <a:rPr lang="en-US" b="1" i="1" dirty="0" smtClean="0">
                <a:latin typeface="Arial" charset="0"/>
              </a:rPr>
              <a:t>lightness, intensity </a:t>
            </a:r>
            <a:r>
              <a:rPr lang="en-US" dirty="0" smtClean="0">
                <a:latin typeface="Arial" charset="0"/>
              </a:rPr>
              <a:t>or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b="1" i="1" dirty="0" smtClean="0">
                <a:latin typeface="Arial" charset="0"/>
              </a:rPr>
              <a:t>value</a:t>
            </a:r>
            <a:r>
              <a:rPr lang="en-US" dirty="0" smtClean="0">
                <a:latin typeface="Arial" charset="0"/>
              </a:rPr>
              <a:t> is the brightness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en-US" sz="1400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For example: </a:t>
            </a:r>
            <a:r>
              <a:rPr lang="en-US" i="1" dirty="0" smtClean="0">
                <a:latin typeface="Arial" charset="0"/>
              </a:rPr>
              <a:t>a </a:t>
            </a:r>
            <a:r>
              <a:rPr lang="en-US" b="1" i="1" dirty="0" smtClean="0">
                <a:latin typeface="Arial" charset="0"/>
              </a:rPr>
              <a:t>deep, bright orange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color would have a large </a:t>
            </a:r>
            <a:r>
              <a:rPr lang="en-US" b="1" dirty="0" smtClean="0">
                <a:latin typeface="Arial" charset="0"/>
              </a:rPr>
              <a:t>lightness/intensity/value</a:t>
            </a:r>
            <a:r>
              <a:rPr lang="en-US" dirty="0" smtClean="0">
                <a:latin typeface="Arial" charset="0"/>
              </a:rPr>
              <a:t> (bright), a </a:t>
            </a:r>
            <a:r>
              <a:rPr lang="en-US" b="1" dirty="0" smtClean="0">
                <a:latin typeface="Arial" charset="0"/>
              </a:rPr>
              <a:t>hue</a:t>
            </a:r>
            <a:r>
              <a:rPr lang="en-US" dirty="0" smtClean="0">
                <a:latin typeface="Arial" charset="0"/>
              </a:rPr>
              <a:t> of “orange”, and a high value of </a:t>
            </a:r>
            <a:r>
              <a:rPr lang="en-US" b="1" dirty="0" smtClean="0">
                <a:latin typeface="Arial" charset="0"/>
              </a:rPr>
              <a:t>saturation </a:t>
            </a:r>
            <a:r>
              <a:rPr lang="en-US" dirty="0" smtClean="0">
                <a:latin typeface="Arial" charset="0"/>
              </a:rPr>
              <a:t>(“deep”)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But in terms of RGB components, this color would have the values as R=245, G=110, and B=20</a:t>
            </a:r>
            <a:endParaRPr lang="en-US" dirty="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6E30B5-0947-4B8D-926C-54B4C0B7C08D}" type="slidenum">
              <a:rPr lang="en-US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6314"/>
            <a:ext cx="8985384" cy="1219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Creation of Orange Image in CVIPtools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6467C-B8DE-4C5C-82D9-2C4F7C9EC12F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19199"/>
            <a:ext cx="6858000" cy="469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55C8E-8C62-49EB-BB42-A91982C4541B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2819400" y="275681"/>
            <a:ext cx="495194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Analog </a:t>
            </a: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Video </a:t>
            </a: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Signal</a:t>
            </a:r>
          </a:p>
        </p:txBody>
      </p:sp>
      <p:pic>
        <p:nvPicPr>
          <p:cNvPr id="7" name="Content Placeholder 6" descr="Fig2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3" t="10543" r="12897" b="51472"/>
          <a:stretch/>
        </p:blipFill>
        <p:spPr bwMode="auto">
          <a:xfrm>
            <a:off x="2808513" y="889355"/>
            <a:ext cx="4951941" cy="28450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" t="58265" r="30512" b="4678"/>
          <a:stretch/>
        </p:blipFill>
        <p:spPr bwMode="auto">
          <a:xfrm>
            <a:off x="2798900" y="3621128"/>
            <a:ext cx="4972440" cy="2211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829012" y="3668843"/>
            <a:ext cx="4951941" cy="2171700"/>
            <a:chOff x="0" y="0"/>
            <a:chExt cx="4951941" cy="2171700"/>
          </a:xfrm>
        </p:grpSpPr>
        <p:cxnSp>
          <p:nvCxnSpPr>
            <p:cNvPr id="14" name="Straight Arrow Connector 13"/>
            <p:cNvCxnSpPr/>
            <p:nvPr/>
          </p:nvCxnSpPr>
          <p:spPr>
            <a:xfrm flipH="1" flipV="1">
              <a:off x="0" y="0"/>
              <a:ext cx="9525" cy="21717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lg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8466" y="2125134"/>
              <a:ext cx="4943475" cy="4571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headEnd w="lg" len="med"/>
              <a:tailEnd type="arrow"/>
            </a:ln>
            <a:effectLst/>
          </p:spPr>
        </p:cxnSp>
      </p:grpSp>
      <p:sp>
        <p:nvSpPr>
          <p:cNvPr id="16" name="Text Box 8"/>
          <p:cNvSpPr txBox="1"/>
          <p:nvPr/>
        </p:nvSpPr>
        <p:spPr>
          <a:xfrm rot="16200000">
            <a:off x="2205805" y="4975863"/>
            <a:ext cx="939479" cy="3627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</a:t>
            </a:r>
          </a:p>
        </p:txBody>
      </p:sp>
      <p:sp>
        <p:nvSpPr>
          <p:cNvPr id="17" name="Text Box 7"/>
          <p:cNvSpPr txBox="1"/>
          <p:nvPr/>
        </p:nvSpPr>
        <p:spPr>
          <a:xfrm>
            <a:off x="3429000" y="5780323"/>
            <a:ext cx="609600" cy="2476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289631" y="321772"/>
            <a:ext cx="3886200" cy="6858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HSL Color Space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61CE1-AC0A-4ED6-B4BD-4547B51CDF26}" type="slidenum">
              <a:rPr lang="en-US"/>
              <a:pPr>
                <a:defRPr/>
              </a:pPr>
              <a:t>50</a:t>
            </a:fld>
            <a:endParaRPr lang="en-US"/>
          </a:p>
        </p:txBody>
      </p:sp>
      <p:pic>
        <p:nvPicPr>
          <p:cNvPr id="7" name="Picture 6" descr="C:\My Documents C\CVIPnewbook_Edition2\Chapter 2\CH02_Ed2_Figures\Images\Color_cones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100" y="1128713"/>
            <a:ext cx="3957638" cy="46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10800000">
            <a:off x="3429000" y="3200400"/>
            <a:ext cx="304800" cy="152400"/>
          </a:xfrm>
          <a:prstGeom prst="straightConnector1">
            <a:avLst/>
          </a:prstGeom>
          <a:ln w="15875" cap="sq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142843"/>
            <a:ext cx="3845207" cy="4667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ig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20000"/>
          <a:stretch/>
        </p:blipFill>
        <p:spPr bwMode="auto">
          <a:xfrm>
            <a:off x="1219200" y="1295400"/>
            <a:ext cx="72856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89630" y="321772"/>
            <a:ext cx="5720769" cy="68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RGB to HSL Mapping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903514" y="194735"/>
            <a:ext cx="8229600" cy="6096000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Equations for mapping RGB to </a:t>
            </a:r>
            <a:r>
              <a:rPr lang="en-US" dirty="0" smtClean="0">
                <a:latin typeface="Tahoma" pitchFamily="34" charset="0"/>
                <a:cs typeface="Tahoma" pitchFamily="34" charset="0"/>
              </a:rPr>
              <a:t>HSI</a:t>
            </a:r>
            <a:r>
              <a:rPr lang="en-US" dirty="0" smtClean="0">
                <a:latin typeface="Arial" charset="0"/>
              </a:rPr>
              <a:t> are: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400" i="1" dirty="0" smtClean="0">
                <a:latin typeface="Arial" charset="0"/>
              </a:rPr>
              <a:t>Note: See text for HSL, HSV and inverse of the equations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E6284-CAA4-460F-A780-D5A5E38C3DD7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18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29402"/>
            <a:ext cx="5105400" cy="4026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52400"/>
            <a:ext cx="7543800" cy="28194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Clr>
                <a:schemeClr val="tx1"/>
              </a:buClr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Spherical Coordinate Transform (SCT):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Maps color information into two angles (A and B), </a:t>
            </a:r>
          </a:p>
          <a:p>
            <a:pPr marL="0" indent="0" eaLnBrk="1" hangingPunct="1">
              <a:buClr>
                <a:schemeClr val="tx1"/>
              </a:buClr>
              <a:buSzPct val="100000"/>
              <a:buNone/>
              <a:defRPr/>
            </a:pP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   and the brightness into color vector length (L)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Equations relating SCT to RGB components are: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20D03-B7EC-4AE5-A448-AC87F9F0F786}" type="slidenum">
              <a:rPr lang="en-US"/>
              <a:pPr>
                <a:defRPr/>
              </a:pPr>
              <a:t>53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667000"/>
            <a:ext cx="2971800" cy="3247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3FC53-38F6-49A4-B369-C50994A0E3B0}" type="slidenum">
              <a:rPr lang="en-US"/>
              <a:pPr>
                <a:defRPr/>
              </a:pPr>
              <a:t>54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20" y="1325482"/>
            <a:ext cx="6909633" cy="33528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89630" y="321772"/>
            <a:ext cx="7092370" cy="68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Spherical Coordinate Transform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1905" y="5070062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SCT represents a color pixel vector by two angles and the vector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304800"/>
            <a:ext cx="7543800" cy="27432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Cylindrical coordinate transform (CCT):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Does not completely separate brightness and color information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Application specific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Equations for finding CCT are: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997E4-C8E0-4ADF-A643-20B2C472BAA9}" type="slidenum">
              <a:rPr lang="en-US"/>
              <a:pPr>
                <a:defRPr/>
              </a:pPr>
              <a:t>55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667000"/>
            <a:ext cx="3429000" cy="318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(c) Scott E Umbaugh, SIUE 2018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DA2BD-695C-4787-9462-3A739F628560}" type="slidenum">
              <a:rPr lang="en-US"/>
              <a:pPr>
                <a:defRPr/>
              </a:pPr>
              <a:t>56</a:t>
            </a:fld>
            <a:endParaRPr lang="en-US"/>
          </a:p>
        </p:txBody>
      </p:sp>
      <p:pic>
        <p:nvPicPr>
          <p:cNvPr id="54276" name="Picture 5" descr="cct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1926" y="914400"/>
            <a:ext cx="603849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1961761" y="232241"/>
            <a:ext cx="56588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Arial" charset="0"/>
              </a:rPr>
              <a:t>Cylindrical coordinates transform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3171" y="5163234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CCT represents a color pixel vector by one angle and two distance measures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29000" y="1295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614DB-3DE7-4905-BD08-76A935767E46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382486" y="279272"/>
            <a:ext cx="74208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US" dirty="0" smtClean="0"/>
              <a:t>Comparing </a:t>
            </a:r>
            <a:r>
              <a:rPr lang="en-US" dirty="0"/>
              <a:t>colors </a:t>
            </a:r>
            <a:r>
              <a:rPr lang="en-US" dirty="0" smtClean="0"/>
              <a:t>in the </a:t>
            </a:r>
            <a:r>
              <a:rPr lang="en-US" dirty="0"/>
              <a:t>previously defined </a:t>
            </a:r>
            <a:r>
              <a:rPr lang="en-US" dirty="0" smtClean="0"/>
              <a:t>color </a:t>
            </a:r>
            <a:r>
              <a:rPr lang="en-US" dirty="0"/>
              <a:t>spaces are not </a:t>
            </a:r>
            <a:r>
              <a:rPr lang="en-US" dirty="0" smtClean="0"/>
              <a:t>well </a:t>
            </a:r>
            <a:r>
              <a:rPr lang="en-US" dirty="0"/>
              <a:t>correlated to </a:t>
            </a:r>
            <a:r>
              <a:rPr lang="en-US" dirty="0" smtClean="0"/>
              <a:t>human </a:t>
            </a:r>
            <a:r>
              <a:rPr lang="en-US" dirty="0"/>
              <a:t>visual </a:t>
            </a:r>
            <a:r>
              <a:rPr lang="en-US" dirty="0" smtClean="0"/>
              <a:t>perception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5" descr="C:\My Documents C\CVIPnewbook_Edition2\Chapter 2\CH02_Ed2_Figures\Images\Color_cones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720" y="1169945"/>
            <a:ext cx="3509477" cy="344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ig2"/>
          <p:cNvPicPr/>
          <p:nvPr/>
        </p:nvPicPr>
        <p:blipFill>
          <a:blip r:embed="rId3"/>
          <a:srcRect t="10750" b="7355"/>
          <a:stretch>
            <a:fillRect/>
          </a:stretch>
        </p:blipFill>
        <p:spPr bwMode="auto">
          <a:xfrm>
            <a:off x="5282963" y="1169945"/>
            <a:ext cx="3509477" cy="34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7" name="Rectangle 1"/>
          <p:cNvSpPr>
            <a:spLocks noChangeArrowheads="1"/>
          </p:cNvSpPr>
          <p:nvPr/>
        </p:nvSpPr>
        <p:spPr bwMode="auto">
          <a:xfrm>
            <a:off x="1543720" y="5021898"/>
            <a:ext cx="754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Color perception.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Color A may be green and color B may be orange.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Colors C and D may be slightly different shades green, but ΔCD = ΔAB.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336814"/>
            <a:ext cx="7391400" cy="175260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Chromaticity coordinates: 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Normalizes RGB values to the sum of all three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Chromaticity coordinates are:</a:t>
            </a:r>
            <a:r>
              <a:rPr lang="en-US" dirty="0" smtClean="0"/>
              <a:t>	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B0C9A-2BB6-44CD-A64B-15DF2A446D75}" type="slidenum">
              <a:rPr lang="en-US"/>
              <a:pPr>
                <a:defRPr/>
              </a:pPr>
              <a:t>58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056114"/>
            <a:ext cx="2514600" cy="3771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60516"/>
            <a:ext cx="8229600" cy="5715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CMY (Cyan, Magenta, Yellow)/CMYK: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Color transform based on subtractive model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Used for color printing: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dirty="0" smtClean="0">
                <a:latin typeface="Arial" charset="0"/>
              </a:rPr>
              <a:t>C = 1- R; M = 1 – G ; Y = 1 – B; K = Black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PCT (Principal components transform):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Examines all RGB vectors within an image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endParaRPr lang="en-US" sz="1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dirty="0" smtClean="0">
                <a:latin typeface="Arial" charset="0"/>
              </a:rPr>
              <a:t>Finds linear transform, that aligns the coordinate axes so that most of the information is along one axis, the </a:t>
            </a:r>
            <a:r>
              <a:rPr lang="en-US" i="1" dirty="0" smtClean="0">
                <a:latin typeface="Arial" charset="0"/>
              </a:rPr>
              <a:t>principal axis 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4D87A-EED0-41E5-963E-1E6E4326DD21}" type="slidenum">
              <a:rPr lang="en-US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343076" y="5482698"/>
            <a:ext cx="8229600" cy="990600"/>
          </a:xfrm>
          <a:noFill/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200" dirty="0" smtClean="0"/>
              <a:t>Digitization: transformation of video signal into digital image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200" dirty="0" smtClean="0"/>
              <a:t>					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3C94D-A105-400E-9C87-9F0FC49BF69A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460" y="786591"/>
            <a:ext cx="5315268" cy="4683733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343076" y="232302"/>
            <a:ext cx="71080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Digitizing (sampling) an analog video signal</a:t>
            </a: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latin typeface="Arial" charset="0"/>
              </a:rPr>
              <a:t>Digital Image File Formats</a:t>
            </a:r>
            <a:r>
              <a:rPr lang="en-US" smtClean="0"/>
              <a:t> 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36700"/>
            <a:ext cx="8229600" cy="4330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SzPct val="99000"/>
              <a:buFont typeface="Wingdings" pitchFamily="2" charset="2"/>
              <a:buChar char="Ø"/>
              <a:defRPr/>
            </a:pPr>
            <a:r>
              <a:rPr lang="en-US" i="1" u="sng" dirty="0" smtClean="0">
                <a:latin typeface="Arial" charset="0"/>
              </a:rPr>
              <a:t>Bitmap images</a:t>
            </a:r>
            <a:r>
              <a:rPr lang="en-US" u="sng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i="1" dirty="0" smtClean="0">
                <a:latin typeface="Arial" charset="0"/>
              </a:rPr>
              <a:t>raster images</a:t>
            </a:r>
            <a:r>
              <a:rPr lang="en-US" dirty="0" smtClean="0">
                <a:latin typeface="Arial" charset="0"/>
              </a:rPr>
              <a:t>): Images that can be represented by our image model, </a:t>
            </a:r>
            <a:r>
              <a:rPr lang="en-US" i="1" dirty="0" smtClean="0"/>
              <a:t>I(r,c)</a:t>
            </a:r>
            <a:r>
              <a:rPr lang="en-US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99000"/>
              <a:buFont typeface="Wingdings" pitchFamily="2" charset="2"/>
              <a:buChar char="Ø"/>
              <a:defRPr/>
            </a:pPr>
            <a:endParaRPr lang="en-US" sz="12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99000"/>
              <a:buFont typeface="Wingdings" pitchFamily="2" charset="2"/>
              <a:buChar char="Ø"/>
              <a:defRPr/>
            </a:pPr>
            <a:r>
              <a:rPr lang="en-US" i="1" u="sng" dirty="0" smtClean="0">
                <a:latin typeface="Arial" charset="0"/>
              </a:rPr>
              <a:t>Vector images</a:t>
            </a:r>
            <a:r>
              <a:rPr lang="en-US" dirty="0" smtClean="0">
                <a:latin typeface="Arial" charset="0"/>
              </a:rPr>
              <a:t>: Artificially generated images by storing only mathematical description of geometric shapes using </a:t>
            </a:r>
            <a:r>
              <a:rPr lang="en-US" i="1" dirty="0" smtClean="0">
                <a:latin typeface="Arial" charset="0"/>
              </a:rPr>
              <a:t>key points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99000"/>
              <a:buFont typeface="Wingdings" pitchFamily="2" charset="2"/>
              <a:buChar char="Ø"/>
              <a:defRPr/>
            </a:pPr>
            <a:endParaRPr lang="en-US" sz="1200" i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99000"/>
              <a:buFont typeface="Wingdings" pitchFamily="2" charset="2"/>
              <a:buChar char="Ø"/>
              <a:defRPr/>
            </a:pPr>
            <a:r>
              <a:rPr lang="en-US" i="1" u="sng" dirty="0" smtClean="0">
                <a:latin typeface="Arial" charset="0"/>
              </a:rPr>
              <a:t>Rendering</a:t>
            </a:r>
            <a:r>
              <a:rPr lang="en-US" dirty="0" smtClean="0">
                <a:latin typeface="Arial" charset="0"/>
              </a:rPr>
              <a:t>: Process of turning a vector image into a bitmap image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A6DCB-86E0-4A6C-ADCD-C91881F906BF}" type="slidenum">
              <a:rPr lang="en-US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685800"/>
            <a:ext cx="8153400" cy="5029200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600" u="sng" dirty="0" smtClean="0"/>
              <a:t>Image file header</a:t>
            </a:r>
            <a:r>
              <a:rPr lang="en-US" sz="2600" dirty="0" smtClean="0"/>
              <a:t>: A set of parameters found at the start of the file image and contains information regarding:</a:t>
            </a:r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200" dirty="0" smtClean="0"/>
              <a:t>	</a:t>
            </a:r>
            <a:r>
              <a:rPr lang="en-US" sz="2400" dirty="0" smtClean="0"/>
              <a:t>Number of rows (height)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 smtClean="0"/>
              <a:t>	Number of columns (width)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 smtClean="0"/>
              <a:t>	Number of bands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 smtClean="0"/>
              <a:t> 	Number of bits per pixel (</a:t>
            </a:r>
            <a:r>
              <a:rPr lang="en-US" sz="2400" dirty="0" err="1" smtClean="0"/>
              <a:t>bpp</a:t>
            </a:r>
            <a:r>
              <a:rPr lang="en-US" sz="2400" dirty="0" smtClean="0"/>
              <a:t>)</a:t>
            </a:r>
          </a:p>
          <a:p>
            <a:pPr lvl="1">
              <a:buClr>
                <a:schemeClr val="tx1"/>
              </a:buClr>
              <a:buSzPct val="100000"/>
              <a:buFont typeface="Wingdings" pitchFamily="2" charset="2"/>
              <a:buChar char="ü"/>
              <a:defRPr/>
            </a:pPr>
            <a:r>
              <a:rPr lang="en-US" sz="2400" dirty="0" smtClean="0"/>
              <a:t>	File type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00ED97-D6E0-471C-B86D-EC7E588A6080}" type="slidenum">
              <a:rPr lang="en-US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idx="1"/>
          </p:nvPr>
        </p:nvSpPr>
        <p:spPr>
          <a:xfrm>
            <a:off x="1219200" y="228600"/>
            <a:ext cx="7772400" cy="1435627"/>
          </a:xfrm>
        </p:spPr>
        <p:txBody>
          <a:bodyPr>
            <a:normAutofit/>
          </a:bodyPr>
          <a:lstStyle/>
          <a:p>
            <a:pPr eaLnBrk="1" hangingPunct="1">
              <a:buClr>
                <a:schemeClr val="tx1"/>
              </a:buClr>
              <a:buSzPct val="101000"/>
              <a:buFont typeface="Wingdings" pitchFamily="2" charset="2"/>
              <a:buChar char="Ø"/>
              <a:defRPr/>
            </a:pPr>
            <a:r>
              <a:rPr lang="en-US" u="sng" dirty="0" smtClean="0"/>
              <a:t>Look-up table </a:t>
            </a:r>
            <a:r>
              <a:rPr lang="en-US" dirty="0" smtClean="0"/>
              <a:t>(LUT): Used for storing RGB values for 8-bit color images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D9A33E-7853-4CD8-968E-70DFE2161863}" type="slidenum">
              <a:rPr lang="en-US"/>
              <a:pPr>
                <a:defRPr/>
              </a:pPr>
              <a:t>62</a:t>
            </a:fld>
            <a:endParaRPr lang="en-US"/>
          </a:p>
        </p:txBody>
      </p:sp>
      <p:pic>
        <p:nvPicPr>
          <p:cNvPr id="6" name="Picture 5" descr="Fig2"/>
          <p:cNvPicPr/>
          <p:nvPr/>
        </p:nvPicPr>
        <p:blipFill>
          <a:blip r:embed="rId2"/>
          <a:srcRect t="8095" r="1165"/>
          <a:stretch>
            <a:fillRect/>
          </a:stretch>
        </p:blipFill>
        <p:spPr bwMode="auto">
          <a:xfrm>
            <a:off x="1905000" y="1447800"/>
            <a:ext cx="5943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1856836" y="304800"/>
            <a:ext cx="6829964" cy="5486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Common image file formats are: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1800" dirty="0" smtClean="0">
                <a:latin typeface="Arial" charset="0"/>
              </a:rPr>
              <a:t>	</a:t>
            </a:r>
            <a:r>
              <a:rPr lang="en-US" sz="2400" dirty="0" smtClean="0">
                <a:latin typeface="Arial" charset="0"/>
              </a:rPr>
              <a:t>BIN, RAW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PPM,PBM,PGM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BMP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JPEG, JPEG2000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TIFF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GIF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RAS (Sun – old format)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SGI (Silicon Graphics – old format)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PNG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PICT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(old Apple format)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EPS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Arial" charset="0"/>
              </a:rPr>
              <a:t>	VIP, VIPM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600" dirty="0" smtClean="0"/>
              <a:t>	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50CB7B-23A3-4102-8FDA-798A587E00CC}" type="slidenum">
              <a:rPr lang="en-US"/>
              <a:pPr>
                <a:defRPr/>
              </a:pPr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1306286" y="152400"/>
            <a:ext cx="6400800" cy="23622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b="1" dirty="0" smtClean="0"/>
              <a:t>Remapping </a:t>
            </a:r>
            <a:r>
              <a:rPr lang="en-US" b="1" dirty="0"/>
              <a:t>for display. </a:t>
            </a:r>
            <a:r>
              <a:rPr lang="en-US" dirty="0" smtClean="0"/>
              <a:t>If data </a:t>
            </a:r>
            <a:r>
              <a:rPr lang="en-US" dirty="0"/>
              <a:t>range </a:t>
            </a:r>
            <a:r>
              <a:rPr lang="en-US" dirty="0" smtClean="0"/>
              <a:t>exceeds </a:t>
            </a:r>
            <a:r>
              <a:rPr lang="en-US" dirty="0"/>
              <a:t>the bounds of a standard 8-bit (per band) image, it must be remapped for display. Typically </a:t>
            </a:r>
            <a:r>
              <a:rPr lang="en-US" dirty="0" smtClean="0"/>
              <a:t>with </a:t>
            </a:r>
            <a:r>
              <a:rPr lang="en-US" dirty="0"/>
              <a:t>a linear remapping process. Note that data precision will be lost.</a:t>
            </a:r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21579-9CF9-481A-92C7-87DD2EDF38D8}" type="slidenum">
              <a:rPr lang="en-US"/>
              <a:pPr>
                <a:defRPr/>
              </a:pPr>
              <a:t>64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3" y="2362200"/>
            <a:ext cx="6658767" cy="3474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216" y="0"/>
            <a:ext cx="7704667" cy="1981200"/>
          </a:xfrm>
        </p:spPr>
        <p:txBody>
          <a:bodyPr/>
          <a:lstStyle/>
          <a:p>
            <a:r>
              <a:rPr lang="en-US" dirty="0" smtClean="0"/>
              <a:t>Digital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799"/>
            <a:ext cx="7704667" cy="389837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Digital television (DTV) – standard definition TV (SDTV) and high definition (HDTV)</a:t>
            </a:r>
          </a:p>
          <a:p>
            <a:r>
              <a:rPr lang="en-US" sz="2600" dirty="0" smtClean="0"/>
              <a:t>SDTV similar to previous analog, NTSC, SECAM, PAL</a:t>
            </a:r>
          </a:p>
          <a:p>
            <a:r>
              <a:rPr lang="en-US" sz="2600" dirty="0" smtClean="0"/>
              <a:t> HDTV standards: 1280 columns by 720 rows (lines), in progressive scan mode, referred to as </a:t>
            </a:r>
            <a:r>
              <a:rPr lang="en-US" sz="2600" i="1" dirty="0" smtClean="0"/>
              <a:t>720p</a:t>
            </a:r>
            <a:r>
              <a:rPr lang="en-US" sz="2600" dirty="0" smtClean="0"/>
              <a:t>, or 1920x1080 in interlaced mode, called </a:t>
            </a:r>
            <a:r>
              <a:rPr lang="en-US" sz="2600" i="1" dirty="0" smtClean="0"/>
              <a:t>1080i</a:t>
            </a:r>
            <a:endParaRPr lang="en-US" sz="2600" dirty="0" smtClean="0"/>
          </a:p>
          <a:p>
            <a:r>
              <a:rPr lang="en-US" sz="2600" dirty="0" smtClean="0"/>
              <a:t>SDTV uses a 4:3 aspect ratio, the newer HDTV standards specifies a 16:9 aspect ratio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155083"/>
              </p:ext>
            </p:extLst>
          </p:nvPr>
        </p:nvGraphicFramePr>
        <p:xfrm>
          <a:off x="990600" y="1066800"/>
          <a:ext cx="7990974" cy="777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6" name="Document" r:id="rId4" imgW="5952018" imgH="5789794" progId="Word.Document.12">
                  <p:embed/>
                </p:oleObj>
              </mc:Choice>
              <mc:Fallback>
                <p:oleObj name="Document" r:id="rId4" imgW="5952018" imgH="5789794" progId="Word.Document.12">
                  <p:embed/>
                  <p:pic>
                    <p:nvPicPr>
                      <p:cNvPr id="0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066800"/>
                        <a:ext cx="7990974" cy="7772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D9837-BD7C-4521-8446-D591521493D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25286" y="914400"/>
            <a:ext cx="8229600" cy="419100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US" sz="2800" dirty="0" smtClean="0"/>
              <a:t>Image is accessed as a 2-D array of data, where each data point is referred to as a </a:t>
            </a:r>
            <a:r>
              <a:rPr lang="en-US" sz="2800" i="1" dirty="0" smtClean="0"/>
              <a:t>pixel</a:t>
            </a:r>
            <a:r>
              <a:rPr lang="en-US" sz="28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sz="2800" dirty="0" smtClean="0"/>
              <a:t>Notation: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r,c</a:t>
            </a:r>
            <a:r>
              <a:rPr lang="en-US" sz="2800" i="1" dirty="0" smtClean="0"/>
              <a:t>)</a:t>
            </a:r>
            <a:r>
              <a:rPr lang="en-US" sz="2800" dirty="0" smtClean="0"/>
              <a:t> = Brightness of image at the pt 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r,c</a:t>
            </a:r>
            <a:r>
              <a:rPr lang="en-US" sz="2800" i="1" dirty="0" smtClean="0"/>
              <a:t>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	where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	</a:t>
            </a:r>
            <a:r>
              <a:rPr lang="en-US" sz="2800" i="1" dirty="0" smtClean="0"/>
              <a:t>r </a:t>
            </a:r>
            <a:r>
              <a:rPr lang="en-US" sz="2800" dirty="0" smtClean="0"/>
              <a:t>= row, and </a:t>
            </a:r>
            <a:r>
              <a:rPr lang="en-US" sz="2800" i="1" dirty="0" smtClean="0"/>
              <a:t>c</a:t>
            </a:r>
            <a:r>
              <a:rPr lang="en-US" sz="2800" dirty="0" smtClean="0"/>
              <a:t> = column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Scott E Umbaugh, SIUE 2018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007BDE-E14F-4F3A-9998-0D0B7DEB9240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7461</TotalTime>
  <Words>2480</Words>
  <Application>Microsoft Office PowerPoint</Application>
  <PresentationFormat>On-screen Show (4:3)</PresentationFormat>
  <Paragraphs>531</Paragraphs>
  <Slides>64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3" baseType="lpstr">
      <vt:lpstr>Arial</vt:lpstr>
      <vt:lpstr>Calibri</vt:lpstr>
      <vt:lpstr>Corbel</vt:lpstr>
      <vt:lpstr>Courier New</vt:lpstr>
      <vt:lpstr>Tahoma</vt:lpstr>
      <vt:lpstr>Times New Roman</vt:lpstr>
      <vt:lpstr>Wingdings</vt:lpstr>
      <vt:lpstr>Parallax</vt:lpstr>
      <vt:lpstr>Document</vt:lpstr>
      <vt:lpstr>Chapter 2  Computer Imaging Systems </vt:lpstr>
      <vt:lpstr>Imaging Systems Overview </vt:lpstr>
      <vt:lpstr>Imaging System Hardware </vt:lpstr>
      <vt:lpstr>PowerPoint Presentation</vt:lpstr>
      <vt:lpstr>PowerPoint Presentation</vt:lpstr>
      <vt:lpstr>PowerPoint Presentation</vt:lpstr>
      <vt:lpstr>Digital Video</vt:lpstr>
      <vt:lpstr>PowerPoint Presentation</vt:lpstr>
      <vt:lpstr>PowerPoint Presentation</vt:lpstr>
      <vt:lpstr>The Hierarchical Image Pyramid</vt:lpstr>
      <vt:lpstr>Image Formation and Sensing</vt:lpstr>
      <vt:lpstr>PowerPoint Presentation</vt:lpstr>
      <vt:lpstr> Visible Light Imaging</vt:lpstr>
      <vt:lpstr> The Reflectance Function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SMALL CAMERAS</vt:lpstr>
      <vt:lpstr>Multispectral Sensor Chip</vt:lpstr>
      <vt:lpstr>Imaging Outside the Visible Range of the EM Spectrum</vt:lpstr>
      <vt:lpstr>   X-Rays: Used in medical diagnostics   and computerized tomography (CT)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Acoustic Imaging</vt:lpstr>
      <vt:lpstr>Electron Imaging</vt:lpstr>
      <vt:lpstr>Laser Imaging</vt:lpstr>
      <vt:lpstr>Computer Generated Images </vt:lpstr>
      <vt:lpstr>The CVIPtools Software</vt:lpstr>
      <vt:lpstr>PowerPoint Presentation</vt:lpstr>
      <vt:lpstr>PowerPoint Presentation</vt:lpstr>
      <vt:lpstr>PowerPoint Presentation</vt:lpstr>
      <vt:lpstr>Viewer Commands </vt:lpstr>
      <vt:lpstr>Viewer Commands (cont’)</vt:lpstr>
      <vt:lpstr>Image Representation</vt:lpstr>
      <vt:lpstr>Image Types</vt:lpstr>
      <vt:lpstr>PowerPoint Presentation</vt:lpstr>
      <vt:lpstr>Color Transform/Color Model  </vt:lpstr>
      <vt:lpstr>PowerPoint Presentation</vt:lpstr>
      <vt:lpstr>Creation of Orange Image in CVIPtools</vt:lpstr>
      <vt:lpstr>HSL Color Space</vt:lpstr>
      <vt:lpstr>RGB to HSL Mapping</vt:lpstr>
      <vt:lpstr>PowerPoint Presentation</vt:lpstr>
      <vt:lpstr>PowerPoint Presentation</vt:lpstr>
      <vt:lpstr>Spherical Coordinate Transform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Digital Image File Formats </vt:lpstr>
      <vt:lpstr>PowerPoint Presentation</vt:lpstr>
      <vt:lpstr>PowerPoint Presentation</vt:lpstr>
      <vt:lpstr>PowerPoint Presentation</vt:lpstr>
      <vt:lpstr>PowerPoint Presentation</vt:lpstr>
    </vt:vector>
  </TitlesOfParts>
  <Company>SIUE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dduck</dc:creator>
  <cp:lastModifiedBy>Umbaugh, Scott</cp:lastModifiedBy>
  <cp:revision>313</cp:revision>
  <dcterms:created xsi:type="dcterms:W3CDTF">2005-01-08T00:20:25Z</dcterms:created>
  <dcterms:modified xsi:type="dcterms:W3CDTF">2017-08-28T22:59:21Z</dcterms:modified>
</cp:coreProperties>
</file>