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8"/>
  </p:notesMasterIdLst>
  <p:sldIdLst>
    <p:sldId id="267" r:id="rId2"/>
    <p:sldId id="270" r:id="rId3"/>
    <p:sldId id="271" r:id="rId4"/>
    <p:sldId id="269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81" r:id="rId15"/>
    <p:sldId id="282" r:id="rId16"/>
    <p:sldId id="283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srgbClr val="FF0000"/>
    </p:penClr>
  </p:showPr>
  <p:clrMru>
    <a:srgbClr val="0000CC"/>
    <a:srgbClr val="DC4E2B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1545" y="-8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BE7E0F-E690-4339-953B-E939E2A3485D}" type="datetimeFigureOut">
              <a:rPr lang="en-US" smtClean="0"/>
              <a:pPr/>
              <a:t>5/6/2015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18366E-CADE-4A7C-8A74-28023881432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FEC739"/>
              </a:buClr>
              <a:defRPr/>
            </a:lvl1pPr>
            <a:lvl2pPr>
              <a:buSzPct val="80000"/>
              <a:buFont typeface="Wingdings" pitchFamily="2" charset="2"/>
              <a:buChar char="§"/>
              <a:defRPr/>
            </a:lvl2pPr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/>
          <a:lstStyle>
            <a:extLst/>
          </a:lstStyle>
          <a:p>
            <a:fld id="{6C4154A1-7CFB-4549-8EC3-12DCCA6D27A8}" type="datetime1">
              <a:rPr lang="en-US" smtClean="0"/>
              <a:pPr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Copyright 2015 by Holcomb Hathaway, Publishers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/>
          <a:lstStyle>
            <a:extLst/>
          </a:lstStyle>
          <a:p>
            <a:fld id="{44A62CFA-1028-464F-9398-3A8EA688ED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/>
          <a:lstStyle>
            <a:extLst/>
          </a:lstStyle>
          <a:p>
            <a:fld id="{51FC7AE0-0BA3-4A77-9144-D444A793A10A}" type="datetime1">
              <a:rPr lang="en-US" smtClean="0"/>
              <a:pPr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Copyright 2015 by Holcomb Hathaway, Publishers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/>
          <a:lstStyle>
            <a:extLst/>
          </a:lstStyle>
          <a:p>
            <a:fld id="{44A62CFA-1028-464F-9398-3A8EA688ED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/>
          <a:lstStyle>
            <a:extLst/>
          </a:lstStyle>
          <a:p>
            <a:fld id="{FF0AAAB2-FEF9-4EE6-858C-9FAC4D6C93CF}" type="datetime1">
              <a:rPr lang="en-US" smtClean="0"/>
              <a:pPr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Copyright 2015 by Holcomb Hathaway, Publishers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/>
          <a:lstStyle>
            <a:extLst/>
          </a:lstStyle>
          <a:p>
            <a:fld id="{44A62CFA-1028-464F-9398-3A8EA688ED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rgbClr val="DC4E2B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-76200" y="4953000"/>
            <a:ext cx="9220200" cy="1912088"/>
            <a:chOff x="-3765" y="4832896"/>
            <a:chExt cx="9220200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72435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465672" y="6407944"/>
            <a:ext cx="2935128" cy="365125"/>
          </a:xfrm>
        </p:spPr>
        <p:txBody>
          <a:bodyPr/>
          <a:lstStyle>
            <a:lvl1pPr>
              <a:defRPr b="1"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US" dirty="0" smtClean="0"/>
              <a:t>Copyright 2015 by Holcomb Hathaway, Publishers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/>
          <a:lstStyle>
            <a:extLst/>
          </a:lstStyle>
          <a:p>
            <a:fld id="{846AD774-8EA5-4749-85AE-687ECAE4177A}" type="datetime1">
              <a:rPr lang="en-US" smtClean="0"/>
              <a:pPr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Copyright 2015 by Holcomb Hathaway, Publishers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/>
          <a:lstStyle>
            <a:extLst/>
          </a:lstStyle>
          <a:p>
            <a:fld id="{44A62CFA-1028-464F-9398-3A8EA688ED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/>
          <a:lstStyle>
            <a:extLst/>
          </a:lstStyle>
          <a:p>
            <a:fld id="{E0239A50-B9A2-4ABB-8A5C-105C572FF0C8}" type="datetime1">
              <a:rPr lang="en-US" smtClean="0"/>
              <a:pPr/>
              <a:t>5/6/2015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Copyright 2015 by Holcomb Hathaway, Publishers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/>
          <a:lstStyle>
            <a:extLst/>
          </a:lstStyle>
          <a:p>
            <a:fld id="{44A62CFA-1028-464F-9398-3A8EA688ED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/>
          <a:lstStyle>
            <a:extLst/>
          </a:lstStyle>
          <a:p>
            <a:fld id="{CE8D7E4A-316E-4CA0-9592-446AC46C3178}" type="datetime1">
              <a:rPr lang="en-US" smtClean="0"/>
              <a:pPr/>
              <a:t>5/6/2015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Copyright 2015 by Holcomb Hathaway, Publishers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/>
          <a:lstStyle>
            <a:extLst/>
          </a:lstStyle>
          <a:p>
            <a:fld id="{44A62CFA-1028-464F-9398-3A8EA688ED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/>
          <a:lstStyle>
            <a:extLst/>
          </a:lstStyle>
          <a:p>
            <a:fld id="{074705FA-D1B4-4FDE-A35C-6540D0582E5E}" type="datetime1">
              <a:rPr lang="en-US" smtClean="0"/>
              <a:pPr/>
              <a:t>5/6/2015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Copyright 2015 by Holcomb Hathaway, Publishers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/>
          <a:lstStyle>
            <a:extLst/>
          </a:lstStyle>
          <a:p>
            <a:fld id="{44A62CFA-1028-464F-9398-3A8EA688ED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/>
          <a:lstStyle>
            <a:extLst/>
          </a:lstStyle>
          <a:p>
            <a:fld id="{4A7892ED-C71B-4996-917F-478BCA7B15A5}" type="datetime1">
              <a:rPr lang="en-US" smtClean="0"/>
              <a:pPr/>
              <a:t>5/6/2015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Copyright 2015 by Holcomb Hathaway, Publishers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/>
          <a:lstStyle>
            <a:extLst/>
          </a:lstStyle>
          <a:p>
            <a:fld id="{44A62CFA-1028-464F-9398-3A8EA688ED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/>
          <a:lstStyle>
            <a:extLst/>
          </a:lstStyle>
          <a:p>
            <a:fld id="{85783D09-A122-4695-A05E-E99B0DEAA39F}" type="datetime1">
              <a:rPr lang="en-US" smtClean="0"/>
              <a:pPr/>
              <a:t>5/6/2015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Copyright 2015 by Holcomb Hathaway, Publishers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/>
          <a:lstStyle>
            <a:extLst/>
          </a:lstStyle>
          <a:p>
            <a:fld id="{44A62CFA-1028-464F-9398-3A8EA688ED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F5041C1-CBBA-4F03-94A5-4E80CEB53060}" type="datetime1">
              <a:rPr lang="en-US" smtClean="0"/>
              <a:pPr/>
              <a:t>5/6/2015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Copyright 2015 by Holcomb Hathaway, Publishers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4A62CFA-1028-464F-9398-3A8EA688ED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3087528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1">
                <a:solidFill>
                  <a:schemeClr val="tx1"/>
                </a:solidFill>
              </a:defRPr>
            </a:lvl1pPr>
            <a:extLst/>
          </a:lstStyle>
          <a:p>
            <a:r>
              <a:rPr lang="en-US" dirty="0" smtClean="0"/>
              <a:t>Copyright 2015 by Holcomb Hathaway, Publishers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5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rgbClr val="DC4E2B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rgbClr val="FEC739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youtube.com/watch?v=2Kbu-mIblhY&amp;feature=youtu.be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youtube.com/watch?v=ZJUkteHLvwc&amp;feature=youtu.be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youtube.com/watch?v=yaYL7XrlFhc&amp;feature=youtu.be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youtube.com/watch?v=vS4OYWspPmY&amp;feature=youtu.be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youtube.com/watch?v=NUnqUrdlmNk&amp;feature=youtu.be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 to Statistics in Human Performance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D19601"/>
                </a:solidFill>
              </a:rPr>
              <a:t>Chapter 2</a:t>
            </a:r>
            <a:endParaRPr lang="en-US" dirty="0">
              <a:solidFill>
                <a:srgbClr val="D19601"/>
              </a:solidFill>
            </a:endParaRPr>
          </a:p>
        </p:txBody>
      </p:sp>
      <p:pic>
        <p:nvPicPr>
          <p:cNvPr id="4" name="Picture 3" descr="chap 4 image_cropp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92240" y="0"/>
            <a:ext cx="2651760" cy="1696548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2015 by Holcomb Hathaway, Publishers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990600" y="1481328"/>
            <a:ext cx="7620000" cy="4525963"/>
          </a:xfrm>
        </p:spPr>
        <p:txBody>
          <a:bodyPr>
            <a:normAutofit/>
          </a:bodyPr>
          <a:lstStyle/>
          <a:p>
            <a:pPr>
              <a:spcBef>
                <a:spcPts val="700"/>
              </a:spcBef>
            </a:pPr>
            <a:r>
              <a:rPr lang="en-US" sz="2800" dirty="0" smtClean="0"/>
              <a:t>A type of reliability (inter-rater reliability)</a:t>
            </a:r>
          </a:p>
          <a:p>
            <a:pPr lvl="1">
              <a:spcBef>
                <a:spcPts val="700"/>
              </a:spcBef>
            </a:pPr>
            <a:r>
              <a:rPr lang="en-US" sz="2400" dirty="0" smtClean="0"/>
              <a:t>When two observers/raters perceive the same thing and record the same value for the observation</a:t>
            </a:r>
          </a:p>
          <a:p>
            <a:pPr>
              <a:spcBef>
                <a:spcPts val="700"/>
              </a:spcBef>
            </a:pPr>
            <a:r>
              <a:rPr lang="en-US" sz="2800" i="1" dirty="0" err="1" smtClean="0"/>
              <a:t>rxx</a:t>
            </a:r>
            <a:r>
              <a:rPr lang="en-US" sz="2800" i="1" dirty="0" smtClean="0"/>
              <a:t>' </a:t>
            </a:r>
          </a:p>
          <a:p>
            <a:pPr lvl="1">
              <a:spcBef>
                <a:spcPts val="700"/>
              </a:spcBef>
            </a:pPr>
            <a:r>
              <a:rPr lang="en-US" sz="2400" dirty="0" smtClean="0"/>
              <a:t>The reliability (</a:t>
            </a:r>
            <a:r>
              <a:rPr lang="en-US" sz="2400" i="1" dirty="0" smtClean="0"/>
              <a:t>r</a:t>
            </a:r>
            <a:r>
              <a:rPr lang="en-US" sz="2400" dirty="0" smtClean="0"/>
              <a:t>) for a measurement taken on two occasions (</a:t>
            </a:r>
            <a:r>
              <a:rPr lang="en-US" sz="2400" i="1" dirty="0" smtClean="0"/>
              <a:t>x</a:t>
            </a:r>
            <a:r>
              <a:rPr lang="en-US" sz="2400" dirty="0" smtClean="0"/>
              <a:t> and </a:t>
            </a:r>
            <a:r>
              <a:rPr lang="en-US" sz="2400" i="1" dirty="0" smtClean="0"/>
              <a:t>x'</a:t>
            </a:r>
            <a:r>
              <a:rPr lang="en-US" sz="2400" dirty="0" smtClean="0"/>
              <a:t>).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 Objectivity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2015 by Holcomb Hathaway, Publishers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fig 2.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47800" y="2045186"/>
            <a:ext cx="5867400" cy="3332355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Relationship Between </a:t>
            </a:r>
            <a:br>
              <a:rPr lang="en-US" dirty="0" smtClean="0"/>
            </a:br>
            <a:r>
              <a:rPr lang="en-US" dirty="0" smtClean="0"/>
              <a:t>Validity and Reliability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2015 by Holcomb Hathaway, Publishers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90800" y="1481328"/>
            <a:ext cx="4267200" cy="452596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Descriptive</a:t>
            </a:r>
          </a:p>
          <a:p>
            <a:r>
              <a:rPr lang="en-US" sz="3200" dirty="0" err="1" smtClean="0"/>
              <a:t>Correlational</a:t>
            </a:r>
            <a:endParaRPr lang="en-US" sz="3200" dirty="0" smtClean="0"/>
          </a:p>
          <a:p>
            <a:r>
              <a:rPr lang="en-US" sz="3200" dirty="0" smtClean="0"/>
              <a:t>Inferential</a:t>
            </a:r>
            <a:endParaRPr lang="en-US" sz="32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Statistics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2015 by Holcomb Hathaway, Publishers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Statistics—Examples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495800" y="1828800"/>
            <a:ext cx="4512517" cy="36933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Descriptive statistics for age (a) and weight (b)</a:t>
            </a:r>
            <a:endParaRPr lang="en-US" dirty="0"/>
          </a:p>
        </p:txBody>
      </p:sp>
      <p:pic>
        <p:nvPicPr>
          <p:cNvPr id="8" name="Picture 7" descr="fig 2.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143000"/>
            <a:ext cx="4267199" cy="219621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04800" y="3962400"/>
            <a:ext cx="3200400" cy="1477328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Correlational</a:t>
            </a:r>
            <a:r>
              <a:rPr lang="en-US" dirty="0" smtClean="0"/>
              <a:t> statistics showing relationship between DXA </a:t>
            </a:r>
          </a:p>
          <a:p>
            <a:r>
              <a:rPr lang="en-US" dirty="0" smtClean="0"/>
              <a:t>determined percentage of body fat and </a:t>
            </a:r>
            <a:r>
              <a:rPr lang="en-US" dirty="0" err="1" smtClean="0"/>
              <a:t>skinfold</a:t>
            </a:r>
            <a:r>
              <a:rPr lang="en-US" dirty="0" smtClean="0"/>
              <a:t> thickness (a) or BMI (b).</a:t>
            </a:r>
            <a:endParaRPr lang="en-US" dirty="0"/>
          </a:p>
        </p:txBody>
      </p:sp>
      <p:pic>
        <p:nvPicPr>
          <p:cNvPr id="10" name="Picture 9" descr="fig 2.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0000" y="3657600"/>
            <a:ext cx="5280048" cy="2514600"/>
          </a:xfrm>
          <a:prstGeom prst="rect">
            <a:avLst/>
          </a:prstGeom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3429000" y="6407944"/>
            <a:ext cx="3087528" cy="365125"/>
          </a:xfrm>
        </p:spPr>
        <p:txBody>
          <a:bodyPr/>
          <a:lstStyle/>
          <a:p>
            <a:r>
              <a:rPr lang="en-US" dirty="0" smtClean="0"/>
              <a:t>Copyright 2015 by Holcomb Hathaway, Publishers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481328"/>
            <a:ext cx="8305800" cy="4525963"/>
          </a:xfrm>
        </p:spPr>
        <p:txBody>
          <a:bodyPr/>
          <a:lstStyle/>
          <a:p>
            <a:pPr>
              <a:spcBef>
                <a:spcPts val="700"/>
              </a:spcBef>
            </a:pPr>
            <a:r>
              <a:rPr lang="en-US" sz="2800" dirty="0" smtClean="0"/>
              <a:t>No measurement process is perfectly reliable. </a:t>
            </a:r>
          </a:p>
          <a:p>
            <a:pPr>
              <a:spcBef>
                <a:spcPts val="700"/>
              </a:spcBef>
            </a:pPr>
            <a:r>
              <a:rPr lang="en-US" sz="2800" dirty="0" smtClean="0"/>
              <a:t>Standard error of measurement (SEM)</a:t>
            </a:r>
          </a:p>
          <a:p>
            <a:pPr>
              <a:spcBef>
                <a:spcPts val="700"/>
              </a:spcBef>
            </a:pPr>
            <a:r>
              <a:rPr lang="en-US" sz="2800" dirty="0" smtClean="0"/>
              <a:t>Standard error of estimate (SEE) or standard error of prediction (SEP)</a:t>
            </a:r>
          </a:p>
          <a:p>
            <a:r>
              <a:rPr lang="en-US" dirty="0" smtClean="0"/>
              <a:t>“Margin of error” in inferential statistics = standard error of estimate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Errors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2015 by Holcomb Hathaway, Publishers</a:t>
            </a:r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5486400" cy="4525963"/>
          </a:xfrm>
        </p:spPr>
        <p:txBody>
          <a:bodyPr/>
          <a:lstStyle/>
          <a:p>
            <a:r>
              <a:rPr lang="en-US" dirty="0" smtClean="0"/>
              <a:t>    :   </a:t>
            </a:r>
            <a:r>
              <a:rPr lang="en-US" dirty="0" smtClean="0">
                <a:hlinkClick r:id="rId2"/>
              </a:rPr>
              <a:t>Categories of Statistics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2.4 </a:t>
            </a:r>
            <a:endParaRPr lang="en-US" dirty="0"/>
          </a:p>
        </p:txBody>
      </p:sp>
      <p:pic>
        <p:nvPicPr>
          <p:cNvPr id="8" name="Picture 7" descr="Video ico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524000"/>
            <a:ext cx="668215" cy="465992"/>
          </a:xfrm>
          <a:prstGeom prst="rect">
            <a:avLst/>
          </a:prstGeom>
        </p:spPr>
      </p:pic>
      <p:pic>
        <p:nvPicPr>
          <p:cNvPr id="9" name="Picture 8" descr="video camera imag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2200" y="0"/>
            <a:ext cx="2971800" cy="1510665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2015 by Holcomb Hathaway, Publishers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501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5486400" cy="4525963"/>
          </a:xfrm>
        </p:spPr>
        <p:txBody>
          <a:bodyPr/>
          <a:lstStyle/>
          <a:p>
            <a:r>
              <a:rPr lang="en-US" dirty="0" smtClean="0"/>
              <a:t>    :   </a:t>
            </a:r>
            <a:r>
              <a:rPr lang="en-US" dirty="0" smtClean="0">
                <a:hlinkClick r:id="rId2"/>
              </a:rPr>
              <a:t>Starting SPSS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</a:t>
            </a:r>
            <a:r>
              <a:rPr lang="en-US" dirty="0" smtClean="0"/>
              <a:t>2.5 </a:t>
            </a:r>
            <a:endParaRPr lang="en-US" dirty="0"/>
          </a:p>
        </p:txBody>
      </p:sp>
      <p:pic>
        <p:nvPicPr>
          <p:cNvPr id="8" name="Picture 7" descr="Video ico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524000"/>
            <a:ext cx="668215" cy="465992"/>
          </a:xfrm>
          <a:prstGeom prst="rect">
            <a:avLst/>
          </a:prstGeom>
        </p:spPr>
      </p:pic>
      <p:pic>
        <p:nvPicPr>
          <p:cNvPr id="9" name="Picture 8" descr="video camera imag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2200" y="0"/>
            <a:ext cx="2971800" cy="1510665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2015 by Holcomb Hathaway, Publishers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501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228600" y="1481328"/>
            <a:ext cx="4495800" cy="4525963"/>
          </a:xfrm>
        </p:spPr>
        <p:txBody>
          <a:bodyPr>
            <a:noAutofit/>
          </a:bodyPr>
          <a:lstStyle/>
          <a:p>
            <a:pPr>
              <a:lnSpc>
                <a:spcPct val="95000"/>
              </a:lnSpc>
            </a:pPr>
            <a:r>
              <a:rPr lang="en-US" sz="2800" dirty="0" smtClean="0"/>
              <a:t>Who do the subjects used in a study represent?</a:t>
            </a:r>
          </a:p>
          <a:p>
            <a:pPr>
              <a:lnSpc>
                <a:spcPct val="95000"/>
              </a:lnSpc>
            </a:pPr>
            <a:r>
              <a:rPr lang="en-US" sz="2800" dirty="0" smtClean="0"/>
              <a:t>How were they selected?</a:t>
            </a:r>
          </a:p>
          <a:p>
            <a:pPr>
              <a:lnSpc>
                <a:spcPct val="95000"/>
              </a:lnSpc>
            </a:pPr>
            <a:r>
              <a:rPr lang="en-US" sz="2800" dirty="0" smtClean="0"/>
              <a:t>What other variables might cause something to change?</a:t>
            </a:r>
          </a:p>
          <a:p>
            <a:pPr>
              <a:lnSpc>
                <a:spcPct val="95000"/>
              </a:lnSpc>
            </a:pPr>
            <a:r>
              <a:rPr lang="en-US" sz="2800" dirty="0" smtClean="0"/>
              <a:t>Have these variables been controlled or accounted for in any way?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481328"/>
            <a:ext cx="4038600" cy="4525963"/>
          </a:xfrm>
        </p:spPr>
        <p:txBody>
          <a:bodyPr/>
          <a:lstStyle/>
          <a:p>
            <a:pPr>
              <a:lnSpc>
                <a:spcPct val="95000"/>
              </a:lnSpc>
            </a:pPr>
            <a:r>
              <a:rPr lang="en-US" dirty="0" smtClean="0"/>
              <a:t>How many subjects should be used?</a:t>
            </a:r>
          </a:p>
          <a:p>
            <a:pPr>
              <a:lnSpc>
                <a:spcPct val="95000"/>
              </a:lnSpc>
            </a:pPr>
            <a:r>
              <a:rPr lang="en-US" dirty="0" smtClean="0"/>
              <a:t>How should something be measured?</a:t>
            </a:r>
          </a:p>
          <a:p>
            <a:pPr>
              <a:lnSpc>
                <a:spcPct val="95000"/>
              </a:lnSpc>
            </a:pPr>
            <a:r>
              <a:rPr lang="en-US" dirty="0" smtClean="0"/>
              <a:t>How accurate is the measurement used?</a:t>
            </a:r>
          </a:p>
          <a:p>
            <a:pPr>
              <a:lnSpc>
                <a:spcPct val="95000"/>
              </a:lnSpc>
            </a:pPr>
            <a:r>
              <a:rPr lang="en-US" dirty="0" smtClean="0"/>
              <a:t>To whom do the results of this study apply?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 Issues to Consider 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2015 by Holcomb Hathaway, Publishers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71600" y="1481328"/>
            <a:ext cx="7162800" cy="4525963"/>
          </a:xfrm>
        </p:spPr>
        <p:txBody>
          <a:bodyPr/>
          <a:lstStyle/>
          <a:p>
            <a:r>
              <a:rPr lang="en-US" sz="3200" dirty="0" smtClean="0"/>
              <a:t>Nominal</a:t>
            </a:r>
          </a:p>
          <a:p>
            <a:r>
              <a:rPr lang="en-US" sz="3200" dirty="0" smtClean="0"/>
              <a:t>Ordinal</a:t>
            </a:r>
          </a:p>
          <a:p>
            <a:r>
              <a:rPr lang="en-US" sz="3200" dirty="0" smtClean="0"/>
              <a:t>Interval</a:t>
            </a:r>
          </a:p>
          <a:p>
            <a:r>
              <a:rPr lang="en-US" sz="3200" dirty="0" smtClean="0"/>
              <a:t>Ratio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Levels of measurement are hierarchical, and a researcher should always choose the highest level of measurement available.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Levels of Measurement</a:t>
            </a:r>
            <a:endParaRPr lang="en-US" dirty="0"/>
          </a:p>
        </p:txBody>
      </p:sp>
      <p:sp>
        <p:nvSpPr>
          <p:cNvPr id="7" name="Right Brace 6"/>
          <p:cNvSpPr/>
          <p:nvPr/>
        </p:nvSpPr>
        <p:spPr>
          <a:xfrm>
            <a:off x="3425952" y="2590800"/>
            <a:ext cx="155448" cy="914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CC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33800" y="2819400"/>
            <a:ext cx="46735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Continuous or scalar measurements</a:t>
            </a:r>
            <a:endParaRPr lang="en-US" sz="24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2015 by Holcomb Hathaway, Publishers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5486400" cy="4525963"/>
          </a:xfrm>
        </p:spPr>
        <p:txBody>
          <a:bodyPr/>
          <a:lstStyle/>
          <a:p>
            <a:r>
              <a:rPr lang="en-US" dirty="0" smtClean="0"/>
              <a:t>    :   </a:t>
            </a:r>
            <a:r>
              <a:rPr lang="en-US" dirty="0" smtClean="0">
                <a:hlinkClick r:id="rId2"/>
              </a:rPr>
              <a:t>Introduction </a:t>
            </a:r>
            <a:r>
              <a:rPr lang="en-US" dirty="0">
                <a:hlinkClick r:id="rId2"/>
              </a:rPr>
              <a:t>to </a:t>
            </a:r>
            <a:r>
              <a:rPr lang="en-US" dirty="0" smtClean="0">
                <a:hlinkClick r:id="rId2"/>
              </a:rPr>
              <a:t>Measurement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2.1 </a:t>
            </a:r>
            <a:endParaRPr lang="en-US" dirty="0"/>
          </a:p>
        </p:txBody>
      </p:sp>
      <p:pic>
        <p:nvPicPr>
          <p:cNvPr id="8" name="Picture 7" descr="Video ico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524000"/>
            <a:ext cx="668215" cy="465992"/>
          </a:xfrm>
          <a:prstGeom prst="rect">
            <a:avLst/>
          </a:prstGeom>
        </p:spPr>
      </p:pic>
      <p:pic>
        <p:nvPicPr>
          <p:cNvPr id="9" name="Picture 8" descr="video camera imag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2200" y="0"/>
            <a:ext cx="2971800" cy="1510665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2015 by Holcomb Hathaway, Publishers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501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14400" y="1481328"/>
            <a:ext cx="7848600" cy="4525963"/>
          </a:xfrm>
        </p:spPr>
        <p:txBody>
          <a:bodyPr/>
          <a:lstStyle/>
          <a:p>
            <a:r>
              <a:rPr lang="en-US" sz="3200" dirty="0" smtClean="0"/>
              <a:t>Validity and reliability.</a:t>
            </a:r>
          </a:p>
          <a:p>
            <a:r>
              <a:rPr lang="en-US" sz="3200" dirty="0" smtClean="0"/>
              <a:t>No method is completely valid or reliable.</a:t>
            </a:r>
          </a:p>
          <a:p>
            <a:r>
              <a:rPr lang="en-US" sz="3200" dirty="0" smtClean="0"/>
              <a:t>Examining sources of errors is vital to statistical reasoning.</a:t>
            </a:r>
            <a:endParaRPr lang="en-US" sz="32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Accuracy of Measurement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2015 by Holcomb Hathaway, Publishers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fig 2.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7854" y="1676400"/>
            <a:ext cx="8286998" cy="4038600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 Validity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2015 by Holcomb Hathaway, Publishers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5486400" cy="4525963"/>
          </a:xfrm>
        </p:spPr>
        <p:txBody>
          <a:bodyPr/>
          <a:lstStyle/>
          <a:p>
            <a:r>
              <a:rPr lang="en-US" dirty="0" smtClean="0"/>
              <a:t>    :   </a:t>
            </a:r>
            <a:r>
              <a:rPr lang="en-US" dirty="0" smtClean="0">
                <a:hlinkClick r:id="rId2"/>
              </a:rPr>
              <a:t>Measurement Validity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2.2 </a:t>
            </a:r>
            <a:endParaRPr lang="en-US" dirty="0"/>
          </a:p>
        </p:txBody>
      </p:sp>
      <p:pic>
        <p:nvPicPr>
          <p:cNvPr id="8" name="Picture 7" descr="Video ico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524000"/>
            <a:ext cx="668215" cy="465992"/>
          </a:xfrm>
          <a:prstGeom prst="rect">
            <a:avLst/>
          </a:prstGeom>
        </p:spPr>
      </p:pic>
      <p:pic>
        <p:nvPicPr>
          <p:cNvPr id="9" name="Picture 8" descr="video camera imag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2200" y="0"/>
            <a:ext cx="2971800" cy="1510665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2015 by Holcomb Hathaway, Publishers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501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143000" y="1481328"/>
            <a:ext cx="6934200" cy="4525963"/>
          </a:xfrm>
        </p:spPr>
        <p:txBody>
          <a:bodyPr/>
          <a:lstStyle/>
          <a:p>
            <a:r>
              <a:rPr lang="en-US" sz="3200" dirty="0" smtClean="0"/>
              <a:t>Consistency of measurement</a:t>
            </a:r>
          </a:p>
          <a:p>
            <a:r>
              <a:rPr lang="en-US" sz="3200" dirty="0" smtClean="0"/>
              <a:t>Variety of interpretations/statistics:</a:t>
            </a:r>
          </a:p>
          <a:p>
            <a:pPr lvl="1"/>
            <a:r>
              <a:rPr lang="en-US" sz="2800" dirty="0" smtClean="0"/>
              <a:t>Stability reliability</a:t>
            </a:r>
          </a:p>
          <a:p>
            <a:pPr lvl="1"/>
            <a:r>
              <a:rPr lang="en-US" sz="2800" dirty="0" smtClean="0"/>
              <a:t>Equivalence reliability</a:t>
            </a:r>
          </a:p>
          <a:p>
            <a:pPr lvl="1"/>
            <a:r>
              <a:rPr lang="en-US" sz="2800" dirty="0" smtClean="0"/>
              <a:t>Internal consistency</a:t>
            </a:r>
            <a:endParaRPr lang="en-US" sz="2800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 Reliability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2015 by Holcomb Hathaway, Publishers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5486400" cy="4525963"/>
          </a:xfrm>
        </p:spPr>
        <p:txBody>
          <a:bodyPr/>
          <a:lstStyle/>
          <a:p>
            <a:r>
              <a:rPr lang="en-US" dirty="0" smtClean="0"/>
              <a:t>    :   </a:t>
            </a:r>
            <a:r>
              <a:rPr lang="en-US" dirty="0" smtClean="0">
                <a:hlinkClick r:id="rId2"/>
              </a:rPr>
              <a:t>Measurement Reliability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2.3 </a:t>
            </a:r>
            <a:endParaRPr lang="en-US" dirty="0"/>
          </a:p>
        </p:txBody>
      </p:sp>
      <p:pic>
        <p:nvPicPr>
          <p:cNvPr id="8" name="Picture 7" descr="Video ico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524000"/>
            <a:ext cx="668215" cy="465992"/>
          </a:xfrm>
          <a:prstGeom prst="rect">
            <a:avLst/>
          </a:prstGeom>
        </p:spPr>
      </p:pic>
      <p:pic>
        <p:nvPicPr>
          <p:cNvPr id="9" name="Picture 8" descr="video camera imag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2200" y="0"/>
            <a:ext cx="2971800" cy="1510665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2015 by Holcomb Hathaway, Publishers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501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ustom 50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0B01C2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178</TotalTime>
  <Words>426</Words>
  <Application>Microsoft Office PowerPoint</Application>
  <PresentationFormat>On-screen Show (4:3)</PresentationFormat>
  <Paragraphs>75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Concourse</vt:lpstr>
      <vt:lpstr>Introduction to Statistics in Human Performance</vt:lpstr>
      <vt:lpstr>Some Issues to Consider </vt:lpstr>
      <vt:lpstr>Levels of Measurement</vt:lpstr>
      <vt:lpstr>Video 2.1 </vt:lpstr>
      <vt:lpstr>Accuracy of Measurement</vt:lpstr>
      <vt:lpstr>Measurement Validity</vt:lpstr>
      <vt:lpstr>Video 2.2 </vt:lpstr>
      <vt:lpstr>Measurement Reliability</vt:lpstr>
      <vt:lpstr>Video 2.3 </vt:lpstr>
      <vt:lpstr>Measurement Objectivity</vt:lpstr>
      <vt:lpstr>Relationship Between  Validity and Reliability</vt:lpstr>
      <vt:lpstr>Types of Statistics</vt:lpstr>
      <vt:lpstr>Types of Statistics—Examples </vt:lpstr>
      <vt:lpstr>Errors</vt:lpstr>
      <vt:lpstr>Video 2.4 </vt:lpstr>
      <vt:lpstr>Video 2.5 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Sally Scott</dc:creator>
  <cp:lastModifiedBy>Sally Scott</cp:lastModifiedBy>
  <cp:revision>27</cp:revision>
  <dcterms:created xsi:type="dcterms:W3CDTF">2014-07-31T19:53:07Z</dcterms:created>
  <dcterms:modified xsi:type="dcterms:W3CDTF">2015-05-06T23:20:20Z</dcterms:modified>
</cp:coreProperties>
</file>