
<file path=[Content_Types].xml><?xml version="1.0" encoding="utf-8"?>
<Types xmlns="http://schemas.openxmlformats.org/package/2006/content-types">
  <Override PartName="/ppt/slides/slide14.xml" ContentType="application/vnd.openxmlformats-officedocument.presentationml.slide+xml"/>
  <Override PartName="/ppt/slideLayouts/slideLayout11.xml" ContentType="application/vnd.openxmlformats-officedocument.presentationml.slideLayout+xml"/>
  <Override PartName="/docProps/core.xml" ContentType="application/vnd.openxmlformats-package.core-properties+xml"/>
  <Override PartName="/ppt/slides/slide11.xml" ContentType="application/vnd.openxmlformats-officedocument.presentationml.slide+xml"/>
  <Override PartName="/ppt/slides/slide9.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s/slide15.xml" ContentType="application/vnd.openxmlformats-officedocument.presentationml.slide+xml"/>
  <Override PartName="/ppt/slideLayouts/slideLayout1.xml" ContentType="application/vnd.openxmlformats-officedocument.presentationml.slideLayout+xml"/>
  <Override PartName="/ppt/slideMasters/slideMaster1.xml" ContentType="application/vnd.openxmlformats-officedocument.presentationml.slideMaster+xml"/>
  <Override PartName="/ppt/slides/slide12.xml" ContentType="application/vnd.openxmlformats-officedocument.presentationml.slide+xml"/>
  <Override PartName="/ppt/viewProps.xml" ContentType="application/vnd.openxmlformats-officedocument.presentationml.viewProps+xml"/>
  <Override PartName="/ppt/slides/slide20.xml" ContentType="application/vnd.openxmlformats-officedocument.presentationml.slide+xml"/>
  <Override PartName="/docProps/app.xml" ContentType="application/vnd.openxmlformats-officedocument.extended-properties+xml"/>
  <Override PartName="/ppt/slides/slide7.xml" ContentType="application/vnd.openxmlformats-officedocument.presentationml.slide+xml"/>
  <Override PartName="/ppt/presProps.xml" ContentType="application/vnd.openxmlformats-officedocument.presentationml.presProps+xml"/>
  <Override PartName="/ppt/slideLayouts/slideLayout8.xml" ContentType="application/vnd.openxmlformats-officedocument.presentationml.slideLayout+xml"/>
  <Default Extension="xml" ContentType="application/xml"/>
  <Override PartName="/ppt/slides/slide4.xml" ContentType="application/vnd.openxmlformats-officedocument.presentationml.slide+xml"/>
  <Override PartName="/ppt/slides/slide19.xml" ContentType="application/vnd.openxmlformats-officedocument.presentationml.slide+xml"/>
  <Override PartName="/ppt/slideLayouts/slideLayout5.xml" ContentType="application/vnd.openxmlformats-officedocument.presentationml.slideLayout+xml"/>
  <Override PartName="/ppt/slides/slide1.xml" ContentType="application/vnd.openxmlformats-officedocument.presentationml.slide+xml"/>
  <Override PartName="/ppt/slides/slide16.xml" ContentType="application/vnd.openxmlformats-officedocument.presentationml.slide+xml"/>
  <Override PartName="/ppt/slideLayouts/slideLayout2.xml" ContentType="application/vnd.openxmlformats-officedocument.presentationml.slideLayout+xml"/>
  <Override PartName="/ppt/slideLayouts/slideLayout10.xml" ContentType="application/vnd.openxmlformats-officedocument.presentationml.slideLayout+xml"/>
  <Override PartName="/ppt/slides/slide13.xml" ContentType="application/vnd.openxmlformats-officedocument.presentationml.slide+xml"/>
  <Default Extension="rels" ContentType="application/vnd.openxmlformats-package.relationships+xml"/>
  <Override PartName="/ppt/slides/slide10.xml" ContentType="application/vnd.openxmlformats-officedocument.presentationml.slide+xml"/>
  <Default Extension="jpeg" ContentType="image/jpeg"/>
  <Override PartName="/ppt/slides/slide8.xml" ContentType="application/vnd.openxmlformats-officedocument.presentationml.slide+xml"/>
  <Override PartName="/ppt/tableStyles.xml" ContentType="application/vnd.openxmlformats-officedocument.presentationml.tableStyles+xml"/>
  <Override PartName="/ppt/slideLayouts/slideLayout9.xml" ContentType="application/vnd.openxmlformats-officedocument.presentationml.slideLayout+xml"/>
  <Override PartName="/ppt/slides/slide5.xml" ContentType="application/vnd.openxmlformats-officedocument.presentationml.slide+xml"/>
  <Override PartName="/ppt/slideLayouts/slideLayout6.xml" ContentType="application/vnd.openxmlformats-officedocument.presentationml.slideLayout+xml"/>
  <Override PartName="/ppt/theme/theme1.xml" ContentType="application/vnd.openxmlformats-officedocument.theme+xml"/>
  <Override PartName="/ppt/slides/slide2.xml" ContentType="application/vnd.openxmlformats-officedocument.presentationml.slide+xml"/>
  <Override PartName="/ppt/slides/slide17.xml" ContentType="application/vnd.openxmlformats-officedocument.presentationml.slide+xml"/>
  <Override PartName="/ppt/presentation.xml" ContentType="application/vnd.openxmlformats-officedocument.presentationml.presentation.main+xml"/>
  <Default Extension="bin" ContentType="application/vnd.openxmlformats-officedocument.presentationml.printerSettings"/>
  <Override PartName="/ppt/slideLayouts/slideLayout3.xml" ContentType="application/vnd.openxmlformats-officedocument.presentationml.slideLayout+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p:sldMasterIdLst>
    <p:sldMasterId id="2147483660" r:id="rId1"/>
  </p:sldMasterIdLst>
  <p:sldIdLst>
    <p:sldId id="256" r:id="rId2"/>
    <p:sldId id="257" r:id="rId3"/>
    <p:sldId id="267" r:id="rId4"/>
    <p:sldId id="268" r:id="rId5"/>
    <p:sldId id="269" r:id="rId6"/>
    <p:sldId id="270" r:id="rId7"/>
    <p:sldId id="271" r:id="rId8"/>
    <p:sldId id="272" r:id="rId9"/>
    <p:sldId id="273" r:id="rId10"/>
    <p:sldId id="274" r:id="rId11"/>
    <p:sldId id="275" r:id="rId12"/>
    <p:sldId id="281" r:id="rId13"/>
    <p:sldId id="276" r:id="rId14"/>
    <p:sldId id="282" r:id="rId15"/>
    <p:sldId id="277" r:id="rId16"/>
    <p:sldId id="283" r:id="rId17"/>
    <p:sldId id="284" r:id="rId18"/>
    <p:sldId id="278" r:id="rId19"/>
    <p:sldId id="279" r:id="rId20"/>
    <p:sldId id="280" r:id="rId2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extLst>
    <p:ext uri="{E76CE94A-603C-4142-B9EB-6D1370010A27}">
      <p14:discardImageEditData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0"/>
    </p:ext>
    <p:ext uri="{D31A062A-798A-4329-ABDD-BBA856620510}">
      <p14:defaultImageDpi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p:cViewPr>
        <p:scale>
          <a:sx n="75" d="100"/>
          <a:sy n="75" d="100"/>
        </p:scale>
        <p:origin x="-648" y="-304"/>
      </p:cViewPr>
      <p:guideLst>
        <p:guide orient="horz" pos="2160"/>
        <p:guide pos="2880"/>
      </p:guideLst>
    </p:cSldViewPr>
  </p:slideViewPr>
  <p:notesTextViewPr>
    <p:cViewPr>
      <p:scale>
        <a:sx n="1" d="1"/>
        <a:sy n="1" d="1"/>
      </p:scale>
      <p:origin x="0" y="0"/>
    </p:cViewPr>
  </p:notesTextViewPr>
  <p:gridSpacing cx="78028800" cy="78028800"/>
</p:viewPr>
</file>

<file path=ppt/_rels/presentation.xml.rels><?xml version="1.0" encoding="UTF-8" standalone="yes"?>
<Relationships xmlns="http://schemas.openxmlformats.org/package/2006/relationships"><Relationship Id="rId19" Type="http://schemas.openxmlformats.org/officeDocument/2006/relationships/slide" Target="slides/slide1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printerSettings" Target="printerSettings/printerSettings1.bin"/><Relationship Id="rId23" Type="http://schemas.openxmlformats.org/officeDocument/2006/relationships/presProps" Target="presProps.xml"/><Relationship Id="rId24" Type="http://schemas.openxmlformats.org/officeDocument/2006/relationships/viewProps" Target="viewProps.xml"/><Relationship Id="rId25" Type="http://schemas.openxmlformats.org/officeDocument/2006/relationships/theme" Target="theme/theme1.xml"/><Relationship Id="rId26"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8" Type="http://schemas.openxmlformats.org/officeDocument/2006/relationships/slide" Target="slides/slide17.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jpeg"/></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jpeg"/></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lstStyle>
          <a:p>
            <a:fld id="{D9BB86A4-1A21-4AFA-A3EC-473CE9481625}" type="datetimeFigureOut">
              <a:rPr lang="en-US" smtClean="0"/>
              <a:pPr/>
              <a:t>6/24/15</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lstStyle>
          <a:p>
            <a:endParaRPr lang="en-US"/>
          </a:p>
        </p:txBody>
      </p:sp>
      <p:sp>
        <p:nvSpPr>
          <p:cNvPr id="27" name="Slide Number Placeholder 26"/>
          <p:cNvSpPr>
            <a:spLocks noGrp="1"/>
          </p:cNvSpPr>
          <p:nvPr>
            <p:ph type="sldNum" sz="quarter" idx="12"/>
          </p:nvPr>
        </p:nvSpPr>
        <p:spPr/>
        <p:txBody>
          <a:bodyPr/>
          <a:lstStyle>
            <a:lvl1pPr>
              <a:defRPr>
                <a:solidFill>
                  <a:srgbClr val="FFFFFF"/>
                </a:solidFill>
              </a:defRPr>
            </a:lvl1pPr>
          </a:lstStyle>
          <a:p>
            <a:fld id="{DAA9E7AB-B520-46ED-9701-0837F7302C29}"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D9BB86A4-1A21-4AFA-A3EC-473CE9481625}" type="datetimeFigureOut">
              <a:rPr lang="en-US" smtClean="0"/>
              <a:pPr/>
              <a:t>6/24/15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AA9E7AB-B520-46ED-9701-0837F7302C29}"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D9BB86A4-1A21-4AFA-A3EC-473CE9481625}" type="datetimeFigureOut">
              <a:rPr lang="en-US" smtClean="0"/>
              <a:pPr/>
              <a:t>6/24/15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AA9E7AB-B520-46ED-9701-0837F7302C29}"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D9BB86A4-1A21-4AFA-A3EC-473CE9481625}" type="datetimeFigureOut">
              <a:rPr lang="en-US" smtClean="0"/>
              <a:pPr/>
              <a:t>6/24/15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AA9E7AB-B520-46ED-9701-0837F7302C29}" type="slidenum">
              <a:rPr lang="en-US" smtClean="0"/>
              <a:pPr/>
              <a:t>‹#›</a:t>
            </a:fld>
            <a:endParaRPr lang="en-US"/>
          </a:p>
        </p:txBody>
      </p:sp>
      <p:sp>
        <p:nvSpPr>
          <p:cNvPr id="7" name="Title 6"/>
          <p:cNvSpPr>
            <a:spLocks noGrp="1"/>
          </p:cNvSpPr>
          <p:nvPr>
            <p:ph type="title"/>
          </p:nvPr>
        </p:nvSpPr>
        <p:spPr/>
        <p:txBody>
          <a:bodyPr rtlCol="0"/>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D9BB86A4-1A21-4AFA-A3EC-473CE9481625}" type="datetimeFigureOut">
              <a:rPr lang="en-US" smtClean="0"/>
              <a:pPr/>
              <a:t>6/24/15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AA9E7AB-B520-46ED-9701-0837F7302C29}" type="slidenum">
              <a:rPr lang="en-US" smtClean="0"/>
              <a:pPr/>
              <a:t>‹#›</a:t>
            </a:fld>
            <a:endParaRPr lang="en-US"/>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D9BB86A4-1A21-4AFA-A3EC-473CE9481625}" type="datetimeFigureOut">
              <a:rPr lang="en-US" smtClean="0"/>
              <a:pPr/>
              <a:t>6/24/15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AA9E7AB-B520-46ED-9701-0837F7302C29}" type="slidenum">
              <a:rPr lang="en-US" smtClean="0"/>
              <a:pPr/>
              <a:t>‹#›</a:t>
            </a:fld>
            <a:endParaRPr lang="en-US"/>
          </a:p>
        </p:txBody>
      </p:sp>
      <p:sp>
        <p:nvSpPr>
          <p:cNvPr id="8" name="Title 7"/>
          <p:cNvSpPr>
            <a:spLocks noGrp="1"/>
          </p:cNvSpPr>
          <p:nvPr>
            <p:ph type="title"/>
          </p:nvPr>
        </p:nvSpPr>
        <p:spPr/>
        <p:txBody>
          <a:bodyPr rtlCol="0"/>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D9BB86A4-1A21-4AFA-A3EC-473CE9481625}" type="datetimeFigureOut">
              <a:rPr lang="en-US" smtClean="0"/>
              <a:pPr/>
              <a:t>6/24/15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AA9E7AB-B520-46ED-9701-0837F7302C29}"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D9BB86A4-1A21-4AFA-A3EC-473CE9481625}" type="datetimeFigureOut">
              <a:rPr lang="en-US" smtClean="0"/>
              <a:pPr/>
              <a:t>6/24/15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AA9E7AB-B520-46ED-9701-0837F7302C29}" type="slidenum">
              <a:rPr lang="en-US" smtClean="0"/>
              <a:pPr/>
              <a:t>‹#›</a:t>
            </a:fld>
            <a:endParaRPr lang="en-US"/>
          </a:p>
        </p:txBody>
      </p:sp>
      <p:sp>
        <p:nvSpPr>
          <p:cNvPr id="6" name="Title 5"/>
          <p:cNvSpPr>
            <a:spLocks noGrp="1"/>
          </p:cNvSpPr>
          <p:nvPr>
            <p:ph type="title"/>
          </p:nvPr>
        </p:nvSpPr>
        <p:spPr/>
        <p:txBody>
          <a:bodyPr rtlCol="0"/>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9BB86A4-1A21-4AFA-A3EC-473CE9481625}" type="datetimeFigureOut">
              <a:rPr lang="en-US" smtClean="0"/>
              <a:pPr/>
              <a:t>6/24/15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AA9E7AB-B520-46ED-9701-0837F7302C29}"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p>
            <a:fld id="{D9BB86A4-1A21-4AFA-A3EC-473CE9481625}" type="datetimeFigureOut">
              <a:rPr lang="en-US" smtClean="0"/>
              <a:pPr/>
              <a:t>6/24/15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AA9E7AB-B520-46ED-9701-0837F7302C29}"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lstStyle>
          <a:p>
            <a:fld id="{D9BB86A4-1A21-4AFA-A3EC-473CE9481625}" type="datetimeFigureOut">
              <a:rPr lang="en-US" smtClean="0"/>
              <a:pPr/>
              <a:t>6/24/15</a:t>
            </a:fld>
            <a:endParaRPr lang="en-US"/>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lstStyle>
          <a:p>
            <a:endParaRPr lang="en-US"/>
          </a:p>
        </p:txBody>
      </p:sp>
      <p:sp>
        <p:nvSpPr>
          <p:cNvPr id="7" name="Slide Number Placeholder 6"/>
          <p:cNvSpPr>
            <a:spLocks noGrp="1"/>
          </p:cNvSpPr>
          <p:nvPr>
            <p:ph type="sldNum" sz="quarter" idx="12"/>
          </p:nvPr>
        </p:nvSpPr>
        <p:spPr/>
        <p:txBody>
          <a:bodyPr/>
          <a:lstStyle>
            <a:lvl1pPr>
              <a:defRPr>
                <a:solidFill>
                  <a:schemeClr val="tx1"/>
                </a:solidFill>
              </a:defRPr>
            </a:lvl1pPr>
          </a:lstStyle>
          <a:p>
            <a:fld id="{DAA9E7AB-B520-46ED-9701-0837F7302C29}" type="slidenum">
              <a:rPr lang="en-US" smtClean="0"/>
              <a:pPr/>
              <a:t>‹#›</a:t>
            </a:fld>
            <a:endParaRPr lang="en-US"/>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3" Type="http://schemas.openxmlformats.org/officeDocument/2006/relationships/image" Target="../media/image1.jpeg"/><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lstStyle>
          <a:p>
            <a:fld id="{D9BB86A4-1A21-4AFA-A3EC-473CE9481625}" type="datetimeFigureOut">
              <a:rPr lang="en-US" smtClean="0"/>
              <a:pPr/>
              <a:t>6/24/15</a:t>
            </a:fld>
            <a:endParaRPr lang="en-US"/>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lstStyle>
          <a:p>
            <a:endParaRPr lang="en-US"/>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lstStyle>
          <a:p>
            <a:fld id="{DAA9E7AB-B520-46ED-9701-0837F7302C29}"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www.aboutdarwin.com/"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Theories of Human Development</a:t>
            </a:r>
            <a:endParaRPr lang="en-US" dirty="0"/>
          </a:p>
        </p:txBody>
      </p:sp>
      <p:sp>
        <p:nvSpPr>
          <p:cNvPr id="3" name="Subtitle 2"/>
          <p:cNvSpPr>
            <a:spLocks noGrp="1"/>
          </p:cNvSpPr>
          <p:nvPr>
            <p:ph type="subTitle" idx="1"/>
          </p:nvPr>
        </p:nvSpPr>
        <p:spPr/>
        <p:txBody>
          <a:bodyPr>
            <a:normAutofit fontScale="92500" lnSpcReduction="10000"/>
          </a:bodyPr>
          <a:lstStyle/>
          <a:p>
            <a:r>
              <a:rPr lang="en-US" dirty="0" smtClean="0"/>
              <a:t>Chapter 2:  </a:t>
            </a:r>
            <a:r>
              <a:rPr lang="en-US" smtClean="0"/>
              <a:t>Evolutionary Theory</a:t>
            </a:r>
            <a:endParaRPr lang="en-US" dirty="0" smtClean="0"/>
          </a:p>
          <a:p>
            <a:endParaRPr lang="en-US" dirty="0" smtClean="0"/>
          </a:p>
          <a:p>
            <a:r>
              <a:rPr lang="en-US" sz="1000" dirty="0" smtClean="0"/>
              <a:t>©Instructor Web Resource Material Created by Barbara M. Newman and Philip R. Newman to accompany Newman &amp; Newman:  </a:t>
            </a:r>
            <a:r>
              <a:rPr lang="en-US" sz="1000" i="1" dirty="0" smtClean="0"/>
              <a:t>Theories of Human Development, 2</a:t>
            </a:r>
            <a:r>
              <a:rPr lang="en-US" sz="1000" i="1" baseline="30000" dirty="0" smtClean="0"/>
              <a:t>nd</a:t>
            </a:r>
            <a:r>
              <a:rPr lang="en-US" sz="1000" i="1" dirty="0" smtClean="0"/>
              <a:t> ed., 2016, Psychology Press/Taylor &amp; Francis</a:t>
            </a:r>
            <a:endParaRPr lang="en-US" sz="1000"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350050824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914400"/>
            <a:ext cx="8229600" cy="5092891"/>
          </a:xfrm>
        </p:spPr>
        <p:txBody>
          <a:bodyPr>
            <a:normAutofit fontScale="47500" lnSpcReduction="20000"/>
          </a:bodyPr>
          <a:lstStyle/>
          <a:p>
            <a:pPr>
              <a:spcBef>
                <a:spcPts val="0"/>
              </a:spcBef>
              <a:spcAft>
                <a:spcPts val="400"/>
              </a:spcAft>
            </a:pPr>
            <a:r>
              <a:rPr lang="en-US" sz="3368" dirty="0" smtClean="0"/>
              <a:t>Common features of human nature that tie them together as a species:</a:t>
            </a:r>
            <a:endParaRPr lang="en-US" sz="2900" dirty="0" smtClean="0"/>
          </a:p>
          <a:p>
            <a:pPr lvl="1">
              <a:spcBef>
                <a:spcPts val="0"/>
              </a:spcBef>
              <a:buFont typeface="Courier New"/>
              <a:buChar char="o"/>
            </a:pPr>
            <a:r>
              <a:rPr lang="en-US" sz="2500" dirty="0"/>
              <a:t>They share a common body shape and specific organs such as eyes, nose, ears, </a:t>
            </a:r>
            <a:r>
              <a:rPr lang="en-US" sz="2500" dirty="0" smtClean="0"/>
              <a:t>hands, </a:t>
            </a:r>
            <a:r>
              <a:rPr lang="en-US" sz="2500" dirty="0"/>
              <a:t>and feet, which can be recognized as human despite individual differences. </a:t>
            </a:r>
          </a:p>
          <a:p>
            <a:pPr lvl="1">
              <a:buFont typeface="Courier New"/>
              <a:buChar char="o"/>
            </a:pPr>
            <a:r>
              <a:rPr lang="en-US" sz="2500" dirty="0"/>
              <a:t>They can mate and produce living children who in turn are capable of reproducing.</a:t>
            </a:r>
          </a:p>
          <a:p>
            <a:pPr lvl="1">
              <a:buFont typeface="Courier New"/>
              <a:buChar char="o"/>
            </a:pPr>
            <a:r>
              <a:rPr lang="en-US" sz="2500" dirty="0"/>
              <a:t>Critical among the characteristics of humans is bipedalism as a primary means of</a:t>
            </a:r>
          </a:p>
          <a:p>
            <a:pPr lvl="1">
              <a:buFont typeface="Courier New"/>
              <a:buChar char="o"/>
            </a:pPr>
            <a:r>
              <a:rPr lang="en-US" sz="2500" dirty="0"/>
              <a:t>locomotion, which leaves the hands free for tool use, holding, carrying, and gesturing. </a:t>
            </a:r>
          </a:p>
          <a:p>
            <a:pPr lvl="1">
              <a:buFont typeface="Courier New"/>
              <a:buChar char="o"/>
            </a:pPr>
            <a:r>
              <a:rPr lang="en-US" sz="2500" dirty="0"/>
              <a:t>The structure of human hands permits the flexible manipulation of objects as tools. </a:t>
            </a:r>
          </a:p>
          <a:p>
            <a:pPr lvl="1">
              <a:buFont typeface="Courier New"/>
              <a:buChar char="o"/>
            </a:pPr>
            <a:r>
              <a:rPr lang="en-US" sz="2500" dirty="0"/>
              <a:t>Reduced reliance on smell and relatively greater reliance on vision influence the human mode of exploring the environment. </a:t>
            </a:r>
          </a:p>
          <a:p>
            <a:pPr lvl="1">
              <a:buFont typeface="Courier New"/>
              <a:buChar char="o"/>
            </a:pPr>
            <a:r>
              <a:rPr lang="en-US" sz="2500" dirty="0"/>
              <a:t>Because of the prolonged period of prenatal and postnatal development characteristic of human infants, humans are highly social; they are oriented toward social stimuli and have highly developed capacities for solving social problems. </a:t>
            </a:r>
          </a:p>
          <a:p>
            <a:pPr lvl="1">
              <a:buFont typeface="Courier New"/>
              <a:buChar char="o"/>
            </a:pPr>
            <a:r>
              <a:rPr lang="en-US" sz="2500" dirty="0"/>
              <a:t>Perhaps the most critical aspect of human nature is the size, structure, and complexity of the brain. As a result of this brain, humans have extensive symbolic capacities and a remarkable ability to learn. They produce spoken symbolic language. They store information and pass it on from one generation to the next. </a:t>
            </a:r>
          </a:p>
          <a:p>
            <a:pPr lvl="1">
              <a:buFont typeface="Courier New"/>
              <a:buChar char="o"/>
            </a:pPr>
            <a:r>
              <a:rPr lang="en-US" sz="2500" dirty="0"/>
              <a:t>Humans are self-conscious; they raise questions about their origin and anticipate their death.</a:t>
            </a:r>
          </a:p>
          <a:p>
            <a:pPr lvl="1">
              <a:buFont typeface="Courier New"/>
              <a:buChar char="o"/>
            </a:pPr>
            <a:r>
              <a:rPr lang="en-US" sz="2500" dirty="0"/>
              <a:t>Humans are aware of what others are feeling and thinking.  This social intelligence allows them to coordinate complex group activities and to form enduring social bonds.  </a:t>
            </a:r>
            <a:endParaRPr lang="en-US" sz="2500" dirty="0" smtClean="0"/>
          </a:p>
          <a:p>
            <a:pPr lvl="0"/>
            <a:endParaRPr lang="en-US" sz="2900" dirty="0" smtClean="0"/>
          </a:p>
          <a:p>
            <a:pPr marL="109728" lvl="0" indent="0">
              <a:buNone/>
            </a:pPr>
            <a:r>
              <a:rPr lang="en-US" sz="2900" b="1" dirty="0" smtClean="0"/>
              <a:t>The list gives us a lot to think about in relation to the study of human development.</a:t>
            </a:r>
            <a:endParaRPr lang="en-US" sz="2900" b="1" dirty="0" smtClean="0"/>
          </a:p>
          <a:p>
            <a:pPr marL="109728" indent="0">
              <a:buNone/>
            </a:pPr>
            <a:endParaRPr lang="en-US" sz="2500" dirty="0" smtClean="0"/>
          </a:p>
          <a:p>
            <a:pPr marL="109728" indent="0">
              <a:buNone/>
            </a:pPr>
            <a:endParaRPr lang="en-US" sz="2500" dirty="0" smtClean="0"/>
          </a:p>
          <a:p>
            <a:pPr marL="109728" indent="0">
              <a:buNone/>
            </a:pPr>
            <a:r>
              <a:rPr lang="en-US" sz="2500" dirty="0" smtClean="0"/>
              <a:t>©</a:t>
            </a:r>
            <a:r>
              <a:rPr lang="en-US" sz="2500" dirty="0"/>
              <a:t>Instructor Web Resource Material Created by Barbara M. Newman and Philip R. Newman to accompany Newman &amp; Newman:  </a:t>
            </a:r>
            <a:r>
              <a:rPr lang="en-US" sz="2500" i="1" dirty="0"/>
              <a:t>Theories of Human Development, 2</a:t>
            </a:r>
            <a:r>
              <a:rPr lang="en-US" sz="2500" i="1" baseline="30000" dirty="0"/>
              <a:t>nd</a:t>
            </a:r>
            <a:r>
              <a:rPr lang="en-US" sz="2500" i="1" dirty="0"/>
              <a:t> ed., 2016, Psychology Press/Taylor &amp; Francis</a:t>
            </a:r>
            <a:endParaRPr lang="en-US" sz="2500" dirty="0"/>
          </a:p>
          <a:p>
            <a:pPr marL="109728" lvl="0" indent="0">
              <a:buNone/>
            </a:pPr>
            <a:endParaRPr lang="en-US" sz="2500" b="1" dirty="0"/>
          </a:p>
          <a:p>
            <a:endParaRPr lang="en-US" dirty="0"/>
          </a:p>
        </p:txBody>
      </p:sp>
      <p:sp>
        <p:nvSpPr>
          <p:cNvPr id="3" name="Title 2"/>
          <p:cNvSpPr>
            <a:spLocks noGrp="1"/>
          </p:cNvSpPr>
          <p:nvPr>
            <p:ph type="title"/>
          </p:nvPr>
        </p:nvSpPr>
        <p:spPr>
          <a:xfrm>
            <a:off x="457200" y="274638"/>
            <a:ext cx="8229600" cy="715962"/>
          </a:xfrm>
        </p:spPr>
        <p:txBody>
          <a:bodyPr>
            <a:normAutofit/>
          </a:bodyPr>
          <a:lstStyle/>
          <a:p>
            <a:r>
              <a:rPr lang="en-US" sz="2000" dirty="0" smtClean="0"/>
              <a:t>Key Concepts: Evolution and the Human Species</a:t>
            </a:r>
            <a:endParaRPr lang="en-US" sz="2000"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213241407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77500" lnSpcReduction="20000"/>
          </a:bodyPr>
          <a:lstStyle/>
          <a:p>
            <a:r>
              <a:rPr lang="en-US" dirty="0" smtClean="0"/>
              <a:t>The study of the functional </a:t>
            </a:r>
            <a:r>
              <a:rPr lang="en-US" dirty="0"/>
              <a:t>significance of animal behavior in the natural environment from an evolutionary </a:t>
            </a:r>
            <a:r>
              <a:rPr lang="en-US" dirty="0" smtClean="0"/>
              <a:t>perspective.</a:t>
            </a:r>
          </a:p>
          <a:p>
            <a:r>
              <a:rPr lang="en-US" dirty="0"/>
              <a:t>Ethology examines how a particular behavior contributes not just to the future growth and development of the individual but to the adaptation and continuation of the </a:t>
            </a:r>
            <a:r>
              <a:rPr lang="en-US" dirty="0" smtClean="0"/>
              <a:t>species.</a:t>
            </a:r>
          </a:p>
          <a:p>
            <a:r>
              <a:rPr lang="en-US" dirty="0"/>
              <a:t>T</a:t>
            </a:r>
            <a:r>
              <a:rPr lang="en-US" dirty="0" smtClean="0"/>
              <a:t>he </a:t>
            </a:r>
            <a:r>
              <a:rPr lang="en-US" dirty="0"/>
              <a:t>study of evolutionarily significant behaviors that appear to be innate and specific to a particular </a:t>
            </a:r>
            <a:r>
              <a:rPr lang="en-US" dirty="0" smtClean="0"/>
              <a:t>species; behaviors commonly </a:t>
            </a:r>
            <a:r>
              <a:rPr lang="en-US" dirty="0"/>
              <a:t>associated with eating, mating, and protecting a species from </a:t>
            </a:r>
            <a:r>
              <a:rPr lang="en-US" dirty="0" smtClean="0"/>
              <a:t>harm.</a:t>
            </a:r>
          </a:p>
          <a:p>
            <a:r>
              <a:rPr lang="en-US" dirty="0" smtClean="0"/>
              <a:t>Ethology typically employs the study of behavior in natural settings with experimentation used to address questions derived from these observations.</a:t>
            </a:r>
          </a:p>
          <a:p>
            <a:endParaRPr lang="en-US" dirty="0" smtClean="0"/>
          </a:p>
          <a:p>
            <a:pPr>
              <a:buNone/>
            </a:pPr>
            <a:r>
              <a:rPr lang="en-US" sz="1400" dirty="0"/>
              <a:t>©Instructor Web Resource Material Created by Barbara M. Newman and Philip R. Newman to accompany Newman &amp; Newman:  </a:t>
            </a:r>
            <a:r>
              <a:rPr lang="en-US" sz="1400" i="1" dirty="0"/>
              <a:t>Theories of Human Development, 2</a:t>
            </a:r>
            <a:r>
              <a:rPr lang="en-US" sz="1400" i="1" baseline="30000" dirty="0"/>
              <a:t>nd</a:t>
            </a:r>
            <a:r>
              <a:rPr lang="en-US" sz="1400" i="1" dirty="0"/>
              <a:t> ed., 2016, Psychology Press/Taylor &amp; Francis</a:t>
            </a:r>
            <a:endParaRPr lang="en-US" sz="1400" dirty="0"/>
          </a:p>
          <a:p>
            <a:endParaRPr lang="en-US" sz="1400" dirty="0"/>
          </a:p>
        </p:txBody>
      </p:sp>
      <p:sp>
        <p:nvSpPr>
          <p:cNvPr id="3" name="Title 2"/>
          <p:cNvSpPr>
            <a:spLocks noGrp="1"/>
          </p:cNvSpPr>
          <p:nvPr>
            <p:ph type="title"/>
          </p:nvPr>
        </p:nvSpPr>
        <p:spPr/>
        <p:txBody>
          <a:bodyPr/>
          <a:lstStyle/>
          <a:p>
            <a:r>
              <a:rPr lang="en-US" dirty="0" smtClean="0"/>
              <a:t>New Directions: Ethology</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185478122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143000"/>
            <a:ext cx="8229600" cy="4495800"/>
          </a:xfrm>
          <a:ln>
            <a:noFill/>
          </a:ln>
        </p:spPr>
        <p:style>
          <a:lnRef idx="2">
            <a:schemeClr val="accent1"/>
          </a:lnRef>
          <a:fillRef idx="1">
            <a:schemeClr val="lt1"/>
          </a:fillRef>
          <a:effectRef idx="0">
            <a:schemeClr val="accent1"/>
          </a:effectRef>
          <a:fontRef idx="minor">
            <a:schemeClr val="dk1"/>
          </a:fontRef>
        </p:style>
        <p:txBody>
          <a:bodyPr>
            <a:normAutofit fontScale="62500" lnSpcReduction="20000"/>
          </a:bodyPr>
          <a:lstStyle/>
          <a:p>
            <a:pPr marL="109728" indent="0">
              <a:buNone/>
            </a:pPr>
            <a:endParaRPr lang="en-US" sz="2900" dirty="0" smtClean="0"/>
          </a:p>
          <a:p>
            <a:pPr marL="109728" indent="0">
              <a:buNone/>
            </a:pPr>
            <a:r>
              <a:rPr lang="en-US" sz="2900" dirty="0" smtClean="0"/>
              <a:t>Potential targe</a:t>
            </a:r>
            <a:r>
              <a:rPr lang="en-US" sz="2900" dirty="0"/>
              <a:t>t</a:t>
            </a:r>
            <a:r>
              <a:rPr lang="en-US" sz="2900" dirty="0" smtClean="0"/>
              <a:t>s of study in the field of ethology:</a:t>
            </a:r>
          </a:p>
          <a:p>
            <a:pPr marL="109728" indent="0">
              <a:buNone/>
            </a:pPr>
            <a:endParaRPr lang="en-US" dirty="0" smtClean="0"/>
          </a:p>
          <a:p>
            <a:r>
              <a:rPr lang="en-US" dirty="0"/>
              <a:t>Reproductive strategies, such as having few or many sex </a:t>
            </a:r>
            <a:r>
              <a:rPr lang="en-US" dirty="0" smtClean="0"/>
              <a:t>partners.</a:t>
            </a:r>
          </a:p>
          <a:p>
            <a:r>
              <a:rPr lang="en-US" dirty="0"/>
              <a:t>Infant immaturity requiring prolonged </a:t>
            </a:r>
            <a:r>
              <a:rPr lang="en-US" dirty="0" smtClean="0"/>
              <a:t>care.</a:t>
            </a:r>
          </a:p>
          <a:p>
            <a:r>
              <a:rPr lang="en-US" dirty="0" smtClean="0"/>
              <a:t>Infant–caregiver attachment.</a:t>
            </a:r>
          </a:p>
          <a:p>
            <a:r>
              <a:rPr lang="en-US" dirty="0"/>
              <a:t>Parent–child </a:t>
            </a:r>
            <a:r>
              <a:rPr lang="en-US" dirty="0" smtClean="0"/>
              <a:t>conflicts.</a:t>
            </a:r>
          </a:p>
          <a:p>
            <a:r>
              <a:rPr lang="en-US" dirty="0"/>
              <a:t>Sibling </a:t>
            </a:r>
            <a:r>
              <a:rPr lang="en-US" dirty="0" smtClean="0"/>
              <a:t>rivalry.</a:t>
            </a:r>
          </a:p>
          <a:p>
            <a:r>
              <a:rPr lang="en-US" dirty="0"/>
              <a:t>Peer group formation and functions, especially cooperation, competition, dominance, </a:t>
            </a:r>
            <a:r>
              <a:rPr lang="en-US" dirty="0" smtClean="0"/>
              <a:t>and submission.</a:t>
            </a:r>
          </a:p>
          <a:p>
            <a:r>
              <a:rPr lang="en-US" dirty="0" smtClean="0"/>
              <a:t>Pair-bonding </a:t>
            </a:r>
            <a:r>
              <a:rPr lang="en-US" dirty="0"/>
              <a:t>and mate </a:t>
            </a:r>
            <a:r>
              <a:rPr lang="en-US" dirty="0" smtClean="0"/>
              <a:t>selection.</a:t>
            </a:r>
          </a:p>
          <a:p>
            <a:r>
              <a:rPr lang="en-US" dirty="0"/>
              <a:t>Helping behavior and </a:t>
            </a:r>
            <a:r>
              <a:rPr lang="en-US" dirty="0" smtClean="0"/>
              <a:t>altruism.</a:t>
            </a:r>
          </a:p>
          <a:p>
            <a:r>
              <a:rPr lang="en-US" dirty="0"/>
              <a:t>Learning as adaptive </a:t>
            </a:r>
            <a:r>
              <a:rPr lang="en-US" dirty="0" smtClean="0"/>
              <a:t>behavior.</a:t>
            </a:r>
          </a:p>
          <a:p>
            <a:r>
              <a:rPr lang="en-US" dirty="0"/>
              <a:t>Individual creation and modification of the </a:t>
            </a:r>
            <a:r>
              <a:rPr lang="en-US" dirty="0" smtClean="0"/>
              <a:t>environment.</a:t>
            </a:r>
          </a:p>
          <a:p>
            <a:r>
              <a:rPr lang="en-US" dirty="0"/>
              <a:t>Elaboration of rites, rituals, and </a:t>
            </a:r>
            <a:r>
              <a:rPr lang="en-US" dirty="0" smtClean="0"/>
              <a:t>religions.</a:t>
            </a:r>
          </a:p>
          <a:p>
            <a:endParaRPr lang="en-US" dirty="0" smtClean="0"/>
          </a:p>
          <a:p>
            <a:pPr>
              <a:buNone/>
            </a:pPr>
            <a:r>
              <a:rPr lang="en-US" sz="1800" dirty="0"/>
              <a:t>©Instructor Web Resource Material Created by Barbara M. Newman and Philip R. Newman to accompany Newman &amp; Newman:  </a:t>
            </a:r>
            <a:r>
              <a:rPr lang="en-US" sz="1800" i="1" dirty="0"/>
              <a:t>Theories of Human Development, 2</a:t>
            </a:r>
            <a:r>
              <a:rPr lang="en-US" sz="1800" i="1" baseline="30000" dirty="0"/>
              <a:t>nd</a:t>
            </a:r>
            <a:r>
              <a:rPr lang="en-US" sz="1800" i="1" dirty="0"/>
              <a:t> ed., 2016, Psychology Press/Taylor &amp; Francis</a:t>
            </a:r>
            <a:endParaRPr lang="en-US" sz="1800" dirty="0"/>
          </a:p>
          <a:p>
            <a:endParaRPr lang="en-US" sz="1800" dirty="0"/>
          </a:p>
          <a:p>
            <a:endParaRPr lang="en-US" sz="1800" dirty="0"/>
          </a:p>
        </p:txBody>
      </p:sp>
      <p:sp>
        <p:nvSpPr>
          <p:cNvPr id="3" name="Title 2"/>
          <p:cNvSpPr>
            <a:spLocks noGrp="1"/>
          </p:cNvSpPr>
          <p:nvPr>
            <p:ph type="title"/>
          </p:nvPr>
        </p:nvSpPr>
        <p:spPr>
          <a:xfrm>
            <a:off x="457200" y="274638"/>
            <a:ext cx="8229600" cy="868362"/>
          </a:xfrm>
        </p:spPr>
        <p:txBody>
          <a:bodyPr/>
          <a:lstStyle/>
          <a:p>
            <a:r>
              <a:rPr lang="en-US" dirty="0" smtClean="0"/>
              <a:t>New Directions: Ethology</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415139230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The application of principles of evolution to explain the nature of the human mind.</a:t>
            </a:r>
          </a:p>
          <a:p>
            <a:r>
              <a:rPr lang="en-US" dirty="0"/>
              <a:t>Evolutionary psychologists view adaptation as resulting in the formation of functionally specific capacities as well as structures that can integrate information from a variety of sources</a:t>
            </a:r>
            <a:r>
              <a:rPr lang="en-US" dirty="0" smtClean="0"/>
              <a:t>.</a:t>
            </a:r>
          </a:p>
          <a:p>
            <a:r>
              <a:rPr lang="en-US" dirty="0"/>
              <a:t>E</a:t>
            </a:r>
            <a:r>
              <a:rPr lang="en-US" dirty="0" smtClean="0"/>
              <a:t>ach mental structure </a:t>
            </a:r>
            <a:r>
              <a:rPr lang="en-US" dirty="0"/>
              <a:t>i</a:t>
            </a:r>
            <a:r>
              <a:rPr lang="en-US" dirty="0" smtClean="0"/>
              <a:t>s </a:t>
            </a:r>
            <a:r>
              <a:rPr lang="en-US" dirty="0"/>
              <a:t>a tool designed to perform a specific </a:t>
            </a:r>
            <a:r>
              <a:rPr lang="en-US" dirty="0" smtClean="0"/>
              <a:t>task. </a:t>
            </a:r>
          </a:p>
          <a:p>
            <a:endParaRPr lang="en-US" sz="1100" dirty="0"/>
          </a:p>
          <a:p>
            <a:pPr>
              <a:buNone/>
            </a:pPr>
            <a:r>
              <a:rPr lang="en-US" sz="1100" dirty="0" smtClean="0"/>
              <a:t>©Instructor Web Resource Material Created by Barbara M. Newman and Philip R. Newman to accompany Newman &amp; Newman:  </a:t>
            </a:r>
            <a:r>
              <a:rPr lang="en-US" sz="1100" i="1" dirty="0" smtClean="0"/>
              <a:t>Theories of Human Development, 2</a:t>
            </a:r>
            <a:r>
              <a:rPr lang="en-US" sz="1100" i="1" baseline="30000" dirty="0" smtClean="0"/>
              <a:t>nd</a:t>
            </a:r>
            <a:r>
              <a:rPr lang="en-US" sz="1100" i="1" dirty="0" smtClean="0"/>
              <a:t> ed., 2016, Psychology Press/Taylor &amp; Francis</a:t>
            </a:r>
            <a:endParaRPr lang="en-US" sz="1100" dirty="0" smtClean="0"/>
          </a:p>
          <a:p>
            <a:endParaRPr lang="en-US" dirty="0"/>
          </a:p>
        </p:txBody>
      </p:sp>
      <p:sp>
        <p:nvSpPr>
          <p:cNvPr id="3" name="Title 2"/>
          <p:cNvSpPr>
            <a:spLocks noGrp="1"/>
          </p:cNvSpPr>
          <p:nvPr>
            <p:ph type="title"/>
          </p:nvPr>
        </p:nvSpPr>
        <p:spPr/>
        <p:txBody>
          <a:bodyPr>
            <a:normAutofit/>
          </a:bodyPr>
          <a:lstStyle/>
          <a:p>
            <a:r>
              <a:rPr lang="en-US" sz="3200" dirty="0" smtClean="0"/>
              <a:t>New Directions: Evolutionary Psychology</a:t>
            </a:r>
            <a:endParaRPr lang="en-US" sz="3200"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182923709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70000" lnSpcReduction="20000"/>
          </a:bodyPr>
          <a:lstStyle/>
          <a:p>
            <a:r>
              <a:rPr lang="en-US" dirty="0" smtClean="0"/>
              <a:t>The mind is structured to solve adaptive problems.</a:t>
            </a:r>
          </a:p>
          <a:p>
            <a:r>
              <a:rPr lang="en-US" dirty="0" smtClean="0"/>
              <a:t>These problems were likely to have been faced repeatedly over human history.</a:t>
            </a:r>
          </a:p>
          <a:p>
            <a:r>
              <a:rPr lang="en-US" dirty="0" smtClean="0"/>
              <a:t>The solution to these problems influenced reproductive success.</a:t>
            </a:r>
          </a:p>
          <a:p>
            <a:r>
              <a:rPr lang="en-US" dirty="0" smtClean="0"/>
              <a:t>Examples:  </a:t>
            </a:r>
          </a:p>
          <a:p>
            <a:pPr lvl="1"/>
            <a:r>
              <a:rPr lang="en-US" dirty="0" smtClean="0"/>
              <a:t>How </a:t>
            </a:r>
            <a:r>
              <a:rPr lang="en-US" dirty="0"/>
              <a:t>to tell if someone is a friend or a </a:t>
            </a:r>
            <a:r>
              <a:rPr lang="en-US" dirty="0" smtClean="0"/>
              <a:t>threat. </a:t>
            </a:r>
          </a:p>
          <a:p>
            <a:pPr lvl="1"/>
            <a:r>
              <a:rPr lang="en-US" dirty="0"/>
              <a:t>H</a:t>
            </a:r>
            <a:r>
              <a:rPr lang="en-US" dirty="0" smtClean="0"/>
              <a:t>ow </a:t>
            </a:r>
            <a:r>
              <a:rPr lang="en-US" dirty="0"/>
              <a:t>to select a </a:t>
            </a:r>
            <a:r>
              <a:rPr lang="en-US" dirty="0" smtClean="0"/>
              <a:t>mate. </a:t>
            </a:r>
          </a:p>
          <a:p>
            <a:pPr lvl="1"/>
            <a:r>
              <a:rPr lang="en-US" dirty="0" smtClean="0"/>
              <a:t>How </a:t>
            </a:r>
            <a:r>
              <a:rPr lang="en-US" dirty="0"/>
              <a:t>to select a good </a:t>
            </a:r>
            <a:r>
              <a:rPr lang="en-US" dirty="0" smtClean="0"/>
              <a:t>dwelling. </a:t>
            </a:r>
          </a:p>
          <a:p>
            <a:pPr lvl="1"/>
            <a:r>
              <a:rPr lang="en-US" dirty="0" smtClean="0"/>
              <a:t>How </a:t>
            </a:r>
            <a:r>
              <a:rPr lang="en-US" dirty="0"/>
              <a:t>to collaborate in order to hunt large </a:t>
            </a:r>
            <a:r>
              <a:rPr lang="en-US" dirty="0" smtClean="0"/>
              <a:t>game.</a:t>
            </a:r>
          </a:p>
          <a:p>
            <a:r>
              <a:rPr lang="en-US" dirty="0" smtClean="0"/>
              <a:t>A person has to recognize the nature of the problem and apply the best tool to solve it.</a:t>
            </a:r>
          </a:p>
          <a:p>
            <a:r>
              <a:rPr lang="en-US" dirty="0" smtClean="0"/>
              <a:t>A person has to evaluate how much energy to use in order to solve the problem, or stop and move on to another goal.</a:t>
            </a:r>
            <a:endParaRPr lang="en-US" dirty="0" smtClean="0"/>
          </a:p>
          <a:p>
            <a:pPr>
              <a:buNone/>
            </a:pPr>
            <a:endParaRPr lang="en-US" sz="1400" dirty="0" smtClean="0"/>
          </a:p>
          <a:p>
            <a:pPr>
              <a:buNone/>
            </a:pPr>
            <a:r>
              <a:rPr lang="en-US" sz="1400" dirty="0" smtClean="0"/>
              <a:t>©</a:t>
            </a:r>
            <a:r>
              <a:rPr lang="en-US" sz="1400" dirty="0"/>
              <a:t>Instructor Web Resource Material Created by Barbara M. Newman and Philip R. Newman to accompany Newman &amp; Newman:  </a:t>
            </a:r>
            <a:r>
              <a:rPr lang="en-US" sz="1400" i="1" dirty="0"/>
              <a:t>Theories of Human Development, 2</a:t>
            </a:r>
            <a:r>
              <a:rPr lang="en-US" sz="1400" i="1" baseline="30000" dirty="0"/>
              <a:t>nd</a:t>
            </a:r>
            <a:r>
              <a:rPr lang="en-US" sz="1400" i="1" dirty="0"/>
              <a:t> ed., 2016, Psychology Press/Taylor &amp; Francis</a:t>
            </a:r>
            <a:endParaRPr lang="en-US" sz="1400" dirty="0"/>
          </a:p>
          <a:p>
            <a:endParaRPr lang="en-US" dirty="0"/>
          </a:p>
          <a:p>
            <a:endParaRPr lang="en-US" dirty="0"/>
          </a:p>
        </p:txBody>
      </p:sp>
      <p:sp>
        <p:nvSpPr>
          <p:cNvPr id="3" name="Title 2"/>
          <p:cNvSpPr>
            <a:spLocks noGrp="1"/>
          </p:cNvSpPr>
          <p:nvPr>
            <p:ph type="title"/>
          </p:nvPr>
        </p:nvSpPr>
        <p:spPr/>
        <p:txBody>
          <a:bodyPr>
            <a:normAutofit/>
          </a:bodyPr>
          <a:lstStyle/>
          <a:p>
            <a:r>
              <a:rPr lang="en-US" sz="3200" dirty="0" smtClean="0"/>
              <a:t>New Directions: Evolutionary Psychology</a:t>
            </a:r>
            <a:endParaRPr lang="en-US" sz="3200"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77712037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r>
              <a:rPr lang="en-US" sz="2000" dirty="0" smtClean="0"/>
              <a:t>From an ethological perspective, the coordinated attachment and caregiving systems form a pattern of mutual regulation through which the infant alerts the caregiver to distress, and the caregiver provides protection, comfort, and care.</a:t>
            </a:r>
          </a:p>
          <a:p>
            <a:r>
              <a:rPr lang="en-US" sz="2000" dirty="0" smtClean="0"/>
              <a:t>Over time, the infant forms a mental representation of the caregiver and uses this mental representation to anticipate the nature of other close, relationships.</a:t>
            </a:r>
          </a:p>
          <a:p>
            <a:r>
              <a:rPr lang="en-US" sz="2000" dirty="0" smtClean="0"/>
              <a:t>The quality of attachment has implications for the child’s ability to explore the environment, to engage in satisfying social relationships, and to form close, intimate bonds in friendship and romantic relationships as an adolescent and adult</a:t>
            </a:r>
            <a:r>
              <a:rPr lang="en-US" sz="2000" dirty="0" smtClean="0"/>
              <a:t>.</a:t>
            </a:r>
          </a:p>
          <a:p>
            <a:pPr>
              <a:buNone/>
            </a:pPr>
            <a:endParaRPr lang="en-US" sz="2000" dirty="0" smtClean="0"/>
          </a:p>
          <a:p>
            <a:pPr marL="109728" indent="0">
              <a:buNone/>
            </a:pPr>
            <a:r>
              <a:rPr lang="en-US" sz="1100" dirty="0"/>
              <a:t>©Instructor Web Resource Material Created by Barbara M. Newman and Philip R. Newman to accompany Newman &amp; Newman:  </a:t>
            </a:r>
            <a:r>
              <a:rPr lang="en-US" sz="1100" i="1" dirty="0"/>
              <a:t>Theories of Human Development, 2</a:t>
            </a:r>
            <a:r>
              <a:rPr lang="en-US" sz="1100" i="1" baseline="30000" dirty="0"/>
              <a:t>nd</a:t>
            </a:r>
            <a:r>
              <a:rPr lang="en-US" sz="1100" i="1" dirty="0"/>
              <a:t> ed., 2016, Psychology Press/Taylor &amp; Francis</a:t>
            </a:r>
            <a:endParaRPr lang="en-US" sz="1100" dirty="0"/>
          </a:p>
          <a:p>
            <a:pPr marL="109728" indent="0">
              <a:buNone/>
            </a:pPr>
            <a:endParaRPr lang="en-US" sz="2000" dirty="0"/>
          </a:p>
        </p:txBody>
      </p:sp>
      <p:sp>
        <p:nvSpPr>
          <p:cNvPr id="3" name="Title 2"/>
          <p:cNvSpPr>
            <a:spLocks noGrp="1"/>
          </p:cNvSpPr>
          <p:nvPr>
            <p:ph type="title"/>
          </p:nvPr>
        </p:nvSpPr>
        <p:spPr>
          <a:xfrm>
            <a:off x="457200" y="274638"/>
            <a:ext cx="8229600" cy="868362"/>
          </a:xfrm>
        </p:spPr>
        <p:txBody>
          <a:bodyPr>
            <a:normAutofit/>
          </a:bodyPr>
          <a:lstStyle/>
          <a:p>
            <a:r>
              <a:rPr lang="en-US" sz="3200" dirty="0" smtClean="0"/>
              <a:t>Research Example: Attachment</a:t>
            </a:r>
            <a:endParaRPr lang="en-US" sz="3200"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1793123926"/>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493668910"/>
              </p:ext>
            </p:extLst>
          </p:nvPr>
        </p:nvGraphicFramePr>
        <p:xfrm>
          <a:off x="533400" y="990600"/>
          <a:ext cx="8305800" cy="4545052"/>
        </p:xfrm>
        <a:graphic>
          <a:graphicData uri="http://schemas.openxmlformats.org/drawingml/2006/table">
            <a:tbl>
              <a:tblPr>
                <a:tableStyleId>{5C22544A-7EE6-4342-B048-85BDC9FD1C3A}</a:tableStyleId>
              </a:tblPr>
              <a:tblGrid>
                <a:gridCol w="845961"/>
                <a:gridCol w="1922639"/>
                <a:gridCol w="5537200"/>
              </a:tblGrid>
              <a:tr h="437008">
                <a:tc>
                  <a:txBody>
                    <a:bodyPr/>
                    <a:lstStyle/>
                    <a:p>
                      <a:pPr marL="114300" marR="0">
                        <a:lnSpc>
                          <a:spcPct val="200000"/>
                        </a:lnSpc>
                        <a:spcBef>
                          <a:spcPts val="0"/>
                        </a:spcBef>
                        <a:spcAft>
                          <a:spcPts val="0"/>
                        </a:spcAft>
                        <a:tabLst>
                          <a:tab pos="260350" algn="ctr"/>
                          <a:tab pos="876300" algn="ctr"/>
                          <a:tab pos="1485900" algn="ctr"/>
                          <a:tab pos="2108200" algn="ctr"/>
                          <a:tab pos="2743200" algn="ctr"/>
                        </a:tabLst>
                      </a:pPr>
                      <a:r>
                        <a:rPr lang="en-US" sz="1200" cap="all" dirty="0">
                          <a:effectLst/>
                        </a:rPr>
                        <a:t>STAGE</a:t>
                      </a:r>
                      <a:endParaRPr lang="en-US" sz="700" cap="all" dirty="0">
                        <a:solidFill>
                          <a:srgbClr val="0E5175"/>
                        </a:solidFill>
                        <a:effectLst/>
                        <a:latin typeface="AvenirLTStd-Heavy"/>
                        <a:ea typeface="Times New Roman"/>
                        <a:cs typeface="AvenirLTStd-Heavy"/>
                      </a:endParaRPr>
                    </a:p>
                  </a:txBody>
                  <a:tcPr marL="0" marR="0" marT="63500" marB="63500"/>
                </a:tc>
                <a:tc>
                  <a:txBody>
                    <a:bodyPr/>
                    <a:lstStyle/>
                    <a:p>
                      <a:pPr marL="0" marR="0">
                        <a:lnSpc>
                          <a:spcPct val="200000"/>
                        </a:lnSpc>
                        <a:spcBef>
                          <a:spcPts val="0"/>
                        </a:spcBef>
                        <a:spcAft>
                          <a:spcPts val="0"/>
                        </a:spcAft>
                        <a:tabLst>
                          <a:tab pos="260350" algn="ctr"/>
                          <a:tab pos="876300" algn="ctr"/>
                          <a:tab pos="1485900" algn="ctr"/>
                          <a:tab pos="2108200" algn="ctr"/>
                          <a:tab pos="2743200" algn="ctr"/>
                        </a:tabLst>
                      </a:pPr>
                      <a:r>
                        <a:rPr lang="en-US" sz="1200" cap="all" dirty="0">
                          <a:effectLst/>
                        </a:rPr>
                        <a:t>AGE</a:t>
                      </a:r>
                      <a:endParaRPr lang="en-US" sz="700" cap="all" dirty="0">
                        <a:solidFill>
                          <a:srgbClr val="0E5175"/>
                        </a:solidFill>
                        <a:effectLst/>
                        <a:latin typeface="AvenirLTStd-Heavy"/>
                        <a:ea typeface="Times New Roman"/>
                        <a:cs typeface="AvenirLTStd-Heavy"/>
                      </a:endParaRPr>
                    </a:p>
                  </a:txBody>
                  <a:tcPr marL="0" marR="0" marT="63500" marB="63500"/>
                </a:tc>
                <a:tc>
                  <a:txBody>
                    <a:bodyPr/>
                    <a:lstStyle/>
                    <a:p>
                      <a:pPr marL="0" marR="0">
                        <a:lnSpc>
                          <a:spcPct val="200000"/>
                        </a:lnSpc>
                        <a:spcBef>
                          <a:spcPts val="0"/>
                        </a:spcBef>
                        <a:spcAft>
                          <a:spcPts val="0"/>
                        </a:spcAft>
                        <a:tabLst>
                          <a:tab pos="260350" algn="ctr"/>
                          <a:tab pos="876300" algn="ctr"/>
                          <a:tab pos="1485900" algn="ctr"/>
                          <a:tab pos="2108200" algn="ctr"/>
                          <a:tab pos="2743200" algn="ctr"/>
                        </a:tabLst>
                      </a:pPr>
                      <a:r>
                        <a:rPr lang="en-US" sz="1200" cap="all" dirty="0" smtClean="0">
                          <a:effectLst/>
                        </a:rPr>
                        <a:t>CHARACTERISTICS</a:t>
                      </a:r>
                      <a:endParaRPr lang="en-US" sz="1200" cap="all" dirty="0" smtClean="0">
                        <a:effectLst/>
                      </a:endParaRPr>
                    </a:p>
                  </a:txBody>
                  <a:tcPr marL="0" marR="0" marT="63500" marB="63500"/>
                </a:tc>
              </a:tr>
              <a:tr h="648755">
                <a:tc>
                  <a:txBody>
                    <a:bodyPr/>
                    <a:lstStyle/>
                    <a:p>
                      <a:pPr marL="114300" marR="0">
                        <a:lnSpc>
                          <a:spcPct val="200000"/>
                        </a:lnSpc>
                        <a:spcBef>
                          <a:spcPts val="0"/>
                        </a:spcBef>
                        <a:spcAft>
                          <a:spcPts val="0"/>
                        </a:spcAft>
                        <a:tabLst>
                          <a:tab pos="647700" algn="l"/>
                          <a:tab pos="2667000" algn="r"/>
                        </a:tabLst>
                      </a:pPr>
                      <a:r>
                        <a:rPr lang="en-US" sz="1200">
                          <a:effectLst/>
                        </a:rPr>
                        <a:t>1</a:t>
                      </a:r>
                      <a:endParaRPr lang="en-US" sz="800">
                        <a:solidFill>
                          <a:srgbClr val="000000"/>
                        </a:solidFill>
                        <a:effectLst/>
                        <a:latin typeface="AvenirLTStd-Roman"/>
                        <a:ea typeface="Times New Roman"/>
                        <a:cs typeface="AvenirLTStd-Roman"/>
                      </a:endParaRPr>
                    </a:p>
                  </a:txBody>
                  <a:tcPr marL="0" marR="0" marT="0" marB="0"/>
                </a:tc>
                <a:tc>
                  <a:txBody>
                    <a:bodyPr/>
                    <a:lstStyle/>
                    <a:p>
                      <a:pPr marL="0" marR="0">
                        <a:lnSpc>
                          <a:spcPct val="200000"/>
                        </a:lnSpc>
                        <a:spcBef>
                          <a:spcPts val="0"/>
                        </a:spcBef>
                        <a:spcAft>
                          <a:spcPts val="0"/>
                        </a:spcAft>
                        <a:tabLst>
                          <a:tab pos="647700" algn="l"/>
                          <a:tab pos="2667000" algn="r"/>
                        </a:tabLst>
                      </a:pPr>
                      <a:r>
                        <a:rPr lang="en-US" sz="1200" dirty="0">
                          <a:effectLst/>
                        </a:rPr>
                        <a:t>Birth to 3 months</a:t>
                      </a:r>
                      <a:endParaRPr lang="en-US" sz="800" dirty="0">
                        <a:solidFill>
                          <a:srgbClr val="000000"/>
                        </a:solidFill>
                        <a:effectLst/>
                        <a:latin typeface="AvenirLTStd-Roman"/>
                        <a:ea typeface="Times New Roman"/>
                        <a:cs typeface="AvenirLTStd-Roman"/>
                      </a:endParaRPr>
                    </a:p>
                  </a:txBody>
                  <a:tcPr marL="0" marR="0" marT="0" marB="0"/>
                </a:tc>
                <a:tc>
                  <a:txBody>
                    <a:bodyPr/>
                    <a:lstStyle/>
                    <a:p>
                      <a:pPr marL="0" marR="0">
                        <a:lnSpc>
                          <a:spcPct val="200000"/>
                        </a:lnSpc>
                        <a:spcBef>
                          <a:spcPts val="0"/>
                        </a:spcBef>
                        <a:spcAft>
                          <a:spcPts val="0"/>
                        </a:spcAft>
                        <a:tabLst>
                          <a:tab pos="647700" algn="l"/>
                          <a:tab pos="2667000" algn="r"/>
                        </a:tabLst>
                      </a:pPr>
                      <a:r>
                        <a:rPr lang="en-US" sz="1200" dirty="0">
                          <a:effectLst/>
                        </a:rPr>
                        <a:t>Infant uses sucking, rooting, grasping, smiling, gazing, cuddling, crying, and  visual tracking to maintain closeness with caregivers.</a:t>
                      </a:r>
                      <a:endParaRPr lang="en-US" sz="800" dirty="0">
                        <a:solidFill>
                          <a:srgbClr val="000000"/>
                        </a:solidFill>
                        <a:effectLst/>
                        <a:latin typeface="AvenirLTStd-Roman"/>
                        <a:ea typeface="Times New Roman"/>
                        <a:cs typeface="AvenirLTStd-Roman"/>
                      </a:endParaRPr>
                    </a:p>
                  </a:txBody>
                  <a:tcPr marL="0" marR="0" marT="0" marB="0"/>
                </a:tc>
              </a:tr>
              <a:tr h="346904">
                <a:tc>
                  <a:txBody>
                    <a:bodyPr/>
                    <a:lstStyle/>
                    <a:p>
                      <a:pPr marL="114300" marR="0">
                        <a:lnSpc>
                          <a:spcPct val="200000"/>
                        </a:lnSpc>
                        <a:spcBef>
                          <a:spcPts val="0"/>
                        </a:spcBef>
                        <a:spcAft>
                          <a:spcPts val="0"/>
                        </a:spcAft>
                        <a:tabLst>
                          <a:tab pos="647700" algn="l"/>
                          <a:tab pos="2667000" algn="r"/>
                        </a:tabLst>
                      </a:pPr>
                      <a:r>
                        <a:rPr lang="en-US" sz="1200">
                          <a:effectLst/>
                        </a:rPr>
                        <a:t>2</a:t>
                      </a:r>
                      <a:endParaRPr lang="en-US" sz="800">
                        <a:solidFill>
                          <a:srgbClr val="000000"/>
                        </a:solidFill>
                        <a:effectLst/>
                        <a:latin typeface="AvenirLTStd-Roman"/>
                        <a:ea typeface="Times New Roman"/>
                        <a:cs typeface="AvenirLTStd-Roman"/>
                      </a:endParaRPr>
                    </a:p>
                  </a:txBody>
                  <a:tcPr marL="0" marR="0" marT="25400" marB="0"/>
                </a:tc>
                <a:tc>
                  <a:txBody>
                    <a:bodyPr/>
                    <a:lstStyle/>
                    <a:p>
                      <a:pPr marL="0" marR="0">
                        <a:lnSpc>
                          <a:spcPct val="200000"/>
                        </a:lnSpc>
                        <a:spcBef>
                          <a:spcPts val="0"/>
                        </a:spcBef>
                        <a:spcAft>
                          <a:spcPts val="0"/>
                        </a:spcAft>
                        <a:tabLst>
                          <a:tab pos="647700" algn="l"/>
                          <a:tab pos="2667000" algn="r"/>
                        </a:tabLst>
                      </a:pPr>
                      <a:r>
                        <a:rPr lang="en-US" sz="1200" dirty="0">
                          <a:effectLst/>
                        </a:rPr>
                        <a:t>3 to 6 months</a:t>
                      </a:r>
                      <a:endParaRPr lang="en-US" sz="800" dirty="0">
                        <a:solidFill>
                          <a:srgbClr val="000000"/>
                        </a:solidFill>
                        <a:effectLst/>
                        <a:latin typeface="AvenirLTStd-Roman"/>
                        <a:ea typeface="Times New Roman"/>
                        <a:cs typeface="AvenirLTStd-Roman"/>
                      </a:endParaRPr>
                    </a:p>
                  </a:txBody>
                  <a:tcPr marL="0" marR="0" marT="25400" marB="0"/>
                </a:tc>
                <a:tc>
                  <a:txBody>
                    <a:bodyPr/>
                    <a:lstStyle/>
                    <a:p>
                      <a:pPr marL="0" marR="0">
                        <a:lnSpc>
                          <a:spcPct val="200000"/>
                        </a:lnSpc>
                        <a:spcBef>
                          <a:spcPts val="0"/>
                        </a:spcBef>
                        <a:spcAft>
                          <a:spcPts val="0"/>
                        </a:spcAft>
                        <a:tabLst>
                          <a:tab pos="647700" algn="l"/>
                          <a:tab pos="2667000" algn="r"/>
                        </a:tabLst>
                      </a:pPr>
                      <a:r>
                        <a:rPr lang="en-US" sz="1200" dirty="0">
                          <a:effectLst/>
                        </a:rPr>
                        <a:t>Infant is more responsive to familiar figures than to strangers.</a:t>
                      </a:r>
                      <a:endParaRPr lang="en-US" sz="800" dirty="0">
                        <a:solidFill>
                          <a:srgbClr val="000000"/>
                        </a:solidFill>
                        <a:effectLst/>
                        <a:latin typeface="AvenirLTStd-Roman"/>
                        <a:ea typeface="Times New Roman"/>
                        <a:cs typeface="AvenirLTStd-Roman"/>
                      </a:endParaRPr>
                    </a:p>
                  </a:txBody>
                  <a:tcPr marL="0" marR="0" marT="25400" marB="0"/>
                </a:tc>
              </a:tr>
              <a:tr h="346904">
                <a:tc>
                  <a:txBody>
                    <a:bodyPr/>
                    <a:lstStyle/>
                    <a:p>
                      <a:pPr marL="114300" marR="0">
                        <a:lnSpc>
                          <a:spcPct val="200000"/>
                        </a:lnSpc>
                        <a:spcBef>
                          <a:spcPts val="0"/>
                        </a:spcBef>
                        <a:spcAft>
                          <a:spcPts val="0"/>
                        </a:spcAft>
                        <a:tabLst>
                          <a:tab pos="647700" algn="l"/>
                          <a:tab pos="2667000" algn="r"/>
                        </a:tabLst>
                      </a:pPr>
                      <a:r>
                        <a:rPr lang="en-US" sz="1200">
                          <a:effectLst/>
                        </a:rPr>
                        <a:t>3</a:t>
                      </a:r>
                      <a:endParaRPr lang="en-US" sz="800">
                        <a:solidFill>
                          <a:srgbClr val="000000"/>
                        </a:solidFill>
                        <a:effectLst/>
                        <a:latin typeface="AvenirLTStd-Roman"/>
                        <a:ea typeface="Times New Roman"/>
                        <a:cs typeface="AvenirLTStd-Roman"/>
                      </a:endParaRPr>
                    </a:p>
                  </a:txBody>
                  <a:tcPr marL="0" marR="0" marT="25400" marB="0"/>
                </a:tc>
                <a:tc>
                  <a:txBody>
                    <a:bodyPr/>
                    <a:lstStyle/>
                    <a:p>
                      <a:pPr marL="0" marR="0">
                        <a:lnSpc>
                          <a:spcPct val="200000"/>
                        </a:lnSpc>
                        <a:spcBef>
                          <a:spcPts val="0"/>
                        </a:spcBef>
                        <a:spcAft>
                          <a:spcPts val="0"/>
                        </a:spcAft>
                        <a:tabLst>
                          <a:tab pos="647700" algn="l"/>
                          <a:tab pos="2667000" algn="r"/>
                        </a:tabLst>
                      </a:pPr>
                      <a:r>
                        <a:rPr lang="en-US" sz="1200" dirty="0">
                          <a:effectLst/>
                        </a:rPr>
                        <a:t>6 to 9 months</a:t>
                      </a:r>
                      <a:endParaRPr lang="en-US" sz="800" dirty="0">
                        <a:solidFill>
                          <a:srgbClr val="000000"/>
                        </a:solidFill>
                        <a:effectLst/>
                        <a:latin typeface="AvenirLTStd-Roman"/>
                        <a:ea typeface="Times New Roman"/>
                        <a:cs typeface="AvenirLTStd-Roman"/>
                      </a:endParaRPr>
                    </a:p>
                  </a:txBody>
                  <a:tcPr marL="0" marR="0" marT="25400" marB="0"/>
                </a:tc>
                <a:tc>
                  <a:txBody>
                    <a:bodyPr/>
                    <a:lstStyle/>
                    <a:p>
                      <a:pPr marL="0" marR="0">
                        <a:lnSpc>
                          <a:spcPct val="200000"/>
                        </a:lnSpc>
                        <a:spcBef>
                          <a:spcPts val="0"/>
                        </a:spcBef>
                        <a:spcAft>
                          <a:spcPts val="0"/>
                        </a:spcAft>
                        <a:tabLst>
                          <a:tab pos="647700" algn="l"/>
                          <a:tab pos="2667000" algn="r"/>
                        </a:tabLst>
                      </a:pPr>
                      <a:r>
                        <a:rPr lang="en-US" sz="1200" dirty="0">
                          <a:effectLst/>
                        </a:rPr>
                        <a:t>Infant seeks physical proximity and contact with objects of attachment.</a:t>
                      </a:r>
                      <a:endParaRPr lang="en-US" sz="800" dirty="0">
                        <a:solidFill>
                          <a:srgbClr val="000000"/>
                        </a:solidFill>
                        <a:effectLst/>
                        <a:latin typeface="AvenirLTStd-Roman"/>
                        <a:ea typeface="Times New Roman"/>
                        <a:cs typeface="AvenirLTStd-Roman"/>
                      </a:endParaRPr>
                    </a:p>
                  </a:txBody>
                  <a:tcPr marL="0" marR="0" marT="25400" marB="0"/>
                </a:tc>
              </a:tr>
              <a:tr h="995658">
                <a:tc>
                  <a:txBody>
                    <a:bodyPr/>
                    <a:lstStyle/>
                    <a:p>
                      <a:pPr marL="0" marR="0">
                        <a:lnSpc>
                          <a:spcPct val="200000"/>
                        </a:lnSpc>
                        <a:spcBef>
                          <a:spcPts val="0"/>
                        </a:spcBef>
                        <a:spcAft>
                          <a:spcPts val="0"/>
                        </a:spcAft>
                        <a:tabLst>
                          <a:tab pos="647700" algn="l"/>
                          <a:tab pos="2667000" algn="r"/>
                        </a:tabLst>
                      </a:pPr>
                      <a:r>
                        <a:rPr lang="en-US" sz="1200">
                          <a:effectLst/>
                        </a:rPr>
                        <a:t>  4</a:t>
                      </a:r>
                      <a:endParaRPr lang="en-US" sz="800">
                        <a:solidFill>
                          <a:srgbClr val="000000"/>
                        </a:solidFill>
                        <a:effectLst/>
                        <a:latin typeface="AvenirLTStd-Roman"/>
                        <a:ea typeface="Times New Roman"/>
                        <a:cs typeface="AvenirLTStd-Roman"/>
                      </a:endParaRPr>
                    </a:p>
                  </a:txBody>
                  <a:tcPr marL="0" marR="0" marT="25400" marB="0"/>
                </a:tc>
                <a:tc>
                  <a:txBody>
                    <a:bodyPr/>
                    <a:lstStyle/>
                    <a:p>
                      <a:pPr marL="0" marR="0">
                        <a:lnSpc>
                          <a:spcPct val="200000"/>
                        </a:lnSpc>
                        <a:spcBef>
                          <a:spcPts val="0"/>
                        </a:spcBef>
                        <a:spcAft>
                          <a:spcPts val="0"/>
                        </a:spcAft>
                        <a:tabLst>
                          <a:tab pos="647700" algn="l"/>
                          <a:tab pos="2667000" algn="r"/>
                        </a:tabLst>
                      </a:pPr>
                      <a:r>
                        <a:rPr lang="en-US" sz="1200" dirty="0">
                          <a:effectLst/>
                        </a:rPr>
                        <a:t>9 to 12 months</a:t>
                      </a:r>
                      <a:endParaRPr lang="en-US" sz="800" dirty="0">
                        <a:solidFill>
                          <a:srgbClr val="000000"/>
                        </a:solidFill>
                        <a:effectLst/>
                        <a:latin typeface="AvenirLTStd-Roman"/>
                        <a:ea typeface="Times New Roman"/>
                        <a:cs typeface="AvenirLTStd-Roman"/>
                      </a:endParaRPr>
                    </a:p>
                  </a:txBody>
                  <a:tcPr marL="0" marR="0" marT="25400" marB="0"/>
                </a:tc>
                <a:tc>
                  <a:txBody>
                    <a:bodyPr/>
                    <a:lstStyle/>
                    <a:p>
                      <a:pPr marL="0" marR="0">
                        <a:lnSpc>
                          <a:spcPct val="200000"/>
                        </a:lnSpc>
                        <a:spcBef>
                          <a:spcPts val="0"/>
                        </a:spcBef>
                        <a:spcAft>
                          <a:spcPts val="0"/>
                        </a:spcAft>
                        <a:tabLst>
                          <a:tab pos="647700" algn="l"/>
                          <a:tab pos="2667000" algn="r"/>
                        </a:tabLst>
                      </a:pPr>
                      <a:r>
                        <a:rPr lang="en-US" sz="1200" dirty="0">
                          <a:effectLst/>
                        </a:rPr>
                        <a:t>Infant forms internal mental representation of object of attachment, including expectations about the caregiver’s typical responses to signals of distress.</a:t>
                      </a:r>
                      <a:endParaRPr lang="en-US" sz="800" dirty="0">
                        <a:solidFill>
                          <a:srgbClr val="000000"/>
                        </a:solidFill>
                        <a:effectLst/>
                        <a:latin typeface="AvenirLTStd-Roman"/>
                        <a:ea typeface="Times New Roman"/>
                        <a:cs typeface="AvenirLTStd-Roman"/>
                      </a:endParaRPr>
                    </a:p>
                  </a:txBody>
                  <a:tcPr marL="0" marR="0" marT="25400" marB="0"/>
                </a:tc>
              </a:tr>
              <a:tr h="1415772">
                <a:tc>
                  <a:txBody>
                    <a:bodyPr/>
                    <a:lstStyle/>
                    <a:p>
                      <a:pPr marL="114300" marR="0">
                        <a:lnSpc>
                          <a:spcPct val="200000"/>
                        </a:lnSpc>
                        <a:spcBef>
                          <a:spcPts val="0"/>
                        </a:spcBef>
                        <a:spcAft>
                          <a:spcPts val="0"/>
                        </a:spcAft>
                        <a:tabLst>
                          <a:tab pos="647700" algn="l"/>
                          <a:tab pos="2667000" algn="r"/>
                        </a:tabLst>
                      </a:pPr>
                      <a:r>
                        <a:rPr lang="en-US" sz="1200" dirty="0" smtClean="0">
                          <a:effectLst/>
                        </a:rPr>
                        <a:t>5 </a:t>
                      </a:r>
                      <a:endParaRPr lang="en-US" sz="1200" dirty="0">
                        <a:effectLst/>
                        <a:latin typeface="Times New Roman"/>
                        <a:ea typeface="Times New Roman"/>
                      </a:endParaRPr>
                    </a:p>
                  </a:txBody>
                  <a:tcPr marL="0" marR="0" marT="25400" marB="120650"/>
                </a:tc>
                <a:tc>
                  <a:txBody>
                    <a:bodyPr/>
                    <a:lstStyle/>
                    <a:p>
                      <a:pPr marL="0" marR="0">
                        <a:lnSpc>
                          <a:spcPct val="200000"/>
                        </a:lnSpc>
                        <a:spcBef>
                          <a:spcPts val="0"/>
                        </a:spcBef>
                        <a:spcAft>
                          <a:spcPts val="0"/>
                        </a:spcAft>
                        <a:tabLst>
                          <a:tab pos="647700" algn="l"/>
                          <a:tab pos="2667000" algn="r"/>
                        </a:tabLst>
                      </a:pPr>
                      <a:r>
                        <a:rPr lang="en-US" sz="1200" dirty="0">
                          <a:effectLst/>
                        </a:rPr>
                        <a:t>12 months and older</a:t>
                      </a:r>
                      <a:endParaRPr lang="en-US" sz="800" dirty="0">
                        <a:solidFill>
                          <a:srgbClr val="000000"/>
                        </a:solidFill>
                        <a:effectLst/>
                        <a:latin typeface="AvenirLTStd-Roman"/>
                        <a:ea typeface="Times New Roman"/>
                        <a:cs typeface="AvenirLTStd-Roman"/>
                      </a:endParaRPr>
                    </a:p>
                  </a:txBody>
                  <a:tcPr marL="0" marR="0" marT="25400" marB="120650"/>
                </a:tc>
                <a:tc>
                  <a:txBody>
                    <a:bodyPr/>
                    <a:lstStyle/>
                    <a:p>
                      <a:pPr marL="0" marR="0">
                        <a:lnSpc>
                          <a:spcPct val="200000"/>
                        </a:lnSpc>
                        <a:spcBef>
                          <a:spcPts val="0"/>
                        </a:spcBef>
                        <a:spcAft>
                          <a:spcPts val="0"/>
                        </a:spcAft>
                        <a:tabLst>
                          <a:tab pos="647700" algn="l"/>
                          <a:tab pos="2667000" algn="r"/>
                        </a:tabLst>
                      </a:pPr>
                      <a:r>
                        <a:rPr lang="en-US" sz="1200" dirty="0">
                          <a:effectLst/>
                        </a:rPr>
                        <a:t>Child uses a variety of behaviors to influence the behavior of the objects of attachment in ways that will satisfy needs for safety and closeness</a:t>
                      </a:r>
                      <a:r>
                        <a:rPr lang="en-US" sz="1200" dirty="0" smtClean="0">
                          <a:effectLst/>
                        </a:rPr>
                        <a:t>.</a:t>
                      </a:r>
                      <a:endParaRPr lang="en-US" sz="800" dirty="0" smtClean="0">
                        <a:effectLst/>
                      </a:endParaRPr>
                    </a:p>
                  </a:txBody>
                  <a:tcPr marL="0" marR="0" marT="25400" marB="120650"/>
                </a:tc>
              </a:tr>
            </a:tbl>
          </a:graphicData>
        </a:graphic>
      </p:graphicFrame>
      <p:sp>
        <p:nvSpPr>
          <p:cNvPr id="3" name="Title 2"/>
          <p:cNvSpPr>
            <a:spLocks noGrp="1"/>
          </p:cNvSpPr>
          <p:nvPr>
            <p:ph type="title"/>
          </p:nvPr>
        </p:nvSpPr>
        <p:spPr>
          <a:xfrm>
            <a:off x="457200" y="274638"/>
            <a:ext cx="8229600" cy="457200"/>
          </a:xfrm>
        </p:spPr>
        <p:txBody>
          <a:bodyPr>
            <a:normAutofit fontScale="90000"/>
          </a:bodyPr>
          <a:lstStyle/>
          <a:p>
            <a:r>
              <a:rPr lang="en-US" dirty="0" smtClean="0"/>
              <a:t/>
            </a:r>
            <a:br>
              <a:rPr lang="en-US" dirty="0" smtClean="0"/>
            </a:br>
            <a:r>
              <a:rPr lang="en-US" sz="2700" dirty="0" smtClean="0"/>
              <a:t>Stages in the Development of Attachment</a:t>
            </a:r>
            <a:br>
              <a:rPr lang="en-US" sz="2700" dirty="0" smtClean="0"/>
            </a:br>
            <a:endParaRPr lang="en-US" sz="2700" dirty="0"/>
          </a:p>
        </p:txBody>
      </p:sp>
      <p:sp>
        <p:nvSpPr>
          <p:cNvPr id="5" name="TextBox 4"/>
          <p:cNvSpPr txBox="1"/>
          <p:nvPr/>
        </p:nvSpPr>
        <p:spPr>
          <a:xfrm>
            <a:off x="533400" y="5562600"/>
            <a:ext cx="8229600" cy="553998"/>
          </a:xfrm>
          <a:prstGeom prst="rect">
            <a:avLst/>
          </a:prstGeom>
          <a:noFill/>
        </p:spPr>
        <p:txBody>
          <a:bodyPr wrap="square" rtlCol="0">
            <a:spAutoFit/>
          </a:bodyPr>
          <a:lstStyle/>
          <a:p>
            <a:r>
              <a:rPr lang="en-US" sz="1000" dirty="0" smtClean="0"/>
              <a:t>©Instructor Web Resource Material Created by Barbara M. Newman and Philip R. Newman to accompany Newman &amp; Newman:  </a:t>
            </a:r>
            <a:r>
              <a:rPr lang="en-US" sz="1000" i="1" dirty="0" smtClean="0"/>
              <a:t>Theories of Human Development, 2</a:t>
            </a:r>
            <a:r>
              <a:rPr lang="en-US" sz="1000" i="1" baseline="30000" dirty="0" smtClean="0"/>
              <a:t>nd</a:t>
            </a:r>
            <a:r>
              <a:rPr lang="en-US" sz="1000" i="1" dirty="0" smtClean="0"/>
              <a:t> ed., 2016, Psychology Press/Taylor &amp; Francis</a:t>
            </a:r>
            <a:endParaRPr lang="en-US" sz="1000" dirty="0" smtClean="0"/>
          </a:p>
          <a:p>
            <a:endParaRPr lang="en-US" sz="1000" cap="small"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2119912420"/>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533400" y="1066800"/>
            <a:ext cx="8229600" cy="4648200"/>
          </a:xfrm>
        </p:spPr>
        <p:txBody>
          <a:bodyPr>
            <a:normAutofit fontScale="85000" lnSpcReduction="20000"/>
          </a:bodyPr>
          <a:lstStyle/>
          <a:p>
            <a:r>
              <a:rPr lang="en-US" sz="2100" dirty="0" smtClean="0">
                <a:solidFill>
                  <a:schemeClr val="accent1"/>
                </a:solidFill>
              </a:rPr>
              <a:t>Secure Attachment: </a:t>
            </a:r>
            <a:r>
              <a:rPr lang="en-US" sz="2100" dirty="0" smtClean="0"/>
              <a:t>Babies have </a:t>
            </a:r>
            <a:r>
              <a:rPr lang="en-US" sz="2100" dirty="0"/>
              <a:t>a working model of attachment in which they expect their caregiver to be accessible and </a:t>
            </a:r>
            <a:r>
              <a:rPr lang="en-US" sz="2100" dirty="0" smtClean="0"/>
              <a:t>responsive. They actively explore their environments; are readily comforted following distress. Caregivers are responsive and sensitive to infant cues.</a:t>
            </a:r>
          </a:p>
          <a:p>
            <a:r>
              <a:rPr lang="en-US" sz="2100" dirty="0" smtClean="0">
                <a:solidFill>
                  <a:schemeClr val="accent1"/>
                </a:solidFill>
              </a:rPr>
              <a:t>Anxious-Avoidant Attachment: </a:t>
            </a:r>
            <a:r>
              <a:rPr lang="en-US" sz="2100" dirty="0" smtClean="0"/>
              <a:t>Babies </a:t>
            </a:r>
            <a:r>
              <a:rPr lang="en-US" sz="2100" dirty="0"/>
              <a:t>cry a lot, they are not readily soothed by contact with the caregiver, and yet they appear to be quite distressed by </a:t>
            </a:r>
            <a:r>
              <a:rPr lang="en-US" sz="2100" dirty="0" smtClean="0"/>
              <a:t>separations. Caregivers of these babies seem to be angry or rejecting in their response to infant distress.</a:t>
            </a:r>
          </a:p>
          <a:p>
            <a:r>
              <a:rPr lang="en-US" sz="2100" dirty="0" smtClean="0">
                <a:solidFill>
                  <a:schemeClr val="accent1"/>
                </a:solidFill>
              </a:rPr>
              <a:t>Anxious-Resistant Attachment:</a:t>
            </a:r>
            <a:r>
              <a:rPr lang="en-US" sz="2400" dirty="0" smtClean="0"/>
              <a:t> </a:t>
            </a:r>
            <a:r>
              <a:rPr lang="en-US" sz="2000" dirty="0" smtClean="0"/>
              <a:t>These </a:t>
            </a:r>
            <a:r>
              <a:rPr lang="en-US" sz="2000" dirty="0"/>
              <a:t>babies try to maintain proximity and to avoid unfamiliar situations that increase uncertainty about accessibility to their caregivers</a:t>
            </a:r>
            <a:r>
              <a:rPr lang="en-US" sz="2000" dirty="0" smtClean="0"/>
              <a:t>. Caregivers of these babies seem to be inconsistent in their responses to infant distress</a:t>
            </a:r>
          </a:p>
          <a:p>
            <a:r>
              <a:rPr lang="en-US" sz="2000" dirty="0" smtClean="0">
                <a:solidFill>
                  <a:schemeClr val="accent1"/>
                </a:solidFill>
              </a:rPr>
              <a:t>Disorganized Attachment: </a:t>
            </a:r>
            <a:r>
              <a:rPr lang="en-US" sz="2000" dirty="0" smtClean="0"/>
              <a:t>Babies behave </a:t>
            </a:r>
            <a:r>
              <a:rPr lang="en-US" sz="2000" dirty="0"/>
              <a:t>in contradictory, unpredictable ways that seem to convey feelings of extreme fear or utter </a:t>
            </a:r>
            <a:r>
              <a:rPr lang="en-US" sz="2000" dirty="0" smtClean="0"/>
              <a:t>confusion; </a:t>
            </a:r>
            <a:r>
              <a:rPr lang="en-US" sz="2000" dirty="0"/>
              <a:t>Some mothers are negative, intrusive, and frighten their babies in bursts of intense hostility. Other mothers are passive, helpless, and rarely show positive or comforting behaviors.</a:t>
            </a:r>
            <a:r>
              <a:rPr lang="en-US" sz="2000" dirty="0" smtClean="0"/>
              <a:t> </a:t>
            </a:r>
            <a:endParaRPr lang="en-US" sz="2000" dirty="0" smtClean="0"/>
          </a:p>
          <a:p>
            <a:pPr>
              <a:buNone/>
            </a:pPr>
            <a:endParaRPr lang="en-US" sz="1300" dirty="0" smtClean="0"/>
          </a:p>
          <a:p>
            <a:pPr>
              <a:buNone/>
            </a:pPr>
            <a:r>
              <a:rPr lang="en-US" sz="1300" dirty="0" smtClean="0"/>
              <a:t>©</a:t>
            </a:r>
            <a:r>
              <a:rPr lang="en-US" sz="1300" dirty="0"/>
              <a:t>Instructor Web Resource Material Created by Barbara M. Newman and Philip R. Newman to accompany Newman &amp; Newman:  </a:t>
            </a:r>
            <a:r>
              <a:rPr lang="en-US" sz="1300" i="1" dirty="0"/>
              <a:t>Theories of Human Development, 2</a:t>
            </a:r>
            <a:r>
              <a:rPr lang="en-US" sz="1300" i="1" baseline="30000" dirty="0"/>
              <a:t>nd</a:t>
            </a:r>
            <a:r>
              <a:rPr lang="en-US" sz="1300" i="1" dirty="0"/>
              <a:t> ed., 2016, Psychology Press/Taylor &amp; Francis</a:t>
            </a:r>
            <a:endParaRPr lang="en-US" sz="1300" dirty="0"/>
          </a:p>
          <a:p>
            <a:endParaRPr lang="en-US" sz="1300" dirty="0"/>
          </a:p>
          <a:p>
            <a:endParaRPr lang="en-US" sz="2100" dirty="0" smtClean="0"/>
          </a:p>
          <a:p>
            <a:endParaRPr lang="en-US" sz="2400" dirty="0"/>
          </a:p>
          <a:p>
            <a:endParaRPr lang="en-US" sz="2400" dirty="0" smtClean="0"/>
          </a:p>
          <a:p>
            <a:endParaRPr lang="en-US" sz="2400" dirty="0"/>
          </a:p>
        </p:txBody>
      </p:sp>
      <p:sp>
        <p:nvSpPr>
          <p:cNvPr id="3" name="Title 2"/>
          <p:cNvSpPr>
            <a:spLocks noGrp="1"/>
          </p:cNvSpPr>
          <p:nvPr>
            <p:ph type="title"/>
          </p:nvPr>
        </p:nvSpPr>
        <p:spPr>
          <a:xfrm>
            <a:off x="381000" y="381000"/>
            <a:ext cx="8229600" cy="609600"/>
          </a:xfrm>
        </p:spPr>
        <p:txBody>
          <a:bodyPr>
            <a:normAutofit/>
          </a:bodyPr>
          <a:lstStyle/>
          <a:p>
            <a:r>
              <a:rPr lang="en-US" sz="2400" dirty="0" smtClean="0"/>
              <a:t>Four Patterns of Attachment</a:t>
            </a:r>
            <a:endParaRPr lang="en-US" sz="2400"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183979510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143000"/>
            <a:ext cx="8229600" cy="4864291"/>
          </a:xfrm>
        </p:spPr>
        <p:txBody>
          <a:bodyPr>
            <a:normAutofit fontScale="92500" lnSpcReduction="20000"/>
          </a:bodyPr>
          <a:lstStyle/>
          <a:p>
            <a:r>
              <a:rPr lang="en-US" sz="2000" dirty="0" smtClean="0"/>
              <a:t>A free-rider is a person who does not contribute his/her fair share to the production of a resource but shares equally in the benefits.</a:t>
            </a:r>
          </a:p>
          <a:p>
            <a:r>
              <a:rPr lang="en-US" sz="2000" dirty="0" smtClean="0"/>
              <a:t>In the life of a group, cooperators must be protected from the exploitation of free-riders.</a:t>
            </a:r>
          </a:p>
          <a:p>
            <a:r>
              <a:rPr lang="en-US" sz="2000" dirty="0" smtClean="0"/>
              <a:t>There appears to be a mental structure that allows people to recognize and categorize others as free-riders.</a:t>
            </a:r>
          </a:p>
          <a:p>
            <a:r>
              <a:rPr lang="en-US" sz="2000" dirty="0" smtClean="0"/>
              <a:t>When free-riders have been identified, cooperators must find strategies to punish them or exclude them from sharing the benefits or create incentives to encourage their cooperation.</a:t>
            </a:r>
          </a:p>
          <a:p>
            <a:r>
              <a:rPr lang="en-US" sz="2000" dirty="0" smtClean="0"/>
              <a:t>Educational applications: Given the growing emphasis on group projects and collaborative problem-solving, educators are introducing many opportunities for students to work together.  </a:t>
            </a:r>
          </a:p>
          <a:p>
            <a:r>
              <a:rPr lang="en-US" sz="2000" dirty="0" smtClean="0"/>
              <a:t>Free-riders undermine the effectiveness of these experiences.  Educators must incorporate features of group assignments that will discourage free-riding and reward equity in effort. </a:t>
            </a:r>
          </a:p>
          <a:p>
            <a:endParaRPr lang="en-US" sz="2000" dirty="0" smtClean="0"/>
          </a:p>
          <a:p>
            <a:pPr>
              <a:buNone/>
            </a:pPr>
            <a:r>
              <a:rPr lang="en-US" sz="1200" dirty="0"/>
              <a:t>©Instructor Web Resource Material Created by Barbara M. Newman and Philip R. Newman to accompany Newman &amp; Newman:  </a:t>
            </a:r>
            <a:r>
              <a:rPr lang="en-US" sz="1200" i="1" dirty="0"/>
              <a:t>Theories of Human Development, 2</a:t>
            </a:r>
            <a:r>
              <a:rPr lang="en-US" sz="1200" i="1" baseline="30000" dirty="0"/>
              <a:t>nd</a:t>
            </a:r>
            <a:r>
              <a:rPr lang="en-US" sz="1200" i="1" dirty="0"/>
              <a:t> ed., 2016, Psychology Press/Taylor &amp; Francis</a:t>
            </a:r>
            <a:endParaRPr lang="en-US" sz="1200" dirty="0"/>
          </a:p>
          <a:p>
            <a:endParaRPr lang="en-US" sz="2000" dirty="0"/>
          </a:p>
        </p:txBody>
      </p:sp>
      <p:sp>
        <p:nvSpPr>
          <p:cNvPr id="3" name="Title 2"/>
          <p:cNvSpPr>
            <a:spLocks noGrp="1"/>
          </p:cNvSpPr>
          <p:nvPr>
            <p:ph type="title"/>
          </p:nvPr>
        </p:nvSpPr>
        <p:spPr>
          <a:xfrm>
            <a:off x="457200" y="274638"/>
            <a:ext cx="8229600" cy="868362"/>
          </a:xfrm>
        </p:spPr>
        <p:txBody>
          <a:bodyPr>
            <a:normAutofit/>
          </a:bodyPr>
          <a:lstStyle/>
          <a:p>
            <a:r>
              <a:rPr lang="en-US" sz="3200" dirty="0" smtClean="0"/>
              <a:t>Application: The Free-Rider Problem</a:t>
            </a:r>
            <a:endParaRPr lang="en-US" sz="3200"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4008727672"/>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3485528532"/>
              </p:ext>
            </p:extLst>
          </p:nvPr>
        </p:nvGraphicFramePr>
        <p:xfrm>
          <a:off x="2286000" y="1143000"/>
          <a:ext cx="5257800" cy="4547556"/>
        </p:xfrm>
        <a:graphic>
          <a:graphicData uri="http://schemas.openxmlformats.org/drawingml/2006/table">
            <a:tbl>
              <a:tblPr firstRow="1" firstCol="1" bandRow="1">
                <a:tableStyleId>{5C22544A-7EE6-4342-B048-85BDC9FD1C3A}</a:tableStyleId>
              </a:tblPr>
              <a:tblGrid>
                <a:gridCol w="5257800"/>
              </a:tblGrid>
              <a:tr h="327068">
                <a:tc>
                  <a:txBody>
                    <a:bodyPr/>
                    <a:lstStyle/>
                    <a:p>
                      <a:pPr marL="0" marR="0">
                        <a:spcBef>
                          <a:spcPts val="0"/>
                        </a:spcBef>
                        <a:spcAft>
                          <a:spcPts val="0"/>
                        </a:spcAft>
                      </a:pPr>
                      <a:r>
                        <a:rPr lang="en-US" sz="1200" dirty="0" smtClean="0">
                          <a:effectLst/>
                        </a:rPr>
                        <a:t>Places individual development in the context of species development.</a:t>
                      </a:r>
                      <a:endParaRPr lang="en-US" sz="1200" dirty="0">
                        <a:effectLst/>
                        <a:latin typeface="Times New Roman"/>
                        <a:ea typeface="Times New Roman"/>
                      </a:endParaRPr>
                    </a:p>
                  </a:txBody>
                  <a:tcPr marL="68580" marR="68580" marT="0" marB="0"/>
                </a:tc>
              </a:tr>
              <a:tr h="607412">
                <a:tc>
                  <a:txBody>
                    <a:bodyPr/>
                    <a:lstStyle/>
                    <a:p>
                      <a:pPr marL="0" marR="0">
                        <a:spcBef>
                          <a:spcPts val="0"/>
                        </a:spcBef>
                        <a:spcAft>
                          <a:spcPts val="0"/>
                        </a:spcAft>
                      </a:pPr>
                      <a:r>
                        <a:rPr lang="en-US" sz="1200" dirty="0">
                          <a:effectLst/>
                        </a:rPr>
                        <a:t>Explains species development and the origins of species using the basic mechanism of natural </a:t>
                      </a:r>
                      <a:r>
                        <a:rPr lang="en-US" sz="1200" dirty="0" smtClean="0">
                          <a:effectLst/>
                        </a:rPr>
                        <a:t>selection.</a:t>
                      </a:r>
                      <a:endParaRPr lang="en-US" sz="1200" dirty="0">
                        <a:effectLst/>
                        <a:latin typeface="Times New Roman"/>
                        <a:ea typeface="Times New Roman"/>
                      </a:endParaRPr>
                    </a:p>
                  </a:txBody>
                  <a:tcPr marL="68580" marR="68580" marT="0" marB="0"/>
                </a:tc>
              </a:tr>
              <a:tr h="564581">
                <a:tc>
                  <a:txBody>
                    <a:bodyPr/>
                    <a:lstStyle/>
                    <a:p>
                      <a:pPr marL="0" marR="0">
                        <a:spcBef>
                          <a:spcPts val="0"/>
                        </a:spcBef>
                        <a:spcAft>
                          <a:spcPts val="0"/>
                        </a:spcAft>
                      </a:pPr>
                      <a:r>
                        <a:rPr lang="en-US" sz="1200" dirty="0">
                          <a:effectLst/>
                        </a:rPr>
                        <a:t>Integrates research from many </a:t>
                      </a:r>
                      <a:r>
                        <a:rPr lang="en-US" sz="1200" dirty="0" smtClean="0">
                          <a:effectLst/>
                        </a:rPr>
                        <a:t>fields.</a:t>
                      </a:r>
                      <a:endParaRPr lang="en-US" sz="1200" dirty="0">
                        <a:effectLst/>
                        <a:latin typeface="Times New Roman"/>
                        <a:ea typeface="Times New Roman"/>
                      </a:endParaRPr>
                    </a:p>
                  </a:txBody>
                  <a:tcPr marL="68580" marR="68580" marT="0" marB="0"/>
                </a:tc>
              </a:tr>
              <a:tr h="404941">
                <a:tc>
                  <a:txBody>
                    <a:bodyPr/>
                    <a:lstStyle/>
                    <a:p>
                      <a:pPr marL="0" marR="0">
                        <a:spcBef>
                          <a:spcPts val="0"/>
                        </a:spcBef>
                        <a:spcAft>
                          <a:spcPts val="0"/>
                        </a:spcAft>
                      </a:pPr>
                      <a:r>
                        <a:rPr lang="en-US" sz="1200">
                          <a:effectLst/>
                        </a:rPr>
                        <a:t>Stimulates research into the adaptive value of individual differences.</a:t>
                      </a:r>
                      <a:endParaRPr lang="en-US" sz="1200">
                        <a:effectLst/>
                        <a:latin typeface="Times New Roman"/>
                        <a:ea typeface="Times New Roman"/>
                      </a:endParaRPr>
                    </a:p>
                  </a:txBody>
                  <a:tcPr marL="68580" marR="68580" marT="0" marB="0"/>
                </a:tc>
              </a:tr>
              <a:tr h="1214824">
                <a:tc>
                  <a:txBody>
                    <a:bodyPr/>
                    <a:lstStyle/>
                    <a:p>
                      <a:pPr marL="0" marR="0">
                        <a:spcBef>
                          <a:spcPts val="0"/>
                        </a:spcBef>
                        <a:spcAft>
                          <a:spcPts val="0"/>
                        </a:spcAft>
                      </a:pPr>
                      <a:r>
                        <a:rPr lang="en-US" sz="1200" dirty="0">
                          <a:effectLst/>
                        </a:rPr>
                        <a:t>Stimulates research into a wide range of human thought and behavior including: cognitive </a:t>
                      </a:r>
                      <a:r>
                        <a:rPr lang="en-US" sz="1200" dirty="0" smtClean="0">
                          <a:effectLst/>
                        </a:rPr>
                        <a:t>problem-solving </a:t>
                      </a:r>
                      <a:r>
                        <a:rPr lang="en-US" sz="1200" dirty="0">
                          <a:effectLst/>
                        </a:rPr>
                        <a:t>strategies; social competence; motives for mate selection and fidelity; reproductive strategies; childrearing; the role of emotions in guiding behavior.</a:t>
                      </a:r>
                      <a:endParaRPr lang="en-US" sz="1200" dirty="0">
                        <a:effectLst/>
                        <a:latin typeface="Times New Roman"/>
                        <a:ea typeface="Times New Roman"/>
                      </a:endParaRPr>
                    </a:p>
                  </a:txBody>
                  <a:tcPr marL="68580" marR="68580" marT="0" marB="0"/>
                </a:tc>
              </a:tr>
              <a:tr h="404941">
                <a:tc>
                  <a:txBody>
                    <a:bodyPr/>
                    <a:lstStyle/>
                    <a:p>
                      <a:pPr marL="0" marR="0">
                        <a:spcBef>
                          <a:spcPts val="0"/>
                        </a:spcBef>
                        <a:spcAft>
                          <a:spcPts val="0"/>
                        </a:spcAft>
                      </a:pPr>
                      <a:r>
                        <a:rPr lang="en-US" sz="1200">
                          <a:effectLst/>
                        </a:rPr>
                        <a:t>Stimulates research into universal features of “human nature.”</a:t>
                      </a:r>
                      <a:endParaRPr lang="en-US" sz="1200">
                        <a:effectLst/>
                        <a:latin typeface="Times New Roman"/>
                        <a:ea typeface="Times New Roman"/>
                      </a:endParaRPr>
                    </a:p>
                  </a:txBody>
                  <a:tcPr marL="68580" marR="68580" marT="0" marB="0"/>
                </a:tc>
              </a:tr>
              <a:tr h="607412">
                <a:tc>
                  <a:txBody>
                    <a:bodyPr/>
                    <a:lstStyle/>
                    <a:p>
                      <a:pPr marL="0" marR="0">
                        <a:spcBef>
                          <a:spcPts val="0"/>
                        </a:spcBef>
                        <a:spcAft>
                          <a:spcPts val="0"/>
                        </a:spcAft>
                      </a:pPr>
                      <a:r>
                        <a:rPr lang="en-US" sz="1200">
                          <a:effectLst/>
                        </a:rPr>
                        <a:t>Stimulates research about how humans assess critical features of their environments and make use of this information to guide action. </a:t>
                      </a:r>
                      <a:endParaRPr lang="en-US" sz="1200">
                        <a:effectLst/>
                        <a:latin typeface="Times New Roman"/>
                        <a:ea typeface="Times New Roman"/>
                      </a:endParaRPr>
                    </a:p>
                  </a:txBody>
                  <a:tcPr marL="68580" marR="68580" marT="0" marB="0"/>
                </a:tc>
              </a:tr>
              <a:tr h="377685">
                <a:tc>
                  <a:txBody>
                    <a:bodyPr/>
                    <a:lstStyle/>
                    <a:p>
                      <a:pPr marL="0" marR="0">
                        <a:spcBef>
                          <a:spcPts val="0"/>
                        </a:spcBef>
                        <a:spcAft>
                          <a:spcPts val="0"/>
                        </a:spcAft>
                      </a:pPr>
                      <a:r>
                        <a:rPr lang="en-US" sz="1200" dirty="0">
                          <a:effectLst/>
                        </a:rPr>
                        <a:t>Propositions generated by the theory are testable.</a:t>
                      </a:r>
                      <a:endParaRPr lang="en-US" sz="1200" dirty="0">
                        <a:effectLst/>
                        <a:latin typeface="Times New Roman"/>
                        <a:ea typeface="Times New Roman"/>
                      </a:endParaRPr>
                    </a:p>
                  </a:txBody>
                  <a:tcPr marL="68580" marR="68580" marT="0" marB="0"/>
                </a:tc>
              </a:tr>
            </a:tbl>
          </a:graphicData>
        </a:graphic>
      </p:graphicFrame>
      <p:sp>
        <p:nvSpPr>
          <p:cNvPr id="3" name="Title 2"/>
          <p:cNvSpPr>
            <a:spLocks noGrp="1"/>
          </p:cNvSpPr>
          <p:nvPr>
            <p:ph type="title"/>
          </p:nvPr>
        </p:nvSpPr>
        <p:spPr>
          <a:xfrm>
            <a:off x="457200" y="304800"/>
            <a:ext cx="8229600" cy="990600"/>
          </a:xfrm>
        </p:spPr>
        <p:txBody>
          <a:bodyPr>
            <a:normAutofit fontScale="90000"/>
          </a:bodyPr>
          <a:lstStyle/>
          <a:p>
            <a:r>
              <a:rPr lang="en-US" dirty="0" smtClean="0"/>
              <a:t>Strengths of Evolutionary Theory</a:t>
            </a:r>
            <a:r>
              <a:rPr lang="en-US" dirty="0" smtClean="0"/>
              <a:t/>
            </a:r>
            <a:br>
              <a:rPr lang="en-US" dirty="0" smtClean="0"/>
            </a:br>
            <a:r>
              <a:rPr lang="en-US" sz="1100" dirty="0" smtClean="0"/>
              <a:t/>
            </a:r>
            <a:br>
              <a:rPr lang="en-US" sz="1100" dirty="0" smtClean="0"/>
            </a:br>
            <a:endParaRPr lang="en-US" sz="1100" dirty="0"/>
          </a:p>
        </p:txBody>
      </p:sp>
      <p:sp>
        <p:nvSpPr>
          <p:cNvPr id="6" name="TextBox 5"/>
          <p:cNvSpPr txBox="1"/>
          <p:nvPr/>
        </p:nvSpPr>
        <p:spPr>
          <a:xfrm>
            <a:off x="1828800" y="5867400"/>
            <a:ext cx="6705600" cy="400110"/>
          </a:xfrm>
          <a:prstGeom prst="rect">
            <a:avLst/>
          </a:prstGeom>
          <a:noFill/>
        </p:spPr>
        <p:txBody>
          <a:bodyPr wrap="square" rtlCol="0">
            <a:spAutoFit/>
          </a:bodyPr>
          <a:lstStyle/>
          <a:p>
            <a:r>
              <a:rPr lang="en-US" sz="1000" dirty="0" smtClean="0"/>
              <a:t>©Instructor Web Resource Material Created by Barbara M. Newman and Philip R. Newman to accompany Newman &amp; Newman:  </a:t>
            </a:r>
            <a:r>
              <a:rPr lang="en-US" sz="1000" i="1" dirty="0" smtClean="0"/>
              <a:t>Theories of Human Development, 2</a:t>
            </a:r>
            <a:r>
              <a:rPr lang="en-US" sz="1000" i="1" baseline="30000" dirty="0" smtClean="0"/>
              <a:t>nd</a:t>
            </a:r>
            <a:r>
              <a:rPr lang="en-US" sz="1000" i="1" dirty="0" smtClean="0"/>
              <a:t> ed., 2016, Psychology Press/Taylor &amp; Francis</a:t>
            </a:r>
            <a:endParaRPr lang="en-US" sz="1000"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77535712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85000" lnSpcReduction="20000"/>
          </a:bodyPr>
          <a:lstStyle/>
          <a:p>
            <a:r>
              <a:rPr lang="en-US" dirty="0" smtClean="0"/>
              <a:t>Historical context</a:t>
            </a:r>
          </a:p>
          <a:p>
            <a:r>
              <a:rPr lang="en-US" dirty="0" smtClean="0"/>
              <a:t>Key concepts</a:t>
            </a:r>
          </a:p>
          <a:p>
            <a:pPr lvl="1"/>
            <a:r>
              <a:rPr lang="en-US" dirty="0" smtClean="0"/>
              <a:t>Natural selection</a:t>
            </a:r>
          </a:p>
          <a:p>
            <a:pPr lvl="1"/>
            <a:r>
              <a:rPr lang="en-US" dirty="0" smtClean="0"/>
              <a:t>Adaptation</a:t>
            </a:r>
          </a:p>
          <a:p>
            <a:pPr lvl="1"/>
            <a:r>
              <a:rPr lang="en-US" dirty="0" smtClean="0"/>
              <a:t>Evolution and the human species</a:t>
            </a:r>
          </a:p>
          <a:p>
            <a:r>
              <a:rPr lang="en-US" dirty="0" smtClean="0"/>
              <a:t>New directions</a:t>
            </a:r>
          </a:p>
          <a:p>
            <a:pPr lvl="1"/>
            <a:r>
              <a:rPr lang="en-US" dirty="0" smtClean="0"/>
              <a:t>Ethology</a:t>
            </a:r>
          </a:p>
          <a:p>
            <a:pPr lvl="1"/>
            <a:r>
              <a:rPr lang="en-US" dirty="0" smtClean="0"/>
              <a:t>Evolutionary psychology</a:t>
            </a:r>
          </a:p>
          <a:p>
            <a:r>
              <a:rPr lang="en-US" dirty="0" smtClean="0"/>
              <a:t>Research example:  Attachment</a:t>
            </a:r>
          </a:p>
          <a:p>
            <a:r>
              <a:rPr lang="en-US" dirty="0" smtClean="0"/>
              <a:t>Application: The free-rider problem</a:t>
            </a:r>
          </a:p>
          <a:p>
            <a:r>
              <a:rPr lang="en-US" dirty="0" smtClean="0"/>
              <a:t>Strengths</a:t>
            </a:r>
          </a:p>
          <a:p>
            <a:r>
              <a:rPr lang="en-US" dirty="0" smtClean="0"/>
              <a:t>Weaknesses</a:t>
            </a:r>
          </a:p>
          <a:p>
            <a:endParaRPr lang="en-US" dirty="0"/>
          </a:p>
          <a:p>
            <a:pPr>
              <a:buNone/>
            </a:pPr>
            <a:r>
              <a:rPr lang="en-US" sz="1000" dirty="0" smtClean="0"/>
              <a:t>©</a:t>
            </a:r>
            <a:r>
              <a:rPr lang="en-US" sz="1000" dirty="0"/>
              <a:t>Instructor Web Resource Material Created by Barbara M. Newman and Philip R. Newman to accompany Newman &amp; Newman:  </a:t>
            </a:r>
            <a:r>
              <a:rPr lang="en-US" sz="1000" i="1" dirty="0"/>
              <a:t>Theories of Human Development, 2</a:t>
            </a:r>
            <a:r>
              <a:rPr lang="en-US" sz="1000" i="1" baseline="30000" dirty="0"/>
              <a:t>nd</a:t>
            </a:r>
            <a:r>
              <a:rPr lang="en-US" sz="1000" i="1" dirty="0"/>
              <a:t> ed., 2016, Psychology Press/Taylor &amp; </a:t>
            </a:r>
            <a:r>
              <a:rPr lang="en-US" sz="1000" i="1" dirty="0" smtClean="0"/>
              <a:t>Francis</a:t>
            </a:r>
            <a:endParaRPr lang="en-US" sz="1000" dirty="0"/>
          </a:p>
        </p:txBody>
      </p:sp>
      <p:sp>
        <p:nvSpPr>
          <p:cNvPr id="3" name="Title 2"/>
          <p:cNvSpPr>
            <a:spLocks noGrp="1"/>
          </p:cNvSpPr>
          <p:nvPr>
            <p:ph type="title"/>
          </p:nvPr>
        </p:nvSpPr>
        <p:spPr/>
        <p:txBody>
          <a:bodyPr/>
          <a:lstStyle/>
          <a:p>
            <a:r>
              <a:rPr lang="en-US" dirty="0" smtClean="0"/>
              <a:t>Chapter Topics</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2487300715"/>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3814454670"/>
              </p:ext>
            </p:extLst>
          </p:nvPr>
        </p:nvGraphicFramePr>
        <p:xfrm>
          <a:off x="1143000" y="990598"/>
          <a:ext cx="5989320" cy="4791723"/>
        </p:xfrm>
        <a:graphic>
          <a:graphicData uri="http://schemas.openxmlformats.org/drawingml/2006/table">
            <a:tbl>
              <a:tblPr firstRow="1" firstCol="1" bandRow="1">
                <a:tableStyleId>{5C22544A-7EE6-4342-B048-85BDC9FD1C3A}</a:tableStyleId>
              </a:tblPr>
              <a:tblGrid>
                <a:gridCol w="5989320"/>
              </a:tblGrid>
              <a:tr h="546153">
                <a:tc>
                  <a:txBody>
                    <a:bodyPr/>
                    <a:lstStyle/>
                    <a:p>
                      <a:pPr marL="0" marR="0">
                        <a:spcBef>
                          <a:spcPts val="0"/>
                        </a:spcBef>
                        <a:spcAft>
                          <a:spcPts val="0"/>
                        </a:spcAft>
                      </a:pPr>
                      <a:r>
                        <a:rPr lang="en-US" sz="1400" dirty="0">
                          <a:effectLst/>
                        </a:rPr>
                        <a:t>Assumptions regarding the challenges faced by human ancestors thousands of years ago is a matter of speculation. </a:t>
                      </a:r>
                      <a:endParaRPr lang="en-US" sz="1400" dirty="0">
                        <a:effectLst/>
                        <a:latin typeface="Times New Roman"/>
                        <a:ea typeface="Times New Roman"/>
                      </a:endParaRPr>
                    </a:p>
                  </a:txBody>
                  <a:tcPr marL="56575" marR="56575" marT="0" marB="0"/>
                </a:tc>
              </a:tr>
              <a:tr h="707595">
                <a:tc>
                  <a:txBody>
                    <a:bodyPr/>
                    <a:lstStyle/>
                    <a:p>
                      <a:pPr marL="0" marR="0">
                        <a:spcBef>
                          <a:spcPts val="0"/>
                        </a:spcBef>
                        <a:spcAft>
                          <a:spcPts val="0"/>
                        </a:spcAft>
                      </a:pPr>
                      <a:r>
                        <a:rPr lang="en-US" sz="1400">
                          <a:effectLst/>
                        </a:rPr>
                        <a:t>The view of the human mind as pre-adapted to conditions of the evolutionary past fails to incorporate the adaptive and flexible nature of human cognition.</a:t>
                      </a:r>
                      <a:endParaRPr lang="en-US" sz="1400">
                        <a:effectLst/>
                        <a:latin typeface="Times New Roman"/>
                        <a:ea typeface="Times New Roman"/>
                      </a:endParaRPr>
                    </a:p>
                  </a:txBody>
                  <a:tcPr marL="56575" marR="56575" marT="0" marB="0"/>
                </a:tc>
              </a:tr>
              <a:tr h="707595">
                <a:tc>
                  <a:txBody>
                    <a:bodyPr/>
                    <a:lstStyle/>
                    <a:p>
                      <a:pPr marL="0" marR="0">
                        <a:spcBef>
                          <a:spcPts val="0"/>
                        </a:spcBef>
                        <a:spcAft>
                          <a:spcPts val="0"/>
                        </a:spcAft>
                      </a:pPr>
                      <a:r>
                        <a:rPr lang="en-US" sz="1400" dirty="0">
                          <a:effectLst/>
                        </a:rPr>
                        <a:t>The theory fails to integrate information that is transmitted from one generation to the next, which contributes to an individual’s assessment of the environment and adaptive strategies.</a:t>
                      </a:r>
                      <a:endParaRPr lang="en-US" sz="1400" dirty="0">
                        <a:effectLst/>
                        <a:latin typeface="Times New Roman"/>
                        <a:ea typeface="Times New Roman"/>
                      </a:endParaRPr>
                    </a:p>
                  </a:txBody>
                  <a:tcPr marL="56575" marR="56575" marT="0" marB="0"/>
                </a:tc>
              </a:tr>
              <a:tr h="707595">
                <a:tc>
                  <a:txBody>
                    <a:bodyPr/>
                    <a:lstStyle/>
                    <a:p>
                      <a:pPr marL="0" marR="0">
                        <a:spcBef>
                          <a:spcPts val="0"/>
                        </a:spcBef>
                        <a:spcAft>
                          <a:spcPts val="0"/>
                        </a:spcAft>
                      </a:pPr>
                      <a:r>
                        <a:rPr lang="en-US" sz="1400">
                          <a:effectLst/>
                        </a:rPr>
                        <a:t>Science and technology are co-evolving with the mechanism of natural selection to introduce new processes that may alter the human genome and are not incorporated into the theory. </a:t>
                      </a:r>
                      <a:endParaRPr lang="en-US" sz="1400">
                        <a:effectLst/>
                        <a:latin typeface="Times New Roman"/>
                        <a:ea typeface="Times New Roman"/>
                      </a:endParaRPr>
                    </a:p>
                  </a:txBody>
                  <a:tcPr marL="56575" marR="56575" marT="0" marB="0"/>
                </a:tc>
              </a:tr>
              <a:tr h="471730">
                <a:tc>
                  <a:txBody>
                    <a:bodyPr/>
                    <a:lstStyle/>
                    <a:p>
                      <a:pPr marL="0" marR="0">
                        <a:spcBef>
                          <a:spcPts val="0"/>
                        </a:spcBef>
                        <a:spcAft>
                          <a:spcPts val="0"/>
                        </a:spcAft>
                      </a:pPr>
                      <a:r>
                        <a:rPr lang="en-US" sz="1400">
                          <a:effectLst/>
                        </a:rPr>
                        <a:t>The theory is primarily explanatory; not predictive.  It does not offer hypotheses about new directions of human evolution.</a:t>
                      </a:r>
                      <a:endParaRPr lang="en-US" sz="1400">
                        <a:effectLst/>
                        <a:latin typeface="Times New Roman"/>
                        <a:ea typeface="Times New Roman"/>
                      </a:endParaRPr>
                    </a:p>
                  </a:txBody>
                  <a:tcPr marL="56575" marR="56575" marT="0" marB="0"/>
                </a:tc>
              </a:tr>
              <a:tr h="707595">
                <a:tc>
                  <a:txBody>
                    <a:bodyPr/>
                    <a:lstStyle/>
                    <a:p>
                      <a:pPr marL="0" marR="0">
                        <a:spcBef>
                          <a:spcPts val="0"/>
                        </a:spcBef>
                        <a:spcAft>
                          <a:spcPts val="0"/>
                        </a:spcAft>
                      </a:pPr>
                      <a:r>
                        <a:rPr lang="en-US" sz="1400">
                          <a:effectLst/>
                        </a:rPr>
                        <a:t>Evolutionary theory has highlighted the role of men more than the role of women in the adaptive process; that weakness is being addressed in current research.</a:t>
                      </a:r>
                      <a:endParaRPr lang="en-US" sz="1400">
                        <a:effectLst/>
                        <a:latin typeface="Times New Roman"/>
                        <a:ea typeface="Times New Roman"/>
                      </a:endParaRPr>
                    </a:p>
                  </a:txBody>
                  <a:tcPr marL="56575" marR="56575" marT="0" marB="0"/>
                </a:tc>
              </a:tr>
              <a:tr h="943460">
                <a:tc>
                  <a:txBody>
                    <a:bodyPr/>
                    <a:lstStyle/>
                    <a:p>
                      <a:pPr marL="0" marR="0">
                        <a:spcBef>
                          <a:spcPts val="0"/>
                        </a:spcBef>
                        <a:spcAft>
                          <a:spcPts val="0"/>
                        </a:spcAft>
                      </a:pPr>
                      <a:r>
                        <a:rPr lang="en-US" sz="1400" dirty="0">
                          <a:effectLst/>
                        </a:rPr>
                        <a:t>The focus on fitness and reproductive success, while important to species survival, does not encompass many other aspects of the social, cognitive, physical, and emotional development relevant for optimal growth over the </a:t>
                      </a:r>
                      <a:r>
                        <a:rPr lang="en-US" sz="1400" dirty="0" smtClean="0">
                          <a:effectLst/>
                        </a:rPr>
                        <a:t>life</a:t>
                      </a:r>
                      <a:r>
                        <a:rPr lang="en-US" sz="1400" baseline="0" dirty="0" smtClean="0">
                          <a:effectLst/>
                        </a:rPr>
                        <a:t> </a:t>
                      </a:r>
                      <a:r>
                        <a:rPr lang="en-US" sz="1400" dirty="0" smtClean="0">
                          <a:effectLst/>
                        </a:rPr>
                        <a:t>span</a:t>
                      </a:r>
                      <a:r>
                        <a:rPr lang="en-US" sz="1400" dirty="0">
                          <a:effectLst/>
                        </a:rPr>
                        <a:t>.   </a:t>
                      </a:r>
                      <a:endParaRPr lang="en-US" sz="1400" dirty="0">
                        <a:effectLst/>
                        <a:latin typeface="Times New Roman"/>
                        <a:ea typeface="Times New Roman"/>
                      </a:endParaRPr>
                    </a:p>
                  </a:txBody>
                  <a:tcPr marL="56575" marR="56575" marT="0" marB="0"/>
                </a:tc>
              </a:tr>
            </a:tbl>
          </a:graphicData>
        </a:graphic>
      </p:graphicFrame>
      <p:sp>
        <p:nvSpPr>
          <p:cNvPr id="3" name="Title 2"/>
          <p:cNvSpPr>
            <a:spLocks noGrp="1"/>
          </p:cNvSpPr>
          <p:nvPr>
            <p:ph type="title"/>
          </p:nvPr>
        </p:nvSpPr>
        <p:spPr>
          <a:xfrm>
            <a:off x="457200" y="228600"/>
            <a:ext cx="8229600" cy="914400"/>
          </a:xfrm>
        </p:spPr>
        <p:txBody>
          <a:bodyPr>
            <a:normAutofit fontScale="90000"/>
          </a:bodyPr>
          <a:lstStyle/>
          <a:p>
            <a:r>
              <a:rPr lang="en-US" dirty="0" smtClean="0"/>
              <a:t>Weaknesses of Evolutionary </a:t>
            </a:r>
            <a:r>
              <a:rPr lang="en-US" dirty="0" smtClean="0"/>
              <a:t>Theory</a:t>
            </a:r>
            <a:r>
              <a:rPr lang="en-US" sz="1100" dirty="0" smtClean="0"/>
              <a:t/>
            </a:r>
            <a:br>
              <a:rPr lang="en-US" sz="1100" dirty="0" smtClean="0"/>
            </a:br>
            <a:endParaRPr lang="en-US" sz="1100" dirty="0"/>
          </a:p>
        </p:txBody>
      </p:sp>
      <p:sp>
        <p:nvSpPr>
          <p:cNvPr id="5" name="Title 2"/>
          <p:cNvSpPr txBox="1">
            <a:spLocks/>
          </p:cNvSpPr>
          <p:nvPr/>
        </p:nvSpPr>
        <p:spPr>
          <a:xfrm>
            <a:off x="0" y="4800600"/>
            <a:ext cx="8229600" cy="1143000"/>
          </a:xfrm>
          <a:prstGeom prst="rect">
            <a:avLst/>
          </a:prstGeom>
        </p:spPr>
        <p:txBody>
          <a:bodyPr vert="horz" rtlCol="0" anchor="ctr">
            <a:normAutofit fontScale="97500"/>
            <a:scene3d>
              <a:camera prst="orthographicFront"/>
              <a:lightRig rig="soft" dir="t"/>
            </a:scene3d>
            <a:sp3d prstMaterial="softEdge">
              <a:bevelT w="25400" h="25400"/>
            </a:sp3d>
          </a:bodyPr>
          <a:lstStyle/>
          <a:p>
            <a:pPr marL="0" marR="0" lvl="0" indent="0" algn="l" defTabSz="914400" rtl="0" eaLnBrk="1" fontAlgn="auto" latinLnBrk="0" hangingPunct="1">
              <a:lnSpc>
                <a:spcPct val="100000"/>
              </a:lnSpc>
              <a:spcBef>
                <a:spcPct val="0"/>
              </a:spcBef>
              <a:spcAft>
                <a:spcPts val="0"/>
              </a:spcAft>
              <a:buClrTx/>
              <a:buSzTx/>
              <a:buFontTx/>
              <a:buNone/>
              <a:tabLst/>
              <a:defRPr/>
            </a:pPr>
            <a:r>
              <a:rPr kumimoji="0" lang="en-US" sz="1100" b="1" i="0" u="none" strike="noStrike" kern="1200" cap="none" spc="0" normalizeH="0" baseline="0" noProof="0" dirty="0" smtClean="0">
                <a:ln>
                  <a:noFill/>
                </a:ln>
                <a:solidFill>
                  <a:schemeClr val="tx2"/>
                </a:solidFill>
                <a:effectLst>
                  <a:outerShdw blurRad="31750" dist="25400" dir="5400000" algn="tl" rotWithShape="0">
                    <a:srgbClr val="000000">
                      <a:alpha val="25000"/>
                    </a:srgbClr>
                  </a:outerShdw>
                </a:effectLst>
                <a:uLnTx/>
                <a:uFillTx/>
                <a:latin typeface="+mj-lt"/>
                <a:ea typeface="+mj-ea"/>
                <a:cs typeface="+mj-cs"/>
              </a:rPr>
              <a:t/>
            </a:r>
            <a:br>
              <a:rPr kumimoji="0" lang="en-US" sz="1100" b="1" i="0" u="none" strike="noStrike" kern="1200" cap="none" spc="0" normalizeH="0" baseline="0" noProof="0" dirty="0" smtClean="0">
                <a:ln>
                  <a:noFill/>
                </a:ln>
                <a:solidFill>
                  <a:schemeClr val="tx2"/>
                </a:solidFill>
                <a:effectLst>
                  <a:outerShdw blurRad="31750" dist="25400" dir="5400000" algn="tl" rotWithShape="0">
                    <a:srgbClr val="000000">
                      <a:alpha val="25000"/>
                    </a:srgbClr>
                  </a:outerShdw>
                </a:effectLst>
                <a:uLnTx/>
                <a:uFillTx/>
                <a:latin typeface="+mj-lt"/>
                <a:ea typeface="+mj-ea"/>
                <a:cs typeface="+mj-cs"/>
              </a:rPr>
            </a:br>
            <a:endParaRPr kumimoji="0" lang="en-US" sz="1100" b="1" i="0" u="none" strike="noStrike" kern="1200" cap="none" spc="0" normalizeH="0" baseline="0" noProof="0" dirty="0">
              <a:ln>
                <a:noFill/>
              </a:ln>
              <a:solidFill>
                <a:schemeClr val="tx2"/>
              </a:solidFill>
              <a:effectLst>
                <a:outerShdw blurRad="31750" dist="25400" dir="5400000" algn="tl" rotWithShape="0">
                  <a:srgbClr val="000000">
                    <a:alpha val="25000"/>
                  </a:srgbClr>
                </a:outerShdw>
              </a:effectLst>
              <a:uLnTx/>
              <a:uFillTx/>
              <a:latin typeface="+mj-lt"/>
              <a:ea typeface="+mj-ea"/>
              <a:cs typeface="+mj-cs"/>
            </a:endParaRPr>
          </a:p>
        </p:txBody>
      </p:sp>
      <p:sp>
        <p:nvSpPr>
          <p:cNvPr id="7" name="TextBox 6"/>
          <p:cNvSpPr txBox="1"/>
          <p:nvPr/>
        </p:nvSpPr>
        <p:spPr>
          <a:xfrm>
            <a:off x="762000" y="5867400"/>
            <a:ext cx="7086600" cy="400110"/>
          </a:xfrm>
          <a:prstGeom prst="rect">
            <a:avLst/>
          </a:prstGeom>
          <a:noFill/>
        </p:spPr>
        <p:txBody>
          <a:bodyPr wrap="square" rtlCol="0">
            <a:spAutoFit/>
          </a:bodyPr>
          <a:lstStyle/>
          <a:p>
            <a:r>
              <a:rPr lang="en-US" sz="1000" b="1" dirty="0" smtClean="0">
                <a:solidFill>
                  <a:schemeClr val="tx2"/>
                </a:solidFill>
                <a:effectLst>
                  <a:outerShdw blurRad="31750" dist="25400" dir="5400000" algn="tl" rotWithShape="0">
                    <a:srgbClr val="000000">
                      <a:alpha val="25000"/>
                    </a:srgbClr>
                  </a:outerShdw>
                </a:effectLst>
              </a:rPr>
              <a:t>©Instructor Web Resource Material Created by Barbara M. Newman and Philip R. Newman to accompany Newman &amp; Newman:  </a:t>
            </a:r>
            <a:r>
              <a:rPr lang="en-US" sz="1000" b="1" i="1" dirty="0" smtClean="0">
                <a:solidFill>
                  <a:schemeClr val="tx2"/>
                </a:solidFill>
                <a:effectLst>
                  <a:outerShdw blurRad="31750" dist="25400" dir="5400000" algn="tl" rotWithShape="0">
                    <a:srgbClr val="000000">
                      <a:alpha val="25000"/>
                    </a:srgbClr>
                  </a:outerShdw>
                </a:effectLst>
              </a:rPr>
              <a:t>Theories of Human Development, 2</a:t>
            </a:r>
            <a:r>
              <a:rPr lang="en-US" sz="1000" b="1" i="1" baseline="30000" dirty="0" smtClean="0">
                <a:solidFill>
                  <a:schemeClr val="tx2"/>
                </a:solidFill>
                <a:effectLst>
                  <a:outerShdw blurRad="31750" dist="25400" dir="5400000" algn="tl" rotWithShape="0">
                    <a:srgbClr val="000000">
                      <a:alpha val="25000"/>
                    </a:srgbClr>
                  </a:outerShdw>
                </a:effectLst>
              </a:rPr>
              <a:t>nd</a:t>
            </a:r>
            <a:r>
              <a:rPr lang="en-US" sz="1000" b="1" i="1" dirty="0" smtClean="0">
                <a:solidFill>
                  <a:schemeClr val="tx2"/>
                </a:solidFill>
                <a:effectLst>
                  <a:outerShdw blurRad="31750" dist="25400" dir="5400000" algn="tl" rotWithShape="0">
                    <a:srgbClr val="000000">
                      <a:alpha val="25000"/>
                    </a:srgbClr>
                  </a:outerShdw>
                </a:effectLst>
              </a:rPr>
              <a:t> ed., 2016, Psychology Press/Taylor &amp; Francis</a:t>
            </a:r>
            <a:endParaRPr lang="en-US" sz="1000"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143581600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lnSpcReduction="10000"/>
          </a:bodyPr>
          <a:lstStyle/>
          <a:p>
            <a:r>
              <a:rPr lang="en-US" dirty="0" smtClean="0"/>
              <a:t>Charles Darwin, 1809-1882.</a:t>
            </a:r>
          </a:p>
          <a:p>
            <a:r>
              <a:rPr lang="en-US" dirty="0" smtClean="0"/>
              <a:t>Resident naturalist on the Beagle, 1831-1836.</a:t>
            </a:r>
          </a:p>
          <a:p>
            <a:pPr lvl="1"/>
            <a:r>
              <a:rPr lang="en-US" dirty="0" smtClean="0"/>
              <a:t>Sail to South America, survey the coast and islands of the pacific, map the region, and document plant and animal life.</a:t>
            </a:r>
          </a:p>
          <a:p>
            <a:pPr lvl="1"/>
            <a:r>
              <a:rPr lang="en-US" dirty="0" smtClean="0"/>
              <a:t>He collected numerous samples of fossils and kept detailed observations of plant and animal species.</a:t>
            </a:r>
          </a:p>
          <a:p>
            <a:pPr lvl="1"/>
            <a:r>
              <a:rPr lang="en-US" dirty="0" smtClean="0"/>
              <a:t>1859, he published “The Origin of Species” which introduced the notion of natural selection to account for the process through which diverse species emerge over long periods of time.</a:t>
            </a:r>
          </a:p>
          <a:p>
            <a:pPr marL="393192" lvl="1" indent="0">
              <a:buNone/>
            </a:pPr>
            <a:r>
              <a:rPr lang="en-US" dirty="0" smtClean="0"/>
              <a:t>For more details about Darwin’s life and works visit: About Darwin.  </a:t>
            </a:r>
            <a:r>
              <a:rPr lang="en-US" dirty="0" smtClean="0">
                <a:hlinkClick r:id="rId2"/>
              </a:rPr>
              <a:t>www.aboutdarwin.com</a:t>
            </a:r>
            <a:r>
              <a:rPr lang="en-US" dirty="0" smtClean="0"/>
              <a:t> </a:t>
            </a:r>
          </a:p>
          <a:p>
            <a:pPr marL="393192" lvl="1" indent="0">
              <a:buNone/>
            </a:pPr>
            <a:r>
              <a:rPr lang="en-US" sz="1200" dirty="0" smtClean="0"/>
              <a:t>©</a:t>
            </a:r>
            <a:r>
              <a:rPr lang="en-US" sz="1200" dirty="0"/>
              <a:t>Instructor Web Resource Material Created by Barbara M. Newman and Philip R. Newman to accompany Newman &amp; Newman:  </a:t>
            </a:r>
            <a:r>
              <a:rPr lang="en-US" sz="1200" i="1" dirty="0"/>
              <a:t>Theories of Human Development, 2</a:t>
            </a:r>
            <a:r>
              <a:rPr lang="en-US" sz="1200" i="1" baseline="30000" dirty="0"/>
              <a:t>nd</a:t>
            </a:r>
            <a:r>
              <a:rPr lang="en-US" sz="1200" i="1" dirty="0"/>
              <a:t> ed., 2016, Psychology Press/Taylor &amp; Francis</a:t>
            </a:r>
            <a:endParaRPr lang="en-US" sz="1200" dirty="0"/>
          </a:p>
          <a:p>
            <a:pPr marL="393192" lvl="1" indent="0">
              <a:buNone/>
            </a:pPr>
            <a:endParaRPr lang="en-US" dirty="0" smtClean="0"/>
          </a:p>
          <a:p>
            <a:pPr marL="393192" lvl="1" indent="0">
              <a:buNone/>
            </a:pPr>
            <a:endParaRPr lang="en-US" dirty="0"/>
          </a:p>
          <a:p>
            <a:pPr marL="393192" lvl="1" indent="0">
              <a:buNone/>
            </a:pPr>
            <a:endParaRPr lang="en-US" dirty="0"/>
          </a:p>
        </p:txBody>
      </p:sp>
      <p:sp>
        <p:nvSpPr>
          <p:cNvPr id="3" name="Title 2"/>
          <p:cNvSpPr>
            <a:spLocks noGrp="1"/>
          </p:cNvSpPr>
          <p:nvPr>
            <p:ph type="title"/>
          </p:nvPr>
        </p:nvSpPr>
        <p:spPr/>
        <p:txBody>
          <a:bodyPr/>
          <a:lstStyle/>
          <a:p>
            <a:r>
              <a:rPr lang="en-US" dirty="0" smtClean="0"/>
              <a:t>Historical Context</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329337454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lnSpcReduction="20000"/>
          </a:bodyPr>
          <a:lstStyle/>
          <a:p>
            <a:r>
              <a:rPr lang="en-US" dirty="0" smtClean="0"/>
              <a:t>Behavior is adapted to the environment in which it occurs.</a:t>
            </a:r>
          </a:p>
          <a:p>
            <a:r>
              <a:rPr lang="en-US" dirty="0" smtClean="0"/>
              <a:t>Reproductive success≡ Fitness.</a:t>
            </a:r>
          </a:p>
          <a:p>
            <a:r>
              <a:rPr lang="en-US" dirty="0" smtClean="0"/>
              <a:t>Every species produces more offspring than can survive to reproduce.</a:t>
            </a:r>
          </a:p>
          <a:p>
            <a:r>
              <a:rPr lang="en-US" dirty="0" smtClean="0"/>
              <a:t>Variability in the species results in differences in reproductive success in different environments.</a:t>
            </a:r>
          </a:p>
          <a:p>
            <a:r>
              <a:rPr lang="en-US" dirty="0" smtClean="0"/>
              <a:t>Over long periods of time, those members of the species with reproductive success were more likely to survive, mate, and produce offspring that have characteristics appropriate to their location.</a:t>
            </a:r>
          </a:p>
          <a:p>
            <a:pPr>
              <a:buNone/>
            </a:pPr>
            <a:r>
              <a:rPr lang="en-US" sz="1300" dirty="0"/>
              <a:t>©Instructor Web Resource Material Created by Barbara M. Newman and Philip R. Newman to accompany Newman &amp; Newman:  </a:t>
            </a:r>
            <a:r>
              <a:rPr lang="en-US" sz="1300" i="1" dirty="0"/>
              <a:t>Theories of Human Development, 2</a:t>
            </a:r>
            <a:r>
              <a:rPr lang="en-US" sz="1300" i="1" baseline="30000" dirty="0"/>
              <a:t>nd</a:t>
            </a:r>
            <a:r>
              <a:rPr lang="en-US" sz="1300" i="1" dirty="0"/>
              <a:t> ed., 2016, Psychology Press/Taylor &amp; Francis</a:t>
            </a:r>
            <a:endParaRPr lang="en-US" sz="1300" dirty="0"/>
          </a:p>
          <a:p>
            <a:endParaRPr lang="en-US" dirty="0" smtClean="0"/>
          </a:p>
          <a:p>
            <a:endParaRPr lang="en-US" dirty="0" smtClean="0"/>
          </a:p>
        </p:txBody>
      </p:sp>
      <p:sp>
        <p:nvSpPr>
          <p:cNvPr id="3" name="Title 2"/>
          <p:cNvSpPr>
            <a:spLocks noGrp="1"/>
          </p:cNvSpPr>
          <p:nvPr>
            <p:ph type="title"/>
          </p:nvPr>
        </p:nvSpPr>
        <p:spPr/>
        <p:txBody>
          <a:bodyPr/>
          <a:lstStyle/>
          <a:p>
            <a:r>
              <a:rPr lang="en-US" dirty="0" smtClean="0"/>
              <a:t>Key Concepts: Natural Selection</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225690750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77500" lnSpcReduction="20000"/>
          </a:bodyPr>
          <a:lstStyle/>
          <a:p>
            <a:r>
              <a:rPr lang="en-US" dirty="0" smtClean="0"/>
              <a:t>When Darwin was writing, he did not know about DNA, or the principles of genetics that account for how characteristics are passed from the parent to the offspring.</a:t>
            </a:r>
          </a:p>
          <a:p>
            <a:r>
              <a:rPr lang="en-US" dirty="0" smtClean="0"/>
              <a:t>His theory was based on his detailed observations of variability among members of the species in a given location, and a comparison of similar species in different locations.</a:t>
            </a:r>
          </a:p>
          <a:p>
            <a:r>
              <a:rPr lang="en-US" dirty="0" smtClean="0"/>
              <a:t>He theorized two different forms of evolution: one in which a species is modified over long periods of time; and one in which new species break away from their lineage and form a new phylogenetic branch. </a:t>
            </a:r>
          </a:p>
          <a:p>
            <a:endParaRPr lang="en-US" dirty="0" smtClean="0"/>
          </a:p>
          <a:p>
            <a:pPr>
              <a:buNone/>
            </a:pPr>
            <a:r>
              <a:rPr lang="en-US" sz="1300" dirty="0"/>
              <a:t>©Instructor Web Resource Material Created by Barbara M. Newman and Philip R. Newman to accompany Newman &amp; Newman:  </a:t>
            </a:r>
            <a:r>
              <a:rPr lang="en-US" sz="1300" i="1" dirty="0"/>
              <a:t>Theories of Human Development, 2</a:t>
            </a:r>
            <a:r>
              <a:rPr lang="en-US" sz="1300" i="1" baseline="30000" dirty="0"/>
              <a:t>nd</a:t>
            </a:r>
            <a:r>
              <a:rPr lang="en-US" sz="1300" i="1" dirty="0"/>
              <a:t> ed., 2016, Psychology Press/Taylor &amp; Francis</a:t>
            </a:r>
            <a:endParaRPr lang="en-US" sz="1300" dirty="0"/>
          </a:p>
          <a:p>
            <a:pPr marL="109728" indent="0">
              <a:buNone/>
            </a:pPr>
            <a:r>
              <a:rPr lang="en-US" dirty="0" smtClean="0"/>
              <a:t> </a:t>
            </a:r>
            <a:endParaRPr lang="en-US" dirty="0"/>
          </a:p>
        </p:txBody>
      </p:sp>
      <p:sp>
        <p:nvSpPr>
          <p:cNvPr id="3" name="Title 2"/>
          <p:cNvSpPr>
            <a:spLocks noGrp="1"/>
          </p:cNvSpPr>
          <p:nvPr>
            <p:ph type="title"/>
          </p:nvPr>
        </p:nvSpPr>
        <p:spPr/>
        <p:txBody>
          <a:bodyPr/>
          <a:lstStyle/>
          <a:p>
            <a:r>
              <a:rPr lang="en-US" dirty="0" smtClean="0"/>
              <a:t>Key Concepts: Natural Selection</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10486151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A process by which living things develop structures and problem-solving mechanisms that enable them to thrive in a particular environment.</a:t>
            </a:r>
          </a:p>
          <a:p>
            <a:r>
              <a:rPr lang="en-US" dirty="0" smtClean="0"/>
              <a:t>Biological adaptation: change in physical features like coloration, sensory systems, or body structures.</a:t>
            </a:r>
          </a:p>
          <a:p>
            <a:r>
              <a:rPr lang="en-US" dirty="0" smtClean="0"/>
              <a:t>Behavioral adaptation: change in a behavior like mating, nest building, or pair bonding. </a:t>
            </a:r>
          </a:p>
          <a:p>
            <a:pPr>
              <a:buNone/>
            </a:pPr>
            <a:r>
              <a:rPr lang="en-US" sz="1100" dirty="0"/>
              <a:t>©Instructor Web Resource Material Created by Barbara M. Newman and Philip R. Newman to accompany Newman &amp; Newman:  </a:t>
            </a:r>
            <a:r>
              <a:rPr lang="en-US" sz="1100" i="1" dirty="0"/>
              <a:t>Theories of Human Development, 2</a:t>
            </a:r>
            <a:r>
              <a:rPr lang="en-US" sz="1100" i="1" baseline="30000" dirty="0"/>
              <a:t>nd</a:t>
            </a:r>
            <a:r>
              <a:rPr lang="en-US" sz="1100" i="1" dirty="0"/>
              <a:t> ed., 2016, Psychology Press/Taylor &amp; Francis</a:t>
            </a:r>
            <a:endParaRPr lang="en-US" sz="1100" dirty="0"/>
          </a:p>
          <a:p>
            <a:endParaRPr lang="en-US" sz="1100" dirty="0"/>
          </a:p>
        </p:txBody>
      </p:sp>
      <p:sp>
        <p:nvSpPr>
          <p:cNvPr id="3" name="Title 2"/>
          <p:cNvSpPr>
            <a:spLocks noGrp="1"/>
          </p:cNvSpPr>
          <p:nvPr>
            <p:ph type="title"/>
          </p:nvPr>
        </p:nvSpPr>
        <p:spPr/>
        <p:txBody>
          <a:bodyPr/>
          <a:lstStyle/>
          <a:p>
            <a:r>
              <a:rPr lang="en-US" dirty="0" smtClean="0"/>
              <a:t>Key Concepts: Adaptation</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182265808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lnSpcReduction="10000"/>
          </a:bodyPr>
          <a:lstStyle/>
          <a:p>
            <a:r>
              <a:rPr lang="en-US" dirty="0" smtClean="0"/>
              <a:t>Humans are mammals.</a:t>
            </a:r>
          </a:p>
          <a:p>
            <a:r>
              <a:rPr lang="en-US" dirty="0" smtClean="0"/>
              <a:t>Humans are primates.</a:t>
            </a:r>
          </a:p>
          <a:p>
            <a:r>
              <a:rPr lang="en-US" dirty="0" smtClean="0"/>
              <a:t>Humans are a unique species:</a:t>
            </a:r>
          </a:p>
          <a:p>
            <a:pPr lvl="1"/>
            <a:r>
              <a:rPr lang="en-US" dirty="0" smtClean="0"/>
              <a:t>Modern homo sapiens, roughly 200,000 years old.</a:t>
            </a:r>
          </a:p>
          <a:p>
            <a:pPr lvl="1"/>
            <a:r>
              <a:rPr lang="en-US" dirty="0" smtClean="0"/>
              <a:t>Origins in Africa.</a:t>
            </a:r>
          </a:p>
          <a:p>
            <a:pPr lvl="2"/>
            <a:r>
              <a:rPr lang="en-US" dirty="0" smtClean="0"/>
              <a:t>This reminds us of how young our contemporary  way of life really is.</a:t>
            </a:r>
          </a:p>
          <a:p>
            <a:pPr marL="393192" lvl="1" indent="0">
              <a:buNone/>
            </a:pPr>
            <a:r>
              <a:rPr lang="en-US" dirty="0" smtClean="0"/>
              <a:t>Fossil evidence suggests that there were a variety of hominids alive at the same time.</a:t>
            </a:r>
          </a:p>
          <a:p>
            <a:pPr marL="393192" lvl="1" indent="0">
              <a:buNone/>
            </a:pPr>
            <a:r>
              <a:rPr lang="en-US" dirty="0" smtClean="0"/>
              <a:t>Questions still remain about how modern humans dominated other hominids.</a:t>
            </a:r>
            <a:endParaRPr lang="en-US" dirty="0" smtClean="0"/>
          </a:p>
          <a:p>
            <a:pPr marL="393192" lvl="1" indent="0">
              <a:buNone/>
            </a:pPr>
            <a:endParaRPr lang="en-US" dirty="0" smtClean="0"/>
          </a:p>
          <a:p>
            <a:pPr marL="393192" lvl="1" indent="0">
              <a:buNone/>
            </a:pPr>
            <a:r>
              <a:rPr lang="en-US" sz="1100" dirty="0" smtClean="0"/>
              <a:t>©</a:t>
            </a:r>
            <a:r>
              <a:rPr lang="en-US" sz="1100" dirty="0"/>
              <a:t>Instructor Web Resource Material Created by Barbara M. Newman and Philip R. Newman to accompany Newman &amp; Newman:  </a:t>
            </a:r>
            <a:r>
              <a:rPr lang="en-US" sz="1100" i="1" dirty="0"/>
              <a:t>Theories of Human Development, 2</a:t>
            </a:r>
            <a:r>
              <a:rPr lang="en-US" sz="1100" i="1" baseline="30000" dirty="0"/>
              <a:t>nd</a:t>
            </a:r>
            <a:r>
              <a:rPr lang="en-US" sz="1100" i="1" dirty="0"/>
              <a:t> ed., 2016, Psychology Press/Taylor &amp; Francis</a:t>
            </a:r>
            <a:endParaRPr lang="en-US" sz="1100" dirty="0"/>
          </a:p>
          <a:p>
            <a:pPr marL="393192" lvl="1" indent="0">
              <a:buNone/>
            </a:pPr>
            <a:endParaRPr lang="en-US" dirty="0" smtClean="0"/>
          </a:p>
          <a:p>
            <a:pPr marL="393192" lvl="1" indent="0">
              <a:buNone/>
            </a:pPr>
            <a:endParaRPr lang="en-US" dirty="0" smtClean="0"/>
          </a:p>
          <a:p>
            <a:pPr marL="393192" lvl="1" indent="0">
              <a:buNone/>
            </a:pPr>
            <a:endParaRPr lang="en-US" dirty="0"/>
          </a:p>
        </p:txBody>
      </p:sp>
      <p:sp>
        <p:nvSpPr>
          <p:cNvPr id="3" name="Title 2"/>
          <p:cNvSpPr>
            <a:spLocks noGrp="1"/>
          </p:cNvSpPr>
          <p:nvPr>
            <p:ph type="title"/>
          </p:nvPr>
        </p:nvSpPr>
        <p:spPr/>
        <p:txBody>
          <a:bodyPr>
            <a:normAutofit fontScale="90000"/>
          </a:bodyPr>
          <a:lstStyle/>
          <a:p>
            <a:r>
              <a:rPr lang="en-US" dirty="0" smtClean="0"/>
              <a:t>Key Concepts: Evolution and the Human Species</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185076967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How modern humans came to dominate other hominids:</a:t>
            </a:r>
          </a:p>
          <a:p>
            <a:pPr lvl="1"/>
            <a:r>
              <a:rPr lang="en-US" dirty="0" smtClean="0"/>
              <a:t>Powerful mental evolution.</a:t>
            </a:r>
          </a:p>
          <a:p>
            <a:pPr lvl="1"/>
            <a:r>
              <a:rPr lang="en-US" dirty="0" smtClean="0"/>
              <a:t>Cultural evolution.</a:t>
            </a:r>
          </a:p>
          <a:p>
            <a:pPr lvl="1"/>
            <a:r>
              <a:rPr lang="en-US" dirty="0" smtClean="0"/>
              <a:t>Complex tool development.</a:t>
            </a:r>
          </a:p>
          <a:p>
            <a:pPr lvl="1"/>
            <a:r>
              <a:rPr lang="en-US" dirty="0" smtClean="0"/>
              <a:t>Advanced techniques for hunting and gathering</a:t>
            </a:r>
          </a:p>
          <a:p>
            <a:pPr lvl="1"/>
            <a:r>
              <a:rPr lang="en-US" dirty="0" smtClean="0"/>
              <a:t>The invention of agriculture.</a:t>
            </a:r>
          </a:p>
          <a:p>
            <a:pPr lvl="1"/>
            <a:r>
              <a:rPr lang="en-US" dirty="0" smtClean="0"/>
              <a:t>The eventual growth of tribes, chiefdoms, and political states.</a:t>
            </a:r>
          </a:p>
          <a:p>
            <a:pPr lvl="1"/>
            <a:endParaRPr lang="en-US" dirty="0"/>
          </a:p>
          <a:p>
            <a:pPr lvl="1">
              <a:buNone/>
            </a:pPr>
            <a:r>
              <a:rPr lang="en-US" sz="1100" dirty="0"/>
              <a:t>©Instructor Web Resource Material Created by Barbara M. Newman and Philip R. Newman to accompany Newman &amp; Newman:  </a:t>
            </a:r>
            <a:r>
              <a:rPr lang="en-US" sz="1100" i="1" dirty="0"/>
              <a:t>Theories of Human Development, 2</a:t>
            </a:r>
            <a:r>
              <a:rPr lang="en-US" sz="1100" i="1" baseline="30000" dirty="0"/>
              <a:t>nd</a:t>
            </a:r>
            <a:r>
              <a:rPr lang="en-US" sz="1100" i="1" dirty="0"/>
              <a:t> ed., 2016, Psychology Press/Taylor &amp; Francis</a:t>
            </a:r>
            <a:endParaRPr lang="en-US" sz="1100" dirty="0"/>
          </a:p>
          <a:p>
            <a:pPr lvl="1"/>
            <a:endParaRPr lang="en-US" dirty="0" smtClean="0"/>
          </a:p>
          <a:p>
            <a:pPr lvl="1"/>
            <a:endParaRPr lang="en-US" dirty="0"/>
          </a:p>
        </p:txBody>
      </p:sp>
      <p:sp>
        <p:nvSpPr>
          <p:cNvPr id="3" name="Title 2"/>
          <p:cNvSpPr>
            <a:spLocks noGrp="1"/>
          </p:cNvSpPr>
          <p:nvPr>
            <p:ph type="title"/>
          </p:nvPr>
        </p:nvSpPr>
        <p:spPr/>
        <p:txBody>
          <a:bodyPr>
            <a:normAutofit fontScale="90000"/>
          </a:bodyPr>
          <a:lstStyle/>
          <a:p>
            <a:r>
              <a:rPr lang="en-US" dirty="0" smtClean="0"/>
              <a:t>Key Concepts: Evolution and the Human Species</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293567953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a:bodyPr>
          <a:lstStyle/>
          <a:p>
            <a:r>
              <a:rPr lang="en-US" dirty="0" smtClean="0"/>
              <a:t>The Autocatalysis model: a capacity that emerges in evolution accelerates the change process.</a:t>
            </a:r>
          </a:p>
          <a:p>
            <a:r>
              <a:rPr lang="en-US" dirty="0" smtClean="0"/>
              <a:t>One example is </a:t>
            </a:r>
            <a:r>
              <a:rPr lang="en-US" dirty="0" err="1" smtClean="0"/>
              <a:t>bipedalism</a:t>
            </a:r>
            <a:r>
              <a:rPr lang="en-US" dirty="0" smtClean="0"/>
              <a:t>:</a:t>
            </a:r>
          </a:p>
          <a:p>
            <a:pPr lvl="1"/>
            <a:r>
              <a:rPr lang="en-US" dirty="0" smtClean="0"/>
              <a:t>Hands are freed.</a:t>
            </a:r>
          </a:p>
          <a:p>
            <a:pPr lvl="1"/>
            <a:r>
              <a:rPr lang="en-US" dirty="0" smtClean="0"/>
              <a:t>Manufacture of tools and artifacts becomes easier.</a:t>
            </a:r>
          </a:p>
          <a:p>
            <a:pPr lvl="1"/>
            <a:r>
              <a:rPr lang="en-US" dirty="0" smtClean="0"/>
              <a:t>Mental abilities are stimulated and new tools are invented.</a:t>
            </a:r>
          </a:p>
          <a:p>
            <a:pPr lvl="1"/>
            <a:r>
              <a:rPr lang="en-US" dirty="0" smtClean="0"/>
              <a:t>Cooperative efforts to hunt big game using these tools stimulates even more social intelligence and complex social groups.</a:t>
            </a:r>
          </a:p>
          <a:p>
            <a:pPr lvl="1"/>
            <a:endParaRPr lang="en-US" dirty="0" smtClean="0"/>
          </a:p>
          <a:p>
            <a:pPr lvl="1">
              <a:buNone/>
            </a:pPr>
            <a:r>
              <a:rPr lang="en-US" sz="1100" dirty="0"/>
              <a:t>©Instructor Web Resource Material Created by Barbara M. Newman and Philip R. Newman to accompany Newman &amp; Newman:  </a:t>
            </a:r>
            <a:r>
              <a:rPr lang="en-US" sz="1100" i="1" dirty="0"/>
              <a:t>Theories of Human Development, 2</a:t>
            </a:r>
            <a:r>
              <a:rPr lang="en-US" sz="1100" i="1" baseline="30000" dirty="0"/>
              <a:t>nd</a:t>
            </a:r>
            <a:r>
              <a:rPr lang="en-US" sz="1100" i="1" dirty="0"/>
              <a:t> ed., 2016, Psychology Press/Taylor &amp; Francis</a:t>
            </a:r>
            <a:endParaRPr lang="en-US" sz="1100" dirty="0"/>
          </a:p>
          <a:p>
            <a:pPr lvl="1"/>
            <a:endParaRPr lang="en-US" dirty="0"/>
          </a:p>
        </p:txBody>
      </p:sp>
      <p:sp>
        <p:nvSpPr>
          <p:cNvPr id="3" name="Title 2"/>
          <p:cNvSpPr>
            <a:spLocks noGrp="1"/>
          </p:cNvSpPr>
          <p:nvPr>
            <p:ph type="title"/>
          </p:nvPr>
        </p:nvSpPr>
        <p:spPr/>
        <p:txBody>
          <a:bodyPr>
            <a:normAutofit fontScale="90000"/>
          </a:bodyPr>
          <a:lstStyle/>
          <a:p>
            <a:r>
              <a:rPr lang="en-US" dirty="0" smtClean="0"/>
              <a:t>Key Concepts: Evolution and the Human Species</a:t>
            </a:r>
            <a:endParaRPr lang="en-US" dirty="0"/>
          </a:p>
        </p:txBody>
      </p:sp>
    </p:spTree>
    <p:extLst>
      <p:ext uri="{BB962C8B-B14F-4D97-AF65-F5344CB8AC3E}">
        <p14:creationId xmlns:mc="http://schemas.openxmlformats.org/markup-compatibility/2006" xmlns:mv="urn:schemas-microsoft-com:mac:vml" xmlns:p14="http://schemas.microsoft.com/office/powerpoint/2010/main" xmlns:p="http://schemas.openxmlformats.org/presentationml/2006/main" xmlns:r="http://schemas.openxmlformats.org/officeDocument/2006/relationships" xmlns:a="http://schemas.openxmlformats.org/drawingml/2006/main" xmlns="" val="4063036811"/>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362</TotalTime>
  <Words>2964</Words>
  <Application>Microsoft Macintosh PowerPoint</Application>
  <PresentationFormat>On-screen Show (4:3)</PresentationFormat>
  <Paragraphs>203</Paragraphs>
  <Slides>20</Slides>
  <Notes>0</Notes>
  <HiddenSlides>0</HiddenSlides>
  <MMClips>0</MMClips>
  <ScaleCrop>false</ScaleCrop>
  <HeadingPairs>
    <vt:vector size="4" baseType="variant">
      <vt:variant>
        <vt:lpstr>Design Template</vt:lpstr>
      </vt:variant>
      <vt:variant>
        <vt:i4>1</vt:i4>
      </vt:variant>
      <vt:variant>
        <vt:lpstr>Slide Titles</vt:lpstr>
      </vt:variant>
      <vt:variant>
        <vt:i4>20</vt:i4>
      </vt:variant>
    </vt:vector>
  </HeadingPairs>
  <TitlesOfParts>
    <vt:vector size="21" baseType="lpstr">
      <vt:lpstr>Concourse</vt:lpstr>
      <vt:lpstr>Theories of Human Development</vt:lpstr>
      <vt:lpstr>Chapter Topics</vt:lpstr>
      <vt:lpstr>Historical Context</vt:lpstr>
      <vt:lpstr>Key Concepts: Natural Selection</vt:lpstr>
      <vt:lpstr>Key Concepts: Natural Selection</vt:lpstr>
      <vt:lpstr>Key Concepts: Adaptation</vt:lpstr>
      <vt:lpstr>Key Concepts: Evolution and the Human Species</vt:lpstr>
      <vt:lpstr>Key Concepts: Evolution and the Human Species</vt:lpstr>
      <vt:lpstr>Key Concepts: Evolution and the Human Species</vt:lpstr>
      <vt:lpstr>Key Concepts: Evolution and the Human Species</vt:lpstr>
      <vt:lpstr>New Directions: Ethology</vt:lpstr>
      <vt:lpstr>New Directions: Ethology</vt:lpstr>
      <vt:lpstr>New Directions: Evolutionary Psychology</vt:lpstr>
      <vt:lpstr>New Directions: Evolutionary Psychology</vt:lpstr>
      <vt:lpstr>Research Example: Attachment</vt:lpstr>
      <vt:lpstr> Stages in the Development of Attachment </vt:lpstr>
      <vt:lpstr>Four Patterns of Attachment</vt:lpstr>
      <vt:lpstr>Application: The Free-Rider Problem</vt:lpstr>
      <vt:lpstr>Strengths of Evolutionary Theory  </vt:lpstr>
      <vt:lpstr>Weaknesses of Evolutionary Theory </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Theories of Human Development</dc:title>
  <dc:creator>barbara</dc:creator>
  <cp:lastModifiedBy>Harold Langford</cp:lastModifiedBy>
  <cp:revision>42</cp:revision>
  <dcterms:created xsi:type="dcterms:W3CDTF">2015-06-24T09:52:07Z</dcterms:created>
  <dcterms:modified xsi:type="dcterms:W3CDTF">2015-06-24T10:53:04Z</dcterms:modified>
</cp:coreProperties>
</file>

<file path=docProps/thumbnail.jpeg>
</file>