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93" r:id="rId2"/>
    <p:sldId id="282" r:id="rId3"/>
    <p:sldId id="257" r:id="rId4"/>
    <p:sldId id="283" r:id="rId5"/>
    <p:sldId id="260" r:id="rId6"/>
    <p:sldId id="284" r:id="rId7"/>
    <p:sldId id="264" r:id="rId8"/>
    <p:sldId id="261" r:id="rId9"/>
    <p:sldId id="262" r:id="rId10"/>
    <p:sldId id="285" r:id="rId11"/>
    <p:sldId id="286" r:id="rId12"/>
    <p:sldId id="287" r:id="rId13"/>
    <p:sldId id="268" r:id="rId14"/>
    <p:sldId id="288" r:id="rId15"/>
    <p:sldId id="289" r:id="rId16"/>
    <p:sldId id="290" r:id="rId17"/>
    <p:sldId id="275" r:id="rId18"/>
    <p:sldId id="276" r:id="rId19"/>
    <p:sldId id="278" r:id="rId20"/>
    <p:sldId id="291" r:id="rId21"/>
    <p:sldId id="279" r:id="rId22"/>
    <p:sldId id="292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4DA1"/>
    <a:srgbClr val="B2462C"/>
    <a:srgbClr val="CC51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0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209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-202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19AC64-9276-496F-942F-BF41DB42920F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249E50E-354A-47E7-B747-A2BE48B02FEC}">
      <dgm:prSet/>
      <dgm:spPr/>
      <dgm:t>
        <a:bodyPr/>
        <a:lstStyle/>
        <a:p>
          <a:pPr rtl="0"/>
          <a:r>
            <a:rPr lang="en-US" smtClean="0"/>
            <a:t>Physical inactivity and poor diet</a:t>
          </a:r>
          <a:endParaRPr lang="en-US"/>
        </a:p>
      </dgm:t>
    </dgm:pt>
    <dgm:pt modelId="{3CC95363-CAE8-4E2D-9A31-1EE68F59BBDB}" type="parTrans" cxnId="{8D483342-5913-4F07-A38A-65EFBFFF3EF7}">
      <dgm:prSet/>
      <dgm:spPr/>
      <dgm:t>
        <a:bodyPr/>
        <a:lstStyle/>
        <a:p>
          <a:endParaRPr lang="en-US"/>
        </a:p>
      </dgm:t>
    </dgm:pt>
    <dgm:pt modelId="{9B756E4B-8622-4C02-90AD-EA1EC626FA5C}" type="sibTrans" cxnId="{8D483342-5913-4F07-A38A-65EFBFFF3EF7}">
      <dgm:prSet/>
      <dgm:spPr/>
      <dgm:t>
        <a:bodyPr/>
        <a:lstStyle/>
        <a:p>
          <a:endParaRPr lang="en-US"/>
        </a:p>
      </dgm:t>
    </dgm:pt>
    <dgm:pt modelId="{3EB3756B-8186-4D49-ABC3-5A6746E598BB}">
      <dgm:prSet/>
      <dgm:spPr/>
      <dgm:t>
        <a:bodyPr/>
        <a:lstStyle/>
        <a:p>
          <a:pPr rtl="0"/>
          <a:r>
            <a:rPr lang="en-US" smtClean="0"/>
            <a:t>Diseases</a:t>
          </a:r>
          <a:endParaRPr lang="en-US"/>
        </a:p>
      </dgm:t>
    </dgm:pt>
    <dgm:pt modelId="{8ADC2A52-2E42-40A8-B3DE-4EB2F17F75AA}" type="parTrans" cxnId="{26136F12-D1B7-450E-911C-3AB7DF255D16}">
      <dgm:prSet/>
      <dgm:spPr/>
      <dgm:t>
        <a:bodyPr/>
        <a:lstStyle/>
        <a:p>
          <a:endParaRPr lang="en-US"/>
        </a:p>
      </dgm:t>
    </dgm:pt>
    <dgm:pt modelId="{E3A496A6-9B3B-489A-8A17-C475C246CC17}" type="sibTrans" cxnId="{26136F12-D1B7-450E-911C-3AB7DF255D16}">
      <dgm:prSet/>
      <dgm:spPr/>
      <dgm:t>
        <a:bodyPr/>
        <a:lstStyle/>
        <a:p>
          <a:endParaRPr lang="en-US"/>
        </a:p>
      </dgm:t>
    </dgm:pt>
    <dgm:pt modelId="{C924C170-9194-4C25-999E-EEF1D801789A}">
      <dgm:prSet/>
      <dgm:spPr/>
      <dgm:t>
        <a:bodyPr/>
        <a:lstStyle/>
        <a:p>
          <a:pPr rtl="0"/>
          <a:r>
            <a:rPr lang="en-US" smtClean="0"/>
            <a:t>Cardiovascular disease, type 2 diabetes, and some cancers</a:t>
          </a:r>
          <a:endParaRPr lang="en-US"/>
        </a:p>
      </dgm:t>
    </dgm:pt>
    <dgm:pt modelId="{937FA05D-00F9-4AA2-8A8A-2A5EA170D53F}" type="parTrans" cxnId="{776F9160-766A-48D5-AB35-5077828479D0}">
      <dgm:prSet/>
      <dgm:spPr/>
      <dgm:t>
        <a:bodyPr/>
        <a:lstStyle/>
        <a:p>
          <a:endParaRPr lang="en-US"/>
        </a:p>
      </dgm:t>
    </dgm:pt>
    <dgm:pt modelId="{805DFC8C-C350-4011-B1BE-E64BBEA1C319}" type="sibTrans" cxnId="{776F9160-766A-48D5-AB35-5077828479D0}">
      <dgm:prSet/>
      <dgm:spPr/>
      <dgm:t>
        <a:bodyPr/>
        <a:lstStyle/>
        <a:p>
          <a:endParaRPr lang="en-US"/>
        </a:p>
      </dgm:t>
    </dgm:pt>
    <dgm:pt modelId="{8DA23F70-01FA-4AD5-90DF-5FE40792CE7F}">
      <dgm:prSet/>
      <dgm:spPr/>
      <dgm:t>
        <a:bodyPr/>
        <a:lstStyle/>
        <a:p>
          <a:pPr rtl="0"/>
          <a:r>
            <a:rPr lang="en-US" dirty="0" smtClean="0"/>
            <a:t>Increased technology</a:t>
          </a:r>
          <a:endParaRPr lang="en-US" dirty="0"/>
        </a:p>
      </dgm:t>
    </dgm:pt>
    <dgm:pt modelId="{937FB501-1730-4489-B4A0-CA639A8E6C43}" type="parTrans" cxnId="{E5EF05F1-0D3F-420E-A3C6-423E710513B3}">
      <dgm:prSet/>
      <dgm:spPr/>
      <dgm:t>
        <a:bodyPr/>
        <a:lstStyle/>
        <a:p>
          <a:endParaRPr lang="en-US"/>
        </a:p>
      </dgm:t>
    </dgm:pt>
    <dgm:pt modelId="{1634B5A0-C36D-449E-ACD3-86738043C389}" type="sibTrans" cxnId="{E5EF05F1-0D3F-420E-A3C6-423E710513B3}">
      <dgm:prSet/>
      <dgm:spPr/>
      <dgm:t>
        <a:bodyPr/>
        <a:lstStyle/>
        <a:p>
          <a:endParaRPr lang="en-US"/>
        </a:p>
      </dgm:t>
    </dgm:pt>
    <dgm:pt modelId="{868E9804-1D41-4919-B258-E32F39144954}" type="pres">
      <dgm:prSet presAssocID="{FB19AC64-9276-496F-942F-BF41DB4292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BE0329-F36A-4B5A-9E31-09F8879100B5}" type="pres">
      <dgm:prSet presAssocID="{2249E50E-354A-47E7-B747-A2BE48B02FE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734A08-A23D-4DA1-B534-23A79B7101D3}" type="pres">
      <dgm:prSet presAssocID="{9B756E4B-8622-4C02-90AD-EA1EC626FA5C}" presName="spacer" presStyleCnt="0"/>
      <dgm:spPr/>
    </dgm:pt>
    <dgm:pt modelId="{0DEB3715-6778-4898-A991-C44A83DD6DBE}" type="pres">
      <dgm:prSet presAssocID="{3EB3756B-8186-4D49-ABC3-5A6746E598B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3CE670-22E1-424E-9F7A-25BC17CFE0F2}" type="pres">
      <dgm:prSet presAssocID="{3EB3756B-8186-4D49-ABC3-5A6746E598B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53EE3-0EF7-4A6B-A6F7-0F069D2E186D}" type="pres">
      <dgm:prSet presAssocID="{8DA23F70-01FA-4AD5-90DF-5FE40792CE7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6F9160-766A-48D5-AB35-5077828479D0}" srcId="{3EB3756B-8186-4D49-ABC3-5A6746E598BB}" destId="{C924C170-9194-4C25-999E-EEF1D801789A}" srcOrd="0" destOrd="0" parTransId="{937FA05D-00F9-4AA2-8A8A-2A5EA170D53F}" sibTransId="{805DFC8C-C350-4011-B1BE-E64BBEA1C319}"/>
    <dgm:cxn modelId="{26136F12-D1B7-450E-911C-3AB7DF255D16}" srcId="{FB19AC64-9276-496F-942F-BF41DB42920F}" destId="{3EB3756B-8186-4D49-ABC3-5A6746E598BB}" srcOrd="1" destOrd="0" parTransId="{8ADC2A52-2E42-40A8-B3DE-4EB2F17F75AA}" sibTransId="{E3A496A6-9B3B-489A-8A17-C475C246CC17}"/>
    <dgm:cxn modelId="{F5044480-EDF4-4189-BAF0-0623D8D72AC5}" type="presOf" srcId="{C924C170-9194-4C25-999E-EEF1D801789A}" destId="{D13CE670-22E1-424E-9F7A-25BC17CFE0F2}" srcOrd="0" destOrd="0" presId="urn:microsoft.com/office/officeart/2005/8/layout/vList2"/>
    <dgm:cxn modelId="{D4111FF9-A6A9-4E7B-AE88-F32F7F100198}" type="presOf" srcId="{2249E50E-354A-47E7-B747-A2BE48B02FEC}" destId="{80BE0329-F36A-4B5A-9E31-09F8879100B5}" srcOrd="0" destOrd="0" presId="urn:microsoft.com/office/officeart/2005/8/layout/vList2"/>
    <dgm:cxn modelId="{2B2B120F-9A0D-4CD4-A247-68B084ED979E}" type="presOf" srcId="{3EB3756B-8186-4D49-ABC3-5A6746E598BB}" destId="{0DEB3715-6778-4898-A991-C44A83DD6DBE}" srcOrd="0" destOrd="0" presId="urn:microsoft.com/office/officeart/2005/8/layout/vList2"/>
    <dgm:cxn modelId="{E5EF05F1-0D3F-420E-A3C6-423E710513B3}" srcId="{FB19AC64-9276-496F-942F-BF41DB42920F}" destId="{8DA23F70-01FA-4AD5-90DF-5FE40792CE7F}" srcOrd="2" destOrd="0" parTransId="{937FB501-1730-4489-B4A0-CA639A8E6C43}" sibTransId="{1634B5A0-C36D-449E-ACD3-86738043C389}"/>
    <dgm:cxn modelId="{4FEB99A8-A7F2-474D-8638-DF8D5B996483}" type="presOf" srcId="{FB19AC64-9276-496F-942F-BF41DB42920F}" destId="{868E9804-1D41-4919-B258-E32F39144954}" srcOrd="0" destOrd="0" presId="urn:microsoft.com/office/officeart/2005/8/layout/vList2"/>
    <dgm:cxn modelId="{325BBE12-2191-42B3-B2B7-7774F83F4C45}" type="presOf" srcId="{8DA23F70-01FA-4AD5-90DF-5FE40792CE7F}" destId="{A5653EE3-0EF7-4A6B-A6F7-0F069D2E186D}" srcOrd="0" destOrd="0" presId="urn:microsoft.com/office/officeart/2005/8/layout/vList2"/>
    <dgm:cxn modelId="{8D483342-5913-4F07-A38A-65EFBFFF3EF7}" srcId="{FB19AC64-9276-496F-942F-BF41DB42920F}" destId="{2249E50E-354A-47E7-B747-A2BE48B02FEC}" srcOrd="0" destOrd="0" parTransId="{3CC95363-CAE8-4E2D-9A31-1EE68F59BBDB}" sibTransId="{9B756E4B-8622-4C02-90AD-EA1EC626FA5C}"/>
    <dgm:cxn modelId="{FAC1A5EF-6F5F-4138-BA7A-FE6376750EA7}" type="presParOf" srcId="{868E9804-1D41-4919-B258-E32F39144954}" destId="{80BE0329-F36A-4B5A-9E31-09F8879100B5}" srcOrd="0" destOrd="0" presId="urn:microsoft.com/office/officeart/2005/8/layout/vList2"/>
    <dgm:cxn modelId="{4849DF51-D8AC-4FB0-B0FE-3D2F21EA077B}" type="presParOf" srcId="{868E9804-1D41-4919-B258-E32F39144954}" destId="{C5734A08-A23D-4DA1-B534-23A79B7101D3}" srcOrd="1" destOrd="0" presId="urn:microsoft.com/office/officeart/2005/8/layout/vList2"/>
    <dgm:cxn modelId="{7B772E2D-C552-44EB-811E-364F860EA154}" type="presParOf" srcId="{868E9804-1D41-4919-B258-E32F39144954}" destId="{0DEB3715-6778-4898-A991-C44A83DD6DBE}" srcOrd="2" destOrd="0" presId="urn:microsoft.com/office/officeart/2005/8/layout/vList2"/>
    <dgm:cxn modelId="{A649C63D-A06C-4A1E-B989-91EF893103AF}" type="presParOf" srcId="{868E9804-1D41-4919-B258-E32F39144954}" destId="{D13CE670-22E1-424E-9F7A-25BC17CFE0F2}" srcOrd="3" destOrd="0" presId="urn:microsoft.com/office/officeart/2005/8/layout/vList2"/>
    <dgm:cxn modelId="{E63E9379-C18C-4EF4-98EF-7358CF7BEB9D}" type="presParOf" srcId="{868E9804-1D41-4919-B258-E32F39144954}" destId="{A5653EE3-0EF7-4A6B-A6F7-0F069D2E186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E0329-F36A-4B5A-9E31-09F8879100B5}">
      <dsp:nvSpPr>
        <dsp:cNvPr id="0" name=""/>
        <dsp:cNvSpPr/>
      </dsp:nvSpPr>
      <dsp:spPr>
        <a:xfrm>
          <a:off x="0" y="527725"/>
          <a:ext cx="6238875" cy="83947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Physical inactivity and poor diet</a:t>
          </a:r>
          <a:endParaRPr lang="en-US" sz="3500" kern="1200"/>
        </a:p>
      </dsp:txBody>
      <dsp:txXfrm>
        <a:off x="40980" y="568705"/>
        <a:ext cx="6156915" cy="757514"/>
      </dsp:txXfrm>
    </dsp:sp>
    <dsp:sp modelId="{0DEB3715-6778-4898-A991-C44A83DD6DBE}">
      <dsp:nvSpPr>
        <dsp:cNvPr id="0" name=""/>
        <dsp:cNvSpPr/>
      </dsp:nvSpPr>
      <dsp:spPr>
        <a:xfrm>
          <a:off x="0" y="1468000"/>
          <a:ext cx="6238875" cy="839474"/>
        </a:xfrm>
        <a:prstGeom prst="roundRect">
          <a:avLst/>
        </a:prstGeom>
        <a:gradFill rotWithShape="0">
          <a:gsLst>
            <a:gs pos="0">
              <a:schemeClr val="accent5">
                <a:hueOff val="-10661562"/>
                <a:satOff val="6060"/>
                <a:lumOff val="-5000"/>
                <a:alphaOff val="0"/>
                <a:shade val="15000"/>
                <a:satMod val="180000"/>
              </a:schemeClr>
            </a:gs>
            <a:gs pos="50000">
              <a:schemeClr val="accent5">
                <a:hueOff val="-10661562"/>
                <a:satOff val="6060"/>
                <a:lumOff val="-5000"/>
                <a:alphaOff val="0"/>
                <a:shade val="45000"/>
                <a:satMod val="170000"/>
              </a:schemeClr>
            </a:gs>
            <a:gs pos="70000">
              <a:schemeClr val="accent5">
                <a:hueOff val="-10661562"/>
                <a:satOff val="6060"/>
                <a:lumOff val="-500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10661562"/>
                <a:satOff val="6060"/>
                <a:lumOff val="-500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smtClean="0"/>
            <a:t>Diseases</a:t>
          </a:r>
          <a:endParaRPr lang="en-US" sz="3500" kern="1200"/>
        </a:p>
      </dsp:txBody>
      <dsp:txXfrm>
        <a:off x="40980" y="1508980"/>
        <a:ext cx="6156915" cy="757514"/>
      </dsp:txXfrm>
    </dsp:sp>
    <dsp:sp modelId="{D13CE670-22E1-424E-9F7A-25BC17CFE0F2}">
      <dsp:nvSpPr>
        <dsp:cNvPr id="0" name=""/>
        <dsp:cNvSpPr/>
      </dsp:nvSpPr>
      <dsp:spPr>
        <a:xfrm>
          <a:off x="0" y="2307475"/>
          <a:ext cx="6238875" cy="851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084" tIns="44450" rIns="248920" bIns="44450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700" kern="1200" smtClean="0"/>
            <a:t>Cardiovascular disease, type 2 diabetes, and some cancers</a:t>
          </a:r>
          <a:endParaRPr lang="en-US" sz="2700" kern="1200"/>
        </a:p>
      </dsp:txBody>
      <dsp:txXfrm>
        <a:off x="0" y="2307475"/>
        <a:ext cx="6238875" cy="851287"/>
      </dsp:txXfrm>
    </dsp:sp>
    <dsp:sp modelId="{A5653EE3-0EF7-4A6B-A6F7-0F069D2E186D}">
      <dsp:nvSpPr>
        <dsp:cNvPr id="0" name=""/>
        <dsp:cNvSpPr/>
      </dsp:nvSpPr>
      <dsp:spPr>
        <a:xfrm>
          <a:off x="0" y="3158762"/>
          <a:ext cx="6238875" cy="839474"/>
        </a:xfrm>
        <a:prstGeom prst="roundRect">
          <a:avLst/>
        </a:prstGeom>
        <a:gradFill rotWithShape="0">
          <a:gsLst>
            <a:gs pos="0">
              <a:schemeClr val="accent5">
                <a:hueOff val="-21323124"/>
                <a:satOff val="12119"/>
                <a:lumOff val="-10000"/>
                <a:alphaOff val="0"/>
                <a:shade val="15000"/>
                <a:satMod val="180000"/>
              </a:schemeClr>
            </a:gs>
            <a:gs pos="50000">
              <a:schemeClr val="accent5">
                <a:hueOff val="-21323124"/>
                <a:satOff val="12119"/>
                <a:lumOff val="-10000"/>
                <a:alphaOff val="0"/>
                <a:shade val="45000"/>
                <a:satMod val="170000"/>
              </a:schemeClr>
            </a:gs>
            <a:gs pos="70000">
              <a:schemeClr val="accent5">
                <a:hueOff val="-21323124"/>
                <a:satOff val="12119"/>
                <a:lumOff val="-1000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-21323124"/>
                <a:satOff val="12119"/>
                <a:lumOff val="-1000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l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Increased technology</a:t>
          </a:r>
          <a:endParaRPr lang="en-US" sz="3500" kern="1200" dirty="0"/>
        </a:p>
      </dsp:txBody>
      <dsp:txXfrm>
        <a:off x="40980" y="3199742"/>
        <a:ext cx="6156915" cy="7575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591FC09-C53C-4BDE-B9AC-59FD1AF1F1C9}" type="datetimeFigureOut">
              <a:rPr lang="en-US"/>
              <a:pPr>
                <a:defRPr/>
              </a:pPr>
              <a:t>8/5/2014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B772FACF-708B-4DD3-B57C-5F6CAC0893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95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344553" y="6407944"/>
            <a:ext cx="3393989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  <a:latin typeface="+mj-lt"/>
              </a:defRPr>
            </a:lvl1pPr>
            <a:extLst/>
          </a:lstStyle>
          <a:p>
            <a:pPr>
              <a:defRPr/>
            </a:pPr>
            <a:r>
              <a:rPr lang="en-US" b="1" dirty="0" smtClean="0"/>
              <a:t>Copyright © Holcomb Hathaway, Publishers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7" grpId="0" build="p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36F575D-9A12-49A8-B340-8B42D571F3BC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40D06F-5CC4-49E6-9E57-F27765EA27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2BDAF9-8B1F-48AF-9027-BC3ABFEADC07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B3FAF0-7DB0-4267-BB69-B6AFF13C33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rgbClr val="CA321C"/>
              </a:buClr>
              <a:defRPr sz="3200"/>
            </a:lvl1pPr>
            <a:lvl2pPr>
              <a:spcBef>
                <a:spcPts val="700"/>
              </a:spcBef>
              <a:buClr>
                <a:srgbClr val="668766"/>
              </a:buClr>
              <a:buSzPct val="80000"/>
              <a:buFont typeface="Wingdings" pitchFamily="2" charset="2"/>
              <a:buChar char="§"/>
              <a:defRPr sz="2800"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539753"/>
            <a:ext cx="3157550" cy="272942"/>
          </a:xfrm>
        </p:spPr>
        <p:txBody>
          <a:bodyPr/>
          <a:lstStyle>
            <a:lvl1pPr>
              <a:defRPr>
                <a:latin typeface="+mj-lt"/>
              </a:defRPr>
            </a:lvl1pPr>
            <a:extLst/>
          </a:lstStyle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314DA1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7" grpId="0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A2A6C2-FF77-4A8A-B63A-DA87BD184F72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73A480-5EEA-41A2-B644-73EF74888A7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buClr>
                <a:srgbClr val="384E8C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buClr>
                <a:srgbClr val="384E8C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4F81A4-4E86-4164-98DC-A55594064129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EC9E1F7-04C0-4DBA-83E7-13DFA60C15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CC5134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8" grpId="0" autoUpdateAnimBg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5E800DC-3201-4348-9C57-7C9784885D7E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84F9FA-75A3-4B1A-B486-B05CAFC51A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5" grpId="0" build="p" autoUpdateAnimBg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8ACD11F-466E-4248-8BAF-632FDCEEA0B0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AD0AA9-A677-4320-955D-3CC2635809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C6E16E-1F54-4787-A426-21912AA3A781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D08AD6-320B-4329-9FB4-08A4BBA4B3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CE9DBE29-DF0F-469A-A7C7-31AAF21A1931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3670AD-FD3C-45FD-874C-4828D0FDDB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build="p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4FE4867-A44A-47DD-B271-E06AA8D5F44F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EDB4F84-650E-4A47-84FB-DBD2FA9955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3" grpId="0" build="p" autoUpdateAnimBg="0"/>
      <p:bldP spid="2" grpId="0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78BE446-F810-42C4-819E-8BB1CAD687FD}" type="datetime1">
              <a:rPr lang="en-US" smtClean="0"/>
              <a:pPr>
                <a:defRPr/>
              </a:pPr>
              <a:t>8/5/2014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EB27FC9-B84C-40EA-86E7-3CFEDF9D8A7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physicalactivity/everyone/guidelines/index.html" TargetMode="External"/><Relationship Id="rId7" Type="http://schemas.openxmlformats.org/officeDocument/2006/relationships/hyperlink" Target="http://www.csep.ca/english/view.asp?x=949" TargetMode="Externa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Relationship Id="rId6" Type="http://schemas.openxmlformats.org/officeDocument/2006/relationships/hyperlink" Target="http://www.acsm.org/about-acsm/media-room/news-releases/2011/08/01/acsm-issuesnew-recommendations-on-quantity-andquality-of-exercise" TargetMode="External"/><Relationship Id="rId5" Type="http://schemas.openxmlformats.org/officeDocument/2006/relationships/hyperlink" Target="http://www.health.gov/paguidelines/guidelines/" TargetMode="External"/><Relationship Id="rId4" Type="http://schemas.openxmlformats.org/officeDocument/2006/relationships/hyperlink" Target="http://www.nia.nih.gov/health/publication/exercise-physical-activity/introduc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1" y="3003741"/>
            <a:ext cx="4822768" cy="1273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eaLnBrk="0" hangingPunct="0">
              <a:defRPr/>
            </a:pPr>
            <a:r>
              <a:rPr lang="en-US" sz="11500" baseline="15000" dirty="0" smtClean="0">
                <a:solidFill>
                  <a:srgbClr val="283865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800" b="1" baseline="15000" dirty="0" smtClean="0">
                <a:solidFill>
                  <a:srgbClr val="668766"/>
                </a:solidFill>
                <a:latin typeface="+mj-lt"/>
                <a:ea typeface="+mj-ea"/>
                <a:cs typeface="+mj-cs"/>
              </a:rPr>
              <a:t>Chapter 2</a:t>
            </a:r>
            <a:endParaRPr lang="en-US" sz="4800" b="1" baseline="15000" dirty="0">
              <a:solidFill>
                <a:srgbClr val="66876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316" name="Title 5"/>
          <p:cNvSpPr>
            <a:spLocks noGrp="1"/>
          </p:cNvSpPr>
          <p:nvPr>
            <p:ph type="ctrTitle"/>
          </p:nvPr>
        </p:nvSpPr>
        <p:spPr>
          <a:xfrm>
            <a:off x="438150" y="866775"/>
            <a:ext cx="8296275" cy="207645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314DA1"/>
                </a:solidFill>
              </a:rPr>
              <a:t>Physical Activity </a:t>
            </a:r>
            <a:br>
              <a:rPr lang="en-US" b="1" dirty="0" smtClean="0">
                <a:solidFill>
                  <a:srgbClr val="314DA1"/>
                </a:solidFill>
              </a:rPr>
            </a:br>
            <a:r>
              <a:rPr lang="en-US" b="1" dirty="0" smtClean="0">
                <a:solidFill>
                  <a:srgbClr val="314DA1"/>
                </a:solidFill>
              </a:rPr>
              <a:t>Epidemiology</a:t>
            </a:r>
            <a:endParaRPr b="1" smtClean="0">
              <a:solidFill>
                <a:srgbClr val="314DA1"/>
              </a:solidFill>
            </a:endParaRPr>
          </a:p>
        </p:txBody>
      </p:sp>
      <p:pic>
        <p:nvPicPr>
          <p:cNvPr id="5" name="Picture 4" descr="Chap 10 cover image_cropp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65532">
            <a:off x="1424269" y="719300"/>
            <a:ext cx="2192757" cy="380573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5761" y="6601375"/>
            <a:ext cx="3393989" cy="256625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Copyright © Holcomb Hathaway, Publishers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exh 2.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5511" y="1902130"/>
            <a:ext cx="7347739" cy="324137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Percentage of Population Engaging in Physical Activity—by Gender/Country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exh 2.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1464" y="1316648"/>
            <a:ext cx="6077050" cy="223324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9617" y="30101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Physical Activity Levels of Children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1170" y="2039817"/>
            <a:ext cx="1659621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English children</a:t>
            </a: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1162" y="4132380"/>
            <a:ext cx="2242038" cy="120032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U.S. children who view TV/videos </a:t>
            </a:r>
          </a:p>
          <a:p>
            <a:r>
              <a:rPr lang="en-US" dirty="0" smtClean="0">
                <a:latin typeface="+mj-lt"/>
              </a:rPr>
              <a:t>more than 2 hours/ day, by age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exh 2.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4216" y="3689106"/>
            <a:ext cx="5653117" cy="2888274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7254" y="1974421"/>
            <a:ext cx="7376757" cy="3143435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en-US" dirty="0" smtClean="0"/>
              <a:t>How can we transfer children’s enjoyment of sports and play into lifetime physical activities?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Way of Thinking </a:t>
            </a:r>
            <a:endParaRPr lang="en-US" dirty="0"/>
          </a:p>
        </p:txBody>
      </p:sp>
      <p:pic>
        <p:nvPicPr>
          <p:cNvPr id="6" name="Picture 5" descr="rodins think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2910" y="2625"/>
            <a:ext cx="2361090" cy="157119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xh 2.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25587" y="2099162"/>
            <a:ext cx="7262446" cy="260252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543282"/>
            <a:ext cx="8534400" cy="758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Physical Activity Levels by Age </a:t>
            </a:r>
            <a:br>
              <a:rPr lang="en-US" dirty="0" smtClean="0"/>
            </a:br>
            <a:r>
              <a:rPr lang="en-US" sz="3600" dirty="0" smtClean="0"/>
              <a:t>(Canadians)</a:t>
            </a:r>
            <a:endParaRPr sz="36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exh 2.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6729" y="1204547"/>
            <a:ext cx="5730817" cy="261131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9617" y="274639"/>
            <a:ext cx="8229600" cy="1000246"/>
          </a:xfrm>
        </p:spPr>
        <p:txBody>
          <a:bodyPr>
            <a:normAutofit/>
          </a:bodyPr>
          <a:lstStyle/>
          <a:p>
            <a:r>
              <a:rPr lang="en-US" dirty="0" smtClean="0"/>
              <a:t>Physical Activity Levels—by Gender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1170" y="2039817"/>
            <a:ext cx="2319994" cy="923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English adults—</a:t>
            </a:r>
          </a:p>
          <a:p>
            <a:r>
              <a:rPr lang="en-US" dirty="0" smtClean="0">
                <a:latin typeface="+mj-lt"/>
              </a:rPr>
              <a:t>hours spent on various</a:t>
            </a:r>
          </a:p>
          <a:p>
            <a:r>
              <a:rPr lang="en-US" dirty="0" smtClean="0">
                <a:latin typeface="+mj-lt"/>
              </a:rPr>
              <a:t> activities</a:t>
            </a: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1162" y="4132380"/>
            <a:ext cx="2242038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Popular activities for </a:t>
            </a:r>
          </a:p>
          <a:p>
            <a:r>
              <a:rPr lang="en-US" dirty="0" smtClean="0">
                <a:latin typeface="+mj-lt"/>
              </a:rPr>
              <a:t>Canadian adults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exh 2.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423" y="3974348"/>
            <a:ext cx="5653117" cy="2694396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xh 2.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6856" y="1749669"/>
            <a:ext cx="4907621" cy="243323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543282"/>
            <a:ext cx="8534400" cy="758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Physical Activity Levels —by Ethnicity</a:t>
            </a:r>
            <a:br>
              <a:rPr lang="en-US" dirty="0" smtClean="0"/>
            </a:br>
            <a:r>
              <a:rPr lang="en-US" sz="3600" dirty="0" smtClean="0"/>
              <a:t>(U.S. Adults in 2009 and 2010)</a:t>
            </a:r>
            <a:endParaRPr sz="3600"/>
          </a:p>
        </p:txBody>
      </p:sp>
      <p:sp>
        <p:nvSpPr>
          <p:cNvPr id="5" name="TextBox 4"/>
          <p:cNvSpPr txBox="1"/>
          <p:nvPr/>
        </p:nvSpPr>
        <p:spPr>
          <a:xfrm>
            <a:off x="501170" y="2039817"/>
            <a:ext cx="2161746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Defined as sedentary</a:t>
            </a: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6854" y="4724401"/>
            <a:ext cx="2273956" cy="120032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Met objectives for </a:t>
            </a:r>
          </a:p>
          <a:p>
            <a:r>
              <a:rPr lang="en-US" dirty="0" smtClean="0">
                <a:latin typeface="+mj-lt"/>
              </a:rPr>
              <a:t>aerobic and </a:t>
            </a:r>
          </a:p>
          <a:p>
            <a:r>
              <a:rPr lang="en-US" dirty="0" smtClean="0">
                <a:latin typeface="+mj-lt"/>
              </a:rPr>
              <a:t>muscle-strengthening </a:t>
            </a:r>
          </a:p>
          <a:p>
            <a:r>
              <a:rPr lang="en-US" dirty="0" smtClean="0">
                <a:latin typeface="+mj-lt"/>
              </a:rPr>
              <a:t>activities</a:t>
            </a:r>
          </a:p>
        </p:txBody>
      </p:sp>
      <p:pic>
        <p:nvPicPr>
          <p:cNvPr id="7" name="Picture 6" descr="exh 2.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974" y="4559391"/>
            <a:ext cx="4725866" cy="1815031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exh 2.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6435" y="1455421"/>
            <a:ext cx="5811765" cy="240440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9616" y="257055"/>
            <a:ext cx="8431822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Physical Activity Levels—by Education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2377" y="1723294"/>
            <a:ext cx="2087687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% of U.S. population</a:t>
            </a: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420" y="4256205"/>
            <a:ext cx="1951892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% of South African population</a:t>
            </a:r>
            <a:endParaRPr lang="en-US" dirty="0">
              <a:latin typeface="+mj-lt"/>
            </a:endParaRPr>
          </a:p>
        </p:txBody>
      </p:sp>
      <p:pic>
        <p:nvPicPr>
          <p:cNvPr id="8" name="Picture 7" descr="exh 2.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9769" y="4022730"/>
            <a:ext cx="6418037" cy="2140688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385763" y="1333744"/>
            <a:ext cx="8520845" cy="4882418"/>
          </a:xfrm>
        </p:spPr>
        <p:txBody>
          <a:bodyPr/>
          <a:lstStyle/>
          <a:p>
            <a:pPr eaLnBrk="1" hangingPunct="1">
              <a:spcBef>
                <a:spcPts val="700"/>
              </a:spcBef>
            </a:pPr>
            <a:r>
              <a:rPr lang="en-US" dirty="0" smtClean="0"/>
              <a:t>Number of people worldwide who exercise at a minimal level is extremely low.</a:t>
            </a:r>
          </a:p>
          <a:p>
            <a:pPr eaLnBrk="1" hangingPunct="1">
              <a:spcBef>
                <a:spcPts val="700"/>
              </a:spcBef>
            </a:pPr>
            <a:r>
              <a:rPr lang="en-US" dirty="0" smtClean="0"/>
              <a:t>Amount of time engaged in physical activity declines with age.</a:t>
            </a:r>
          </a:p>
          <a:p>
            <a:pPr eaLnBrk="1" hangingPunct="1">
              <a:spcBef>
                <a:spcPts val="700"/>
              </a:spcBef>
            </a:pPr>
            <a:r>
              <a:rPr lang="en-US" dirty="0" smtClean="0"/>
              <a:t>Men are more likely to engage in </a:t>
            </a:r>
            <a:r>
              <a:rPr lang="en-US" i="1" dirty="0" smtClean="0"/>
              <a:t>vigorous </a:t>
            </a:r>
            <a:r>
              <a:rPr lang="en-US" dirty="0" smtClean="0"/>
              <a:t>exercise, but women engage in as much, if not more, </a:t>
            </a:r>
            <a:r>
              <a:rPr lang="en-US" i="1" dirty="0" smtClean="0"/>
              <a:t>moderate</a:t>
            </a:r>
            <a:r>
              <a:rPr lang="en-US" dirty="0" smtClean="0"/>
              <a:t> activity.</a:t>
            </a:r>
          </a:p>
          <a:p>
            <a:pPr algn="r" eaLnBrk="1" hangingPunct="1">
              <a:spcBef>
                <a:spcPts val="700"/>
              </a:spcBef>
              <a:buFont typeface="Wingdings 2" pitchFamily="18" charset="2"/>
              <a:buNone/>
            </a:pPr>
            <a:r>
              <a:rPr lang="en-US" sz="2400" i="1" dirty="0" smtClean="0"/>
              <a:t>(continued)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390525"/>
            <a:ext cx="8534400" cy="7588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dirty="0" smtClean="0"/>
              <a:t>Summary of Participation Patterns</a:t>
            </a:r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543533" y="1589088"/>
            <a:ext cx="8134472" cy="4572000"/>
          </a:xfrm>
        </p:spPr>
        <p:txBody>
          <a:bodyPr/>
          <a:lstStyle/>
          <a:p>
            <a:pPr eaLnBrk="1" hangingPunct="1">
              <a:spcBef>
                <a:spcPts val="700"/>
              </a:spcBef>
            </a:pPr>
            <a:r>
              <a:rPr lang="en-US" dirty="0" smtClean="0"/>
              <a:t>Low income groups and ethnic minorities tend to participate in less physical activity than the rest of the population.</a:t>
            </a:r>
          </a:p>
          <a:p>
            <a:pPr eaLnBrk="1" hangingPunct="1">
              <a:spcBef>
                <a:spcPts val="700"/>
              </a:spcBef>
            </a:pPr>
            <a:r>
              <a:rPr lang="en-US" dirty="0" smtClean="0"/>
              <a:t>Education level is directly related to physical activity levels; the more education, the greater the physical activity.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572351"/>
            <a:ext cx="8534400" cy="758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dirty="0" smtClean="0"/>
              <a:t>Summary of Participation Patterns</a:t>
            </a:r>
            <a:r>
              <a:rPr lang="en-US" dirty="0" smtClean="0"/>
              <a:t>, </a:t>
            </a:r>
            <a:r>
              <a:rPr lang="en-US" sz="3600" dirty="0" smtClean="0"/>
              <a:t>continued</a:t>
            </a:r>
            <a:endParaRPr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457200" y="1598613"/>
            <a:ext cx="8096250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Physically active people have lower overall all-cause mortality rates.</a:t>
            </a:r>
          </a:p>
          <a:p>
            <a:pPr eaLnBrk="1" hangingPunct="1"/>
            <a:r>
              <a:rPr lang="en-US" dirty="0" smtClean="0"/>
              <a:t>Many conditions can be directly and positively impacted by adoption of a physically active lifestyle.</a:t>
            </a:r>
          </a:p>
          <a:p>
            <a:pPr lvl="1"/>
            <a:r>
              <a:rPr lang="en-US" dirty="0" smtClean="0"/>
              <a:t>Coronary heart disease, heart attacks, diabetes, high blood pressure, obesity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125" y="546586"/>
            <a:ext cx="8534400" cy="758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sz="3700" dirty="0" smtClean="0"/>
              <a:t>Consequences of Physical Activity </a:t>
            </a:r>
            <a:br>
              <a:rPr sz="3700" dirty="0" smtClean="0"/>
            </a:br>
            <a:r>
              <a:rPr sz="3700" dirty="0" smtClean="0"/>
              <a:t>and Inactivity</a:t>
            </a:r>
            <a:endParaRPr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3911" y="1737034"/>
            <a:ext cx="8220798" cy="4875510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</a:pPr>
            <a:r>
              <a:rPr lang="en-US" sz="2800" dirty="0" smtClean="0"/>
              <a:t>Have you ever thought about the consequences of being inactive—in terms of disease, death, and disability?</a:t>
            </a:r>
          </a:p>
          <a:p>
            <a:pPr>
              <a:spcBef>
                <a:spcPts val="700"/>
              </a:spcBef>
            </a:pPr>
            <a:r>
              <a:rPr lang="en-US" sz="2800" dirty="0" smtClean="0"/>
              <a:t>Can you imagine living in a world without modern technologies (imagine not having a washing machine or vacuum cleaner, for example)?  Would you ever voluntarily give up a time-saving device to save electricity or to be more active?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6250" y="407988"/>
            <a:ext cx="8510954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14DA1"/>
                </a:solidFill>
              </a:rPr>
              <a:t>Thinking about… Physical Activity Epidemiology</a:t>
            </a:r>
            <a:endParaRPr lang="en-US" dirty="0">
              <a:solidFill>
                <a:srgbClr val="314DA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xh 2.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058" y="1793633"/>
            <a:ext cx="7987813" cy="279526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Obesity by Gender, Age, and Country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19343" y="1507639"/>
            <a:ext cx="8329002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Misconception:  </a:t>
            </a:r>
          </a:p>
          <a:p>
            <a:pPr lvl="1" eaLnBrk="1" hangingPunct="1"/>
            <a:r>
              <a:rPr lang="en-US" dirty="0" smtClean="0"/>
              <a:t>People with a disability or chronic disease are insufficiently healthy to participate in exercise.</a:t>
            </a:r>
          </a:p>
          <a:p>
            <a:pPr eaLnBrk="1" hangingPunct="1"/>
            <a:r>
              <a:rPr lang="en-US" dirty="0" smtClean="0"/>
              <a:t>As a result, these populations:</a:t>
            </a:r>
          </a:p>
          <a:p>
            <a:pPr lvl="1" eaLnBrk="1" hangingPunct="1">
              <a:spcBef>
                <a:spcPts val="400"/>
              </a:spcBef>
            </a:pPr>
            <a:r>
              <a:rPr lang="en-US" dirty="0" smtClean="0"/>
              <a:t>are far less active than the general population.</a:t>
            </a:r>
          </a:p>
          <a:p>
            <a:pPr lvl="1" eaLnBrk="1" hangingPunct="1">
              <a:spcBef>
                <a:spcPts val="400"/>
              </a:spcBef>
            </a:pPr>
            <a:r>
              <a:rPr lang="en-US" dirty="0" smtClean="0"/>
              <a:t>are at increased risk for secondary physical and psychological health problems.</a:t>
            </a:r>
          </a:p>
          <a:p>
            <a:pPr eaLnBrk="1" hangingPunct="1"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smtClean="0"/>
              <a:t>Focus on Special Populations</a:t>
            </a: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2259622" y="5153026"/>
            <a:ext cx="5874728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Clearly, we need to rethink the potential value of exercise for these populations.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45123" y="1736296"/>
            <a:ext cx="8396654" cy="464691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3000" b="1" dirty="0" smtClean="0"/>
              <a:t>Issue for Debate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 smtClean="0"/>
              <a:t>The rise in technology is to blame for the widespread reduction in physical activity participation.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 smtClean="0"/>
              <a:t>But, new technologies (electronic trackers, mobile devices, apps, and social media) can be used to track and measure physical activity, and to offer social support—thus increasing participation.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 smtClean="0"/>
              <a:t>Which argument regarding technology and its effect on physical activity do you think is more accurate?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Way of Thinking </a:t>
            </a:r>
            <a:endParaRPr lang="en-US" dirty="0"/>
          </a:p>
        </p:txBody>
      </p:sp>
      <p:pic>
        <p:nvPicPr>
          <p:cNvPr id="6" name="Picture 5" descr="rodins think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2910" y="2625"/>
            <a:ext cx="2361090" cy="157119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smtClean="0"/>
              <a:t>Epidemic of Physical Inactivity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983320"/>
              </p:ext>
            </p:extLst>
          </p:nvPr>
        </p:nvGraphicFramePr>
        <p:xfrm>
          <a:off x="1390650" y="1328928"/>
          <a:ext cx="62388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3477" y="1762673"/>
            <a:ext cx="6488777" cy="4525963"/>
          </a:xfrm>
        </p:spPr>
        <p:txBody>
          <a:bodyPr/>
          <a:lstStyle/>
          <a:p>
            <a:r>
              <a:rPr lang="en-US" dirty="0" smtClean="0"/>
              <a:t>Subject/self-report</a:t>
            </a:r>
          </a:p>
          <a:p>
            <a:r>
              <a:rPr lang="en-US" dirty="0" smtClean="0"/>
              <a:t>Objective/technological:</a:t>
            </a:r>
          </a:p>
          <a:p>
            <a:pPr lvl="1"/>
            <a:r>
              <a:rPr lang="en-US" dirty="0" smtClean="0"/>
              <a:t>Smart phone apps</a:t>
            </a:r>
          </a:p>
          <a:p>
            <a:pPr lvl="1"/>
            <a:r>
              <a:rPr lang="en-US" dirty="0" smtClean="0"/>
              <a:t>Heart rate monitor</a:t>
            </a:r>
          </a:p>
          <a:p>
            <a:pPr lvl="1"/>
            <a:r>
              <a:rPr lang="en-US" dirty="0" smtClean="0"/>
              <a:t>Pedometer</a:t>
            </a:r>
          </a:p>
          <a:p>
            <a:pPr lvl="1"/>
            <a:r>
              <a:rPr lang="en-US" dirty="0" smtClean="0"/>
              <a:t>Accelerometer</a:t>
            </a:r>
          </a:p>
          <a:p>
            <a:pPr lvl="1"/>
            <a:r>
              <a:rPr lang="en-US" dirty="0" smtClean="0"/>
              <a:t>GPS units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Primer on Measurement </a:t>
            </a:r>
            <a:br>
              <a:rPr lang="en-US" dirty="0" smtClean="0"/>
            </a:br>
            <a:r>
              <a:rPr lang="en-US" dirty="0" smtClean="0"/>
              <a:t>of Physical Activity Behavior</a:t>
            </a:r>
            <a:endParaRPr lang="en-US" dirty="0"/>
          </a:p>
        </p:txBody>
      </p:sp>
      <p:pic>
        <p:nvPicPr>
          <p:cNvPr id="7" name="Picture 6" descr="pedometer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0936" y="4009293"/>
            <a:ext cx="2159825" cy="1617785"/>
          </a:xfrm>
          <a:prstGeom prst="rect">
            <a:avLst/>
          </a:prstGeom>
        </p:spPr>
      </p:pic>
      <p:pic>
        <p:nvPicPr>
          <p:cNvPr id="9" name="Picture 8" descr="fitness ap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293" y="2373922"/>
            <a:ext cx="2525475" cy="1626577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4" y="323850"/>
            <a:ext cx="8622567" cy="758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Self-Report of </a:t>
            </a:r>
            <a:r>
              <a:rPr smtClean="0"/>
              <a:t>Physical Activity Behavior</a:t>
            </a:r>
            <a:br>
              <a:rPr smtClean="0"/>
            </a:br>
            <a:r>
              <a:rPr lang="en-US" sz="2400" dirty="0" smtClean="0"/>
              <a:t> </a:t>
            </a:r>
            <a:r>
              <a:rPr lang="en-US" sz="2900" dirty="0" err="1" smtClean="0">
                <a:solidFill>
                  <a:srgbClr val="B2462C"/>
                </a:solidFill>
              </a:rPr>
              <a:t>Godin</a:t>
            </a:r>
            <a:r>
              <a:rPr lang="en-US" sz="2900" dirty="0" smtClean="0">
                <a:solidFill>
                  <a:srgbClr val="B2462C"/>
                </a:solidFill>
              </a:rPr>
              <a:t> Leisure-time Exercise Questionnaire</a:t>
            </a:r>
            <a:endParaRPr sz="2900">
              <a:solidFill>
                <a:srgbClr val="B2462C"/>
              </a:solidFill>
            </a:endParaRPr>
          </a:p>
        </p:txBody>
      </p:sp>
      <p:pic>
        <p:nvPicPr>
          <p:cNvPr id="18437" name="Picture 5" descr="ppt9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3707" y="1621534"/>
            <a:ext cx="8047037" cy="4322066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24995" y="6460622"/>
            <a:ext cx="3157550" cy="272942"/>
          </a:xfrm>
        </p:spPr>
        <p:txBody>
          <a:bodyPr/>
          <a:lstStyle/>
          <a:p>
            <a:pPr algn="ctr">
              <a:defRPr/>
            </a:pPr>
            <a:r>
              <a:rPr lang="en-US" b="1" dirty="0" smtClean="0"/>
              <a:t>Copyright © Holcomb Hathaway, Publishers 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3385" y="1800224"/>
            <a:ext cx="8071338" cy="4582981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dirty="0" smtClean="0"/>
              <a:t>Why do you think physical activity participation rates are so low?</a:t>
            </a:r>
          </a:p>
          <a:p>
            <a:pPr marL="109728" indent="0" algn="ctr">
              <a:buNone/>
            </a:pPr>
            <a:r>
              <a:rPr lang="en-US" dirty="0" smtClean="0"/>
              <a:t>How would you try to increase your own physical activity as well as that of friends/family?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Way of Thinking </a:t>
            </a:r>
            <a:endParaRPr lang="en-US" dirty="0"/>
          </a:p>
        </p:txBody>
      </p:sp>
      <p:pic>
        <p:nvPicPr>
          <p:cNvPr id="6" name="Picture 5" descr="rodins think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2910" y="2625"/>
            <a:ext cx="2361090" cy="157119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508000" y="1665288"/>
            <a:ext cx="7700963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Countries studied:</a:t>
            </a:r>
          </a:p>
          <a:p>
            <a:pPr lvl="1" eaLnBrk="1" hangingPunct="1"/>
            <a:r>
              <a:rPr lang="en-US" dirty="0" smtClean="0"/>
              <a:t>Australia, Brazil, Canada, England, Scotland, United States</a:t>
            </a:r>
          </a:p>
          <a:p>
            <a:pPr eaLnBrk="1" hangingPunct="1"/>
            <a:r>
              <a:rPr lang="en-US" dirty="0" smtClean="0"/>
              <a:t>Demographics studied:</a:t>
            </a:r>
          </a:p>
          <a:p>
            <a:pPr lvl="1" eaLnBrk="1" hangingPunct="1"/>
            <a:r>
              <a:rPr lang="en-US" dirty="0" smtClean="0"/>
              <a:t>Age, gender, ethnicity, socioeconomic status, education level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5" y="499694"/>
            <a:ext cx="8235950" cy="758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sz="3700" dirty="0" smtClean="0"/>
              <a:t>Global Physical Activity </a:t>
            </a:r>
            <a:br>
              <a:rPr sz="3700" dirty="0" smtClean="0"/>
            </a:br>
            <a:r>
              <a:rPr sz="3700" dirty="0" smtClean="0"/>
              <a:t>Participation Patterns</a:t>
            </a:r>
            <a:endParaRPr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75640" y="1597025"/>
            <a:ext cx="8387006" cy="4572000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US" dirty="0" smtClean="0"/>
              <a:t>Five W’s:</a:t>
            </a:r>
          </a:p>
          <a:p>
            <a:r>
              <a:rPr lang="en-US" sz="2800" dirty="0" smtClean="0"/>
              <a:t>Who exercises?</a:t>
            </a:r>
            <a:endParaRPr lang="en-US" sz="2400" dirty="0" smtClean="0"/>
          </a:p>
          <a:p>
            <a:r>
              <a:rPr lang="en-US" sz="2800" dirty="0" smtClean="0"/>
              <a:t>Where, when, and why do they do so?</a:t>
            </a:r>
          </a:p>
          <a:p>
            <a:r>
              <a:rPr lang="en-US" sz="2800" dirty="0" smtClean="0"/>
              <a:t>What do they do?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412135"/>
            <a:ext cx="8534400" cy="758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sz="4600" smtClean="0"/>
              <a:t>Epidemiology</a:t>
            </a:r>
            <a:r>
              <a:rPr lang="en-US" sz="4600" dirty="0" smtClean="0"/>
              <a:t>—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Studying</a:t>
            </a:r>
            <a:r>
              <a:rPr smtClean="0"/>
              <a:t> Physical Activity</a:t>
            </a:r>
            <a:r>
              <a:rPr lang="en-US" dirty="0" smtClean="0"/>
              <a:t> Patterns</a:t>
            </a: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1043354" y="3982915"/>
            <a:ext cx="7112975" cy="1815882"/>
          </a:xfrm>
          <a:prstGeom prst="rect">
            <a:avLst/>
          </a:prstGeom>
          <a:ln>
            <a:noFill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82880"/>
            <a:r>
              <a:rPr lang="en-US" sz="2800" i="1" dirty="0" smtClean="0">
                <a:latin typeface="+mj-lt"/>
              </a:rPr>
              <a:t>Sample questions: </a:t>
            </a:r>
          </a:p>
          <a:p>
            <a:pPr marL="182880"/>
            <a:r>
              <a:rPr lang="en-US" sz="2400" dirty="0" smtClean="0">
                <a:latin typeface="+mj-lt"/>
              </a:rPr>
              <a:t>To what extent are individuals within a particular society physically active?</a:t>
            </a:r>
          </a:p>
          <a:p>
            <a:pPr marL="182880"/>
            <a:endParaRPr lang="en-US" sz="800" dirty="0" smtClean="0">
              <a:latin typeface="+mj-lt"/>
            </a:endParaRPr>
          </a:p>
          <a:p>
            <a:pPr marL="182880"/>
            <a:r>
              <a:rPr lang="en-US" sz="2400" dirty="0" smtClean="0">
                <a:latin typeface="+mj-lt"/>
              </a:rPr>
              <a:t>What physical activities are people most engaged in?</a:t>
            </a:r>
            <a:endParaRPr lang="en-US" sz="2400" dirty="0"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/>
              <a:t>Copyright © Holcomb Hathaway, Publishers </a:t>
            </a:r>
            <a:endParaRPr lang="en-U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eaLnBrk="1" hangingPunct="1">
              <a:spcBef>
                <a:spcPts val="700"/>
              </a:spcBef>
              <a:buClr>
                <a:srgbClr val="C00000"/>
              </a:buClr>
            </a:pPr>
            <a:r>
              <a:rPr lang="en-US" sz="3200" dirty="0" smtClean="0"/>
              <a:t>Recommendations include training in the following areas:</a:t>
            </a:r>
          </a:p>
          <a:p>
            <a:pPr lvl="1">
              <a:spcBef>
                <a:spcPts val="700"/>
              </a:spcBef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/>
              <a:t>Cardiovascular</a:t>
            </a:r>
          </a:p>
          <a:p>
            <a:pPr lvl="1">
              <a:spcBef>
                <a:spcPts val="700"/>
              </a:spcBef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/>
              <a:t>Resistance</a:t>
            </a:r>
          </a:p>
          <a:p>
            <a:pPr lvl="1">
              <a:spcBef>
                <a:spcPts val="700"/>
              </a:spcBef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/>
              <a:t>Flexibility</a:t>
            </a:r>
          </a:p>
          <a:p>
            <a:pPr lvl="1">
              <a:spcBef>
                <a:spcPts val="700"/>
              </a:spcBef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err="1" smtClean="0"/>
              <a:t>Neuromotor</a:t>
            </a:r>
            <a:endParaRPr lang="en-US" sz="2800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481328"/>
            <a:ext cx="4346331" cy="4893095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US" sz="3200" dirty="0" smtClean="0"/>
              <a:t>For more information, see:</a:t>
            </a:r>
          </a:p>
          <a:p>
            <a:pPr lvl="1"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>
                <a:hlinkClick r:id="rId3"/>
              </a:rPr>
              <a:t>CDC</a:t>
            </a:r>
            <a:endParaRPr lang="en-US" sz="2800" dirty="0" smtClean="0"/>
          </a:p>
          <a:p>
            <a:pPr lvl="1"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>
                <a:hlinkClick r:id="rId4"/>
              </a:rPr>
              <a:t>NIA</a:t>
            </a:r>
            <a:endParaRPr lang="en-US" sz="2800" dirty="0" smtClean="0"/>
          </a:p>
          <a:p>
            <a:pPr lvl="1"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>
                <a:hlinkClick r:id="rId5"/>
              </a:rPr>
              <a:t>USDHHS</a:t>
            </a:r>
            <a:endParaRPr lang="en-US" sz="2800" dirty="0" smtClean="0"/>
          </a:p>
          <a:p>
            <a:pPr lvl="1"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>
                <a:hlinkClick r:id="rId6"/>
              </a:rPr>
              <a:t>ACSM</a:t>
            </a:r>
            <a:endParaRPr lang="en-US" sz="2800" dirty="0" smtClean="0"/>
          </a:p>
          <a:p>
            <a:pPr lvl="1">
              <a:buClr>
                <a:srgbClr val="668766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>
                <a:hlinkClick r:id="rId7"/>
              </a:rPr>
              <a:t>Canadian Society for Exercise Physiology</a:t>
            </a: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314DA1"/>
                </a:solidFill>
              </a:rPr>
              <a:t>Guidelines for Physical Activity</a:t>
            </a:r>
            <a:endParaRPr>
              <a:solidFill>
                <a:srgbClr val="314D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97029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+mj-lt"/>
              </a:rPr>
              <a:t>Copyright © Holcomb Hathaway, Publishers </a:t>
            </a:r>
            <a:endParaRPr lang="en-US" b="1" dirty="0"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10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2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3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4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5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6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7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8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9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998</TotalTime>
  <Words>787</Words>
  <Application>Microsoft Office PowerPoint</Application>
  <PresentationFormat>On-screen Show (4:3)</PresentationFormat>
  <Paragraphs>118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Physical Activity  Epidemiology</vt:lpstr>
      <vt:lpstr>Thinking about… Physical Activity Epidemiology</vt:lpstr>
      <vt:lpstr>Epidemic of Physical Inactivity</vt:lpstr>
      <vt:lpstr>A Primer on Measurement  of Physical Activity Behavior</vt:lpstr>
      <vt:lpstr>Self-Report of Physical Activity Behavior  Godin Leisure-time Exercise Questionnaire</vt:lpstr>
      <vt:lpstr>Your Way of Thinking </vt:lpstr>
      <vt:lpstr>Global Physical Activity  Participation Patterns</vt:lpstr>
      <vt:lpstr>Epidemiology— Studying Physical Activity Patterns</vt:lpstr>
      <vt:lpstr>Guidelines for Physical Activity</vt:lpstr>
      <vt:lpstr>Percentage of Population Engaging in Physical Activity—by Gender/Country</vt:lpstr>
      <vt:lpstr>Physical Activity Levels of Children </vt:lpstr>
      <vt:lpstr>Your Way of Thinking </vt:lpstr>
      <vt:lpstr>Physical Activity Levels by Age  (Canadians)</vt:lpstr>
      <vt:lpstr>Physical Activity Levels—by Gender</vt:lpstr>
      <vt:lpstr>Physical Activity Levels —by Ethnicity (U.S. Adults in 2009 and 2010)</vt:lpstr>
      <vt:lpstr>Physical Activity Levels—by Education</vt:lpstr>
      <vt:lpstr>Summary of Participation Patterns</vt:lpstr>
      <vt:lpstr>Summary of Participation Patterns, continued</vt:lpstr>
      <vt:lpstr>Consequences of Physical Activity  and Inactivity</vt:lpstr>
      <vt:lpstr>Obesity by Gender, Age, and Country</vt:lpstr>
      <vt:lpstr>Focus on Special Populations</vt:lpstr>
      <vt:lpstr>Your Way of Thinking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marketing</dc:creator>
  <cp:lastModifiedBy>gay</cp:lastModifiedBy>
  <cp:revision>115</cp:revision>
  <dcterms:created xsi:type="dcterms:W3CDTF">2006-04-07T18:49:22Z</dcterms:created>
  <dcterms:modified xsi:type="dcterms:W3CDTF">2014-08-05T16:52:46Z</dcterms:modified>
</cp:coreProperties>
</file>