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</p:sldMasterIdLst>
  <p:sldIdLst>
    <p:sldId id="294" r:id="rId3"/>
    <p:sldId id="257" r:id="rId4"/>
    <p:sldId id="258" r:id="rId5"/>
    <p:sldId id="295" r:id="rId6"/>
    <p:sldId id="260" r:id="rId7"/>
    <p:sldId id="261" r:id="rId8"/>
    <p:sldId id="289" r:id="rId9"/>
    <p:sldId id="296" r:id="rId10"/>
    <p:sldId id="266" r:id="rId11"/>
    <p:sldId id="290" r:id="rId12"/>
    <p:sldId id="270" r:id="rId13"/>
    <p:sldId id="297" r:id="rId14"/>
    <p:sldId id="293" r:id="rId15"/>
    <p:sldId id="274" r:id="rId16"/>
    <p:sldId id="302" r:id="rId17"/>
    <p:sldId id="301" r:id="rId18"/>
    <p:sldId id="279" r:id="rId19"/>
    <p:sldId id="280" r:id="rId20"/>
    <p:sldId id="281" r:id="rId21"/>
    <p:sldId id="283" r:id="rId22"/>
    <p:sldId id="285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굴림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굴림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굴림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굴림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굴림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굴림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굴림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굴림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0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222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23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24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26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5226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6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226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6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400">
                <a:effectLst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rgbClr val="435AA6"/>
              </a:buClr>
              <a:defRPr sz="3200"/>
            </a:lvl1pPr>
            <a:lvl2pPr>
              <a:spcBef>
                <a:spcPts val="700"/>
              </a:spcBef>
              <a:buFont typeface="Wingdings" pitchFamily="2" charset="2"/>
              <a:buChar char="§"/>
              <a:defRPr sz="2800"/>
            </a:lvl2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000">
                <a:solidFill>
                  <a:srgbClr val="435AA6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buClr>
                <a:srgbClr val="435AA6"/>
              </a:buCl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buClr>
                <a:srgbClr val="435AA6"/>
              </a:buCl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000">
                <a:solidFill>
                  <a:srgbClr val="435AA6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120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0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0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0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0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0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0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2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39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5124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4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24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9999FF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FF99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FFCC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8/9/2011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pcommunities.com/kane/index.php?option=com_content&amp;view=article&amp;id=62:sample-interest-inventory&amp;catid=188:chapter-2&amp;" TargetMode="Externa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pcommunities.com/kane/index.php?option=com_content&amp;view=article&amp;id=222:getting-comfortable-reading-aloud&amp;catid=188:chapter-2&amp;Itemid=79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pcommunities.com/kane/index.php?option=com_content&amp;view=article&amp;id=223:teaching-with-literature-circles&amp;catid=188:chapter-2&amp;Itemid=79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hhpcommunities.com/kane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hhpcommunities.com/kane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7367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435AA6"/>
                </a:solidFill>
                <a:effectLst/>
              </a:rPr>
              <a:t>C</a:t>
            </a:r>
            <a:r>
              <a:rPr lang="en-US" sz="3200" cap="none" dirty="0" smtClean="0">
                <a:solidFill>
                  <a:srgbClr val="435AA6"/>
                </a:solidFill>
                <a:effectLst/>
              </a:rPr>
              <a:t>hapter</a:t>
            </a:r>
            <a:r>
              <a:rPr lang="en-US" sz="3200" dirty="0" smtClean="0">
                <a:solidFill>
                  <a:srgbClr val="435AA6"/>
                </a:solidFill>
                <a:effectLst/>
              </a:rPr>
              <a:t> 2</a:t>
            </a:r>
            <a:endParaRPr lang="en-US" sz="3200" dirty="0">
              <a:solidFill>
                <a:srgbClr val="435AA6"/>
              </a:solidFill>
              <a:effectLst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19400"/>
            <a:ext cx="6934200" cy="198120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sz="4200" dirty="0" smtClean="0">
                <a:solidFill>
                  <a:srgbClr val="435AA6"/>
                </a:solidFill>
              </a:rPr>
              <a:t>Affective and Social Aspects </a:t>
            </a:r>
          </a:p>
          <a:p>
            <a:pPr>
              <a:spcBef>
                <a:spcPct val="0"/>
              </a:spcBef>
            </a:pPr>
            <a:r>
              <a:rPr lang="en-US" sz="4200" dirty="0" smtClean="0">
                <a:solidFill>
                  <a:srgbClr val="435AA6"/>
                </a:solidFill>
              </a:rPr>
              <a:t>of Content Area Learning </a:t>
            </a:r>
          </a:p>
          <a:p>
            <a:pPr>
              <a:spcBef>
                <a:spcPct val="0"/>
              </a:spcBef>
            </a:pPr>
            <a:r>
              <a:rPr lang="en-US" sz="4200" dirty="0" smtClean="0">
                <a:solidFill>
                  <a:srgbClr val="435AA6"/>
                </a:solidFill>
              </a:rPr>
              <a:t>and Literacy</a:t>
            </a:r>
            <a:endParaRPr lang="en-US" sz="4200" dirty="0">
              <a:solidFill>
                <a:srgbClr val="435AA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876800"/>
          </a:xfrm>
        </p:spPr>
        <p:txBody>
          <a:bodyPr/>
          <a:lstStyle/>
          <a:p>
            <a:r>
              <a:rPr lang="en-US" sz="2800" dirty="0" smtClean="0"/>
              <a:t>Learners should not be separated from the cultural, historical, and social context of what they’re learning.</a:t>
            </a:r>
          </a:p>
          <a:p>
            <a:r>
              <a:rPr lang="en-US" sz="2800" dirty="0" smtClean="0"/>
              <a:t>Zone of proximal development:</a:t>
            </a:r>
            <a:endParaRPr lang="en-US" sz="2800" dirty="0"/>
          </a:p>
          <a:p>
            <a:pPr lvl="1">
              <a:lnSpc>
                <a:spcPct val="105000"/>
              </a:lnSpc>
            </a:pPr>
            <a:r>
              <a:rPr lang="en-US" sz="2600" dirty="0"/>
              <a:t>The distance between a child’s actual development (determined through independent problem solving) and potential development (determined through problem solving under adult guidance</a:t>
            </a:r>
            <a:r>
              <a:rPr lang="en-US" sz="2600" dirty="0" smtClean="0"/>
              <a:t>).</a:t>
            </a:r>
          </a:p>
          <a:p>
            <a:pPr>
              <a:lnSpc>
                <a:spcPct val="105000"/>
              </a:lnSpc>
            </a:pPr>
            <a:r>
              <a:rPr lang="en-US" sz="3000" dirty="0" smtClean="0"/>
              <a:t>Scaffolding</a:t>
            </a:r>
            <a:endParaRPr lang="en-US" sz="3000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Vygotsky’s</a:t>
            </a:r>
            <a:r>
              <a:rPr lang="en-US" dirty="0" smtClean="0"/>
              <a:t> Theories of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4114800" cy="4114800"/>
          </a:xfrm>
        </p:spPr>
        <p:txBody>
          <a:bodyPr/>
          <a:lstStyle/>
          <a:p>
            <a:r>
              <a:rPr lang="en-US" dirty="0" smtClean="0"/>
              <a:t>Learning clubs</a:t>
            </a:r>
          </a:p>
          <a:p>
            <a:r>
              <a:rPr lang="en-US" dirty="0" smtClean="0"/>
              <a:t>Collaborative groups</a:t>
            </a:r>
          </a:p>
          <a:p>
            <a:r>
              <a:rPr lang="en-US" dirty="0" smtClean="0"/>
              <a:t>Peer </a:t>
            </a:r>
            <a:r>
              <a:rPr lang="en-US" dirty="0"/>
              <a:t>tutoring</a:t>
            </a:r>
          </a:p>
          <a:p>
            <a:r>
              <a:rPr lang="en-US" dirty="0"/>
              <a:t>Projects </a:t>
            </a:r>
            <a:r>
              <a:rPr lang="en-US" dirty="0" smtClean="0"/>
              <a:t>involving</a:t>
            </a:r>
            <a:br>
              <a:rPr lang="en-US" dirty="0" smtClean="0"/>
            </a:br>
            <a:r>
              <a:rPr lang="en-US" dirty="0" smtClean="0"/>
              <a:t>social </a:t>
            </a:r>
            <a:r>
              <a:rPr lang="en-US" dirty="0"/>
              <a:t>interaction</a:t>
            </a:r>
          </a:p>
          <a:p>
            <a:endParaRPr lang="en-US" dirty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Incorporating </a:t>
            </a:r>
            <a:r>
              <a:rPr lang="en-US" sz="4000" dirty="0" err="1"/>
              <a:t>Vygotsky’s</a:t>
            </a:r>
            <a:r>
              <a:rPr lang="en-US" sz="4000" dirty="0"/>
              <a:t> Theories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in </a:t>
            </a:r>
            <a:r>
              <a:rPr lang="en-US" sz="4000" dirty="0"/>
              <a:t>Your Classroom</a:t>
            </a:r>
          </a:p>
        </p:txBody>
      </p:sp>
      <p:pic>
        <p:nvPicPr>
          <p:cNvPr id="2053" name="Picture 5" descr="C:\Users\mkt1\AppData\Local\Microsoft\Windows\Temporary Internet Files\Content.IE5\O0V8K44A\MP90042781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362200"/>
            <a:ext cx="3048000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038600" cy="487679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Determine student interests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hlinkClick r:id="rId2"/>
              </a:rPr>
              <a:t>Interest inventories</a:t>
            </a:r>
            <a:endParaRPr lang="en-US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Listening questions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Use social interaction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Cooperative learning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Workshops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Literature circles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7545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Foster motivated reading and learning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Anticipation guides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Oral reading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Literary field trips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Learning centers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Rewards and reinforcements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Stimulating and Motivating Classrooms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Sample Anticipation Guide</a:t>
            </a:r>
          </a:p>
        </p:txBody>
      </p:sp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95540"/>
            <a:ext cx="7970764" cy="49718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Easy</a:t>
            </a:r>
            <a:r>
              <a:rPr lang="en-US" dirty="0"/>
              <a:t> </a:t>
            </a:r>
            <a:r>
              <a:rPr lang="en-US" dirty="0" smtClean="0"/>
              <a:t>for teachers but boring for students.</a:t>
            </a:r>
            <a:endParaRPr lang="en-US" dirty="0"/>
          </a:p>
          <a:p>
            <a:r>
              <a:rPr lang="en-US" dirty="0" smtClean="0"/>
              <a:t>Recommendations </a:t>
            </a:r>
            <a:r>
              <a:rPr lang="en-US" dirty="0"/>
              <a:t>to make them more effective:</a:t>
            </a:r>
          </a:p>
          <a:p>
            <a:pPr lvl="1"/>
            <a:r>
              <a:rPr lang="en-US" dirty="0" smtClean="0"/>
              <a:t>Have everyone read silently first, </a:t>
            </a:r>
            <a:r>
              <a:rPr lang="en-US" dirty="0"/>
              <a:t>and then follow that with reading with a partner or group.</a:t>
            </a:r>
          </a:p>
          <a:p>
            <a:pPr lvl="1"/>
            <a:r>
              <a:rPr lang="en-US" dirty="0"/>
              <a:t>Choose interesting materials: Plays or </a:t>
            </a:r>
            <a:r>
              <a:rPr lang="en-US" dirty="0" smtClean="0"/>
              <a:t>poetry.</a:t>
            </a:r>
            <a:endParaRPr lang="en-US" dirty="0"/>
          </a:p>
          <a:p>
            <a:r>
              <a:rPr lang="en-US" dirty="0">
                <a:hlinkClick r:id="rId2"/>
              </a:rPr>
              <a:t>Teacher </a:t>
            </a:r>
            <a:r>
              <a:rPr lang="en-US" dirty="0" smtClean="0">
                <a:hlinkClick r:id="rId2"/>
              </a:rPr>
              <a:t>read-</a:t>
            </a:r>
            <a:r>
              <a:rPr lang="en-US" dirty="0" err="1" smtClean="0">
                <a:hlinkClick r:id="rId2"/>
              </a:rPr>
              <a:t>alouds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Read-</a:t>
            </a:r>
            <a:r>
              <a:rPr lang="en-US" dirty="0" err="1" smtClean="0"/>
              <a:t>Alouds</a:t>
            </a:r>
            <a:r>
              <a:rPr lang="en-US" dirty="0" smtClean="0"/>
              <a:t>, or Round-Robin Reading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8001000" cy="4530725"/>
          </a:xfrm>
        </p:spPr>
        <p:txBody>
          <a:bodyPr/>
          <a:lstStyle/>
          <a:p>
            <a:r>
              <a:rPr lang="en-US" dirty="0"/>
              <a:t>Circles simulate the structure, atmosphere, and procedures of adult book groups.</a:t>
            </a:r>
          </a:p>
          <a:p>
            <a:r>
              <a:rPr lang="en-US" dirty="0"/>
              <a:t>Students share responses to their reading and learn from classmates’ insights and reactions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2"/>
              </a:rPr>
              <a:t>Teaching with literature circles</a:t>
            </a:r>
            <a:endParaRPr lang="en-US" dirty="0"/>
          </a:p>
          <a:p>
            <a:endParaRPr 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Literature Circles</a:t>
            </a:r>
          </a:p>
        </p:txBody>
      </p:sp>
    </p:spTree>
    <p:extLst>
      <p:ext uri="{BB962C8B-B14F-4D97-AF65-F5344CB8AC3E}">
        <p14:creationId xmlns:p14="http://schemas.microsoft.com/office/powerpoint/2010/main" val="7120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Where would you like to take a literary field trip?</a:t>
            </a:r>
          </a:p>
          <a:p>
            <a:r>
              <a:rPr lang="en-US" dirty="0" smtClean="0"/>
              <a:t>Use one of your own favorite books to plan a trip for yourself and your students.</a:t>
            </a:r>
          </a:p>
          <a:p>
            <a:endParaRPr lang="en-US" dirty="0" smtClean="0"/>
          </a:p>
          <a:p>
            <a:pPr lvl="1">
              <a:lnSpc>
                <a:spcPct val="110000"/>
              </a:lnSpc>
              <a:buNone/>
            </a:pPr>
            <a:r>
              <a:rPr lang="en-US" dirty="0" smtClean="0"/>
              <a:t>   Now share your field trip idea with the Kane Resource Site community and get feedback; offer feedback on the suggestions of others.</a:t>
            </a:r>
          </a:p>
          <a:p>
            <a:pPr marL="393192" lvl="1" indent="0" algn="ctr">
              <a:buNone/>
            </a:pPr>
            <a:r>
              <a:rPr lang="en-US" sz="2400" dirty="0" smtClean="0">
                <a:hlinkClick r:id="rId2"/>
              </a:rPr>
              <a:t>www.hhpcommunities.com/kane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Own Literary Field Trip</a:t>
            </a:r>
            <a:endParaRPr lang="en-US" dirty="0"/>
          </a:p>
        </p:txBody>
      </p:sp>
      <p:pic>
        <p:nvPicPr>
          <p:cNvPr id="4" name="Picture 3" descr="forum icon 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008" y="4178808"/>
            <a:ext cx="697992" cy="697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077200" cy="4648200"/>
          </a:xfrm>
        </p:spPr>
        <p:txBody>
          <a:bodyPr/>
          <a:lstStyle/>
          <a:p>
            <a:r>
              <a:rPr lang="en-US" sz="2800" dirty="0"/>
              <a:t>Designate a specific area of the classroom as the learning center.</a:t>
            </a:r>
          </a:p>
          <a:p>
            <a:r>
              <a:rPr lang="en-US" sz="2800" dirty="0"/>
              <a:t>Provide a variety of materials that focus on one topic, theme, or author.</a:t>
            </a:r>
          </a:p>
          <a:p>
            <a:r>
              <a:rPr lang="en-US" sz="2800" dirty="0"/>
              <a:t>Offer students the choice of working on suggested assignments or on </a:t>
            </a:r>
            <a:r>
              <a:rPr lang="en-US" sz="2800" dirty="0" smtClean="0"/>
              <a:t>their own projects.</a:t>
            </a:r>
            <a:endParaRPr lang="en-US" sz="2800" dirty="0"/>
          </a:p>
          <a:p>
            <a:r>
              <a:rPr lang="en-US" sz="2800" dirty="0"/>
              <a:t>Provide clear directions for independent working.</a:t>
            </a:r>
          </a:p>
          <a:p>
            <a:r>
              <a:rPr lang="en-US" sz="2800" dirty="0"/>
              <a:t>Allow one group to work in the center while you work with other groups.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Learning Centers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5970588" cy="4530725"/>
          </a:xfrm>
        </p:spPr>
        <p:txBody>
          <a:bodyPr/>
          <a:lstStyle/>
          <a:p>
            <a:r>
              <a:rPr lang="en-US" dirty="0"/>
              <a:t>Listening center</a:t>
            </a:r>
          </a:p>
          <a:p>
            <a:r>
              <a:rPr lang="en-US" dirty="0"/>
              <a:t>Viewing </a:t>
            </a:r>
            <a:r>
              <a:rPr lang="en-US" dirty="0" smtClean="0"/>
              <a:t>center</a:t>
            </a:r>
            <a:endParaRPr lang="en-US" dirty="0"/>
          </a:p>
          <a:p>
            <a:r>
              <a:rPr lang="en-US" dirty="0"/>
              <a:t>Research center</a:t>
            </a:r>
          </a:p>
          <a:p>
            <a:r>
              <a:rPr lang="en-US" dirty="0"/>
              <a:t>Writing/publishing center</a:t>
            </a:r>
          </a:p>
          <a:p>
            <a:r>
              <a:rPr lang="en-US" dirty="0"/>
              <a:t>Project/art center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/>
              <a:t>Types of Learning Centers</a:t>
            </a:r>
          </a:p>
        </p:txBody>
      </p:sp>
      <p:pic>
        <p:nvPicPr>
          <p:cNvPr id="3083" name="Picture 11" descr="C:\Users\mkt1\AppData\Local\Microsoft\Windows\Temporary Internet Files\Content.IE5\4Z14PSCS\MP90040968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082716"/>
            <a:ext cx="3145971" cy="2318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r>
              <a:rPr lang="en-US"/>
              <a:t>External motivation:</a:t>
            </a:r>
          </a:p>
          <a:p>
            <a:pPr lvl="1"/>
            <a:r>
              <a:rPr lang="en-US"/>
              <a:t>Incentives and rewards:  Students may think that the point of reading is to earn prizes.</a:t>
            </a:r>
          </a:p>
          <a:p>
            <a:pPr lvl="1"/>
            <a:r>
              <a:rPr lang="en-US"/>
              <a:t>Praise:  If not earned, this can decrease, not increase, self-confidence.</a:t>
            </a:r>
          </a:p>
          <a:p>
            <a:r>
              <a:rPr lang="en-US"/>
              <a:t>Internal motivation: </a:t>
            </a:r>
          </a:p>
          <a:p>
            <a:pPr lvl="1"/>
            <a:r>
              <a:rPr lang="en-US"/>
              <a:t>Reading is its own reward</a:t>
            </a:r>
          </a:p>
          <a:p>
            <a:pPr lvl="1"/>
            <a:r>
              <a:rPr lang="en-US"/>
              <a:t>Curiosity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Rewards as Motivation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219200" y="1752600"/>
            <a:ext cx="3505200" cy="44196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Self-esteem</a:t>
            </a:r>
          </a:p>
          <a:p>
            <a:pPr>
              <a:lnSpc>
                <a:spcPct val="110000"/>
              </a:lnSpc>
            </a:pPr>
            <a:r>
              <a:rPr lang="en-US" dirty="0"/>
              <a:t>Self-efficacy</a:t>
            </a:r>
          </a:p>
          <a:p>
            <a:pPr>
              <a:lnSpc>
                <a:spcPct val="110000"/>
              </a:lnSpc>
            </a:pPr>
            <a:r>
              <a:rPr lang="en-US" dirty="0"/>
              <a:t>Physical surroundings</a:t>
            </a:r>
          </a:p>
          <a:p>
            <a:pPr>
              <a:lnSpc>
                <a:spcPct val="110000"/>
              </a:lnSpc>
            </a:pPr>
            <a:r>
              <a:rPr lang="en-US" dirty="0"/>
              <a:t>Emotional environment</a:t>
            </a:r>
          </a:p>
          <a:p>
            <a:pPr>
              <a:lnSpc>
                <a:spcPct val="110000"/>
              </a:lnSpc>
            </a:pPr>
            <a:r>
              <a:rPr lang="en-US" dirty="0"/>
              <a:t>Sense of </a:t>
            </a:r>
            <a:r>
              <a:rPr lang="en-US" dirty="0" smtClean="0"/>
              <a:t>purpose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Attitude toward learning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953000" y="1752600"/>
            <a:ext cx="3581400" cy="42672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Social </a:t>
            </a:r>
            <a:r>
              <a:rPr lang="en-US" dirty="0"/>
              <a:t>conditions</a:t>
            </a:r>
          </a:p>
          <a:p>
            <a:pPr>
              <a:lnSpc>
                <a:spcPct val="110000"/>
              </a:lnSpc>
            </a:pPr>
            <a:r>
              <a:rPr lang="en-US" dirty="0"/>
              <a:t>Self-determination</a:t>
            </a:r>
          </a:p>
          <a:p>
            <a:pPr>
              <a:lnSpc>
                <a:spcPct val="110000"/>
              </a:lnSpc>
            </a:pPr>
            <a:r>
              <a:rPr lang="en-US" dirty="0"/>
              <a:t>Self-regulation</a:t>
            </a:r>
          </a:p>
          <a:p>
            <a:pPr>
              <a:lnSpc>
                <a:spcPct val="110000"/>
              </a:lnSpc>
            </a:pPr>
            <a:r>
              <a:rPr lang="en-US" dirty="0"/>
              <a:t>Activation of interests</a:t>
            </a:r>
          </a:p>
          <a:p>
            <a:pPr>
              <a:lnSpc>
                <a:spcPct val="110000"/>
              </a:lnSpc>
            </a:pPr>
            <a:r>
              <a:rPr lang="en-US" dirty="0"/>
              <a:t>Engagement in the learning process</a:t>
            </a:r>
          </a:p>
          <a:p>
            <a:pPr>
              <a:lnSpc>
                <a:spcPct val="110000"/>
              </a:lnSpc>
            </a:pPr>
            <a:r>
              <a:rPr lang="en-US" dirty="0"/>
              <a:t>Motivation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Factors Affecting Student </a:t>
            </a:r>
            <a:br>
              <a:rPr lang="en-US" dirty="0"/>
            </a:br>
            <a:r>
              <a:rPr lang="en-US" dirty="0"/>
              <a:t>Reading and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05000"/>
            <a:ext cx="5181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The mnemonic PIGSS:</a:t>
            </a:r>
          </a:p>
          <a:p>
            <a:r>
              <a:rPr lang="en-US" b="1" u="sng" dirty="0"/>
              <a:t>P</a:t>
            </a:r>
            <a:r>
              <a:rPr lang="en-US" dirty="0"/>
              <a:t>ositive interdependence</a:t>
            </a:r>
          </a:p>
          <a:p>
            <a:r>
              <a:rPr lang="en-US" b="1" u="sng" dirty="0"/>
              <a:t>I</a:t>
            </a:r>
            <a:r>
              <a:rPr lang="en-US" dirty="0"/>
              <a:t>ndividual accountability</a:t>
            </a:r>
          </a:p>
          <a:p>
            <a:r>
              <a:rPr lang="en-US" b="1" u="sng" dirty="0"/>
              <a:t>G</a:t>
            </a:r>
            <a:r>
              <a:rPr lang="en-US" dirty="0"/>
              <a:t>roup processes</a:t>
            </a:r>
          </a:p>
          <a:p>
            <a:r>
              <a:rPr lang="en-US" b="1" u="sng" dirty="0"/>
              <a:t>S</a:t>
            </a:r>
            <a:r>
              <a:rPr lang="en-US" dirty="0"/>
              <a:t>ocial skills</a:t>
            </a:r>
          </a:p>
          <a:p>
            <a:r>
              <a:rPr lang="en-US" b="1" u="sng" dirty="0"/>
              <a:t>S</a:t>
            </a:r>
            <a:r>
              <a:rPr lang="en-US" dirty="0"/>
              <a:t>pecific tasks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Cooperative Learning—</a:t>
            </a:r>
            <a:br>
              <a:rPr lang="en-US" sz="4000" dirty="0"/>
            </a:br>
            <a:r>
              <a:rPr lang="en-US" dirty="0"/>
              <a:t>Criteria</a:t>
            </a:r>
            <a:r>
              <a:rPr lang="en-US" sz="3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153400" cy="5105400"/>
          </a:xfrm>
        </p:spPr>
        <p:txBody>
          <a:bodyPr/>
          <a:lstStyle/>
          <a:p>
            <a:r>
              <a:rPr lang="en-US" dirty="0" smtClean="0"/>
              <a:t>Students </a:t>
            </a:r>
            <a:r>
              <a:rPr lang="en-US" dirty="0"/>
              <a:t>can learn, observe, experiment, practice a craft, ask questions, and socialize.</a:t>
            </a:r>
          </a:p>
          <a:p>
            <a:r>
              <a:rPr lang="en-US" dirty="0"/>
              <a:t>Common elements:</a:t>
            </a:r>
          </a:p>
          <a:p>
            <a:pPr lvl="1"/>
            <a:r>
              <a:rPr lang="en-US" dirty="0"/>
              <a:t>Student choice</a:t>
            </a:r>
          </a:p>
          <a:p>
            <a:pPr lvl="1"/>
            <a:r>
              <a:rPr lang="en-US" dirty="0"/>
              <a:t>Social interaction (talking and listening)</a:t>
            </a:r>
          </a:p>
          <a:p>
            <a:pPr lvl="1"/>
            <a:r>
              <a:rPr lang="en-US" dirty="0"/>
              <a:t>Many types of writing</a:t>
            </a:r>
          </a:p>
          <a:p>
            <a:pPr lvl="1"/>
            <a:r>
              <a:rPr lang="en-US" dirty="0"/>
              <a:t>Structure that appears </a:t>
            </a:r>
            <a:r>
              <a:rPr lang="en-US" dirty="0" smtClean="0"/>
              <a:t>loose but has a consistency </a:t>
            </a:r>
            <a:r>
              <a:rPr lang="en-US" dirty="0"/>
              <a:t>and an organization that </a:t>
            </a:r>
            <a:r>
              <a:rPr lang="en-US" dirty="0" smtClean="0"/>
              <a:t>match </a:t>
            </a:r>
            <a:r>
              <a:rPr lang="en-US" dirty="0"/>
              <a:t>the goals of the class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Workshops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Cognitive domain:</a:t>
            </a:r>
          </a:p>
          <a:p>
            <a:pPr lvl="1"/>
            <a:r>
              <a:rPr lang="en-US" dirty="0"/>
              <a:t>The concepts and knowledge base of content area subjects</a:t>
            </a:r>
          </a:p>
          <a:p>
            <a:pPr>
              <a:spcBef>
                <a:spcPts val="1200"/>
              </a:spcBef>
            </a:pPr>
            <a:r>
              <a:rPr lang="en-US" dirty="0"/>
              <a:t>Affective domain: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Interests, engagement, and motivation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A teacher’s responsibility is to engage both domains.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Cognitive and Affective Domains</a:t>
            </a:r>
          </a:p>
        </p:txBody>
      </p:sp>
      <p:pic>
        <p:nvPicPr>
          <p:cNvPr id="2" name="Picture 2" descr="C:\Users\mkt1\AppData\Local\Microsoft\Windows\Temporary Internet Files\Content.IE5\O0V8K44A\MP90043954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3581400"/>
            <a:ext cx="3429000" cy="2442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</a:pPr>
            <a:r>
              <a:rPr lang="en-US" sz="3000" dirty="0" smtClean="0"/>
              <a:t>Have you ever had a passion for learning?  What did you want to learn more about?  Why were you interested in that subject?</a:t>
            </a:r>
          </a:p>
          <a:p>
            <a:pPr>
              <a:lnSpc>
                <a:spcPct val="115000"/>
              </a:lnSpc>
            </a:pPr>
            <a:r>
              <a:rPr lang="en-US" sz="3000" dirty="0" smtClean="0"/>
              <a:t>Have you ever been turned off by a particular subject, such as reading?  Why?  </a:t>
            </a:r>
          </a:p>
          <a:p>
            <a:pPr>
              <a:lnSpc>
                <a:spcPct val="115000"/>
              </a:lnSpc>
            </a:pPr>
            <a:r>
              <a:rPr lang="en-US" sz="3000" dirty="0" smtClean="0"/>
              <a:t>What could you do to help encourage students’ interest and passion in a subject?</a:t>
            </a:r>
            <a:endParaRPr lang="en-US" dirty="0" smtClean="0"/>
          </a:p>
          <a:p>
            <a:pPr lvl="1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400" dirty="0" smtClean="0"/>
              <a:t>  </a:t>
            </a:r>
            <a:r>
              <a:rPr lang="en-US" sz="2800" dirty="0" smtClean="0"/>
              <a:t>Now share your thoughts on your interests and passions with the Kane Resource Site community.</a:t>
            </a:r>
          </a:p>
          <a:p>
            <a:pPr marL="393192" lvl="1" indent="0" algn="ctr">
              <a:buNone/>
            </a:pPr>
            <a:r>
              <a:rPr lang="en-US" sz="2400" dirty="0" smtClean="0">
                <a:hlinkClick r:id="rId2"/>
              </a:rPr>
              <a:t>www.hhpcommunities.com/kane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Activating Interest and Passion</a:t>
            </a:r>
            <a:endParaRPr lang="en-US" dirty="0"/>
          </a:p>
        </p:txBody>
      </p:sp>
      <p:pic>
        <p:nvPicPr>
          <p:cNvPr id="4" name="Picture 3" descr="forum icon 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724400"/>
            <a:ext cx="697992" cy="697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981200"/>
            <a:ext cx="7239000" cy="4114800"/>
          </a:xfrm>
        </p:spPr>
        <p:txBody>
          <a:bodyPr/>
          <a:lstStyle/>
          <a:p>
            <a:r>
              <a:rPr lang="en-US" dirty="0"/>
              <a:t>A passionate, personal interest that spurs sustained reading</a:t>
            </a:r>
          </a:p>
          <a:p>
            <a:r>
              <a:rPr lang="en-US" dirty="0"/>
              <a:t>Avid, topic-specific reading</a:t>
            </a:r>
          </a:p>
          <a:p>
            <a:r>
              <a:rPr lang="en-US" dirty="0"/>
              <a:t>Deep schema knowledge</a:t>
            </a:r>
          </a:p>
          <a:p>
            <a:r>
              <a:rPr lang="en-US" dirty="0"/>
              <a:t>Contextual reading strategies</a:t>
            </a:r>
          </a:p>
          <a:p>
            <a:r>
              <a:rPr lang="en-US" dirty="0"/>
              <a:t>Mentoring support</a:t>
            </a:r>
          </a:p>
          <a:p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Elements of an Interest-Based </a:t>
            </a:r>
            <a:br>
              <a:rPr lang="en-US"/>
            </a:br>
            <a:r>
              <a:rPr lang="en-US"/>
              <a:t>Model of Reading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600200"/>
            <a:ext cx="7239000" cy="4530725"/>
          </a:xfrm>
        </p:spPr>
        <p:txBody>
          <a:bodyPr/>
          <a:lstStyle/>
          <a:p>
            <a:pPr>
              <a:spcBef>
                <a:spcPct val="45000"/>
              </a:spcBef>
            </a:pPr>
            <a:r>
              <a:rPr lang="en-US" dirty="0" smtClean="0"/>
              <a:t>Engagement:</a:t>
            </a:r>
          </a:p>
          <a:p>
            <a:pPr lvl="1">
              <a:spcBef>
                <a:spcPct val="45000"/>
              </a:spcBef>
            </a:pPr>
            <a:r>
              <a:rPr lang="en-US" dirty="0" smtClean="0"/>
              <a:t>A </a:t>
            </a:r>
            <a:r>
              <a:rPr lang="en-US" dirty="0"/>
              <a:t>state of total absorption, a feeling of “flow</a:t>
            </a:r>
            <a:r>
              <a:rPr lang="en-US" dirty="0" smtClean="0"/>
              <a:t>”</a:t>
            </a:r>
          </a:p>
          <a:p>
            <a:pPr>
              <a:spcBef>
                <a:spcPct val="45000"/>
              </a:spcBef>
            </a:pPr>
            <a:r>
              <a:rPr lang="en-US" dirty="0" smtClean="0"/>
              <a:t>Motivation:</a:t>
            </a:r>
            <a:endParaRPr lang="en-US" sz="2800" dirty="0" smtClean="0"/>
          </a:p>
          <a:p>
            <a:pPr lvl="1">
              <a:spcBef>
                <a:spcPct val="45000"/>
              </a:spcBef>
            </a:pPr>
            <a:r>
              <a:rPr lang="en-US" dirty="0" smtClean="0"/>
              <a:t>Activates behavior</a:t>
            </a:r>
          </a:p>
          <a:p>
            <a:pPr lvl="1">
              <a:spcBef>
                <a:spcPct val="45000"/>
              </a:spcBef>
            </a:pPr>
            <a:r>
              <a:rPr lang="en-US" dirty="0" smtClean="0"/>
              <a:t>Goes hand in hand with skill performance</a:t>
            </a:r>
          </a:p>
          <a:p>
            <a:pPr lvl="1">
              <a:spcBef>
                <a:spcPct val="45000"/>
              </a:spcBef>
            </a:pPr>
            <a:r>
              <a:rPr lang="en-US" dirty="0" smtClean="0"/>
              <a:t>Can be extrinsic or intrinsic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 and Motivation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41475"/>
            <a:ext cx="7696200" cy="4530725"/>
          </a:xfrm>
        </p:spPr>
        <p:txBody>
          <a:bodyPr/>
          <a:lstStyle/>
          <a:p>
            <a:r>
              <a:rPr lang="en-US" dirty="0" smtClean="0"/>
              <a:t>How much enthusiasm for ongoing reading and learning do you share with others?</a:t>
            </a:r>
          </a:p>
          <a:p>
            <a:r>
              <a:rPr lang="en-US" dirty="0" smtClean="0"/>
              <a:t>What goals can you set to make sure that you will be able to share more enthusiasm in the future?</a:t>
            </a:r>
          </a:p>
          <a:p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Considering Your </a:t>
            </a:r>
            <a:r>
              <a:rPr lang="en-US" dirty="0"/>
              <a:t>Prior Knowledge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9194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Explain to students how learning works and how motivation impacts present and future learning</a:t>
            </a:r>
          </a:p>
          <a:p>
            <a:r>
              <a:rPr lang="en-US" sz="2800" dirty="0" smtClean="0"/>
              <a:t>Present information and instruction in a way that is </a:t>
            </a:r>
            <a:r>
              <a:rPr lang="en-US" sz="2800" dirty="0" err="1" smtClean="0"/>
              <a:t>situationally</a:t>
            </a:r>
            <a:r>
              <a:rPr lang="en-US" sz="2800" dirty="0" smtClean="0"/>
              <a:t> or personally interesting</a:t>
            </a:r>
          </a:p>
          <a:p>
            <a:r>
              <a:rPr lang="en-US" sz="2800" dirty="0" smtClean="0"/>
              <a:t>Explain the value and meaningfulness of what is taught</a:t>
            </a:r>
          </a:p>
          <a:p>
            <a:r>
              <a:rPr lang="en-US" sz="2800" dirty="0" smtClean="0"/>
              <a:t>Encourage collaboration and sharing</a:t>
            </a:r>
          </a:p>
          <a:p>
            <a:r>
              <a:rPr lang="en-US" sz="2800" dirty="0" smtClean="0"/>
              <a:t>Offer scaffolding and feedback</a:t>
            </a:r>
          </a:p>
          <a:p>
            <a:r>
              <a:rPr lang="en-US" sz="2800" dirty="0" smtClean="0"/>
              <a:t>Provide choices to foster autonomy and control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Suggestions for Increasing </a:t>
            </a:r>
            <a:br>
              <a:rPr lang="en-US" dirty="0" smtClean="0"/>
            </a:br>
            <a:r>
              <a:rPr lang="en-US" dirty="0" smtClean="0"/>
              <a:t>Reading Motivation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05000"/>
            <a:ext cx="7772400" cy="4114800"/>
          </a:xfrm>
        </p:spPr>
        <p:txBody>
          <a:bodyPr/>
          <a:lstStyle/>
          <a:p>
            <a:r>
              <a:rPr lang="en-US" dirty="0"/>
              <a:t>Make sure your students have </a:t>
            </a:r>
            <a:r>
              <a:rPr lang="en-US" i="1" dirty="0"/>
              <a:t>adequate reading skills.</a:t>
            </a:r>
            <a:endParaRPr lang="en-US" dirty="0"/>
          </a:p>
          <a:p>
            <a:r>
              <a:rPr lang="en-US" dirty="0"/>
              <a:t>Model</a:t>
            </a:r>
            <a:r>
              <a:rPr lang="en-US" i="1" dirty="0"/>
              <a:t> </a:t>
            </a:r>
            <a:r>
              <a:rPr lang="en-US" dirty="0"/>
              <a:t>reading as a</a:t>
            </a:r>
            <a:r>
              <a:rPr lang="en-US" i="1" dirty="0"/>
              <a:t> pleasurable experience.</a:t>
            </a:r>
            <a:endParaRPr lang="en-US" dirty="0"/>
          </a:p>
          <a:p>
            <a:r>
              <a:rPr lang="en-US" dirty="0"/>
              <a:t>Teach students how to select </a:t>
            </a:r>
            <a:r>
              <a:rPr lang="en-US" i="1" dirty="0"/>
              <a:t>appropriate texts.</a:t>
            </a:r>
            <a:endParaRPr lang="en-US" dirty="0"/>
          </a:p>
          <a:p>
            <a:endParaRPr lang="en-US" dirty="0"/>
          </a:p>
          <a:p>
            <a:endParaRPr lang="en-US" sz="3600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Reading for Pleasure</a:t>
            </a:r>
            <a:r>
              <a:rPr lang="en-US" sz="3600" dirty="0">
                <a:cs typeface="Times New Roman" pitchFamily="18" charset="0"/>
              </a:rPr>
              <a:t>—</a:t>
            </a:r>
            <a:br>
              <a:rPr lang="en-US" sz="3600" dirty="0">
                <a:cs typeface="Times New Roman" pitchFamily="18" charset="0"/>
              </a:rPr>
            </a:br>
            <a:r>
              <a:rPr lang="en-US" sz="3600" dirty="0">
                <a:cs typeface="Times New Roman" pitchFamily="18" charset="0"/>
              </a:rPr>
              <a:t>The Teacher’s Role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Kane 2e">
  <a:themeElements>
    <a:clrScheme name="Kane 2e 8">
      <a:dk1>
        <a:srgbClr val="881700"/>
      </a:dk1>
      <a:lt1>
        <a:srgbClr val="FAF9E6"/>
      </a:lt1>
      <a:dk2>
        <a:srgbClr val="990000"/>
      </a:dk2>
      <a:lt2>
        <a:srgbClr val="EADC78"/>
      </a:lt2>
      <a:accent1>
        <a:srgbClr val="FF6600"/>
      </a:accent1>
      <a:accent2>
        <a:srgbClr val="B86D52"/>
      </a:accent2>
      <a:accent3>
        <a:srgbClr val="CAAAAA"/>
      </a:accent3>
      <a:accent4>
        <a:srgbClr val="D6D5C4"/>
      </a:accent4>
      <a:accent5>
        <a:srgbClr val="FFB8AA"/>
      </a:accent5>
      <a:accent6>
        <a:srgbClr val="A66249"/>
      </a:accent6>
      <a:hlink>
        <a:srgbClr val="D78D15"/>
      </a:hlink>
      <a:folHlink>
        <a:srgbClr val="C6B37E"/>
      </a:folHlink>
    </a:clrScheme>
    <a:fontScheme name="Kane 2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  <a:ea typeface="굴림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  <a:ea typeface="굴림" charset="-127"/>
          </a:defRPr>
        </a:defPPr>
      </a:lstStyle>
    </a:lnDef>
  </a:objectDefaults>
  <a:extraClrSchemeLst>
    <a:extraClrScheme>
      <a:clrScheme name="Kane 2e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e 2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ourse">
  <a:themeElements>
    <a:clrScheme name="Custom 18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FF0000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Kane2eCh01</Template>
  <TotalTime>1343</TotalTime>
  <Words>781</Words>
  <Application>Microsoft Office PowerPoint</Application>
  <PresentationFormat>On-screen Show (4:3)</PresentationFormat>
  <Paragraphs>131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Kane 2e</vt:lpstr>
      <vt:lpstr>Concourse</vt:lpstr>
      <vt:lpstr>Chapter 2</vt:lpstr>
      <vt:lpstr>Factors Affecting Student  Reading and Learning</vt:lpstr>
      <vt:lpstr>Cognitive and Affective Domains</vt:lpstr>
      <vt:lpstr>Activating Interest and Passion</vt:lpstr>
      <vt:lpstr>Elements of an Interest-Based  Model of Reading</vt:lpstr>
      <vt:lpstr>Engagement and Motivation</vt:lpstr>
      <vt:lpstr>Considering Your Prior Knowledge</vt:lpstr>
      <vt:lpstr>Suggestions for Increasing  Reading Motivation</vt:lpstr>
      <vt:lpstr>Reading for Pleasure— The Teacher’s Role </vt:lpstr>
      <vt:lpstr>Vygotsky’s Theories of Learning</vt:lpstr>
      <vt:lpstr>Incorporating Vygotsky’s Theories  in Your Classroom</vt:lpstr>
      <vt:lpstr>Stimulating and Motivating Classrooms</vt:lpstr>
      <vt:lpstr>Sample Anticipation Guide</vt:lpstr>
      <vt:lpstr>Read-Alouds, or Round-Robin Reading</vt:lpstr>
      <vt:lpstr>Literature Circles</vt:lpstr>
      <vt:lpstr>Your Own Literary Field Trip</vt:lpstr>
      <vt:lpstr>Guidelines for Learning Centers</vt:lpstr>
      <vt:lpstr>Types of Learning Centers</vt:lpstr>
      <vt:lpstr>Rewards as Motivation</vt:lpstr>
      <vt:lpstr>Cooperative Learning— Criteria </vt:lpstr>
      <vt:lpstr>Workshops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gay</dc:creator>
  <cp:lastModifiedBy>colette</cp:lastModifiedBy>
  <cp:revision>77</cp:revision>
  <dcterms:created xsi:type="dcterms:W3CDTF">1601-01-01T00:00:00Z</dcterms:created>
  <dcterms:modified xsi:type="dcterms:W3CDTF">2011-08-09T18:41:14Z</dcterms:modified>
</cp:coreProperties>
</file>