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9" r:id="rId3"/>
    <p:sldId id="274" r:id="rId4"/>
    <p:sldId id="270" r:id="rId5"/>
    <p:sldId id="257" r:id="rId6"/>
    <p:sldId id="258" r:id="rId7"/>
    <p:sldId id="275" r:id="rId8"/>
    <p:sldId id="259" r:id="rId9"/>
    <p:sldId id="260" r:id="rId10"/>
    <p:sldId id="269" r:id="rId11"/>
    <p:sldId id="273" r:id="rId12"/>
    <p:sldId id="261" r:id="rId13"/>
    <p:sldId id="262" r:id="rId14"/>
    <p:sldId id="263" r:id="rId15"/>
    <p:sldId id="264" r:id="rId16"/>
    <p:sldId id="265" r:id="rId17"/>
    <p:sldId id="266" r:id="rId18"/>
    <p:sldId id="276" r:id="rId19"/>
    <p:sldId id="267" r:id="rId20"/>
    <p:sldId id="268" r:id="rId21"/>
    <p:sldId id="277" r:id="rId22"/>
    <p:sldId id="278" r:id="rId23"/>
    <p:sldId id="271" r:id="rId24"/>
    <p:sldId id="27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51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6934D7D-9761-4FA6-B1DE-105084020BB9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2704365-337A-4519-92D3-12BE009AA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3E3D2-34DE-4DC7-A57D-C3898229051B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7E048-E8A1-40CC-8B8C-8C5B33206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EFEA4-8526-4E81-AE30-418B0E927B04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A838-EF14-40E4-B515-9120D368F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rgbClr val="C00000"/>
              </a:buClr>
              <a:defRPr sz="3200">
                <a:latin typeface="Calibri" pitchFamily="34" charset="0"/>
                <a:cs typeface="Calibri" pitchFamily="34" charset="0"/>
              </a:defRPr>
            </a:lvl1pPr>
            <a:lvl2pPr>
              <a:spcBef>
                <a:spcPts val="700"/>
              </a:spcBef>
              <a:buClr>
                <a:srgbClr val="008000"/>
              </a:buClr>
              <a:buFont typeface="Wingdings" pitchFamily="2" charset="2"/>
              <a:buChar char="§"/>
              <a:defRPr sz="2800">
                <a:latin typeface="Calibri" pitchFamily="34" charset="0"/>
                <a:cs typeface="Calibri" pitchFamily="34" charset="0"/>
              </a:defRPr>
            </a:lvl2pPr>
            <a:lvl3pPr>
              <a:spcBef>
                <a:spcPts val="700"/>
              </a:spcBef>
              <a:defRPr>
                <a:latin typeface="Calibri" pitchFamily="34" charset="0"/>
                <a:cs typeface="Calibri" pitchFamily="34" charset="0"/>
              </a:defRPr>
            </a:lvl3pPr>
            <a:lvl4pPr>
              <a:spcBef>
                <a:spcPts val="700"/>
              </a:spcBef>
              <a:defRPr>
                <a:latin typeface="Calibri" pitchFamily="34" charset="0"/>
                <a:cs typeface="Calibri" pitchFamily="34" charset="0"/>
              </a:defRPr>
            </a:lvl4pPr>
            <a:lvl5pPr>
              <a:spcBef>
                <a:spcPts val="700"/>
              </a:spcBef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3151A3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A37D8-69AE-4976-B954-B9D4971F4319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2B687-0C9F-4FA7-AE89-C70B2A69E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B2B8ED-2636-4ACE-AD30-D5518EE019B4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C4BB7D-6764-4259-A0A3-BBF2E796B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spcBef>
                <a:spcPts val="700"/>
              </a:spcBef>
              <a:buClr>
                <a:srgbClr val="C00000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spcBef>
                <a:spcPts val="700"/>
              </a:spcBef>
              <a:buClr>
                <a:srgbClr val="008000"/>
              </a:buClr>
              <a:buFont typeface="Wingdings" pitchFamily="2" charset="2"/>
              <a:buChar char="§"/>
              <a:defRPr sz="2400">
                <a:latin typeface="Calibri" pitchFamily="34" charset="0"/>
                <a:cs typeface="Calibri" pitchFamily="34" charset="0"/>
              </a:defRPr>
            </a:lvl2pPr>
            <a:lvl3pPr>
              <a:spcBef>
                <a:spcPts val="700"/>
              </a:spcBef>
              <a:defRPr sz="2000">
                <a:latin typeface="Calibri" pitchFamily="34" charset="0"/>
                <a:cs typeface="Calibri" pitchFamily="34" charset="0"/>
              </a:defRPr>
            </a:lvl3pPr>
            <a:lvl4pPr>
              <a:spcBef>
                <a:spcPts val="700"/>
              </a:spcBef>
              <a:defRPr sz="1800">
                <a:latin typeface="Calibri" pitchFamily="34" charset="0"/>
                <a:cs typeface="Calibri" pitchFamily="34" charset="0"/>
              </a:defRPr>
            </a:lvl4pPr>
            <a:lvl5pPr>
              <a:spcBef>
                <a:spcPts val="700"/>
              </a:spcBef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spcBef>
                <a:spcPts val="700"/>
              </a:spcBef>
              <a:buClr>
                <a:srgbClr val="C00000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spcBef>
                <a:spcPts val="700"/>
              </a:spcBef>
              <a:buClr>
                <a:srgbClr val="008000"/>
              </a:buClr>
              <a:buFont typeface="Wingdings" pitchFamily="2" charset="2"/>
              <a:buChar char="§"/>
              <a:defRPr sz="2400">
                <a:latin typeface="Calibri" pitchFamily="34" charset="0"/>
                <a:cs typeface="Calibri" pitchFamily="34" charset="0"/>
              </a:defRPr>
            </a:lvl2pPr>
            <a:lvl3pPr>
              <a:spcBef>
                <a:spcPts val="700"/>
              </a:spcBef>
              <a:defRPr sz="2000">
                <a:latin typeface="Calibri" pitchFamily="34" charset="0"/>
                <a:cs typeface="Calibri" pitchFamily="34" charset="0"/>
              </a:defRPr>
            </a:lvl3pPr>
            <a:lvl4pPr>
              <a:spcBef>
                <a:spcPts val="700"/>
              </a:spcBef>
              <a:defRPr sz="1800">
                <a:latin typeface="Calibri" pitchFamily="34" charset="0"/>
                <a:cs typeface="Calibri" pitchFamily="34" charset="0"/>
              </a:defRPr>
            </a:lvl4pPr>
            <a:lvl5pPr>
              <a:spcBef>
                <a:spcPts val="700"/>
              </a:spcBef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3151A3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98A8A7-1F91-4450-81A6-86B67B7EFA60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F70730-A95A-4C08-A41E-28B254DDE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B1DC4F-B340-4A24-BCE0-FD679E4ACF3E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9E476E-0038-488D-AC1C-B81056634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1B209B-8695-4AC3-8EF1-939C63F33119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4242C6-AF1C-41DE-83A4-75B3CA04F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1AE76-02BD-4ACA-970D-8079192FC1E9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0808F-8CBF-432E-AC73-EC627F87F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899482-45A6-45E2-AC93-18CC70704A1D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6D5CAD-24AE-4B50-9051-FC4FF4C3E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D198358-5B2B-44ED-B8EC-192F3CE52866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BC3A7C0-535D-4DE8-A91E-7CBB52462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07B7D95-2FB0-4C56-8920-8799488A1FE1}" type="datetimeFigureOut">
              <a:rPr lang="en-US"/>
              <a:pPr>
                <a:defRPr/>
              </a:pPr>
              <a:t>10/23/2012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1D04EC4-681A-4FDF-9BB9-EA732088A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1" r:id="rId2"/>
    <p:sldLayoutId id="2147483756" r:id="rId3"/>
    <p:sldLayoutId id="2147483757" r:id="rId4"/>
    <p:sldLayoutId id="2147483758" r:id="rId5"/>
    <p:sldLayoutId id="2147483759" r:id="rId6"/>
    <p:sldLayoutId id="2147483752" r:id="rId7"/>
    <p:sldLayoutId id="2147483760" r:id="rId8"/>
    <p:sldLayoutId id="2147483761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8"/>
          <p:cNvSpPr>
            <a:spLocks noGrp="1"/>
          </p:cNvSpPr>
          <p:nvPr>
            <p:ph type="ctrTitle"/>
          </p:nvPr>
        </p:nvSpPr>
        <p:spPr>
          <a:xfrm>
            <a:off x="2743200" y="1752600"/>
            <a:ext cx="5029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Chapter 2</a:t>
            </a:r>
            <a:r>
              <a:rPr lang="en-US" sz="4000" dirty="0" smtClean="0">
                <a:solidFill>
                  <a:srgbClr val="C00000"/>
                </a:solidFill>
              </a:rPr>
              <a:t/>
            </a:r>
            <a:br>
              <a:rPr lang="en-US" sz="4000" dirty="0" smtClean="0">
                <a:solidFill>
                  <a:srgbClr val="C00000"/>
                </a:solidFill>
              </a:rPr>
            </a:br>
            <a:r>
              <a:rPr lang="en-US" sz="5200" dirty="0" smtClean="0">
                <a:solidFill>
                  <a:srgbClr val="3151A3"/>
                </a:solidFill>
              </a:rPr>
              <a:t>Cast and Crew</a:t>
            </a:r>
            <a:endParaRPr lang="en-US" sz="5200" dirty="0">
              <a:solidFill>
                <a:srgbClr val="3151A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1143000"/>
            <a:ext cx="4572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Hand Signals Used</a:t>
            </a:r>
            <a:br>
              <a:rPr lang="en-US" dirty="0" smtClean="0"/>
            </a:br>
            <a:r>
              <a:rPr lang="en-US" dirty="0" smtClean="0"/>
              <a:t>by Stage Managers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"/>
            <a:ext cx="29718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086600" y="5943600"/>
            <a:ext cx="1631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(continued)</a:t>
            </a:r>
            <a:endParaRPr lang="en-US" sz="2400" i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19200"/>
            <a:ext cx="5105400" cy="12493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Hand Signals Used by Stage Managers, </a:t>
            </a:r>
            <a:r>
              <a:rPr lang="en-US" sz="3100" dirty="0" smtClean="0"/>
              <a:t>continued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1"/>
            <a:ext cx="3276600" cy="64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458200" cy="4919662"/>
          </a:xfrm>
        </p:spPr>
        <p:txBody>
          <a:bodyPr/>
          <a:lstStyle/>
          <a:p>
            <a:r>
              <a:rPr lang="en-US" dirty="0" smtClean="0"/>
              <a:t>Frame and compose the shots, based on director’s instructions</a:t>
            </a:r>
          </a:p>
          <a:p>
            <a:r>
              <a:rPr lang="en-US" dirty="0" smtClean="0"/>
              <a:t>Compose pictures properly; develop an aesthetic sense for what looks good</a:t>
            </a:r>
          </a:p>
          <a:p>
            <a:pPr eaLnBrk="1" hangingPunct="1"/>
            <a:r>
              <a:rPr lang="en-US" dirty="0" smtClean="0"/>
              <a:t>Ready the cameras for operation and adjust cameras once lighting is set</a:t>
            </a:r>
          </a:p>
          <a:p>
            <a:pPr eaLnBrk="1" hangingPunct="1"/>
            <a:r>
              <a:rPr lang="en-US" dirty="0" smtClean="0"/>
              <a:t>Understand the shots needed and think ahead to the next one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Camera Operators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143000" y="1481138"/>
            <a:ext cx="7467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Control the rate of the script on the prompter</a:t>
            </a:r>
          </a:p>
          <a:p>
            <a:pPr eaLnBrk="1" hangingPunct="1"/>
            <a:r>
              <a:rPr lang="en-US" dirty="0" smtClean="0"/>
              <a:t>Check the script for errors or anything confusing</a:t>
            </a:r>
          </a:p>
          <a:p>
            <a:pPr eaLnBrk="1" hangingPunct="1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 a growing number of studios, the talent have out-of-sight foot pedals and control the prompter speed themselves.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Prompter Operators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Edit2\AppData\Local\Microsoft\Windows\Temporary Internet Files\Content.IE5\S2383YUA\MP90031639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6766" y="3962400"/>
            <a:ext cx="4107234" cy="2895600"/>
          </a:xfrm>
          <a:prstGeom prst="rect">
            <a:avLst/>
          </a:prstGeom>
          <a:noFill/>
        </p:spPr>
      </p:pic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Check that lights and lighting instruments are properly set</a:t>
            </a:r>
          </a:p>
          <a:p>
            <a:pPr eaLnBrk="1" hangingPunct="1"/>
            <a:r>
              <a:rPr lang="en-US" dirty="0" smtClean="0"/>
              <a:t>Execute any needed lighting effects</a:t>
            </a:r>
          </a:p>
          <a:p>
            <a:pPr eaLnBrk="1" hangingPunct="1"/>
            <a:endParaRPr lang="en-US" dirty="0" smtClean="0"/>
          </a:p>
          <a:p>
            <a:pPr>
              <a:buNone/>
            </a:pPr>
            <a:r>
              <a:rPr lang="en-US" dirty="0" smtClean="0"/>
              <a:t>Most of a lighting director’s work takes place well before the production begins.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Lighting Directors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533400" y="1481138"/>
            <a:ext cx="8229600" cy="4995862"/>
          </a:xfrm>
        </p:spPr>
        <p:txBody>
          <a:bodyPr/>
          <a:lstStyle/>
          <a:p>
            <a:pPr eaLnBrk="1" hangingPunct="1"/>
            <a:r>
              <a:rPr lang="en-US" dirty="0" smtClean="0"/>
              <a:t>Work with microphones, audio consoles, and intercom between director and crew</a:t>
            </a:r>
          </a:p>
          <a:p>
            <a:pPr eaLnBrk="1" hangingPunct="1"/>
            <a:r>
              <a:rPr lang="en-US" dirty="0" smtClean="0"/>
              <a:t>Make sure sound is audible and consistent</a:t>
            </a:r>
          </a:p>
          <a:p>
            <a:pPr eaLnBrk="1" hangingPunct="1"/>
            <a:r>
              <a:rPr lang="en-US" dirty="0" smtClean="0"/>
              <a:t>Test, select, and position appropriate microphones before recording</a:t>
            </a:r>
          </a:p>
          <a:p>
            <a:pPr eaLnBrk="1" hangingPunct="1"/>
            <a:r>
              <a:rPr lang="en-US" dirty="0" smtClean="0"/>
              <a:t>Test and cue music, sound effects, and audio elements before recording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Audio Engineers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24800" cy="4767262"/>
          </a:xfrm>
        </p:spPr>
        <p:txBody>
          <a:bodyPr/>
          <a:lstStyle/>
          <a:p>
            <a:r>
              <a:rPr lang="en-US" dirty="0" smtClean="0"/>
              <a:t>In charge of the computer system that creates or imports text, images, and various visual effects</a:t>
            </a:r>
          </a:p>
          <a:p>
            <a:pPr eaLnBrk="1" hangingPunct="1"/>
            <a:r>
              <a:rPr lang="en-US" dirty="0" smtClean="0"/>
              <a:t>Make sure that the proper graphic is ready when director calls for it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Graphics Operators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Edit2\AppData\Local\Microsoft\Windows\Temporary Internet Files\Content.IE5\J1SOCHZU\MP90040215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3667" y="3351784"/>
            <a:ext cx="3820333" cy="3506216"/>
          </a:xfrm>
          <a:prstGeom prst="rect">
            <a:avLst/>
          </a:prstGeom>
          <a:noFill/>
        </p:spPr>
      </p:pic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09600" y="1481138"/>
            <a:ext cx="8229600" cy="4767262"/>
          </a:xfrm>
        </p:spPr>
        <p:txBody>
          <a:bodyPr/>
          <a:lstStyle/>
          <a:p>
            <a:pPr eaLnBrk="1" hangingPunct="1"/>
            <a:r>
              <a:rPr lang="en-US" dirty="0" smtClean="0"/>
              <a:t>Act as the head technical person on the set</a:t>
            </a:r>
          </a:p>
          <a:p>
            <a:pPr eaLnBrk="1" hangingPunct="1"/>
            <a:r>
              <a:rPr lang="en-US" dirty="0" smtClean="0"/>
              <a:t>Ensure that all equipments works</a:t>
            </a:r>
          </a:p>
          <a:p>
            <a:pPr eaLnBrk="1" hangingPunct="1"/>
            <a:r>
              <a:rPr lang="en-US" dirty="0" smtClean="0"/>
              <a:t>Operate the switcher</a:t>
            </a:r>
          </a:p>
          <a:p>
            <a:pPr eaLnBrk="1" hangingPunct="1"/>
            <a:r>
              <a:rPr lang="en-US" dirty="0" smtClean="0"/>
              <a:t>Oversee and assist crew members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Technical Directors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65125" lvl="1" indent="-255588">
              <a:buClr>
                <a:srgbClr val="C00000"/>
              </a:buClr>
              <a:buSzPct val="68000"/>
              <a:buFont typeface="Wingdings 3" pitchFamily="18" charset="2"/>
              <a:buChar char=""/>
            </a:pPr>
            <a:r>
              <a:rPr lang="en-US" sz="2800" i="1" dirty="0" smtClean="0"/>
              <a:t>Videotape operator—</a:t>
            </a:r>
            <a:r>
              <a:rPr lang="en-US" sz="2800" dirty="0" smtClean="0"/>
              <a:t>former name</a:t>
            </a:r>
          </a:p>
          <a:p>
            <a:pPr lvl="1"/>
            <a:r>
              <a:rPr lang="en-US" dirty="0" smtClean="0"/>
              <a:t>From days when a production was recorded on, and source video was played back from, videotape.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81328"/>
            <a:ext cx="4038600" cy="5071872"/>
          </a:xfrm>
        </p:spPr>
        <p:txBody>
          <a:bodyPr/>
          <a:lstStyle/>
          <a:p>
            <a:pPr marL="365125" lvl="1" indent="-255588">
              <a:buClr>
                <a:srgbClr val="C00000"/>
              </a:buClr>
              <a:buSzPct val="68000"/>
              <a:buFont typeface="Wingdings 3" pitchFamily="18" charset="2"/>
              <a:buChar char=""/>
            </a:pPr>
            <a:r>
              <a:rPr lang="en-US" sz="2800" dirty="0" err="1" smtClean="0"/>
              <a:t>Recordist</a:t>
            </a:r>
            <a:r>
              <a:rPr lang="en-US" sz="2800" dirty="0" smtClean="0"/>
              <a:t>, recording engineer, or file manager</a:t>
            </a:r>
            <a:r>
              <a:rPr lang="en-US" sz="2800" i="1" dirty="0" smtClean="0"/>
              <a:t>—</a:t>
            </a:r>
            <a:r>
              <a:rPr lang="en-US" sz="2800" dirty="0" smtClean="0"/>
              <a:t>current name</a:t>
            </a:r>
          </a:p>
          <a:p>
            <a:pPr marL="603250" lvl="2" indent="-255588">
              <a:buClr>
                <a:srgbClr val="008000"/>
              </a:buClr>
              <a:buFont typeface="Wingdings" pitchFamily="2" charset="2"/>
              <a:buChar char="§"/>
            </a:pPr>
            <a:r>
              <a:rPr lang="en-US" sz="2400" dirty="0" smtClean="0"/>
              <a:t>Industry now use primarily tapeless recording and playback to/from computer hard drives, external drives, or memory cards.</a:t>
            </a:r>
            <a:endParaRPr lang="en-US" sz="2400" i="1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Recordist</a:t>
            </a:r>
            <a:r>
              <a:rPr lang="en-US" dirty="0" smtClean="0"/>
              <a:t> vs. Videotape Operator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257800"/>
          </a:xfrm>
        </p:spPr>
        <p:txBody>
          <a:bodyPr rtlCol="0"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Record the program</a:t>
            </a:r>
          </a:p>
          <a:p>
            <a:r>
              <a:rPr lang="en-US" dirty="0" smtClean="0"/>
              <a:t>Play back video from whatever source the facility uses </a:t>
            </a:r>
          </a:p>
          <a:p>
            <a:r>
              <a:rPr lang="en-US" dirty="0" smtClean="0"/>
              <a:t>Play back and/or record video signals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Label and file stored recordings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Recordists</a:t>
            </a:r>
            <a:endParaRPr lang="en-US" dirty="0" smtClean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5400" y="1722438"/>
            <a:ext cx="6781800" cy="4602162"/>
          </a:xfrm>
        </p:spPr>
        <p:txBody>
          <a:bodyPr/>
          <a:lstStyle/>
          <a:p>
            <a:r>
              <a:rPr lang="en-US" dirty="0" smtClean="0"/>
              <a:t>Certain techniques are needed to accomplish the tasks at hand.</a:t>
            </a:r>
          </a:p>
          <a:p>
            <a:r>
              <a:rPr lang="en-US" dirty="0" smtClean="0"/>
              <a:t>Certain disciplines are needed to make sure the finished product goes smoothly.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Disciplines and Techniques</a:t>
            </a:r>
            <a:br>
              <a:rPr lang="en-US" dirty="0" smtClean="0"/>
            </a:br>
            <a:r>
              <a:rPr lang="en-US" sz="3600" dirty="0" smtClean="0"/>
              <a:t>of Cast and Crew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953000"/>
          </a:xfrm>
        </p:spPr>
        <p:txBody>
          <a:bodyPr/>
          <a:lstStyle/>
          <a:p>
            <a:pPr eaLnBrk="1" hangingPunct="1"/>
            <a:r>
              <a:rPr lang="en-US" dirty="0" smtClean="0"/>
              <a:t>Piece together various shots and recorded scenes </a:t>
            </a:r>
          </a:p>
          <a:p>
            <a:pPr eaLnBrk="1" hangingPunct="1"/>
            <a:r>
              <a:rPr lang="en-US" dirty="0" smtClean="0"/>
              <a:t>Work with the director and/or associate director</a:t>
            </a:r>
          </a:p>
          <a:p>
            <a:r>
              <a:rPr lang="en-US" dirty="0" smtClean="0"/>
              <a:t>Most work occurs after production, when shots are placed in juxtaposition with each other</a:t>
            </a:r>
          </a:p>
          <a:p>
            <a:r>
              <a:rPr lang="en-US" dirty="0" smtClean="0"/>
              <a:t>With digital editing, editors can edit while a program is in progress</a:t>
            </a:r>
          </a:p>
          <a:p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Editors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Production assistant</a:t>
            </a:r>
          </a:p>
          <a:p>
            <a:r>
              <a:rPr lang="en-US" dirty="0" err="1" smtClean="0"/>
              <a:t>Propmaster</a:t>
            </a:r>
            <a:r>
              <a:rPr lang="en-US" dirty="0" smtClean="0"/>
              <a:t>, painter, carpenter, etc.</a:t>
            </a:r>
          </a:p>
          <a:p>
            <a:r>
              <a:rPr lang="en-US" dirty="0" smtClean="0"/>
              <a:t>Makeup artist</a:t>
            </a:r>
          </a:p>
          <a:p>
            <a:r>
              <a:rPr lang="en-US" dirty="0" smtClean="0"/>
              <a:t>Costume designer</a:t>
            </a:r>
          </a:p>
          <a:p>
            <a:r>
              <a:rPr lang="en-US" dirty="0" smtClean="0"/>
              <a:t>Grip</a:t>
            </a:r>
          </a:p>
          <a:p>
            <a:r>
              <a:rPr lang="en-US" dirty="0" smtClean="0"/>
              <a:t>Gaffer and electrician</a:t>
            </a:r>
          </a:p>
          <a:p>
            <a:r>
              <a:rPr lang="en-US" dirty="0" smtClean="0"/>
              <a:t>Unit production manager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843272"/>
          </a:xfrm>
        </p:spPr>
        <p:txBody>
          <a:bodyPr/>
          <a:lstStyle/>
          <a:p>
            <a:r>
              <a:rPr lang="en-US" dirty="0" smtClean="0"/>
              <a:t>Production designer, art director, or set director</a:t>
            </a:r>
          </a:p>
          <a:p>
            <a:r>
              <a:rPr lang="en-US" dirty="0" smtClean="0"/>
              <a:t>Composer and sound designer</a:t>
            </a:r>
          </a:p>
          <a:p>
            <a:r>
              <a:rPr lang="en-US" dirty="0" smtClean="0"/>
              <a:t>Special effects or visual effects supervisor</a:t>
            </a:r>
          </a:p>
          <a:p>
            <a:r>
              <a:rPr lang="en-US" dirty="0" smtClean="0"/>
              <a:t>Animal handler or wrangler</a:t>
            </a:r>
          </a:p>
          <a:p>
            <a:r>
              <a:rPr lang="en-US" dirty="0" smtClean="0"/>
              <a:t>Crafts services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Positions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81138"/>
            <a:ext cx="8382000" cy="4767262"/>
          </a:xfrm>
        </p:spPr>
        <p:txBody>
          <a:bodyPr/>
          <a:lstStyle/>
          <a:p>
            <a:r>
              <a:rPr lang="en-US" dirty="0" smtClean="0"/>
              <a:t>After reading about the many different positions involved behind the scenes, which ones seem the most interesting to you?  Why?</a:t>
            </a:r>
          </a:p>
          <a:p>
            <a:r>
              <a:rPr lang="en-US" dirty="0" smtClean="0"/>
              <a:t>What surprised you the most?  Are there any roles you had never thought about but now find intriguing?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r>
              <a:rPr lang="en-US" dirty="0" smtClean="0"/>
              <a:t>Take  </a:t>
            </a:r>
            <a:endParaRPr lang="en-US" dirty="0"/>
          </a:p>
        </p:txBody>
      </p:sp>
      <p:pic>
        <p:nvPicPr>
          <p:cNvPr id="4" name="Picture 3" descr="cam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152400"/>
            <a:ext cx="2133600" cy="1377142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767262"/>
          </a:xfrm>
        </p:spPr>
        <p:txBody>
          <a:bodyPr/>
          <a:lstStyle/>
          <a:p>
            <a:pPr eaLnBrk="1" hangingPunct="1"/>
            <a:r>
              <a:rPr lang="en-US" dirty="0" smtClean="0"/>
              <a:t>Performers:</a:t>
            </a:r>
          </a:p>
          <a:p>
            <a:pPr lvl="1" eaLnBrk="1" hangingPunct="1"/>
            <a:r>
              <a:rPr lang="en-US" dirty="0" smtClean="0"/>
              <a:t>Announcers, hosts, reporters, people on reality shows, interviewers, panel members, game show contestants, and so on</a:t>
            </a:r>
          </a:p>
          <a:p>
            <a:pPr lvl="1" eaLnBrk="1" hangingPunct="1"/>
            <a:r>
              <a:rPr lang="en-US" dirty="0" smtClean="0"/>
              <a:t>Be aware of voice, eyes, and mannerisms</a:t>
            </a:r>
          </a:p>
          <a:p>
            <a:pPr eaLnBrk="1" hangingPunct="1"/>
            <a:r>
              <a:rPr lang="en-US" dirty="0" smtClean="0"/>
              <a:t>Actors:</a:t>
            </a:r>
          </a:p>
          <a:p>
            <a:pPr lvl="1" eaLnBrk="1" hangingPunct="1"/>
            <a:r>
              <a:rPr lang="en-US" dirty="0" smtClean="0"/>
              <a:t>Need to have precise movements and be a quick study</a:t>
            </a:r>
          </a:p>
          <a:p>
            <a:pPr lvl="1"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Cast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382000" cy="4919662"/>
          </a:xfrm>
        </p:spPr>
        <p:txBody>
          <a:bodyPr/>
          <a:lstStyle/>
          <a:p>
            <a:r>
              <a:rPr lang="en-US" dirty="0" smtClean="0"/>
              <a:t>SAG–AFTRA—largest talent union</a:t>
            </a:r>
          </a:p>
          <a:p>
            <a:r>
              <a:rPr lang="en-US" dirty="0" smtClean="0"/>
              <a:t>Formed in 2012 from the merger of: </a:t>
            </a:r>
          </a:p>
          <a:p>
            <a:pPr lvl="1"/>
            <a:r>
              <a:rPr lang="en-US" dirty="0"/>
              <a:t>Screen Actors Guild (SAG), the nation’s largest labor union of actors.</a:t>
            </a:r>
          </a:p>
          <a:p>
            <a:pPr lvl="1"/>
            <a:r>
              <a:rPr lang="en-US" dirty="0" smtClean="0"/>
              <a:t>American Federation of Television and Radio Artists (AFTRA), representing journalists, broadcasters, recording artists, and other performers.</a:t>
            </a:r>
          </a:p>
        </p:txBody>
      </p:sp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Focus on Employment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1785938"/>
            <a:ext cx="6553200" cy="2938462"/>
          </a:xfrm>
        </p:spPr>
        <p:txBody>
          <a:bodyPr/>
          <a:lstStyle/>
          <a:p>
            <a:r>
              <a:rPr lang="en-US" dirty="0" smtClean="0"/>
              <a:t>Studio vs. field production</a:t>
            </a:r>
          </a:p>
          <a:p>
            <a:r>
              <a:rPr lang="en-US" dirty="0" smtClean="0"/>
              <a:t>Union vs. nonunion</a:t>
            </a:r>
          </a:p>
          <a:p>
            <a:r>
              <a:rPr lang="en-US" dirty="0" smtClean="0"/>
              <a:t>Degree of a facility’s automation</a:t>
            </a:r>
          </a:p>
          <a:p>
            <a:r>
              <a:rPr lang="en-US" dirty="0" smtClean="0"/>
              <a:t>State of the economy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Number of People Involved </a:t>
            </a:r>
            <a:br>
              <a:rPr lang="en-US" dirty="0" smtClean="0"/>
            </a:br>
            <a:r>
              <a:rPr lang="en-US" dirty="0" smtClean="0"/>
              <a:t>in a Production Can Vary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1138"/>
            <a:ext cx="4114800" cy="4525962"/>
          </a:xfrm>
        </p:spPr>
        <p:txBody>
          <a:bodyPr/>
          <a:lstStyle/>
          <a:p>
            <a:pPr eaLnBrk="1" hangingPunct="1"/>
            <a:r>
              <a:rPr lang="en-US" sz="3200" dirty="0" smtClean="0"/>
              <a:t>Producers</a:t>
            </a:r>
          </a:p>
          <a:p>
            <a:pPr eaLnBrk="1" hangingPunct="1"/>
            <a:r>
              <a:rPr lang="en-US" sz="3200" dirty="0" smtClean="0"/>
              <a:t>Directors and associate directors</a:t>
            </a:r>
          </a:p>
          <a:p>
            <a:pPr eaLnBrk="1" hangingPunct="1"/>
            <a:r>
              <a:rPr lang="en-US" sz="3200" dirty="0" smtClean="0"/>
              <a:t>Stage managers</a:t>
            </a:r>
          </a:p>
          <a:p>
            <a:pPr eaLnBrk="1" hangingPunct="1"/>
            <a:r>
              <a:rPr lang="en-US" sz="3200" dirty="0" smtClean="0"/>
              <a:t>Camera operators</a:t>
            </a:r>
          </a:p>
          <a:p>
            <a:pPr eaLnBrk="1" hangingPunct="1"/>
            <a:r>
              <a:rPr lang="en-US" sz="3200" dirty="0" smtClean="0"/>
              <a:t>Prompter operators</a:t>
            </a:r>
          </a:p>
          <a:p>
            <a:pPr eaLnBrk="1" hangingPunct="1"/>
            <a:endParaRPr lang="en-US" sz="3200" dirty="0" smtClean="0"/>
          </a:p>
        </p:txBody>
      </p:sp>
      <p:sp>
        <p:nvSpPr>
          <p:cNvPr id="1024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138"/>
            <a:ext cx="4038600" cy="4525962"/>
          </a:xfrm>
        </p:spPr>
        <p:txBody>
          <a:bodyPr/>
          <a:lstStyle/>
          <a:p>
            <a:pPr eaLnBrk="1" hangingPunct="1"/>
            <a:r>
              <a:rPr lang="en-US" sz="3200" dirty="0" smtClean="0"/>
              <a:t>Lighting directors</a:t>
            </a:r>
          </a:p>
          <a:p>
            <a:pPr eaLnBrk="1" hangingPunct="1"/>
            <a:r>
              <a:rPr lang="en-US" sz="3200" dirty="0" smtClean="0"/>
              <a:t>Audio engineers</a:t>
            </a:r>
          </a:p>
          <a:p>
            <a:pPr eaLnBrk="1" hangingPunct="1"/>
            <a:r>
              <a:rPr lang="en-US" sz="3200" dirty="0" smtClean="0"/>
              <a:t>Graphics operators</a:t>
            </a:r>
          </a:p>
          <a:p>
            <a:pPr eaLnBrk="1" hangingPunct="1"/>
            <a:r>
              <a:rPr lang="en-US" sz="3200" dirty="0" smtClean="0"/>
              <a:t>Technical directors</a:t>
            </a:r>
          </a:p>
          <a:p>
            <a:pPr eaLnBrk="1" hangingPunct="1"/>
            <a:r>
              <a:rPr lang="en-US" sz="3200" dirty="0" err="1" smtClean="0"/>
              <a:t>Recordists</a:t>
            </a:r>
            <a:endParaRPr lang="en-US" sz="3200" dirty="0" smtClean="0"/>
          </a:p>
          <a:p>
            <a:pPr eaLnBrk="1" hangingPunct="1"/>
            <a:r>
              <a:rPr lang="en-US" sz="3200" dirty="0" smtClean="0"/>
              <a:t>Editors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Crew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838200" y="1371600"/>
            <a:ext cx="7848600" cy="5105400"/>
          </a:xfrm>
        </p:spPr>
        <p:txBody>
          <a:bodyPr/>
          <a:lstStyle/>
          <a:p>
            <a:r>
              <a:rPr lang="en-US" sz="2800" dirty="0" smtClean="0"/>
              <a:t>In charge of the </a:t>
            </a:r>
            <a:r>
              <a:rPr lang="en-US" sz="2800" i="1" dirty="0" smtClean="0"/>
              <a:t>overall organization</a:t>
            </a:r>
            <a:endParaRPr lang="en-US" sz="2800" dirty="0" smtClean="0"/>
          </a:p>
          <a:p>
            <a:r>
              <a:rPr lang="en-US" sz="2800" dirty="0" smtClean="0"/>
              <a:t>Make sure all elements are in the right place at the right time</a:t>
            </a:r>
          </a:p>
          <a:p>
            <a:r>
              <a:rPr lang="en-US" sz="2800" dirty="0" smtClean="0"/>
              <a:t>Do the most intense work during </a:t>
            </a:r>
            <a:r>
              <a:rPr lang="en-US" sz="2800" i="1" dirty="0" smtClean="0"/>
              <a:t>pre-production</a:t>
            </a:r>
          </a:p>
          <a:p>
            <a:r>
              <a:rPr lang="en-US" sz="2800" dirty="0" smtClean="0"/>
              <a:t>Roles vary during production and post-production</a:t>
            </a:r>
          </a:p>
          <a:p>
            <a:r>
              <a:rPr lang="en-US" sz="2800" dirty="0" smtClean="0"/>
              <a:t>Oversee final editing</a:t>
            </a:r>
          </a:p>
          <a:p>
            <a:r>
              <a:rPr lang="en-US" sz="2800" dirty="0" smtClean="0"/>
              <a:t>Handle social and legal aftermath of the production</a:t>
            </a:r>
          </a:p>
          <a:p>
            <a:r>
              <a:rPr lang="en-US" sz="2800" dirty="0" smtClean="0"/>
              <a:t>Oversee distribution promotion of a program</a:t>
            </a:r>
          </a:p>
          <a:p>
            <a:endParaRPr lang="en-US" dirty="0" smtClean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Producers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001000" cy="5181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Prepare script for production</a:t>
            </a:r>
          </a:p>
          <a:p>
            <a:pPr eaLnBrk="1" hangingPunct="1"/>
            <a:r>
              <a:rPr lang="en-US" sz="2800" dirty="0" smtClean="0"/>
              <a:t>Scout location or rent studio facilities</a:t>
            </a:r>
          </a:p>
          <a:p>
            <a:pPr eaLnBrk="1" hangingPunct="1"/>
            <a:r>
              <a:rPr lang="en-US" sz="2800" dirty="0" smtClean="0"/>
              <a:t>Oversee casting </a:t>
            </a:r>
          </a:p>
          <a:p>
            <a:pPr eaLnBrk="1" hangingPunct="1"/>
            <a:r>
              <a:rPr lang="en-US" sz="2800" dirty="0" smtClean="0"/>
              <a:t>Pull the project together</a:t>
            </a:r>
          </a:p>
          <a:p>
            <a:pPr eaLnBrk="1" hangingPunct="1"/>
            <a:r>
              <a:rPr lang="en-US" sz="2800" dirty="0" smtClean="0"/>
              <a:t>Meet the shooting schedule</a:t>
            </a:r>
          </a:p>
          <a:p>
            <a:pPr eaLnBrk="1" hangingPunct="1"/>
            <a:r>
              <a:rPr lang="en-US" sz="2800" dirty="0" smtClean="0"/>
              <a:t>Oversee rehearsals and recording</a:t>
            </a:r>
          </a:p>
          <a:p>
            <a:pPr eaLnBrk="1" hangingPunct="1"/>
            <a:r>
              <a:rPr lang="en-US" sz="2800" dirty="0" smtClean="0"/>
              <a:t>Call shots</a:t>
            </a:r>
          </a:p>
          <a:p>
            <a:pPr eaLnBrk="1" hangingPunct="1"/>
            <a:r>
              <a:rPr lang="en-US" sz="2800" dirty="0" smtClean="0"/>
              <a:t>Oversee editing and post-production work</a:t>
            </a:r>
          </a:p>
          <a:p>
            <a:pPr eaLnBrk="1" hangingPunct="1"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Directors</a:t>
            </a:r>
            <a:endParaRPr lang="en-US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76338"/>
            <a:ext cx="5486400" cy="4767262"/>
          </a:xfrm>
        </p:spPr>
        <p:txBody>
          <a:bodyPr/>
          <a:lstStyle/>
          <a:p>
            <a:r>
              <a:rPr lang="en-US" dirty="0" smtClean="0"/>
              <a:t>The textbook authors compare the work of a director with that of a symphony conductor working with a number of different artists and their instruments.</a:t>
            </a:r>
          </a:p>
          <a:p>
            <a:r>
              <a:rPr lang="en-US" dirty="0" smtClean="0"/>
              <a:t>Do you think this is a fair comparison? Why or why not?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Your </a:t>
            </a:r>
            <a:r>
              <a:rPr lang="en-US" dirty="0" smtClean="0"/>
              <a:t>Take </a:t>
            </a:r>
            <a:endParaRPr lang="en-US" dirty="0"/>
          </a:p>
        </p:txBody>
      </p:sp>
      <p:pic>
        <p:nvPicPr>
          <p:cNvPr id="1028" name="Picture 4" descr="C:\Users\gay\AppData\Local\Microsoft\Windows\Temporary Internet Files\Content.IE5\ZCT9XAC7\MP90034152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8888" y="1371600"/>
            <a:ext cx="2826512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41910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Help the director with various tasks </a:t>
            </a:r>
          </a:p>
          <a:p>
            <a:pPr eaLnBrk="1" hangingPunct="1"/>
            <a:r>
              <a:rPr lang="en-US" sz="3000" dirty="0" smtClean="0"/>
              <a:t>Time the production </a:t>
            </a:r>
          </a:p>
          <a:p>
            <a:pPr eaLnBrk="1" hangingPunct="1"/>
            <a:r>
              <a:rPr lang="en-US" sz="3000" dirty="0" smtClean="0"/>
              <a:t>Arrange substitute assignments</a:t>
            </a:r>
          </a:p>
          <a:p>
            <a:pPr eaLnBrk="1" hangingPunct="1"/>
            <a:r>
              <a:rPr lang="en-US" sz="3000" dirty="0" smtClean="0"/>
              <a:t>Note script changes and continuity problems</a:t>
            </a:r>
          </a:p>
          <a:p>
            <a:pPr eaLnBrk="1" hangingPunct="1"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13315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4572000"/>
          </a:xfrm>
        </p:spPr>
        <p:txBody>
          <a:bodyPr/>
          <a:lstStyle/>
          <a:p>
            <a:pPr eaLnBrk="1" hangingPunct="1"/>
            <a:r>
              <a:rPr lang="en-US" sz="3000" dirty="0" smtClean="0"/>
              <a:t>Communicate with crew members and talent about production</a:t>
            </a:r>
          </a:p>
          <a:p>
            <a:pPr eaLnBrk="1" hangingPunct="1"/>
            <a:r>
              <a:rPr lang="en-US" sz="3000" dirty="0" smtClean="0"/>
              <a:t>Prepare to take over at any point</a:t>
            </a:r>
          </a:p>
          <a:p>
            <a:pPr eaLnBrk="1" hangingPunct="1"/>
            <a:r>
              <a:rPr lang="en-US" sz="3000" dirty="0" smtClean="0"/>
              <a:t>Set up a schedule for any editing</a:t>
            </a:r>
          </a:p>
          <a:p>
            <a:pPr eaLnBrk="1" hangingPunct="1"/>
            <a:endParaRPr lang="en-US" dirty="0" smtClean="0"/>
          </a:p>
        </p:txBody>
      </p:sp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Associate Directors (AD)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6238"/>
            <a:ext cx="4038600" cy="4754562"/>
          </a:xfrm>
        </p:spPr>
        <p:txBody>
          <a:bodyPr/>
          <a:lstStyle/>
          <a:p>
            <a:pPr eaLnBrk="1" hangingPunct="1"/>
            <a:r>
              <a:rPr lang="en-US" dirty="0" smtClean="0"/>
              <a:t>Act as overseer of the studio</a:t>
            </a:r>
          </a:p>
          <a:p>
            <a:pPr eaLnBrk="1" hangingPunct="1"/>
            <a:r>
              <a:rPr lang="en-US" dirty="0" smtClean="0"/>
              <a:t>Relay instructions from director to talent</a:t>
            </a:r>
          </a:p>
          <a:p>
            <a:pPr eaLnBrk="1" hangingPunct="1"/>
            <a:r>
              <a:rPr lang="en-US" dirty="0" smtClean="0"/>
              <a:t>Help inexperienced talent</a:t>
            </a:r>
          </a:p>
          <a:p>
            <a:pPr eaLnBrk="1" hangingPunct="1"/>
            <a:r>
              <a:rPr lang="en-US" dirty="0" smtClean="0"/>
              <a:t>Work with talent on blocking</a:t>
            </a:r>
          </a:p>
          <a:p>
            <a:pPr eaLnBrk="1" hangingPunct="1"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1433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6238"/>
            <a:ext cx="4038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Broadly supervise staging and light set ups</a:t>
            </a:r>
          </a:p>
          <a:p>
            <a:pPr eaLnBrk="1" hangingPunct="1"/>
            <a:r>
              <a:rPr lang="en-US" dirty="0" smtClean="0"/>
              <a:t>Direct studio traffic; supervise placement of props </a:t>
            </a:r>
          </a:p>
          <a:p>
            <a:pPr eaLnBrk="1" hangingPunct="1"/>
            <a:r>
              <a:rPr lang="en-US" dirty="0" smtClean="0"/>
              <a:t>Coordinate with director on positions of equipment</a:t>
            </a:r>
          </a:p>
          <a:p>
            <a:pPr eaLnBrk="1" hangingPunct="1"/>
            <a:r>
              <a:rPr lang="en-US" dirty="0" smtClean="0"/>
              <a:t>Prepare studio for next production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Stage Managers </a:t>
            </a:r>
            <a:br>
              <a:rPr lang="en-US" dirty="0" smtClean="0"/>
            </a:br>
            <a:r>
              <a:rPr lang="en-US" sz="3600" dirty="0" smtClean="0"/>
              <a:t>(Floor Managers or Floor Directors)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307</TotalTime>
  <Words>836</Words>
  <Application>Microsoft Office PowerPoint</Application>
  <PresentationFormat>On-screen Show (4:3)</PresentationFormat>
  <Paragraphs>131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Chapter 2 Cast and Crew</vt:lpstr>
      <vt:lpstr>Disciplines and Techniques of Cast and Crew</vt:lpstr>
      <vt:lpstr>Number of People Involved  in a Production Can Vary</vt:lpstr>
      <vt:lpstr>Crew</vt:lpstr>
      <vt:lpstr>Producers</vt:lpstr>
      <vt:lpstr>Directors</vt:lpstr>
      <vt:lpstr>Your Take </vt:lpstr>
      <vt:lpstr>Associate Directors (AD)</vt:lpstr>
      <vt:lpstr>Stage Managers  (Floor Managers or Floor Directors)</vt:lpstr>
      <vt:lpstr>Hand Signals Used by Stage Managers</vt:lpstr>
      <vt:lpstr>Hand Signals Used by Stage Managers, continued</vt:lpstr>
      <vt:lpstr>Camera Operators</vt:lpstr>
      <vt:lpstr>Prompter Operators</vt:lpstr>
      <vt:lpstr>Lighting Directors</vt:lpstr>
      <vt:lpstr>Audio Engineers</vt:lpstr>
      <vt:lpstr>Graphics Operators</vt:lpstr>
      <vt:lpstr>Technical Directors</vt:lpstr>
      <vt:lpstr>Recordist vs. Videotape Operator</vt:lpstr>
      <vt:lpstr>Recordists</vt:lpstr>
      <vt:lpstr>Editors</vt:lpstr>
      <vt:lpstr>Other Positions</vt:lpstr>
      <vt:lpstr>Your Take  </vt:lpstr>
      <vt:lpstr>Cast</vt:lpstr>
      <vt:lpstr>Focus on Employment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gpauley</dc:creator>
  <cp:lastModifiedBy>gay</cp:lastModifiedBy>
  <cp:revision>46</cp:revision>
  <dcterms:created xsi:type="dcterms:W3CDTF">2008-07-23T22:12:34Z</dcterms:created>
  <dcterms:modified xsi:type="dcterms:W3CDTF">2012-10-23T22:43:35Z</dcterms:modified>
</cp:coreProperties>
</file>