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notesMasterIdLst>
    <p:notesMasterId r:id="rId33"/>
  </p:notesMasterIdLst>
  <p:sldIdLst>
    <p:sldId id="297" r:id="rId2"/>
    <p:sldId id="257" r:id="rId3"/>
    <p:sldId id="258" r:id="rId4"/>
    <p:sldId id="259" r:id="rId5"/>
    <p:sldId id="298" r:id="rId6"/>
    <p:sldId id="260" r:id="rId7"/>
    <p:sldId id="261" r:id="rId8"/>
    <p:sldId id="294" r:id="rId9"/>
    <p:sldId id="263" r:id="rId10"/>
    <p:sldId id="265" r:id="rId11"/>
    <p:sldId id="264" r:id="rId12"/>
    <p:sldId id="270" r:id="rId13"/>
    <p:sldId id="271" r:id="rId14"/>
    <p:sldId id="268" r:id="rId15"/>
    <p:sldId id="272" r:id="rId16"/>
    <p:sldId id="299" r:id="rId17"/>
    <p:sldId id="300" r:id="rId18"/>
    <p:sldId id="301" r:id="rId19"/>
    <p:sldId id="302" r:id="rId20"/>
    <p:sldId id="278" r:id="rId21"/>
    <p:sldId id="279" r:id="rId22"/>
    <p:sldId id="280" r:id="rId23"/>
    <p:sldId id="282" r:id="rId24"/>
    <p:sldId id="305" r:id="rId25"/>
    <p:sldId id="285" r:id="rId26"/>
    <p:sldId id="306" r:id="rId27"/>
    <p:sldId id="303" r:id="rId28"/>
    <p:sldId id="307" r:id="rId29"/>
    <p:sldId id="290" r:id="rId30"/>
    <p:sldId id="292" r:id="rId31"/>
    <p:sldId id="304" r:id="rId3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7E9632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128" autoAdjust="0"/>
    <p:restoredTop sz="94660"/>
  </p:normalViewPr>
  <p:slideViewPr>
    <p:cSldViewPr>
      <p:cViewPr>
        <p:scale>
          <a:sx n="100" d="100"/>
          <a:sy n="100" d="100"/>
        </p:scale>
        <p:origin x="-1567" y="-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7890D9-A1BC-417F-A414-41B01851BEE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E1582F6-2E46-44C8-819A-6BB5F840E8FB}">
      <dgm:prSet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/>
            <a:t>Involves daily observation</a:t>
          </a:r>
          <a:endParaRPr lang="en-US" dirty="0"/>
        </a:p>
      </dgm:t>
    </dgm:pt>
    <dgm:pt modelId="{3901EFD2-6CCD-48A0-95DE-7DA645E9D19D}" type="parTrans" cxnId="{8A6DF29B-5009-4012-B9CD-49EAC7231F58}">
      <dgm:prSet/>
      <dgm:spPr/>
      <dgm:t>
        <a:bodyPr/>
        <a:lstStyle/>
        <a:p>
          <a:endParaRPr lang="en-US"/>
        </a:p>
      </dgm:t>
    </dgm:pt>
    <dgm:pt modelId="{F46F1319-A927-42E1-A064-3FEFFC666743}" type="sibTrans" cxnId="{8A6DF29B-5009-4012-B9CD-49EAC7231F58}">
      <dgm:prSet/>
      <dgm:spPr/>
      <dgm:t>
        <a:bodyPr/>
        <a:lstStyle/>
        <a:p>
          <a:endParaRPr lang="en-US"/>
        </a:p>
      </dgm:t>
    </dgm:pt>
    <dgm:pt modelId="{4C4F2BE8-A9E8-45DD-8C43-F5D63963091B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/>
            <a:t>Takes many different forms</a:t>
          </a:r>
          <a:endParaRPr lang="en-US" dirty="0"/>
        </a:p>
      </dgm:t>
    </dgm:pt>
    <dgm:pt modelId="{1C5D5219-91B0-4095-AA0B-319F0FCBEAAB}" type="parTrans" cxnId="{A1556E18-2F19-4A7E-87D5-351497BB9648}">
      <dgm:prSet/>
      <dgm:spPr/>
      <dgm:t>
        <a:bodyPr/>
        <a:lstStyle/>
        <a:p>
          <a:endParaRPr lang="en-US"/>
        </a:p>
      </dgm:t>
    </dgm:pt>
    <dgm:pt modelId="{31494803-589C-4CDB-814A-CFAE62C3364C}" type="sibTrans" cxnId="{A1556E18-2F19-4A7E-87D5-351497BB9648}">
      <dgm:prSet/>
      <dgm:spPr/>
      <dgm:t>
        <a:bodyPr/>
        <a:lstStyle/>
        <a:p>
          <a:endParaRPr lang="en-US"/>
        </a:p>
      </dgm:t>
    </dgm:pt>
    <dgm:pt modelId="{707BBC11-4003-4225-B030-F5706AC73E12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mtClean="0"/>
            <a:t>Avoids cultural bias</a:t>
          </a:r>
          <a:endParaRPr lang="en-US"/>
        </a:p>
      </dgm:t>
    </dgm:pt>
    <dgm:pt modelId="{91F524A2-43E9-4439-A8C1-D438CADCA115}" type="parTrans" cxnId="{C8BB705A-76DE-4592-A563-51DB5A49C627}">
      <dgm:prSet/>
      <dgm:spPr/>
      <dgm:t>
        <a:bodyPr/>
        <a:lstStyle/>
        <a:p>
          <a:endParaRPr lang="en-US"/>
        </a:p>
      </dgm:t>
    </dgm:pt>
    <dgm:pt modelId="{C61AE46F-86BB-4D2F-892A-27E5AC3C0B5C}" type="sibTrans" cxnId="{C8BB705A-76DE-4592-A563-51DB5A49C627}">
      <dgm:prSet/>
      <dgm:spPr/>
      <dgm:t>
        <a:bodyPr/>
        <a:lstStyle/>
        <a:p>
          <a:endParaRPr lang="en-US"/>
        </a:p>
      </dgm:t>
    </dgm:pt>
    <dgm:pt modelId="{21DF7531-A07E-4610-9A25-C9050558F3DE}">
      <dgm:prSet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/>
            <a:t>Involves student engagement</a:t>
          </a:r>
          <a:endParaRPr lang="en-US" dirty="0"/>
        </a:p>
      </dgm:t>
    </dgm:pt>
    <dgm:pt modelId="{22DE9749-552F-4519-8D95-94896B9AE99C}" type="parTrans" cxnId="{A4468D9B-EF43-481A-B9BB-6015654AFCDE}">
      <dgm:prSet/>
      <dgm:spPr/>
      <dgm:t>
        <a:bodyPr/>
        <a:lstStyle/>
        <a:p>
          <a:endParaRPr lang="en-US"/>
        </a:p>
      </dgm:t>
    </dgm:pt>
    <dgm:pt modelId="{AED4F9C7-D136-4F44-8C9A-C7EC485FAEE9}" type="sibTrans" cxnId="{A4468D9B-EF43-481A-B9BB-6015654AFCDE}">
      <dgm:prSet/>
      <dgm:spPr/>
      <dgm:t>
        <a:bodyPr/>
        <a:lstStyle/>
        <a:p>
          <a:endParaRPr lang="en-US"/>
        </a:p>
      </dgm:t>
    </dgm:pt>
    <dgm:pt modelId="{8F91EBE0-7249-4047-8A9C-0FCFF7CDCAF0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/>
            <a:t>Focuses on students’ abilities</a:t>
          </a:r>
          <a:endParaRPr lang="en-US" dirty="0"/>
        </a:p>
      </dgm:t>
    </dgm:pt>
    <dgm:pt modelId="{9C1EEF07-036C-4D48-AEF5-9E7EB207F896}" type="parTrans" cxnId="{D93EB89B-6D04-4D2E-9A99-A0E58CFFEA7C}">
      <dgm:prSet/>
      <dgm:spPr/>
      <dgm:t>
        <a:bodyPr/>
        <a:lstStyle/>
        <a:p>
          <a:endParaRPr lang="en-US"/>
        </a:p>
      </dgm:t>
    </dgm:pt>
    <dgm:pt modelId="{D87BE323-6EDD-4304-9BF0-272AC92B5555}" type="sibTrans" cxnId="{D93EB89B-6D04-4D2E-9A99-A0E58CFFEA7C}">
      <dgm:prSet/>
      <dgm:spPr/>
      <dgm:t>
        <a:bodyPr/>
        <a:lstStyle/>
        <a:p>
          <a:endParaRPr lang="en-US"/>
        </a:p>
      </dgm:t>
    </dgm:pt>
    <dgm:pt modelId="{E1989BE5-E511-431F-AA96-A9173D242B61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mtClean="0"/>
            <a:t>Informs instruction</a:t>
          </a:r>
          <a:endParaRPr lang="en-US"/>
        </a:p>
      </dgm:t>
    </dgm:pt>
    <dgm:pt modelId="{372A2E09-6F40-4796-A820-1A69B2016EE1}" type="parTrans" cxnId="{B4300631-BC45-49CD-ABB8-4B62F3F8A494}">
      <dgm:prSet/>
      <dgm:spPr/>
      <dgm:t>
        <a:bodyPr/>
        <a:lstStyle/>
        <a:p>
          <a:endParaRPr lang="en-US"/>
        </a:p>
      </dgm:t>
    </dgm:pt>
    <dgm:pt modelId="{5B757276-4AF9-4361-88E5-B43B1587740F}" type="sibTrans" cxnId="{B4300631-BC45-49CD-ABB8-4B62F3F8A494}">
      <dgm:prSet/>
      <dgm:spPr/>
      <dgm:t>
        <a:bodyPr/>
        <a:lstStyle/>
        <a:p>
          <a:endParaRPr lang="en-US"/>
        </a:p>
      </dgm:t>
    </dgm:pt>
    <dgm:pt modelId="{90FDDB32-5F8E-4979-8965-13F176682E09}" type="pres">
      <dgm:prSet presAssocID="{DF7890D9-A1BC-417F-A414-41B01851BEE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F257389-A9FC-4CA6-8D33-9581D310CFE9}" type="pres">
      <dgm:prSet presAssocID="{0E1582F6-2E46-44C8-819A-6BB5F840E8FB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2779F8-5CD8-4E20-9D32-3CA873636CA8}" type="pres">
      <dgm:prSet presAssocID="{F46F1319-A927-42E1-A064-3FEFFC666743}" presName="spacer" presStyleCnt="0"/>
      <dgm:spPr/>
    </dgm:pt>
    <dgm:pt modelId="{4FEBE092-9BD9-48B8-9175-B5C55AB0C72A}" type="pres">
      <dgm:prSet presAssocID="{4C4F2BE8-A9E8-45DD-8C43-F5D63963091B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FC2036F-DF6D-4226-A772-9B58E4F221D8}" type="pres">
      <dgm:prSet presAssocID="{31494803-589C-4CDB-814A-CFAE62C3364C}" presName="spacer" presStyleCnt="0"/>
      <dgm:spPr/>
    </dgm:pt>
    <dgm:pt modelId="{D63CA69B-8DC5-40A5-AAFD-A9EB2174700E}" type="pres">
      <dgm:prSet presAssocID="{707BBC11-4003-4225-B030-F5706AC73E12}" presName="parentText" presStyleLbl="node1" presStyleIdx="2" presStyleCnt="6" custLinFactNeighborY="-1488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7318E97-28D7-40F4-914E-73937BB40BA4}" type="pres">
      <dgm:prSet presAssocID="{C61AE46F-86BB-4D2F-892A-27E5AC3C0B5C}" presName="spacer" presStyleCnt="0"/>
      <dgm:spPr/>
    </dgm:pt>
    <dgm:pt modelId="{3C903A9E-BF94-460E-8AFF-DA6508222E73}" type="pres">
      <dgm:prSet presAssocID="{21DF7531-A07E-4610-9A25-C9050558F3DE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668FE8-FC46-470E-AFE1-9FF98A167CB2}" type="pres">
      <dgm:prSet presAssocID="{AED4F9C7-D136-4F44-8C9A-C7EC485FAEE9}" presName="spacer" presStyleCnt="0"/>
      <dgm:spPr/>
    </dgm:pt>
    <dgm:pt modelId="{02AA397F-80AD-433E-AC6A-0EDD24BD0C45}" type="pres">
      <dgm:prSet presAssocID="{8F91EBE0-7249-4047-8A9C-0FCFF7CDCAF0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EB5D26-16D1-435B-953C-FE1922F8EED2}" type="pres">
      <dgm:prSet presAssocID="{D87BE323-6EDD-4304-9BF0-272AC92B5555}" presName="spacer" presStyleCnt="0"/>
      <dgm:spPr/>
    </dgm:pt>
    <dgm:pt modelId="{337EC3C5-1713-41A8-A0FD-A0FF252E4F8C}" type="pres">
      <dgm:prSet presAssocID="{E1989BE5-E511-431F-AA96-A9173D242B61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4ACCDF0-558E-4396-BC67-9DD754CCE146}" type="presOf" srcId="{E1989BE5-E511-431F-AA96-A9173D242B61}" destId="{337EC3C5-1713-41A8-A0FD-A0FF252E4F8C}" srcOrd="0" destOrd="0" presId="urn:microsoft.com/office/officeart/2005/8/layout/vList2"/>
    <dgm:cxn modelId="{B4300631-BC45-49CD-ABB8-4B62F3F8A494}" srcId="{DF7890D9-A1BC-417F-A414-41B01851BEE5}" destId="{E1989BE5-E511-431F-AA96-A9173D242B61}" srcOrd="5" destOrd="0" parTransId="{372A2E09-6F40-4796-A820-1A69B2016EE1}" sibTransId="{5B757276-4AF9-4361-88E5-B43B1587740F}"/>
    <dgm:cxn modelId="{A4468D9B-EF43-481A-B9BB-6015654AFCDE}" srcId="{DF7890D9-A1BC-417F-A414-41B01851BEE5}" destId="{21DF7531-A07E-4610-9A25-C9050558F3DE}" srcOrd="3" destOrd="0" parTransId="{22DE9749-552F-4519-8D95-94896B9AE99C}" sibTransId="{AED4F9C7-D136-4F44-8C9A-C7EC485FAEE9}"/>
    <dgm:cxn modelId="{6046749E-7EFA-4D56-ACCB-D8FE8BA3E8C2}" type="presOf" srcId="{707BBC11-4003-4225-B030-F5706AC73E12}" destId="{D63CA69B-8DC5-40A5-AAFD-A9EB2174700E}" srcOrd="0" destOrd="0" presId="urn:microsoft.com/office/officeart/2005/8/layout/vList2"/>
    <dgm:cxn modelId="{AE233B23-432C-46E8-9382-714F31A69CD0}" type="presOf" srcId="{8F91EBE0-7249-4047-8A9C-0FCFF7CDCAF0}" destId="{02AA397F-80AD-433E-AC6A-0EDD24BD0C45}" srcOrd="0" destOrd="0" presId="urn:microsoft.com/office/officeart/2005/8/layout/vList2"/>
    <dgm:cxn modelId="{3078078B-1A50-4351-8F00-1C91DB4FD94B}" type="presOf" srcId="{4C4F2BE8-A9E8-45DD-8C43-F5D63963091B}" destId="{4FEBE092-9BD9-48B8-9175-B5C55AB0C72A}" srcOrd="0" destOrd="0" presId="urn:microsoft.com/office/officeart/2005/8/layout/vList2"/>
    <dgm:cxn modelId="{C8BB705A-76DE-4592-A563-51DB5A49C627}" srcId="{DF7890D9-A1BC-417F-A414-41B01851BEE5}" destId="{707BBC11-4003-4225-B030-F5706AC73E12}" srcOrd="2" destOrd="0" parTransId="{91F524A2-43E9-4439-A8C1-D438CADCA115}" sibTransId="{C61AE46F-86BB-4D2F-892A-27E5AC3C0B5C}"/>
    <dgm:cxn modelId="{26F33C73-68A1-40A7-8865-530C05CAE116}" type="presOf" srcId="{21DF7531-A07E-4610-9A25-C9050558F3DE}" destId="{3C903A9E-BF94-460E-8AFF-DA6508222E73}" srcOrd="0" destOrd="0" presId="urn:microsoft.com/office/officeart/2005/8/layout/vList2"/>
    <dgm:cxn modelId="{A1556E18-2F19-4A7E-87D5-351497BB9648}" srcId="{DF7890D9-A1BC-417F-A414-41B01851BEE5}" destId="{4C4F2BE8-A9E8-45DD-8C43-F5D63963091B}" srcOrd="1" destOrd="0" parTransId="{1C5D5219-91B0-4095-AA0B-319F0FCBEAAB}" sibTransId="{31494803-589C-4CDB-814A-CFAE62C3364C}"/>
    <dgm:cxn modelId="{D93EB89B-6D04-4D2E-9A99-A0E58CFFEA7C}" srcId="{DF7890D9-A1BC-417F-A414-41B01851BEE5}" destId="{8F91EBE0-7249-4047-8A9C-0FCFF7CDCAF0}" srcOrd="4" destOrd="0" parTransId="{9C1EEF07-036C-4D48-AEF5-9E7EB207F896}" sibTransId="{D87BE323-6EDD-4304-9BF0-272AC92B5555}"/>
    <dgm:cxn modelId="{BF402798-D5EB-4353-83A6-8532C3552BBD}" type="presOf" srcId="{0E1582F6-2E46-44C8-819A-6BB5F840E8FB}" destId="{1F257389-A9FC-4CA6-8D33-9581D310CFE9}" srcOrd="0" destOrd="0" presId="urn:microsoft.com/office/officeart/2005/8/layout/vList2"/>
    <dgm:cxn modelId="{8A6DF29B-5009-4012-B9CD-49EAC7231F58}" srcId="{DF7890D9-A1BC-417F-A414-41B01851BEE5}" destId="{0E1582F6-2E46-44C8-819A-6BB5F840E8FB}" srcOrd="0" destOrd="0" parTransId="{3901EFD2-6CCD-48A0-95DE-7DA645E9D19D}" sibTransId="{F46F1319-A927-42E1-A064-3FEFFC666743}"/>
    <dgm:cxn modelId="{B145D7E9-8D80-4AC6-9389-6BEDAFFFD258}" type="presOf" srcId="{DF7890D9-A1BC-417F-A414-41B01851BEE5}" destId="{90FDDB32-5F8E-4979-8965-13F176682E09}" srcOrd="0" destOrd="0" presId="urn:microsoft.com/office/officeart/2005/8/layout/vList2"/>
    <dgm:cxn modelId="{73280A82-997C-4644-8EFB-F7CB63EEF81D}" type="presParOf" srcId="{90FDDB32-5F8E-4979-8965-13F176682E09}" destId="{1F257389-A9FC-4CA6-8D33-9581D310CFE9}" srcOrd="0" destOrd="0" presId="urn:microsoft.com/office/officeart/2005/8/layout/vList2"/>
    <dgm:cxn modelId="{2424D036-8C9C-4F2B-86F7-8541C2022BF1}" type="presParOf" srcId="{90FDDB32-5F8E-4979-8965-13F176682E09}" destId="{9D2779F8-5CD8-4E20-9D32-3CA873636CA8}" srcOrd="1" destOrd="0" presId="urn:microsoft.com/office/officeart/2005/8/layout/vList2"/>
    <dgm:cxn modelId="{E35850AA-DC00-4B16-8366-0F7D55D6F278}" type="presParOf" srcId="{90FDDB32-5F8E-4979-8965-13F176682E09}" destId="{4FEBE092-9BD9-48B8-9175-B5C55AB0C72A}" srcOrd="2" destOrd="0" presId="urn:microsoft.com/office/officeart/2005/8/layout/vList2"/>
    <dgm:cxn modelId="{D524019A-45E3-4016-AE2D-3CDC4362308A}" type="presParOf" srcId="{90FDDB32-5F8E-4979-8965-13F176682E09}" destId="{AFC2036F-DF6D-4226-A772-9B58E4F221D8}" srcOrd="3" destOrd="0" presId="urn:microsoft.com/office/officeart/2005/8/layout/vList2"/>
    <dgm:cxn modelId="{5FF7BF6E-F182-43A0-B82C-1E93DCF63FA9}" type="presParOf" srcId="{90FDDB32-5F8E-4979-8965-13F176682E09}" destId="{D63CA69B-8DC5-40A5-AAFD-A9EB2174700E}" srcOrd="4" destOrd="0" presId="urn:microsoft.com/office/officeart/2005/8/layout/vList2"/>
    <dgm:cxn modelId="{E2DBF61F-E46C-4A84-BD55-3A055AA5EE0E}" type="presParOf" srcId="{90FDDB32-5F8E-4979-8965-13F176682E09}" destId="{67318E97-28D7-40F4-914E-73937BB40BA4}" srcOrd="5" destOrd="0" presId="urn:microsoft.com/office/officeart/2005/8/layout/vList2"/>
    <dgm:cxn modelId="{F8210403-1F60-43C4-A43B-92138350BE77}" type="presParOf" srcId="{90FDDB32-5F8E-4979-8965-13F176682E09}" destId="{3C903A9E-BF94-460E-8AFF-DA6508222E73}" srcOrd="6" destOrd="0" presId="urn:microsoft.com/office/officeart/2005/8/layout/vList2"/>
    <dgm:cxn modelId="{289E3131-C58D-45CA-AA31-FFE650221701}" type="presParOf" srcId="{90FDDB32-5F8E-4979-8965-13F176682E09}" destId="{E9668FE8-FC46-470E-AFE1-9FF98A167CB2}" srcOrd="7" destOrd="0" presId="urn:microsoft.com/office/officeart/2005/8/layout/vList2"/>
    <dgm:cxn modelId="{5B64FF02-CBE2-4510-A18C-0156AC54FEA2}" type="presParOf" srcId="{90FDDB32-5F8E-4979-8965-13F176682E09}" destId="{02AA397F-80AD-433E-AC6A-0EDD24BD0C45}" srcOrd="8" destOrd="0" presId="urn:microsoft.com/office/officeart/2005/8/layout/vList2"/>
    <dgm:cxn modelId="{A906F311-0D8B-4836-968E-07AE2C271623}" type="presParOf" srcId="{90FDDB32-5F8E-4979-8965-13F176682E09}" destId="{55EB5D26-16D1-435B-953C-FE1922F8EED2}" srcOrd="9" destOrd="0" presId="urn:microsoft.com/office/officeart/2005/8/layout/vList2"/>
    <dgm:cxn modelId="{5EF76159-8878-4DB0-A7FB-689238D331B0}" type="presParOf" srcId="{90FDDB32-5F8E-4979-8965-13F176682E09}" destId="{337EC3C5-1713-41A8-A0FD-A0FF252E4F8C}" srcOrd="1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422559-2ECC-420C-B301-A3F36039C2E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05DC50D-8FD5-49C5-A02F-1E0AFD0A423A}">
      <dgm:prSet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/>
            <a:t>Standardized testing (norm referenced)</a:t>
          </a:r>
          <a:endParaRPr lang="en-US" dirty="0"/>
        </a:p>
      </dgm:t>
    </dgm:pt>
    <dgm:pt modelId="{8ECC5911-16C3-4FEF-85A1-B3AB2C522CF4}" type="parTrans" cxnId="{7F33B08A-FD66-47E3-A95C-E88A73B2D155}">
      <dgm:prSet/>
      <dgm:spPr/>
      <dgm:t>
        <a:bodyPr/>
        <a:lstStyle/>
        <a:p>
          <a:endParaRPr lang="en-US"/>
        </a:p>
      </dgm:t>
    </dgm:pt>
    <dgm:pt modelId="{C2BB1FEB-7FBB-418A-8642-17E707AB0793}" type="sibTrans" cxnId="{7F33B08A-FD66-47E3-A95C-E88A73B2D155}">
      <dgm:prSet/>
      <dgm:spPr/>
      <dgm:t>
        <a:bodyPr/>
        <a:lstStyle/>
        <a:p>
          <a:endParaRPr lang="en-US"/>
        </a:p>
      </dgm:t>
    </dgm:pt>
    <dgm:pt modelId="{9D71E830-6CA8-432D-9C05-398A2D698183}">
      <dgm:prSet>
        <dgm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/>
            <a:t>Curriculum-based assessment (criterion referenced)</a:t>
          </a:r>
          <a:endParaRPr lang="en-US" dirty="0"/>
        </a:p>
      </dgm:t>
    </dgm:pt>
    <dgm:pt modelId="{53A10339-5072-4087-823D-1FBC802F9C37}" type="parTrans" cxnId="{91B501A7-B4DA-4574-8742-E0B82279F6A6}">
      <dgm:prSet/>
      <dgm:spPr/>
      <dgm:t>
        <a:bodyPr/>
        <a:lstStyle/>
        <a:p>
          <a:endParaRPr lang="en-US"/>
        </a:p>
      </dgm:t>
    </dgm:pt>
    <dgm:pt modelId="{5CC2BDF9-97A8-4D05-9544-21956A1E02DF}" type="sibTrans" cxnId="{91B501A7-B4DA-4574-8742-E0B82279F6A6}">
      <dgm:prSet/>
      <dgm:spPr/>
      <dgm:t>
        <a:bodyPr/>
        <a:lstStyle/>
        <a:p>
          <a:endParaRPr lang="en-US"/>
        </a:p>
      </dgm:t>
    </dgm:pt>
    <dgm:pt modelId="{1C1B80F2-21B0-4F67-A97E-5ECFD051233B}">
      <dgm:prSet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dirty="0" smtClean="0"/>
            <a:t>Standards-based performance assessment (criterion referenced)</a:t>
          </a:r>
          <a:endParaRPr lang="en-US" dirty="0"/>
        </a:p>
      </dgm:t>
    </dgm:pt>
    <dgm:pt modelId="{350B89F8-0F2E-419A-BEEC-20A98F62C57A}" type="parTrans" cxnId="{BAACD8F3-E7B7-4DB2-87AA-E919E34C9846}">
      <dgm:prSet/>
      <dgm:spPr/>
      <dgm:t>
        <a:bodyPr/>
        <a:lstStyle/>
        <a:p>
          <a:endParaRPr lang="en-US"/>
        </a:p>
      </dgm:t>
    </dgm:pt>
    <dgm:pt modelId="{1E08B391-478E-4024-952B-C1F62A6C3272}" type="sibTrans" cxnId="{BAACD8F3-E7B7-4DB2-87AA-E919E34C9846}">
      <dgm:prSet/>
      <dgm:spPr/>
      <dgm:t>
        <a:bodyPr/>
        <a:lstStyle/>
        <a:p>
          <a:endParaRPr lang="en-US"/>
        </a:p>
      </dgm:t>
    </dgm:pt>
    <dgm:pt modelId="{462772FC-72FE-4A48-A3BD-0EE0FADBB84D}">
      <dgm:prSet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en-US" smtClean="0"/>
            <a:t>Process-oriented assessment (criterion referenced)</a:t>
          </a:r>
          <a:endParaRPr lang="en-US"/>
        </a:p>
      </dgm:t>
    </dgm:pt>
    <dgm:pt modelId="{939EED12-A397-4A06-91FA-B79DD99DF437}" type="parTrans" cxnId="{6E519EA8-614B-4B20-90DB-3121ABDB51F3}">
      <dgm:prSet/>
      <dgm:spPr/>
      <dgm:t>
        <a:bodyPr/>
        <a:lstStyle/>
        <a:p>
          <a:endParaRPr lang="en-US"/>
        </a:p>
      </dgm:t>
    </dgm:pt>
    <dgm:pt modelId="{5F05B749-FC71-47AE-8323-130FABAC27DF}" type="sibTrans" cxnId="{6E519EA8-614B-4B20-90DB-3121ABDB51F3}">
      <dgm:prSet/>
      <dgm:spPr/>
      <dgm:t>
        <a:bodyPr/>
        <a:lstStyle/>
        <a:p>
          <a:endParaRPr lang="en-US"/>
        </a:p>
      </dgm:t>
    </dgm:pt>
    <dgm:pt modelId="{394B4B04-7737-4C01-89E9-937D9C85E43C}" type="pres">
      <dgm:prSet presAssocID="{2D422559-2ECC-420C-B301-A3F36039C2E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4080C9-580F-4849-AFBA-E3F2449E08BD}" type="pres">
      <dgm:prSet presAssocID="{005DC50D-8FD5-49C5-A02F-1E0AFD0A423A}" presName="parentText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295907-5F1A-4C02-86D3-CDC15932767F}" type="pres">
      <dgm:prSet presAssocID="{C2BB1FEB-7FBB-418A-8642-17E707AB0793}" presName="spacer" presStyleCnt="0"/>
      <dgm:spPr/>
    </dgm:pt>
    <dgm:pt modelId="{48B59F4B-BAB7-49BB-98BE-5FFBFC00DF43}" type="pres">
      <dgm:prSet presAssocID="{9D71E830-6CA8-432D-9C05-398A2D698183}" presName="parentText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E35B8F3-B465-45A1-999F-261091D95DDB}" type="pres">
      <dgm:prSet presAssocID="{5CC2BDF9-97A8-4D05-9544-21956A1E02DF}" presName="spacer" presStyleCnt="0"/>
      <dgm:spPr/>
    </dgm:pt>
    <dgm:pt modelId="{D5420694-A058-4DD8-B7A7-0D920D0655F3}" type="pres">
      <dgm:prSet presAssocID="{1C1B80F2-21B0-4F67-A97E-5ECFD051233B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8FA9BD-04F7-48E6-83DC-8ECD9492C24F}" type="pres">
      <dgm:prSet presAssocID="{1E08B391-478E-4024-952B-C1F62A6C3272}" presName="spacer" presStyleCnt="0"/>
      <dgm:spPr/>
    </dgm:pt>
    <dgm:pt modelId="{7D2E0C8A-712F-49C5-86AE-1F7D87919C47}" type="pres">
      <dgm:prSet presAssocID="{462772FC-72FE-4A48-A3BD-0EE0FADBB84D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F33B08A-FD66-47E3-A95C-E88A73B2D155}" srcId="{2D422559-2ECC-420C-B301-A3F36039C2E7}" destId="{005DC50D-8FD5-49C5-A02F-1E0AFD0A423A}" srcOrd="0" destOrd="0" parTransId="{8ECC5911-16C3-4FEF-85A1-B3AB2C522CF4}" sibTransId="{C2BB1FEB-7FBB-418A-8642-17E707AB0793}"/>
    <dgm:cxn modelId="{C2DEB654-97BC-4B08-817B-3BC9386D850C}" type="presOf" srcId="{2D422559-2ECC-420C-B301-A3F36039C2E7}" destId="{394B4B04-7737-4C01-89E9-937D9C85E43C}" srcOrd="0" destOrd="0" presId="urn:microsoft.com/office/officeart/2005/8/layout/vList2"/>
    <dgm:cxn modelId="{66CDF89E-9D69-48B5-B9C2-694D8216626F}" type="presOf" srcId="{9D71E830-6CA8-432D-9C05-398A2D698183}" destId="{48B59F4B-BAB7-49BB-98BE-5FFBFC00DF43}" srcOrd="0" destOrd="0" presId="urn:microsoft.com/office/officeart/2005/8/layout/vList2"/>
    <dgm:cxn modelId="{BAACD8F3-E7B7-4DB2-87AA-E919E34C9846}" srcId="{2D422559-2ECC-420C-B301-A3F36039C2E7}" destId="{1C1B80F2-21B0-4F67-A97E-5ECFD051233B}" srcOrd="2" destOrd="0" parTransId="{350B89F8-0F2E-419A-BEEC-20A98F62C57A}" sibTransId="{1E08B391-478E-4024-952B-C1F62A6C3272}"/>
    <dgm:cxn modelId="{9C98F5FA-7DF6-4E84-9C9F-02467E232E94}" type="presOf" srcId="{005DC50D-8FD5-49C5-A02F-1E0AFD0A423A}" destId="{B94080C9-580F-4849-AFBA-E3F2449E08BD}" srcOrd="0" destOrd="0" presId="urn:microsoft.com/office/officeart/2005/8/layout/vList2"/>
    <dgm:cxn modelId="{91B501A7-B4DA-4574-8742-E0B82279F6A6}" srcId="{2D422559-2ECC-420C-B301-A3F36039C2E7}" destId="{9D71E830-6CA8-432D-9C05-398A2D698183}" srcOrd="1" destOrd="0" parTransId="{53A10339-5072-4087-823D-1FBC802F9C37}" sibTransId="{5CC2BDF9-97A8-4D05-9544-21956A1E02DF}"/>
    <dgm:cxn modelId="{A439650C-738F-407F-AEF5-D22F6E777B7D}" type="presOf" srcId="{462772FC-72FE-4A48-A3BD-0EE0FADBB84D}" destId="{7D2E0C8A-712F-49C5-86AE-1F7D87919C47}" srcOrd="0" destOrd="0" presId="urn:microsoft.com/office/officeart/2005/8/layout/vList2"/>
    <dgm:cxn modelId="{6E519EA8-614B-4B20-90DB-3121ABDB51F3}" srcId="{2D422559-2ECC-420C-B301-A3F36039C2E7}" destId="{462772FC-72FE-4A48-A3BD-0EE0FADBB84D}" srcOrd="3" destOrd="0" parTransId="{939EED12-A397-4A06-91FA-B79DD99DF437}" sibTransId="{5F05B749-FC71-47AE-8323-130FABAC27DF}"/>
    <dgm:cxn modelId="{ED4D66A8-C659-4A31-9008-5D244F4E45B3}" type="presOf" srcId="{1C1B80F2-21B0-4F67-A97E-5ECFD051233B}" destId="{D5420694-A058-4DD8-B7A7-0D920D0655F3}" srcOrd="0" destOrd="0" presId="urn:microsoft.com/office/officeart/2005/8/layout/vList2"/>
    <dgm:cxn modelId="{AA70F231-BA36-419A-BD77-4C49F92FA5A9}" type="presParOf" srcId="{394B4B04-7737-4C01-89E9-937D9C85E43C}" destId="{B94080C9-580F-4849-AFBA-E3F2449E08BD}" srcOrd="0" destOrd="0" presId="urn:microsoft.com/office/officeart/2005/8/layout/vList2"/>
    <dgm:cxn modelId="{91375D21-188A-4385-AC4E-6BDBC229397D}" type="presParOf" srcId="{394B4B04-7737-4C01-89E9-937D9C85E43C}" destId="{83295907-5F1A-4C02-86D3-CDC15932767F}" srcOrd="1" destOrd="0" presId="urn:microsoft.com/office/officeart/2005/8/layout/vList2"/>
    <dgm:cxn modelId="{394AE9BF-3CF6-45D7-B3C6-08853AD6FEDC}" type="presParOf" srcId="{394B4B04-7737-4C01-89E9-937D9C85E43C}" destId="{48B59F4B-BAB7-49BB-98BE-5FFBFC00DF43}" srcOrd="2" destOrd="0" presId="urn:microsoft.com/office/officeart/2005/8/layout/vList2"/>
    <dgm:cxn modelId="{C98D9691-6811-447B-A176-602E07C023BD}" type="presParOf" srcId="{394B4B04-7737-4C01-89E9-937D9C85E43C}" destId="{5E35B8F3-B465-45A1-999F-261091D95DDB}" srcOrd="3" destOrd="0" presId="urn:microsoft.com/office/officeart/2005/8/layout/vList2"/>
    <dgm:cxn modelId="{B67B20C9-10C6-4907-807A-44E088FD7525}" type="presParOf" srcId="{394B4B04-7737-4C01-89E9-937D9C85E43C}" destId="{D5420694-A058-4DD8-B7A7-0D920D0655F3}" srcOrd="4" destOrd="0" presId="urn:microsoft.com/office/officeart/2005/8/layout/vList2"/>
    <dgm:cxn modelId="{BED0770F-E318-4DDB-ADA9-80B5E1CCE1EF}" type="presParOf" srcId="{394B4B04-7737-4C01-89E9-937D9C85E43C}" destId="{108FA9BD-04F7-48E6-83DC-8ECD9492C24F}" srcOrd="5" destOrd="0" presId="urn:microsoft.com/office/officeart/2005/8/layout/vList2"/>
    <dgm:cxn modelId="{1A0BA681-BE56-43FD-A82D-E7DB168491BE}" type="presParOf" srcId="{394B4B04-7737-4C01-89E9-937D9C85E43C}" destId="{7D2E0C8A-712F-49C5-86AE-1F7D87919C47}" srcOrd="6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F257389-A9FC-4CA6-8D33-9581D310CFE9}">
      <dsp:nvSpPr>
        <dsp:cNvPr id="0" name=""/>
        <dsp:cNvSpPr/>
      </dsp:nvSpPr>
      <dsp:spPr>
        <a:xfrm>
          <a:off x="0" y="31560"/>
          <a:ext cx="5410200" cy="671580"/>
        </a:xfrm>
        <a:prstGeom prst="roundRect">
          <a:avLst/>
        </a:prstGeom>
        <a:gradFill rotWithShape="1">
          <a:gsLst>
            <a:gs pos="0">
              <a:schemeClr val="accent1">
                <a:shade val="15000"/>
                <a:satMod val="180000"/>
              </a:schemeClr>
            </a:gs>
            <a:gs pos="50000">
              <a:schemeClr val="accent1">
                <a:shade val="45000"/>
                <a:satMod val="170000"/>
              </a:schemeClr>
            </a:gs>
            <a:gs pos="70000">
              <a:schemeClr val="accent1">
                <a:tint val="99000"/>
                <a:shade val="65000"/>
                <a:satMod val="155000"/>
              </a:schemeClr>
            </a:gs>
            <a:gs pos="100000">
              <a:schemeClr val="accent1"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Involves daily observation</a:t>
          </a:r>
          <a:endParaRPr lang="en-US" sz="2800" kern="1200" dirty="0"/>
        </a:p>
      </dsp:txBody>
      <dsp:txXfrm>
        <a:off x="32784" y="64344"/>
        <a:ext cx="5344632" cy="606012"/>
      </dsp:txXfrm>
    </dsp:sp>
    <dsp:sp modelId="{4FEBE092-9BD9-48B8-9175-B5C55AB0C72A}">
      <dsp:nvSpPr>
        <dsp:cNvPr id="0" name=""/>
        <dsp:cNvSpPr/>
      </dsp:nvSpPr>
      <dsp:spPr>
        <a:xfrm>
          <a:off x="0" y="783780"/>
          <a:ext cx="5410200" cy="671580"/>
        </a:xfrm>
        <a:prstGeom prst="roundRect">
          <a:avLst/>
        </a:prstGeom>
        <a:gradFill rotWithShape="1">
          <a:gsLst>
            <a:gs pos="0">
              <a:schemeClr val="accent2">
                <a:shade val="15000"/>
                <a:satMod val="180000"/>
              </a:schemeClr>
            </a:gs>
            <a:gs pos="50000">
              <a:schemeClr val="accent2">
                <a:shade val="45000"/>
                <a:satMod val="170000"/>
              </a:schemeClr>
            </a:gs>
            <a:gs pos="70000">
              <a:schemeClr val="accent2">
                <a:tint val="99000"/>
                <a:shade val="65000"/>
                <a:satMod val="155000"/>
              </a:schemeClr>
            </a:gs>
            <a:gs pos="100000">
              <a:schemeClr val="accent2"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Takes many different forms</a:t>
          </a:r>
          <a:endParaRPr lang="en-US" sz="2800" kern="1200" dirty="0"/>
        </a:p>
      </dsp:txBody>
      <dsp:txXfrm>
        <a:off x="32784" y="816564"/>
        <a:ext cx="5344632" cy="606012"/>
      </dsp:txXfrm>
    </dsp:sp>
    <dsp:sp modelId="{D63CA69B-8DC5-40A5-AAFD-A9EB2174700E}">
      <dsp:nvSpPr>
        <dsp:cNvPr id="0" name=""/>
        <dsp:cNvSpPr/>
      </dsp:nvSpPr>
      <dsp:spPr>
        <a:xfrm>
          <a:off x="0" y="1524000"/>
          <a:ext cx="5410200" cy="671580"/>
        </a:xfrm>
        <a:prstGeom prst="roundRect">
          <a:avLst/>
        </a:prstGeom>
        <a:gradFill rotWithShape="1">
          <a:gsLst>
            <a:gs pos="0">
              <a:schemeClr val="accent5">
                <a:shade val="15000"/>
                <a:satMod val="180000"/>
              </a:schemeClr>
            </a:gs>
            <a:gs pos="50000">
              <a:schemeClr val="accent5">
                <a:shade val="45000"/>
                <a:satMod val="170000"/>
              </a:schemeClr>
            </a:gs>
            <a:gs pos="70000">
              <a:schemeClr val="accent5">
                <a:tint val="99000"/>
                <a:shade val="65000"/>
                <a:satMod val="155000"/>
              </a:schemeClr>
            </a:gs>
            <a:gs pos="100000">
              <a:schemeClr val="accent5"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/>
            <a:t>Avoids cultural bias</a:t>
          </a:r>
          <a:endParaRPr lang="en-US" sz="2800" kern="1200"/>
        </a:p>
      </dsp:txBody>
      <dsp:txXfrm>
        <a:off x="32784" y="1556784"/>
        <a:ext cx="5344632" cy="606012"/>
      </dsp:txXfrm>
    </dsp:sp>
    <dsp:sp modelId="{3C903A9E-BF94-460E-8AFF-DA6508222E73}">
      <dsp:nvSpPr>
        <dsp:cNvPr id="0" name=""/>
        <dsp:cNvSpPr/>
      </dsp:nvSpPr>
      <dsp:spPr>
        <a:xfrm>
          <a:off x="0" y="2288220"/>
          <a:ext cx="5410200" cy="671580"/>
        </a:xfrm>
        <a:prstGeom prst="roundRect">
          <a:avLst/>
        </a:prstGeom>
        <a:gradFill rotWithShape="1">
          <a:gsLst>
            <a:gs pos="0">
              <a:schemeClr val="accent1">
                <a:shade val="15000"/>
                <a:satMod val="180000"/>
              </a:schemeClr>
            </a:gs>
            <a:gs pos="50000">
              <a:schemeClr val="accent1">
                <a:shade val="45000"/>
                <a:satMod val="170000"/>
              </a:schemeClr>
            </a:gs>
            <a:gs pos="70000">
              <a:schemeClr val="accent1">
                <a:tint val="99000"/>
                <a:shade val="65000"/>
                <a:satMod val="155000"/>
              </a:schemeClr>
            </a:gs>
            <a:gs pos="100000">
              <a:schemeClr val="accent1"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Involves student engagement</a:t>
          </a:r>
          <a:endParaRPr lang="en-US" sz="2800" kern="1200" dirty="0"/>
        </a:p>
      </dsp:txBody>
      <dsp:txXfrm>
        <a:off x="32784" y="2321004"/>
        <a:ext cx="5344632" cy="606012"/>
      </dsp:txXfrm>
    </dsp:sp>
    <dsp:sp modelId="{02AA397F-80AD-433E-AC6A-0EDD24BD0C45}">
      <dsp:nvSpPr>
        <dsp:cNvPr id="0" name=""/>
        <dsp:cNvSpPr/>
      </dsp:nvSpPr>
      <dsp:spPr>
        <a:xfrm>
          <a:off x="0" y="3040440"/>
          <a:ext cx="5410200" cy="671580"/>
        </a:xfrm>
        <a:prstGeom prst="roundRect">
          <a:avLst/>
        </a:prstGeom>
        <a:gradFill rotWithShape="1">
          <a:gsLst>
            <a:gs pos="0">
              <a:schemeClr val="accent2">
                <a:shade val="15000"/>
                <a:satMod val="180000"/>
              </a:schemeClr>
            </a:gs>
            <a:gs pos="50000">
              <a:schemeClr val="accent2">
                <a:shade val="45000"/>
                <a:satMod val="170000"/>
              </a:schemeClr>
            </a:gs>
            <a:gs pos="70000">
              <a:schemeClr val="accent2">
                <a:tint val="99000"/>
                <a:shade val="65000"/>
                <a:satMod val="155000"/>
              </a:schemeClr>
            </a:gs>
            <a:gs pos="100000">
              <a:schemeClr val="accent2"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Focuses on students’ abilities</a:t>
          </a:r>
          <a:endParaRPr lang="en-US" sz="2800" kern="1200" dirty="0"/>
        </a:p>
      </dsp:txBody>
      <dsp:txXfrm>
        <a:off x="32784" y="3073224"/>
        <a:ext cx="5344632" cy="606012"/>
      </dsp:txXfrm>
    </dsp:sp>
    <dsp:sp modelId="{337EC3C5-1713-41A8-A0FD-A0FF252E4F8C}">
      <dsp:nvSpPr>
        <dsp:cNvPr id="0" name=""/>
        <dsp:cNvSpPr/>
      </dsp:nvSpPr>
      <dsp:spPr>
        <a:xfrm>
          <a:off x="0" y="3792660"/>
          <a:ext cx="5410200" cy="671580"/>
        </a:xfrm>
        <a:prstGeom prst="roundRect">
          <a:avLst/>
        </a:prstGeom>
        <a:gradFill rotWithShape="1">
          <a:gsLst>
            <a:gs pos="0">
              <a:schemeClr val="accent5">
                <a:shade val="15000"/>
                <a:satMod val="180000"/>
              </a:schemeClr>
            </a:gs>
            <a:gs pos="50000">
              <a:schemeClr val="accent5">
                <a:shade val="45000"/>
                <a:satMod val="170000"/>
              </a:schemeClr>
            </a:gs>
            <a:gs pos="70000">
              <a:schemeClr val="accent5">
                <a:tint val="99000"/>
                <a:shade val="65000"/>
                <a:satMod val="155000"/>
              </a:schemeClr>
            </a:gs>
            <a:gs pos="100000">
              <a:schemeClr val="accent5"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/>
            <a:t>Informs instruction</a:t>
          </a:r>
          <a:endParaRPr lang="en-US" sz="2800" kern="1200"/>
        </a:p>
      </dsp:txBody>
      <dsp:txXfrm>
        <a:off x="32784" y="3825444"/>
        <a:ext cx="5344632" cy="60601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4080C9-580F-4849-AFBA-E3F2449E08BD}">
      <dsp:nvSpPr>
        <dsp:cNvPr id="0" name=""/>
        <dsp:cNvSpPr/>
      </dsp:nvSpPr>
      <dsp:spPr>
        <a:xfrm>
          <a:off x="0" y="16631"/>
          <a:ext cx="6629400" cy="1112304"/>
        </a:xfrm>
        <a:prstGeom prst="roundRect">
          <a:avLst/>
        </a:prstGeom>
        <a:gradFill rotWithShape="1">
          <a:gsLst>
            <a:gs pos="0">
              <a:schemeClr val="accent1">
                <a:shade val="15000"/>
                <a:satMod val="180000"/>
              </a:schemeClr>
            </a:gs>
            <a:gs pos="50000">
              <a:schemeClr val="accent1">
                <a:shade val="45000"/>
                <a:satMod val="170000"/>
              </a:schemeClr>
            </a:gs>
            <a:gs pos="70000">
              <a:schemeClr val="accent1">
                <a:tint val="99000"/>
                <a:shade val="65000"/>
                <a:satMod val="155000"/>
              </a:schemeClr>
            </a:gs>
            <a:gs pos="100000">
              <a:schemeClr val="accent1"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Standardized testing (norm referenced)</a:t>
          </a:r>
          <a:endParaRPr lang="en-US" sz="2800" kern="1200" dirty="0"/>
        </a:p>
      </dsp:txBody>
      <dsp:txXfrm>
        <a:off x="54298" y="70929"/>
        <a:ext cx="6520804" cy="1003708"/>
      </dsp:txXfrm>
    </dsp:sp>
    <dsp:sp modelId="{48B59F4B-BAB7-49BB-98BE-5FFBFC00DF43}">
      <dsp:nvSpPr>
        <dsp:cNvPr id="0" name=""/>
        <dsp:cNvSpPr/>
      </dsp:nvSpPr>
      <dsp:spPr>
        <a:xfrm>
          <a:off x="0" y="1209575"/>
          <a:ext cx="6629400" cy="1112304"/>
        </a:xfrm>
        <a:prstGeom prst="roundRect">
          <a:avLst/>
        </a:prstGeom>
        <a:gradFill rotWithShape="1">
          <a:gsLst>
            <a:gs pos="0">
              <a:schemeClr val="accent2">
                <a:shade val="15000"/>
                <a:satMod val="180000"/>
              </a:schemeClr>
            </a:gs>
            <a:gs pos="50000">
              <a:schemeClr val="accent2">
                <a:shade val="45000"/>
                <a:satMod val="170000"/>
              </a:schemeClr>
            </a:gs>
            <a:gs pos="70000">
              <a:schemeClr val="accent2">
                <a:tint val="99000"/>
                <a:shade val="65000"/>
                <a:satMod val="155000"/>
              </a:schemeClr>
            </a:gs>
            <a:gs pos="100000">
              <a:schemeClr val="accent2"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2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Curriculum-based assessment (criterion referenced)</a:t>
          </a:r>
          <a:endParaRPr lang="en-US" sz="2800" kern="1200" dirty="0"/>
        </a:p>
      </dsp:txBody>
      <dsp:txXfrm>
        <a:off x="54298" y="1263873"/>
        <a:ext cx="6520804" cy="1003708"/>
      </dsp:txXfrm>
    </dsp:sp>
    <dsp:sp modelId="{D5420694-A058-4DD8-B7A7-0D920D0655F3}">
      <dsp:nvSpPr>
        <dsp:cNvPr id="0" name=""/>
        <dsp:cNvSpPr/>
      </dsp:nvSpPr>
      <dsp:spPr>
        <a:xfrm>
          <a:off x="0" y="2402520"/>
          <a:ext cx="6629400" cy="1112304"/>
        </a:xfrm>
        <a:prstGeom prst="roundRect">
          <a:avLst/>
        </a:prstGeom>
        <a:gradFill rotWithShape="1">
          <a:gsLst>
            <a:gs pos="0">
              <a:schemeClr val="accent5">
                <a:shade val="15000"/>
                <a:satMod val="180000"/>
              </a:schemeClr>
            </a:gs>
            <a:gs pos="50000">
              <a:schemeClr val="accent5">
                <a:shade val="45000"/>
                <a:satMod val="170000"/>
              </a:schemeClr>
            </a:gs>
            <a:gs pos="70000">
              <a:schemeClr val="accent5">
                <a:tint val="99000"/>
                <a:shade val="65000"/>
                <a:satMod val="155000"/>
              </a:schemeClr>
            </a:gs>
            <a:gs pos="100000">
              <a:schemeClr val="accent5"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5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5"/>
        </a:lnRef>
        <a:fillRef idx="3">
          <a:schemeClr val="accent5"/>
        </a:fillRef>
        <a:effectRef idx="2">
          <a:schemeClr val="accent5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Standards-based performance assessment (criterion referenced)</a:t>
          </a:r>
          <a:endParaRPr lang="en-US" sz="2800" kern="1200" dirty="0"/>
        </a:p>
      </dsp:txBody>
      <dsp:txXfrm>
        <a:off x="54298" y="2456818"/>
        <a:ext cx="6520804" cy="1003708"/>
      </dsp:txXfrm>
    </dsp:sp>
    <dsp:sp modelId="{7D2E0C8A-712F-49C5-86AE-1F7D87919C47}">
      <dsp:nvSpPr>
        <dsp:cNvPr id="0" name=""/>
        <dsp:cNvSpPr/>
      </dsp:nvSpPr>
      <dsp:spPr>
        <a:xfrm>
          <a:off x="0" y="3595464"/>
          <a:ext cx="6629400" cy="1112304"/>
        </a:xfrm>
        <a:prstGeom prst="roundRect">
          <a:avLst/>
        </a:prstGeom>
        <a:gradFill rotWithShape="1">
          <a:gsLst>
            <a:gs pos="0">
              <a:schemeClr val="accent1">
                <a:shade val="15000"/>
                <a:satMod val="180000"/>
              </a:schemeClr>
            </a:gs>
            <a:gs pos="50000">
              <a:schemeClr val="accent1">
                <a:shade val="45000"/>
                <a:satMod val="170000"/>
              </a:schemeClr>
            </a:gs>
            <a:gs pos="70000">
              <a:schemeClr val="accent1">
                <a:tint val="99000"/>
                <a:shade val="65000"/>
                <a:satMod val="155000"/>
              </a:schemeClr>
            </a:gs>
            <a:gs pos="100000">
              <a:schemeClr val="accent1">
                <a:tint val="95500"/>
                <a:shade val="100000"/>
                <a:satMod val="155000"/>
              </a:schemeClr>
            </a:gs>
          </a:gsLst>
          <a:lin ang="16200000" scaled="0"/>
        </a:gradFill>
        <a:ln w="9525" cap="flat" cmpd="sng" algn="ctr">
          <a:solidFill>
            <a:schemeClr val="accent1"/>
          </a:solidFill>
          <a:prstDash val="solid"/>
        </a:ln>
        <a:effectLst>
          <a:outerShdw blurRad="50800" dist="38100" dir="5400000" rotWithShape="0">
            <a:srgbClr val="000000">
              <a:alpha val="35000"/>
            </a:srgbClr>
          </a:outerShdw>
        </a:effectLst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smtClean="0"/>
            <a:t>Process-oriented assessment (criterion referenced)</a:t>
          </a:r>
          <a:endParaRPr lang="en-US" sz="2800" kern="1200"/>
        </a:p>
      </dsp:txBody>
      <dsp:txXfrm>
        <a:off x="54298" y="3649762"/>
        <a:ext cx="6520804" cy="10037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86293A-FC97-446C-9157-8BD738D8AAE3}" type="datetimeFigureOut">
              <a:rPr lang="en-US" smtClean="0"/>
              <a:pPr/>
              <a:t>5/8/2014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853CA4-5953-4EE0-BD1E-994518A7391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962401" y="6408738"/>
            <a:ext cx="2971800" cy="365125"/>
          </a:xfrm>
        </p:spPr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r>
              <a:rPr lang="en-US" b="1" dirty="0" smtClean="0"/>
              <a:t>Copyright © Holcomb Hathaway, Publishers </a:t>
            </a:r>
            <a:endParaRPr lang="en-US" dirty="0" smtClean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263DF-BFF2-4C3B-A8E1-E3761432D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7FFA9B-623E-4650-A095-DD43A54B9F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ECA1D5-258D-4BB8-8B32-9857FEBA9C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7E9632"/>
              </a:buClr>
              <a:defRPr/>
            </a:lvl1pPr>
            <a:lvl2pPr>
              <a:buClr>
                <a:srgbClr val="FF0000"/>
              </a:buClr>
              <a:buSzPct val="80000"/>
              <a:buFont typeface="Wingdings" pitchFamily="2" charset="2"/>
              <a:buChar char="§"/>
              <a:defRPr/>
            </a:lvl2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solidFill>
                  <a:srgbClr val="0099CC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706687" cy="365125"/>
          </a:xfrm>
        </p:spPr>
        <p:txBody>
          <a:bodyPr/>
          <a:lstStyle>
            <a:lvl1pPr>
              <a:defRPr b="1">
                <a:latin typeface="+mj-lt"/>
              </a:defRPr>
            </a:lvl1pPr>
          </a:lstStyle>
          <a:p>
            <a:pPr>
              <a:defRPr/>
            </a:pPr>
            <a:r>
              <a:rPr lang="en-US" dirty="0" smtClean="0"/>
              <a:t>Copyright © Holcomb Hathaway, Publishers  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75F4172-CDA3-4412-B793-BD5104A167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spcBef>
                <a:spcPts val="700"/>
              </a:spcBef>
              <a:buClr>
                <a:srgbClr val="7E9632"/>
              </a:buClr>
              <a:defRPr sz="2800"/>
            </a:lvl1pPr>
            <a:lvl2pPr>
              <a:spcBef>
                <a:spcPts val="700"/>
              </a:spcBef>
              <a:defRPr sz="2400"/>
            </a:lvl2pPr>
            <a:lvl3pPr>
              <a:spcBef>
                <a:spcPts val="700"/>
              </a:spcBef>
              <a:defRPr sz="2000"/>
            </a:lvl3pPr>
            <a:lvl4pPr>
              <a:spcBef>
                <a:spcPts val="700"/>
              </a:spcBef>
              <a:defRPr sz="1800"/>
            </a:lvl4pPr>
            <a:lvl5pPr>
              <a:spcBef>
                <a:spcPts val="700"/>
              </a:spcBef>
              <a:defRPr sz="18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spcBef>
                <a:spcPts val="700"/>
              </a:spcBef>
              <a:buClr>
                <a:srgbClr val="7E9632"/>
              </a:buClr>
              <a:defRPr sz="2800"/>
            </a:lvl1pPr>
            <a:lvl2pPr>
              <a:spcBef>
                <a:spcPts val="700"/>
              </a:spcBef>
              <a:defRPr sz="2400"/>
            </a:lvl2pPr>
            <a:lvl3pPr>
              <a:spcBef>
                <a:spcPts val="700"/>
              </a:spcBef>
              <a:defRPr sz="2000"/>
            </a:lvl3pPr>
            <a:lvl4pPr>
              <a:spcBef>
                <a:spcPts val="700"/>
              </a:spcBef>
              <a:defRPr sz="1800"/>
            </a:lvl4pPr>
            <a:lvl5pPr>
              <a:spcBef>
                <a:spcPts val="700"/>
              </a:spcBef>
              <a:defRPr sz="1800"/>
            </a:lvl5pPr>
            <a:extLst/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 rtlCol="0"/>
          <a:lstStyle>
            <a:lvl1pPr>
              <a:defRPr>
                <a:solidFill>
                  <a:srgbClr val="0099CC"/>
                </a:solidFill>
              </a:defRPr>
            </a:lvl1pPr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C7E1C-104E-4719-834B-599C8F1175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1153756-1B05-4018-97CC-EEA3A97E51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CD6FBD-70A4-4BE8-ACBB-2D8FE1FF8D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A3B81-562C-4F69-9587-66F798A7D8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8A84B23-8F06-4A61-A725-2E4D5E2027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Chevron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C7A73A2-60AC-4438-81D2-2DFD146CA6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BE2117A-2ABC-4CEA-94DB-1BAA17C82F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07" r:id="rId2"/>
    <p:sldLayoutId id="2147483814" r:id="rId3"/>
    <p:sldLayoutId id="2147483808" r:id="rId4"/>
    <p:sldLayoutId id="2147483815" r:id="rId5"/>
    <p:sldLayoutId id="2147483809" r:id="rId6"/>
    <p:sldLayoutId id="2147483810" r:id="rId7"/>
    <p:sldLayoutId id="2147483816" r:id="rId8"/>
    <p:sldLayoutId id="2147483817" r:id="rId9"/>
    <p:sldLayoutId id="2147483811" r:id="rId10"/>
    <p:sldLayoutId id="2147483812" r:id="rId11"/>
    <p:sldLayoutId id="2147483818" r:id="rId12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rgbClr val="0099CC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700"/>
        </a:spcBef>
        <a:spcAft>
          <a:spcPct val="0"/>
        </a:spcAft>
        <a:buClr>
          <a:srgbClr val="7E9632"/>
        </a:buClr>
        <a:buSzPct val="68000"/>
        <a:buFont typeface="Wingdings 3" pitchFamily="18" charset="2"/>
        <a:buChar char="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70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762000"/>
            <a:ext cx="7772400" cy="1829761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sz="3600" b="0" dirty="0">
                <a:solidFill>
                  <a:srgbClr val="7E9632"/>
                </a:solidFill>
                <a:effectLst/>
              </a:rPr>
              <a:t>Chapter </a:t>
            </a:r>
            <a:r>
              <a:rPr lang="en-US" sz="3600" b="0" dirty="0" smtClean="0">
                <a:solidFill>
                  <a:srgbClr val="7E9632"/>
                </a:solidFill>
                <a:effectLst/>
              </a:rPr>
              <a:t>2</a:t>
            </a:r>
            <a:endParaRPr lang="en-US" sz="3600" b="0" dirty="0">
              <a:solidFill>
                <a:srgbClr val="7E9632"/>
              </a:solidFill>
              <a:effectLst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2667000"/>
            <a:ext cx="7772400" cy="1306513"/>
          </a:xfrm>
        </p:spPr>
        <p:txBody>
          <a:bodyPr/>
          <a:lstStyle/>
          <a:p>
            <a:pPr marR="0" algn="l" eaLnBrk="1" hangingPunct="1">
              <a:lnSpc>
                <a:spcPct val="80000"/>
              </a:lnSpc>
            </a:pPr>
            <a:r>
              <a:rPr lang="en-US" sz="4100" b="1" dirty="0" smtClean="0">
                <a:solidFill>
                  <a:srgbClr val="0099CC"/>
                </a:solidFill>
              </a:rPr>
              <a:t>Assessment of </a:t>
            </a:r>
          </a:p>
          <a:p>
            <a:pPr marR="0" algn="l" eaLnBrk="1" hangingPunct="1">
              <a:lnSpc>
                <a:spcPct val="80000"/>
              </a:lnSpc>
            </a:pPr>
            <a:r>
              <a:rPr lang="en-US" sz="4100" b="1" dirty="0" smtClean="0">
                <a:solidFill>
                  <a:srgbClr val="0099CC"/>
                </a:solidFill>
              </a:rPr>
              <a:t>Progress </a:t>
            </a:r>
          </a:p>
          <a:p>
            <a:pPr marR="0" algn="l" eaLnBrk="1" hangingPunct="1">
              <a:lnSpc>
                <a:spcPct val="80000"/>
              </a:lnSpc>
            </a:pPr>
            <a:r>
              <a:rPr lang="en-US" sz="4100" b="1" dirty="0" smtClean="0">
                <a:solidFill>
                  <a:srgbClr val="0099CC"/>
                </a:solidFill>
              </a:rPr>
              <a:t>in Literacy</a:t>
            </a:r>
            <a:endParaRPr lang="en-US" sz="4100" dirty="0" smtClean="0">
              <a:cs typeface="Times New Roman" pitchFamily="18" charset="0"/>
            </a:endParaRPr>
          </a:p>
        </p:txBody>
      </p:sp>
      <p:pic>
        <p:nvPicPr>
          <p:cNvPr id="5" name="Picture 4" descr="S:\CecilGipe 2e Anc\Student Website by Chapter\Art\C-G_CO_02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853344" y="609600"/>
            <a:ext cx="3564303" cy="3657600"/>
          </a:xfrm>
          <a:prstGeom prst="ellipse">
            <a:avLst/>
          </a:prstGeom>
          <a:noFill/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200400" y="6408738"/>
            <a:ext cx="2971800" cy="365125"/>
          </a:xfrm>
        </p:spPr>
        <p:txBody>
          <a:bodyPr/>
          <a:lstStyle/>
          <a:p>
            <a:pPr>
              <a:defRPr/>
            </a:pPr>
            <a:r>
              <a:rPr lang="en-US" b="1" dirty="0" smtClean="0"/>
              <a:t>Copyright © Holcomb Hathaway, Publishers </a:t>
            </a:r>
            <a:endParaRPr lang="en-US" dirty="0" smtClean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1066800" y="1295400"/>
            <a:ext cx="7848600" cy="4800600"/>
          </a:xfrm>
        </p:spPr>
        <p:txBody>
          <a:bodyPr>
            <a:normAutofit fontScale="92500"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defRPr/>
            </a:pPr>
            <a:r>
              <a:rPr lang="en-US" sz="3100" dirty="0" smtClean="0"/>
              <a:t>Formal vs. informal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100" dirty="0" smtClean="0"/>
              <a:t>Least direct vs. direct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100" dirty="0" smtClean="0"/>
              <a:t>Direct</a:t>
            </a:r>
            <a:r>
              <a:rPr lang="en-US" sz="3100" dirty="0"/>
              <a:t>:</a:t>
            </a:r>
          </a:p>
          <a:p>
            <a:pPr marL="621792" lvl="1" eaLnBrk="1" fontAlgn="auto" hangingPunct="1"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2700" dirty="0"/>
              <a:t>Teacher developed </a:t>
            </a:r>
          </a:p>
          <a:p>
            <a:pPr marL="621792" lvl="1" eaLnBrk="1" fontAlgn="auto" hangingPunct="1">
              <a:spcBef>
                <a:spcPts val="400"/>
              </a:spcBef>
              <a:spcAft>
                <a:spcPts val="0"/>
              </a:spcAft>
              <a:defRPr/>
            </a:pPr>
            <a:r>
              <a:rPr lang="en-US" sz="2700" dirty="0"/>
              <a:t>One-on-one observations of what students can do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100" dirty="0"/>
              <a:t>Ongoing:</a:t>
            </a:r>
          </a:p>
          <a:p>
            <a:pPr marL="621792" lvl="1" eaLnBrk="1" fontAlgn="auto" hangingPunct="1">
              <a:spcAft>
                <a:spcPts val="0"/>
              </a:spcAft>
              <a:defRPr/>
            </a:pPr>
            <a:r>
              <a:rPr lang="en-US" sz="2700" dirty="0" smtClean="0"/>
              <a:t>Data </a:t>
            </a:r>
            <a:r>
              <a:rPr lang="en-US" sz="2700" dirty="0"/>
              <a:t>collected over time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n-US" sz="3100" dirty="0"/>
              <a:t>Indirect:</a:t>
            </a:r>
          </a:p>
          <a:p>
            <a:pPr marL="621792" lvl="1" eaLnBrk="1" fontAlgn="auto" hangingPunct="1">
              <a:spcAft>
                <a:spcPts val="0"/>
              </a:spcAft>
              <a:defRPr/>
            </a:pPr>
            <a:r>
              <a:rPr lang="en-US" sz="2700" dirty="0"/>
              <a:t>Data </a:t>
            </a:r>
            <a:r>
              <a:rPr lang="en-US" sz="2700" dirty="0" smtClean="0"/>
              <a:t>from </a:t>
            </a:r>
            <a:r>
              <a:rPr lang="en-US" sz="2700" dirty="0"/>
              <a:t>standardized instruments or from </a:t>
            </a:r>
            <a:r>
              <a:rPr lang="en-US" sz="2700" dirty="0" smtClean="0"/>
              <a:t>outside </a:t>
            </a:r>
            <a:r>
              <a:rPr lang="en-US" sz="2700" dirty="0"/>
              <a:t>the classroom setting</a:t>
            </a: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Assessment Options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Assessment as a Continuum</a:t>
            </a:r>
          </a:p>
        </p:txBody>
      </p:sp>
      <p:pic>
        <p:nvPicPr>
          <p:cNvPr id="5" name="Content Placeholder 4" descr="fig 2.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297874" y="1981200"/>
            <a:ext cx="8541326" cy="34290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1138"/>
            <a:ext cx="8229600" cy="5148262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buNone/>
            </a:pP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>
              <a:spcBef>
                <a:spcPts val="1200"/>
              </a:spcBef>
              <a:buFont typeface="Wingdings 3" pitchFamily="18" charset="2"/>
              <a:buNone/>
            </a:pPr>
            <a:r>
              <a:rPr lang="en-US" sz="2400" i="1" dirty="0" smtClean="0"/>
              <a:t>								</a:t>
            </a:r>
            <a:r>
              <a:rPr lang="en-US" sz="2000" i="1" dirty="0" smtClean="0"/>
              <a:t>(continued)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A Framework for </a:t>
            </a:r>
            <a:r>
              <a:rPr lang="en-US" dirty="0" smtClean="0"/>
              <a:t>Guiding </a:t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Assessment Process</a:t>
            </a:r>
          </a:p>
        </p:txBody>
      </p:sp>
      <p:pic>
        <p:nvPicPr>
          <p:cNvPr id="20484" name="Picture 4" descr="S:\CecilGipe 2e Anc\CecilGipe2e_PPT\Art\fig 02-02a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914400" y="1524000"/>
            <a:ext cx="7179679" cy="471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10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600" dirty="0"/>
              <a:t>Guiding the Assessment </a:t>
            </a:r>
            <a:r>
              <a:rPr lang="en-US" sz="4600" dirty="0" smtClean="0"/>
              <a:t>Process, </a:t>
            </a:r>
            <a:r>
              <a:rPr lang="en-US" sz="3600" dirty="0" smtClean="0"/>
              <a:t>continued</a:t>
            </a:r>
            <a:endParaRPr lang="en-US" sz="3600" dirty="0"/>
          </a:p>
        </p:txBody>
      </p:sp>
      <p:pic>
        <p:nvPicPr>
          <p:cNvPr id="21507" name="Picture 4" descr="S:\CecilGipe 2e Anc\CecilGipe2e_PPT\Art\fig 02-02b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803223" y="1676400"/>
            <a:ext cx="7654977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42414180"/>
              </p:ext>
            </p:extLst>
          </p:nvPr>
        </p:nvGraphicFramePr>
        <p:xfrm>
          <a:off x="1524000" y="1371600"/>
          <a:ext cx="66294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6868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Common Assessment Classifications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Copyright © Holcomb Hathaway, Publishers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304800" y="1828800"/>
            <a:ext cx="4191000" cy="5105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Norm-referenced</a:t>
            </a:r>
          </a:p>
          <a:p>
            <a:pPr lvl="1" indent="-255588" eaLnBrk="1" hangingPunct="1">
              <a:lnSpc>
                <a:spcPct val="90000"/>
              </a:lnSpc>
              <a:buClr>
                <a:srgbClr val="FF0000"/>
              </a:buClr>
              <a:buSzPct val="80000"/>
              <a:buFont typeface="Wingdings" pitchFamily="2" charset="2"/>
              <a:buChar char="§"/>
            </a:pPr>
            <a:r>
              <a:rPr lang="en-US" dirty="0" smtClean="0"/>
              <a:t>Compare performance to norm</a:t>
            </a:r>
          </a:p>
          <a:p>
            <a:pPr lvl="1" indent="-255588" eaLnBrk="1" hangingPunct="1">
              <a:lnSpc>
                <a:spcPct val="90000"/>
              </a:lnSpc>
              <a:buClr>
                <a:srgbClr val="FF0000"/>
              </a:buClr>
              <a:buSzPct val="80000"/>
              <a:buFont typeface="Wingdings" pitchFamily="2" charset="2"/>
              <a:buChar char="§"/>
            </a:pPr>
            <a:r>
              <a:rPr lang="en-US" dirty="0" smtClean="0"/>
              <a:t>Used annually as pre/post tests</a:t>
            </a:r>
          </a:p>
          <a:p>
            <a:pPr lvl="1" indent="-255588" eaLnBrk="1" hangingPunct="1">
              <a:lnSpc>
                <a:spcPct val="90000"/>
              </a:lnSpc>
              <a:buClr>
                <a:srgbClr val="FF0000"/>
              </a:buClr>
              <a:buSzPct val="80000"/>
              <a:buFont typeface="Wingdings" pitchFamily="2" charset="2"/>
              <a:buChar char="§"/>
            </a:pPr>
            <a:r>
              <a:rPr lang="en-US" dirty="0" smtClean="0"/>
              <a:t>Precise, valid, and reliable</a:t>
            </a:r>
          </a:p>
          <a:p>
            <a:pPr lvl="1" indent="-255588" eaLnBrk="1" hangingPunct="1">
              <a:lnSpc>
                <a:spcPct val="90000"/>
              </a:lnSpc>
              <a:buClr>
                <a:srgbClr val="FF0000"/>
              </a:buClr>
              <a:buSzPct val="80000"/>
              <a:buFont typeface="Wingdings" pitchFamily="2" charset="2"/>
              <a:buChar char="§"/>
            </a:pPr>
            <a:r>
              <a:rPr lang="en-US" dirty="0" smtClean="0"/>
              <a:t>High construct validity</a:t>
            </a:r>
          </a:p>
          <a:p>
            <a:pPr lvl="1" indent="-255588" eaLnBrk="1" hangingPunct="1">
              <a:lnSpc>
                <a:spcPct val="90000"/>
              </a:lnSpc>
              <a:buClr>
                <a:srgbClr val="FF0000"/>
              </a:buClr>
              <a:buSzPct val="80000"/>
              <a:buFont typeface="Wingdings" pitchFamily="2" charset="2"/>
              <a:buChar char="§"/>
            </a:pPr>
            <a:r>
              <a:rPr lang="en-US" dirty="0" smtClean="0"/>
              <a:t>High reliability</a:t>
            </a:r>
          </a:p>
          <a:p>
            <a:pPr lvl="1" indent="-255588" eaLnBrk="1" hangingPunct="1">
              <a:lnSpc>
                <a:spcPct val="90000"/>
              </a:lnSpc>
              <a:buClr>
                <a:srgbClr val="FF0000"/>
              </a:buClr>
              <a:buSzPct val="80000"/>
              <a:buFont typeface="Wingdings" pitchFamily="2" charset="2"/>
              <a:buChar char="§"/>
            </a:pPr>
            <a:r>
              <a:rPr lang="en-US" dirty="0"/>
              <a:t>Yield global measurements of general ability</a:t>
            </a:r>
          </a:p>
          <a:p>
            <a:pPr lvl="1" indent="-255588" eaLnBrk="1" hangingPunct="1">
              <a:lnSpc>
                <a:spcPct val="90000"/>
              </a:lnSpc>
              <a:buClr>
                <a:srgbClr val="FF0000"/>
              </a:buClr>
              <a:buSzPct val="80000"/>
              <a:buFont typeface="Wingdings" pitchFamily="2" charset="2"/>
              <a:buChar char="§"/>
            </a:pPr>
            <a:endParaRPr lang="en-US" dirty="0" smtClean="0"/>
          </a:p>
          <a:p>
            <a:pPr eaLnBrk="1" hangingPunct="1">
              <a:lnSpc>
                <a:spcPct val="90000"/>
              </a:lnSpc>
            </a:pPr>
            <a:endParaRPr lang="en-US" sz="2400" dirty="0" smtClean="0"/>
          </a:p>
        </p:txBody>
      </p:sp>
      <p:sp>
        <p:nvSpPr>
          <p:cNvPr id="23555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419600" y="1828800"/>
            <a:ext cx="4191000" cy="4724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smtClean="0"/>
              <a:t>Criterion-referenced</a:t>
            </a:r>
          </a:p>
          <a:p>
            <a:pPr lvl="1" indent="-255588" eaLnBrk="1" hangingPunct="1">
              <a:buClr>
                <a:srgbClr val="FF0000"/>
              </a:buClr>
              <a:buSzPct val="80000"/>
              <a:buFont typeface="Wingdings" pitchFamily="2" charset="2"/>
              <a:buChar char="§"/>
            </a:pPr>
            <a:r>
              <a:rPr lang="en-US" dirty="0" smtClean="0"/>
              <a:t>Assess student ability to perform a task</a:t>
            </a:r>
          </a:p>
          <a:p>
            <a:pPr lvl="1" indent="-255588" eaLnBrk="1" hangingPunct="1">
              <a:buClr>
                <a:srgbClr val="FF0000"/>
              </a:buClr>
              <a:buSzPct val="80000"/>
              <a:buFont typeface="Wingdings" pitchFamily="2" charset="2"/>
              <a:buChar char="§"/>
            </a:pPr>
            <a:r>
              <a:rPr lang="en-US" dirty="0" smtClean="0"/>
              <a:t>Determine whether  student can progress to the next level</a:t>
            </a:r>
          </a:p>
          <a:p>
            <a:pPr lvl="1" indent="-255588" eaLnBrk="1" hangingPunct="1">
              <a:buClr>
                <a:srgbClr val="FF0000"/>
              </a:buClr>
              <a:buSzPct val="80000"/>
              <a:buFont typeface="Wingdings" pitchFamily="2" charset="2"/>
              <a:buChar char="§"/>
            </a:pPr>
            <a:r>
              <a:rPr lang="en-US" dirty="0" smtClean="0"/>
              <a:t>Used as often as needed</a:t>
            </a:r>
          </a:p>
          <a:p>
            <a:pPr lvl="1" indent="-255588" eaLnBrk="1" hangingPunct="1">
              <a:buClr>
                <a:srgbClr val="FF0000"/>
              </a:buClr>
              <a:buSzPct val="80000"/>
              <a:buFont typeface="Wingdings" pitchFamily="2" charset="2"/>
              <a:buChar char="§"/>
            </a:pPr>
            <a:r>
              <a:rPr lang="en-US" dirty="0" smtClean="0"/>
              <a:t>High content validity</a:t>
            </a:r>
          </a:p>
          <a:p>
            <a:pPr lvl="1" indent="-255588" eaLnBrk="1" hangingPunct="1">
              <a:buClr>
                <a:srgbClr val="FF0000"/>
              </a:buClr>
              <a:buSzPct val="80000"/>
              <a:buFont typeface="Wingdings" pitchFamily="2" charset="2"/>
              <a:buChar char="§"/>
            </a:pPr>
            <a:r>
              <a:rPr lang="en-US" dirty="0" smtClean="0"/>
              <a:t>Not concerned with reliability</a:t>
            </a:r>
            <a:endParaRPr lang="en-US" sz="2000" i="1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en-US" sz="3100" dirty="0" smtClean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3820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Norm- vs. Criterion-Referenced </a:t>
            </a:r>
            <a:br>
              <a:rPr lang="en-US" dirty="0" smtClean="0"/>
            </a:br>
            <a:r>
              <a:rPr lang="en-US" dirty="0" smtClean="0"/>
              <a:t>Assessments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782887" cy="365125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latin typeface="+mj-lt"/>
              </a:rPr>
              <a:t>Copyright © Holcomb Hathaway, Publishers  </a:t>
            </a:r>
            <a:endParaRPr lang="en-US" b="1" dirty="0">
              <a:latin typeface="+mj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fig 2.4 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4400" y="1352291"/>
            <a:ext cx="7391400" cy="4938971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1524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Observations of Progress</a:t>
            </a:r>
            <a:r>
              <a:rPr lang="en-US" sz="3600" dirty="0" smtClean="0"/>
              <a:t>—</a:t>
            </a:r>
            <a:br>
              <a:rPr lang="en-US" sz="3600" dirty="0" smtClean="0"/>
            </a:br>
            <a:r>
              <a:rPr lang="en-US" sz="3600" dirty="0" smtClean="0"/>
              <a:t>Using Anchor Standards for Reading</a:t>
            </a:r>
            <a:endParaRPr lang="en-US" sz="3600" dirty="0"/>
          </a:p>
        </p:txBody>
      </p:sp>
      <p:sp>
        <p:nvSpPr>
          <p:cNvPr id="8" name="Rectangle 7"/>
          <p:cNvSpPr/>
          <p:nvPr/>
        </p:nvSpPr>
        <p:spPr>
          <a:xfrm>
            <a:off x="6934200" y="6248400"/>
            <a:ext cx="13694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 smtClean="0">
                <a:latin typeface="+mj-lt"/>
              </a:rPr>
              <a:t>(continued)</a:t>
            </a:r>
            <a:endParaRPr lang="en-US" sz="2000" dirty="0">
              <a:latin typeface="+mj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fig 2.4 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2124" y="1123014"/>
            <a:ext cx="7521553" cy="5163486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1524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4600" dirty="0" smtClean="0"/>
              <a:t>Observations of Progress, </a:t>
            </a:r>
            <a:r>
              <a:rPr lang="en-US" sz="3600" dirty="0" smtClean="0"/>
              <a:t>continued</a:t>
            </a:r>
            <a:endParaRPr lang="en-US" sz="3600" dirty="0"/>
          </a:p>
        </p:txBody>
      </p:sp>
      <p:sp>
        <p:nvSpPr>
          <p:cNvPr id="8" name="Rectangle 7"/>
          <p:cNvSpPr/>
          <p:nvPr/>
        </p:nvSpPr>
        <p:spPr>
          <a:xfrm>
            <a:off x="6934200" y="6248400"/>
            <a:ext cx="13694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i="1" dirty="0" smtClean="0">
                <a:latin typeface="+mj-lt"/>
              </a:rPr>
              <a:t>(continued)</a:t>
            </a:r>
            <a:endParaRPr lang="en-US" sz="2000" dirty="0">
              <a:latin typeface="+mj-lt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fig 2.4 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1447800"/>
            <a:ext cx="7805950" cy="4721532"/>
          </a:xfr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30480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en-US" sz="4600" dirty="0" smtClean="0"/>
              <a:t>Observations of Progress, </a:t>
            </a:r>
            <a:r>
              <a:rPr lang="en-US" sz="3600" dirty="0" smtClean="0"/>
              <a:t>continued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1371600"/>
            <a:ext cx="7924800" cy="4800600"/>
          </a:xfrm>
        </p:spPr>
        <p:txBody>
          <a:bodyPr/>
          <a:lstStyle/>
          <a:p>
            <a:pPr eaLnBrk="1" hangingPunct="1"/>
            <a:r>
              <a:rPr lang="en-US" dirty="0" smtClean="0"/>
              <a:t>Standardized, norm-referenced tests</a:t>
            </a:r>
          </a:p>
          <a:p>
            <a:pPr eaLnBrk="1" hangingPunct="1"/>
            <a:r>
              <a:rPr lang="en-US" dirty="0" smtClean="0"/>
              <a:t>Large group of test-takers</a:t>
            </a:r>
          </a:p>
          <a:p>
            <a:pPr eaLnBrk="1" hangingPunct="1"/>
            <a:r>
              <a:rPr lang="en-US" dirty="0" smtClean="0"/>
              <a:t>“Ballpark” estimate of reading performance</a:t>
            </a:r>
          </a:p>
          <a:p>
            <a:pPr eaLnBrk="1" hangingPunct="1"/>
            <a:r>
              <a:rPr lang="en-US" dirty="0" smtClean="0"/>
              <a:t>Less helpful for discovering how to meet the needs of individual students</a:t>
            </a:r>
          </a:p>
          <a:p>
            <a:pPr eaLnBrk="1" hangingPunct="1"/>
            <a:r>
              <a:rPr lang="en-US" dirty="0" smtClean="0"/>
              <a:t>Can be used to confirm results from direct assessments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Achievement Tests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447800"/>
            <a:ext cx="7772400" cy="4114800"/>
          </a:xfrm>
        </p:spPr>
        <p:txBody>
          <a:bodyPr/>
          <a:lstStyle/>
          <a:p>
            <a:pPr eaLnBrk="1" hangingPunct="1"/>
            <a:r>
              <a:rPr lang="en-US" dirty="0" smtClean="0"/>
              <a:t>How is assessment different from evaluation?</a:t>
            </a:r>
          </a:p>
          <a:p>
            <a:pPr eaLnBrk="1" hangingPunct="1"/>
            <a:r>
              <a:rPr lang="en-US" dirty="0" smtClean="0"/>
              <a:t>What types of literacy assessment can be used in grades 4</a:t>
            </a:r>
            <a:r>
              <a:rPr lang="en-US" dirty="0" smtClean="0">
                <a:cs typeface="Times New Roman" pitchFamily="18" charset="0"/>
              </a:rPr>
              <a:t>–8?</a:t>
            </a:r>
          </a:p>
          <a:p>
            <a:pPr eaLnBrk="1" hangingPunct="1"/>
            <a:r>
              <a:rPr lang="en-US" dirty="0" smtClean="0">
                <a:cs typeface="Times New Roman" pitchFamily="18" charset="0"/>
              </a:rPr>
              <a:t>In what ways can literacy assessment inform instruction?</a:t>
            </a: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Focus Questions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fig. 2.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78218" y="1295400"/>
            <a:ext cx="3998782" cy="5252755"/>
          </a:xfrm>
        </p:spPr>
      </p:pic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Examining Standardized Test Scores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Scoring </a:t>
            </a:r>
            <a:r>
              <a:rPr lang="en-US" dirty="0" smtClean="0"/>
              <a:t>Distributions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for the Normal Curve</a:t>
            </a:r>
          </a:p>
        </p:txBody>
      </p:sp>
      <p:pic>
        <p:nvPicPr>
          <p:cNvPr id="27651" name="Picture 4" descr="S:\CecilGipe 2e Anc\CecilGipe2e_PPT\Art\fig 02-06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36178" y="1752600"/>
            <a:ext cx="8147843" cy="424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143000" y="1600200"/>
            <a:ext cx="3505200" cy="4114800"/>
          </a:xfrm>
        </p:spPr>
        <p:txBody>
          <a:bodyPr/>
          <a:lstStyle/>
          <a:p>
            <a:pPr eaLnBrk="1" hangingPunct="1"/>
            <a:r>
              <a:rPr lang="en-US" dirty="0" smtClean="0"/>
              <a:t>Informal reading inventories (IRIs)</a:t>
            </a:r>
          </a:p>
          <a:p>
            <a:pPr eaLnBrk="1" hangingPunct="1"/>
            <a:r>
              <a:rPr lang="en-US" dirty="0" smtClean="0"/>
              <a:t>Running records</a:t>
            </a:r>
          </a:p>
          <a:p>
            <a:pPr eaLnBrk="1" hangingPunct="1"/>
            <a:r>
              <a:rPr lang="en-US" dirty="0" smtClean="0"/>
              <a:t>Anecdotal notes</a:t>
            </a:r>
          </a:p>
          <a:p>
            <a:pPr eaLnBrk="1" hangingPunct="1"/>
            <a:r>
              <a:rPr lang="en-US" dirty="0" smtClean="0"/>
              <a:t>Checklists</a:t>
            </a:r>
          </a:p>
          <a:p>
            <a:pPr eaLnBrk="1" hangingPunct="1"/>
            <a:r>
              <a:rPr lang="en-US" dirty="0" smtClean="0"/>
              <a:t>Scoring rubrics</a:t>
            </a:r>
          </a:p>
          <a:p>
            <a:pPr eaLnBrk="1" hangingPunct="1"/>
            <a:endParaRPr lang="en-US" dirty="0" smtClean="0"/>
          </a:p>
        </p:txBody>
      </p:sp>
      <p:sp>
        <p:nvSpPr>
          <p:cNvPr id="28675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800600" y="1600200"/>
            <a:ext cx="3810000" cy="4114800"/>
          </a:xfrm>
        </p:spPr>
        <p:txBody>
          <a:bodyPr/>
          <a:lstStyle/>
          <a:p>
            <a:pPr eaLnBrk="1" hangingPunct="1"/>
            <a:r>
              <a:rPr lang="en-US" dirty="0" smtClean="0"/>
              <a:t>Cloze tests</a:t>
            </a:r>
          </a:p>
          <a:p>
            <a:pPr eaLnBrk="1" hangingPunct="1"/>
            <a:r>
              <a:rPr lang="en-US" dirty="0" smtClean="0"/>
              <a:t>Writing folders</a:t>
            </a:r>
          </a:p>
          <a:p>
            <a:pPr eaLnBrk="1" hangingPunct="1"/>
            <a:r>
              <a:rPr lang="en-US" dirty="0" smtClean="0"/>
              <a:t>Word lists</a:t>
            </a:r>
          </a:p>
          <a:p>
            <a:pPr eaLnBrk="1" hangingPunct="1"/>
            <a:r>
              <a:rPr lang="en-US" dirty="0" smtClean="0"/>
              <a:t>Interest and attitude inventories</a:t>
            </a:r>
          </a:p>
          <a:p>
            <a:pPr eaLnBrk="1" hangingPunct="1"/>
            <a:endParaRPr lang="en-US" dirty="0" smtClean="0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7467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Informal (Direct</a:t>
            </a:r>
            <a:r>
              <a:rPr lang="en-US" dirty="0"/>
              <a:t>)</a:t>
            </a:r>
            <a:r>
              <a:rPr lang="en-US" dirty="0" smtClean="0"/>
              <a:t> Assessment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idx="1"/>
          </p:nvPr>
        </p:nvSpPr>
        <p:spPr>
          <a:xfrm>
            <a:off x="1447800" y="1676400"/>
            <a:ext cx="6934200" cy="4343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dirty="0" smtClean="0"/>
              <a:t>Highest level of material a student can understand when a passage is read to him/her:</a:t>
            </a:r>
          </a:p>
          <a:p>
            <a:pPr eaLnBrk="1" hangingPunct="1"/>
            <a:r>
              <a:rPr lang="en-US" sz="2800" dirty="0" smtClean="0"/>
              <a:t>Independent level</a:t>
            </a:r>
          </a:p>
          <a:p>
            <a:pPr eaLnBrk="1" hangingPunct="1"/>
            <a:r>
              <a:rPr lang="en-US" sz="2800" dirty="0" smtClean="0"/>
              <a:t>Instructional level</a:t>
            </a:r>
          </a:p>
          <a:p>
            <a:pPr eaLnBrk="1" hangingPunct="1"/>
            <a:r>
              <a:rPr lang="en-US" sz="2800" dirty="0" smtClean="0"/>
              <a:t>Frustration level</a:t>
            </a:r>
          </a:p>
          <a:p>
            <a:pPr eaLnBrk="1" hangingPunct="1"/>
            <a:r>
              <a:rPr lang="en-US" sz="2800" dirty="0" smtClean="0"/>
              <a:t>Listening comprehension level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Reading Capacity Levels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76200"/>
            <a:ext cx="86868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A Coded and Analyzed Running Record</a:t>
            </a:r>
            <a:endParaRPr lang="en-US" dirty="0"/>
          </a:p>
        </p:txBody>
      </p:sp>
      <p:pic>
        <p:nvPicPr>
          <p:cNvPr id="4" name="Picture 4" descr="Fig 02-09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743200" y="1066800"/>
            <a:ext cx="4143763" cy="5365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Sample Anecdotal Notes</a:t>
            </a:r>
          </a:p>
        </p:txBody>
      </p:sp>
      <p:pic>
        <p:nvPicPr>
          <p:cNvPr id="4" name="Picture 3" descr="fig. 2.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676400"/>
            <a:ext cx="7923628" cy="4114800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74638"/>
            <a:ext cx="86868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  Student Self-Assessment Checklist </a:t>
            </a:r>
            <a:endParaRPr lang="en-US" dirty="0"/>
          </a:p>
        </p:txBody>
      </p:sp>
      <p:pic>
        <p:nvPicPr>
          <p:cNvPr id="5" name="Content Placeholder 4" descr="Fig 02-1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2200" y="1400578"/>
            <a:ext cx="4800600" cy="5228822"/>
          </a:xfrm>
          <a:noFill/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1709928"/>
            <a:ext cx="4267200" cy="4690872"/>
          </a:xfrm>
        </p:spPr>
        <p:txBody>
          <a:bodyPr/>
          <a:lstStyle/>
          <a:p>
            <a:r>
              <a:rPr lang="en-US" sz="2400" dirty="0" smtClean="0"/>
              <a:t>Do the degrees of quality change with specific detail so students know how to achieve growth?</a:t>
            </a:r>
          </a:p>
          <a:p>
            <a:r>
              <a:rPr lang="en-US" sz="2400" dirty="0" smtClean="0"/>
              <a:t>Will the rubric use language or numbers as scoring indicators?</a:t>
            </a:r>
          </a:p>
          <a:p>
            <a:r>
              <a:rPr lang="en-US" sz="2400" dirty="0" smtClean="0"/>
              <a:t>How will items be weighted?</a:t>
            </a:r>
          </a:p>
          <a:p>
            <a:r>
              <a:rPr lang="en-US" sz="2400" dirty="0" smtClean="0"/>
              <a:t>Does it include examples?</a:t>
            </a:r>
          </a:p>
          <a:p>
            <a:r>
              <a:rPr lang="en-US" sz="2400" dirty="0" smtClean="0"/>
              <a:t>Is it clear and relevant?</a:t>
            </a:r>
            <a:endParaRPr lang="en-US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/>
          <a:p>
            <a:r>
              <a:rPr lang="en-US" sz="2400" dirty="0" smtClean="0"/>
              <a:t>What are the focus area(s) for instruction and assessment?</a:t>
            </a:r>
          </a:p>
          <a:p>
            <a:r>
              <a:rPr lang="en-US" sz="2400" dirty="0" smtClean="0"/>
              <a:t>Is it developmentally appropriate?</a:t>
            </a:r>
          </a:p>
          <a:p>
            <a:r>
              <a:rPr lang="en-US" sz="2400" dirty="0" smtClean="0"/>
              <a:t>Are form and function represented? </a:t>
            </a:r>
          </a:p>
          <a:p>
            <a:r>
              <a:rPr lang="en-US" sz="2400" dirty="0" smtClean="0"/>
              <a:t>Does it use clear, positive, observable language?</a:t>
            </a:r>
          </a:p>
          <a:p>
            <a:r>
              <a:rPr lang="en-US" sz="2400" dirty="0" smtClean="0"/>
              <a:t>Are there no zero scores?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Questions to Ask </a:t>
            </a:r>
            <a:br>
              <a:rPr lang="en-US" dirty="0" smtClean="0"/>
            </a:br>
            <a:r>
              <a:rPr lang="en-US" dirty="0" smtClean="0"/>
              <a:t>When Constructing Rubrics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79913" y="6408738"/>
            <a:ext cx="2859087" cy="365125"/>
          </a:xfrm>
        </p:spPr>
        <p:txBody>
          <a:bodyPr/>
          <a:lstStyle/>
          <a:p>
            <a:r>
              <a:rPr lang="en-US" b="1" dirty="0" smtClean="0">
                <a:latin typeface="+mj-lt"/>
              </a:rPr>
              <a:t>Copyright © Holcomb Hathaway, Publishers </a:t>
            </a:r>
            <a:endParaRPr lang="en-US" dirty="0">
              <a:latin typeface="+mj-lt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171450"/>
            <a:ext cx="86868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Self-Assessment Scoring Rubric</a:t>
            </a:r>
            <a:endParaRPr lang="en-US" dirty="0"/>
          </a:p>
        </p:txBody>
      </p:sp>
      <p:pic>
        <p:nvPicPr>
          <p:cNvPr id="4" name="Picture 4" descr="S:\CecilGipe 2e Anc\CecilGipe2e_PPT\Art\fig 02-13.jp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219200" y="1143000"/>
            <a:ext cx="7010400" cy="5365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idx="1"/>
          </p:nvPr>
        </p:nvSpPr>
        <p:spPr>
          <a:xfrm>
            <a:off x="1371600" y="1481138"/>
            <a:ext cx="6858000" cy="4525962"/>
          </a:xfrm>
        </p:spPr>
        <p:txBody>
          <a:bodyPr/>
          <a:lstStyle/>
          <a:p>
            <a:pPr eaLnBrk="1" hangingPunct="1"/>
            <a:r>
              <a:rPr lang="en-US" dirty="0" smtClean="0"/>
              <a:t>A collection of selected products accompanied by evidence of reflection and self-assessment</a:t>
            </a:r>
          </a:p>
          <a:p>
            <a:pPr eaLnBrk="1" hangingPunct="1"/>
            <a:r>
              <a:rPr lang="en-US" dirty="0" smtClean="0"/>
              <a:t>Types:</a:t>
            </a:r>
          </a:p>
          <a:p>
            <a:pPr lvl="1" eaLnBrk="1" hangingPunct="1"/>
            <a:r>
              <a:rPr lang="en-US" dirty="0" smtClean="0"/>
              <a:t>Electronic portfolio</a:t>
            </a:r>
          </a:p>
          <a:p>
            <a:pPr lvl="1" eaLnBrk="1" hangingPunct="1"/>
            <a:r>
              <a:rPr lang="en-US" dirty="0" smtClean="0"/>
              <a:t>Working portfolio</a:t>
            </a:r>
          </a:p>
          <a:p>
            <a:pPr lvl="1" eaLnBrk="1" hangingPunct="1"/>
            <a:r>
              <a:rPr lang="en-US" dirty="0" smtClean="0"/>
              <a:t>Showcase portfolio</a:t>
            </a:r>
          </a:p>
        </p:txBody>
      </p:sp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Portfolios</a:t>
            </a:r>
          </a:p>
        </p:txBody>
      </p:sp>
      <p:pic>
        <p:nvPicPr>
          <p:cNvPr id="1034" name="Picture 10" descr="C:\Users\Sally\AppData\Local\Microsoft\Windows\Temporary Internet Files\Content.IE5\1I3U674V\MP900430727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48400" y="3124200"/>
            <a:ext cx="2895600" cy="2895600"/>
          </a:xfrm>
          <a:prstGeom prst="rect">
            <a:avLst/>
          </a:prstGeo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Copyright © Holcomb Hathaway, Publishers 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76400"/>
            <a:ext cx="8153400" cy="4419600"/>
          </a:xfrm>
        </p:spPr>
        <p:txBody>
          <a:bodyPr/>
          <a:lstStyle/>
          <a:p>
            <a:pPr eaLnBrk="1" hangingPunct="1"/>
            <a:r>
              <a:rPr lang="en-US" dirty="0" smtClean="0"/>
              <a:t>Many educators see a “testing frenzy” in schools.</a:t>
            </a:r>
          </a:p>
          <a:p>
            <a:pPr eaLnBrk="1" hangingPunct="1"/>
            <a:r>
              <a:rPr lang="en-US" dirty="0" smtClean="0"/>
              <a:t>Common belief:  If we want students to perform better, we need to test them more.</a:t>
            </a:r>
          </a:p>
          <a:p>
            <a:pPr eaLnBrk="1" hangingPunct="1"/>
            <a:r>
              <a:rPr lang="en-US" dirty="0" smtClean="0"/>
              <a:t>Testing is about </a:t>
            </a:r>
            <a:r>
              <a:rPr lang="en-US" i="1" dirty="0" smtClean="0"/>
              <a:t>evaluation</a:t>
            </a:r>
            <a:r>
              <a:rPr lang="en-US" dirty="0" smtClean="0"/>
              <a:t>—placing a value on a performance.</a:t>
            </a:r>
          </a:p>
          <a:p>
            <a:pPr eaLnBrk="1" hangingPunct="1">
              <a:buNone/>
            </a:pPr>
            <a:endParaRPr lang="en-US" dirty="0" smtClean="0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Current Views of Assessment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767072"/>
          </a:xfrm>
        </p:spPr>
        <p:txBody>
          <a:bodyPr/>
          <a:lstStyle/>
          <a:p>
            <a:r>
              <a:rPr lang="en-US" sz="2400" dirty="0" smtClean="0"/>
              <a:t>Allow students to self-assess</a:t>
            </a:r>
          </a:p>
          <a:p>
            <a:r>
              <a:rPr lang="en-US" sz="2400" dirty="0" smtClean="0"/>
              <a:t>Provide time for collaborative assessment</a:t>
            </a:r>
          </a:p>
          <a:p>
            <a:r>
              <a:rPr lang="en-US" sz="2400" dirty="0" smtClean="0"/>
              <a:t>Have a recursive structure</a:t>
            </a:r>
          </a:p>
          <a:p>
            <a:r>
              <a:rPr lang="en-US" sz="2400" dirty="0" smtClean="0"/>
              <a:t>Offer additional opportunities for feedback</a:t>
            </a:r>
          </a:p>
          <a:p>
            <a:r>
              <a:rPr lang="en-US" sz="2400" dirty="0" smtClean="0"/>
              <a:t>Involve non-competitive learning</a:t>
            </a:r>
            <a:endParaRPr lang="en-US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495800" y="1481328"/>
            <a:ext cx="4038600" cy="5148072"/>
          </a:xfrm>
        </p:spPr>
        <p:txBody>
          <a:bodyPr/>
          <a:lstStyle/>
          <a:p>
            <a:r>
              <a:rPr lang="en-US" sz="2400" dirty="0" smtClean="0"/>
              <a:t>Accommodate individualized learning</a:t>
            </a:r>
          </a:p>
          <a:p>
            <a:r>
              <a:rPr lang="en-US" sz="2400" dirty="0" smtClean="0"/>
              <a:t>Maintain accessible writing</a:t>
            </a:r>
          </a:p>
          <a:p>
            <a:r>
              <a:rPr lang="en-US" sz="2400" dirty="0" smtClean="0"/>
              <a:t>Motivate students to revise, edit, share, and revisit their own writing</a:t>
            </a:r>
          </a:p>
          <a:p>
            <a:r>
              <a:rPr lang="en-US" sz="2400" dirty="0" smtClean="0"/>
              <a:t>Offer flexibility for students who are not done after writing draft(s)</a:t>
            </a:r>
            <a:endParaRPr lang="en-US" sz="2400" dirty="0"/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7630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How/Why Portfolios Can Help Teachers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4038600" y="6408738"/>
            <a:ext cx="3011487" cy="365125"/>
          </a:xfrm>
        </p:spPr>
        <p:txBody>
          <a:bodyPr/>
          <a:lstStyle/>
          <a:p>
            <a:pPr>
              <a:defRPr/>
            </a:pPr>
            <a:r>
              <a:rPr lang="en-US" b="1" dirty="0" smtClean="0">
                <a:latin typeface="+mj-lt"/>
              </a:rPr>
              <a:t>Copyright © Holcomb Hathaway, Publishers  </a:t>
            </a:r>
            <a:endParaRPr lang="en-US" b="1" dirty="0">
              <a:latin typeface="+mj-lt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981200"/>
            <a:ext cx="7848600" cy="4525962"/>
          </a:xfrm>
        </p:spPr>
        <p:txBody>
          <a:bodyPr/>
          <a:lstStyle/>
          <a:p>
            <a:pPr eaLnBrk="1" hangingPunct="1"/>
            <a:r>
              <a:rPr lang="en-US" dirty="0" smtClean="0"/>
              <a:t>Which do you prefer?</a:t>
            </a:r>
          </a:p>
          <a:p>
            <a:pPr lvl="1" eaLnBrk="1" hangingPunct="1"/>
            <a:r>
              <a:rPr lang="en-US" dirty="0" smtClean="0"/>
              <a:t>Norm- or criterion-referenced assessment measures?</a:t>
            </a:r>
          </a:p>
          <a:p>
            <a:pPr lvl="1" eaLnBrk="1" hangingPunct="1"/>
            <a:r>
              <a:rPr lang="en-US" dirty="0" smtClean="0"/>
              <a:t>Assessment that’s more formal and less direct, or vice versa?</a:t>
            </a:r>
          </a:p>
          <a:p>
            <a:pPr eaLnBrk="1" hangingPunct="1"/>
            <a:r>
              <a:rPr lang="en-US" dirty="0" smtClean="0"/>
              <a:t>Why?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Reflections </a:t>
            </a:r>
            <a:br>
              <a:rPr lang="en-US" dirty="0" smtClean="0"/>
            </a:br>
            <a:r>
              <a:rPr lang="en-US" dirty="0" smtClean="0"/>
              <a:t>and Contemplations</a:t>
            </a:r>
            <a:endParaRPr lang="en-US" dirty="0"/>
          </a:p>
        </p:txBody>
      </p:sp>
      <p:pic>
        <p:nvPicPr>
          <p:cNvPr id="2054" name="Picture 6" descr="C:\Users\Sally\AppData\Local\Microsoft\Windows\Temporary Internet Files\Content.IE5\PRWS1TQC\MP900315598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0263" y="0"/>
            <a:ext cx="2563738" cy="1828800"/>
          </a:xfrm>
          <a:prstGeom prst="rect">
            <a:avLst/>
          </a:prstGeo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600200"/>
            <a:ext cx="8229600" cy="5029200"/>
          </a:xfrm>
        </p:spPr>
        <p:txBody>
          <a:bodyPr/>
          <a:lstStyle/>
          <a:p>
            <a:pPr eaLnBrk="1" hangingPunct="1"/>
            <a:r>
              <a:rPr lang="en-US" dirty="0" smtClean="0"/>
              <a:t>The process of gathering information (data) about students’ abilities—to help teachers, parents, and other caregivers know more about a learner’s strengths and weaknesses and thus provide appropriate instruction or assistance for the learner.</a:t>
            </a:r>
          </a:p>
          <a:p>
            <a:pPr eaLnBrk="1" hangingPunct="1"/>
            <a:r>
              <a:rPr lang="en-US" dirty="0" smtClean="0"/>
              <a:t>More than just testing.</a:t>
            </a:r>
          </a:p>
          <a:p>
            <a:pPr eaLnBrk="1" hangingPunct="1"/>
            <a:endParaRPr lang="en-US" dirty="0" smtClean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Defining Assessment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idx="1"/>
          </p:nvPr>
        </p:nvSpPr>
        <p:spPr>
          <a:xfrm>
            <a:off x="914400" y="1951038"/>
            <a:ext cx="7848600" cy="4525962"/>
          </a:xfrm>
        </p:spPr>
        <p:txBody>
          <a:bodyPr/>
          <a:lstStyle/>
          <a:p>
            <a:pPr eaLnBrk="1" hangingPunct="1"/>
            <a:r>
              <a:rPr lang="en-US" dirty="0" smtClean="0"/>
              <a:t>Do you feel it is important to know how schools and students are progressing in literacy?</a:t>
            </a:r>
          </a:p>
          <a:p>
            <a:pPr eaLnBrk="1" hangingPunct="1"/>
            <a:r>
              <a:rPr lang="en-US" dirty="0" smtClean="0"/>
              <a:t>In your opinion, what are some of the best ways to gauge a student’s performance?</a:t>
            </a:r>
          </a:p>
          <a:p>
            <a:pPr eaLnBrk="1" hangingPunct="1"/>
            <a:r>
              <a:rPr lang="en-US" dirty="0" smtClean="0"/>
              <a:t>Is testing the best option?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Reflections </a:t>
            </a:r>
            <a:br>
              <a:rPr lang="en-US" dirty="0" smtClean="0"/>
            </a:br>
            <a:r>
              <a:rPr lang="en-US" dirty="0" smtClean="0"/>
              <a:t>and Contemplations</a:t>
            </a:r>
            <a:endParaRPr lang="en-US" dirty="0"/>
          </a:p>
        </p:txBody>
      </p:sp>
      <p:pic>
        <p:nvPicPr>
          <p:cNvPr id="2054" name="Picture 6" descr="C:\Users\Sally\AppData\Local\Microsoft\Windows\Temporary Internet Files\Content.IE5\PRWS1TQC\MP900315598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0263" y="0"/>
            <a:ext cx="2563738" cy="1828800"/>
          </a:xfrm>
          <a:prstGeom prst="rect">
            <a:avLst/>
          </a:prstGeo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Formative assessment</a:t>
            </a:r>
          </a:p>
          <a:p>
            <a:pPr lvl="1" eaLnBrk="1" hangingPunct="1">
              <a:buClr>
                <a:srgbClr val="FF0000"/>
              </a:buClr>
              <a:buSzPct val="80000"/>
              <a:buFont typeface="Wingdings" pitchFamily="2" charset="2"/>
              <a:buChar char="§"/>
            </a:pPr>
            <a:r>
              <a:rPr lang="en-US" dirty="0" smtClean="0"/>
              <a:t>Ongoing </a:t>
            </a:r>
          </a:p>
          <a:p>
            <a:pPr lvl="1" eaLnBrk="1" hangingPunct="1">
              <a:buClr>
                <a:srgbClr val="FF0000"/>
              </a:buClr>
              <a:buSzPct val="80000"/>
              <a:buFont typeface="Wingdings" pitchFamily="2" charset="2"/>
              <a:buChar char="§"/>
            </a:pPr>
            <a:r>
              <a:rPr lang="en-US" dirty="0" smtClean="0"/>
              <a:t>Multiple instruments, daily observation, work samples</a:t>
            </a:r>
          </a:p>
          <a:p>
            <a:pPr lvl="1" eaLnBrk="1" hangingPunct="1"/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843272"/>
          </a:xfrm>
        </p:spPr>
        <p:txBody>
          <a:bodyPr/>
          <a:lstStyle/>
          <a:p>
            <a:pPr eaLnBrk="1" hangingPunct="1"/>
            <a:r>
              <a:rPr lang="en-US" dirty="0" smtClean="0"/>
              <a:t>Summative assessment</a:t>
            </a:r>
          </a:p>
          <a:p>
            <a:pPr lvl="1" eaLnBrk="1" hangingPunct="1">
              <a:buClr>
                <a:srgbClr val="FF0000"/>
              </a:buClr>
              <a:buSzPct val="80000"/>
              <a:buFont typeface="Wingdings" pitchFamily="2" charset="2"/>
              <a:buChar char="§"/>
            </a:pPr>
            <a:r>
              <a:rPr lang="en-US" dirty="0" smtClean="0"/>
              <a:t>Compilation of formative assessment provided at the end of a program or study units to report progress</a:t>
            </a:r>
          </a:p>
          <a:p>
            <a:pPr lvl="1" eaLnBrk="1" hangingPunct="1">
              <a:buClr>
                <a:srgbClr val="FF0000"/>
              </a:buClr>
              <a:buSzPct val="80000"/>
              <a:buFont typeface="Wingdings" pitchFamily="2" charset="2"/>
              <a:buChar char="§"/>
            </a:pPr>
            <a:r>
              <a:rPr lang="en-US" dirty="0" smtClean="0"/>
              <a:t>Report cards</a:t>
            </a:r>
          </a:p>
          <a:p>
            <a:endParaRPr lang="en-US" dirty="0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Types and Examples </a:t>
            </a:r>
            <a:r>
              <a:rPr lang="en-US" dirty="0"/>
              <a:t>of Assessment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295400"/>
            <a:ext cx="7924800" cy="5105400"/>
          </a:xfrm>
        </p:spPr>
        <p:txBody>
          <a:bodyPr/>
          <a:lstStyle/>
          <a:p>
            <a:pPr eaLnBrk="1" hangingPunct="1">
              <a:lnSpc>
                <a:spcPct val="95000"/>
              </a:lnSpc>
            </a:pPr>
            <a:r>
              <a:rPr lang="en-US" dirty="0" smtClean="0"/>
              <a:t>Signposts to document growth</a:t>
            </a:r>
          </a:p>
          <a:p>
            <a:pPr eaLnBrk="1" hangingPunct="1">
              <a:lnSpc>
                <a:spcPct val="95000"/>
              </a:lnSpc>
            </a:pPr>
            <a:r>
              <a:rPr lang="en-US" dirty="0" smtClean="0"/>
              <a:t>Basic types:</a:t>
            </a:r>
          </a:p>
          <a:p>
            <a:pPr lvl="1" eaLnBrk="1" hangingPunct="1">
              <a:lnSpc>
                <a:spcPct val="95000"/>
              </a:lnSpc>
            </a:pPr>
            <a:r>
              <a:rPr lang="en-US" dirty="0" smtClean="0"/>
              <a:t>Professional teaching standards</a:t>
            </a:r>
          </a:p>
          <a:p>
            <a:pPr lvl="1" eaLnBrk="1" hangingPunct="1">
              <a:lnSpc>
                <a:spcPct val="95000"/>
              </a:lnSpc>
            </a:pPr>
            <a:r>
              <a:rPr lang="en-US" dirty="0" smtClean="0"/>
              <a:t>Curriculum or content standards </a:t>
            </a:r>
          </a:p>
          <a:p>
            <a:pPr eaLnBrk="1" hangingPunct="1">
              <a:lnSpc>
                <a:spcPct val="95000"/>
              </a:lnSpc>
            </a:pPr>
            <a:r>
              <a:rPr lang="en-US" dirty="0" smtClean="0"/>
              <a:t>Standards and assessments being used:</a:t>
            </a:r>
          </a:p>
          <a:p>
            <a:pPr lvl="1" eaLnBrk="1" hangingPunct="1">
              <a:lnSpc>
                <a:spcPct val="95000"/>
              </a:lnSpc>
            </a:pPr>
            <a:r>
              <a:rPr lang="en-US" dirty="0" smtClean="0"/>
              <a:t>Common Core State Standards</a:t>
            </a:r>
          </a:p>
          <a:p>
            <a:pPr lvl="1" eaLnBrk="1" hangingPunct="1">
              <a:lnSpc>
                <a:spcPct val="95000"/>
              </a:lnSpc>
            </a:pPr>
            <a:r>
              <a:rPr lang="en-US" dirty="0" smtClean="0"/>
              <a:t>Next Generation Assessments</a:t>
            </a:r>
          </a:p>
          <a:p>
            <a:pPr lvl="1" eaLnBrk="1" hangingPunct="1">
              <a:lnSpc>
                <a:spcPct val="95000"/>
              </a:lnSpc>
            </a:pPr>
            <a:r>
              <a:rPr lang="en-US" dirty="0" smtClean="0"/>
              <a:t>PARCC assessments</a:t>
            </a:r>
          </a:p>
          <a:p>
            <a:pPr lvl="1" eaLnBrk="1" hangingPunct="1">
              <a:lnSpc>
                <a:spcPct val="95000"/>
              </a:lnSpc>
            </a:pPr>
            <a:r>
              <a:rPr lang="en-US" dirty="0" smtClean="0"/>
              <a:t>Smarter Balanced Assessment Consortium</a:t>
            </a:r>
          </a:p>
          <a:p>
            <a:pPr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  <a:p>
            <a:pPr lvl="1" eaLnBrk="1" hangingPunct="1">
              <a:lnSpc>
                <a:spcPct val="90000"/>
              </a:lnSpc>
            </a:pPr>
            <a:endParaRPr lang="en-US" dirty="0" smtClean="0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Standards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81138"/>
            <a:ext cx="8382000" cy="4919662"/>
          </a:xfrm>
        </p:spPr>
        <p:txBody>
          <a:bodyPr/>
          <a:lstStyle/>
          <a:p>
            <a:pPr eaLnBrk="1" hangingPunct="1"/>
            <a:r>
              <a:rPr lang="en-US" dirty="0" smtClean="0"/>
              <a:t>Useful information about what you did and didn’t do in achieving a goal.</a:t>
            </a:r>
          </a:p>
          <a:p>
            <a:r>
              <a:rPr lang="en-US" dirty="0" smtClean="0"/>
              <a:t>In order for teachers to know what feedback to provide students, they need to do more </a:t>
            </a:r>
            <a:r>
              <a:rPr lang="en-US" i="1" dirty="0" smtClean="0"/>
              <a:t>assessing; </a:t>
            </a:r>
            <a:r>
              <a:rPr lang="en-US" dirty="0" smtClean="0"/>
              <a:t>that is, gather information about student learning while the learning is still happening.</a:t>
            </a:r>
          </a:p>
        </p:txBody>
      </p:sp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Feedback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891452129"/>
              </p:ext>
            </p:extLst>
          </p:nvPr>
        </p:nvGraphicFramePr>
        <p:xfrm>
          <a:off x="1752600" y="1524000"/>
          <a:ext cx="5410200" cy="4495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Principles of </a:t>
            </a:r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Copyright © Holcomb Hathaway, Publishers 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ustom 19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4A2D87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862</TotalTime>
  <Words>965</Words>
  <Application>Microsoft Office PowerPoint</Application>
  <PresentationFormat>On-screen Show (4:3)</PresentationFormat>
  <Paragraphs>184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Concourse</vt:lpstr>
      <vt:lpstr>Chapter 2</vt:lpstr>
      <vt:lpstr>Focus Questions</vt:lpstr>
      <vt:lpstr>Current Views of Assessment</vt:lpstr>
      <vt:lpstr>Defining Assessment</vt:lpstr>
      <vt:lpstr>Reflections  and Contemplations</vt:lpstr>
      <vt:lpstr>Types and Examples of Assessment</vt:lpstr>
      <vt:lpstr>Standards</vt:lpstr>
      <vt:lpstr>Feedback</vt:lpstr>
      <vt:lpstr>Principles of Assessment</vt:lpstr>
      <vt:lpstr>Assessment Options </vt:lpstr>
      <vt:lpstr>Assessment as a Continuum</vt:lpstr>
      <vt:lpstr>A Framework for Guiding  the Assessment Process</vt:lpstr>
      <vt:lpstr>Guiding the Assessment Process, continued</vt:lpstr>
      <vt:lpstr>Common Assessment Classifications</vt:lpstr>
      <vt:lpstr>Norm- vs. Criterion-Referenced  Assessments</vt:lpstr>
      <vt:lpstr>Observations of Progress— Using Anchor Standards for Reading</vt:lpstr>
      <vt:lpstr>Observations of Progress, continued</vt:lpstr>
      <vt:lpstr>Observations of Progress, continued</vt:lpstr>
      <vt:lpstr>Achievement Tests</vt:lpstr>
      <vt:lpstr>Examining Standardized Test Scores</vt:lpstr>
      <vt:lpstr>Scoring Distributions  for the Normal Curve</vt:lpstr>
      <vt:lpstr>Informal (Direct) Assessment</vt:lpstr>
      <vt:lpstr>Reading Capacity Levels</vt:lpstr>
      <vt:lpstr>A Coded and Analyzed Running Record</vt:lpstr>
      <vt:lpstr>Sample Anecdotal Notes</vt:lpstr>
      <vt:lpstr>  Student Self-Assessment Checklist </vt:lpstr>
      <vt:lpstr>Questions to Ask  When Constructing Rubrics</vt:lpstr>
      <vt:lpstr>Self-Assessment Scoring Rubric</vt:lpstr>
      <vt:lpstr>Portfolios</vt:lpstr>
      <vt:lpstr>How/Why Portfolios Can Help Teachers</vt:lpstr>
      <vt:lpstr>Reflections  and Contemplations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Sally Scott</dc:creator>
  <cp:lastModifiedBy>Sally Scott</cp:lastModifiedBy>
  <cp:revision>77</cp:revision>
  <dcterms:created xsi:type="dcterms:W3CDTF">1601-01-01T00:00:00Z</dcterms:created>
  <dcterms:modified xsi:type="dcterms:W3CDTF">2014-05-08T22:20:58Z</dcterms:modified>
</cp:coreProperties>
</file>