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  <p:sldMasterId id="2147483884" r:id="rId2"/>
  </p:sldMasterIdLst>
  <p:notesMasterIdLst>
    <p:notesMasterId r:id="rId68"/>
  </p:notesMasterIdLst>
  <p:handoutMasterIdLst>
    <p:handoutMasterId r:id="rId69"/>
  </p:handoutMasterIdLst>
  <p:sldIdLst>
    <p:sldId id="507" r:id="rId3"/>
    <p:sldId id="303" r:id="rId4"/>
    <p:sldId id="514" r:id="rId5"/>
    <p:sldId id="515" r:id="rId6"/>
    <p:sldId id="521" r:id="rId7"/>
    <p:sldId id="520" r:id="rId8"/>
    <p:sldId id="519" r:id="rId9"/>
    <p:sldId id="518" r:id="rId10"/>
    <p:sldId id="523" r:id="rId11"/>
    <p:sldId id="516" r:id="rId12"/>
    <p:sldId id="517" r:id="rId13"/>
    <p:sldId id="524" r:id="rId14"/>
    <p:sldId id="525" r:id="rId15"/>
    <p:sldId id="526" r:id="rId16"/>
    <p:sldId id="527" r:id="rId17"/>
    <p:sldId id="528" r:id="rId18"/>
    <p:sldId id="529" r:id="rId19"/>
    <p:sldId id="533" r:id="rId20"/>
    <p:sldId id="539" r:id="rId21"/>
    <p:sldId id="538" r:id="rId22"/>
    <p:sldId id="532" r:id="rId23"/>
    <p:sldId id="531" r:id="rId24"/>
    <p:sldId id="540" r:id="rId25"/>
    <p:sldId id="530" r:id="rId26"/>
    <p:sldId id="541" r:id="rId27"/>
    <p:sldId id="537" r:id="rId28"/>
    <p:sldId id="536" r:id="rId29"/>
    <p:sldId id="535" r:id="rId30"/>
    <p:sldId id="542" r:id="rId31"/>
    <p:sldId id="543" r:id="rId32"/>
    <p:sldId id="544" r:id="rId33"/>
    <p:sldId id="545" r:id="rId34"/>
    <p:sldId id="546" r:id="rId35"/>
    <p:sldId id="547" r:id="rId36"/>
    <p:sldId id="548" r:id="rId37"/>
    <p:sldId id="549" r:id="rId38"/>
    <p:sldId id="554" r:id="rId39"/>
    <p:sldId id="550" r:id="rId40"/>
    <p:sldId id="551" r:id="rId41"/>
    <p:sldId id="552" r:id="rId42"/>
    <p:sldId id="553" r:id="rId43"/>
    <p:sldId id="555" r:id="rId44"/>
    <p:sldId id="556" r:id="rId45"/>
    <p:sldId id="557" r:id="rId46"/>
    <p:sldId id="558" r:id="rId47"/>
    <p:sldId id="559" r:id="rId48"/>
    <p:sldId id="560" r:id="rId49"/>
    <p:sldId id="561" r:id="rId50"/>
    <p:sldId id="562" r:id="rId51"/>
    <p:sldId id="563" r:id="rId52"/>
    <p:sldId id="564" r:id="rId53"/>
    <p:sldId id="565" r:id="rId54"/>
    <p:sldId id="566" r:id="rId55"/>
    <p:sldId id="567" r:id="rId56"/>
    <p:sldId id="568" r:id="rId57"/>
    <p:sldId id="569" r:id="rId58"/>
    <p:sldId id="570" r:id="rId59"/>
    <p:sldId id="571" r:id="rId60"/>
    <p:sldId id="572" r:id="rId61"/>
    <p:sldId id="573" r:id="rId62"/>
    <p:sldId id="574" r:id="rId63"/>
    <p:sldId id="575" r:id="rId64"/>
    <p:sldId id="576" r:id="rId65"/>
    <p:sldId id="577" r:id="rId66"/>
    <p:sldId id="578" r:id="rId6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00"/>
    <a:srgbClr val="00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671" autoAdjust="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71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slide" Target="slides/slide59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handoutMaster" Target="handoutMasters/handoutMaster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theme" Target="theme/theme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Engineering Fundamentals - An Introduction to Engineering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 dirty="0"/>
              <a:t>©2011 Cengage Learning Engineering. All Rights Reserved. </a:t>
            </a:r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BF25AC6-2336-4B42-B7AB-448B1D85F5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322081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Engineering Fundamentals - An Introduction to Engineering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01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 dirty="0"/>
              <a:t>©2011 Cengage Learning Engineering. All Rights Reserved. </a:t>
            </a: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A633749-6353-4824-94F5-2306CA13CC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75892068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/>
              <a:t>Engineering Fundamentals - An Introduction to Engineering</a:t>
            </a:r>
          </a:p>
        </p:txBody>
      </p:sp>
      <p:sp>
        <p:nvSpPr>
          <p:cNvPr id="111619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dirty="0" smtClean="0"/>
              <a:t>©2011 Cengage Learning Engineering. All Rights Reserved. </a:t>
            </a:r>
          </a:p>
        </p:txBody>
      </p:sp>
      <p:sp>
        <p:nvSpPr>
          <p:cNvPr id="11162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5DFA55D-98D0-4707-9483-CD1379CBB734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1162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2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BA5705-EBAD-402F-9E1F-A51F5D1B3D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AD3013-64E4-4997-963B-091E90CD76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525277-D6AE-415E-AA5D-A006652DD2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9A317C8B-6CCA-49DE-8503-CB6169078C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F2B64B-D533-4D11-BEAF-64879B3271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>
          <a:xfrm>
            <a:off x="6096000" y="6400800"/>
            <a:ext cx="2667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F956770-25B8-4664-8E6F-23FD4D3730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647700" y="6400800"/>
            <a:ext cx="5421313" cy="365125"/>
          </a:xfrm>
        </p:spPr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9A81A81-69CC-4B61-9DAD-22D007F12F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BFC1610-23F7-468B-84B9-EA14C31796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>
          <a:xfrm>
            <a:off x="6096000" y="6400800"/>
            <a:ext cx="2667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0391E8-04DE-4166-8563-BB3D973FC0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13"/>
          <p:cNvSpPr>
            <a:spLocks noGrp="1"/>
          </p:cNvSpPr>
          <p:nvPr>
            <p:ph type="ftr" sz="quarter" idx="13"/>
          </p:nvPr>
        </p:nvSpPr>
        <p:spPr>
          <a:xfrm>
            <a:off x="647700" y="6400800"/>
            <a:ext cx="5421313" cy="365125"/>
          </a:xfrm>
        </p:spPr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096000" y="6400800"/>
            <a:ext cx="2667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400800"/>
            <a:ext cx="533400" cy="381000"/>
          </a:xfrm>
        </p:spPr>
        <p:txBody>
          <a:bodyPr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9D1ECE88-13E9-4FD4-B5B2-2C13DA5BFD9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13"/>
          <p:cNvSpPr>
            <a:spLocks noGrp="1"/>
          </p:cNvSpPr>
          <p:nvPr>
            <p:ph type="ftr" sz="quarter" idx="13"/>
          </p:nvPr>
        </p:nvSpPr>
        <p:spPr>
          <a:xfrm>
            <a:off x="647700" y="6400800"/>
            <a:ext cx="5421313" cy="365125"/>
          </a:xfrm>
        </p:spPr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56CD4-28FF-4560-9FC4-81C3C3794F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5B7B92-44FE-4A18-9F12-533CD348DA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 rtlCol="0"/>
          <a:lstStyle>
            <a:lvl1pPr>
              <a:defRPr sz="2800"/>
            </a:lvl1pPr>
          </a:lstStyle>
          <a:p>
            <a:pPr>
              <a:defRPr/>
            </a:pPr>
            <a:fld id="{03F67D17-C1D1-448C-BE9F-A12ABEA27A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B3C744-5926-4D44-9840-116E84E524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0E4866-B08E-48F7-AB9A-999B998519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Footer Placeholder 16"/>
          <p:cNvSpPr>
            <a:spLocks noGrp="1"/>
          </p:cNvSpPr>
          <p:nvPr>
            <p:ph type="ftr" sz="quarter" idx="10"/>
          </p:nvPr>
        </p:nvSpPr>
        <p:spPr>
          <a:xfrm>
            <a:off x="2362200" y="6400800"/>
            <a:ext cx="58674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7" name="Slide Number Placeholder 28"/>
          <p:cNvSpPr>
            <a:spLocks noGrp="1"/>
          </p:cNvSpPr>
          <p:nvPr>
            <p:ph type="sldNum" sz="quarter" idx="11"/>
          </p:nvPr>
        </p:nvSpPr>
        <p:spPr>
          <a:xfrm>
            <a:off x="685800" y="62484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779652FA-AA10-41CB-BACE-EB430C6609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4AED16-2E3A-47A9-8A75-D139539833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111739-27FB-498F-9215-349B0808BC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37B93F-8A7B-4B66-867D-1684293E09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DC819B-4C43-4E24-BEC5-32923CDB55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713248-6EFA-4421-87C2-EB9FCD2BD3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C19E4C-68AD-4AAB-95D0-0569F60BEB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CC58D5-BA2C-45CE-9C4B-814B109322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70611092-5CFF-4C1B-A322-4AF5B78C5C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20" r:id="rId1"/>
    <p:sldLayoutId id="2147484421" r:id="rId2"/>
    <p:sldLayoutId id="2147484422" r:id="rId3"/>
    <p:sldLayoutId id="2147484423" r:id="rId4"/>
    <p:sldLayoutId id="2147484424" r:id="rId5"/>
    <p:sldLayoutId id="2147484425" r:id="rId6"/>
    <p:sldLayoutId id="2147484426" r:id="rId7"/>
    <p:sldLayoutId id="2147484427" r:id="rId8"/>
    <p:sldLayoutId id="2147484428" r:id="rId9"/>
    <p:sldLayoutId id="2147484429" r:id="rId10"/>
    <p:sldLayoutId id="2147484430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8A60D27C-A290-4C5B-8AC0-26846D62C2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435" r:id="rId1"/>
    <p:sldLayoutId id="2147484431" r:id="rId2"/>
    <p:sldLayoutId id="2147484436" r:id="rId3"/>
    <p:sldLayoutId id="2147484437" r:id="rId4"/>
    <p:sldLayoutId id="2147484438" r:id="rId5"/>
    <p:sldLayoutId id="2147484432" r:id="rId6"/>
    <p:sldLayoutId id="2147484439" r:id="rId7"/>
    <p:sldLayoutId id="2147484433" r:id="rId8"/>
    <p:sldLayoutId id="2147484440" r:id="rId9"/>
    <p:sldLayoutId id="2147484434" r:id="rId10"/>
    <p:sldLayoutId id="2147484441" r:id="rId11"/>
    <p:sldLayoutId id="2147484442" r:id="rId12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5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1600200" y="6324600"/>
            <a:ext cx="5791200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r"/>
            <a:r>
              <a:rPr lang="en-US" sz="1200" dirty="0" smtClean="0"/>
              <a:t>© 2015 Cengage Learning Engineering. All Rights Reserved</a:t>
            </a:r>
            <a:r>
              <a:rPr lang="en-US" dirty="0" smtClean="0"/>
              <a:t>. </a:t>
            </a: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914400" y="6248400"/>
            <a:ext cx="503238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fld id="{6A240638-34D3-4D6A-9A5E-56914D31A942}" type="slidenum">
              <a:rPr lang="en-US" smtClean="0"/>
              <a:pPr/>
              <a:t>1</a:t>
            </a:fld>
            <a:endParaRPr lang="en-US" dirty="0" smtClean="0"/>
          </a:p>
        </p:txBody>
      </p:sp>
      <p:pic>
        <p:nvPicPr>
          <p:cNvPr id="11" name="Picture 10" descr="C:\Documents and Settings\debarati\My Documents\Cengage logo (new)\Cengage (R) 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1000" y="6378575"/>
            <a:ext cx="1143000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r>
              <a:rPr lang="en-US" sz="3600" b="1" cap="all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Mechanisms and Machines </a:t>
            </a:r>
            <a:r>
              <a:rPr lang="en-US" sz="4000" b="1" cap="all" dirty="0">
                <a:latin typeface="+mj-lt"/>
                <a:ea typeface="+mj-ea"/>
                <a:cs typeface="+mj-cs"/>
              </a:rPr>
              <a:t/>
            </a:r>
            <a:br>
              <a:rPr lang="en-US" sz="4000" b="1" cap="all" dirty="0">
                <a:latin typeface="+mj-lt"/>
                <a:ea typeface="+mj-ea"/>
                <a:cs typeface="+mj-cs"/>
              </a:rPr>
            </a:br>
            <a:r>
              <a:rPr lang="en-US" sz="2400" b="1" cap="all" dirty="0" smtClean="0">
                <a:latin typeface="+mj-lt"/>
                <a:ea typeface="+mj-ea"/>
                <a:cs typeface="+mj-cs"/>
              </a:rPr>
              <a:t>Kinematics, Dynamics, and Synthesis</a:t>
            </a:r>
            <a:endParaRPr lang="en-US" sz="2400" b="1" cap="all" dirty="0">
              <a:latin typeface="+mj-lt"/>
              <a:ea typeface="+mj-ea"/>
              <a:cs typeface="+mj-cs"/>
            </a:endParaRPr>
          </a:p>
        </p:txBody>
      </p:sp>
      <p:sp>
        <p:nvSpPr>
          <p:cNvPr id="14" name="TextBox 7"/>
          <p:cNvSpPr txBox="1">
            <a:spLocks noChangeArrowheads="1"/>
          </p:cNvSpPr>
          <p:nvPr/>
        </p:nvSpPr>
        <p:spPr bwMode="auto">
          <a:xfrm>
            <a:off x="4191000" y="2895600"/>
            <a:ext cx="48006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200" dirty="0" smtClean="0"/>
              <a:t>Kinematic Analysis Part I:</a:t>
            </a:r>
          </a:p>
          <a:p>
            <a:r>
              <a:rPr lang="en-US" sz="3200" dirty="0" smtClean="0"/>
              <a:t>Vector Loop Method</a:t>
            </a:r>
            <a:endParaRPr lang="en-US" sz="3200" dirty="0">
              <a:latin typeface="Tw Cen MT" pitchFamily="34" charset="0"/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 bwMode="auto">
          <a:xfrm>
            <a:off x="4169392" y="1524000"/>
            <a:ext cx="41148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0" hangingPunct="0">
              <a:defRPr/>
            </a:pPr>
            <a:r>
              <a:rPr lang="en-US" sz="5400" b="1" cap="all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Chapter </a:t>
            </a:r>
            <a:r>
              <a:rPr lang="en-US" sz="5400" b="1" cap="all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2</a:t>
            </a:r>
            <a:endParaRPr lang="en-US" sz="5400" b="1" cap="all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7" name="Picture 16" descr="9781133943914_p01_cove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3400" y="1481366"/>
            <a:ext cx="3276600" cy="41466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2.2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F10391E8-04DE-4166-8563-BB3D973FC0DD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0"/>
            <a:ext cx="9144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2"/>
                </a:solidFill>
              </a:rPr>
              <a:t>Mechanisms and Machines: Kinematics, Dynamics, and Synthesis           Michael M. Staniši</a:t>
            </a:r>
            <a:r>
              <a:rPr lang="en-US" sz="1600" dirty="0" smtClean="0">
                <a:solidFill>
                  <a:schemeClr val="accent2"/>
                </a:solidFill>
                <a:latin typeface="Arial"/>
                <a:cs typeface="Arial"/>
              </a:rPr>
              <a:t>ć</a:t>
            </a:r>
            <a:endParaRPr lang="en-US" sz="1600" dirty="0">
              <a:solidFill>
                <a:schemeClr val="accent2"/>
              </a:solidFill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813" y="1653025"/>
            <a:ext cx="5286375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0974901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2.2 continued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F10391E8-04DE-4166-8563-BB3D973FC0DD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0"/>
            <a:ext cx="9144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2"/>
                </a:solidFill>
              </a:rPr>
              <a:t>Mechanisms and Machines: Kinematics, Dynamics, and Synthesis           Michael M. Staniši</a:t>
            </a:r>
            <a:r>
              <a:rPr lang="en-US" sz="1600" dirty="0" smtClean="0">
                <a:solidFill>
                  <a:schemeClr val="accent2"/>
                </a:solidFill>
                <a:latin typeface="Arial"/>
                <a:cs typeface="Arial"/>
              </a:rPr>
              <a:t>ć</a:t>
            </a:r>
            <a:endParaRPr lang="en-US" sz="1600" dirty="0">
              <a:solidFill>
                <a:schemeClr val="accent2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752600"/>
            <a:ext cx="6496050" cy="4537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0974901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2.2 continued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F10391E8-04DE-4166-8563-BB3D973FC0DD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0"/>
            <a:ext cx="9144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2"/>
                </a:solidFill>
              </a:rPr>
              <a:t>Mechanisms and Machines: Kinematics, Dynamics, and Synthesis           Michael M. Staniši</a:t>
            </a:r>
            <a:r>
              <a:rPr lang="en-US" sz="1600" dirty="0" smtClean="0">
                <a:solidFill>
                  <a:schemeClr val="accent2"/>
                </a:solidFill>
                <a:latin typeface="Arial"/>
                <a:cs typeface="Arial"/>
              </a:rPr>
              <a:t>ć</a:t>
            </a:r>
            <a:endParaRPr lang="en-US" sz="1600" dirty="0">
              <a:solidFill>
                <a:schemeClr val="accent2"/>
              </a:solidFill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905000"/>
            <a:ext cx="6610350" cy="437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0974901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2.2 continued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F10391E8-04DE-4166-8563-BB3D973FC0DD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0"/>
            <a:ext cx="9144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2"/>
                </a:solidFill>
              </a:rPr>
              <a:t>Mechanisms and Machines: Kinematics, Dynamics, and Synthesis           Michael M. Staniši</a:t>
            </a:r>
            <a:r>
              <a:rPr lang="en-US" sz="1600" dirty="0" smtClean="0">
                <a:solidFill>
                  <a:schemeClr val="accent2"/>
                </a:solidFill>
                <a:latin typeface="Arial"/>
                <a:cs typeface="Arial"/>
              </a:rPr>
              <a:t>ć</a:t>
            </a:r>
            <a:endParaRPr lang="en-US" sz="1600" dirty="0">
              <a:solidFill>
                <a:schemeClr val="accent2"/>
              </a:solidFill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2538" y="2461152"/>
            <a:ext cx="6638925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0974901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2.2 continued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F10391E8-04DE-4166-8563-BB3D973FC0DD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0"/>
            <a:ext cx="9144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2"/>
                </a:solidFill>
              </a:rPr>
              <a:t>Mechanisms and Machines: Kinematics, Dynamics, and Synthesis           Michael M. Staniši</a:t>
            </a:r>
            <a:r>
              <a:rPr lang="en-US" sz="1600" dirty="0" smtClean="0">
                <a:solidFill>
                  <a:schemeClr val="accent2"/>
                </a:solidFill>
                <a:latin typeface="Arial"/>
                <a:cs typeface="Arial"/>
              </a:rPr>
              <a:t>ć</a:t>
            </a:r>
            <a:endParaRPr lang="en-US" sz="1600" dirty="0">
              <a:solidFill>
                <a:schemeClr val="accent2"/>
              </a:solidFill>
            </a:endParaRP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8138" y="1832081"/>
            <a:ext cx="8467725" cy="447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0974901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2.2 continued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F10391E8-04DE-4166-8563-BB3D973FC0DD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0"/>
            <a:ext cx="9144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2"/>
                </a:solidFill>
              </a:rPr>
              <a:t>Mechanisms and Machines: Kinematics, Dynamics, and Synthesis           Michael M. Staniši</a:t>
            </a:r>
            <a:r>
              <a:rPr lang="en-US" sz="1600" dirty="0" smtClean="0">
                <a:solidFill>
                  <a:schemeClr val="accent2"/>
                </a:solidFill>
                <a:latin typeface="Arial"/>
                <a:cs typeface="Arial"/>
              </a:rPr>
              <a:t>ć</a:t>
            </a:r>
            <a:endParaRPr lang="en-US" sz="1600" dirty="0">
              <a:solidFill>
                <a:schemeClr val="accent2"/>
              </a:solidFill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3" y="2667000"/>
            <a:ext cx="8486775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0974901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2.3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F10391E8-04DE-4166-8563-BB3D973FC0DD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0"/>
            <a:ext cx="9144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2"/>
                </a:solidFill>
              </a:rPr>
              <a:t>Mechanisms and Machines: Kinematics, Dynamics, and Synthesis           Michael M. Staniši</a:t>
            </a:r>
            <a:r>
              <a:rPr lang="en-US" sz="1600" dirty="0" smtClean="0">
                <a:solidFill>
                  <a:schemeClr val="accent2"/>
                </a:solidFill>
                <a:latin typeface="Arial"/>
                <a:cs typeface="Arial"/>
              </a:rPr>
              <a:t>ć</a:t>
            </a:r>
            <a:endParaRPr lang="en-US" sz="1600" dirty="0">
              <a:solidFill>
                <a:schemeClr val="accent2"/>
              </a:solidFill>
            </a:endParaRPr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3" y="2667000"/>
            <a:ext cx="8601075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0974901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2.3 continued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F10391E8-04DE-4166-8563-BB3D973FC0DD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0"/>
            <a:ext cx="9144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2"/>
                </a:solidFill>
              </a:rPr>
              <a:t>Mechanisms and Machines: Kinematics, Dynamics, and Synthesis           Michael M. Staniši</a:t>
            </a:r>
            <a:r>
              <a:rPr lang="en-US" sz="1600" dirty="0" smtClean="0">
                <a:solidFill>
                  <a:schemeClr val="accent2"/>
                </a:solidFill>
                <a:latin typeface="Arial"/>
                <a:cs typeface="Arial"/>
              </a:rPr>
              <a:t>ć</a:t>
            </a:r>
            <a:endParaRPr lang="en-US" sz="1600" dirty="0">
              <a:solidFill>
                <a:schemeClr val="accent2"/>
              </a:solidFill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9625" y="2147888"/>
            <a:ext cx="7524750" cy="256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0974901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2.3 continued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F10391E8-04DE-4166-8563-BB3D973FC0DD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0"/>
            <a:ext cx="9144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2"/>
                </a:solidFill>
              </a:rPr>
              <a:t>Mechanisms and Machines: Kinematics, Dynamics, and Synthesis           Michael M. Staniši</a:t>
            </a:r>
            <a:r>
              <a:rPr lang="en-US" sz="1600" dirty="0" smtClean="0">
                <a:solidFill>
                  <a:schemeClr val="accent2"/>
                </a:solidFill>
                <a:latin typeface="Arial"/>
                <a:cs typeface="Arial"/>
              </a:rPr>
              <a:t>ć</a:t>
            </a:r>
            <a:endParaRPr lang="en-US" sz="1600" dirty="0">
              <a:solidFill>
                <a:schemeClr val="accent2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5313" y="1809750"/>
            <a:ext cx="7953375" cy="421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0974901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2.3 continued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F10391E8-04DE-4166-8563-BB3D973FC0DD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0"/>
            <a:ext cx="9144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2"/>
                </a:solidFill>
              </a:rPr>
              <a:t>Mechanisms and Machines: Kinematics, Dynamics, and Synthesis           Michael M. Staniši</a:t>
            </a:r>
            <a:r>
              <a:rPr lang="en-US" sz="1600" dirty="0" smtClean="0">
                <a:solidFill>
                  <a:schemeClr val="accent2"/>
                </a:solidFill>
                <a:latin typeface="Arial"/>
                <a:cs typeface="Arial"/>
              </a:rPr>
              <a:t>ć</a:t>
            </a:r>
            <a:endParaRPr lang="en-US" sz="1600" dirty="0">
              <a:solidFill>
                <a:schemeClr val="accent2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0" y="1857375"/>
            <a:ext cx="7886700" cy="423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0974901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smtClean="0"/>
              <a:t>EXAMPLES</a:t>
            </a:r>
          </a:p>
        </p:txBody>
      </p:sp>
      <p:sp>
        <p:nvSpPr>
          <p:cNvPr id="12291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fld id="{F1C47B2C-4502-432F-9B8E-3A07EEFBF0DD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12292" name="Footer Placeholder 7"/>
          <p:cNvSpPr>
            <a:spLocks noGrp="1"/>
          </p:cNvSpPr>
          <p:nvPr>
            <p:ph type="ftr" sz="quarter" idx="12"/>
          </p:nvPr>
        </p:nvSpPr>
        <p:spPr bwMode="auto">
          <a:xfrm>
            <a:off x="612648" y="6245352"/>
            <a:ext cx="5421313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l"/>
            <a:r>
              <a:rPr lang="en-US" dirty="0" smtClean="0"/>
              <a:t>© 2015 Cengage Learning Engineering. All Rights Reserved. 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0" y="0"/>
            <a:ext cx="9144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2"/>
                </a:solidFill>
              </a:rPr>
              <a:t>Mechanisms and Machines: Kinematics, Dynamics, and Synthesis           Michael M. Staniši</a:t>
            </a:r>
            <a:r>
              <a:rPr lang="en-US" sz="1600" dirty="0" smtClean="0">
                <a:solidFill>
                  <a:schemeClr val="accent2"/>
                </a:solidFill>
                <a:latin typeface="Arial"/>
                <a:cs typeface="Arial"/>
              </a:rPr>
              <a:t>ć</a:t>
            </a:r>
            <a:endParaRPr lang="en-US" sz="16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2.3 continued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F10391E8-04DE-4166-8563-BB3D973FC0DD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0"/>
            <a:ext cx="9144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2"/>
                </a:solidFill>
              </a:rPr>
              <a:t>Mechanisms and Machines: Kinematics, Dynamics, and Synthesis           Michael M. Staniši</a:t>
            </a:r>
            <a:r>
              <a:rPr lang="en-US" sz="1600" dirty="0" smtClean="0">
                <a:solidFill>
                  <a:schemeClr val="accent2"/>
                </a:solidFill>
                <a:latin typeface="Arial"/>
                <a:cs typeface="Arial"/>
              </a:rPr>
              <a:t>ć</a:t>
            </a:r>
            <a:endParaRPr lang="en-US" sz="1600" dirty="0">
              <a:solidFill>
                <a:schemeClr val="accent2"/>
              </a:solidFill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188" y="1905000"/>
            <a:ext cx="7667625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09749017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2.4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F10391E8-04DE-4166-8563-BB3D973FC0DD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0"/>
            <a:ext cx="9144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2"/>
                </a:solidFill>
              </a:rPr>
              <a:t>Mechanisms and Machines: Kinematics, Dynamics, and Synthesis           Michael M. Staniši</a:t>
            </a:r>
            <a:r>
              <a:rPr lang="en-US" sz="1600" dirty="0" smtClean="0">
                <a:solidFill>
                  <a:schemeClr val="accent2"/>
                </a:solidFill>
                <a:latin typeface="Arial"/>
                <a:cs typeface="Arial"/>
              </a:rPr>
              <a:t>ć</a:t>
            </a:r>
            <a:endParaRPr lang="en-US" sz="1600" dirty="0">
              <a:solidFill>
                <a:schemeClr val="accent2"/>
              </a:solidFill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5" y="2757488"/>
            <a:ext cx="8858250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09749017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2.4 continued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F10391E8-04DE-4166-8563-BB3D973FC0DD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0"/>
            <a:ext cx="9144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2"/>
                </a:solidFill>
              </a:rPr>
              <a:t>Mechanisms and Machines: Kinematics, Dynamics, and Synthesis           Michael M. Staniši</a:t>
            </a:r>
            <a:r>
              <a:rPr lang="en-US" sz="1600" dirty="0" smtClean="0">
                <a:solidFill>
                  <a:schemeClr val="accent2"/>
                </a:solidFill>
                <a:latin typeface="Arial"/>
                <a:cs typeface="Arial"/>
              </a:rPr>
              <a:t>ć</a:t>
            </a:r>
            <a:endParaRPr lang="en-US" sz="1600" dirty="0">
              <a:solidFill>
                <a:schemeClr val="accent2"/>
              </a:solidFill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9563" y="2055128"/>
            <a:ext cx="8524875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09749017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2.4 continued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F10391E8-04DE-4166-8563-BB3D973FC0DD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0"/>
            <a:ext cx="9144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2"/>
                </a:solidFill>
              </a:rPr>
              <a:t>Mechanisms and Machines: Kinematics, Dynamics, and Synthesis           Michael M. Staniši</a:t>
            </a:r>
            <a:r>
              <a:rPr lang="en-US" sz="1600" dirty="0" smtClean="0">
                <a:solidFill>
                  <a:schemeClr val="accent2"/>
                </a:solidFill>
                <a:latin typeface="Arial"/>
                <a:cs typeface="Arial"/>
              </a:rPr>
              <a:t>ć</a:t>
            </a:r>
            <a:endParaRPr lang="en-US" sz="1600" dirty="0">
              <a:solidFill>
                <a:schemeClr val="accent2"/>
              </a:solidFill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66925" y="1704975"/>
            <a:ext cx="5010150" cy="469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09749017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2.4 continued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F10391E8-04DE-4166-8563-BB3D973FC0DD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0"/>
            <a:ext cx="9144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2"/>
                </a:solidFill>
              </a:rPr>
              <a:t>Mechanisms and Machines: Kinematics, Dynamics, and Synthesis           Michael M. Staniši</a:t>
            </a:r>
            <a:r>
              <a:rPr lang="en-US" sz="1600" dirty="0" smtClean="0">
                <a:solidFill>
                  <a:schemeClr val="accent2"/>
                </a:solidFill>
                <a:latin typeface="Arial"/>
                <a:cs typeface="Arial"/>
              </a:rPr>
              <a:t>ć</a:t>
            </a:r>
            <a:endParaRPr lang="en-US" sz="1600" dirty="0">
              <a:solidFill>
                <a:schemeClr val="accent2"/>
              </a:solidFill>
            </a:endParaRPr>
          </a:p>
        </p:txBody>
      </p:sp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9150" y="1880346"/>
            <a:ext cx="7505700" cy="435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09749017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2.4 continued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F10391E8-04DE-4166-8563-BB3D973FC0DD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0"/>
            <a:ext cx="9144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2"/>
                </a:solidFill>
              </a:rPr>
              <a:t>Mechanisms and Machines: Kinematics, Dynamics, and Synthesis           Michael M. Staniši</a:t>
            </a:r>
            <a:r>
              <a:rPr lang="en-US" sz="1600" dirty="0" smtClean="0">
                <a:solidFill>
                  <a:schemeClr val="accent2"/>
                </a:solidFill>
                <a:latin typeface="Arial"/>
                <a:cs typeface="Arial"/>
              </a:rPr>
              <a:t>ć</a:t>
            </a:r>
            <a:endParaRPr lang="en-US" sz="1600" dirty="0">
              <a:solidFill>
                <a:schemeClr val="accent2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47875" y="1685925"/>
            <a:ext cx="5048250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09749017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2.4 continued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F10391E8-04DE-4166-8563-BB3D973FC0DD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0"/>
            <a:ext cx="9144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2"/>
                </a:solidFill>
              </a:rPr>
              <a:t>Mechanisms and Machines: Kinematics, Dynamics, and Synthesis           Michael M. Staniši</a:t>
            </a:r>
            <a:r>
              <a:rPr lang="en-US" sz="1600" dirty="0" smtClean="0">
                <a:solidFill>
                  <a:schemeClr val="accent2"/>
                </a:solidFill>
                <a:latin typeface="Arial"/>
                <a:cs typeface="Arial"/>
              </a:rPr>
              <a:t>ć</a:t>
            </a:r>
            <a:endParaRPr lang="en-US" sz="1600" dirty="0">
              <a:solidFill>
                <a:schemeClr val="accent2"/>
              </a:solidFill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933575"/>
            <a:ext cx="7600950" cy="423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09749017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2.4 continued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F10391E8-04DE-4166-8563-BB3D973FC0DD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0"/>
            <a:ext cx="9144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2"/>
                </a:solidFill>
              </a:rPr>
              <a:t>Mechanisms and Machines: Kinematics, Dynamics, and Synthesis           Michael M. Staniši</a:t>
            </a:r>
            <a:r>
              <a:rPr lang="en-US" sz="1600" dirty="0" smtClean="0">
                <a:solidFill>
                  <a:schemeClr val="accent2"/>
                </a:solidFill>
                <a:latin typeface="Arial"/>
                <a:cs typeface="Arial"/>
              </a:rPr>
              <a:t>ć</a:t>
            </a:r>
            <a:endParaRPr lang="en-US" sz="1600" dirty="0">
              <a:solidFill>
                <a:schemeClr val="accent2"/>
              </a:solidFill>
            </a:endParaRPr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209800"/>
            <a:ext cx="8572500" cy="348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09749017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2.4 continued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F10391E8-04DE-4166-8563-BB3D973FC0DD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0"/>
            <a:ext cx="9144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2"/>
                </a:solidFill>
              </a:rPr>
              <a:t>Mechanisms and Machines: Kinematics, Dynamics, and Synthesis           Michael M. Staniši</a:t>
            </a:r>
            <a:r>
              <a:rPr lang="en-US" sz="1600" dirty="0" smtClean="0">
                <a:solidFill>
                  <a:schemeClr val="accent2"/>
                </a:solidFill>
                <a:latin typeface="Arial"/>
                <a:cs typeface="Arial"/>
              </a:rPr>
              <a:t>ć</a:t>
            </a:r>
            <a:endParaRPr lang="en-US" sz="1600" dirty="0">
              <a:solidFill>
                <a:schemeClr val="accent2"/>
              </a:solidFill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9563" y="2366963"/>
            <a:ext cx="8524875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09749017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2.4 continued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F10391E8-04DE-4166-8563-BB3D973FC0DD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0"/>
            <a:ext cx="9144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2"/>
                </a:solidFill>
              </a:rPr>
              <a:t>Mechanisms and Machines: Kinematics, Dynamics, and Synthesis           Michael M. Staniši</a:t>
            </a:r>
            <a:r>
              <a:rPr lang="en-US" sz="1600" dirty="0" smtClean="0">
                <a:solidFill>
                  <a:schemeClr val="accent2"/>
                </a:solidFill>
                <a:latin typeface="Arial"/>
                <a:cs typeface="Arial"/>
              </a:rPr>
              <a:t>ć</a:t>
            </a:r>
            <a:endParaRPr lang="en-US" sz="1600" dirty="0">
              <a:solidFill>
                <a:schemeClr val="accent2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90738" y="1676400"/>
            <a:ext cx="4962525" cy="468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097490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2.1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F10391E8-04DE-4166-8563-BB3D973FC0DD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0"/>
            <a:ext cx="9144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2"/>
                </a:solidFill>
              </a:rPr>
              <a:t>Mechanisms and Machines: Kinematics, Dynamics, and Synthesis           Michael M. Staniši</a:t>
            </a:r>
            <a:r>
              <a:rPr lang="en-US" sz="1600" dirty="0" smtClean="0">
                <a:solidFill>
                  <a:schemeClr val="accent2"/>
                </a:solidFill>
                <a:latin typeface="Arial"/>
                <a:cs typeface="Arial"/>
              </a:rPr>
              <a:t>ć</a:t>
            </a:r>
            <a:endParaRPr lang="en-US" sz="1600" dirty="0">
              <a:solidFill>
                <a:schemeClr val="accent2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6275" y="2733675"/>
            <a:ext cx="7791450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24686168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2.5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F10391E8-04DE-4166-8563-BB3D973FC0DD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0"/>
            <a:ext cx="9144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2"/>
                </a:solidFill>
              </a:rPr>
              <a:t>Mechanisms and Machines: Kinematics, Dynamics, and Synthesis           Michael M. Staniši</a:t>
            </a:r>
            <a:r>
              <a:rPr lang="en-US" sz="1600" dirty="0" smtClean="0">
                <a:solidFill>
                  <a:schemeClr val="accent2"/>
                </a:solidFill>
                <a:latin typeface="Arial"/>
                <a:cs typeface="Arial"/>
              </a:rPr>
              <a:t>ć</a:t>
            </a:r>
            <a:endParaRPr lang="en-US" sz="1600" dirty="0">
              <a:solidFill>
                <a:schemeClr val="accent2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3413" y="3200400"/>
            <a:ext cx="7877175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09749017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2.5 continued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F10391E8-04DE-4166-8563-BB3D973FC0DD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0"/>
            <a:ext cx="9144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2"/>
                </a:solidFill>
              </a:rPr>
              <a:t>Mechanisms and Machines: Kinematics, Dynamics, and Synthesis           Michael M. Staniši</a:t>
            </a:r>
            <a:r>
              <a:rPr lang="en-US" sz="1600" dirty="0" smtClean="0">
                <a:solidFill>
                  <a:schemeClr val="accent2"/>
                </a:solidFill>
                <a:latin typeface="Arial"/>
                <a:cs typeface="Arial"/>
              </a:rPr>
              <a:t>ć</a:t>
            </a:r>
            <a:endParaRPr lang="en-US" sz="1600" dirty="0">
              <a:solidFill>
                <a:schemeClr val="accent2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1525" y="2838450"/>
            <a:ext cx="7600950" cy="2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09749017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2.5 continued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F10391E8-04DE-4166-8563-BB3D973FC0DD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0"/>
            <a:ext cx="9144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2"/>
                </a:solidFill>
              </a:rPr>
              <a:t>Mechanisms and Machines: Kinematics, Dynamics, and Synthesis           Michael M. Staniši</a:t>
            </a:r>
            <a:r>
              <a:rPr lang="en-US" sz="1600" dirty="0" smtClean="0">
                <a:solidFill>
                  <a:schemeClr val="accent2"/>
                </a:solidFill>
                <a:latin typeface="Arial"/>
                <a:cs typeface="Arial"/>
              </a:rPr>
              <a:t>ć</a:t>
            </a:r>
            <a:endParaRPr lang="en-US" sz="1600" dirty="0">
              <a:solidFill>
                <a:schemeClr val="accent2"/>
              </a:solidFill>
            </a:endParaRP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4850" y="1962150"/>
            <a:ext cx="77343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09749017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2.5 continued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F10391E8-04DE-4166-8563-BB3D973FC0DD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0"/>
            <a:ext cx="9144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2"/>
                </a:solidFill>
              </a:rPr>
              <a:t>Mechanisms and Machines: Kinematics, Dynamics, and Synthesis           Michael M. Staniši</a:t>
            </a:r>
            <a:r>
              <a:rPr lang="en-US" sz="1600" dirty="0" smtClean="0">
                <a:solidFill>
                  <a:schemeClr val="accent2"/>
                </a:solidFill>
                <a:latin typeface="Arial"/>
                <a:cs typeface="Arial"/>
              </a:rPr>
              <a:t>ć</a:t>
            </a:r>
            <a:endParaRPr lang="en-US" sz="1600" dirty="0">
              <a:solidFill>
                <a:schemeClr val="accent2"/>
              </a:solidFill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50" y="1828800"/>
            <a:ext cx="62865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09749017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2.5 continued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F10391E8-04DE-4166-8563-BB3D973FC0DD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0"/>
            <a:ext cx="9144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2"/>
                </a:solidFill>
              </a:rPr>
              <a:t>Mechanisms and Machines: Kinematics, Dynamics, and Synthesis           Michael M. Staniši</a:t>
            </a:r>
            <a:r>
              <a:rPr lang="en-US" sz="1600" dirty="0" smtClean="0">
                <a:solidFill>
                  <a:schemeClr val="accent2"/>
                </a:solidFill>
                <a:latin typeface="Arial"/>
                <a:cs typeface="Arial"/>
              </a:rPr>
              <a:t>ć</a:t>
            </a:r>
            <a:endParaRPr lang="en-US" sz="1600" dirty="0">
              <a:solidFill>
                <a:schemeClr val="accent2"/>
              </a:solidFill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95413" y="1714500"/>
            <a:ext cx="6353175" cy="461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09749017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2.5 continued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F10391E8-04DE-4166-8563-BB3D973FC0DD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0"/>
            <a:ext cx="9144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2"/>
                </a:solidFill>
              </a:rPr>
              <a:t>Mechanisms and Machines: Kinematics, Dynamics, and Synthesis           Michael M. Staniši</a:t>
            </a:r>
            <a:r>
              <a:rPr lang="en-US" sz="1600" dirty="0" smtClean="0">
                <a:solidFill>
                  <a:schemeClr val="accent2"/>
                </a:solidFill>
                <a:latin typeface="Arial"/>
                <a:cs typeface="Arial"/>
              </a:rPr>
              <a:t>ć</a:t>
            </a:r>
            <a:endParaRPr lang="en-US" sz="1600" dirty="0">
              <a:solidFill>
                <a:schemeClr val="accent2"/>
              </a:solidFill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513" y="2476500"/>
            <a:ext cx="7800975" cy="300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09749017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2.5 continued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F10391E8-04DE-4166-8563-BB3D973FC0DD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0"/>
            <a:ext cx="9144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2"/>
                </a:solidFill>
              </a:rPr>
              <a:t>Mechanisms and Machines: Kinematics, Dynamics, and Synthesis           Michael M. Staniši</a:t>
            </a:r>
            <a:r>
              <a:rPr lang="en-US" sz="1600" dirty="0" smtClean="0">
                <a:solidFill>
                  <a:schemeClr val="accent2"/>
                </a:solidFill>
                <a:latin typeface="Arial"/>
                <a:cs typeface="Arial"/>
              </a:rPr>
              <a:t>ć</a:t>
            </a:r>
            <a:endParaRPr lang="en-US" sz="1600" dirty="0">
              <a:solidFill>
                <a:schemeClr val="accent2"/>
              </a:solidFill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75" y="1876425"/>
            <a:ext cx="7639050" cy="429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09749017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2.5 continued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F10391E8-04DE-4166-8563-BB3D973FC0DD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0"/>
            <a:ext cx="9144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2"/>
                </a:solidFill>
              </a:rPr>
              <a:t>Mechanisms and Machines: Kinematics, Dynamics, and Synthesis           Michael M. Staniši</a:t>
            </a:r>
            <a:r>
              <a:rPr lang="en-US" sz="1600" dirty="0" smtClean="0">
                <a:solidFill>
                  <a:schemeClr val="accent2"/>
                </a:solidFill>
                <a:latin typeface="Arial"/>
                <a:cs typeface="Arial"/>
              </a:rPr>
              <a:t>ć</a:t>
            </a:r>
            <a:endParaRPr lang="en-US" sz="1600" dirty="0">
              <a:solidFill>
                <a:schemeClr val="accent2"/>
              </a:solidFill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9700" y="1724025"/>
            <a:ext cx="6324600" cy="437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09749017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2.6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F10391E8-04DE-4166-8563-BB3D973FC0DD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0"/>
            <a:ext cx="9144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2"/>
                </a:solidFill>
              </a:rPr>
              <a:t>Mechanisms and Machines: Kinematics, Dynamics, and Synthesis           Michael M. Staniši</a:t>
            </a:r>
            <a:r>
              <a:rPr lang="en-US" sz="1600" dirty="0" smtClean="0">
                <a:solidFill>
                  <a:schemeClr val="accent2"/>
                </a:solidFill>
                <a:latin typeface="Arial"/>
                <a:cs typeface="Arial"/>
              </a:rPr>
              <a:t>ć</a:t>
            </a:r>
            <a:endParaRPr lang="en-US" sz="1600" dirty="0">
              <a:solidFill>
                <a:schemeClr val="accent2"/>
              </a:solidFill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0" y="3314700"/>
            <a:ext cx="7886700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09749017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2.6 continued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F10391E8-04DE-4166-8563-BB3D973FC0DD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0"/>
            <a:ext cx="9144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2"/>
                </a:solidFill>
              </a:rPr>
              <a:t>Mechanisms and Machines: Kinematics, Dynamics, and Synthesis           Michael M. Staniši</a:t>
            </a:r>
            <a:r>
              <a:rPr lang="en-US" sz="1600" dirty="0" smtClean="0">
                <a:solidFill>
                  <a:schemeClr val="accent2"/>
                </a:solidFill>
                <a:latin typeface="Arial"/>
                <a:cs typeface="Arial"/>
              </a:rPr>
              <a:t>ć</a:t>
            </a:r>
            <a:endParaRPr lang="en-US" sz="1600" dirty="0">
              <a:solidFill>
                <a:schemeClr val="accent2"/>
              </a:solidFill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8663" y="1838325"/>
            <a:ext cx="7686675" cy="433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0974901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2.1 continued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F10391E8-04DE-4166-8563-BB3D973FC0DD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0"/>
            <a:ext cx="9144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2"/>
                </a:solidFill>
              </a:rPr>
              <a:t>Mechanisms and Machines: Kinematics, Dynamics, and Synthesis           Michael M. Staniši</a:t>
            </a:r>
            <a:r>
              <a:rPr lang="en-US" sz="1600" dirty="0" smtClean="0">
                <a:solidFill>
                  <a:schemeClr val="accent2"/>
                </a:solidFill>
                <a:latin typeface="Arial"/>
                <a:cs typeface="Arial"/>
              </a:rPr>
              <a:t>ć</a:t>
            </a:r>
            <a:endParaRPr lang="en-US" sz="1600" dirty="0">
              <a:solidFill>
                <a:schemeClr val="accent2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050" y="2276475"/>
            <a:ext cx="7581900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09749017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2.6 continued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F10391E8-04DE-4166-8563-BB3D973FC0DD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0"/>
            <a:ext cx="9144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2"/>
                </a:solidFill>
              </a:rPr>
              <a:t>Mechanisms and Machines: Kinematics, Dynamics, and Synthesis           Michael M. Staniši</a:t>
            </a:r>
            <a:r>
              <a:rPr lang="en-US" sz="1600" dirty="0" smtClean="0">
                <a:solidFill>
                  <a:schemeClr val="accent2"/>
                </a:solidFill>
                <a:latin typeface="Arial"/>
                <a:cs typeface="Arial"/>
              </a:rPr>
              <a:t>ć</a:t>
            </a:r>
            <a:endParaRPr lang="en-US" sz="1600" dirty="0">
              <a:solidFill>
                <a:schemeClr val="accent2"/>
              </a:solidFill>
            </a:endParaRPr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771650"/>
            <a:ext cx="8229600" cy="455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09749017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2.6 continued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F10391E8-04DE-4166-8563-BB3D973FC0DD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0"/>
            <a:ext cx="9144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2"/>
                </a:solidFill>
              </a:rPr>
              <a:t>Mechanisms and Machines: Kinematics, Dynamics, and Synthesis           Michael M. Staniši</a:t>
            </a:r>
            <a:r>
              <a:rPr lang="en-US" sz="1600" dirty="0" smtClean="0">
                <a:solidFill>
                  <a:schemeClr val="accent2"/>
                </a:solidFill>
                <a:latin typeface="Arial"/>
                <a:cs typeface="Arial"/>
              </a:rPr>
              <a:t>ć</a:t>
            </a:r>
            <a:endParaRPr lang="en-US" sz="1600" dirty="0">
              <a:solidFill>
                <a:schemeClr val="accent2"/>
              </a:solidFill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75" y="2143125"/>
            <a:ext cx="7639050" cy="387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09749017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2.7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F10391E8-04DE-4166-8563-BB3D973FC0DD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0"/>
            <a:ext cx="9144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2"/>
                </a:solidFill>
              </a:rPr>
              <a:t>Mechanisms and Machines: Kinematics, Dynamics, and Synthesis           Michael M. Staniši</a:t>
            </a:r>
            <a:r>
              <a:rPr lang="en-US" sz="1600" dirty="0" smtClean="0">
                <a:solidFill>
                  <a:schemeClr val="accent2"/>
                </a:solidFill>
                <a:latin typeface="Arial"/>
                <a:cs typeface="Arial"/>
              </a:rPr>
              <a:t>ć</a:t>
            </a:r>
            <a:endParaRPr lang="en-US" sz="1600" dirty="0">
              <a:solidFill>
                <a:schemeClr val="accent2"/>
              </a:solidFill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0" y="3343275"/>
            <a:ext cx="788670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09749017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2.7 continued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F10391E8-04DE-4166-8563-BB3D973FC0DD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0"/>
            <a:ext cx="9144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2"/>
                </a:solidFill>
              </a:rPr>
              <a:t>Mechanisms and Machines: Kinematics, Dynamics, and Synthesis           Michael M. Staniši</a:t>
            </a:r>
            <a:r>
              <a:rPr lang="en-US" sz="1600" dirty="0" smtClean="0">
                <a:solidFill>
                  <a:schemeClr val="accent2"/>
                </a:solidFill>
                <a:latin typeface="Arial"/>
                <a:cs typeface="Arial"/>
              </a:rPr>
              <a:t>ć</a:t>
            </a:r>
            <a:endParaRPr lang="en-US" sz="1600" dirty="0">
              <a:solidFill>
                <a:schemeClr val="accent2"/>
              </a:solidFill>
            </a:endParaRPr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75" y="2562225"/>
            <a:ext cx="7639050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09749017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2.7 continued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F10391E8-04DE-4166-8563-BB3D973FC0DD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0"/>
            <a:ext cx="9144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2"/>
                </a:solidFill>
              </a:rPr>
              <a:t>Mechanisms and Machines: Kinematics, Dynamics, and Synthesis           Michael M. Staniši</a:t>
            </a:r>
            <a:r>
              <a:rPr lang="en-US" sz="1600" dirty="0" smtClean="0">
                <a:solidFill>
                  <a:schemeClr val="accent2"/>
                </a:solidFill>
                <a:latin typeface="Arial"/>
                <a:cs typeface="Arial"/>
              </a:rPr>
              <a:t>ć</a:t>
            </a:r>
            <a:endParaRPr lang="en-US" sz="1600" dirty="0">
              <a:solidFill>
                <a:schemeClr val="accent2"/>
              </a:solidFill>
            </a:endParaRPr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8900" y="2000250"/>
            <a:ext cx="3886200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09749017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2.7 continued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F10391E8-04DE-4166-8563-BB3D973FC0DD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0"/>
            <a:ext cx="9144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2"/>
                </a:solidFill>
              </a:rPr>
              <a:t>Mechanisms and Machines: Kinematics, Dynamics, and Synthesis           Michael M. Staniši</a:t>
            </a:r>
            <a:r>
              <a:rPr lang="en-US" sz="1600" dirty="0" smtClean="0">
                <a:solidFill>
                  <a:schemeClr val="accent2"/>
                </a:solidFill>
                <a:latin typeface="Arial"/>
                <a:cs typeface="Arial"/>
              </a:rPr>
              <a:t>ć</a:t>
            </a:r>
            <a:endParaRPr lang="en-US" sz="1600" dirty="0">
              <a:solidFill>
                <a:schemeClr val="accent2"/>
              </a:solidFill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75" y="2733675"/>
            <a:ext cx="7639050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09749017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2.7 continued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F10391E8-04DE-4166-8563-BB3D973FC0DD}" type="slidenum">
              <a:rPr lang="en-US" smtClean="0"/>
              <a:pPr>
                <a:defRPr/>
              </a:pPr>
              <a:t>46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0"/>
            <a:ext cx="9144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2"/>
                </a:solidFill>
              </a:rPr>
              <a:t>Mechanisms and Machines: Kinematics, Dynamics, and Synthesis           Michael M. Staniši</a:t>
            </a:r>
            <a:r>
              <a:rPr lang="en-US" sz="1600" dirty="0" smtClean="0">
                <a:solidFill>
                  <a:schemeClr val="accent2"/>
                </a:solidFill>
                <a:latin typeface="Arial"/>
                <a:cs typeface="Arial"/>
              </a:rPr>
              <a:t>ć</a:t>
            </a:r>
            <a:endParaRPr lang="en-US" sz="1600" dirty="0">
              <a:solidFill>
                <a:schemeClr val="accent2"/>
              </a:solidFill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613" y="1714500"/>
            <a:ext cx="7724775" cy="461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09749017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2.8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F10391E8-04DE-4166-8563-BB3D973FC0DD}" type="slidenum">
              <a:rPr lang="en-US" smtClean="0"/>
              <a:pPr>
                <a:defRPr/>
              </a:pPr>
              <a:t>47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0"/>
            <a:ext cx="9144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2"/>
                </a:solidFill>
              </a:rPr>
              <a:t>Mechanisms and Machines: Kinematics, Dynamics, and Synthesis           Michael M. Staniši</a:t>
            </a:r>
            <a:r>
              <a:rPr lang="en-US" sz="1600" dirty="0" smtClean="0">
                <a:solidFill>
                  <a:schemeClr val="accent2"/>
                </a:solidFill>
                <a:latin typeface="Arial"/>
                <a:cs typeface="Arial"/>
              </a:rPr>
              <a:t>ć</a:t>
            </a:r>
            <a:endParaRPr lang="en-US" sz="1600" dirty="0">
              <a:solidFill>
                <a:schemeClr val="accent2"/>
              </a:solidFill>
            </a:endParaRP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3413" y="2981325"/>
            <a:ext cx="7877175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09749017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2.8 continued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F10391E8-04DE-4166-8563-BB3D973FC0DD}" type="slidenum">
              <a:rPr lang="en-US" smtClean="0"/>
              <a:pPr>
                <a:defRPr/>
              </a:pPr>
              <a:t>48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0"/>
            <a:ext cx="9144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2"/>
                </a:solidFill>
              </a:rPr>
              <a:t>Mechanisms and Machines: Kinematics, Dynamics, and Synthesis           Michael M. Staniši</a:t>
            </a:r>
            <a:r>
              <a:rPr lang="en-US" sz="1600" dirty="0" smtClean="0">
                <a:solidFill>
                  <a:schemeClr val="accent2"/>
                </a:solidFill>
                <a:latin typeface="Arial"/>
                <a:cs typeface="Arial"/>
              </a:rPr>
              <a:t>ć</a:t>
            </a:r>
            <a:endParaRPr lang="en-US" sz="1600" dirty="0">
              <a:solidFill>
                <a:schemeClr val="accent2"/>
              </a:solidFill>
            </a:endParaRP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188" y="2743200"/>
            <a:ext cx="7667625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09749017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2.8 continued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F10391E8-04DE-4166-8563-BB3D973FC0DD}" type="slidenum">
              <a:rPr lang="en-US" smtClean="0"/>
              <a:pPr>
                <a:defRPr/>
              </a:pPr>
              <a:t>49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0"/>
            <a:ext cx="9144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2"/>
                </a:solidFill>
              </a:rPr>
              <a:t>Mechanisms and Machines: Kinematics, Dynamics, and Synthesis           Michael M. Staniši</a:t>
            </a:r>
            <a:r>
              <a:rPr lang="en-US" sz="1600" dirty="0" smtClean="0">
                <a:solidFill>
                  <a:schemeClr val="accent2"/>
                </a:solidFill>
                <a:latin typeface="Arial"/>
                <a:cs typeface="Arial"/>
              </a:rPr>
              <a:t>ć</a:t>
            </a:r>
            <a:endParaRPr lang="en-US" sz="1600" dirty="0">
              <a:solidFill>
                <a:schemeClr val="accent2"/>
              </a:solidFill>
            </a:endParaRP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8663" y="2266950"/>
            <a:ext cx="7686675" cy="344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0974901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2.1 continued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F10391E8-04DE-4166-8563-BB3D973FC0DD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0"/>
            <a:ext cx="9144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2"/>
                </a:solidFill>
              </a:rPr>
              <a:t>Mechanisms and Machines: Kinematics, Dynamics, and Synthesis           Michael M. Staniši</a:t>
            </a:r>
            <a:r>
              <a:rPr lang="en-US" sz="1600" dirty="0" smtClean="0">
                <a:solidFill>
                  <a:schemeClr val="accent2"/>
                </a:solidFill>
                <a:latin typeface="Arial"/>
                <a:cs typeface="Arial"/>
              </a:rPr>
              <a:t>ć</a:t>
            </a:r>
            <a:endParaRPr lang="en-US" sz="1600" dirty="0">
              <a:solidFill>
                <a:schemeClr val="accent2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5313" y="1905000"/>
            <a:ext cx="7953375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09749017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2.8 continued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F10391E8-04DE-4166-8563-BB3D973FC0DD}" type="slidenum">
              <a:rPr lang="en-US" smtClean="0"/>
              <a:pPr>
                <a:defRPr/>
              </a:pPr>
              <a:t>50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0"/>
            <a:ext cx="9144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2"/>
                </a:solidFill>
              </a:rPr>
              <a:t>Mechanisms and Machines: Kinematics, Dynamics, and Synthesis           Michael M. Staniši</a:t>
            </a:r>
            <a:r>
              <a:rPr lang="en-US" sz="1600" dirty="0" smtClean="0">
                <a:solidFill>
                  <a:schemeClr val="accent2"/>
                </a:solidFill>
                <a:latin typeface="Arial"/>
                <a:cs typeface="Arial"/>
              </a:rPr>
              <a:t>ć</a:t>
            </a:r>
            <a:endParaRPr lang="en-US" sz="1600" dirty="0">
              <a:solidFill>
                <a:schemeClr val="accent2"/>
              </a:solidFill>
            </a:endParaRPr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6763" y="2209800"/>
            <a:ext cx="7610475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09749017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2.8 continued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F10391E8-04DE-4166-8563-BB3D973FC0DD}" type="slidenum">
              <a:rPr lang="en-US" smtClean="0"/>
              <a:pPr>
                <a:defRPr/>
              </a:pPr>
              <a:t>51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0"/>
            <a:ext cx="9144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2"/>
                </a:solidFill>
              </a:rPr>
              <a:t>Mechanisms and Machines: Kinematics, Dynamics, and Synthesis           Michael M. Staniši</a:t>
            </a:r>
            <a:r>
              <a:rPr lang="en-US" sz="1600" dirty="0" smtClean="0">
                <a:solidFill>
                  <a:schemeClr val="accent2"/>
                </a:solidFill>
                <a:latin typeface="Arial"/>
                <a:cs typeface="Arial"/>
              </a:rPr>
              <a:t>ć</a:t>
            </a:r>
            <a:endParaRPr lang="en-US" sz="1600" dirty="0">
              <a:solidFill>
                <a:schemeClr val="accent2"/>
              </a:solidFill>
            </a:endParaRP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613" y="2828925"/>
            <a:ext cx="7724775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09749017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2.8 continued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F10391E8-04DE-4166-8563-BB3D973FC0DD}" type="slidenum">
              <a:rPr lang="en-US" smtClean="0"/>
              <a:pPr>
                <a:defRPr/>
              </a:pPr>
              <a:t>52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0"/>
            <a:ext cx="9144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2"/>
                </a:solidFill>
              </a:rPr>
              <a:t>Mechanisms and Machines: Kinematics, Dynamics, and Synthesis           Michael M. Staniši</a:t>
            </a:r>
            <a:r>
              <a:rPr lang="en-US" sz="1600" dirty="0" smtClean="0">
                <a:solidFill>
                  <a:schemeClr val="accent2"/>
                </a:solidFill>
                <a:latin typeface="Arial"/>
                <a:cs typeface="Arial"/>
              </a:rPr>
              <a:t>ć</a:t>
            </a:r>
            <a:endParaRPr lang="en-US" sz="1600" dirty="0">
              <a:solidFill>
                <a:schemeClr val="accent2"/>
              </a:solidFill>
            </a:endParaRP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6288" y="2514600"/>
            <a:ext cx="7591425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09749017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2.8 continued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F10391E8-04DE-4166-8563-BB3D973FC0DD}" type="slidenum">
              <a:rPr lang="en-US" smtClean="0"/>
              <a:pPr>
                <a:defRPr/>
              </a:pPr>
              <a:t>53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0"/>
            <a:ext cx="9144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2"/>
                </a:solidFill>
              </a:rPr>
              <a:t>Mechanisms and Machines: Kinematics, Dynamics, and Synthesis           Michael M. Staniši</a:t>
            </a:r>
            <a:r>
              <a:rPr lang="en-US" sz="1600" dirty="0" smtClean="0">
                <a:solidFill>
                  <a:schemeClr val="accent2"/>
                </a:solidFill>
                <a:latin typeface="Arial"/>
                <a:cs typeface="Arial"/>
              </a:rPr>
              <a:t>ć</a:t>
            </a:r>
            <a:endParaRPr lang="en-US" sz="1600" dirty="0">
              <a:solidFill>
                <a:schemeClr val="accent2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00" y="2295525"/>
            <a:ext cx="7696200" cy="226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09749017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</a:t>
            </a:r>
            <a:r>
              <a:rPr lang="en-US" dirty="0" smtClean="0"/>
              <a:t>2.9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F10391E8-04DE-4166-8563-BB3D973FC0DD}" type="slidenum">
              <a:rPr lang="en-US" smtClean="0"/>
              <a:pPr>
                <a:defRPr/>
              </a:pPr>
              <a:t>54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0"/>
            <a:ext cx="9144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2"/>
                </a:solidFill>
              </a:rPr>
              <a:t>Mechanisms and Machines: Kinematics, Dynamics, and Synthesis           Michael M. Staniši</a:t>
            </a:r>
            <a:r>
              <a:rPr lang="en-US" sz="1600" dirty="0" smtClean="0">
                <a:solidFill>
                  <a:schemeClr val="accent2"/>
                </a:solidFill>
                <a:latin typeface="Arial"/>
                <a:cs typeface="Arial"/>
              </a:rPr>
              <a:t>ć</a:t>
            </a:r>
            <a:endParaRPr lang="en-US" sz="1600" dirty="0">
              <a:solidFill>
                <a:schemeClr val="accent2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1025" y="2724150"/>
            <a:ext cx="7981950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09749017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</a:t>
            </a:r>
            <a:r>
              <a:rPr lang="en-US" dirty="0" smtClean="0"/>
              <a:t>2.9 </a:t>
            </a:r>
            <a:r>
              <a:rPr lang="en-US" dirty="0" smtClean="0"/>
              <a:t>continued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F10391E8-04DE-4166-8563-BB3D973FC0DD}" type="slidenum">
              <a:rPr lang="en-US" smtClean="0"/>
              <a:pPr>
                <a:defRPr/>
              </a:pPr>
              <a:t>55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0"/>
            <a:ext cx="9144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2"/>
                </a:solidFill>
              </a:rPr>
              <a:t>Mechanisms and Machines: Kinematics, Dynamics, and Synthesis           Michael M. Staniši</a:t>
            </a:r>
            <a:r>
              <a:rPr lang="en-US" sz="1600" dirty="0" smtClean="0">
                <a:solidFill>
                  <a:schemeClr val="accent2"/>
                </a:solidFill>
                <a:latin typeface="Arial"/>
                <a:cs typeface="Arial"/>
              </a:rPr>
              <a:t>ć</a:t>
            </a:r>
            <a:endParaRPr lang="en-US" sz="1600" dirty="0">
              <a:solidFill>
                <a:schemeClr val="accent2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8663" y="1676400"/>
            <a:ext cx="7686675" cy="474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09749017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</a:t>
            </a:r>
            <a:r>
              <a:rPr lang="en-US" dirty="0" smtClean="0"/>
              <a:t>2.9 </a:t>
            </a:r>
            <a:r>
              <a:rPr lang="en-US" dirty="0" smtClean="0"/>
              <a:t>continued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F10391E8-04DE-4166-8563-BB3D973FC0DD}" type="slidenum">
              <a:rPr lang="en-US" smtClean="0"/>
              <a:pPr>
                <a:defRPr/>
              </a:pPr>
              <a:t>56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0"/>
            <a:ext cx="9144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2"/>
                </a:solidFill>
              </a:rPr>
              <a:t>Mechanisms and Machines: Kinematics, Dynamics, and Synthesis           Michael M. Staniši</a:t>
            </a:r>
            <a:r>
              <a:rPr lang="en-US" sz="1600" dirty="0" smtClean="0">
                <a:solidFill>
                  <a:schemeClr val="accent2"/>
                </a:solidFill>
                <a:latin typeface="Arial"/>
                <a:cs typeface="Arial"/>
              </a:rPr>
              <a:t>ć</a:t>
            </a:r>
            <a:endParaRPr lang="en-US" sz="1600" dirty="0">
              <a:solidFill>
                <a:schemeClr val="accent2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2950" y="2095500"/>
            <a:ext cx="765810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09749017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</a:t>
            </a:r>
            <a:r>
              <a:rPr lang="en-US" dirty="0" smtClean="0"/>
              <a:t>2.9 </a:t>
            </a:r>
            <a:r>
              <a:rPr lang="en-US" dirty="0" smtClean="0"/>
              <a:t>continued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F10391E8-04DE-4166-8563-BB3D973FC0DD}" type="slidenum">
              <a:rPr lang="en-US" smtClean="0"/>
              <a:pPr>
                <a:defRPr/>
              </a:pPr>
              <a:t>57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0"/>
            <a:ext cx="9144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2"/>
                </a:solidFill>
              </a:rPr>
              <a:t>Mechanisms and Machines: Kinematics, Dynamics, and Synthesis           Michael M. Staniši</a:t>
            </a:r>
            <a:r>
              <a:rPr lang="en-US" sz="1600" dirty="0" smtClean="0">
                <a:solidFill>
                  <a:schemeClr val="accent2"/>
                </a:solidFill>
                <a:latin typeface="Arial"/>
                <a:cs typeface="Arial"/>
              </a:rPr>
              <a:t>ć</a:t>
            </a:r>
            <a:endParaRPr lang="en-US" sz="1600" dirty="0">
              <a:solidFill>
                <a:schemeClr val="accent2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0" y="1752600"/>
            <a:ext cx="7886700" cy="456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097490170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</a:t>
            </a:r>
            <a:r>
              <a:rPr lang="en-US" dirty="0" smtClean="0"/>
              <a:t>2.10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F10391E8-04DE-4166-8563-BB3D973FC0DD}" type="slidenum">
              <a:rPr lang="en-US" smtClean="0"/>
              <a:pPr>
                <a:defRPr/>
              </a:pPr>
              <a:t>58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0"/>
            <a:ext cx="9144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2"/>
                </a:solidFill>
              </a:rPr>
              <a:t>Mechanisms and Machines: Kinematics, Dynamics, and Synthesis           Michael M. Staniši</a:t>
            </a:r>
            <a:r>
              <a:rPr lang="en-US" sz="1600" dirty="0" smtClean="0">
                <a:solidFill>
                  <a:schemeClr val="accent2"/>
                </a:solidFill>
                <a:latin typeface="Arial"/>
                <a:cs typeface="Arial"/>
              </a:rPr>
              <a:t>ć</a:t>
            </a:r>
            <a:endParaRPr lang="en-US" sz="1600" dirty="0">
              <a:solidFill>
                <a:schemeClr val="accent2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4838" y="2686050"/>
            <a:ext cx="7934325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097490170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</a:t>
            </a:r>
            <a:r>
              <a:rPr lang="en-US" dirty="0" smtClean="0"/>
              <a:t>2.10 </a:t>
            </a:r>
            <a:r>
              <a:rPr lang="en-US" dirty="0" smtClean="0"/>
              <a:t>continued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F10391E8-04DE-4166-8563-BB3D973FC0DD}" type="slidenum">
              <a:rPr lang="en-US" smtClean="0"/>
              <a:pPr>
                <a:defRPr/>
              </a:pPr>
              <a:t>59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0"/>
            <a:ext cx="9144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2"/>
                </a:solidFill>
              </a:rPr>
              <a:t>Mechanisms and Machines: Kinematics, Dynamics, and Synthesis           Michael M. Staniši</a:t>
            </a:r>
            <a:r>
              <a:rPr lang="en-US" sz="1600" dirty="0" smtClean="0">
                <a:solidFill>
                  <a:schemeClr val="accent2"/>
                </a:solidFill>
                <a:latin typeface="Arial"/>
                <a:cs typeface="Arial"/>
              </a:rPr>
              <a:t>ć</a:t>
            </a:r>
            <a:endParaRPr lang="en-US" sz="1600" dirty="0">
              <a:solidFill>
                <a:schemeClr val="accent2"/>
              </a:solidFill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7750" y="1838325"/>
            <a:ext cx="7048500" cy="448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0974901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2.1 continued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F10391E8-04DE-4166-8563-BB3D973FC0DD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0"/>
            <a:ext cx="9144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2"/>
                </a:solidFill>
              </a:rPr>
              <a:t>Mechanisms and Machines: Kinematics, Dynamics, and Synthesis           Michael M. Staniši</a:t>
            </a:r>
            <a:r>
              <a:rPr lang="en-US" sz="1600" dirty="0" smtClean="0">
                <a:solidFill>
                  <a:schemeClr val="accent2"/>
                </a:solidFill>
                <a:latin typeface="Arial"/>
                <a:cs typeface="Arial"/>
              </a:rPr>
              <a:t>ć</a:t>
            </a:r>
            <a:endParaRPr lang="en-US" sz="1600" dirty="0">
              <a:solidFill>
                <a:schemeClr val="accent2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0089" y="1758368"/>
            <a:ext cx="7681911" cy="4642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097490170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</a:t>
            </a:r>
            <a:r>
              <a:rPr lang="en-US" dirty="0" smtClean="0"/>
              <a:t>2.10 </a:t>
            </a:r>
            <a:r>
              <a:rPr lang="en-US" dirty="0" smtClean="0"/>
              <a:t>continued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F10391E8-04DE-4166-8563-BB3D973FC0DD}" type="slidenum">
              <a:rPr lang="en-US" smtClean="0"/>
              <a:pPr>
                <a:defRPr/>
              </a:pPr>
              <a:t>60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0"/>
            <a:ext cx="9144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2"/>
                </a:solidFill>
              </a:rPr>
              <a:t>Mechanisms and Machines: Kinematics, Dynamics, and Synthesis           Michael M. Staniši</a:t>
            </a:r>
            <a:r>
              <a:rPr lang="en-US" sz="1600" dirty="0" smtClean="0">
                <a:solidFill>
                  <a:schemeClr val="accent2"/>
                </a:solidFill>
                <a:latin typeface="Arial"/>
                <a:cs typeface="Arial"/>
              </a:rPr>
              <a:t>ć</a:t>
            </a:r>
            <a:endParaRPr lang="en-US" sz="1600" dirty="0">
              <a:solidFill>
                <a:schemeClr val="accent2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2988" y="1714500"/>
            <a:ext cx="7058025" cy="468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097490170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</a:t>
            </a:r>
            <a:r>
              <a:rPr lang="en-US" dirty="0" smtClean="0"/>
              <a:t>2.10 </a:t>
            </a:r>
            <a:r>
              <a:rPr lang="en-US" dirty="0" smtClean="0"/>
              <a:t>continued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F10391E8-04DE-4166-8563-BB3D973FC0DD}" type="slidenum">
              <a:rPr lang="en-US" smtClean="0"/>
              <a:pPr>
                <a:defRPr/>
              </a:pPr>
              <a:t>61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0"/>
            <a:ext cx="9144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2"/>
                </a:solidFill>
              </a:rPr>
              <a:t>Mechanisms and Machines: Kinematics, Dynamics, and Synthesis           Michael M. Staniši</a:t>
            </a:r>
            <a:r>
              <a:rPr lang="en-US" sz="1600" dirty="0" smtClean="0">
                <a:solidFill>
                  <a:schemeClr val="accent2"/>
                </a:solidFill>
                <a:latin typeface="Arial"/>
                <a:cs typeface="Arial"/>
              </a:rPr>
              <a:t>ć</a:t>
            </a:r>
            <a:endParaRPr lang="en-US" sz="1600" dirty="0">
              <a:solidFill>
                <a:schemeClr val="accent2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7275" y="1809750"/>
            <a:ext cx="7029450" cy="451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097490170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</a:t>
            </a:r>
            <a:r>
              <a:rPr lang="en-US" dirty="0" smtClean="0"/>
              <a:t>2.11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F10391E8-04DE-4166-8563-BB3D973FC0DD}" type="slidenum">
              <a:rPr lang="en-US" smtClean="0"/>
              <a:pPr>
                <a:defRPr/>
              </a:pPr>
              <a:t>62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0"/>
            <a:ext cx="9144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2"/>
                </a:solidFill>
              </a:rPr>
              <a:t>Mechanisms and Machines: Kinematics, Dynamics, and Synthesis           Michael M. Staniši</a:t>
            </a:r>
            <a:r>
              <a:rPr lang="en-US" sz="1600" dirty="0" smtClean="0">
                <a:solidFill>
                  <a:schemeClr val="accent2"/>
                </a:solidFill>
                <a:latin typeface="Arial"/>
                <a:cs typeface="Arial"/>
              </a:rPr>
              <a:t>ć</a:t>
            </a:r>
            <a:endParaRPr lang="en-US" sz="1600" dirty="0">
              <a:solidFill>
                <a:schemeClr val="accent2"/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247900"/>
            <a:ext cx="79248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097490170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</a:t>
            </a:r>
            <a:r>
              <a:rPr lang="en-US" dirty="0" smtClean="0"/>
              <a:t>2.11 </a:t>
            </a:r>
            <a:r>
              <a:rPr lang="en-US" dirty="0" smtClean="0"/>
              <a:t>continued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F10391E8-04DE-4166-8563-BB3D973FC0DD}" type="slidenum">
              <a:rPr lang="en-US" smtClean="0"/>
              <a:pPr>
                <a:defRPr/>
              </a:pPr>
              <a:t>63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0"/>
            <a:ext cx="9144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2"/>
                </a:solidFill>
              </a:rPr>
              <a:t>Mechanisms and Machines: Kinematics, Dynamics, and Synthesis           Michael M. Staniši</a:t>
            </a:r>
            <a:r>
              <a:rPr lang="en-US" sz="1600" dirty="0" smtClean="0">
                <a:solidFill>
                  <a:schemeClr val="accent2"/>
                </a:solidFill>
                <a:latin typeface="Arial"/>
                <a:cs typeface="Arial"/>
              </a:rPr>
              <a:t>ć</a:t>
            </a:r>
            <a:endParaRPr lang="en-US" sz="1600" dirty="0">
              <a:solidFill>
                <a:schemeClr val="accent2"/>
              </a:solidFill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0100" y="3067050"/>
            <a:ext cx="7543800" cy="15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097490170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</a:t>
            </a:r>
            <a:r>
              <a:rPr lang="en-US" dirty="0" smtClean="0"/>
              <a:t>2.11 </a:t>
            </a:r>
            <a:r>
              <a:rPr lang="en-US" dirty="0" smtClean="0"/>
              <a:t>continued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F10391E8-04DE-4166-8563-BB3D973FC0DD}" type="slidenum">
              <a:rPr lang="en-US" smtClean="0"/>
              <a:pPr>
                <a:defRPr/>
              </a:pPr>
              <a:t>64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0"/>
            <a:ext cx="9144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2"/>
                </a:solidFill>
              </a:rPr>
              <a:t>Mechanisms and Machines: Kinematics, Dynamics, and Synthesis           Michael M. Staniši</a:t>
            </a:r>
            <a:r>
              <a:rPr lang="en-US" sz="1600" dirty="0" smtClean="0">
                <a:solidFill>
                  <a:schemeClr val="accent2"/>
                </a:solidFill>
                <a:latin typeface="Arial"/>
                <a:cs typeface="Arial"/>
              </a:rPr>
              <a:t>ć</a:t>
            </a:r>
            <a:endParaRPr lang="en-US" sz="1600" dirty="0">
              <a:solidFill>
                <a:schemeClr val="accent2"/>
              </a:solidFill>
            </a:endParaRP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88" y="1914525"/>
            <a:ext cx="5000625" cy="441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097490170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</a:t>
            </a:r>
            <a:r>
              <a:rPr lang="en-US" dirty="0" smtClean="0"/>
              <a:t>2.11 </a:t>
            </a:r>
            <a:r>
              <a:rPr lang="en-US" dirty="0" smtClean="0"/>
              <a:t>continued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F10391E8-04DE-4166-8563-BB3D973FC0DD}" type="slidenum">
              <a:rPr lang="en-US" smtClean="0"/>
              <a:pPr>
                <a:defRPr/>
              </a:pPr>
              <a:t>65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0"/>
            <a:ext cx="9144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2"/>
                </a:solidFill>
              </a:rPr>
              <a:t>Mechanisms and Machines: Kinematics, Dynamics, and Synthesis           Michael M. Staniši</a:t>
            </a:r>
            <a:r>
              <a:rPr lang="en-US" sz="1600" dirty="0" smtClean="0">
                <a:solidFill>
                  <a:schemeClr val="accent2"/>
                </a:solidFill>
                <a:latin typeface="Arial"/>
                <a:cs typeface="Arial"/>
              </a:rPr>
              <a:t>ć</a:t>
            </a:r>
            <a:endParaRPr lang="en-US" sz="1600" dirty="0">
              <a:solidFill>
                <a:schemeClr val="accent2"/>
              </a:solidFill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981325"/>
            <a:ext cx="7620000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0974901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2.1 continued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F10391E8-04DE-4166-8563-BB3D973FC0DD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0"/>
            <a:ext cx="9144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2"/>
                </a:solidFill>
              </a:rPr>
              <a:t>Mechanisms and Machines: Kinematics, Dynamics, and Synthesis           Michael M. Staniši</a:t>
            </a:r>
            <a:r>
              <a:rPr lang="en-US" sz="1600" dirty="0" smtClean="0">
                <a:solidFill>
                  <a:schemeClr val="accent2"/>
                </a:solidFill>
                <a:latin typeface="Arial"/>
                <a:cs typeface="Arial"/>
              </a:rPr>
              <a:t>ć</a:t>
            </a:r>
            <a:endParaRPr lang="en-US" sz="1600" dirty="0">
              <a:solidFill>
                <a:schemeClr val="accent2"/>
              </a:solidFill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8672" y="1752600"/>
            <a:ext cx="7270928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0974901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2.1 continued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F10391E8-04DE-4166-8563-BB3D973FC0DD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0"/>
            <a:ext cx="9144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2"/>
                </a:solidFill>
              </a:rPr>
              <a:t>Mechanisms and Machines: Kinematics, Dynamics, and Synthesis           Michael M. Staniši</a:t>
            </a:r>
            <a:r>
              <a:rPr lang="en-US" sz="1600" dirty="0" smtClean="0">
                <a:solidFill>
                  <a:schemeClr val="accent2"/>
                </a:solidFill>
                <a:latin typeface="Arial"/>
                <a:cs typeface="Arial"/>
              </a:rPr>
              <a:t>ć</a:t>
            </a:r>
            <a:endParaRPr lang="en-US" sz="1600" dirty="0">
              <a:solidFill>
                <a:schemeClr val="accent2"/>
              </a:solidFill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8" y="2409825"/>
            <a:ext cx="8543925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0974901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2.1 continued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F10391E8-04DE-4166-8563-BB3D973FC0DD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0"/>
            <a:ext cx="9144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2"/>
                </a:solidFill>
              </a:rPr>
              <a:t>Mechanisms and Machines: Kinematics, Dynamics, and Synthesis           Michael M. Staniši</a:t>
            </a:r>
            <a:r>
              <a:rPr lang="en-US" sz="1600" dirty="0" smtClean="0">
                <a:solidFill>
                  <a:schemeClr val="accent2"/>
                </a:solidFill>
                <a:latin typeface="Arial"/>
                <a:cs typeface="Arial"/>
              </a:rPr>
              <a:t>ć</a:t>
            </a:r>
            <a:endParaRPr lang="en-US" sz="1600" dirty="0">
              <a:solidFill>
                <a:schemeClr val="accent2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981200"/>
            <a:ext cx="7999169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097490170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edian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1951</TotalTime>
  <Words>1821</Words>
  <Application>Microsoft Office PowerPoint</Application>
  <PresentationFormat>On-screen Show (4:3)</PresentationFormat>
  <Paragraphs>265</Paragraphs>
  <Slides>65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65</vt:i4>
      </vt:variant>
    </vt:vector>
  </HeadingPairs>
  <TitlesOfParts>
    <vt:vector size="67" baseType="lpstr">
      <vt:lpstr>Custom Design</vt:lpstr>
      <vt:lpstr>Median</vt:lpstr>
      <vt:lpstr>Slide 1</vt:lpstr>
      <vt:lpstr>EXAMPLES</vt:lpstr>
      <vt:lpstr>Example 2.1</vt:lpstr>
      <vt:lpstr>Example 2.1 continued</vt:lpstr>
      <vt:lpstr>Example 2.1 continued</vt:lpstr>
      <vt:lpstr>Example 2.1 continued</vt:lpstr>
      <vt:lpstr>Example 2.1 continued</vt:lpstr>
      <vt:lpstr>Example 2.1 continued</vt:lpstr>
      <vt:lpstr>Example 2.1 continued</vt:lpstr>
      <vt:lpstr>Example 2.2</vt:lpstr>
      <vt:lpstr>Example 2.2 continued</vt:lpstr>
      <vt:lpstr>Example 2.2 continued</vt:lpstr>
      <vt:lpstr>Example 2.2 continued</vt:lpstr>
      <vt:lpstr>Example 2.2 continued</vt:lpstr>
      <vt:lpstr>Example 2.2 continued</vt:lpstr>
      <vt:lpstr>Example 2.3</vt:lpstr>
      <vt:lpstr>Example 2.3 continued</vt:lpstr>
      <vt:lpstr>Example 2.3 continued</vt:lpstr>
      <vt:lpstr>Example 2.3 continued</vt:lpstr>
      <vt:lpstr>Example 2.3 continued</vt:lpstr>
      <vt:lpstr>Example 2.4</vt:lpstr>
      <vt:lpstr>Example 2.4 continued</vt:lpstr>
      <vt:lpstr>Example 2.4 continued</vt:lpstr>
      <vt:lpstr>Example 2.4 continued</vt:lpstr>
      <vt:lpstr>Example 2.4 continued</vt:lpstr>
      <vt:lpstr>Example 2.4 continued</vt:lpstr>
      <vt:lpstr>Example 2.4 continued</vt:lpstr>
      <vt:lpstr>Example 2.4 continued</vt:lpstr>
      <vt:lpstr>Example 2.4 continued</vt:lpstr>
      <vt:lpstr>Example 2.5</vt:lpstr>
      <vt:lpstr>Example 2.5 continued</vt:lpstr>
      <vt:lpstr>Example 2.5 continued</vt:lpstr>
      <vt:lpstr>Example 2.5 continued</vt:lpstr>
      <vt:lpstr>Example 2.5 continued</vt:lpstr>
      <vt:lpstr>Example 2.5 continued</vt:lpstr>
      <vt:lpstr>Example 2.5 continued</vt:lpstr>
      <vt:lpstr>Example 2.5 continued</vt:lpstr>
      <vt:lpstr>Example 2.6</vt:lpstr>
      <vt:lpstr>Example 2.6 continued</vt:lpstr>
      <vt:lpstr>Example 2.6 continued</vt:lpstr>
      <vt:lpstr>Example 2.6 continued</vt:lpstr>
      <vt:lpstr>Example 2.7</vt:lpstr>
      <vt:lpstr>Example 2.7 continued</vt:lpstr>
      <vt:lpstr>Example 2.7 continued</vt:lpstr>
      <vt:lpstr>Example 2.7 continued</vt:lpstr>
      <vt:lpstr>Example 2.7 continued</vt:lpstr>
      <vt:lpstr>Example 2.8</vt:lpstr>
      <vt:lpstr>Example 2.8 continued</vt:lpstr>
      <vt:lpstr>Example 2.8 continued</vt:lpstr>
      <vt:lpstr>Example 2.8 continued</vt:lpstr>
      <vt:lpstr>Example 2.8 continued</vt:lpstr>
      <vt:lpstr>Example 2.8 continued</vt:lpstr>
      <vt:lpstr>Example 2.8 continued</vt:lpstr>
      <vt:lpstr>Example 2.9</vt:lpstr>
      <vt:lpstr>Example 2.9 continued</vt:lpstr>
      <vt:lpstr>Example 2.9 continued</vt:lpstr>
      <vt:lpstr>Example 2.9 continued</vt:lpstr>
      <vt:lpstr>Example 2.10</vt:lpstr>
      <vt:lpstr>Example 2.10 continued</vt:lpstr>
      <vt:lpstr>Example 2.10 continued</vt:lpstr>
      <vt:lpstr>Example 2.10 continued</vt:lpstr>
      <vt:lpstr>Example 2.11</vt:lpstr>
      <vt:lpstr>Example 2.11 continued</vt:lpstr>
      <vt:lpstr>Example 2.11 continued</vt:lpstr>
      <vt:lpstr>Example 2.11 continued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ENGINEERING  FUNDAMENTALS</dc:title>
  <dc:creator>hammj</dc:creator>
  <cp:lastModifiedBy>IS4059</cp:lastModifiedBy>
  <cp:revision>192</cp:revision>
  <dcterms:created xsi:type="dcterms:W3CDTF">2010-06-02T16:10:54Z</dcterms:created>
  <dcterms:modified xsi:type="dcterms:W3CDTF">2014-02-27T09:00:32Z</dcterms:modified>
</cp:coreProperties>
</file>