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6" r:id="rId1"/>
  </p:sldMasterIdLst>
  <p:notesMasterIdLst>
    <p:notesMasterId r:id="rId22"/>
  </p:notesMasterIdLst>
  <p:handoutMasterIdLst>
    <p:handoutMasterId r:id="rId23"/>
  </p:handoutMasterIdLst>
  <p:sldIdLst>
    <p:sldId id="507" r:id="rId2"/>
    <p:sldId id="515" r:id="rId3"/>
    <p:sldId id="516" r:id="rId4"/>
    <p:sldId id="517" r:id="rId5"/>
    <p:sldId id="518" r:id="rId6"/>
    <p:sldId id="519" r:id="rId7"/>
    <p:sldId id="520" r:id="rId8"/>
    <p:sldId id="521" r:id="rId9"/>
    <p:sldId id="539" r:id="rId10"/>
    <p:sldId id="540" r:id="rId11"/>
    <p:sldId id="541" r:id="rId12"/>
    <p:sldId id="542" r:id="rId13"/>
    <p:sldId id="543" r:id="rId14"/>
    <p:sldId id="544" r:id="rId15"/>
    <p:sldId id="545" r:id="rId16"/>
    <p:sldId id="536" r:id="rId17"/>
    <p:sldId id="303" r:id="rId18"/>
    <p:sldId id="537" r:id="rId19"/>
    <p:sldId id="546" r:id="rId20"/>
    <p:sldId id="53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Engineering Fundamentals - An Introduction to Engineering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©2011 Cengage Learning Engineering. All Rights Reserved. 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F25AC6-2336-4B42-B7AB-448B1D85F5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08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Engineering Fundamentals - An Introduction to Engineering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0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©2011 Cengage Learning Engineering. All Rights Reserved.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633749-6353-4824-94F5-2306CA13CC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8920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Engineering Fundamentals - An Introduction to Engineering</a:t>
            </a:r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©2011 Cengage Learning Engineering. All Rights Reserved. 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DFA55D-98D0-4707-9483-CD1379CBB73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083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317C8B-6CCA-49DE-8503-CB6169078CD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407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</p:spPr>
        <p:txBody>
          <a:bodyPr vert="horz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3C744-5926-4D44-9840-116E84E524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13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7200" y="228601"/>
            <a:ext cx="8153400" cy="2362200"/>
          </a:xfrm>
        </p:spPr>
        <p:txBody>
          <a:bodyPr vert="horz">
            <a:normAutofit/>
          </a:bodyPr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67000"/>
            <a:ext cx="6019800" cy="3459163"/>
          </a:xfrm>
        </p:spPr>
        <p:txBody>
          <a:bodyPr vert="horz"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E4866-B08E-48F7-AB9A-999B998519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3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33500" y="533400"/>
            <a:ext cx="6477000" cy="1828800"/>
          </a:xfrm>
        </p:spPr>
        <p:txBody>
          <a:bodyPr anchor="b">
            <a:normAutofit/>
          </a:bodyPr>
          <a:lstStyle>
            <a:lvl1pPr>
              <a:defRPr sz="400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0"/>
          </p:nvPr>
        </p:nvSpPr>
        <p:spPr>
          <a:xfrm>
            <a:off x="2362200" y="6400800"/>
            <a:ext cx="58674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2015 Cengage Learning Engineering. All Rights Reserved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1"/>
          </p:nvPr>
        </p:nvSpPr>
        <p:spPr>
          <a:xfrm>
            <a:off x="685800" y="62484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9652FA-AA10-41CB-BACE-EB430C6609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7723"/>
            <a:ext cx="8229600" cy="1143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5720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and Machines: Kinematics, Dynamics, and Synthesis           Michael M. Stanišić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80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F956770-25B8-4664-8E6F-23FD4D3730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and Machines: Kinematics, Dynamics, and Synthesis           Michael M. Stanišić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7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99892"/>
            <a:ext cx="4038600" cy="42262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99892"/>
            <a:ext cx="4038600" cy="42262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62200" y="6356350"/>
            <a:ext cx="4419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9A81A81-69CC-4B61-9DAD-22D007F12F7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and Machines: Kinematics, Dynamics, and Synthesis           Michael M. Stanišić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547723"/>
            <a:ext cx="8229600" cy="1143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5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C1610-23F7-468B-84B9-EA14C31796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7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356349"/>
            <a:ext cx="5029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ea typeface="Verdana" panose="020B0604030504040204" pitchFamily="34" charset="0"/>
              </a:rPr>
              <a:t>© 2015 Cengage Learning Engineering. All Rights Reserved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and Machines: Kinematics, Dynamics, and Synthesis           Michael M. Stanišić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62021"/>
            <a:ext cx="8229600" cy="1143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7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ECE88-13E9-4FD4-B5B2-2C13DA5BFD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84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656CD4-28FF-4560-9FC4-81C3C3794FA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67D17-C1D1-448C-BE9F-A12ABEA27A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08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611092-5CFF-4C1B-A322-4AF5B78C5C7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67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  <p:sldLayoutId id="2147484458" r:id="rId2"/>
    <p:sldLayoutId id="2147484459" r:id="rId3"/>
    <p:sldLayoutId id="2147484460" r:id="rId4"/>
    <p:sldLayoutId id="2147484461" r:id="rId5"/>
    <p:sldLayoutId id="2147484462" r:id="rId6"/>
    <p:sldLayoutId id="2147484463" r:id="rId7"/>
    <p:sldLayoutId id="2147484464" r:id="rId8"/>
    <p:sldLayoutId id="2147484465" r:id="rId9"/>
    <p:sldLayoutId id="2147484466" r:id="rId10"/>
    <p:sldLayoutId id="2147484467" r:id="rId11"/>
    <p:sldLayoutId id="2147484468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600200" y="6324600"/>
            <a:ext cx="57912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1200" dirty="0" smtClean="0"/>
              <a:t>© 2015 Cengage Learning Engineering. All Rights Reserved</a:t>
            </a:r>
            <a:r>
              <a:rPr lang="en-US" dirty="0" smtClean="0"/>
              <a:t>. 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914400" y="6248400"/>
            <a:ext cx="503238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6A240638-34D3-4D6A-9A5E-56914D31A942}" type="slidenum">
              <a:rPr lang="en-US" smtClean="0"/>
              <a:pPr/>
              <a:t>1</a:t>
            </a:fld>
            <a:endParaRPr lang="en-US" dirty="0" smtClean="0"/>
          </a:p>
        </p:txBody>
      </p:sp>
      <p:pic>
        <p:nvPicPr>
          <p:cNvPr id="11" name="Picture 10" descr="C:\Documents and Settings\debarati\My Documents\Cengage logo (new)\Cengage (R)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6226175"/>
            <a:ext cx="1143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600" b="1" cap="all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Mechanisms and Machines </a:t>
            </a:r>
            <a:r>
              <a:rPr lang="en-US" sz="4000" b="1" cap="al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4000" b="1" cap="al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b="1" cap="al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Kinematics, Dynamics, and Synthesis</a:t>
            </a:r>
            <a:endParaRPr lang="en-US" sz="2400" b="1" cap="al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3962400" y="3077649"/>
            <a:ext cx="4876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Kinematic Analysis Part I: </a:t>
            </a:r>
          </a:p>
          <a:p>
            <a:pPr algn="ctr"/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Vector Loop Method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4343400" y="1627187"/>
            <a:ext cx="411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n-US" sz="5400" b="1" cap="all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Chapter 2</a:t>
            </a:r>
          </a:p>
        </p:txBody>
      </p:sp>
      <p:pic>
        <p:nvPicPr>
          <p:cNvPr id="17" name="Picture 16" descr="9781133943914_p01_c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481366"/>
            <a:ext cx="3276600" cy="414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Vector Loop Assignment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Straight Sliding Joint (2.2.1)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86" y="2445962"/>
            <a:ext cx="7505428" cy="389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Vector Loop Assignment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Circular Sliding Joint (2.2.2)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160" y="2438400"/>
            <a:ext cx="5607579" cy="389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Vector Loop Assignment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Externally Contacting Circular Bodies (2.2.5)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42" y="2481368"/>
            <a:ext cx="7176516" cy="387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2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2.3 Closed-Form Solutions to Position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Closed-Form</a:t>
            </a:r>
            <a:r>
              <a:rPr lang="en-US" dirty="0" smtClean="0"/>
              <a:t> means that unknowns can be calculated without iterative or numerical techniques</a:t>
            </a:r>
          </a:p>
          <a:p>
            <a:r>
              <a:rPr lang="en-US" dirty="0" smtClean="0"/>
              <a:t>Closed-Form solutions are generally limited to systems of linear equations, while position equations are typically nonlinear (sine and cosine terms)</a:t>
            </a:r>
          </a:p>
          <a:p>
            <a:r>
              <a:rPr lang="en-US" dirty="0" smtClean="0"/>
              <a:t>Some nonlinear systems have closed-form solutions, e.g. four bar or crank-slider mechanism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3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2.4 Numerical Solutions to </a:t>
            </a:r>
            <a:br>
              <a:rPr lang="en-US" dirty="0" smtClean="0"/>
            </a:br>
            <a:r>
              <a:rPr lang="en-US" dirty="0" smtClean="0"/>
              <a:t>Position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mechanisms do not have closed-form solution</a:t>
            </a:r>
          </a:p>
          <a:p>
            <a:r>
              <a:rPr lang="en-US" dirty="0" smtClean="0"/>
              <a:t>We will use Newton’s method to solve nonlinear position equations</a:t>
            </a:r>
          </a:p>
          <a:p>
            <a:r>
              <a:rPr lang="en-US" dirty="0" smtClean="0"/>
              <a:t>Doing so converts the original system of nonlinear equations into a system of approximate linear equations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7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3788"/>
            <a:ext cx="4038600" cy="361273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83788"/>
            <a:ext cx="4038600" cy="131740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Method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048000"/>
            <a:ext cx="3810000" cy="13607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50" y="4555523"/>
            <a:ext cx="3600450" cy="2673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50" y="4964509"/>
            <a:ext cx="2938463" cy="4219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50" y="5528122"/>
            <a:ext cx="4133850" cy="30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5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The Motion of Points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Often analysis requires calculation of position, velocity, acceleration of a “point of interest” on a link</a:t>
            </a:r>
          </a:p>
          <a:p>
            <a:r>
              <a:rPr lang="en-US" dirty="0" smtClean="0"/>
              <a:t>Examples of points of interest include:</a:t>
            </a:r>
          </a:p>
          <a:p>
            <a:pPr lvl="1"/>
            <a:r>
              <a:rPr lang="en-US" dirty="0" smtClean="0"/>
              <a:t>Mass centers, whose accelerations are used to estimate driving torques or bearing forces</a:t>
            </a:r>
          </a:p>
          <a:p>
            <a:pPr lvl="1"/>
            <a:r>
              <a:rPr lang="en-US" dirty="0" smtClean="0"/>
              <a:t>Points of application of driving or load force, which relate to </a:t>
            </a:r>
            <a:r>
              <a:rPr lang="en-US" i="1" dirty="0" smtClean="0"/>
              <a:t>mechanical advantage </a:t>
            </a:r>
            <a:r>
              <a:rPr lang="en-US" dirty="0" smtClean="0"/>
              <a:t>(Chapter 7)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1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n-US" sz="6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EXAMPLES</a:t>
            </a:r>
          </a:p>
        </p:txBody>
      </p:sp>
      <p:sp>
        <p:nvSpPr>
          <p:cNvPr id="12292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2400300" y="6356350"/>
            <a:ext cx="43434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/>
              <a:t>© 2015 Cengage Learning Engineering. All Rights Reserved. 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F1C47B2C-4502-432F-9B8E-3A07EEFBF0DD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Mechanisms and Machines: Kinematics, Dynamics, and Synthesis           Michael M. Staniši</a:t>
            </a:r>
            <a:r>
              <a:rPr lang="en-US" sz="1600" dirty="0" smtClean="0">
                <a:solidFill>
                  <a:schemeClr val="accent2"/>
                </a:solidFill>
                <a:latin typeface="Arial"/>
                <a:cs typeface="Arial"/>
              </a:rPr>
              <a:t>ć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Verdana" panose="020B0604030504040204" pitchFamily="34" charset="0"/>
              </a:rPr>
              <a:t>© 2015 Cengage Learning Engineering. All Rights Reserved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6" y="1505021"/>
            <a:ext cx="4319249" cy="1529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05021"/>
            <a:ext cx="4436827" cy="4620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34" y="3175025"/>
            <a:ext cx="4170391" cy="200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Verdana" panose="020B0604030504040204" pitchFamily="34" charset="0"/>
              </a:rPr>
              <a:t>© 2015 Cengage Learning Engineering. All Rights Reserved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2.7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05021"/>
            <a:ext cx="4436827" cy="46201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06" y="1505021"/>
            <a:ext cx="4144388" cy="246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7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Objectives and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Introduce Vector Loop Method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ssign vector loops to mechanism properly</a:t>
            </a:r>
          </a:p>
          <a:p>
            <a:pPr lvl="1"/>
            <a:r>
              <a:rPr lang="en-US" dirty="0" smtClean="0"/>
              <a:t>Use method to analyze one-degree-of-freedom mechanisms</a:t>
            </a:r>
          </a:p>
          <a:p>
            <a:r>
              <a:rPr lang="en-US" dirty="0" smtClean="0"/>
              <a:t>Sections: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.1 Kinematic Analysis and the Vector Loop Method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.2 Hints for Choosing Vectors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.3 Closed-Form Solutions to the Position Equations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.4 Numerical Solutions to Position Equations </a:t>
            </a:r>
          </a:p>
          <a:p>
            <a:pPr lvl="1"/>
            <a:r>
              <a:rPr lang="en-US" dirty="0" smtClean="0"/>
              <a:t>2.5 The Motion of Points of Interest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2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Verdana" panose="020B0604030504040204" pitchFamily="34" charset="0"/>
              </a:rPr>
              <a:t>© 2015 Cengage Learning Engineering. All Rights Reserved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0391E8-04DE-4166-8563-BB3D973FC0D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2.11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5131" y="1905000"/>
            <a:ext cx="8973738" cy="3596900"/>
            <a:chOff x="85130" y="1447800"/>
            <a:chExt cx="8973738" cy="35969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32" y="1447800"/>
              <a:ext cx="4706140" cy="267338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30" y="4121183"/>
              <a:ext cx="4706142" cy="92351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9757" y="1453612"/>
              <a:ext cx="4259111" cy="3591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76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Kinematic Analysis of </a:t>
            </a:r>
            <a:br>
              <a:rPr lang="en-US" dirty="0" smtClean="0"/>
            </a:br>
            <a:r>
              <a:rPr lang="en-US" dirty="0" smtClean="0"/>
              <a:t>One-DOF Mechanisms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418530"/>
              </p:ext>
            </p:extLst>
          </p:nvPr>
        </p:nvGraphicFramePr>
        <p:xfrm>
          <a:off x="609600" y="1981200"/>
          <a:ext cx="7848600" cy="42292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9800"/>
                <a:gridCol w="5638800"/>
              </a:tblGrid>
              <a:tr h="632637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Consists</a:t>
                      </a:r>
                      <a:r>
                        <a:rPr lang="en-US" sz="2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</a:t>
                      </a:r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following problem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7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 are given:</a:t>
                      </a: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 of mechanism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State of motion (position,</a:t>
                      </a:r>
                      <a:r>
                        <a:rPr lang="en-US" sz="2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velocity, acceleration) of one link (input)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7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</a:t>
                      </a:r>
                      <a:r>
                        <a:rPr lang="en-US" sz="2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solve for:</a:t>
                      </a:r>
                      <a:endParaRPr 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State</a:t>
                      </a:r>
                      <a:r>
                        <a:rPr lang="en-US" sz="2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motion (position, velocity, acceleration) of all other links and points of interest, like mass centers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7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Vector Loop Method?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038599"/>
          </a:xfrm>
        </p:spPr>
        <p:txBody>
          <a:bodyPr/>
          <a:lstStyle/>
          <a:p>
            <a:r>
              <a:rPr lang="en-US" dirty="0" smtClean="0"/>
              <a:t>Beginning mechanics courses deal only with velocity and acceleration aspects of the problem, since position part is complex and non-linear</a:t>
            </a:r>
          </a:p>
          <a:p>
            <a:r>
              <a:rPr lang="en-US" dirty="0" smtClean="0"/>
              <a:t>Vector Loop Method:</a:t>
            </a:r>
          </a:p>
          <a:p>
            <a:pPr lvl="1"/>
            <a:r>
              <a:rPr lang="en-US" dirty="0" smtClean="0"/>
              <a:t>Works with all three aspects of problem</a:t>
            </a:r>
          </a:p>
          <a:p>
            <a:pPr lvl="1"/>
            <a:r>
              <a:rPr lang="en-US" dirty="0" smtClean="0"/>
              <a:t>Is well suited to computerization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2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dirty="0" smtClean="0"/>
              <a:t>.1 Kinematic Analysis and the Vector Loop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task before applying Vector Loop Method is to correctly assign the vector loop</a:t>
            </a:r>
          </a:p>
          <a:p>
            <a:pPr lvl="1"/>
            <a:r>
              <a:rPr lang="en-US" dirty="0" smtClean="0"/>
              <a:t>This process is elaboration upon in 2.2</a:t>
            </a:r>
          </a:p>
          <a:p>
            <a:r>
              <a:rPr lang="en-US" dirty="0" smtClean="0"/>
              <a:t>Vector loops lead to set of position equations that describe the changing configuration of the mechanism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2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Vector Loop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Attach a vector to each link in mechanism, such that vectors form a closed loop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vector loop equation, i.e. the sum of the vectors in the loop is zero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origin of XY coordinate system at fixed point in vector loop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Decompose vector loop equation into X and Y components to produce </a:t>
            </a:r>
            <a:r>
              <a:rPr lang="en-US" i="1" dirty="0" smtClean="0"/>
              <a:t>position equations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1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 Vector Loop Method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List scalar knowns and unknowns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dirty="0" smtClean="0"/>
              <a:t>If # of unknowns &gt; # of equations → mechanism is movable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dirty="0"/>
              <a:t>If # of unknowns </a:t>
            </a:r>
            <a:r>
              <a:rPr lang="en-US" dirty="0" smtClean="0"/>
              <a:t>≤ </a:t>
            </a:r>
            <a:r>
              <a:rPr lang="en-US" dirty="0"/>
              <a:t># of </a:t>
            </a:r>
            <a:r>
              <a:rPr lang="en-US" dirty="0" smtClean="0"/>
              <a:t>equations → not a mechanism; statically indeterminate</a:t>
            </a:r>
            <a:endParaRPr lang="en-US" dirty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Solve for the </a:t>
            </a:r>
            <a:r>
              <a:rPr lang="en-US" i="1" dirty="0" smtClean="0"/>
              <a:t>position unknowns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Differentiate position equations to generate velocity equations and then solve for </a:t>
            </a:r>
            <a:r>
              <a:rPr lang="en-US" i="1" dirty="0" smtClean="0"/>
              <a:t>velocity unknowns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Differentiate velocity equations to generate acceleration equations and then solve for </a:t>
            </a:r>
            <a:r>
              <a:rPr lang="en-US" i="1" dirty="0" smtClean="0"/>
              <a:t>acceleration unknowns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227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Hints for Choosing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2"/>
            <a:ext cx="8229600" cy="41147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correct and incorrect ways of assigning vectors in mechanism</a:t>
            </a:r>
          </a:p>
          <a:p>
            <a:r>
              <a:rPr lang="en-US" dirty="0" smtClean="0"/>
              <a:t>While choosing vectors, you can their verify correctness by: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Checking that a known magnitude or direction of the vector corresponds to a dimension of the mechanism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Checking that an unknown magnitude or direction corresponds to a joint variable or defines orientation of a link in the mechanism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Vector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You can determine whether there are sufficient vector loops and whether good vectors have been selected by asking: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Does the # of unknown magnitudes and directions exceed the # of equations by the # of DOFs?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the known and unknown magnitudes and directions satisfy the vector checks on the previous slide?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2015 Cengage Learning Engineering.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F2B64B-D533-4D11-BEAF-64879B32716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501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2540</TotalTime>
  <Words>918</Words>
  <Application>Microsoft Office PowerPoint</Application>
  <PresentationFormat>On-screen Show (4:3)</PresentationFormat>
  <Paragraphs>120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Verdana</vt:lpstr>
      <vt:lpstr>Office Theme</vt:lpstr>
      <vt:lpstr>PowerPoint Presentation</vt:lpstr>
      <vt:lpstr>Student Objectives and Sections</vt:lpstr>
      <vt:lpstr>Kinematic Analysis of  One-DOF Mechanisms</vt:lpstr>
      <vt:lpstr>Why Vector Loop Method?</vt:lpstr>
      <vt:lpstr>2.1 Kinematic Analysis and the Vector Loop Method</vt:lpstr>
      <vt:lpstr>Steps in Vector Loop Method</vt:lpstr>
      <vt:lpstr>Steps in Vector Loop Method</vt:lpstr>
      <vt:lpstr>2.2 Hints for Choosing Vectors</vt:lpstr>
      <vt:lpstr>Evaluating Vector Loops</vt:lpstr>
      <vt:lpstr>Vector Loop Assignment Examples</vt:lpstr>
      <vt:lpstr>Vector Loop Assignment Examples</vt:lpstr>
      <vt:lpstr>Vector Loop Assignment Examples</vt:lpstr>
      <vt:lpstr>2.3 Closed-Form Solutions to Position Equations</vt:lpstr>
      <vt:lpstr>2.4 Numerical Solutions to  Position Equations</vt:lpstr>
      <vt:lpstr>Newton’s Method</vt:lpstr>
      <vt:lpstr>2.5 The Motion of Points of Interest</vt:lpstr>
      <vt:lpstr>EXAMPLES</vt:lpstr>
      <vt:lpstr>Example 2.7</vt:lpstr>
      <vt:lpstr>Example 2.7</vt:lpstr>
      <vt:lpstr>Example 2.11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 FUNDAMENTALS</dc:title>
  <dc:creator>hammj</dc:creator>
  <cp:lastModifiedBy>Jan Filipe Kiviaho</cp:lastModifiedBy>
  <cp:revision>271</cp:revision>
  <dcterms:created xsi:type="dcterms:W3CDTF">2010-06-02T16:10:54Z</dcterms:created>
  <dcterms:modified xsi:type="dcterms:W3CDTF">2014-06-06T13:37:41Z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-1038042657</vt:i4>
  </property>
  <property fmtid="{D5CDD505-2E9C-101B-9397-08002B2CF9AE}" pid="3" name="_NewReviewCycle">
    <vt:lpwstr/>
  </property>
  <property fmtid="{D5CDD505-2E9C-101B-9397-08002B2CF9AE}" pid="4" name="_EmailSubject">
    <vt:lpwstr>Stanisic template for PPT</vt:lpwstr>
  </property>
  <property fmtid="{D5CDD505-2E9C-101B-9397-08002B2CF9AE}" pid="5" name="_AuthorEmail">
    <vt:lpwstr>Sam.Roth@contractor.cengage.com</vt:lpwstr>
  </property>
  <property fmtid="{D5CDD505-2E9C-101B-9397-08002B2CF9AE}" pid="6" name="_AuthorEmailDisplayName">
    <vt:lpwstr>Roth, Sam</vt:lpwstr>
  </property>
  <property fmtid="{D5CDD505-2E9C-101B-9397-08002B2CF9AE}" pid="7" name="_PreviousAdHocReviewCycleID">
    <vt:i4>-864431498</vt:i4>
  </property>
</Properties>
</file>